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2" r:id="rId3"/>
    <p:sldId id="263" r:id="rId4"/>
    <p:sldId id="299" r:id="rId5"/>
    <p:sldId id="267" r:id="rId6"/>
    <p:sldId id="268" r:id="rId7"/>
    <p:sldId id="269" r:id="rId8"/>
    <p:sldId id="300" r:id="rId9"/>
    <p:sldId id="301" r:id="rId10"/>
    <p:sldId id="311" r:id="rId11"/>
    <p:sldId id="312" r:id="rId12"/>
    <p:sldId id="302" r:id="rId13"/>
    <p:sldId id="305" r:id="rId14"/>
    <p:sldId id="306" r:id="rId15"/>
    <p:sldId id="303" r:id="rId16"/>
    <p:sldId id="282" r:id="rId17"/>
    <p:sldId id="310" r:id="rId18"/>
    <p:sldId id="304" r:id="rId19"/>
    <p:sldId id="307" r:id="rId20"/>
    <p:sldId id="30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1EEFF"/>
    <a:srgbClr val="EE268F"/>
    <a:srgbClr val="FF66FF"/>
    <a:srgbClr val="A81897"/>
    <a:srgbClr val="B10F87"/>
    <a:srgbClr val="D60093"/>
    <a:srgbClr val="A61A42"/>
    <a:srgbClr val="AE12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9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95702-70FC-49F3-8E05-9FC558EA6B14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1CF6E-18C8-466E-ACD0-DC1D8A587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70364-1400-4C43-9E36-AA94CB80527F}" type="datetimeFigureOut">
              <a:rPr lang="en-US" smtClean="0"/>
              <a:pPr/>
              <a:t>12/11/2008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A7A4C-FA8F-461A-A241-2985397A9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C28A5D-73E1-4F94-8914-FF35B770682A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A7A4C-FA8F-461A-A241-2985397A9D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4694DC-A264-481F-9590-C24516CF0ED5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AE706-ACFA-4CC2-9A62-A03DBF65BF20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C3D85-7355-474A-A7B2-145D6BE12722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997E53F2-BC45-4BE9-8D2C-AAB33884C955}" type="datetime1">
              <a:rPr lang="en-US" sz="1200" kern="1200" smtClean="0">
                <a:solidFill>
                  <a:srgbClr val="B0B0B0"/>
                </a:solidFill>
                <a:latin typeface="Arial" pitchFamily="34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12/11/2008</a:t>
            </a:fld>
            <a:endParaRPr lang="en-US" sz="1200" kern="1200">
              <a:solidFill>
                <a:srgbClr val="B0B0B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srgbClr val="B0B0B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778CC55-E505-4697-BFC3-568116BB1466}" type="slidenum">
              <a:rPr lang="en-US" sz="1200" kern="1200">
                <a:solidFill>
                  <a:srgbClr val="B0B0B0"/>
                </a:solidFill>
                <a:latin typeface="Arial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srgbClr val="B0B0B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AF811-EB5E-42F5-82B6-C0411E7577BB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779C9-8836-4231-9AA0-85D4F7948B81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lvl1pPr>
              <a:defRPr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AD83C-DCB4-474A-9D66-08F2CC8B272C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A552C2-FABA-41A1-BE20-D520283044FA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B2E1B-6C63-4E30-A71F-3D6891BA322F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54303-E679-4699-8C8E-54001149E9E8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8297862" y="6477000"/>
            <a:ext cx="769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defTabSz="914400"/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5802D-1B3B-45D3-AA75-124916D0DD8B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3F6CBBD-5393-4DB2-9475-665C3E869E71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E9263C-1D49-40D3-AEED-59CCF818073B}" type="datetime1">
              <a:rPr lang="en-US" smtClean="0"/>
              <a:pPr/>
              <a:t>12/11/2008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EE0C106-000E-43B2-A97D-549C44381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fomall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685800"/>
            <a:ext cx="8686800" cy="122237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/>
              <a:t>Programming  Abstractions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dirty="0" smtClean="0"/>
              <a:t>for Multicore Clouds</a:t>
            </a:r>
            <a:endParaRPr kumimoji="0" lang="en-US" sz="3000" b="1" i="0" u="none" strike="noStrike" kern="1200" cap="all" spc="150" normalizeH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286000"/>
            <a:ext cx="73263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1EEFF">
                    <a:alpha val="55000"/>
                  </a:srgbClr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</a:rPr>
              <a:t>eScience 2008 Conference</a:t>
            </a:r>
          </a:p>
          <a:p>
            <a:pPr algn="ctr"/>
            <a:r>
              <a:rPr lang="en-US" sz="2000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</a:rPr>
              <a:t>Workshop on Abstractions for Distributed Applications and Systems</a:t>
            </a:r>
          </a:p>
          <a:p>
            <a:pPr algn="ctr"/>
            <a:r>
              <a:rPr lang="en-US" sz="2000" dirty="0" smtClean="0">
                <a:solidFill>
                  <a:srgbClr val="C1EEFF">
                    <a:alpha val="55000"/>
                  </a:srgbClr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</a:rPr>
              <a:t> December 11 2008 </a:t>
            </a:r>
          </a:p>
          <a:p>
            <a:pPr algn="ctr"/>
            <a:r>
              <a:rPr lang="en-US" sz="2000" dirty="0" smtClean="0">
                <a:solidFill>
                  <a:srgbClr val="C1EEFF">
                    <a:alpha val="55000"/>
                  </a:srgbClr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</a:rPr>
              <a:t>Indianapolis, Indiana</a:t>
            </a:r>
            <a:endParaRPr lang="en-US" sz="2000" dirty="0">
              <a:solidFill>
                <a:srgbClr val="C1EEFF">
                  <a:alpha val="55000"/>
                </a:srgbClr>
              </a:solidFill>
              <a:effectLst>
                <a:outerShdw blurRad="50800" dist="50800" dir="5400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4038600"/>
            <a:ext cx="6705600" cy="132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>
                <a:latin typeface="Lucida Bright" pitchFamily="18" charset="0"/>
                <a:ea typeface="Arial Unicode MS" pitchFamily="34" charset="-128"/>
                <a:cs typeface="Times New Roman" pitchFamily="18" charset="0"/>
              </a:rPr>
              <a:t>Geoffrey Fox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gcf@indiana.edu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a typeface="Arial Unicode MS" pitchFamily="34" charset="-128"/>
                <a:cs typeface="Arial Unicode MS" pitchFamily="34" charset="-128"/>
                <a:hlinkClick r:id="rId4"/>
              </a:rPr>
              <a:t>http://www.infomall.org</a:t>
            </a:r>
            <a:endParaRPr lang="en-US" dirty="0" smtClean="0">
              <a:solidFill>
                <a:schemeClr val="bg2">
                  <a:lumMod val="5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80000"/>
              </a:lnSpc>
            </a:pPr>
            <a:endParaRPr lang="en-US" sz="2000" spc="1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pc="100" dirty="0" smtClean="0">
                <a:solidFill>
                  <a:schemeClr val="tx1"/>
                </a:solidFill>
                <a:cs typeface="Times New Roman" pitchFamily="18" charset="0"/>
              </a:rPr>
              <a:t>Community Grids Laboratory, School of Informatics</a:t>
            </a:r>
          </a:p>
          <a:p>
            <a:pPr algn="ctr">
              <a:lnSpc>
                <a:spcPct val="80000"/>
              </a:lnSpc>
            </a:pPr>
            <a:r>
              <a:rPr lang="en-US" spc="100" dirty="0" smtClean="0">
                <a:solidFill>
                  <a:schemeClr val="tx1"/>
                </a:solidFill>
                <a:cs typeface="Times New Roman" pitchFamily="18" charset="0"/>
              </a:rPr>
              <a:t> Indiana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1EEFF"/>
                </a:solidFill>
              </a:rPr>
              <a:t>Kmeans Clustering</a:t>
            </a:r>
            <a:endParaRPr lang="en-US" sz="2800" dirty="0">
              <a:solidFill>
                <a:srgbClr val="C1EEFF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4572000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kern="1200" dirty="0">
                <a:solidFill>
                  <a:srgbClr val="C1EEFF"/>
                </a:solidFill>
                <a:latin typeface="Calibri"/>
                <a:ea typeface="+mn-ea"/>
                <a:cs typeface="+mn-cs"/>
              </a:rPr>
              <a:t>All three implementations perform the same Kmeans clustering algorithm</a:t>
            </a:r>
          </a:p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kern="1200" dirty="0">
                <a:solidFill>
                  <a:srgbClr val="C1EEFF"/>
                </a:solidFill>
                <a:latin typeface="Calibri"/>
                <a:ea typeface="+mn-ea"/>
                <a:cs typeface="+mn-cs"/>
              </a:rPr>
              <a:t>Each test is performed using 5 compute nodes (Total of 40 processor cores)</a:t>
            </a:r>
          </a:p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kern="1200" dirty="0">
                <a:solidFill>
                  <a:srgbClr val="C1EEFF"/>
                </a:solidFill>
                <a:latin typeface="Calibri"/>
                <a:ea typeface="+mn-ea"/>
                <a:cs typeface="+mn-cs"/>
              </a:rPr>
              <a:t>CGL-MapReduce shows a performance close to the MPI and Threads implementation </a:t>
            </a:r>
          </a:p>
          <a:p>
            <a: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kern="1200" dirty="0">
                <a:solidFill>
                  <a:srgbClr val="C1EEFF"/>
                </a:solidFill>
                <a:latin typeface="Calibri"/>
                <a:ea typeface="+mn-ea"/>
                <a:cs typeface="+mn-cs"/>
              </a:rPr>
              <a:t>Hadoop’s high execution time is due to:</a:t>
            </a:r>
          </a:p>
          <a:p>
            <a:pPr marL="800100" lvl="1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kern="1200" dirty="0">
                <a:solidFill>
                  <a:srgbClr val="C1EEFF"/>
                </a:solidFill>
                <a:latin typeface="Calibri"/>
                <a:ea typeface="+mn-ea"/>
                <a:cs typeface="+mn-cs"/>
              </a:rPr>
              <a:t>Lack of support for iterative MapReduce computation</a:t>
            </a:r>
          </a:p>
          <a:p>
            <a:pPr marL="800100" lvl="1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b="1" kern="1200" dirty="0">
                <a:solidFill>
                  <a:srgbClr val="C1EEFF"/>
                </a:solidFill>
                <a:latin typeface="Calibri"/>
                <a:ea typeface="+mn-ea"/>
                <a:cs typeface="+mn-cs"/>
              </a:rPr>
              <a:t>Overhead associated with the file system based </a:t>
            </a:r>
            <a:r>
              <a:rPr lang="en-US" b="1" kern="1200" dirty="0" smtClean="0">
                <a:solidFill>
                  <a:srgbClr val="C1EEFF"/>
                </a:solidFill>
                <a:latin typeface="Calibri"/>
                <a:ea typeface="+mn-ea"/>
                <a:cs typeface="+mn-cs"/>
              </a:rPr>
              <a:t>communication</a:t>
            </a:r>
            <a:endParaRPr lang="en-US" sz="4000" b="1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8100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kern="1200" dirty="0">
                <a:solidFill>
                  <a:srgbClr val="FF9900"/>
                </a:solidFill>
                <a:latin typeface="Verdana" pitchFamily="34" charset="0"/>
                <a:ea typeface="+mn-ea"/>
                <a:cs typeface="+mn-cs"/>
              </a:rPr>
              <a:t>MapReduce for Kmeans Clustering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14800" y="3810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kern="1200" dirty="0">
                <a:solidFill>
                  <a:srgbClr val="FF9900"/>
                </a:solidFill>
                <a:latin typeface="Verdana" pitchFamily="34" charset="0"/>
                <a:ea typeface="+mn-ea"/>
                <a:cs typeface="+mn-cs"/>
              </a:rPr>
              <a:t>Kmeans Clustering, execution time vs. the number of 2D data points (Both axes are in log scale)</a:t>
            </a:r>
          </a:p>
        </p:txBody>
      </p:sp>
      <p:pic>
        <p:nvPicPr>
          <p:cNvPr id="2050" name="Picture 2" descr="D:\Academic\Ph.D\eScience2008\images\eps\kmeans_col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399" y="762000"/>
            <a:ext cx="3558013" cy="2971800"/>
          </a:xfrm>
          <a:prstGeom prst="rect">
            <a:avLst/>
          </a:prstGeom>
          <a:noFill/>
        </p:spPr>
      </p:pic>
      <p:pic>
        <p:nvPicPr>
          <p:cNvPr id="8" name="Picture 4" descr="D:\Academic\Ph.D\PropsalDefence\images\multi-cor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685800"/>
            <a:ext cx="4800600" cy="3201967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457200" y="0"/>
            <a:ext cx="8686800" cy="4380131"/>
            <a:chOff x="-2345144" y="0"/>
            <a:chExt cx="8686800" cy="4380131"/>
          </a:xfrm>
        </p:grpSpPr>
        <p:grpSp>
          <p:nvGrpSpPr>
            <p:cNvPr id="3" name="Group 9"/>
            <p:cNvGrpSpPr/>
            <p:nvPr/>
          </p:nvGrpSpPr>
          <p:grpSpPr>
            <a:xfrm>
              <a:off x="-2345144" y="0"/>
              <a:ext cx="8686800" cy="4380131"/>
              <a:chOff x="-1506944" y="2971800"/>
              <a:chExt cx="8686800" cy="4380131"/>
            </a:xfrm>
            <a:solidFill>
              <a:schemeClr val="bg1"/>
            </a:solidFill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1506944" y="2971800"/>
                <a:ext cx="6341656" cy="37338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-1506944" y="6705600"/>
                <a:ext cx="8686800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/>
                  <a:t>Dell Intel 6 core chip with 4 sockets : </a:t>
                </a:r>
                <a:r>
                  <a:rPr lang="en-US" dirty="0" err="1" smtClean="0"/>
                  <a:t>PowerEdge</a:t>
                </a:r>
                <a:r>
                  <a:rPr lang="en-US" dirty="0" smtClean="0"/>
                  <a:t> R900, 4x E7450 Xeon Six Cores, 2.4GHz, 12M Cache 1066Mhz FSB , Intel core about 25% faster than Barcelona AMD core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-668744" y="6324600"/>
                <a:ext cx="3972049" cy="338554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          2            4           8       16       24  cores</a:t>
                </a:r>
                <a:endParaRPr lang="en-US" dirty="0"/>
              </a:p>
            </p:txBody>
          </p:sp>
        </p:grpSp>
        <p:sp>
          <p:nvSpPr>
            <p:cNvPr id="17" name="TextBox 5"/>
            <p:cNvSpPr txBox="1">
              <a:spLocks noChangeArrowheads="1"/>
            </p:cNvSpPr>
            <p:nvPr/>
          </p:nvSpPr>
          <p:spPr bwMode="auto">
            <a:xfrm>
              <a:off x="-1659344" y="228600"/>
              <a:ext cx="1822422" cy="181588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Parallel</a:t>
              </a:r>
              <a:b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</a:br>
              <a: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Overhead </a:t>
              </a:r>
              <a:r>
                <a:rPr lang="en-US" b="1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/>
              </a:r>
              <a:br>
                <a:rPr lang="en-US" b="1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</a:br>
              <a:r>
                <a:rPr lang="en-US" dirty="0" smtClean="0">
                  <a:solidFill>
                    <a:srgbClr val="000000"/>
                  </a:solidFill>
                  <a:latin typeface="Arial" pitchFamily="34" charset="0"/>
                  <a:sym typeface="Symbol"/>
                </a:rPr>
                <a:t> 1-efficiency</a:t>
              </a:r>
              <a:endParaRPr lang="en-US" dirty="0" smtClean="0">
                <a:solidFill>
                  <a:srgbClr val="000000"/>
                </a:solidFill>
                <a:latin typeface="Arial" pitchFamily="34" charset="0"/>
              </a:endParaRP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endParaRP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=</a:t>
              </a:r>
              <a:r>
                <a:rPr lang="en-US" dirty="0" smtClean="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r>
                <a:rPr lang="en-US" b="1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(</a:t>
              </a:r>
              <a: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PT(P)/T(1)-1)</a:t>
              </a: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On P processors</a:t>
              </a: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kern="1200" dirty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= (1/efficiency)-</a:t>
              </a:r>
              <a:r>
                <a:rPr lang="en-US" b="1" kern="1200" dirty="0" smtClean="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4876800" y="4648200"/>
            <a:ext cx="4267200" cy="175432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Curiously performance per core is</a:t>
            </a:r>
          </a:p>
          <a:p>
            <a:pPr algn="l"/>
            <a:r>
              <a:rPr lang="en-US" dirty="0" smtClean="0"/>
              <a:t>(on 2 core Patient2000) </a:t>
            </a:r>
            <a:br>
              <a:rPr lang="en-US" dirty="0" smtClean="0"/>
            </a:br>
            <a:r>
              <a:rPr lang="en-US" dirty="0" smtClean="0"/>
              <a:t>Dell 4 core Laptop                       21 minutes </a:t>
            </a:r>
            <a:br>
              <a:rPr lang="en-US" dirty="0" smtClean="0"/>
            </a:br>
            <a:r>
              <a:rPr lang="en-US" dirty="0" smtClean="0"/>
              <a:t>Then Dell 24 core Server             27 minutes</a:t>
            </a:r>
            <a:br>
              <a:rPr lang="en-US" dirty="0" smtClean="0"/>
            </a:br>
            <a:r>
              <a:rPr lang="en-US" dirty="0" smtClean="0"/>
              <a:t>Then my current 2 core Laptop 28 minutes</a:t>
            </a:r>
            <a:br>
              <a:rPr lang="en-US" dirty="0" smtClean="0"/>
            </a:br>
            <a:r>
              <a:rPr lang="en-US" dirty="0" smtClean="0"/>
              <a:t>Finally Dell AMD based              34 minutes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4419600"/>
            <a:ext cx="4419600" cy="23083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4-core Laptop</a:t>
            </a:r>
          </a:p>
          <a:p>
            <a:pPr algn="l"/>
            <a:r>
              <a:rPr lang="en-US" dirty="0" smtClean="0"/>
              <a:t>Precision M6400, Intel Core 2 Dual Extreme Edition QX9300 2.53GHz, 1067MHZ, 12M L2 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Use Battery 1 Core Speed up 0.78</a:t>
            </a:r>
          </a:p>
          <a:p>
            <a:pPr algn="l"/>
            <a:r>
              <a:rPr lang="en-US" dirty="0" smtClean="0"/>
              <a:t>2 Cores              Speed up           2.15</a:t>
            </a:r>
          </a:p>
          <a:p>
            <a:pPr algn="l"/>
            <a:r>
              <a:rPr lang="en-US" dirty="0" smtClean="0"/>
              <a:t>3 Cores              Speed up           3.12</a:t>
            </a:r>
          </a:p>
          <a:p>
            <a:pPr algn="l"/>
            <a:r>
              <a:rPr lang="en-US" dirty="0" smtClean="0"/>
              <a:t>4 Cores               Speed up          4.08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0" y="0"/>
            <a:ext cx="2286000" cy="914400"/>
          </a:xfrm>
        </p:spPr>
        <p:txBody>
          <a:bodyPr/>
          <a:lstStyle/>
          <a:p>
            <a:r>
              <a:rPr lang="en-US" dirty="0" smtClean="0"/>
              <a:t>CCR</a:t>
            </a:r>
            <a:br>
              <a:rPr lang="en-US" dirty="0" smtClean="0"/>
            </a:br>
            <a:r>
              <a:rPr lang="en-US" sz="2800" dirty="0" smtClean="0"/>
              <a:t>Performance</a:t>
            </a:r>
            <a:br>
              <a:rPr lang="en-US" sz="2800" dirty="0" smtClean="0"/>
            </a:br>
            <a:r>
              <a:rPr lang="en-US" sz="2800" dirty="0" smtClean="0"/>
              <a:t>on </a:t>
            </a:r>
            <a:br>
              <a:rPr lang="en-US" sz="2800" dirty="0" smtClean="0"/>
            </a:br>
            <a:r>
              <a:rPr lang="en-US" sz="2800" dirty="0" smtClean="0"/>
              <a:t>Multicore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Data Driven 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066800"/>
            <a:ext cx="8610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1) Data starts on some disk/sensor/instrument</a:t>
            </a:r>
          </a:p>
          <a:p>
            <a:pPr lvl="1"/>
            <a:r>
              <a:rPr lang="en-US" dirty="0" smtClean="0"/>
              <a:t>It needs to be</a:t>
            </a:r>
            <a:r>
              <a:rPr lang="en-US" dirty="0" smtClean="0">
                <a:solidFill>
                  <a:srgbClr val="FFC000"/>
                </a:solidFill>
              </a:rPr>
              <a:t> partitioned</a:t>
            </a:r>
          </a:p>
          <a:p>
            <a:r>
              <a:rPr lang="en-US" dirty="0" smtClean="0"/>
              <a:t>2) One runs a </a:t>
            </a:r>
            <a:r>
              <a:rPr lang="en-US" dirty="0" smtClean="0">
                <a:solidFill>
                  <a:srgbClr val="FFC000"/>
                </a:solidFill>
              </a:rPr>
              <a:t>filter </a:t>
            </a:r>
            <a:r>
              <a:rPr lang="en-US" dirty="0" smtClean="0"/>
              <a:t>of some sort extracting data of interest and (re)formatting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Pleasingly parallel</a:t>
            </a:r>
          </a:p>
          <a:p>
            <a:r>
              <a:rPr lang="en-US" dirty="0" smtClean="0"/>
              <a:t>3) Using same (or map to a new) decomposition, one runs a parallel application that requires </a:t>
            </a:r>
            <a:r>
              <a:rPr lang="en-US" dirty="0" smtClean="0">
                <a:solidFill>
                  <a:srgbClr val="FFC000"/>
                </a:solidFill>
              </a:rPr>
              <a:t>iterative</a:t>
            </a:r>
            <a:r>
              <a:rPr lang="en-US" dirty="0" smtClean="0"/>
              <a:t> steps between communicating processes</a:t>
            </a:r>
          </a:p>
          <a:p>
            <a:pPr lvl="1"/>
            <a:r>
              <a:rPr lang="en-US" dirty="0" smtClean="0"/>
              <a:t>Looking inside 3) one sees a set of linked parallel processes</a:t>
            </a:r>
          </a:p>
          <a:p>
            <a:r>
              <a:rPr lang="en-US" dirty="0" smtClean="0"/>
              <a:t>Workflow links 1) 2) 3) with multiple instances of 2) 3)</a:t>
            </a:r>
          </a:p>
          <a:p>
            <a:pPr lvl="1"/>
            <a:r>
              <a:rPr lang="en-US" dirty="0" smtClean="0"/>
              <a:t>Pipeline or more complex graphs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Functionalities needed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066800"/>
            <a:ext cx="8610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Manage </a:t>
            </a:r>
            <a:r>
              <a:rPr lang="en-US" dirty="0" smtClean="0">
                <a:solidFill>
                  <a:srgbClr val="FFC000"/>
                </a:solidFill>
              </a:rPr>
              <a:t>partitioned “original data” </a:t>
            </a:r>
            <a:r>
              <a:rPr lang="en-US" dirty="0" smtClean="0"/>
              <a:t>on backend “disks”</a:t>
            </a:r>
          </a:p>
          <a:p>
            <a:pPr lvl="1"/>
            <a:r>
              <a:rPr lang="en-US" dirty="0" smtClean="0"/>
              <a:t>Tools that make, read and write (output of data driven applications is often partitioned data)</a:t>
            </a:r>
          </a:p>
          <a:p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C000"/>
                </a:solidFill>
              </a:rPr>
              <a:t>Disk-Memory-Maps</a:t>
            </a:r>
            <a:r>
              <a:rPr lang="en-US" sz="2800" dirty="0" smtClean="0"/>
              <a:t>” model to associate data with filters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MPI style </a:t>
            </a:r>
            <a:r>
              <a:rPr lang="en-US" sz="2800" dirty="0" smtClean="0"/>
              <a:t>parallel </a:t>
            </a:r>
            <a:r>
              <a:rPr lang="en-US" sz="2800" dirty="0" smtClean="0"/>
              <a:t>applications requiring long running processes and rendezvous communication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Workflow </a:t>
            </a:r>
            <a:r>
              <a:rPr lang="en-US" sz="2800" dirty="0" smtClean="0"/>
              <a:t>that links multiple instances of filters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Dynamic  redistribution </a:t>
            </a:r>
            <a:r>
              <a:rPr lang="en-US" sz="2800" dirty="0" smtClean="0"/>
              <a:t>of computing for fault-tolerance, </a:t>
            </a:r>
            <a:r>
              <a:rPr lang="en-US" sz="2800" dirty="0" smtClean="0"/>
              <a:t>or need </a:t>
            </a:r>
            <a:r>
              <a:rPr lang="en-US" sz="2800" dirty="0" smtClean="0"/>
              <a:t>to reduce or move computing from one platform to another (e.g. laptop to cloud)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Performance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066800"/>
            <a:ext cx="8610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Support both “</a:t>
            </a:r>
            <a:r>
              <a:rPr lang="en-US" dirty="0" smtClean="0">
                <a:solidFill>
                  <a:srgbClr val="FFC000"/>
                </a:solidFill>
              </a:rPr>
              <a:t>rendezvous</a:t>
            </a:r>
            <a:r>
              <a:rPr lang="en-US" dirty="0" smtClean="0"/>
              <a:t>” and “</a:t>
            </a:r>
            <a:r>
              <a:rPr lang="en-US" dirty="0" smtClean="0">
                <a:solidFill>
                  <a:srgbClr val="FFC000"/>
                </a:solidFill>
              </a:rPr>
              <a:t>spawn</a:t>
            </a:r>
            <a:r>
              <a:rPr lang="en-US" dirty="0" smtClean="0"/>
              <a:t>” style of parallelism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Spawning</a:t>
            </a:r>
            <a:r>
              <a:rPr lang="en-US" dirty="0" smtClean="0"/>
              <a:t> supports </a:t>
            </a:r>
            <a:r>
              <a:rPr lang="en-US" dirty="0" smtClean="0">
                <a:solidFill>
                  <a:srgbClr val="FFC000"/>
                </a:solidFill>
              </a:rPr>
              <a:t>dynamic redistribution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Rendezvous</a:t>
            </a:r>
            <a:r>
              <a:rPr lang="en-US" dirty="0" smtClean="0"/>
              <a:t> unimportant for shared memory (inside multicore CPU) but often has </a:t>
            </a:r>
            <a:r>
              <a:rPr lang="en-US" dirty="0" smtClean="0">
                <a:solidFill>
                  <a:srgbClr val="FFC000"/>
                </a:solidFill>
              </a:rPr>
              <a:t>huge performance advantages </a:t>
            </a:r>
            <a:r>
              <a:rPr lang="en-US" dirty="0" smtClean="0"/>
              <a:t>for distributed memory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Deltaflow </a:t>
            </a:r>
            <a:r>
              <a:rPr lang="en-US" dirty="0" smtClean="0"/>
              <a:t>versus </a:t>
            </a:r>
            <a:r>
              <a:rPr lang="en-US" dirty="0" smtClean="0">
                <a:solidFill>
                  <a:srgbClr val="FFC000"/>
                </a:solidFill>
              </a:rPr>
              <a:t>dataflow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Synchronizing data to disk </a:t>
            </a:r>
            <a:r>
              <a:rPr lang="en-US" dirty="0" smtClean="0"/>
              <a:t>allows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Dynamic redistribution </a:t>
            </a:r>
            <a:r>
              <a:rPr lang="en-US" dirty="0" smtClean="0"/>
              <a:t>without difficult correctness (what is state of system) or format (can I move between different OS) issues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Fault Tolerance </a:t>
            </a:r>
            <a:r>
              <a:rPr lang="en-US" dirty="0" smtClean="0"/>
              <a:t>(if disk/database fault tolerant)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5486400" cy="685800"/>
          </a:xfrm>
        </p:spPr>
        <p:txBody>
          <a:bodyPr/>
          <a:lstStyle/>
          <a:p>
            <a:pPr algn="ctr"/>
            <a:r>
              <a:rPr lang="en-US" sz="3200" dirty="0" smtClean="0"/>
              <a:t>Disk-Memory-Maps Paradigm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990600"/>
            <a:ext cx="86868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MPI supports classic </a:t>
            </a:r>
            <a:r>
              <a:rPr lang="en-US" sz="2800" dirty="0" smtClean="0">
                <a:solidFill>
                  <a:srgbClr val="FF9900"/>
                </a:solidFill>
              </a:rPr>
              <a:t>owner computes </a:t>
            </a:r>
            <a:r>
              <a:rPr lang="en-US" sz="2800" dirty="0" smtClean="0"/>
              <a:t>rule but not clearly the data driven </a:t>
            </a:r>
            <a:r>
              <a:rPr lang="en-US" sz="2800" dirty="0" smtClean="0">
                <a:solidFill>
                  <a:srgbClr val="FF9900"/>
                </a:solidFill>
              </a:rPr>
              <a:t>disk-memory-maps</a:t>
            </a:r>
            <a:r>
              <a:rPr lang="en-US" sz="2800" dirty="0" smtClean="0"/>
              <a:t> rule</a:t>
            </a:r>
          </a:p>
          <a:p>
            <a:r>
              <a:rPr lang="en-US" sz="2800" dirty="0" smtClean="0"/>
              <a:t>Hadoop and Dryad have an excellent </a:t>
            </a:r>
            <a:r>
              <a:rPr lang="en-US" sz="2800" dirty="0" err="1" smtClean="0">
                <a:solidFill>
                  <a:srgbClr val="FF9900"/>
                </a:solidFill>
              </a:rPr>
              <a:t>disk</a:t>
            </a:r>
            <a:r>
              <a:rPr lang="en-US" sz="2800" dirty="0" err="1" smtClean="0">
                <a:solidFill>
                  <a:srgbClr val="FF9900"/>
                </a:solidFill>
                <a:sym typeface="Wingdings" pitchFamily="2" charset="2"/>
              </a:rPr>
              <a:t>memory</a:t>
            </a:r>
            <a:r>
              <a:rPr lang="en-US" sz="2800" dirty="0" smtClean="0">
                <a:solidFill>
                  <a:srgbClr val="FF99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model but MPI is much better on iterative CPU &gt;CPU deltaflow</a:t>
            </a:r>
          </a:p>
          <a:p>
            <a:pPr lvl="1"/>
            <a:r>
              <a:rPr lang="en-US" sz="2800" dirty="0" err="1" smtClean="0">
                <a:sym typeface="Wingdings" pitchFamily="2" charset="2"/>
              </a:rPr>
              <a:t>CGLMapReduce</a:t>
            </a:r>
            <a:r>
              <a:rPr lang="en-US" sz="2800" dirty="0" smtClean="0">
                <a:sym typeface="Wingdings" pitchFamily="2" charset="2"/>
              </a:rPr>
              <a:t> (Granules) addresses iteration within a MapReduce model</a:t>
            </a:r>
          </a:p>
          <a:p>
            <a:r>
              <a:rPr lang="en-US" sz="2800" dirty="0" smtClean="0">
                <a:sym typeface="Wingdings" pitchFamily="2" charset="2"/>
              </a:rPr>
              <a:t>Hadoop and Dryad could also support </a:t>
            </a:r>
            <a:r>
              <a:rPr lang="en-US" sz="2800" dirty="0" smtClean="0">
                <a:solidFill>
                  <a:srgbClr val="FF9900"/>
                </a:solidFill>
                <a:sym typeface="Wingdings" pitchFamily="2" charset="2"/>
              </a:rPr>
              <a:t>functional programming (workflow) </a:t>
            </a:r>
            <a:r>
              <a:rPr lang="en-US" sz="2800" dirty="0" smtClean="0">
                <a:sym typeface="Wingdings" pitchFamily="2" charset="2"/>
              </a:rPr>
              <a:t>as can </a:t>
            </a:r>
            <a:r>
              <a:rPr lang="en-US" sz="2800" dirty="0" err="1" smtClean="0">
                <a:sym typeface="Wingdings" pitchFamily="2" charset="2"/>
              </a:rPr>
              <a:t>Taverna</a:t>
            </a:r>
            <a:r>
              <a:rPr lang="en-US" sz="2800" dirty="0" smtClean="0">
                <a:sym typeface="Wingdings" pitchFamily="2" charset="2"/>
              </a:rPr>
              <a:t>, Pegasus, </a:t>
            </a:r>
            <a:r>
              <a:rPr lang="en-US" sz="2800" dirty="0" err="1" smtClean="0">
                <a:sym typeface="Wingdings" pitchFamily="2" charset="2"/>
              </a:rPr>
              <a:t>Kepler</a:t>
            </a:r>
            <a:r>
              <a:rPr lang="en-US" sz="2800" dirty="0" smtClean="0">
                <a:sym typeface="Wingdings" pitchFamily="2" charset="2"/>
              </a:rPr>
              <a:t>, PHP (Mashups) ….</a:t>
            </a:r>
          </a:p>
          <a:p>
            <a:r>
              <a:rPr lang="en-US" sz="2800" dirty="0" smtClean="0">
                <a:sym typeface="Wingdings" pitchFamily="2" charset="2"/>
              </a:rPr>
              <a:t>“</a:t>
            </a:r>
            <a:r>
              <a:rPr lang="en-US" sz="2800" dirty="0" smtClean="0">
                <a:solidFill>
                  <a:srgbClr val="FF9900"/>
                </a:solidFill>
                <a:sym typeface="Wingdings" pitchFamily="2" charset="2"/>
              </a:rPr>
              <a:t>Workflows of explicitly parallel kernels</a:t>
            </a:r>
            <a:r>
              <a:rPr lang="en-US" sz="2800" dirty="0" smtClean="0">
                <a:sym typeface="Wingdings" pitchFamily="2" charset="2"/>
              </a:rPr>
              <a:t>” is a good model for all parallel computing </a:t>
            </a:r>
          </a:p>
          <a:p>
            <a:endParaRPr lang="en-US" sz="4000" dirty="0" smtClean="0">
              <a:sym typeface="Wingdings" pitchFamily="2" charset="2"/>
            </a:endParaRPr>
          </a:p>
          <a:p>
            <a:pPr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 idx="4294967295"/>
          </p:nvPr>
        </p:nvSpPr>
        <p:spPr bwMode="auto">
          <a:xfrm>
            <a:off x="914400" y="304800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1EE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DataFlow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1EE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versus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1EE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DeltaFlow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C1EE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 noGrp="1"/>
          </p:cNvSpPr>
          <p:nvPr>
            <p:ph idx="4294967295"/>
          </p:nvPr>
        </p:nvSpPr>
        <p:spPr bwMode="auto">
          <a:xfrm>
            <a:off x="0" y="8382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sz="2400" kern="0" dirty="0" smtClean="0">
                <a:latin typeface="+mn-lt"/>
              </a:rPr>
              <a:t>For functional parallelism, </a:t>
            </a:r>
            <a:r>
              <a:rPr lang="en-US" sz="2400" kern="0" dirty="0" smtClean="0">
                <a:solidFill>
                  <a:srgbClr val="FF9900"/>
                </a:solidFill>
                <a:latin typeface="+mn-lt"/>
              </a:rPr>
              <a:t>dataflow</a:t>
            </a:r>
            <a:r>
              <a:rPr lang="en-US" sz="2400" kern="0" dirty="0" smtClean="0">
                <a:latin typeface="+mn-lt"/>
              </a:rPr>
              <a:t> natural as one moves from one step to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</a:t>
            </a:r>
          </a:p>
          <a:p>
            <a:pPr marL="342900" marR="0" lvl="0" indent="-342900" algn="l" defTabSz="914400" rtl="0" eaLnBrk="0" fontAlgn="base" latinLnBrk="0" hangingPunct="0">
              <a:lnSpc>
                <a:spcPts val="26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en-US" sz="2400" kern="0" dirty="0" smtClean="0">
                <a:latin typeface="+mn-lt"/>
              </a:rPr>
              <a:t>For much data parallel one needs “</a:t>
            </a:r>
            <a:r>
              <a:rPr lang="en-US" sz="2400" kern="0" dirty="0" smtClean="0">
                <a:solidFill>
                  <a:srgbClr val="FF9900"/>
                </a:solidFill>
                <a:latin typeface="+mn-lt"/>
              </a:rPr>
              <a:t>deltaflow</a:t>
            </a:r>
            <a:r>
              <a:rPr lang="en-US" sz="2400" kern="0" dirty="0" smtClean="0">
                <a:latin typeface="+mn-lt"/>
              </a:rPr>
              <a:t>” – send change messages to long running processes/threads as in MPI or any rendezvous model</a:t>
            </a:r>
          </a:p>
          <a:p>
            <a:pPr marL="800100" lvl="1" indent="-342900" algn="l" eaLnBrk="0" hangingPunct="0">
              <a:lnSpc>
                <a:spcPts val="26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Potentially huge reduction in communication cost</a:t>
            </a:r>
          </a:p>
          <a:p>
            <a:pPr marL="400050">
              <a:lnSpc>
                <a:spcPts val="2600"/>
              </a:lnSpc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Overhead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Communication/Computation</a:t>
            </a:r>
          </a:p>
          <a:p>
            <a:pPr marL="400050">
              <a:lnSpc>
                <a:spcPts val="2600"/>
              </a:lnSpc>
            </a:pPr>
            <a:r>
              <a:rPr lang="en-US" sz="2400" dirty="0" smtClean="0">
                <a:solidFill>
                  <a:srgbClr val="FF9900"/>
                </a:solidFill>
              </a:rPr>
              <a:t>Dataflow overhead </a:t>
            </a:r>
            <a:r>
              <a:rPr lang="en-US" sz="2400" dirty="0" smtClean="0"/>
              <a:t>proportional to </a:t>
            </a:r>
            <a:r>
              <a:rPr lang="en-US" sz="2400" dirty="0" smtClean="0">
                <a:solidFill>
                  <a:srgbClr val="FF9900"/>
                </a:solidFill>
              </a:rPr>
              <a:t>problem size N </a:t>
            </a:r>
            <a:r>
              <a:rPr lang="en-US" sz="2400" dirty="0" smtClean="0"/>
              <a:t>per process</a:t>
            </a:r>
          </a:p>
          <a:p>
            <a:pPr marL="400050">
              <a:lnSpc>
                <a:spcPts val="2600"/>
              </a:lnSpc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lang="en-US" sz="2400" dirty="0" smtClean="0"/>
              <a:t>or solution of PDE’s </a:t>
            </a:r>
          </a:p>
          <a:p>
            <a:pPr marL="800100" lvl="1">
              <a:lnSpc>
                <a:spcPts val="2600"/>
              </a:lnSpc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Deltaflow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overhead is 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400" i="0" u="none" strike="noStrike" kern="0" cap="none" spc="0" normalizeH="0" baseline="3000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1/3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computation like 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</a:p>
          <a:p>
            <a:pPr marL="800100" lvl="1">
              <a:lnSpc>
                <a:spcPts val="2600"/>
              </a:lnSpc>
            </a:pPr>
            <a:r>
              <a:rPr lang="en-US" sz="2400" dirty="0" smtClean="0">
                <a:ea typeface="+mn-ea"/>
                <a:cs typeface="+mn-cs"/>
              </a:rPr>
              <a:t>So dataflow not popular in scientific computing</a:t>
            </a:r>
          </a:p>
          <a:p>
            <a:pPr marL="400050">
              <a:lnSpc>
                <a:spcPts val="2600"/>
              </a:lnSpc>
            </a:pP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matrix multiplication, 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</a:rPr>
              <a:t>deltaflow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and 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</a:rPr>
              <a:t>dataflow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both O(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and computation 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400" i="0" u="none" strike="noStrike" kern="0" cap="none" spc="0" normalizeH="0" baseline="3000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</a:rPr>
              <a:t>1.5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0" y="0"/>
            <a:ext cx="4572000" cy="533400"/>
          </a:xfrm>
        </p:spPr>
        <p:txBody>
          <a:bodyPr/>
          <a:lstStyle/>
          <a:p>
            <a:r>
              <a:rPr lang="en-US" sz="2800" dirty="0" smtClean="0"/>
              <a:t>Matrix Multiplication</a:t>
            </a:r>
            <a:endParaRPr lang="en-US" sz="2800" dirty="0"/>
          </a:p>
        </p:txBody>
      </p:sp>
      <p:pic>
        <p:nvPicPr>
          <p:cNvPr id="8194" name="Picture 2" descr="C:\Documents and Settings\Geoffrey Fox\Desktop\mat-mult-tim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33400"/>
            <a:ext cx="8763000" cy="600094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00200" y="14478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+mn-cs"/>
              </a:rPr>
              <a:t>5 nodes of Quarry cluster at IU each of which has the following configurations. 2 Quad Core Intel Xeon E5335 2.00GHz with 8GB of memory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609600"/>
          </a:xfrm>
        </p:spPr>
        <p:txBody>
          <a:bodyPr/>
          <a:lstStyle/>
          <a:p>
            <a:pPr algn="ctr"/>
            <a:r>
              <a:rPr lang="en-US" sz="3200" dirty="0" smtClean="0"/>
              <a:t>Scientific </a:t>
            </a:r>
            <a:r>
              <a:rPr lang="en-US" sz="3200" dirty="0" smtClean="0"/>
              <a:t>Computing environment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838200"/>
            <a:ext cx="8991600" cy="6019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My </a:t>
            </a:r>
            <a:r>
              <a:rPr lang="en-US" sz="2400" dirty="0" smtClean="0">
                <a:solidFill>
                  <a:srgbClr val="FF9900"/>
                </a:solidFill>
              </a:rPr>
              <a:t>laptop</a:t>
            </a:r>
            <a:r>
              <a:rPr lang="en-US" sz="2400" dirty="0" smtClean="0"/>
              <a:t> using a dynamic number of cores for runs</a:t>
            </a:r>
          </a:p>
          <a:p>
            <a:pPr lvl="1"/>
            <a:r>
              <a:rPr lang="en-US" sz="2400" dirty="0" smtClean="0">
                <a:solidFill>
                  <a:srgbClr val="FF9900"/>
                </a:solidFill>
              </a:rPr>
              <a:t>Threading</a:t>
            </a:r>
            <a:r>
              <a:rPr lang="en-US" sz="2400" dirty="0" smtClean="0"/>
              <a:t> (CCR) parallel model allows such dynamic switches if OS told application how many it could –  we use short-lived NOT long running threads</a:t>
            </a:r>
          </a:p>
          <a:p>
            <a:pPr lvl="1"/>
            <a:r>
              <a:rPr lang="en-US" sz="2400" dirty="0" smtClean="0"/>
              <a:t>Very hard with </a:t>
            </a:r>
            <a:r>
              <a:rPr lang="en-US" sz="2400" dirty="0" smtClean="0">
                <a:solidFill>
                  <a:srgbClr val="FF9900"/>
                </a:solidFill>
              </a:rPr>
              <a:t>MPI </a:t>
            </a:r>
            <a:r>
              <a:rPr lang="en-US" sz="2400" dirty="0" smtClean="0"/>
              <a:t>as would have to redistribute data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9900"/>
                </a:solidFill>
              </a:rPr>
              <a:t>cloud</a:t>
            </a:r>
            <a:r>
              <a:rPr lang="en-US" sz="2400" dirty="0" smtClean="0"/>
              <a:t> for dynamic service instantiation including ability to launch:</a:t>
            </a:r>
          </a:p>
          <a:p>
            <a:r>
              <a:rPr lang="en-US" sz="2400" dirty="0" smtClean="0">
                <a:solidFill>
                  <a:srgbClr val="FF9900"/>
                </a:solidFill>
              </a:rPr>
              <a:t>(MPI) </a:t>
            </a:r>
            <a:r>
              <a:rPr lang="en-US" sz="2400" dirty="0" smtClean="0">
                <a:solidFill>
                  <a:srgbClr val="FF9900"/>
                </a:solidFill>
              </a:rPr>
              <a:t>engines </a:t>
            </a:r>
            <a:r>
              <a:rPr lang="en-US" sz="2400" dirty="0" smtClean="0"/>
              <a:t>for large closely coupled computations</a:t>
            </a:r>
          </a:p>
          <a:p>
            <a:pPr lvl="1"/>
            <a:r>
              <a:rPr lang="en-US" sz="2400" dirty="0" err="1" smtClean="0">
                <a:solidFill>
                  <a:srgbClr val="FF9900"/>
                </a:solidFill>
              </a:rPr>
              <a:t>Petaflops</a:t>
            </a:r>
            <a:r>
              <a:rPr lang="en-US" sz="2400" dirty="0" smtClean="0"/>
              <a:t> for million particle clustering/dimension reduction?</a:t>
            </a:r>
          </a:p>
          <a:p>
            <a:r>
              <a:rPr lang="en-US" sz="2400" dirty="0" smtClean="0"/>
              <a:t>Analysis programs like MDS and clustering will run OK for large jobs with “</a:t>
            </a:r>
            <a:r>
              <a:rPr lang="en-US" sz="2400" dirty="0" smtClean="0">
                <a:solidFill>
                  <a:srgbClr val="FF9900"/>
                </a:solidFill>
              </a:rPr>
              <a:t>millisecond</a:t>
            </a:r>
            <a:r>
              <a:rPr lang="en-US" sz="2400" dirty="0" smtClean="0"/>
              <a:t>” (as in Granules) not “</a:t>
            </a:r>
            <a:r>
              <a:rPr lang="en-US" sz="2400" dirty="0" smtClean="0">
                <a:solidFill>
                  <a:srgbClr val="FF9900"/>
                </a:solidFill>
              </a:rPr>
              <a:t>microsecond</a:t>
            </a:r>
            <a:r>
              <a:rPr lang="en-US" sz="2400" dirty="0" smtClean="0"/>
              <a:t>” (as in MPI, CCR) latencies</a:t>
            </a:r>
          </a:p>
          <a:p>
            <a:pPr lvl="1"/>
            <a:r>
              <a:rPr lang="en-US" sz="2400" dirty="0" smtClean="0"/>
              <a:t>Implies current VM overheads on MPI probably </a:t>
            </a:r>
            <a:r>
              <a:rPr lang="en-US" sz="2400" dirty="0" smtClean="0"/>
              <a:t>acceptable</a:t>
            </a:r>
          </a:p>
          <a:p>
            <a:r>
              <a:rPr lang="en-US" sz="2400" dirty="0" smtClean="0"/>
              <a:t>Must build on </a:t>
            </a:r>
            <a:r>
              <a:rPr lang="en-US" sz="2400" dirty="0" smtClean="0">
                <a:solidFill>
                  <a:srgbClr val="FF9900"/>
                </a:solidFill>
              </a:rPr>
              <a:t>commercially supported software</a:t>
            </a:r>
            <a:endParaRPr lang="en-US" sz="2400" dirty="0" smtClean="0">
              <a:solidFill>
                <a:srgbClr val="FF9900"/>
              </a:solidFill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" y="152400"/>
            <a:ext cx="8839200" cy="609600"/>
          </a:xfrm>
        </p:spPr>
        <p:txBody>
          <a:bodyPr/>
          <a:lstStyle/>
          <a:p>
            <a:pPr algn="ctr"/>
            <a:r>
              <a:rPr lang="en-US" sz="3200" dirty="0" smtClean="0"/>
              <a:t>User Generated Decompositions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609600"/>
            <a:ext cx="8991600" cy="6172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 parallel computing world, </a:t>
            </a:r>
            <a:r>
              <a:rPr lang="en-US" sz="2400" dirty="0" smtClean="0">
                <a:solidFill>
                  <a:srgbClr val="FFC000"/>
                </a:solidFill>
              </a:rPr>
              <a:t>MPI</a:t>
            </a:r>
            <a:r>
              <a:rPr lang="en-US" sz="2400" dirty="0" smtClean="0"/>
              <a:t> is used extensively but has a bad reputation as too “</a:t>
            </a:r>
            <a:r>
              <a:rPr lang="en-US" sz="2400" dirty="0" smtClean="0">
                <a:solidFill>
                  <a:srgbClr val="FFC000"/>
                </a:solidFill>
              </a:rPr>
              <a:t>low level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000" dirty="0" smtClean="0"/>
              <a:t>User needs to generate decomposition and code to manipulate decomposed data</a:t>
            </a:r>
          </a:p>
          <a:p>
            <a:pPr lvl="1"/>
            <a:r>
              <a:rPr lang="en-US" sz="2000" dirty="0" smtClean="0"/>
              <a:t>Automate somehow with </a:t>
            </a:r>
            <a:r>
              <a:rPr lang="en-US" sz="2000" dirty="0" err="1" smtClean="0"/>
              <a:t>OpenMP</a:t>
            </a:r>
            <a:r>
              <a:rPr lang="en-US" sz="2000" dirty="0" smtClean="0"/>
              <a:t>/HPCS …</a:t>
            </a:r>
          </a:p>
          <a:p>
            <a:r>
              <a:rPr lang="en-US" sz="2400" dirty="0" smtClean="0"/>
              <a:t>In multicore, one does not need equivalent of MPI SEND/RECV as can efficiently access shared memory</a:t>
            </a:r>
          </a:p>
          <a:p>
            <a:pPr lvl="1"/>
            <a:r>
              <a:rPr lang="en-US" sz="2000" dirty="0" smtClean="0"/>
              <a:t>So write </a:t>
            </a:r>
            <a:r>
              <a:rPr lang="en-US" sz="2000" dirty="0" smtClean="0">
                <a:solidFill>
                  <a:srgbClr val="FFC000"/>
                </a:solidFill>
              </a:rPr>
              <a:t>threaded code implementing decomposed algorithm</a:t>
            </a:r>
          </a:p>
          <a:p>
            <a:pPr lvl="1"/>
            <a:r>
              <a:rPr lang="en-US" sz="2000" dirty="0" smtClean="0"/>
              <a:t>If use processes need equivalent of PGAS to avoid SEND/RECV</a:t>
            </a:r>
          </a:p>
          <a:p>
            <a:r>
              <a:rPr lang="en-US" sz="2400" dirty="0" smtClean="0"/>
              <a:t>However all the buzz in cloud/distributed world is around systems like </a:t>
            </a:r>
            <a:r>
              <a:rPr lang="en-US" sz="2400" dirty="0" smtClean="0">
                <a:solidFill>
                  <a:srgbClr val="FFC000"/>
                </a:solidFill>
              </a:rPr>
              <a:t>Hadoop/MapReduce/Dryad</a:t>
            </a:r>
            <a:r>
              <a:rPr lang="en-US" sz="2400" dirty="0" smtClean="0"/>
              <a:t> with user generated decompositions</a:t>
            </a:r>
          </a:p>
          <a:p>
            <a:r>
              <a:rPr lang="en-US" sz="2400" dirty="0" smtClean="0"/>
              <a:t>Note in a typical </a:t>
            </a:r>
            <a:r>
              <a:rPr lang="en-US" sz="2400" dirty="0" smtClean="0">
                <a:solidFill>
                  <a:srgbClr val="FFC000"/>
                </a:solidFill>
              </a:rPr>
              <a:t>workflow</a:t>
            </a:r>
            <a:r>
              <a:rPr lang="en-US" sz="2400" dirty="0" smtClean="0"/>
              <a:t> decompositions are typically </a:t>
            </a:r>
            <a:r>
              <a:rPr lang="en-US" sz="2400" dirty="0" smtClean="0">
                <a:solidFill>
                  <a:srgbClr val="FFC000"/>
                </a:solidFill>
              </a:rPr>
              <a:t>functionally</a:t>
            </a:r>
            <a:r>
              <a:rPr lang="en-US" sz="2400" dirty="0" smtClean="0"/>
              <a:t> NOT </a:t>
            </a:r>
            <a:r>
              <a:rPr lang="en-US" sz="2400" dirty="0" smtClean="0">
                <a:solidFill>
                  <a:srgbClr val="FFC000"/>
                </a:solidFill>
              </a:rPr>
              <a:t>data</a:t>
            </a:r>
            <a:r>
              <a:rPr lang="en-US" sz="2400" dirty="0" smtClean="0"/>
              <a:t> parallel</a:t>
            </a:r>
          </a:p>
          <a:p>
            <a:pPr lvl="1"/>
            <a:r>
              <a:rPr lang="en-US" sz="2000" dirty="0" smtClean="0"/>
              <a:t>User needs to generate/control data parallel decomposition</a:t>
            </a:r>
          </a:p>
          <a:p>
            <a:pPr lvl="1"/>
            <a:r>
              <a:rPr lang="en-US" sz="2000" dirty="0" smtClean="0"/>
              <a:t>Functional decomposition usually natural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5029200" cy="685800"/>
          </a:xfrm>
        </p:spPr>
        <p:txBody>
          <a:bodyPr/>
          <a:lstStyle/>
          <a:p>
            <a:r>
              <a:rPr lang="en-US" sz="3200" dirty="0" smtClean="0"/>
              <a:t>Acknowledgements to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143000"/>
            <a:ext cx="8839200" cy="4495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SALSA Multicore (parallel datamining) research Team </a:t>
            </a:r>
            <a:r>
              <a:rPr lang="en-US" sz="2400" dirty="0" smtClean="0"/>
              <a:t>(</a:t>
            </a:r>
            <a:r>
              <a:rPr lang="en-US" sz="2400" i="1" dirty="0" smtClean="0">
                <a:solidFill>
                  <a:srgbClr val="FF9900"/>
                </a:solidFill>
              </a:rPr>
              <a:t>S</a:t>
            </a:r>
            <a:r>
              <a:rPr lang="en-US" sz="2400" dirty="0" smtClean="0"/>
              <a:t>ervice </a:t>
            </a:r>
            <a:r>
              <a:rPr lang="en-US" sz="2400" i="1" dirty="0" smtClean="0">
                <a:solidFill>
                  <a:srgbClr val="FF9900"/>
                </a:solidFill>
              </a:rPr>
              <a:t>A</a:t>
            </a:r>
            <a:r>
              <a:rPr lang="en-US" sz="2400" dirty="0" smtClean="0"/>
              <a:t>ggregated</a:t>
            </a:r>
            <a:r>
              <a:rPr lang="en-US" sz="2400" i="1" dirty="0" smtClean="0"/>
              <a:t> </a:t>
            </a:r>
            <a:r>
              <a:rPr lang="en-US" sz="2400" i="1" dirty="0" smtClean="0">
                <a:solidFill>
                  <a:srgbClr val="FF9900"/>
                </a:solidFill>
              </a:rPr>
              <a:t>L</a:t>
            </a:r>
            <a:r>
              <a:rPr lang="en-US" sz="2400" dirty="0" smtClean="0"/>
              <a:t>inked </a:t>
            </a:r>
            <a:r>
              <a:rPr lang="en-US" sz="2400" i="1" dirty="0" smtClean="0">
                <a:solidFill>
                  <a:srgbClr val="FF9900"/>
                </a:solidFill>
              </a:rPr>
              <a:t>S</a:t>
            </a:r>
            <a:r>
              <a:rPr lang="en-US" sz="2400" dirty="0" smtClean="0"/>
              <a:t>equential </a:t>
            </a:r>
            <a:r>
              <a:rPr lang="en-US" sz="2400" i="1" dirty="0" smtClean="0">
                <a:solidFill>
                  <a:srgbClr val="FF9900"/>
                </a:solidFill>
              </a:rPr>
              <a:t>A</a:t>
            </a:r>
            <a:r>
              <a:rPr lang="en-US" sz="2400" dirty="0" smtClean="0"/>
              <a:t>ctivities) </a:t>
            </a:r>
          </a:p>
          <a:p>
            <a:pPr>
              <a:buNone/>
            </a:pPr>
            <a:r>
              <a:rPr lang="en-US" sz="1800" dirty="0" smtClean="0"/>
              <a:t>		Judy </a:t>
            </a:r>
            <a:r>
              <a:rPr lang="en-US" sz="1800" dirty="0" err="1" smtClean="0"/>
              <a:t>Qiu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	Scott </a:t>
            </a:r>
            <a:r>
              <a:rPr lang="en-US" sz="1800" dirty="0" err="1" smtClean="0"/>
              <a:t>Beason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	 </a:t>
            </a:r>
            <a:r>
              <a:rPr lang="en-US" sz="1800" dirty="0" err="1" smtClean="0"/>
              <a:t>Seung-Hee</a:t>
            </a:r>
            <a:r>
              <a:rPr lang="en-US" sz="1800" dirty="0" smtClean="0"/>
              <a:t> </a:t>
            </a:r>
            <a:r>
              <a:rPr lang="en-US" sz="1800" dirty="0" err="1" smtClean="0"/>
              <a:t>Bae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Jong</a:t>
            </a:r>
            <a:r>
              <a:rPr lang="en-US" sz="1800" dirty="0" smtClean="0"/>
              <a:t> </a:t>
            </a:r>
            <a:r>
              <a:rPr lang="en-US" sz="1800" dirty="0" err="1" smtClean="0"/>
              <a:t>Youl</a:t>
            </a:r>
            <a:r>
              <a:rPr lang="en-US" sz="1800" dirty="0" smtClean="0"/>
              <a:t> </a:t>
            </a:r>
            <a:r>
              <a:rPr lang="en-US" sz="1800" dirty="0" err="1" smtClean="0"/>
              <a:t>Choi</a:t>
            </a:r>
            <a:r>
              <a:rPr lang="en-US" sz="1800" dirty="0" smtClean="0"/>
              <a:t>  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Jaliya</a:t>
            </a:r>
            <a:r>
              <a:rPr lang="en-US" sz="1800" dirty="0" smtClean="0"/>
              <a:t> </a:t>
            </a:r>
            <a:r>
              <a:rPr lang="en-US" sz="1800" dirty="0" err="1" smtClean="0"/>
              <a:t>Ekanayake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	Yang </a:t>
            </a:r>
            <a:r>
              <a:rPr lang="en-US" sz="1800" dirty="0" err="1" smtClean="0"/>
              <a:t>Ruan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Huapeng</a:t>
            </a:r>
            <a:r>
              <a:rPr lang="en-US" sz="1800" dirty="0" smtClean="0"/>
              <a:t> Yuan</a:t>
            </a:r>
          </a:p>
          <a:p>
            <a:r>
              <a:rPr lang="en-US" sz="2400" dirty="0" smtClean="0">
                <a:solidFill>
                  <a:srgbClr val="FF9900"/>
                </a:solidFill>
              </a:rPr>
              <a:t>Bioinformatics at IU Bloomington</a:t>
            </a:r>
          </a:p>
          <a:p>
            <a:pPr>
              <a:buNone/>
            </a:pPr>
            <a:r>
              <a:rPr lang="en-US" sz="1800" dirty="0" smtClean="0"/>
              <a:t>		Haixu Tang , Mina Rho</a:t>
            </a:r>
          </a:p>
          <a:p>
            <a:r>
              <a:rPr lang="en-US" sz="2400" dirty="0" smtClean="0">
                <a:solidFill>
                  <a:srgbClr val="FF9900"/>
                </a:solidFill>
              </a:rPr>
              <a:t>IU Medical School</a:t>
            </a:r>
          </a:p>
          <a:p>
            <a:pPr>
              <a:buNone/>
            </a:pPr>
            <a:r>
              <a:rPr lang="en-US" sz="1800" dirty="0" smtClean="0"/>
              <a:t>		Gilbert Liu, Shawn  Hoch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39200" cy="609600"/>
          </a:xfrm>
        </p:spPr>
        <p:txBody>
          <a:bodyPr/>
          <a:lstStyle/>
          <a:p>
            <a:pPr algn="ctr"/>
            <a:r>
              <a:rPr lang="en-US" sz="3200" dirty="0" smtClean="0"/>
              <a:t>Proposed Programming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5943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Integrate in as loosely coupled fashion as  possible: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Owner Computes paradigm extended to Disk-Memory-Maps paradigm</a:t>
            </a:r>
          </a:p>
          <a:p>
            <a:pPr lvl="1"/>
            <a:r>
              <a:rPr lang="en-US" sz="2400" dirty="0" smtClean="0"/>
              <a:t>Some mixture of </a:t>
            </a:r>
            <a:r>
              <a:rPr lang="en-US" sz="2400" dirty="0" smtClean="0">
                <a:solidFill>
                  <a:srgbClr val="FF9900"/>
                </a:solidFill>
              </a:rPr>
              <a:t>MPI/CCR/Hadoop/Dryad/Workflow</a:t>
            </a:r>
          </a:p>
          <a:p>
            <a:pPr lvl="1"/>
            <a:r>
              <a:rPr lang="en-US" sz="2400" dirty="0" smtClean="0"/>
              <a:t>Support key abstractions like </a:t>
            </a:r>
            <a:r>
              <a:rPr lang="en-US" sz="2400" dirty="0" smtClean="0">
                <a:solidFill>
                  <a:srgbClr val="FF9900"/>
                </a:solidFill>
              </a:rPr>
              <a:t>SENDRECV, Reduce</a:t>
            </a:r>
            <a:endParaRPr lang="en-US" sz="2400" dirty="0" smtClean="0">
              <a:solidFill>
                <a:srgbClr val="FF9900"/>
              </a:solidFill>
            </a:endParaRPr>
          </a:p>
          <a:p>
            <a:r>
              <a:rPr lang="en-US" sz="2400" dirty="0" smtClean="0"/>
              <a:t>Performance Advantages of </a:t>
            </a:r>
            <a:r>
              <a:rPr lang="en-US" sz="2400" dirty="0" smtClean="0">
                <a:solidFill>
                  <a:srgbClr val="FFC000"/>
                </a:solidFill>
              </a:rPr>
              <a:t>Rendezvous messaging </a:t>
            </a:r>
            <a:r>
              <a:rPr lang="en-US" sz="2400" dirty="0" smtClean="0"/>
              <a:t>between long running processes with dynamic/ fault tolerance advantages of </a:t>
            </a:r>
            <a:r>
              <a:rPr lang="en-US" sz="2400" dirty="0" smtClean="0">
                <a:solidFill>
                  <a:srgbClr val="FFC000"/>
                </a:solidFill>
              </a:rPr>
              <a:t>disk based communication </a:t>
            </a:r>
            <a:r>
              <a:rPr lang="en-US" sz="2400" dirty="0" smtClean="0"/>
              <a:t>between spawned threads/processes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Workflow</a:t>
            </a:r>
            <a:r>
              <a:rPr lang="en-US" sz="2400" dirty="0" smtClean="0"/>
              <a:t> support of functional parallelism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Dynamic redistribution </a:t>
            </a:r>
            <a:r>
              <a:rPr lang="en-US" sz="2400" dirty="0" smtClean="0"/>
              <a:t>internally to machines (e.g. laptop) and between clients, web servers and clouds</a:t>
            </a:r>
          </a:p>
          <a:p>
            <a:pPr lvl="1"/>
            <a:r>
              <a:rPr lang="en-US" sz="2400" dirty="0" smtClean="0"/>
              <a:t>Include support of </a:t>
            </a:r>
            <a:r>
              <a:rPr lang="en-US" sz="2400" dirty="0" smtClean="0">
                <a:solidFill>
                  <a:srgbClr val="FFC000"/>
                </a:solidFill>
              </a:rPr>
              <a:t>fault tolerance</a:t>
            </a:r>
          </a:p>
          <a:p>
            <a:r>
              <a:rPr lang="en-US" sz="2400" dirty="0" smtClean="0"/>
              <a:t>Support of </a:t>
            </a:r>
            <a:r>
              <a:rPr lang="en-US" sz="2400" dirty="0" smtClean="0">
                <a:solidFill>
                  <a:srgbClr val="FFC000"/>
                </a:solidFill>
              </a:rPr>
              <a:t>Parallel computing </a:t>
            </a:r>
            <a:r>
              <a:rPr lang="en-US" sz="2400" dirty="0" smtClean="0"/>
              <a:t>as “</a:t>
            </a:r>
            <a:r>
              <a:rPr lang="en-US" sz="2400" dirty="0" smtClean="0">
                <a:solidFill>
                  <a:srgbClr val="FFC000"/>
                </a:solidFill>
              </a:rPr>
              <a:t>workflows of lovingly parallelized kernels</a:t>
            </a:r>
            <a:r>
              <a:rPr lang="en-US" sz="2400" dirty="0" smtClean="0"/>
              <a:t>” i.e.</a:t>
            </a:r>
          </a:p>
          <a:p>
            <a:pPr lvl="1"/>
            <a:r>
              <a:rPr lang="en-US" sz="2400" i="1" dirty="0" smtClean="0"/>
              <a:t>as</a:t>
            </a:r>
            <a:r>
              <a:rPr lang="en-US" sz="2400" i="1" dirty="0" smtClean="0">
                <a:solidFill>
                  <a:srgbClr val="FF9900"/>
                </a:solidFill>
              </a:rPr>
              <a:t> S</a:t>
            </a:r>
            <a:r>
              <a:rPr lang="en-US" sz="2400" dirty="0" smtClean="0"/>
              <a:t>ervice </a:t>
            </a:r>
            <a:r>
              <a:rPr lang="en-US" sz="2400" i="1" dirty="0" smtClean="0">
                <a:solidFill>
                  <a:srgbClr val="FF9900"/>
                </a:solidFill>
              </a:rPr>
              <a:t>A</a:t>
            </a:r>
            <a:r>
              <a:rPr lang="en-US" sz="2400" dirty="0" smtClean="0"/>
              <a:t>ggregated</a:t>
            </a:r>
            <a:r>
              <a:rPr lang="en-US" sz="2400" i="1" dirty="0" smtClean="0"/>
              <a:t> </a:t>
            </a:r>
            <a:r>
              <a:rPr lang="en-US" sz="2400" i="1" dirty="0" smtClean="0">
                <a:solidFill>
                  <a:srgbClr val="FF9900"/>
                </a:solidFill>
              </a:rPr>
              <a:t>L</a:t>
            </a:r>
            <a:r>
              <a:rPr lang="en-US" sz="2400" dirty="0" smtClean="0"/>
              <a:t>inked </a:t>
            </a:r>
            <a:r>
              <a:rPr lang="en-US" sz="2400" i="1" dirty="0" smtClean="0">
                <a:solidFill>
                  <a:srgbClr val="FF9900"/>
                </a:solidFill>
              </a:rPr>
              <a:t>S</a:t>
            </a:r>
            <a:r>
              <a:rPr lang="en-US" sz="2400" dirty="0" smtClean="0"/>
              <a:t>equential </a:t>
            </a:r>
            <a:r>
              <a:rPr lang="en-US" sz="2400" i="1" dirty="0" smtClean="0">
                <a:solidFill>
                  <a:srgbClr val="FF9900"/>
                </a:solidFill>
              </a:rPr>
              <a:t>A</a:t>
            </a:r>
            <a:r>
              <a:rPr lang="en-US" sz="2400" dirty="0" smtClean="0"/>
              <a:t>ctivities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52600" y="228600"/>
            <a:ext cx="5105400" cy="533400"/>
          </a:xfrm>
        </p:spPr>
        <p:txBody>
          <a:bodyPr/>
          <a:lstStyle/>
          <a:p>
            <a:r>
              <a:rPr lang="en-US" sz="2800" dirty="0" smtClean="0"/>
              <a:t>Changes and Similarities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990600"/>
            <a:ext cx="8686800" cy="5029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Parallel and Distributed Computing revolutionized by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9900"/>
                </a:solidFill>
              </a:rPr>
              <a:t>Hardware:  </a:t>
            </a:r>
            <a:r>
              <a:rPr lang="en-US" dirty="0" smtClean="0"/>
              <a:t>Multicore and cost-realistic data centers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9900"/>
                </a:solidFill>
              </a:rPr>
              <a:t>Software: </a:t>
            </a:r>
            <a:r>
              <a:rPr lang="en-US" dirty="0" smtClean="0"/>
              <a:t>Industry is not supporting what we expected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We </a:t>
            </a:r>
            <a:r>
              <a:rPr lang="en-US" dirty="0" smtClean="0"/>
              <a:t>can have various </a:t>
            </a:r>
            <a:r>
              <a:rPr lang="en-US" dirty="0" smtClean="0">
                <a:solidFill>
                  <a:srgbClr val="FF9900"/>
                </a:solidFill>
              </a:rPr>
              <a:t>hardware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9900"/>
                </a:solidFill>
              </a:rPr>
              <a:t>Multicore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– Shared memory, low latency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9900"/>
                </a:solidFill>
              </a:rPr>
              <a:t>High quality Cluster </a:t>
            </a:r>
            <a:r>
              <a:rPr lang="en-US" dirty="0" smtClean="0"/>
              <a:t>– Distributed Memory, Low latency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Standard </a:t>
            </a:r>
            <a:r>
              <a:rPr lang="en-US" dirty="0" smtClean="0">
                <a:solidFill>
                  <a:srgbClr val="FF9900"/>
                </a:solidFill>
              </a:rPr>
              <a:t>distributed system </a:t>
            </a:r>
            <a:r>
              <a:rPr lang="en-US" dirty="0" smtClean="0"/>
              <a:t>– Distributed Memory, High latency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We can program the coordination of these  units by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9900"/>
                </a:solidFill>
              </a:rPr>
              <a:t>Threads</a:t>
            </a:r>
            <a:r>
              <a:rPr lang="en-US" dirty="0" smtClean="0"/>
              <a:t> on cores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9900"/>
                </a:solidFill>
              </a:rPr>
              <a:t>MPI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on cores and/or between nodes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9900"/>
                </a:solidFill>
              </a:rPr>
              <a:t>MapReduce/Hadoop/Dryad../AVS </a:t>
            </a:r>
            <a:r>
              <a:rPr lang="en-US" dirty="0" smtClean="0"/>
              <a:t>for dataflow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9900"/>
                </a:solidFill>
              </a:rPr>
              <a:t>Workflow</a:t>
            </a:r>
            <a:r>
              <a:rPr lang="en-US" dirty="0" smtClean="0"/>
              <a:t> linking services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These can all be considered as some sort of execution </a:t>
            </a:r>
            <a:r>
              <a:rPr lang="en-US" dirty="0" smtClean="0">
                <a:solidFill>
                  <a:srgbClr val="FF9900"/>
                </a:solidFill>
              </a:rPr>
              <a:t>unit exchanging messages with some other unit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6DFB-AFEB-41A7-A199-91D31713BE13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239000" cy="762000"/>
          </a:xfrm>
        </p:spPr>
        <p:txBody>
          <a:bodyPr/>
          <a:lstStyle/>
          <a:p>
            <a:r>
              <a:rPr lang="en-US" sz="2800" dirty="0" smtClean="0"/>
              <a:t>Data</a:t>
            </a:r>
            <a:r>
              <a:rPr lang="en-US" sz="4000" dirty="0" smtClean="0"/>
              <a:t> </a:t>
            </a:r>
            <a:r>
              <a:rPr lang="en-US" sz="2800" dirty="0" smtClean="0"/>
              <a:t>Parallel</a:t>
            </a:r>
            <a:r>
              <a:rPr lang="en-US" sz="4000" dirty="0" smtClean="0"/>
              <a:t> </a:t>
            </a:r>
            <a:r>
              <a:rPr lang="en-US" sz="2800" dirty="0" smtClean="0"/>
              <a:t>Run</a:t>
            </a:r>
            <a:r>
              <a:rPr lang="en-US" sz="4000" dirty="0" smtClean="0"/>
              <a:t> </a:t>
            </a:r>
            <a:r>
              <a:rPr lang="en-US" sz="2800" dirty="0" smtClean="0"/>
              <a:t>Time</a:t>
            </a:r>
            <a:r>
              <a:rPr lang="en-US" sz="4000" dirty="0" smtClean="0"/>
              <a:t> </a:t>
            </a:r>
            <a:r>
              <a:rPr lang="en-US" sz="2800" dirty="0" smtClean="0"/>
              <a:t>Architectures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52400" y="1066800"/>
            <a:ext cx="1752600" cy="4114800"/>
            <a:chOff x="152400" y="1676400"/>
            <a:chExt cx="1752600" cy="4114800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81000" y="1676400"/>
              <a:ext cx="1371600" cy="4114800"/>
              <a:chOff x="381000" y="2057400"/>
              <a:chExt cx="1371600" cy="4114800"/>
            </a:xfrm>
          </p:grpSpPr>
          <p:cxnSp>
            <p:nvCxnSpPr>
              <p:cNvPr id="16532" name="Straight Arrow Connector 5"/>
              <p:cNvCxnSpPr>
                <a:cxnSpLocks noChangeShapeType="1"/>
              </p:cNvCxnSpPr>
              <p:nvPr/>
            </p:nvCxnSpPr>
            <p:spPr bwMode="auto">
              <a:xfrm rot="16200000" flipV="1">
                <a:off x="-1676400" y="4114800"/>
                <a:ext cx="41148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533" name="Straight Arrow Connector 6"/>
              <p:cNvCxnSpPr>
                <a:cxnSpLocks noChangeShapeType="1"/>
              </p:cNvCxnSpPr>
              <p:nvPr/>
            </p:nvCxnSpPr>
            <p:spPr bwMode="auto">
              <a:xfrm rot="16200000" flipV="1">
                <a:off x="-1219200" y="4114800"/>
                <a:ext cx="41148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534" name="Straight Arrow Connector 7"/>
              <p:cNvCxnSpPr>
                <a:cxnSpLocks noChangeShapeType="1"/>
              </p:cNvCxnSpPr>
              <p:nvPr/>
            </p:nvCxnSpPr>
            <p:spPr bwMode="auto">
              <a:xfrm rot="16200000" flipV="1">
                <a:off x="-762000" y="4114800"/>
                <a:ext cx="41148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535" name="Straight Arrow Connector 8"/>
              <p:cNvCxnSpPr>
                <a:cxnSpLocks noChangeShapeType="1"/>
              </p:cNvCxnSpPr>
              <p:nvPr/>
            </p:nvCxnSpPr>
            <p:spPr bwMode="auto">
              <a:xfrm rot="16200000" flipV="1">
                <a:off x="-304800" y="4114800"/>
                <a:ext cx="41148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sp>
          <p:nvSpPr>
            <p:cNvPr id="16528" name="Rounded Rectangle 14"/>
            <p:cNvSpPr>
              <a:spLocks noChangeArrowheads="1"/>
            </p:cNvSpPr>
            <p:nvPr/>
          </p:nvSpPr>
          <p:spPr bwMode="auto">
            <a:xfrm>
              <a:off x="152400" y="2438400"/>
              <a:ext cx="1752600" cy="272415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t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MPI</a:t>
              </a:r>
            </a:p>
          </p:txBody>
        </p:sp>
        <p:sp>
          <p:nvSpPr>
            <p:cNvPr id="16529" name="Rounded Rectangle 15"/>
            <p:cNvSpPr>
              <a:spLocks noChangeArrowheads="1"/>
            </p:cNvSpPr>
            <p:nvPr/>
          </p:nvSpPr>
          <p:spPr bwMode="auto">
            <a:xfrm>
              <a:off x="152400" y="3454400"/>
              <a:ext cx="1752600" cy="272415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tIns="0" bIns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MPI</a:t>
              </a:r>
            </a:p>
          </p:txBody>
        </p:sp>
        <p:sp>
          <p:nvSpPr>
            <p:cNvPr id="16530" name="Rounded Rectangle 16"/>
            <p:cNvSpPr>
              <a:spLocks noChangeArrowheads="1"/>
            </p:cNvSpPr>
            <p:nvPr/>
          </p:nvSpPr>
          <p:spPr bwMode="auto">
            <a:xfrm>
              <a:off x="152400" y="4470400"/>
              <a:ext cx="1752600" cy="272415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tIns="0" bIns="0" anchor="ctr">
              <a:spAutoFit/>
            </a:bodyPr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MPI</a:t>
              </a:r>
            </a:p>
          </p:txBody>
        </p:sp>
        <p:sp>
          <p:nvSpPr>
            <p:cNvPr id="16531" name="Rounded Rectangle 17"/>
            <p:cNvSpPr>
              <a:spLocks noChangeArrowheads="1"/>
            </p:cNvSpPr>
            <p:nvPr/>
          </p:nvSpPr>
          <p:spPr bwMode="auto">
            <a:xfrm>
              <a:off x="152400" y="5486400"/>
              <a:ext cx="1752600" cy="272415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tIns="0" bIns="0" anchor="ctr">
              <a:spAutoFit/>
            </a:bodyPr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MPI</a:t>
              </a:r>
            </a:p>
          </p:txBody>
        </p:sp>
      </p:grpSp>
      <p:sp>
        <p:nvSpPr>
          <p:cNvPr id="16389" name="TextBox 18"/>
          <p:cNvSpPr txBox="1">
            <a:spLocks noChangeArrowheads="1"/>
          </p:cNvSpPr>
          <p:nvPr/>
        </p:nvSpPr>
        <p:spPr bwMode="auto">
          <a:xfrm>
            <a:off x="152400" y="5181600"/>
            <a:ext cx="1828800" cy="116955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tIns="0" bIns="9144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MPI</a:t>
            </a:r>
            <a:r>
              <a:rPr lang="en-US" sz="1400" dirty="0"/>
              <a:t> is </a:t>
            </a:r>
            <a:r>
              <a:rPr lang="en-US" sz="1400" dirty="0">
                <a:solidFill>
                  <a:srgbClr val="FFFF00"/>
                </a:solidFill>
              </a:rPr>
              <a:t>long</a:t>
            </a:r>
            <a:r>
              <a:rPr lang="en-US" sz="1400" dirty="0"/>
              <a:t> running processes with Rendezvous  for message exchange/</a:t>
            </a:r>
          </a:p>
          <a:p>
            <a:r>
              <a:rPr lang="en-US" sz="1400" dirty="0"/>
              <a:t>synchronization</a:t>
            </a:r>
          </a:p>
        </p:txBody>
      </p: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6705600" y="685800"/>
            <a:ext cx="1981200" cy="5804356"/>
            <a:chOff x="4724400" y="838200"/>
            <a:chExt cx="1981200" cy="5804356"/>
          </a:xfrm>
        </p:grpSpPr>
        <p:sp>
          <p:nvSpPr>
            <p:cNvPr id="16517" name="TextBox 19"/>
            <p:cNvSpPr txBox="1">
              <a:spLocks noChangeArrowheads="1"/>
            </p:cNvSpPr>
            <p:nvPr/>
          </p:nvSpPr>
          <p:spPr bwMode="auto">
            <a:xfrm>
              <a:off x="4724400" y="5042118"/>
              <a:ext cx="1981200" cy="160043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>
                  <a:solidFill>
                    <a:srgbClr val="FFFF00"/>
                  </a:solidFill>
                </a:rPr>
                <a:t>CGL </a:t>
              </a:r>
              <a:r>
                <a:rPr lang="en-US" sz="1400" dirty="0" err="1">
                  <a:solidFill>
                    <a:srgbClr val="FFFF00"/>
                  </a:solidFill>
                </a:rPr>
                <a:t>MapReduce</a:t>
              </a:r>
              <a:r>
                <a:rPr lang="en-US" sz="1400" dirty="0">
                  <a:solidFill>
                    <a:srgbClr val="FFFF00"/>
                  </a:solidFill>
                </a:rPr>
                <a:t>  </a:t>
              </a:r>
              <a:r>
                <a:rPr lang="en-US" sz="1400" dirty="0"/>
                <a:t>is </a:t>
              </a:r>
              <a:r>
                <a:rPr lang="en-US" sz="1400" dirty="0">
                  <a:solidFill>
                    <a:srgbClr val="FFFF00"/>
                  </a:solidFill>
                </a:rPr>
                <a:t>long</a:t>
              </a:r>
              <a:r>
                <a:rPr lang="en-US" sz="1400" dirty="0"/>
                <a:t> running processing  with asynchronous  distributed </a:t>
              </a:r>
            </a:p>
            <a:p>
              <a:r>
                <a:rPr lang="en-US" sz="1400" dirty="0"/>
                <a:t>Rendezvous</a:t>
              </a:r>
            </a:p>
            <a:p>
              <a:r>
                <a:rPr lang="en-US" sz="1400" dirty="0"/>
                <a:t>synchronization</a:t>
              </a:r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4800600" y="838200"/>
              <a:ext cx="1752600" cy="4133215"/>
              <a:chOff x="5105400" y="1981200"/>
              <a:chExt cx="1752600" cy="4133215"/>
            </a:xfrm>
          </p:grpSpPr>
          <p:cxnSp>
            <p:nvCxnSpPr>
              <p:cNvPr id="16519" name="Straight Arrow Connector 9"/>
              <p:cNvCxnSpPr>
                <a:cxnSpLocks noChangeShapeType="1"/>
              </p:cNvCxnSpPr>
              <p:nvPr/>
            </p:nvCxnSpPr>
            <p:spPr bwMode="auto">
              <a:xfrm rot="16200000" flipV="1">
                <a:off x="3200400" y="4038600"/>
                <a:ext cx="41148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520" name="Straight Arrow Connector 10"/>
              <p:cNvCxnSpPr>
                <a:cxnSpLocks noChangeShapeType="1"/>
              </p:cNvCxnSpPr>
              <p:nvPr/>
            </p:nvCxnSpPr>
            <p:spPr bwMode="auto">
              <a:xfrm rot="16200000" flipV="1">
                <a:off x="3657600" y="4038600"/>
                <a:ext cx="41148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521" name="Straight Arrow Connector 11"/>
              <p:cNvCxnSpPr>
                <a:cxnSpLocks noChangeShapeType="1"/>
              </p:cNvCxnSpPr>
              <p:nvPr/>
            </p:nvCxnSpPr>
            <p:spPr bwMode="auto">
              <a:xfrm rot="16200000" flipV="1">
                <a:off x="4114800" y="4038600"/>
                <a:ext cx="41148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522" name="Straight Arrow Connector 12"/>
              <p:cNvCxnSpPr>
                <a:cxnSpLocks noChangeShapeType="1"/>
              </p:cNvCxnSpPr>
              <p:nvPr/>
            </p:nvCxnSpPr>
            <p:spPr bwMode="auto">
              <a:xfrm rot="16200000" flipV="1">
                <a:off x="4572000" y="4038600"/>
                <a:ext cx="4114800" cy="0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6523" name="Rounded Rectangle 20"/>
              <p:cNvSpPr>
                <a:spLocks noChangeArrowheads="1"/>
              </p:cNvSpPr>
              <p:nvPr/>
            </p:nvSpPr>
            <p:spPr bwMode="auto">
              <a:xfrm>
                <a:off x="5105400" y="27940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Trackers</a:t>
                </a:r>
              </a:p>
            </p:txBody>
          </p:sp>
          <p:sp>
            <p:nvSpPr>
              <p:cNvPr id="16524" name="Rounded Rectangle 21"/>
              <p:cNvSpPr>
                <a:spLocks noChangeArrowheads="1"/>
              </p:cNvSpPr>
              <p:nvPr/>
            </p:nvSpPr>
            <p:spPr bwMode="auto">
              <a:xfrm>
                <a:off x="5105400" y="38100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Trackers</a:t>
                </a:r>
              </a:p>
            </p:txBody>
          </p:sp>
          <p:sp>
            <p:nvSpPr>
              <p:cNvPr id="16525" name="Rounded Rectangle 22"/>
              <p:cNvSpPr>
                <a:spLocks noChangeArrowheads="1"/>
              </p:cNvSpPr>
              <p:nvPr/>
            </p:nvSpPr>
            <p:spPr bwMode="auto">
              <a:xfrm>
                <a:off x="5105400" y="48260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Trackers</a:t>
                </a:r>
              </a:p>
            </p:txBody>
          </p:sp>
          <p:sp>
            <p:nvSpPr>
              <p:cNvPr id="16526" name="Rounded Rectangle 23"/>
              <p:cNvSpPr>
                <a:spLocks noChangeArrowheads="1"/>
              </p:cNvSpPr>
              <p:nvPr/>
            </p:nvSpPr>
            <p:spPr bwMode="auto">
              <a:xfrm>
                <a:off x="5105400" y="58420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Trackers</a:t>
                </a:r>
              </a:p>
            </p:txBody>
          </p:sp>
        </p:grp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2438400" y="762000"/>
            <a:ext cx="1752600" cy="4184650"/>
            <a:chOff x="2667000" y="1574800"/>
            <a:chExt cx="1752600" cy="4184015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2667000" y="1574800"/>
              <a:ext cx="1752600" cy="1034415"/>
              <a:chOff x="2667000" y="1574800"/>
              <a:chExt cx="1752600" cy="1034415"/>
            </a:xfrm>
          </p:grpSpPr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2895600" y="1574800"/>
                <a:ext cx="1371600" cy="939800"/>
                <a:chOff x="381000" y="2057400"/>
                <a:chExt cx="1371600" cy="4114800"/>
              </a:xfrm>
            </p:grpSpPr>
            <p:cxnSp>
              <p:nvCxnSpPr>
                <p:cNvPr id="16513" name="Straight Arrow Connector 2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6764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514" name="Straight Arrow Connector 2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2192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515" name="Straight Arrow Connector 28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7620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516" name="Straight Arrow Connector 29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3048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  <p:sp>
            <p:nvSpPr>
              <p:cNvPr id="16512" name="Rounded Rectangle 30"/>
              <p:cNvSpPr>
                <a:spLocks noChangeArrowheads="1"/>
              </p:cNvSpPr>
              <p:nvPr/>
            </p:nvSpPr>
            <p:spPr bwMode="auto">
              <a:xfrm>
                <a:off x="2667000" y="23368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CCR Ports</a:t>
                </a: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2667000" y="2624667"/>
              <a:ext cx="1752600" cy="1034415"/>
              <a:chOff x="2667000" y="1574800"/>
              <a:chExt cx="1752600" cy="1034415"/>
            </a:xfrm>
          </p:grpSpPr>
          <p:grpSp>
            <p:nvGrpSpPr>
              <p:cNvPr id="11" name="Group 36"/>
              <p:cNvGrpSpPr>
                <a:grpSpLocks/>
              </p:cNvGrpSpPr>
              <p:nvPr/>
            </p:nvGrpSpPr>
            <p:grpSpPr bwMode="auto">
              <a:xfrm>
                <a:off x="2895600" y="1574800"/>
                <a:ext cx="1371600" cy="939800"/>
                <a:chOff x="381000" y="2057400"/>
                <a:chExt cx="1371600" cy="4114800"/>
              </a:xfrm>
            </p:grpSpPr>
            <p:cxnSp>
              <p:nvCxnSpPr>
                <p:cNvPr id="16507" name="Straight Arrow Connector 38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6764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508" name="Straight Arrow Connector 39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2192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509" name="Straight Arrow Connector 40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7620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510" name="Straight Arrow Connector 41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3048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  <p:sp>
            <p:nvSpPr>
              <p:cNvPr id="16506" name="Rounded Rectangle 37"/>
              <p:cNvSpPr>
                <a:spLocks noChangeArrowheads="1"/>
              </p:cNvSpPr>
              <p:nvPr/>
            </p:nvSpPr>
            <p:spPr bwMode="auto">
              <a:xfrm>
                <a:off x="2667000" y="23368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CCR Ports</a:t>
                </a:r>
              </a:p>
            </p:txBody>
          </p:sp>
        </p:grpSp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2667000" y="3674534"/>
              <a:ext cx="1752600" cy="1034415"/>
              <a:chOff x="2667000" y="1574800"/>
              <a:chExt cx="1752600" cy="1034415"/>
            </a:xfrm>
          </p:grpSpPr>
          <p:grpSp>
            <p:nvGrpSpPr>
              <p:cNvPr id="13" name="Group 43"/>
              <p:cNvGrpSpPr>
                <a:grpSpLocks/>
              </p:cNvGrpSpPr>
              <p:nvPr/>
            </p:nvGrpSpPr>
            <p:grpSpPr bwMode="auto">
              <a:xfrm>
                <a:off x="2895600" y="1574800"/>
                <a:ext cx="1371600" cy="939800"/>
                <a:chOff x="381000" y="2057400"/>
                <a:chExt cx="1371600" cy="4114800"/>
              </a:xfrm>
            </p:grpSpPr>
            <p:cxnSp>
              <p:nvCxnSpPr>
                <p:cNvPr id="16501" name="Straight Arrow Connector 4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6764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502" name="Straight Arrow Connector 4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2192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503" name="Straight Arrow Connector 4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7620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504" name="Straight Arrow Connector 48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3048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  <p:sp>
            <p:nvSpPr>
              <p:cNvPr id="16500" name="Rounded Rectangle 44"/>
              <p:cNvSpPr>
                <a:spLocks noChangeArrowheads="1"/>
              </p:cNvSpPr>
              <p:nvPr/>
            </p:nvSpPr>
            <p:spPr bwMode="auto">
              <a:xfrm>
                <a:off x="2667000" y="23368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CCR Ports</a:t>
                </a:r>
              </a:p>
            </p:txBody>
          </p:sp>
        </p:grpSp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2667000" y="4724400"/>
              <a:ext cx="1752600" cy="1034415"/>
              <a:chOff x="2667000" y="1574800"/>
              <a:chExt cx="1752600" cy="1034415"/>
            </a:xfrm>
          </p:grpSpPr>
          <p:grpSp>
            <p:nvGrpSpPr>
              <p:cNvPr id="15" name="Group 50"/>
              <p:cNvGrpSpPr>
                <a:grpSpLocks/>
              </p:cNvGrpSpPr>
              <p:nvPr/>
            </p:nvGrpSpPr>
            <p:grpSpPr bwMode="auto">
              <a:xfrm>
                <a:off x="2895600" y="1574800"/>
                <a:ext cx="1371600" cy="939800"/>
                <a:chOff x="381000" y="2057400"/>
                <a:chExt cx="1371600" cy="4114800"/>
              </a:xfrm>
            </p:grpSpPr>
            <p:cxnSp>
              <p:nvCxnSpPr>
                <p:cNvPr id="16495" name="Straight Arrow Connector 52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6764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96" name="Straight Arrow Connector 5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2192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97" name="Straight Arrow Connector 54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7620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98" name="Straight Arrow Connector 5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3048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  <p:sp>
            <p:nvSpPr>
              <p:cNvPr id="16494" name="Rounded Rectangle 51"/>
              <p:cNvSpPr>
                <a:spLocks noChangeArrowheads="1"/>
              </p:cNvSpPr>
              <p:nvPr/>
            </p:nvSpPr>
            <p:spPr bwMode="auto">
              <a:xfrm>
                <a:off x="2667000" y="23368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CCR Ports</a:t>
                </a:r>
              </a:p>
            </p:txBody>
          </p:sp>
        </p:grpSp>
      </p:grpSp>
      <p:sp>
        <p:nvSpPr>
          <p:cNvPr id="16392" name="TextBox 57"/>
          <p:cNvSpPr txBox="1">
            <a:spLocks noChangeArrowheads="1"/>
          </p:cNvSpPr>
          <p:nvPr/>
        </p:nvSpPr>
        <p:spPr bwMode="auto">
          <a:xfrm>
            <a:off x="2286000" y="5105400"/>
            <a:ext cx="1981200" cy="12926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CCR</a:t>
            </a:r>
            <a:r>
              <a:rPr lang="en-US" sz="1400" dirty="0"/>
              <a:t> (Multi Threading) uses </a:t>
            </a:r>
            <a:r>
              <a:rPr lang="en-US" sz="1400" dirty="0">
                <a:solidFill>
                  <a:srgbClr val="FFFF00"/>
                </a:solidFill>
              </a:rPr>
              <a:t>short</a:t>
            </a:r>
            <a:r>
              <a:rPr lang="en-US" sz="1400" dirty="0"/>
              <a:t> or long</a:t>
            </a:r>
          </a:p>
          <a:p>
            <a:r>
              <a:rPr lang="en-US" sz="1400" dirty="0"/>
              <a:t>running threads communicating via </a:t>
            </a:r>
            <a:r>
              <a:rPr lang="en-US" sz="1400" dirty="0">
                <a:solidFill>
                  <a:srgbClr val="FFFF00"/>
                </a:solidFill>
              </a:rPr>
              <a:t>shared memory and</a:t>
            </a:r>
          </a:p>
          <a:p>
            <a:r>
              <a:rPr lang="en-US" sz="1400" dirty="0">
                <a:solidFill>
                  <a:srgbClr val="FFFF00"/>
                </a:solidFill>
              </a:rPr>
              <a:t>Ports </a:t>
            </a:r>
            <a:r>
              <a:rPr lang="en-US" sz="1400" dirty="0"/>
              <a:t>(messages)</a:t>
            </a:r>
          </a:p>
        </p:txBody>
      </p:sp>
      <p:sp>
        <p:nvSpPr>
          <p:cNvPr id="16393" name="TextBox 58"/>
          <p:cNvSpPr txBox="1">
            <a:spLocks noChangeArrowheads="1"/>
          </p:cNvSpPr>
          <p:nvPr/>
        </p:nvSpPr>
        <p:spPr bwMode="auto">
          <a:xfrm>
            <a:off x="4572000" y="5287963"/>
            <a:ext cx="1828800" cy="12926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r>
              <a:rPr lang="en-US" sz="1400" dirty="0"/>
              <a:t>Yahoo </a:t>
            </a:r>
            <a:r>
              <a:rPr lang="en-US" sz="1400" dirty="0" err="1">
                <a:solidFill>
                  <a:srgbClr val="FFFF00"/>
                </a:solidFill>
              </a:rPr>
              <a:t>Hadoop</a:t>
            </a:r>
            <a:r>
              <a:rPr lang="en-US" sz="1400" dirty="0"/>
              <a:t> uses </a:t>
            </a:r>
            <a:r>
              <a:rPr lang="en-US" sz="1400" dirty="0">
                <a:solidFill>
                  <a:srgbClr val="FFFF00"/>
                </a:solidFill>
              </a:rPr>
              <a:t>short</a:t>
            </a:r>
            <a:r>
              <a:rPr lang="en-US" sz="1400" dirty="0"/>
              <a:t> running processes communicating via disk and tracking processes</a:t>
            </a:r>
          </a:p>
        </p:txBody>
      </p:sp>
      <p:grpSp>
        <p:nvGrpSpPr>
          <p:cNvPr id="16" name="Group 59"/>
          <p:cNvGrpSpPr>
            <a:grpSpLocks/>
          </p:cNvGrpSpPr>
          <p:nvPr/>
        </p:nvGrpSpPr>
        <p:grpSpPr bwMode="auto">
          <a:xfrm>
            <a:off x="4572000" y="1066800"/>
            <a:ext cx="1752600" cy="4184650"/>
            <a:chOff x="2667000" y="1574800"/>
            <a:chExt cx="1752600" cy="4184015"/>
          </a:xfrm>
        </p:grpSpPr>
        <p:grpSp>
          <p:nvGrpSpPr>
            <p:cNvPr id="17" name="Group 60"/>
            <p:cNvGrpSpPr>
              <a:grpSpLocks/>
            </p:cNvGrpSpPr>
            <p:nvPr/>
          </p:nvGrpSpPr>
          <p:grpSpPr bwMode="auto">
            <a:xfrm>
              <a:off x="2667000" y="1574800"/>
              <a:ext cx="1752600" cy="1034415"/>
              <a:chOff x="2667000" y="1574800"/>
              <a:chExt cx="1752600" cy="1034415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2895600" y="1574800"/>
                <a:ext cx="1371600" cy="939800"/>
                <a:chOff x="381000" y="2057400"/>
                <a:chExt cx="1371600" cy="4114800"/>
              </a:xfrm>
            </p:grpSpPr>
            <p:cxnSp>
              <p:nvCxnSpPr>
                <p:cNvPr id="16485" name="Straight Arrow Connector 84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6764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86" name="Straight Arrow Connector 8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2192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87" name="Straight Arrow Connector 8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7620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88" name="Straight Arrow Connector 8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3048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  <p:sp>
            <p:nvSpPr>
              <p:cNvPr id="16484" name="Rounded Rectangle 83"/>
              <p:cNvSpPr>
                <a:spLocks noChangeArrowheads="1"/>
              </p:cNvSpPr>
              <p:nvPr/>
            </p:nvSpPr>
            <p:spPr bwMode="auto">
              <a:xfrm>
                <a:off x="2667000" y="23368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Disk HTTP</a:t>
                </a:r>
              </a:p>
            </p:txBody>
          </p:sp>
        </p:grpSp>
        <p:grpSp>
          <p:nvGrpSpPr>
            <p:cNvPr id="19" name="Group 61"/>
            <p:cNvGrpSpPr>
              <a:grpSpLocks/>
            </p:cNvGrpSpPr>
            <p:nvPr/>
          </p:nvGrpSpPr>
          <p:grpSpPr bwMode="auto">
            <a:xfrm>
              <a:off x="2667000" y="2624667"/>
              <a:ext cx="1752600" cy="1034415"/>
              <a:chOff x="2667000" y="1574800"/>
              <a:chExt cx="1752600" cy="1034415"/>
            </a:xfrm>
          </p:grpSpPr>
          <p:grpSp>
            <p:nvGrpSpPr>
              <p:cNvPr id="20" name="Group 76"/>
              <p:cNvGrpSpPr>
                <a:grpSpLocks/>
              </p:cNvGrpSpPr>
              <p:nvPr/>
            </p:nvGrpSpPr>
            <p:grpSpPr bwMode="auto">
              <a:xfrm>
                <a:off x="2895600" y="1574800"/>
                <a:ext cx="1371600" cy="939800"/>
                <a:chOff x="381000" y="2057400"/>
                <a:chExt cx="1371600" cy="4114800"/>
              </a:xfrm>
            </p:grpSpPr>
            <p:cxnSp>
              <p:nvCxnSpPr>
                <p:cNvPr id="16479" name="Straight Arrow Connector 78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6764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80" name="Straight Arrow Connector 79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2192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81" name="Straight Arrow Connector 80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7620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82" name="Straight Arrow Connector 81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3048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  <p:sp>
            <p:nvSpPr>
              <p:cNvPr id="16478" name="Rounded Rectangle 77"/>
              <p:cNvSpPr>
                <a:spLocks noChangeArrowheads="1"/>
              </p:cNvSpPr>
              <p:nvPr/>
            </p:nvSpPr>
            <p:spPr bwMode="auto">
              <a:xfrm>
                <a:off x="2667000" y="23368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Disk HTTP</a:t>
                </a:r>
              </a:p>
            </p:txBody>
          </p:sp>
        </p:grpSp>
        <p:grpSp>
          <p:nvGrpSpPr>
            <p:cNvPr id="21" name="Group 62"/>
            <p:cNvGrpSpPr>
              <a:grpSpLocks/>
            </p:cNvGrpSpPr>
            <p:nvPr/>
          </p:nvGrpSpPr>
          <p:grpSpPr bwMode="auto">
            <a:xfrm>
              <a:off x="2667000" y="3674534"/>
              <a:ext cx="1752600" cy="1034415"/>
              <a:chOff x="2667000" y="1574800"/>
              <a:chExt cx="1752600" cy="1034415"/>
            </a:xfrm>
          </p:grpSpPr>
          <p:grpSp>
            <p:nvGrpSpPr>
              <p:cNvPr id="22" name="Group 70"/>
              <p:cNvGrpSpPr>
                <a:grpSpLocks/>
              </p:cNvGrpSpPr>
              <p:nvPr/>
            </p:nvGrpSpPr>
            <p:grpSpPr bwMode="auto">
              <a:xfrm>
                <a:off x="2895600" y="1574800"/>
                <a:ext cx="1371600" cy="939800"/>
                <a:chOff x="381000" y="2057400"/>
                <a:chExt cx="1371600" cy="4114800"/>
              </a:xfrm>
            </p:grpSpPr>
            <p:cxnSp>
              <p:nvCxnSpPr>
                <p:cNvPr id="16473" name="Straight Arrow Connector 72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6764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74" name="Straight Arrow Connector 7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2192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75" name="Straight Arrow Connector 74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7620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76" name="Straight Arrow Connector 7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3048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  <p:sp>
            <p:nvSpPr>
              <p:cNvPr id="16472" name="Rounded Rectangle 71"/>
              <p:cNvSpPr>
                <a:spLocks noChangeArrowheads="1"/>
              </p:cNvSpPr>
              <p:nvPr/>
            </p:nvSpPr>
            <p:spPr bwMode="auto">
              <a:xfrm>
                <a:off x="2667000" y="23368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Disk HTTP</a:t>
                </a:r>
              </a:p>
            </p:txBody>
          </p:sp>
        </p:grpSp>
        <p:grpSp>
          <p:nvGrpSpPr>
            <p:cNvPr id="23" name="Group 63"/>
            <p:cNvGrpSpPr>
              <a:grpSpLocks/>
            </p:cNvGrpSpPr>
            <p:nvPr/>
          </p:nvGrpSpPr>
          <p:grpSpPr bwMode="auto">
            <a:xfrm>
              <a:off x="2667000" y="4724400"/>
              <a:ext cx="1752600" cy="1034415"/>
              <a:chOff x="2667000" y="1574800"/>
              <a:chExt cx="1752600" cy="1034415"/>
            </a:xfrm>
          </p:grpSpPr>
          <p:grpSp>
            <p:nvGrpSpPr>
              <p:cNvPr id="24" name="Group 64"/>
              <p:cNvGrpSpPr>
                <a:grpSpLocks/>
              </p:cNvGrpSpPr>
              <p:nvPr/>
            </p:nvGrpSpPr>
            <p:grpSpPr bwMode="auto">
              <a:xfrm>
                <a:off x="2895600" y="1574800"/>
                <a:ext cx="1371600" cy="939800"/>
                <a:chOff x="381000" y="2057400"/>
                <a:chExt cx="1371600" cy="4114800"/>
              </a:xfrm>
            </p:grpSpPr>
            <p:cxnSp>
              <p:nvCxnSpPr>
                <p:cNvPr id="16467" name="Straight Arrow Connector 6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6764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68" name="Straight Arrow Connector 6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12192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69" name="Straight Arrow Connector 68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7620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470" name="Straight Arrow Connector 69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-304800" y="4114800"/>
                  <a:ext cx="4114800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  <p:sp>
            <p:nvSpPr>
              <p:cNvPr id="16466" name="Rounded Rectangle 65"/>
              <p:cNvSpPr>
                <a:spLocks noChangeArrowheads="1"/>
              </p:cNvSpPr>
              <p:nvPr/>
            </p:nvSpPr>
            <p:spPr bwMode="auto">
              <a:xfrm>
                <a:off x="2667000" y="2336800"/>
                <a:ext cx="1752600" cy="272415"/>
              </a:xfrm>
              <a:prstGeom prst="roundRect">
                <a:avLst>
                  <a:gd name="adj" fmla="val 16667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tIns="0" bIns="0" anchor="ctr">
                <a:spAutoFit/>
              </a:bodyPr>
              <a:lstStyle/>
              <a:p>
                <a:pPr algn="ctr"/>
                <a:r>
                  <a:rPr lang="en-US">
                    <a:solidFill>
                      <a:schemeClr val="bg2"/>
                    </a:solidFill>
                  </a:rPr>
                  <a:t>Disk HTTP</a:t>
                </a:r>
              </a:p>
            </p:txBody>
          </p:sp>
        </p:grpSp>
      </p:grpSp>
      <p:grpSp>
        <p:nvGrpSpPr>
          <p:cNvPr id="25" name="Group 155"/>
          <p:cNvGrpSpPr>
            <a:grpSpLocks/>
          </p:cNvGrpSpPr>
          <p:nvPr/>
        </p:nvGrpSpPr>
        <p:grpSpPr bwMode="auto">
          <a:xfrm>
            <a:off x="2286000" y="685800"/>
            <a:ext cx="6477000" cy="6172200"/>
            <a:chOff x="2286000" y="685800"/>
            <a:chExt cx="6477000" cy="6172200"/>
          </a:xfrm>
        </p:grpSpPr>
        <p:grpSp>
          <p:nvGrpSpPr>
            <p:cNvPr id="26" name="Group 90"/>
            <p:cNvGrpSpPr>
              <a:grpSpLocks/>
            </p:cNvGrpSpPr>
            <p:nvPr/>
          </p:nvGrpSpPr>
          <p:grpSpPr bwMode="auto">
            <a:xfrm>
              <a:off x="2286000" y="762000"/>
              <a:ext cx="2057400" cy="6096000"/>
              <a:chOff x="2286000" y="762000"/>
              <a:chExt cx="2057400" cy="6096000"/>
            </a:xfrm>
          </p:grpSpPr>
          <p:sp>
            <p:nvSpPr>
              <p:cNvPr id="92" name="Rectangle 91"/>
              <p:cNvSpPr/>
              <p:nvPr/>
            </p:nvSpPr>
            <p:spPr bwMode="auto">
              <a:xfrm>
                <a:off x="2286000" y="762000"/>
                <a:ext cx="2057400" cy="60960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89"/>
              <p:cNvGrpSpPr>
                <a:grpSpLocks/>
              </p:cNvGrpSpPr>
              <p:nvPr/>
            </p:nvGrpSpPr>
            <p:grpSpPr bwMode="auto">
              <a:xfrm>
                <a:off x="2286000" y="762000"/>
                <a:ext cx="1981200" cy="5636062"/>
                <a:chOff x="2286000" y="762000"/>
                <a:chExt cx="1981200" cy="5636062"/>
              </a:xfrm>
            </p:grpSpPr>
            <p:grpSp>
              <p:nvGrpSpPr>
                <p:cNvPr id="28" name="Group 88"/>
                <p:cNvGrpSpPr>
                  <a:grpSpLocks/>
                </p:cNvGrpSpPr>
                <p:nvPr/>
              </p:nvGrpSpPr>
              <p:grpSpPr bwMode="auto">
                <a:xfrm>
                  <a:off x="2438400" y="762000"/>
                  <a:ext cx="1752600" cy="4184015"/>
                  <a:chOff x="2438400" y="762000"/>
                  <a:chExt cx="1752600" cy="4184015"/>
                </a:xfrm>
              </p:grpSpPr>
              <p:grpSp>
                <p:nvGrpSpPr>
                  <p:cNvPr id="29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2438400" y="762000"/>
                    <a:ext cx="1752600" cy="1034415"/>
                    <a:chOff x="2667000" y="1574800"/>
                    <a:chExt cx="1752600" cy="1034415"/>
                  </a:xfrm>
                </p:grpSpPr>
                <p:grpSp>
                  <p:nvGrpSpPr>
                    <p:cNvPr id="30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5600" y="1574800"/>
                      <a:ext cx="1371600" cy="939800"/>
                      <a:chOff x="381000" y="2057400"/>
                      <a:chExt cx="1371600" cy="4114800"/>
                    </a:xfrm>
                  </p:grpSpPr>
                  <p:cxnSp>
                    <p:nvCxnSpPr>
                      <p:cNvPr id="16457" name="Straight Arrow Connector 11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16764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 type="arrow" w="med" len="med"/>
                      </a:ln>
                    </p:spPr>
                  </p:cxnSp>
                  <p:cxnSp>
                    <p:nvCxnSpPr>
                      <p:cNvPr id="16458" name="Straight Arrow Connector 12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12192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 type="arrow" w="med" len="med"/>
                      </a:ln>
                    </p:spPr>
                  </p:cxnSp>
                  <p:cxnSp>
                    <p:nvCxnSpPr>
                      <p:cNvPr id="16459" name="Straight Arrow Connector 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7620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 type="arrow" w="med" len="med"/>
                      </a:ln>
                    </p:spPr>
                  </p:cxnSp>
                  <p:cxnSp>
                    <p:nvCxnSpPr>
                      <p:cNvPr id="16460" name="Straight Arrow Connector 12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3048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 type="arrow" w="med" len="med"/>
                      </a:ln>
                    </p:spPr>
                  </p:cxnSp>
                </p:grpSp>
                <p:sp>
                  <p:nvSpPr>
                    <p:cNvPr id="16456" name="Rounded 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7000" y="2336800"/>
                      <a:ext cx="1752600" cy="272415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00FF00"/>
                    </a:solidFill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tIns="0" bIns="0" anchor="ctr">
                      <a:spAutoFit/>
                    </a:bodyPr>
                    <a:lstStyle/>
                    <a:p>
                      <a:pPr algn="ctr"/>
                      <a:r>
                        <a:rPr lang="en-US">
                          <a:solidFill>
                            <a:schemeClr val="bg2"/>
                          </a:solidFill>
                        </a:rPr>
                        <a:t>CCR Ports</a:t>
                      </a:r>
                    </a:p>
                  </p:txBody>
                </p:sp>
              </p:grpSp>
              <p:grpSp>
                <p:nvGrpSpPr>
                  <p:cNvPr id="31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2438400" y="1811867"/>
                    <a:ext cx="1752600" cy="1034415"/>
                    <a:chOff x="2667000" y="1574800"/>
                    <a:chExt cx="1752600" cy="1034415"/>
                  </a:xfrm>
                </p:grpSpPr>
                <p:grpSp>
                  <p:nvGrpSpPr>
                    <p:cNvPr id="16384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5600" y="1574800"/>
                      <a:ext cx="1371600" cy="939800"/>
                      <a:chOff x="381000" y="2057400"/>
                      <a:chExt cx="1371600" cy="4114800"/>
                    </a:xfrm>
                  </p:grpSpPr>
                  <p:cxnSp>
                    <p:nvCxnSpPr>
                      <p:cNvPr id="16451" name="Straight Arrow Connector 11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16764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6452" name="Straight Arrow Connector 11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12192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6453" name="Straight Arrow Connector 11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7620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6454" name="Straight Arrow Connector 11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3048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sp>
                  <p:nvSpPr>
                    <p:cNvPr id="16450" name="Rounded 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7000" y="2336800"/>
                      <a:ext cx="1752600" cy="272415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00FF00"/>
                    </a:solidFill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tIns="0" bIns="0" anchor="ctr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</a:rPr>
                        <a:t>CCR Ports</a:t>
                      </a:r>
                    </a:p>
                  </p:txBody>
                </p:sp>
              </p:grpSp>
              <p:grpSp>
                <p:nvGrpSpPr>
                  <p:cNvPr id="1638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2438400" y="2861734"/>
                    <a:ext cx="1752600" cy="1034415"/>
                    <a:chOff x="2667000" y="1574800"/>
                    <a:chExt cx="1752600" cy="1034415"/>
                  </a:xfrm>
                </p:grpSpPr>
                <p:grpSp>
                  <p:nvGrpSpPr>
                    <p:cNvPr id="16387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5600" y="1574800"/>
                      <a:ext cx="1371600" cy="939800"/>
                      <a:chOff x="381000" y="2057400"/>
                      <a:chExt cx="1371600" cy="4114800"/>
                    </a:xfrm>
                  </p:grpSpPr>
                  <p:cxnSp>
                    <p:nvCxnSpPr>
                      <p:cNvPr id="16445" name="Straight Arrow Connector 10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16764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6446" name="Straight Arrow Connector 10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12192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6447" name="Straight Arrow Connector 10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7620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6448" name="Straight Arrow Connector 11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3048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sp>
                  <p:nvSpPr>
                    <p:cNvPr id="16444" name="Rounded 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7000" y="2336800"/>
                      <a:ext cx="1752600" cy="272415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00FF00"/>
                    </a:solidFill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tIns="0" bIns="0" anchor="ctr">
                      <a:spAutoFit/>
                    </a:bodyPr>
                    <a:lstStyle/>
                    <a:p>
                      <a:pPr algn="ctr"/>
                      <a:r>
                        <a:rPr lang="en-US">
                          <a:solidFill>
                            <a:schemeClr val="bg2"/>
                          </a:solidFill>
                        </a:rPr>
                        <a:t>CCR Ports</a:t>
                      </a:r>
                    </a:p>
                  </p:txBody>
                </p:sp>
              </p:grpSp>
              <p:grpSp>
                <p:nvGrpSpPr>
                  <p:cNvPr id="16388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38400" y="3911600"/>
                    <a:ext cx="1752600" cy="1034415"/>
                    <a:chOff x="2667000" y="1574800"/>
                    <a:chExt cx="1752600" cy="1034415"/>
                  </a:xfrm>
                </p:grpSpPr>
                <p:grpSp>
                  <p:nvGrpSpPr>
                    <p:cNvPr id="16390" name="Group 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5600" y="1574800"/>
                      <a:ext cx="1371600" cy="939800"/>
                      <a:chOff x="381000" y="2057400"/>
                      <a:chExt cx="1371600" cy="4114800"/>
                    </a:xfrm>
                  </p:grpSpPr>
                  <p:cxnSp>
                    <p:nvCxnSpPr>
                      <p:cNvPr id="16439" name="Straight Arrow Connector 10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16764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6440" name="Straight Arrow Connector 10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12192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6441" name="Straight Arrow Connector 10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7620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6442" name="Straight Arrow Connector 10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16200000" flipV="1">
                        <a:off x="-304800" y="4114800"/>
                        <a:ext cx="4114800" cy="0"/>
                      </a:xfrm>
                      <a:prstGeom prst="straightConnector1">
                        <a:avLst/>
                      </a:prstGeom>
                      <a:noFill/>
                      <a:ln w="38100" algn="ctr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sp>
                  <p:nvSpPr>
                    <p:cNvPr id="16438" name="Rounded 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7000" y="2336800"/>
                      <a:ext cx="1752600" cy="272415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00FF00"/>
                    </a:solidFill>
                    <a:ln w="9525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tIns="0" bIns="0" anchor="ctr">
                      <a:spAutoFit/>
                    </a:bodyPr>
                    <a:lstStyle/>
                    <a:p>
                      <a:pPr algn="ctr"/>
                      <a:r>
                        <a:rPr lang="en-US">
                          <a:solidFill>
                            <a:schemeClr val="bg2"/>
                          </a:solidFill>
                        </a:rPr>
                        <a:t>CCR Ports</a:t>
                      </a:r>
                    </a:p>
                  </p:txBody>
                </p:sp>
              </p:grpSp>
            </p:grpSp>
            <p:sp>
              <p:nvSpPr>
                <p:cNvPr id="16432" name="TextBox 94"/>
                <p:cNvSpPr txBox="1">
                  <a:spLocks noChangeArrowheads="1"/>
                </p:cNvSpPr>
                <p:nvPr/>
              </p:nvSpPr>
              <p:spPr bwMode="auto">
                <a:xfrm>
                  <a:off x="2286000" y="5105400"/>
                  <a:ext cx="1981200" cy="129266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tIns="0" bIns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FFFF00"/>
                      </a:solidFill>
                    </a:rPr>
                    <a:t>CCR</a:t>
                  </a:r>
                  <a:r>
                    <a:rPr lang="en-US" sz="1400" dirty="0"/>
                    <a:t> (Multi Threading) uses short or </a:t>
                  </a:r>
                  <a:r>
                    <a:rPr lang="en-US" sz="1400" dirty="0">
                      <a:solidFill>
                        <a:srgbClr val="FFFF00"/>
                      </a:solidFill>
                    </a:rPr>
                    <a:t>long</a:t>
                  </a:r>
                </a:p>
                <a:p>
                  <a:r>
                    <a:rPr lang="en-US" sz="1400" dirty="0"/>
                    <a:t>running threads communicating via </a:t>
                  </a:r>
                  <a:r>
                    <a:rPr lang="en-US" sz="1400" dirty="0">
                      <a:solidFill>
                        <a:srgbClr val="FFFF00"/>
                      </a:solidFill>
                    </a:rPr>
                    <a:t>shared memory and</a:t>
                  </a:r>
                </a:p>
                <a:p>
                  <a:r>
                    <a:rPr lang="en-US" sz="1400" dirty="0">
                      <a:solidFill>
                        <a:srgbClr val="FFFF00"/>
                      </a:solidFill>
                    </a:rPr>
                    <a:t>Ports </a:t>
                  </a:r>
                  <a:r>
                    <a:rPr lang="en-US" sz="1400" dirty="0"/>
                    <a:t>(messages)</a:t>
                  </a:r>
                </a:p>
              </p:txBody>
            </p:sp>
          </p:grpSp>
        </p:grpSp>
        <p:grpSp>
          <p:nvGrpSpPr>
            <p:cNvPr id="16391" name="Group 123"/>
            <p:cNvGrpSpPr>
              <a:grpSpLocks/>
            </p:cNvGrpSpPr>
            <p:nvPr/>
          </p:nvGrpSpPr>
          <p:grpSpPr bwMode="auto">
            <a:xfrm>
              <a:off x="6705600" y="685800"/>
              <a:ext cx="2057400" cy="6172200"/>
              <a:chOff x="6934200" y="762000"/>
              <a:chExt cx="2057400" cy="6172200"/>
            </a:xfrm>
          </p:grpSpPr>
          <p:sp>
            <p:nvSpPr>
              <p:cNvPr id="125" name="Rectangle 124"/>
              <p:cNvSpPr/>
              <p:nvPr/>
            </p:nvSpPr>
            <p:spPr bwMode="auto">
              <a:xfrm>
                <a:off x="6934200" y="762000"/>
                <a:ext cx="2057400" cy="61722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  <a:endParaRPr lang="en-US"/>
              </a:p>
            </p:txBody>
          </p:sp>
          <p:sp>
            <p:nvSpPr>
              <p:cNvPr id="16399" name="TextBox 125"/>
              <p:cNvSpPr txBox="1">
                <a:spLocks noChangeArrowheads="1"/>
              </p:cNvSpPr>
              <p:nvPr/>
            </p:nvSpPr>
            <p:spPr bwMode="auto">
              <a:xfrm>
                <a:off x="7010400" y="5105400"/>
                <a:ext cx="1828800" cy="150810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0" bIns="0">
                <a:spAutoFit/>
              </a:bodyPr>
              <a:lstStyle/>
              <a:p>
                <a:r>
                  <a:rPr lang="en-US" sz="1400" dirty="0"/>
                  <a:t>Microsoft DRYAD</a:t>
                </a:r>
                <a:br>
                  <a:rPr lang="en-US" sz="1400" dirty="0"/>
                </a:br>
                <a:r>
                  <a:rPr lang="en-US" sz="1400" dirty="0"/>
                  <a:t>uses </a:t>
                </a:r>
                <a:r>
                  <a:rPr lang="en-US" sz="1400" dirty="0">
                    <a:solidFill>
                      <a:srgbClr val="FFFF00"/>
                    </a:solidFill>
                  </a:rPr>
                  <a:t>short</a:t>
                </a:r>
                <a:r>
                  <a:rPr lang="en-US" sz="1400" dirty="0"/>
                  <a:t> running processes communicating via pipes, disk or shared memory between cores</a:t>
                </a:r>
              </a:p>
            </p:txBody>
          </p:sp>
          <p:grpSp>
            <p:nvGrpSpPr>
              <p:cNvPr id="16394" name="Group 59"/>
              <p:cNvGrpSpPr>
                <a:grpSpLocks/>
              </p:cNvGrpSpPr>
              <p:nvPr/>
            </p:nvGrpSpPr>
            <p:grpSpPr bwMode="auto">
              <a:xfrm>
                <a:off x="7010400" y="838200"/>
                <a:ext cx="1752600" cy="4184015"/>
                <a:chOff x="2667000" y="1574800"/>
                <a:chExt cx="1752600" cy="4184015"/>
              </a:xfrm>
            </p:grpSpPr>
            <p:grpSp>
              <p:nvGrpSpPr>
                <p:cNvPr id="16395" name="Group 60"/>
                <p:cNvGrpSpPr>
                  <a:grpSpLocks/>
                </p:cNvGrpSpPr>
                <p:nvPr/>
              </p:nvGrpSpPr>
              <p:grpSpPr bwMode="auto">
                <a:xfrm>
                  <a:off x="2667000" y="1574800"/>
                  <a:ext cx="1752600" cy="1034415"/>
                  <a:chOff x="2667000" y="1574800"/>
                  <a:chExt cx="1752600" cy="1034415"/>
                </a:xfrm>
              </p:grpSpPr>
              <p:grpSp>
                <p:nvGrpSpPr>
                  <p:cNvPr id="16396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2895600" y="1574800"/>
                    <a:ext cx="1371600" cy="939800"/>
                    <a:chOff x="381000" y="2057400"/>
                    <a:chExt cx="1371600" cy="4114800"/>
                  </a:xfrm>
                </p:grpSpPr>
                <p:cxnSp>
                  <p:nvCxnSpPr>
                    <p:cNvPr id="16425" name="Straight Arrow Connector 151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16764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26" name="Straight Arrow Connector 152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12192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27" name="Straight Arrow Connector 153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7620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28" name="Straight Arrow Connector 154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3048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sp>
                <p:nvSpPr>
                  <p:cNvPr id="16424" name="Rounded 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2667000" y="2336800"/>
                    <a:ext cx="1752600" cy="272415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00FF0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tIns="0" bIns="0" anchor="ctr">
                    <a:spAutoFit/>
                  </a:bodyPr>
                  <a:lstStyle/>
                  <a:p>
                    <a:pPr algn="ctr"/>
                    <a:r>
                      <a:rPr lang="en-US">
                        <a:solidFill>
                          <a:schemeClr val="bg2"/>
                        </a:solidFill>
                      </a:rPr>
                      <a:t>Pipes</a:t>
                    </a:r>
                  </a:p>
                </p:txBody>
              </p:sp>
            </p:grpSp>
            <p:grpSp>
              <p:nvGrpSpPr>
                <p:cNvPr id="16397" name="Group 61"/>
                <p:cNvGrpSpPr>
                  <a:grpSpLocks/>
                </p:cNvGrpSpPr>
                <p:nvPr/>
              </p:nvGrpSpPr>
              <p:grpSpPr bwMode="auto">
                <a:xfrm>
                  <a:off x="2667000" y="2624667"/>
                  <a:ext cx="1752600" cy="1034415"/>
                  <a:chOff x="2667000" y="1574800"/>
                  <a:chExt cx="1752600" cy="1034415"/>
                </a:xfrm>
              </p:grpSpPr>
              <p:grpSp>
                <p:nvGrpSpPr>
                  <p:cNvPr id="16398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2895600" y="1574800"/>
                    <a:ext cx="1371600" cy="939800"/>
                    <a:chOff x="381000" y="2057400"/>
                    <a:chExt cx="1371600" cy="4114800"/>
                  </a:xfrm>
                </p:grpSpPr>
                <p:cxnSp>
                  <p:nvCxnSpPr>
                    <p:cNvPr id="16419" name="Straight Arrow Connector 145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16764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20" name="Straight Arrow Connector 146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12192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21" name="Straight Arrow Connector 147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7620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22" name="Straight Arrow Connector 148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3048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sp>
                <p:nvSpPr>
                  <p:cNvPr id="16418" name="Rounded 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667000" y="2336800"/>
                    <a:ext cx="1752600" cy="272415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00FF0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tIns="0" bIns="0" anchor="ctr">
                    <a:spAutoFit/>
                  </a:bodyPr>
                  <a:lstStyle/>
                  <a:p>
                    <a:pPr algn="ctr"/>
                    <a:r>
                      <a:rPr lang="en-US">
                        <a:solidFill>
                          <a:schemeClr val="bg2"/>
                        </a:solidFill>
                      </a:rPr>
                      <a:t>Pipes</a:t>
                    </a:r>
                  </a:p>
                </p:txBody>
              </p:sp>
            </p:grpSp>
            <p:grpSp>
              <p:nvGrpSpPr>
                <p:cNvPr id="16400" name="Group 62"/>
                <p:cNvGrpSpPr>
                  <a:grpSpLocks/>
                </p:cNvGrpSpPr>
                <p:nvPr/>
              </p:nvGrpSpPr>
              <p:grpSpPr bwMode="auto">
                <a:xfrm>
                  <a:off x="2667000" y="3674534"/>
                  <a:ext cx="1752600" cy="1034415"/>
                  <a:chOff x="2667000" y="1574800"/>
                  <a:chExt cx="1752600" cy="1034415"/>
                </a:xfrm>
              </p:grpSpPr>
              <p:grpSp>
                <p:nvGrpSpPr>
                  <p:cNvPr id="16401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2895600" y="1574800"/>
                    <a:ext cx="1371600" cy="939800"/>
                    <a:chOff x="381000" y="2057400"/>
                    <a:chExt cx="1371600" cy="4114800"/>
                  </a:xfrm>
                </p:grpSpPr>
                <p:cxnSp>
                  <p:nvCxnSpPr>
                    <p:cNvPr id="16413" name="Straight Arrow Connector 139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16764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14" name="Straight Arrow Connector 140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12192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15" name="Straight Arrow Connector 141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7620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16" name="Straight Arrow Connector 142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3048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sp>
                <p:nvSpPr>
                  <p:cNvPr id="16412" name="Rounded 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2667000" y="2336800"/>
                    <a:ext cx="1752600" cy="272415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00FF0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tIns="0" bIns="0" anchor="ctr">
                    <a:spAutoFit/>
                  </a:bodyPr>
                  <a:lstStyle/>
                  <a:p>
                    <a:pPr algn="ctr"/>
                    <a:r>
                      <a:rPr lang="en-US">
                        <a:solidFill>
                          <a:schemeClr val="bg2"/>
                        </a:solidFill>
                      </a:rPr>
                      <a:t>Pipes</a:t>
                    </a:r>
                  </a:p>
                </p:txBody>
              </p:sp>
            </p:grpSp>
            <p:grpSp>
              <p:nvGrpSpPr>
                <p:cNvPr id="16402" name="Group 63"/>
                <p:cNvGrpSpPr>
                  <a:grpSpLocks/>
                </p:cNvGrpSpPr>
                <p:nvPr/>
              </p:nvGrpSpPr>
              <p:grpSpPr bwMode="auto">
                <a:xfrm>
                  <a:off x="2667000" y="4724400"/>
                  <a:ext cx="1752600" cy="1034415"/>
                  <a:chOff x="2667000" y="1574800"/>
                  <a:chExt cx="1752600" cy="1034415"/>
                </a:xfrm>
              </p:grpSpPr>
              <p:grpSp>
                <p:nvGrpSpPr>
                  <p:cNvPr id="16403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2895600" y="1574800"/>
                    <a:ext cx="1371600" cy="939800"/>
                    <a:chOff x="381000" y="2057400"/>
                    <a:chExt cx="1371600" cy="4114800"/>
                  </a:xfrm>
                </p:grpSpPr>
                <p:cxnSp>
                  <p:nvCxnSpPr>
                    <p:cNvPr id="16407" name="Straight Arrow Connector 133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16764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08" name="Straight Arrow Connector 134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12192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09" name="Straight Arrow Connector 135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7620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6410" name="Straight Arrow Connector 136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-304800" y="4114800"/>
                      <a:ext cx="4114800" cy="0"/>
                    </a:xfrm>
                    <a:prstGeom prst="straightConnector1">
                      <a:avLst/>
                    </a:prstGeom>
                    <a:noFill/>
                    <a:ln w="38100" algn="ctr">
                      <a:solidFill>
                        <a:schemeClr val="tx1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sp>
                <p:nvSpPr>
                  <p:cNvPr id="16406" name="Rounded 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2667000" y="2336800"/>
                    <a:ext cx="1752600" cy="272415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00FF00"/>
                  </a:solid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tIns="0" bIns="0" anchor="ctr">
                    <a:spAutoFit/>
                  </a:bodyPr>
                  <a:lstStyle/>
                  <a:p>
                    <a:pPr algn="ctr"/>
                    <a:r>
                      <a:rPr lang="en-US">
                        <a:solidFill>
                          <a:schemeClr val="bg2"/>
                        </a:solidFill>
                      </a:rPr>
                      <a:t>Pipes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152400"/>
            <a:ext cx="6400800" cy="609600"/>
          </a:xfrm>
        </p:spPr>
        <p:txBody>
          <a:bodyPr/>
          <a:lstStyle/>
          <a:p>
            <a:r>
              <a:rPr lang="en-US" sz="2800" dirty="0" smtClean="0"/>
              <a:t>Data Analysis Architecture 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343400"/>
            <a:ext cx="9144000" cy="2514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Typically one uses “</a:t>
            </a:r>
            <a:r>
              <a:rPr lang="en-US" sz="2400" dirty="0" smtClean="0">
                <a:solidFill>
                  <a:srgbClr val="FF9900"/>
                </a:solidFill>
              </a:rPr>
              <a:t>data parallelism</a:t>
            </a:r>
            <a:r>
              <a:rPr lang="en-US" sz="2400" dirty="0" smtClean="0"/>
              <a:t>” to break data into parts and process parts in parallel so that each of Compute/Map phases runs in (data) parallel mode</a:t>
            </a:r>
          </a:p>
          <a:p>
            <a:r>
              <a:rPr lang="en-US" sz="2400" dirty="0" smtClean="0"/>
              <a:t>Different stages in pipeline corresponds to different functions</a:t>
            </a:r>
          </a:p>
          <a:p>
            <a:pPr lvl="2"/>
            <a:r>
              <a:rPr lang="en-US" sz="2000" dirty="0" smtClean="0"/>
              <a:t>“filter1”  “filter2” ….. “visualize”</a:t>
            </a:r>
          </a:p>
          <a:p>
            <a:r>
              <a:rPr lang="en-US" sz="2400" dirty="0" smtClean="0"/>
              <a:t>Mix of </a:t>
            </a:r>
            <a:r>
              <a:rPr lang="en-US" sz="2400" dirty="0" smtClean="0">
                <a:solidFill>
                  <a:srgbClr val="FF9900"/>
                </a:solidFill>
              </a:rPr>
              <a:t>functional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9900"/>
                </a:solidFill>
              </a:rPr>
              <a:t>parallel</a:t>
            </a:r>
            <a:r>
              <a:rPr lang="en-US" sz="2400" dirty="0" smtClean="0"/>
              <a:t> components linked by </a:t>
            </a:r>
            <a:r>
              <a:rPr lang="en-US" sz="2400" dirty="0" smtClean="0">
                <a:solidFill>
                  <a:srgbClr val="FF9900"/>
                </a:solidFill>
              </a:rPr>
              <a:t>messages</a:t>
            </a:r>
          </a:p>
        </p:txBody>
      </p:sp>
      <p:grpSp>
        <p:nvGrpSpPr>
          <p:cNvPr id="10" name="Group 52"/>
          <p:cNvGrpSpPr/>
          <p:nvPr/>
        </p:nvGrpSpPr>
        <p:grpSpPr>
          <a:xfrm>
            <a:off x="152400" y="1143000"/>
            <a:ext cx="8646015" cy="2642175"/>
            <a:chOff x="152400" y="3124200"/>
            <a:chExt cx="8646015" cy="2642175"/>
          </a:xfrm>
        </p:grpSpPr>
        <p:grpSp>
          <p:nvGrpSpPr>
            <p:cNvPr id="11" name="Group 51"/>
            <p:cNvGrpSpPr/>
            <p:nvPr/>
          </p:nvGrpSpPr>
          <p:grpSpPr>
            <a:xfrm>
              <a:off x="228600" y="3124200"/>
              <a:ext cx="8569815" cy="1041975"/>
              <a:chOff x="228600" y="3276600"/>
              <a:chExt cx="8569815" cy="1041975"/>
            </a:xfrm>
          </p:grpSpPr>
          <p:grpSp>
            <p:nvGrpSpPr>
              <p:cNvPr id="17" name="Group 27"/>
              <p:cNvGrpSpPr/>
              <p:nvPr/>
            </p:nvGrpSpPr>
            <p:grpSpPr>
              <a:xfrm>
                <a:off x="228600" y="3733800"/>
                <a:ext cx="8569815" cy="584775"/>
                <a:chOff x="228600" y="3733800"/>
                <a:chExt cx="8569815" cy="584775"/>
              </a:xfrm>
            </p:grpSpPr>
            <p:grpSp>
              <p:nvGrpSpPr>
                <p:cNvPr id="19" name="Group 9"/>
                <p:cNvGrpSpPr/>
                <p:nvPr/>
              </p:nvGrpSpPr>
              <p:grpSpPr>
                <a:xfrm>
                  <a:off x="228600" y="3733800"/>
                  <a:ext cx="8569815" cy="584775"/>
                  <a:chOff x="228600" y="3733800"/>
                  <a:chExt cx="8569815" cy="584775"/>
                </a:xfrm>
              </p:grpSpPr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28600" y="3856910"/>
                    <a:ext cx="1571264" cy="36933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9900"/>
                        </a:solidFill>
                      </a:rPr>
                      <a:t>Disk/Database</a:t>
                    </a:r>
                    <a:endParaRPr lang="en-US" dirty="0">
                      <a:solidFill>
                        <a:srgbClr val="FF9900"/>
                      </a:solidFill>
                    </a:endParaRPr>
                  </a:p>
                </p:txBody>
              </p: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2023779" y="3733800"/>
                    <a:ext cx="994182" cy="58477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Compute</a:t>
                    </a:r>
                  </a:p>
                  <a:p>
                    <a:r>
                      <a:rPr lang="en-US" dirty="0" smtClean="0"/>
                      <a:t>(Map #1)</a:t>
                    </a:r>
                    <a:endParaRPr lang="en-US" dirty="0"/>
                  </a:p>
                </p:txBody>
              </p:sp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3362102" y="3733800"/>
                    <a:ext cx="1711815" cy="58477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Disk/Database</a:t>
                    </a:r>
                  </a:p>
                  <a:p>
                    <a:r>
                      <a:rPr lang="en-US" dirty="0" smtClean="0"/>
                      <a:t>Memory/Streams</a:t>
                    </a:r>
                    <a:endParaRPr lang="en-US" dirty="0"/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5418058" y="3733800"/>
                    <a:ext cx="1324402" cy="58477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Compute</a:t>
                    </a:r>
                  </a:p>
                  <a:p>
                    <a:r>
                      <a:rPr lang="en-US" dirty="0" smtClean="0"/>
                      <a:t>(Reduce  #1)</a:t>
                    </a:r>
                    <a:endParaRPr lang="en-US" dirty="0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7086600" y="3733800"/>
                    <a:ext cx="1711815" cy="584775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Disk/Database</a:t>
                    </a:r>
                  </a:p>
                  <a:p>
                    <a:r>
                      <a:rPr lang="en-US" dirty="0" smtClean="0"/>
                      <a:t>Memory/Streams</a:t>
                    </a:r>
                    <a:endParaRPr lang="en-US" dirty="0"/>
                  </a:p>
                </p:txBody>
              </p:sp>
            </p:grpSp>
            <p:cxnSp>
              <p:nvCxnSpPr>
                <p:cNvPr id="12" name="Straight Arrow Connector 11"/>
                <p:cNvCxnSpPr/>
                <p:nvPr/>
              </p:nvCxnSpPr>
              <p:spPr bwMode="auto">
                <a:xfrm>
                  <a:off x="1679638" y="4026187"/>
                  <a:ext cx="344141" cy="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3" name="Straight Arrow Connector 12"/>
                <p:cNvCxnSpPr/>
                <p:nvPr/>
              </p:nvCxnSpPr>
              <p:spPr bwMode="auto">
                <a:xfrm>
                  <a:off x="3048000" y="4026187"/>
                  <a:ext cx="344141" cy="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4" name="Straight Arrow Connector 13"/>
                <p:cNvCxnSpPr/>
                <p:nvPr/>
              </p:nvCxnSpPr>
              <p:spPr bwMode="auto">
                <a:xfrm>
                  <a:off x="5105400" y="4026187"/>
                  <a:ext cx="344141" cy="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5" name="Straight Arrow Connector 14"/>
                <p:cNvCxnSpPr/>
                <p:nvPr/>
              </p:nvCxnSpPr>
              <p:spPr bwMode="auto">
                <a:xfrm>
                  <a:off x="6781800" y="4026187"/>
                  <a:ext cx="344141" cy="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cxnSp>
            <p:nvCxnSpPr>
              <p:cNvPr id="16" name="Straight Arrow Connector 15"/>
              <p:cNvCxnSpPr/>
              <p:nvPr/>
            </p:nvCxnSpPr>
            <p:spPr bwMode="auto">
              <a:xfrm rot="5400000" flipH="1" flipV="1">
                <a:off x="3810000" y="3581400"/>
                <a:ext cx="304800" cy="15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8" name="Straight Arrow Connector 17"/>
              <p:cNvCxnSpPr/>
              <p:nvPr/>
            </p:nvCxnSpPr>
            <p:spPr bwMode="auto">
              <a:xfrm rot="10800000">
                <a:off x="2439988" y="3429000"/>
                <a:ext cx="1522412" cy="15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 rot="16200000" flipH="1">
                <a:off x="2286794" y="3580606"/>
                <a:ext cx="304800" cy="15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 rot="5400000" flipH="1" flipV="1">
                <a:off x="7542212" y="3504406"/>
                <a:ext cx="457994" cy="238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3" name="Straight Arrow Connector 22"/>
              <p:cNvCxnSpPr/>
              <p:nvPr/>
            </p:nvCxnSpPr>
            <p:spPr bwMode="auto">
              <a:xfrm rot="10800000">
                <a:off x="2133600" y="3276600"/>
                <a:ext cx="5637212" cy="15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rot="5400000">
                <a:off x="1905000" y="3505200"/>
                <a:ext cx="457200" cy="158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21" name="Group 28"/>
            <p:cNvGrpSpPr/>
            <p:nvPr/>
          </p:nvGrpSpPr>
          <p:grpSpPr>
            <a:xfrm>
              <a:off x="152400" y="5181600"/>
              <a:ext cx="8569815" cy="584775"/>
              <a:chOff x="228600" y="3733800"/>
              <a:chExt cx="8569815" cy="584775"/>
            </a:xfrm>
          </p:grpSpPr>
          <p:grpSp>
            <p:nvGrpSpPr>
              <p:cNvPr id="25" name="Group 29"/>
              <p:cNvGrpSpPr/>
              <p:nvPr/>
            </p:nvGrpSpPr>
            <p:grpSpPr>
              <a:xfrm>
                <a:off x="228600" y="3733800"/>
                <a:ext cx="8569815" cy="584775"/>
                <a:chOff x="228600" y="3733800"/>
                <a:chExt cx="8569815" cy="584775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228600" y="3856910"/>
                  <a:ext cx="1571264" cy="3693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9900"/>
                      </a:solidFill>
                    </a:rPr>
                    <a:t>Disk/Database</a:t>
                  </a:r>
                  <a:endParaRPr lang="en-US" dirty="0">
                    <a:solidFill>
                      <a:srgbClr val="FF9900"/>
                    </a:solidFill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2023779" y="3733800"/>
                  <a:ext cx="994182" cy="58477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Compute</a:t>
                  </a:r>
                </a:p>
                <a:p>
                  <a:r>
                    <a:rPr lang="en-US" dirty="0" smtClean="0"/>
                    <a:t>(Map #2)</a:t>
                  </a:r>
                  <a:endParaRPr lang="en-US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362102" y="3733800"/>
                  <a:ext cx="1711815" cy="58477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Disk/Database</a:t>
                  </a:r>
                </a:p>
                <a:p>
                  <a:r>
                    <a:rPr lang="en-US" dirty="0" smtClean="0"/>
                    <a:t>Memory/Streams</a:t>
                  </a:r>
                  <a:endParaRPr lang="en-US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418058" y="3733800"/>
                  <a:ext cx="1324402" cy="58477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Compute</a:t>
                  </a:r>
                </a:p>
                <a:p>
                  <a:r>
                    <a:rPr lang="en-US" dirty="0" smtClean="0"/>
                    <a:t>(Reduce  #2)</a:t>
                  </a:r>
                  <a:endParaRPr lang="en-US" dirty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7086600" y="3733800"/>
                  <a:ext cx="1711815" cy="58477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Disk/Database</a:t>
                  </a:r>
                </a:p>
                <a:p>
                  <a:r>
                    <a:rPr lang="en-US" dirty="0" smtClean="0"/>
                    <a:t>Memory/Streams</a:t>
                  </a:r>
                  <a:endParaRPr lang="en-US" dirty="0"/>
                </a:p>
              </p:txBody>
            </p:sp>
          </p:grpSp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1679638" y="4026187"/>
                <a:ext cx="344141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3048000" y="4026187"/>
                <a:ext cx="344141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5105400" y="4026187"/>
                <a:ext cx="344141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6781800" y="4026187"/>
                <a:ext cx="344141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40" name="Straight Arrow Connector 39"/>
            <p:cNvCxnSpPr/>
            <p:nvPr/>
          </p:nvCxnSpPr>
          <p:spPr bwMode="auto">
            <a:xfrm rot="10800000">
              <a:off x="762000" y="4724400"/>
              <a:ext cx="6934200" cy="794"/>
            </a:xfrm>
            <a:prstGeom prst="straightConnector1">
              <a:avLst/>
            </a:prstGeom>
            <a:ln w="57150">
              <a:solidFill>
                <a:srgbClr val="FF9900"/>
              </a:solidFill>
              <a:prstDash val="sysDash"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 bwMode="auto">
            <a:xfrm rot="5400000">
              <a:off x="496094" y="4990306"/>
              <a:ext cx="533400" cy="1588"/>
            </a:xfrm>
            <a:prstGeom prst="straightConnector1">
              <a:avLst/>
            </a:prstGeom>
            <a:ln w="57150">
              <a:solidFill>
                <a:srgbClr val="FF9900"/>
              </a:solidFill>
              <a:prstDash val="sysDash"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 bwMode="auto">
            <a:xfrm rot="5400000">
              <a:off x="7430294" y="4456906"/>
              <a:ext cx="533400" cy="1588"/>
            </a:xfrm>
            <a:prstGeom prst="straightConnector1">
              <a:avLst/>
            </a:prstGeom>
            <a:ln w="57150">
              <a:solidFill>
                <a:srgbClr val="FF9900"/>
              </a:solidFill>
              <a:prstDash val="sysDash"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 bwMode="auto">
          <a:xfrm rot="5400000">
            <a:off x="7506494" y="4075906"/>
            <a:ext cx="533400" cy="1588"/>
          </a:xfrm>
          <a:prstGeom prst="straightConnector1">
            <a:avLst/>
          </a:prstGeom>
          <a:ln w="57150">
            <a:solidFill>
              <a:srgbClr val="FF9900"/>
            </a:solidFill>
            <a:prstDash val="sysDash"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924800" y="403860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etc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200" y="2286000"/>
            <a:ext cx="1954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Typically workflow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91000" y="1219200"/>
            <a:ext cx="2165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MPI,  Shared Memory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52400" y="990600"/>
            <a:ext cx="8839200" cy="1323439"/>
          </a:xfrm>
          <a:prstGeom prst="rect">
            <a:avLst/>
          </a:prstGeom>
          <a:noFill/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6200" y="2885182"/>
            <a:ext cx="8839200" cy="1077218"/>
          </a:xfrm>
          <a:prstGeom prst="rect">
            <a:avLst/>
          </a:prstGeom>
          <a:noFill/>
          <a:ln w="28575" cap="flat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164642" y="990600"/>
            <a:ext cx="8269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 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153400" y="2885182"/>
            <a:ext cx="826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Filter 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6200" y="990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9900"/>
                </a:solidFill>
              </a:rPr>
              <a:t>Distributed</a:t>
            </a:r>
            <a:br>
              <a:rPr lang="en-US" sz="1800" dirty="0" smtClean="0">
                <a:solidFill>
                  <a:srgbClr val="FF9900"/>
                </a:solidFill>
              </a:rPr>
            </a:br>
            <a:r>
              <a:rPr lang="en-US" sz="1800" dirty="0" smtClean="0">
                <a:solidFill>
                  <a:srgbClr val="FF9900"/>
                </a:solidFill>
              </a:rPr>
              <a:t>or “centralized</a:t>
            </a:r>
          </a:p>
          <a:p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533400"/>
            <a:ext cx="7772400" cy="533400"/>
          </a:xfrm>
        </p:spPr>
        <p:txBody>
          <a:bodyPr/>
          <a:lstStyle/>
          <a:p>
            <a:r>
              <a:rPr lang="en-US" sz="2800" dirty="0" smtClean="0"/>
              <a:t>Data Analysis Architecture 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7467600" cy="47244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LHC Particle Physics analysis: </a:t>
            </a:r>
            <a:r>
              <a:rPr lang="en-US" sz="1800" dirty="0" smtClean="0"/>
              <a:t>parallel over events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Filter1: </a:t>
            </a:r>
            <a:r>
              <a:rPr lang="en-US" sz="1800" dirty="0" smtClean="0"/>
              <a:t>Process raw event data into “events with physics parameters”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Filter2: </a:t>
            </a:r>
            <a:r>
              <a:rPr lang="en-US" sz="1800" dirty="0" smtClean="0"/>
              <a:t>Process physics into histograms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Reduce2: </a:t>
            </a:r>
            <a:r>
              <a:rPr lang="en-US" sz="1800" dirty="0" smtClean="0"/>
              <a:t>Add together separate histogram counts</a:t>
            </a:r>
          </a:p>
          <a:p>
            <a:pPr lvl="1"/>
            <a:r>
              <a:rPr lang="en-US" sz="1800" dirty="0" smtClean="0"/>
              <a:t>Information retrieval similar parallelism over data files </a:t>
            </a:r>
          </a:p>
          <a:p>
            <a:r>
              <a:rPr lang="en-US" sz="1800" dirty="0" smtClean="0">
                <a:solidFill>
                  <a:srgbClr val="FFFF00"/>
                </a:solidFill>
              </a:rPr>
              <a:t>Bioinformatics study Gene Families: </a:t>
            </a:r>
            <a:r>
              <a:rPr lang="en-US" sz="1800" dirty="0" smtClean="0"/>
              <a:t>parallel over </a:t>
            </a:r>
            <a:r>
              <a:rPr lang="en-US" sz="1800" dirty="0" smtClean="0"/>
              <a:t>sequences but more than pleasingly parallel BLAST</a:t>
            </a:r>
            <a:endParaRPr lang="en-US" sz="1800" dirty="0" smtClean="0"/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Filter1: </a:t>
            </a:r>
            <a:r>
              <a:rPr lang="en-US" sz="1800" dirty="0" smtClean="0"/>
              <a:t>Align Sequences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Filter2: </a:t>
            </a:r>
            <a:r>
              <a:rPr lang="en-US" sz="1800" dirty="0" smtClean="0"/>
              <a:t>Calculate similarities (distances) between sequences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Filter3a: </a:t>
            </a:r>
            <a:r>
              <a:rPr lang="en-US" sz="1800" dirty="0" smtClean="0"/>
              <a:t>Calculate cluster centers 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Reduce3b</a:t>
            </a:r>
            <a:r>
              <a:rPr lang="en-US" sz="1800" dirty="0" smtClean="0"/>
              <a:t>: Add together center contributions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Filter 4: </a:t>
            </a:r>
            <a:r>
              <a:rPr lang="en-US" sz="1800" dirty="0" smtClean="0"/>
              <a:t>Apply Dimension Reduction to </a:t>
            </a:r>
            <a:r>
              <a:rPr lang="en-US" sz="1800" dirty="0" smtClean="0"/>
              <a:t>visualize in 3D</a:t>
            </a:r>
            <a:endParaRPr lang="en-US" sz="1800" dirty="0" smtClean="0"/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Filter5: </a:t>
            </a:r>
            <a:r>
              <a:rPr lang="en-US" sz="1800" dirty="0" smtClean="0"/>
              <a:t>Visualize</a:t>
            </a:r>
          </a:p>
        </p:txBody>
      </p:sp>
      <p:grpSp>
        <p:nvGrpSpPr>
          <p:cNvPr id="6" name="Group 12"/>
          <p:cNvGrpSpPr/>
          <p:nvPr/>
        </p:nvGrpSpPr>
        <p:grpSpPr>
          <a:xfrm>
            <a:off x="4572000" y="4494212"/>
            <a:ext cx="2819400" cy="534988"/>
            <a:chOff x="5943600" y="4876800"/>
            <a:chExt cx="2819400" cy="534988"/>
          </a:xfrm>
        </p:grpSpPr>
        <p:cxnSp>
          <p:nvCxnSpPr>
            <p:cNvPr id="5" name="Straight Arrow Connector 4"/>
            <p:cNvCxnSpPr/>
            <p:nvPr/>
          </p:nvCxnSpPr>
          <p:spPr bwMode="auto">
            <a:xfrm rot="10800000">
              <a:off x="5943600" y="4876800"/>
              <a:ext cx="2741612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 rot="5400000" flipH="1" flipV="1">
              <a:off x="8458994" y="5104606"/>
              <a:ext cx="4572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6934200" y="5410200"/>
              <a:ext cx="18288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7696200" y="4953000"/>
              <a:ext cx="9236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FF00"/>
                  </a:solidFill>
                </a:rPr>
                <a:t>Iterate</a:t>
              </a:r>
              <a:endParaRPr lang="en-US" sz="2000" dirty="0">
                <a:solidFill>
                  <a:srgbClr val="00FF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0"/>
            <a:ext cx="5562600" cy="609600"/>
          </a:xfrm>
        </p:spPr>
        <p:txBody>
          <a:bodyPr/>
          <a:lstStyle/>
          <a:p>
            <a:r>
              <a:rPr lang="en-US" sz="2800" dirty="0" smtClean="0"/>
              <a:t>LHC Application </a:t>
            </a:r>
            <a:br>
              <a:rPr lang="en-US" sz="2800" dirty="0" smtClean="0"/>
            </a:br>
            <a:r>
              <a:rPr lang="en-US" sz="2800" dirty="0" smtClean="0"/>
              <a:t>Illustrated</a:t>
            </a:r>
            <a:endParaRPr lang="en-US" sz="28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 l="51669" t="7771" r="3048" b="6746"/>
          <a:stretch>
            <a:fillRect/>
          </a:stretch>
        </p:blipFill>
        <p:spPr bwMode="auto">
          <a:xfrm>
            <a:off x="0" y="1219200"/>
            <a:ext cx="438265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4" descr="C:\Documents and Settings\Geoffrey Fox\Desktop\wordhisto_tim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624009"/>
            <a:ext cx="4724400" cy="32339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181600" y="4114800"/>
            <a:ext cx="2337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Word </a:t>
            </a:r>
            <a:r>
              <a:rPr lang="en-US" b="1" dirty="0" err="1" smtClean="0">
                <a:solidFill>
                  <a:schemeClr val="bg1"/>
                </a:solidFill>
              </a:rPr>
              <a:t>Histogramming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Picture 8" descr="hep_cgl_had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304800"/>
            <a:ext cx="4758038" cy="32840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4000" y="685800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LHC </a:t>
            </a:r>
            <a:r>
              <a:rPr lang="en-US" b="1" dirty="0" err="1" smtClean="0">
                <a:solidFill>
                  <a:schemeClr val="bg1"/>
                </a:solidFill>
              </a:rPr>
              <a:t>Histogramming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6248400" cy="457200"/>
          </a:xfrm>
        </p:spPr>
        <p:txBody>
          <a:bodyPr/>
          <a:lstStyle/>
          <a:p>
            <a:r>
              <a:rPr lang="en-US" sz="2400" dirty="0" smtClean="0"/>
              <a:t>Various Sequence Clustering Results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789672" y="609600"/>
            <a:ext cx="3276600" cy="2822377"/>
            <a:chOff x="228600" y="1905000"/>
            <a:chExt cx="3276600" cy="2900776"/>
          </a:xfrm>
        </p:grpSpPr>
        <p:pic>
          <p:nvPicPr>
            <p:cNvPr id="28676" name="Picture 4" descr="C:\Documents and Settings\Geoffrey Fox\Desktop\moz-screenshot-11-1.jpg"/>
            <p:cNvPicPr>
              <a:picLocks noChangeAspect="1" noChangeArrowheads="1"/>
            </p:cNvPicPr>
            <p:nvPr/>
          </p:nvPicPr>
          <p:blipFill>
            <a:blip r:embed="rId3"/>
            <a:srcRect l="14509" t="31827" r="43644" b="23091"/>
            <a:stretch>
              <a:fillRect/>
            </a:stretch>
          </p:blipFill>
          <p:spPr bwMode="auto">
            <a:xfrm>
              <a:off x="228600" y="1905000"/>
              <a:ext cx="3276600" cy="2584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457200" y="4489450"/>
              <a:ext cx="2387128" cy="316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4500 Points : Pairwise Aligned</a:t>
              </a:r>
              <a:endParaRPr lang="en-US" sz="14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219200" y="6488668"/>
            <a:ext cx="20562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4500 Points : </a:t>
            </a:r>
            <a:r>
              <a:rPr lang="en-US" sz="1400" dirty="0" err="1" smtClean="0"/>
              <a:t>Clustal</a:t>
            </a:r>
            <a:r>
              <a:rPr lang="en-US" sz="1400" dirty="0" smtClean="0"/>
              <a:t> MSA</a:t>
            </a:r>
            <a:endParaRPr lang="en-US" sz="1400" dirty="0"/>
          </a:p>
        </p:txBody>
      </p:sp>
      <p:pic>
        <p:nvPicPr>
          <p:cNvPr id="8" name="Picture 2" descr="C:\Documents and Settings\Geoffrey Fox\Desktop\moz-screenshot-10-1.jpg"/>
          <p:cNvPicPr>
            <a:picLocks noChangeAspect="1" noChangeArrowheads="1"/>
          </p:cNvPicPr>
          <p:nvPr/>
        </p:nvPicPr>
        <p:blipFill>
          <a:blip r:embed="rId4"/>
          <a:srcRect l="14428" t="13000" r="38193" b="16157"/>
          <a:stretch>
            <a:fillRect/>
          </a:stretch>
        </p:blipFill>
        <p:spPr bwMode="auto">
          <a:xfrm>
            <a:off x="762000" y="3549649"/>
            <a:ext cx="32766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 l="10334" t="19407" r="41873" b="20754"/>
          <a:stretch>
            <a:fillRect/>
          </a:stretch>
        </p:blipFill>
        <p:spPr bwMode="auto">
          <a:xfrm>
            <a:off x="4419600" y="609600"/>
            <a:ext cx="281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 descr="C:\Documents and Settings\Geoffrey Fox\Desktop\moz-screenshot-12-1.jpg"/>
          <p:cNvPicPr>
            <a:picLocks noChangeAspect="1" noChangeArrowheads="1"/>
          </p:cNvPicPr>
          <p:nvPr/>
        </p:nvPicPr>
        <p:blipFill>
          <a:blip r:embed="rId6"/>
          <a:srcRect l="9186" t="27478" r="38518" b="21876"/>
          <a:stretch>
            <a:fillRect/>
          </a:stretch>
        </p:blipFill>
        <p:spPr bwMode="auto">
          <a:xfrm>
            <a:off x="4343400" y="3581400"/>
            <a:ext cx="3048000" cy="294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263038" y="6488668"/>
            <a:ext cx="3177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Map distances to 4D Sphere before MDS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3124200"/>
            <a:ext cx="3473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3000 Points : </a:t>
            </a:r>
            <a:r>
              <a:rPr lang="en-US" sz="1400" dirty="0" err="1" smtClean="0"/>
              <a:t>Clustal</a:t>
            </a:r>
            <a:r>
              <a:rPr lang="en-US" sz="1400" dirty="0" smtClean="0"/>
              <a:t> MSA Kimura2 Distance</a:t>
            </a:r>
            <a:endParaRPr lang="en-US" sz="1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7620000" cy="609600"/>
          </a:xfrm>
        </p:spPr>
        <p:txBody>
          <a:bodyPr/>
          <a:lstStyle/>
          <a:p>
            <a:r>
              <a:rPr lang="en-US" sz="2800" dirty="0" smtClean="0"/>
              <a:t>Obesity Patient ~ 20 dimensional data</a:t>
            </a: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4038600" y="1143000"/>
            <a:ext cx="3276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kern="1200" dirty="0">
              <a:solidFill>
                <a:srgbClr val="FFFFFF"/>
              </a:solidFill>
              <a:latin typeface="Times New Roman" pitchFamily="18" charset="0"/>
              <a:ea typeface="+mn-ea"/>
              <a:cs typeface="+mn-cs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FFFFFF"/>
                </a:solidFill>
              </a:rPr>
              <a:t>Will use our 8 node </a:t>
            </a:r>
            <a:r>
              <a:rPr lang="en-US" b="1" kern="1200" dirty="0" smtClean="0">
                <a:solidFill>
                  <a:srgbClr val="FFFFFF"/>
                </a:solidFill>
              </a:rPr>
              <a:t>Windows HPC system </a:t>
            </a:r>
            <a:r>
              <a:rPr lang="en-US" b="1" kern="1200" dirty="0">
                <a:solidFill>
                  <a:srgbClr val="FFFFFF"/>
                </a:solidFill>
              </a:rPr>
              <a:t>to  run 36,000 records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b="1" kern="1200" dirty="0">
              <a:solidFill>
                <a:srgbClr val="FFFFFF"/>
              </a:solidFill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FFFFFF"/>
                </a:solidFill>
              </a:rPr>
              <a:t>Working with Gilbert Liu IUPUI to map patient clusters to environmental factors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914400" y="1185446"/>
            <a:ext cx="2895600" cy="2807732"/>
            <a:chOff x="152400" y="1371600"/>
            <a:chExt cx="2895600" cy="2807732"/>
          </a:xfrm>
        </p:grpSpPr>
        <p:pic>
          <p:nvPicPr>
            <p:cNvPr id="31748" name="Picture 2"/>
            <p:cNvPicPr>
              <a:picLocks noChangeAspect="1" noChangeArrowheads="1"/>
            </p:cNvPicPr>
            <p:nvPr/>
          </p:nvPicPr>
          <p:blipFill>
            <a:blip r:embed="rId3"/>
            <a:srcRect l="10770" t="42123" r="70801" b="38449"/>
            <a:stretch>
              <a:fillRect/>
            </a:stretch>
          </p:blipFill>
          <p:spPr bwMode="auto">
            <a:xfrm>
              <a:off x="152400" y="1371600"/>
              <a:ext cx="2895600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152400" y="3810000"/>
              <a:ext cx="281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2000 records         6 </a:t>
              </a:r>
              <a:r>
                <a:rPr lang="en-US" dirty="0" smtClean="0">
                  <a:solidFill>
                    <a:srgbClr val="FFFFFF"/>
                  </a:solidFill>
                </a:rPr>
                <a:t>Clusters</a:t>
              </a:r>
              <a:endParaRPr lang="en-US" sz="1600" dirty="0" smtClean="0">
                <a:solidFill>
                  <a:srgbClr val="FFFFFF"/>
                </a:solidFill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 l="17777" t="46372" r="60263" b="38023"/>
          <a:stretch>
            <a:fillRect/>
          </a:stretch>
        </p:blipFill>
        <p:spPr bwMode="auto">
          <a:xfrm>
            <a:off x="914400" y="4038600"/>
            <a:ext cx="281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 l="10005" t="54940" r="66979" b="30238"/>
          <a:stretch>
            <a:fillRect/>
          </a:stretch>
        </p:blipFill>
        <p:spPr bwMode="auto">
          <a:xfrm>
            <a:off x="4267200" y="4038600"/>
            <a:ext cx="2819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962400" y="57150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FFFFFF"/>
                </a:solidFill>
                <a:ea typeface="+mn-ea"/>
                <a:cs typeface="+mn-cs"/>
              </a:rPr>
              <a:t>Refinement of 3 </a:t>
            </a:r>
            <a:r>
              <a:rPr lang="en-US" b="1" kern="1200" dirty="0" smtClean="0">
                <a:solidFill>
                  <a:srgbClr val="FFFFFF"/>
                </a:solidFill>
                <a:ea typeface="+mn-ea"/>
                <a:cs typeface="+mn-cs"/>
              </a:rPr>
              <a:t>of </a:t>
            </a:r>
            <a:br>
              <a:rPr lang="en-US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en-US" b="1" kern="1200" dirty="0" smtClean="0">
                <a:solidFill>
                  <a:srgbClr val="FFFFFF"/>
                </a:solidFill>
                <a:ea typeface="+mn-ea"/>
                <a:cs typeface="+mn-cs"/>
              </a:rPr>
              <a:t>clusters to left </a:t>
            </a:r>
            <a:r>
              <a:rPr lang="en-US" b="1" kern="1200" dirty="0">
                <a:solidFill>
                  <a:srgbClr val="FFFFFF"/>
                </a:solidFill>
                <a:ea typeface="+mn-ea"/>
                <a:cs typeface="+mn-cs"/>
              </a:rPr>
              <a:t>into 5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914400" y="5715000"/>
            <a:ext cx="281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1200" dirty="0">
                <a:solidFill>
                  <a:srgbClr val="FFFFFF"/>
                </a:solidFill>
                <a:ea typeface="+mn-ea"/>
                <a:cs typeface="+mn-cs"/>
              </a:rPr>
              <a:t>4000 </a:t>
            </a:r>
            <a:r>
              <a:rPr lang="en-US" kern="1200" dirty="0" smtClean="0">
                <a:solidFill>
                  <a:srgbClr val="FFFFFF"/>
                </a:solidFill>
                <a:ea typeface="+mn-ea"/>
                <a:cs typeface="+mn-cs"/>
              </a:rPr>
              <a:t>records</a:t>
            </a:r>
            <a:r>
              <a:rPr lang="en-US" sz="1600" kern="1200" dirty="0" smtClean="0">
                <a:solidFill>
                  <a:srgbClr val="FFFFFF"/>
                </a:solidFill>
                <a:ea typeface="+mn-ea"/>
                <a:cs typeface="+mn-cs"/>
              </a:rPr>
              <a:t>  8 Clusters</a:t>
            </a:r>
            <a:endParaRPr lang="en-US" sz="1600" kern="12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C106-000E-43B2-A97D-549C4438113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525</TotalTime>
  <Words>1533</Words>
  <Application>Microsoft Office PowerPoint</Application>
  <PresentationFormat>On-screen Show (4:3)</PresentationFormat>
  <Paragraphs>278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Metro</vt:lpstr>
      <vt:lpstr>Slide 1</vt:lpstr>
      <vt:lpstr>Acknowledgements to</vt:lpstr>
      <vt:lpstr>Changes and Similarities</vt:lpstr>
      <vt:lpstr>Data Parallel Run Time Architectures</vt:lpstr>
      <vt:lpstr>Data Analysis Architecture I</vt:lpstr>
      <vt:lpstr>Data Analysis Architecture II</vt:lpstr>
      <vt:lpstr>LHC Application  Illustrated</vt:lpstr>
      <vt:lpstr>Various Sequence Clustering Results</vt:lpstr>
      <vt:lpstr>Obesity Patient ~ 20 dimensional data</vt:lpstr>
      <vt:lpstr>Kmeans Clustering</vt:lpstr>
      <vt:lpstr>CCR Performance on  Multicore</vt:lpstr>
      <vt:lpstr>Data Driven Applications</vt:lpstr>
      <vt:lpstr>Functionalities needed</vt:lpstr>
      <vt:lpstr>Performance Issues</vt:lpstr>
      <vt:lpstr>Disk-Memory-Maps Paradigm</vt:lpstr>
      <vt:lpstr>DataFlow versus DeltaFlow</vt:lpstr>
      <vt:lpstr>Matrix Multiplication</vt:lpstr>
      <vt:lpstr>Scientific Computing environment</vt:lpstr>
      <vt:lpstr>User Generated Decompositions</vt:lpstr>
      <vt:lpstr>Proposed Programming Model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on multi-core systems of parallel data mining</dc:title>
  <dc:creator>ptl</dc:creator>
  <cp:lastModifiedBy> </cp:lastModifiedBy>
  <cp:revision>82</cp:revision>
  <dcterms:created xsi:type="dcterms:W3CDTF">2008-06-20T18:37:53Z</dcterms:created>
  <dcterms:modified xsi:type="dcterms:W3CDTF">2008-12-11T19:50:13Z</dcterms:modified>
</cp:coreProperties>
</file>