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5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9.xml" ContentType="application/vnd.openxmlformats-officedocument.presentationml.notesSlide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2" r:id="rId2"/>
    <p:sldMasterId id="2147483682" r:id="rId3"/>
    <p:sldMasterId id="2147483849" r:id="rId4"/>
    <p:sldMasterId id="2147483911" r:id="rId5"/>
    <p:sldMasterId id="2147484161" r:id="rId6"/>
    <p:sldMasterId id="2147484246" r:id="rId7"/>
    <p:sldMasterId id="2147484258" r:id="rId8"/>
  </p:sldMasterIdLst>
  <p:notesMasterIdLst>
    <p:notesMasterId r:id="rId19"/>
  </p:notesMasterIdLst>
  <p:sldIdLst>
    <p:sldId id="1503" r:id="rId9"/>
    <p:sldId id="1708" r:id="rId10"/>
    <p:sldId id="1678" r:id="rId11"/>
    <p:sldId id="1676" r:id="rId12"/>
    <p:sldId id="1673" r:id="rId13"/>
    <p:sldId id="1707" r:id="rId14"/>
    <p:sldId id="1627" r:id="rId15"/>
    <p:sldId id="1694" r:id="rId16"/>
    <p:sldId id="1695" r:id="rId17"/>
    <p:sldId id="1697" r:id="rId18"/>
  </p:sldIdLst>
  <p:sldSz cx="9144000" cy="6858000" type="screen4x3"/>
  <p:notesSz cx="6858000" cy="907732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00"/>
    <a:srgbClr val="00FF00"/>
    <a:srgbClr val="000000"/>
    <a:srgbClr val="000066"/>
    <a:srgbClr val="006600"/>
    <a:srgbClr val="0033CC"/>
    <a:srgbClr val="FF00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99" autoAdjust="0"/>
    <p:restoredTop sz="99511" autoAdjust="0"/>
  </p:normalViewPr>
  <p:slideViewPr>
    <p:cSldViewPr>
      <p:cViewPr varScale="1">
        <p:scale>
          <a:sx n="90" d="100"/>
          <a:sy n="90" d="100"/>
        </p:scale>
        <p:origin x="-187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74"/>
    </p:cViewPr>
  </p:sorterViewPr>
  <p:notesViewPr>
    <p:cSldViewPr>
      <p:cViewPr varScale="1">
        <p:scale>
          <a:sx n="97" d="100"/>
          <a:sy n="97" d="100"/>
        </p:scale>
        <p:origin x="-1854" y="-102"/>
      </p:cViewPr>
      <p:guideLst>
        <p:guide orient="horz" pos="2859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81038"/>
            <a:ext cx="4538662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1650"/>
            <a:ext cx="5486400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1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 smtClean="0"/>
            </a:lvl1pPr>
          </a:lstStyle>
          <a:p>
            <a:pPr>
              <a:defRPr/>
            </a:pPr>
            <a:fld id="{370173B2-124D-4BC8-AF9F-167E85A21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74" name="Rectangle 7"/>
          <p:cNvSpPr txBox="1">
            <a:spLocks noGrp="1" noChangeArrowheads="1"/>
          </p:cNvSpPr>
          <p:nvPr/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70D16C9F-DC02-415C-AAAD-5A2A1BC75D74}" type="slidenum">
              <a:rPr lang="en-US" sz="1200" b="0"/>
              <a:pPr algn="r" eaLnBrk="0" hangingPunct="0"/>
              <a:t>1</a:t>
            </a:fld>
            <a:endParaRPr lang="en-US" sz="1200" b="0" dirty="0"/>
          </a:p>
        </p:txBody>
      </p:sp>
      <p:sp>
        <p:nvSpPr>
          <p:cNvPr id="79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0173B2-124D-4BC8-AF9F-167E85A21D5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0173B2-124D-4BC8-AF9F-167E85A21D5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0173B2-124D-4BC8-AF9F-167E85A21D5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93EFC-241E-46B5-87B6-5A5EA19C520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0173B2-124D-4BC8-AF9F-167E85A21D5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370173B2-124D-4BC8-AF9F-167E85A21D5D}" type="slidenum">
              <a:rPr lang="en-US" sz="1200" b="1" kern="1200">
                <a:solidFill>
                  <a:prstClr val="black"/>
                </a:solidFill>
                <a:latin typeface="Times New Roman" pitchFamily="18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z="1200" b="1" kern="1200">
              <a:solidFill>
                <a:prstClr val="black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0173B2-124D-4BC8-AF9F-167E85A21D5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0173B2-124D-4BC8-AF9F-167E85A21D5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0173B2-124D-4BC8-AF9F-167E85A21D5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48551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8552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 b="0">
                <a:solidFill>
                  <a:srgbClr val="FFFF0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E1BF98-9216-4364-8034-ABD0BF0EF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AFC96-1B57-4A3D-B601-E4F9625BB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62D65-87BD-4B09-BE1A-443E12E3C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6856413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Oval 3"/>
          <p:cNvSpPr>
            <a:spLocks noChangeArrowheads="1"/>
          </p:cNvSpPr>
          <p:nvPr/>
        </p:nvSpPr>
        <p:spPr bwMode="auto">
          <a:xfrm>
            <a:off x="228600" y="228600"/>
            <a:ext cx="152400" cy="1524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533400" y="228600"/>
            <a:ext cx="152400" cy="1524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838200" y="228600"/>
            <a:ext cx="152400" cy="1524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228600" y="533400"/>
            <a:ext cx="152400" cy="1524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533400" y="533400"/>
            <a:ext cx="152400" cy="1524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838200" y="533400"/>
            <a:ext cx="152400" cy="1524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228600" y="838200"/>
            <a:ext cx="152400" cy="1524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533400" y="838200"/>
            <a:ext cx="152400" cy="1524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1143000" y="533400"/>
            <a:ext cx="152400" cy="1524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Oval 12"/>
          <p:cNvSpPr>
            <a:spLocks noChangeArrowheads="1"/>
          </p:cNvSpPr>
          <p:nvPr/>
        </p:nvSpPr>
        <p:spPr bwMode="auto">
          <a:xfrm>
            <a:off x="228600" y="1143000"/>
            <a:ext cx="152400" cy="1524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3"/>
          <p:cNvSpPr>
            <a:spLocks noChangeArrowheads="1"/>
          </p:cNvSpPr>
          <p:nvPr/>
        </p:nvSpPr>
        <p:spPr bwMode="auto">
          <a:xfrm>
            <a:off x="152400" y="1447800"/>
            <a:ext cx="152400" cy="1524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381000" y="1447800"/>
            <a:ext cx="152400" cy="1524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461963" y="5157788"/>
            <a:ext cx="44561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eaLnBrk="0" hangingPunct="0">
              <a:defRPr/>
            </a:pPr>
            <a:r>
              <a:rPr lang="en-US" sz="2400" b="0"/>
              <a:t>EGA Discussion</a:t>
            </a:r>
          </a:p>
          <a:p>
            <a:pPr algn="l" eaLnBrk="0" hangingPunct="0">
              <a:defRPr/>
            </a:pPr>
            <a:r>
              <a:rPr lang="en-US" sz="2400" b="0"/>
              <a:t>November 2004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231775" y="2038350"/>
            <a:ext cx="64912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200" b="0">
                <a:solidFill>
                  <a:srgbClr val="808080"/>
                </a:solidFill>
                <a:latin typeface="Futura Bk" pitchFamily="34" charset="0"/>
              </a:rPr>
              <a:t>Promoting and Standardizing Grid Computing</a:t>
            </a:r>
            <a:r>
              <a:rPr lang="en-US" sz="2200" b="0">
                <a:solidFill>
                  <a:srgbClr val="808080"/>
                </a:solidFill>
              </a:rPr>
              <a:t> </a:t>
            </a:r>
          </a:p>
        </p:txBody>
      </p:sp>
      <p:sp>
        <p:nvSpPr>
          <p:cNvPr id="17" name="WordArt 17"/>
          <p:cNvSpPr>
            <a:spLocks noChangeArrowheads="1" noChangeShapeType="1" noTextEdit="1"/>
          </p:cNvSpPr>
          <p:nvPr/>
        </p:nvSpPr>
        <p:spPr bwMode="auto">
          <a:xfrm>
            <a:off x="4230688" y="1047750"/>
            <a:ext cx="20574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solidFill>
                  <a:srgbClr val="808080">
                    <a:alpha val="70195"/>
                  </a:srgbClr>
                </a:solidFill>
                <a:latin typeface="Haettenschweiler"/>
              </a:rPr>
              <a:t>Forum</a:t>
            </a:r>
          </a:p>
        </p:txBody>
      </p:sp>
      <p:sp>
        <p:nvSpPr>
          <p:cNvPr id="18" name="WordArt 18"/>
          <p:cNvSpPr>
            <a:spLocks noChangeArrowheads="1" noChangeShapeType="1" noTextEdit="1"/>
          </p:cNvSpPr>
          <p:nvPr/>
        </p:nvSpPr>
        <p:spPr bwMode="auto">
          <a:xfrm>
            <a:off x="649288" y="1047750"/>
            <a:ext cx="20574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solidFill>
                  <a:srgbClr val="808080">
                    <a:alpha val="70195"/>
                  </a:srgbClr>
                </a:solidFill>
                <a:latin typeface="Haettenschweiler"/>
              </a:rPr>
              <a:t>Global</a:t>
            </a:r>
          </a:p>
        </p:txBody>
      </p:sp>
      <p:sp>
        <p:nvSpPr>
          <p:cNvPr id="19" name="WordArt 19"/>
          <p:cNvSpPr>
            <a:spLocks noChangeArrowheads="1" noChangeShapeType="1" noTextEdit="1"/>
          </p:cNvSpPr>
          <p:nvPr/>
        </p:nvSpPr>
        <p:spPr bwMode="auto">
          <a:xfrm>
            <a:off x="2782888" y="1047750"/>
            <a:ext cx="1371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solidFill>
                  <a:schemeClr val="hlink">
                    <a:alpha val="70195"/>
                  </a:schemeClr>
                </a:solidFill>
                <a:latin typeface="Haettenschweiler"/>
              </a:rPr>
              <a:t>Grid</a:t>
            </a:r>
          </a:p>
        </p:txBody>
      </p:sp>
      <p:pic>
        <p:nvPicPr>
          <p:cNvPr id="20" name="Picture 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08950" y="165100"/>
            <a:ext cx="841375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0" y="0"/>
            <a:ext cx="155575" cy="6858000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B9EE4-234D-4B3F-BC10-B8123EA68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489D1-D8DB-4435-91B5-1928D6C0E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87500"/>
            <a:ext cx="4227513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8513" y="1587500"/>
            <a:ext cx="4227512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5F56F-EA7D-41E8-9DB3-F16A88FC7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934DE-00BA-4047-8143-777041E1C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6A324-8627-4FE2-9775-7D58149F8F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A06D4-DD02-427F-9CBF-BA5B9EB13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ED851-FD25-4BB5-A49F-750968B5C3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2C606-098A-47A5-B85F-3A7240FEB2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89365-E238-418A-A92B-920CD10D08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4779B-2D93-4FC1-BD88-EED4219DF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4963" y="114300"/>
            <a:ext cx="2151062" cy="6500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14300"/>
            <a:ext cx="6303963" cy="6500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D2F02-4693-469F-8BFB-10F95CD88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EBC0F-3A9E-461C-908A-973BA2CDBB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04800"/>
            <a:ext cx="22098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04800"/>
            <a:ext cx="64770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036888" y="6300788"/>
            <a:ext cx="184150" cy="396875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/>
          </a:p>
        </p:txBody>
      </p:sp>
      <p:pic>
        <p:nvPicPr>
          <p:cNvPr id="5" name="Picture 5" descr="int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invGray">
          <a:xfrm>
            <a:off x="0" y="6199188"/>
            <a:ext cx="1317625" cy="65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959100" y="6596063"/>
            <a:ext cx="2916238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/>
              <a:t>Pradeep K. Dubey, pradeep.dubey@intel.com</a:t>
            </a:r>
          </a:p>
        </p:txBody>
      </p:sp>
      <p:sp>
        <p:nvSpPr>
          <p:cNvPr id="117043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611313" y="304800"/>
            <a:ext cx="7532687" cy="2590800"/>
          </a:xfrm>
        </p:spPr>
        <p:txBody>
          <a:bodyPr/>
          <a:lstStyle>
            <a:lvl1pPr>
              <a:lnSpc>
                <a:spcPct val="95000"/>
              </a:lnSpc>
              <a:spcBef>
                <a:spcPct val="20000"/>
              </a:spcBef>
              <a:spcAft>
                <a:spcPct val="20000"/>
              </a:spcAft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7043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11313" y="2873375"/>
            <a:ext cx="6232525" cy="1752600"/>
          </a:xfrm>
        </p:spPr>
        <p:txBody>
          <a:bodyPr/>
          <a:lstStyle>
            <a:lvl1pPr marL="0" indent="0">
              <a:spcBef>
                <a:spcPct val="20000"/>
              </a:spcBef>
              <a:spcAft>
                <a:spcPct val="20000"/>
              </a:spcAft>
              <a:buFont typeface="Wingdings" pitchFamily="2" charset="2"/>
              <a:buNone/>
              <a:defRPr sz="2400"/>
            </a:lvl1pPr>
          </a:lstStyle>
          <a:p>
            <a:r>
              <a:rPr lang="en-US"/>
              <a:t>Name</a:t>
            </a:r>
          </a:p>
          <a:p>
            <a:r>
              <a:rPr lang="en-US"/>
              <a:t>Title</a:t>
            </a:r>
          </a:p>
          <a:p>
            <a:r>
              <a:rPr lang="en-US"/>
              <a:t>Department</a:t>
            </a:r>
          </a:p>
          <a:p>
            <a:r>
              <a:rPr lang="en-US"/>
              <a:t>Intel Corporation</a:t>
            </a:r>
          </a:p>
          <a:p>
            <a:endParaRPr lang="en-US"/>
          </a:p>
          <a:p>
            <a:r>
              <a:rPr lang="en-US"/>
              <a:t>Date of Presentation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0DC15-2656-4892-8C64-E0FA73E00A3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FE896-C725-4A96-8211-149EEF18E95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6238" y="1524000"/>
            <a:ext cx="4310062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524000"/>
            <a:ext cx="4310063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C2513-C537-46E4-928D-413FE2031E2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44457-0568-4FBB-B0E1-B9AF31BCC63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4E1CF-52BA-4B14-AE5E-78EC52E1F3A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066800"/>
            <a:ext cx="44196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4196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C8098-75C2-4987-BAAF-7972EC5228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6840A-E129-4DCA-92CF-CE41D9417B0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6C861-D72E-44C6-8FF0-9D970BDB418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04102-0027-4A11-BF85-2D6BAB98EF0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7F8A6-AE35-4879-A81A-ABC53B2F3B1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425" y="381000"/>
            <a:ext cx="2192338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6238" y="381000"/>
            <a:ext cx="6427787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2243F-8B14-4B01-A4D3-FC2CDD140F1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81000" y="381000"/>
            <a:ext cx="8763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6238" y="1524000"/>
            <a:ext cx="4310062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38700" y="1524000"/>
            <a:ext cx="4310063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76238" y="3924300"/>
            <a:ext cx="4310062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38700" y="3924300"/>
            <a:ext cx="4310063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875C5-5A95-4ABC-B9B4-6FAF943AC5B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2CFC6-6C4F-4D0E-B4F1-DB9A459AAD8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64C11-B156-4C9C-9669-C7138626133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A78B9-1A8E-4F65-8E04-ED1E8A0C853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6238" y="1524000"/>
            <a:ext cx="4310062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524000"/>
            <a:ext cx="4310063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D01AA-EB08-4FFE-8ED0-8ABC7EF7D3F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F6E34-5525-4E76-87FA-7CDCF563CC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0F63A-081D-46F1-A649-0FA0822DF2C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F9A2C-2734-4268-B971-E38CEDAC5A5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69C55-49F7-4BAB-99E2-2B902E0FCB9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DFA66-22E1-4FC9-A5D8-6871F66409C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90FC7-DC5D-4688-8398-9E2F150A43B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0F6CA-7A86-4146-9DB3-F6FF59DD372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425" y="381000"/>
            <a:ext cx="2192338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6238" y="381000"/>
            <a:ext cx="6427787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87437-884E-479A-9EFB-61DB48F543D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8E71149-2264-432C-84B6-1E7C1F18875F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DA080DD8-10E0-4C34-ACD6-C104455179D1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68798DB-A0F9-4177-8E3C-C981F244A13A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CAC4E-522F-4442-99DE-3625A2133F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DC13887-2752-4391-BACE-2513CDEDAA91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DF5B290-6F4F-4CE3-99A4-36CE27C8DCB7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F159A1F-EAFB-4EAD-A1AB-EFFD0C78DD00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B81D008-04A7-4164-BF4A-59886354B83F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552F6DB-A119-42A7-A24F-0521C32E9DEC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12E0BEE-2BD9-4336-84EE-B2594288CD01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AB48271-39BD-4531-8BD5-BCFC7064009B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2B65B20-0090-4397-AE5D-61F09C196588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448551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8552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 b="0">
                <a:solidFill>
                  <a:srgbClr val="FFFF0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83855BDC-BC8B-4345-8EE7-23C890C6022B}" type="slidenum"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E076899D-FFC3-4469-9655-B235E84A17F8}" type="slidenum"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kern="1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1ADFA-A11A-49E9-BF3D-96065F8E70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6153E00F-0548-4AA3-8F3A-BE855D087354}" type="slidenum"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kern="1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066800"/>
            <a:ext cx="44196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4196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C2E86A7B-AEC3-40AA-8E5C-EE04E3900C32}" type="slidenum"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kern="1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B9E4EADE-3C36-458C-955D-940C878FCC01}" type="slidenum"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kern="1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D9CBC377-9E54-4F7D-92D7-8E7E7055F0CA}" type="slidenum"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kern="1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C14309CA-8BAC-449B-8F8C-C7ECF887E5F9}" type="slidenum"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kern="1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6A31C682-0555-411E-ACFB-0E1FA4C50836}" type="slidenum"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kern="1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6FC80E45-B047-4E1C-ADE7-BFFC737E486B}" type="slidenum"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kern="1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2C7DAF58-37A0-4BE3-9636-3F665ADE6901}" type="slidenum"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kern="1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C2CD0F82-D7B3-4E19-BBE1-FAEF5A37ECAD}" type="slidenum"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kern="1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448551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8552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 b="0">
                <a:solidFill>
                  <a:srgbClr val="FFFF0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566C898E-DFB5-464F-A695-D5A819EF6243}" type="slidenum"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27F8D-2009-4535-8F56-680AABCEE8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8F22290C-7FF8-4817-9191-4F7CBD97E3A6}" type="slidenum"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kern="1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0A2EAA7F-35B9-4092-8A1E-59E72F43837E}" type="slidenum"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kern="1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066800"/>
            <a:ext cx="44196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4196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1308BCD2-83C3-4640-9608-8C49000D0B15}" type="slidenum"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kern="1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92BA8201-68C3-4A0B-BD3E-7387FFF7A485}" type="slidenum"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kern="1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1A96BB57-F910-4791-B2C9-0D263CC8654A}" type="slidenum"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kern="1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96F34DCB-8FCE-42E2-8959-8A5AA859BE36}" type="slidenum"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kern="1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C0FB270C-4861-4DE4-A5F9-D7E3DCB5D619}" type="slidenum"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kern="1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79F5EB49-D465-49A0-A46B-FB1943CFDDE3}" type="slidenum"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kern="1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99B126E3-B5D6-403A-879E-5C8A90ED8E6F}" type="slidenum"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kern="1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258096E6-865A-4C7F-BC43-71B384CD2373}" type="slidenum"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kern="1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5224B-C614-4CE5-9F0D-BB25EF2D3B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5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image" Target="../media/image6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44749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4749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4749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4107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4749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4749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4749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4749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4749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4750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4750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4750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4750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4750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4750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4750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4750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  <p:sp>
          <p:nvSpPr>
            <p:cNvPr id="44750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4750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475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4751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4751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475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4751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4751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4751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4751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4751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411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44752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4752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4752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4752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4752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  <p:sp>
          <p:nvSpPr>
            <p:cNvPr id="447525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47526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4099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0" y="1524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47528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47529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553200"/>
            <a:ext cx="7620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47530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433D1984-3521-4E7F-8285-9CA3F58D28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0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066800"/>
            <a:ext cx="8991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75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14300"/>
            <a:ext cx="78295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587500"/>
            <a:ext cx="8607425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7245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33600" y="6629400"/>
            <a:ext cx="44577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900" b="0" smtClean="0">
                <a:solidFill>
                  <a:srgbClr val="848589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72453" name="Rectangle 5"/>
          <p:cNvSpPr>
            <a:spLocks noChangeArrowheads="1"/>
          </p:cNvSpPr>
          <p:nvPr/>
        </p:nvSpPr>
        <p:spPr bwMode="ltGray">
          <a:xfrm>
            <a:off x="187325" y="1257300"/>
            <a:ext cx="8782050" cy="84138"/>
          </a:xfrm>
          <a:prstGeom prst="rect">
            <a:avLst/>
          </a:prstGeom>
          <a:solidFill>
            <a:srgbClr val="2990C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724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6425" y="6629400"/>
            <a:ext cx="7588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900" b="0" smtClean="0">
                <a:solidFill>
                  <a:srgbClr val="848589"/>
                </a:solidFill>
                <a:latin typeface="+mn-lt"/>
              </a:defRPr>
            </a:lvl1pPr>
          </a:lstStyle>
          <a:p>
            <a:pPr>
              <a:defRPr/>
            </a:pPr>
            <a:fld id="{35D57F75-6928-485D-91EB-07CEA2731C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127" name="Picture 7" descr="GGF-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150225" y="165100"/>
            <a:ext cx="83820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6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ct val="30000"/>
        </a:spcBef>
        <a:spcAft>
          <a:spcPct val="10000"/>
        </a:spcAft>
        <a:buClr>
          <a:srgbClr val="B2B3B5"/>
        </a:buClr>
        <a:buSzPct val="7500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eaLnBrk="0" fontAlgn="base" hangingPunct="0">
        <a:lnSpc>
          <a:spcPct val="90000"/>
        </a:lnSpc>
        <a:spcBef>
          <a:spcPct val="10000"/>
        </a:spcBef>
        <a:spcAft>
          <a:spcPct val="10000"/>
        </a:spcAft>
        <a:buClr>
          <a:srgbClr val="B2B3B5"/>
        </a:buClr>
        <a:buFont typeface="Arial" pitchFamily="34" charset="0"/>
        <a:buChar char="−"/>
        <a:defRPr sz="2400">
          <a:solidFill>
            <a:schemeClr val="tx1"/>
          </a:solidFill>
          <a:latin typeface="+mn-lt"/>
        </a:defRPr>
      </a:lvl2pPr>
      <a:lvl3pPr marL="914400" indent="-228600" algn="l" rtl="0" eaLnBrk="0" fontAlgn="base" hangingPunct="0">
        <a:lnSpc>
          <a:spcPct val="90000"/>
        </a:lnSpc>
        <a:spcBef>
          <a:spcPct val="10000"/>
        </a:spcBef>
        <a:spcAft>
          <a:spcPct val="10000"/>
        </a:spcAft>
        <a:buClr>
          <a:srgbClr val="B2B3B5"/>
        </a:buClr>
        <a:buChar char="•"/>
        <a:defRPr sz="2000">
          <a:solidFill>
            <a:schemeClr val="tx1"/>
          </a:solidFill>
          <a:latin typeface="+mn-lt"/>
        </a:defRPr>
      </a:lvl3pPr>
      <a:lvl4pPr marL="1257300" indent="-228600" algn="l" rtl="0" eaLnBrk="0" fontAlgn="base" hangingPunct="0">
        <a:lnSpc>
          <a:spcPct val="90000"/>
        </a:lnSpc>
        <a:spcBef>
          <a:spcPct val="10000"/>
        </a:spcBef>
        <a:spcAft>
          <a:spcPct val="10000"/>
        </a:spcAft>
        <a:buClr>
          <a:srgbClr val="B2B3B5"/>
        </a:buClr>
        <a:buFont typeface="Arial" pitchFamily="34" charset="0"/>
        <a:buChar char="−"/>
        <a:defRPr sz="2000">
          <a:solidFill>
            <a:schemeClr val="tx1"/>
          </a:solidFill>
          <a:latin typeface="+mn-lt"/>
        </a:defRPr>
      </a:lvl4pPr>
      <a:lvl5pPr marL="1600200" indent="-228600" algn="l" rtl="0" eaLnBrk="0" fontAlgn="base" hangingPunct="0">
        <a:lnSpc>
          <a:spcPct val="90000"/>
        </a:lnSpc>
        <a:spcBef>
          <a:spcPct val="10000"/>
        </a:spcBef>
        <a:spcAft>
          <a:spcPct val="10000"/>
        </a:spcAft>
        <a:buClr>
          <a:srgbClr val="B2B3B5"/>
        </a:buClr>
        <a:buChar char="•"/>
        <a:defRPr sz="2000">
          <a:solidFill>
            <a:schemeClr val="tx1"/>
          </a:solidFill>
          <a:latin typeface="+mn-lt"/>
        </a:defRPr>
      </a:lvl5pPr>
      <a:lvl6pPr marL="2057400" indent="-228600" algn="l" rtl="0" fontAlgn="base">
        <a:lnSpc>
          <a:spcPct val="90000"/>
        </a:lnSpc>
        <a:spcBef>
          <a:spcPct val="10000"/>
        </a:spcBef>
        <a:spcAft>
          <a:spcPct val="10000"/>
        </a:spcAft>
        <a:buClr>
          <a:srgbClr val="B2B3B5"/>
        </a:buClr>
        <a:buChar char="•"/>
        <a:defRPr sz="2000">
          <a:solidFill>
            <a:schemeClr val="tx1"/>
          </a:solidFill>
          <a:latin typeface="+mn-lt"/>
        </a:defRPr>
      </a:lvl6pPr>
      <a:lvl7pPr marL="2514600" indent="-228600" algn="l" rtl="0" fontAlgn="base">
        <a:lnSpc>
          <a:spcPct val="90000"/>
        </a:lnSpc>
        <a:spcBef>
          <a:spcPct val="10000"/>
        </a:spcBef>
        <a:spcAft>
          <a:spcPct val="10000"/>
        </a:spcAft>
        <a:buClr>
          <a:srgbClr val="B2B3B5"/>
        </a:buClr>
        <a:buChar char="•"/>
        <a:defRPr sz="2000">
          <a:solidFill>
            <a:schemeClr val="tx1"/>
          </a:solidFill>
          <a:latin typeface="+mn-lt"/>
        </a:defRPr>
      </a:lvl7pPr>
      <a:lvl8pPr marL="2971800" indent="-228600" algn="l" rtl="0" fontAlgn="base">
        <a:lnSpc>
          <a:spcPct val="90000"/>
        </a:lnSpc>
        <a:spcBef>
          <a:spcPct val="10000"/>
        </a:spcBef>
        <a:spcAft>
          <a:spcPct val="10000"/>
        </a:spcAft>
        <a:buClr>
          <a:srgbClr val="B2B3B5"/>
        </a:buClr>
        <a:buChar char="•"/>
        <a:defRPr sz="2000">
          <a:solidFill>
            <a:schemeClr val="tx1"/>
          </a:solidFill>
          <a:latin typeface="+mn-lt"/>
        </a:defRPr>
      </a:lvl8pPr>
      <a:lvl9pPr marL="3429000" indent="-228600" algn="l" rtl="0" fontAlgn="base">
        <a:lnSpc>
          <a:spcPct val="90000"/>
        </a:lnSpc>
        <a:spcBef>
          <a:spcPct val="10000"/>
        </a:spcBef>
        <a:spcAft>
          <a:spcPct val="10000"/>
        </a:spcAft>
        <a:buClr>
          <a:srgbClr val="B2B3B5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04800"/>
            <a:ext cx="8839200" cy="104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600200"/>
            <a:ext cx="8839200" cy="434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803268" name="Rectangle 4"/>
          <p:cNvSpPr>
            <a:spLocks noChangeArrowheads="1"/>
          </p:cNvSpPr>
          <p:nvPr/>
        </p:nvSpPr>
        <p:spPr bwMode="auto">
          <a:xfrm flipV="1">
            <a:off x="1371600" y="6440488"/>
            <a:ext cx="6477000" cy="74612"/>
          </a:xfrm>
          <a:prstGeom prst="rect">
            <a:avLst/>
          </a:prstGeom>
          <a:solidFill>
            <a:srgbClr val="00008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03269" name="Text Box 5"/>
          <p:cNvSpPr txBox="1">
            <a:spLocks noChangeArrowheads="1"/>
          </p:cNvSpPr>
          <p:nvPr/>
        </p:nvSpPr>
        <p:spPr bwMode="auto">
          <a:xfrm>
            <a:off x="4572000" y="6553200"/>
            <a:ext cx="320040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sz="1000" dirty="0">
                <a:latin typeface="Arial" pitchFamily="34" charset="0"/>
              </a:rPr>
              <a:t>UNIVERSITY OF CALIFORNIA, SAN DIEGO</a:t>
            </a:r>
          </a:p>
        </p:txBody>
      </p:sp>
      <p:sp>
        <p:nvSpPr>
          <p:cNvPr id="1803270" name="Text Box 6"/>
          <p:cNvSpPr txBox="1">
            <a:spLocks noChangeArrowheads="1"/>
          </p:cNvSpPr>
          <p:nvPr/>
        </p:nvSpPr>
        <p:spPr bwMode="auto">
          <a:xfrm>
            <a:off x="1355725" y="6248400"/>
            <a:ext cx="565467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 eaLnBrk="0" hangingPunct="0">
              <a:defRPr/>
            </a:pPr>
            <a:r>
              <a:rPr lang="en-US" sz="1000" dirty="0">
                <a:latin typeface="Arial" pitchFamily="34" charset="0"/>
              </a:rPr>
              <a:t>SAN DIEGO SUPERCOMPUTER CENTER</a:t>
            </a:r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040688" y="6270625"/>
            <a:ext cx="804862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8" descr="SDSC_logo 1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28600" y="6172200"/>
            <a:ext cx="9525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03273" name="Text Box 9"/>
          <p:cNvSpPr txBox="1">
            <a:spLocks noChangeArrowheads="1"/>
          </p:cNvSpPr>
          <p:nvPr/>
        </p:nvSpPr>
        <p:spPr bwMode="auto">
          <a:xfrm>
            <a:off x="3200400" y="6521450"/>
            <a:ext cx="14366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US" i="1" dirty="0">
                <a:solidFill>
                  <a:srgbClr val="009999"/>
                </a:solidFill>
                <a:latin typeface="Helvetica" pitchFamily="34" charset="0"/>
              </a:rPr>
              <a:t>Fran Berman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45" r:id="rId2"/>
    <p:sldLayoutId id="2147483946" r:id="rId3"/>
    <p:sldLayoutId id="2147483947" r:id="rId4"/>
    <p:sldLayoutId id="2147483948" r:id="rId5"/>
    <p:sldLayoutId id="2147483949" r:id="rId6"/>
    <p:sldLayoutId id="2147483950" r:id="rId7"/>
    <p:sldLayoutId id="2147483951" r:id="rId8"/>
    <p:sldLayoutId id="2147483952" r:id="rId9"/>
    <p:sldLayoutId id="2147483953" r:id="rId10"/>
    <p:sldLayoutId id="2147483954" r:id="rId11"/>
  </p:sldLayoutIdLst>
  <p:transition/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 i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 i="1">
          <a:solidFill>
            <a:srgbClr val="000099"/>
          </a:solidFill>
          <a:latin typeface="Helvetica" pitchFamily="34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 i="1">
          <a:solidFill>
            <a:srgbClr val="000099"/>
          </a:solidFill>
          <a:latin typeface="Helvetica" pitchFamily="34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 i="1">
          <a:solidFill>
            <a:srgbClr val="000099"/>
          </a:solidFill>
          <a:latin typeface="Helvetica" pitchFamily="34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 i="1">
          <a:solidFill>
            <a:srgbClr val="000099"/>
          </a:solidFill>
          <a:latin typeface="Helvetica" pitchFamily="34" charset="0"/>
        </a:defRPr>
      </a:lvl5pPr>
      <a:lvl6pPr marL="457200" algn="ctr" rtl="0" fontAlgn="base">
        <a:lnSpc>
          <a:spcPct val="95000"/>
        </a:lnSpc>
        <a:spcBef>
          <a:spcPct val="0"/>
        </a:spcBef>
        <a:spcAft>
          <a:spcPct val="0"/>
        </a:spcAft>
        <a:defRPr sz="3600" b="1" i="1">
          <a:solidFill>
            <a:srgbClr val="000099"/>
          </a:solidFill>
          <a:latin typeface="Helvetica" pitchFamily="34" charset="0"/>
        </a:defRPr>
      </a:lvl6pPr>
      <a:lvl7pPr marL="914400" algn="ctr" rtl="0" fontAlgn="base">
        <a:lnSpc>
          <a:spcPct val="95000"/>
        </a:lnSpc>
        <a:spcBef>
          <a:spcPct val="0"/>
        </a:spcBef>
        <a:spcAft>
          <a:spcPct val="0"/>
        </a:spcAft>
        <a:defRPr sz="3600" b="1" i="1">
          <a:solidFill>
            <a:srgbClr val="000099"/>
          </a:solidFill>
          <a:latin typeface="Helvetica" pitchFamily="34" charset="0"/>
        </a:defRPr>
      </a:lvl7pPr>
      <a:lvl8pPr marL="1371600" algn="ctr" rtl="0" fontAlgn="base">
        <a:lnSpc>
          <a:spcPct val="95000"/>
        </a:lnSpc>
        <a:spcBef>
          <a:spcPct val="0"/>
        </a:spcBef>
        <a:spcAft>
          <a:spcPct val="0"/>
        </a:spcAft>
        <a:defRPr sz="3600" b="1" i="1">
          <a:solidFill>
            <a:srgbClr val="000099"/>
          </a:solidFill>
          <a:latin typeface="Helvetica" pitchFamily="34" charset="0"/>
        </a:defRPr>
      </a:lvl8pPr>
      <a:lvl9pPr marL="1828800" algn="ctr" rtl="0" fontAlgn="base">
        <a:lnSpc>
          <a:spcPct val="95000"/>
        </a:lnSpc>
        <a:spcBef>
          <a:spcPct val="0"/>
        </a:spcBef>
        <a:spcAft>
          <a:spcPct val="0"/>
        </a:spcAft>
        <a:defRPr sz="3600" b="1" i="1">
          <a:solidFill>
            <a:srgbClr val="000099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76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169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6238" y="1524000"/>
            <a:ext cx="877252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 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169412" name="Text Box 4"/>
          <p:cNvSpPr txBox="1">
            <a:spLocks noChangeArrowheads="1"/>
          </p:cNvSpPr>
          <p:nvPr/>
        </p:nvSpPr>
        <p:spPr bwMode="auto">
          <a:xfrm>
            <a:off x="0" y="6500813"/>
            <a:ext cx="9144000" cy="45720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/>
          </a:p>
          <a:p>
            <a:pPr eaLnBrk="0" hangingPunct="0">
              <a:defRPr/>
            </a:pPr>
            <a:endParaRPr lang="en-US" sz="1200" dirty="0"/>
          </a:p>
        </p:txBody>
      </p:sp>
      <p:pic>
        <p:nvPicPr>
          <p:cNvPr id="15365" name="Picture 5" descr="intel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invGray">
          <a:xfrm>
            <a:off x="-114300" y="6327775"/>
            <a:ext cx="1317625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69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800" b="1" smtClean="0">
                <a:cs typeface="Arial" pitchFamily="34" charset="0"/>
              </a:defRPr>
            </a:lvl1pPr>
          </a:lstStyle>
          <a:p>
            <a:pPr>
              <a:defRPr/>
            </a:pPr>
            <a:fld id="{C9E825E3-2F64-40DF-882E-589C0DEEB3BD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69415" name="Text Box 7"/>
          <p:cNvSpPr txBox="1">
            <a:spLocks noChangeArrowheads="1"/>
          </p:cNvSpPr>
          <p:nvPr/>
        </p:nvSpPr>
        <p:spPr bwMode="auto">
          <a:xfrm>
            <a:off x="3094038" y="6600825"/>
            <a:ext cx="291623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dirty="0" err="1">
                <a:solidFill>
                  <a:schemeClr val="tx2"/>
                </a:solidFill>
              </a:rPr>
              <a:t>Pradeep</a:t>
            </a:r>
            <a:r>
              <a:rPr lang="en-US" sz="1000" dirty="0">
                <a:solidFill>
                  <a:schemeClr val="tx2"/>
                </a:solidFill>
              </a:rPr>
              <a:t> K. </a:t>
            </a:r>
            <a:r>
              <a:rPr lang="en-US" sz="1000" dirty="0" err="1">
                <a:solidFill>
                  <a:schemeClr val="tx2"/>
                </a:solidFill>
              </a:rPr>
              <a:t>Dubey</a:t>
            </a:r>
            <a:r>
              <a:rPr lang="en-US" sz="1000" dirty="0">
                <a:solidFill>
                  <a:schemeClr val="tx2"/>
                </a:solidFill>
              </a:rPr>
              <a:t>, pradeep.dubey@intel.com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81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  <p:sldLayoutId id="214748396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30000"/>
        </a:spcAft>
        <a:buClr>
          <a:schemeClr val="accent1"/>
        </a:buClr>
        <a:buFont typeface="Wingdings" pitchFamily="2" charset="2"/>
        <a:buChar char="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30000"/>
        </a:spcAft>
        <a:buClr>
          <a:schemeClr val="accent1"/>
        </a:buClr>
        <a:buSzPct val="70000"/>
        <a:buFont typeface="Wingdings" pitchFamily="2" charset="2"/>
        <a:buChar char="Ø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30000"/>
        </a:spcAft>
        <a:buClr>
          <a:schemeClr val="accent1"/>
        </a:buClr>
        <a:buSzPct val="110000"/>
        <a:buFont typeface="Arial" pitchFamily="34" charset="0"/>
        <a:buChar char="-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76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169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6238" y="1524000"/>
            <a:ext cx="877252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 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169412" name="Text Box 4"/>
          <p:cNvSpPr txBox="1">
            <a:spLocks noChangeArrowheads="1"/>
          </p:cNvSpPr>
          <p:nvPr/>
        </p:nvSpPr>
        <p:spPr bwMode="auto">
          <a:xfrm>
            <a:off x="0" y="6500813"/>
            <a:ext cx="9144000" cy="45720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/>
          </a:p>
          <a:p>
            <a:pPr eaLnBrk="0" hangingPunct="0">
              <a:defRPr/>
            </a:pPr>
            <a:endParaRPr lang="en-US" sz="1200"/>
          </a:p>
        </p:txBody>
      </p:sp>
      <p:pic>
        <p:nvPicPr>
          <p:cNvPr id="503813" name="Picture 5" descr="intel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invGray">
          <a:xfrm>
            <a:off x="-114300" y="6327775"/>
            <a:ext cx="1317625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69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800" b="1" smtClean="0">
                <a:cs typeface="Arial" pitchFamily="34" charset="0"/>
              </a:defRPr>
            </a:lvl1pPr>
          </a:lstStyle>
          <a:p>
            <a:pPr>
              <a:defRPr/>
            </a:pPr>
            <a:fld id="{6D68724F-D291-44C4-AD7A-E5BCBCE5CD7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69415" name="Text Box 7"/>
          <p:cNvSpPr txBox="1">
            <a:spLocks noChangeArrowheads="1"/>
          </p:cNvSpPr>
          <p:nvPr/>
        </p:nvSpPr>
        <p:spPr bwMode="auto">
          <a:xfrm>
            <a:off x="3094038" y="6600825"/>
            <a:ext cx="291623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>
                <a:solidFill>
                  <a:schemeClr val="tx2"/>
                </a:solidFill>
              </a:rPr>
              <a:t>Pradeep K. Dubey, pradeep.dubey@intel.com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285750" indent="-285750" algn="l" rtl="0" fontAlgn="base">
        <a:lnSpc>
          <a:spcPct val="90000"/>
        </a:lnSpc>
        <a:spcBef>
          <a:spcPct val="30000"/>
        </a:spcBef>
        <a:spcAft>
          <a:spcPct val="30000"/>
        </a:spcAft>
        <a:buClr>
          <a:schemeClr val="accent1"/>
        </a:buClr>
        <a:buFont typeface="Wingdings" pitchFamily="2" charset="2"/>
        <a:buChar char=""/>
        <a:defRPr sz="2800">
          <a:solidFill>
            <a:srgbClr val="FFFFFF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ct val="30000"/>
        </a:spcBef>
        <a:spcAft>
          <a:spcPct val="30000"/>
        </a:spcAft>
        <a:buClr>
          <a:schemeClr val="accent1"/>
        </a:buClr>
        <a:buSzPct val="70000"/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lnSpc>
          <a:spcPct val="90000"/>
        </a:lnSpc>
        <a:spcBef>
          <a:spcPct val="30000"/>
        </a:spcBef>
        <a:spcAft>
          <a:spcPct val="30000"/>
        </a:spcAft>
        <a:buClr>
          <a:schemeClr val="accent1"/>
        </a:buClr>
        <a:buSzPct val="110000"/>
        <a:buFont typeface="Arial" pitchFamily="34" charset="0"/>
        <a:buChar char="-"/>
        <a:defRPr sz="2000">
          <a:solidFill>
            <a:srgbClr val="FFFFFF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Arial" charset="0"/>
              </a:defRPr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120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120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</a:defRPr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794A378-3ED1-47F3-91C2-A90957EC9226}" type="slidenum">
              <a:rPr lang="en-US" kern="1200">
                <a:solidFill>
                  <a:srgbClr val="000000"/>
                </a:solidFill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kern="1200">
              <a:solidFill>
                <a:srgbClr val="000000"/>
              </a:solidFill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2" r:id="rId1"/>
    <p:sldLayoutId id="2147484163" r:id="rId2"/>
    <p:sldLayoutId id="2147484164" r:id="rId3"/>
    <p:sldLayoutId id="2147484165" r:id="rId4"/>
    <p:sldLayoutId id="2147484166" r:id="rId5"/>
    <p:sldLayoutId id="2147484167" r:id="rId6"/>
    <p:sldLayoutId id="2147484168" r:id="rId7"/>
    <p:sldLayoutId id="2147484169" r:id="rId8"/>
    <p:sldLayoutId id="2147484170" r:id="rId9"/>
    <p:sldLayoutId id="2147484171" r:id="rId10"/>
    <p:sldLayoutId id="21474841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44749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 dirty="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44749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 dirty="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44749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 dirty="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4749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 dirty="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4749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 dirty="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4749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 dirty="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4749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 dirty="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4749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 dirty="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4750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 dirty="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4750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 dirty="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4750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 dirty="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4750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 dirty="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4750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 dirty="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4750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 dirty="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4750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 dirty="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4750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 dirty="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44750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 dirty="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44750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 dirty="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4475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 dirty="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44751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 dirty="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44751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 dirty="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4475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 dirty="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44751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 dirty="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44751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 dirty="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44751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 dirty="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44751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 dirty="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44751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 dirty="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44752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 dirty="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4752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 dirty="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4752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 dirty="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4752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 dirty="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4752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 dirty="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447525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 dirty="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447526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 dirty="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1024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0" y="1524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47528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1200">
              <a:ea typeface="+mn-ea"/>
              <a:cs typeface="+mn-cs"/>
            </a:endParaRPr>
          </a:p>
        </p:txBody>
      </p:sp>
      <p:sp>
        <p:nvSpPr>
          <p:cNvPr id="447529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553200"/>
            <a:ext cx="7620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1200">
              <a:ea typeface="+mn-ea"/>
              <a:cs typeface="+mn-cs"/>
            </a:endParaRPr>
          </a:p>
        </p:txBody>
      </p:sp>
      <p:sp>
        <p:nvSpPr>
          <p:cNvPr id="447530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2D41B7D3-64CD-4DF9-9C81-65C201EB9BC8}" type="slidenum">
              <a:rPr lang="en-US" kern="1200">
                <a:ea typeface="+mn-ea"/>
                <a:cs typeface="+mn-cs"/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kern="1200" dirty="0">
              <a:ea typeface="+mn-ea"/>
              <a:cs typeface="+mn-cs"/>
            </a:endParaRPr>
          </a:p>
        </p:txBody>
      </p:sp>
      <p:sp>
        <p:nvSpPr>
          <p:cNvPr id="1024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066800"/>
            <a:ext cx="8991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47" r:id="rId1"/>
    <p:sldLayoutId id="2147484248" r:id="rId2"/>
    <p:sldLayoutId id="2147484249" r:id="rId3"/>
    <p:sldLayoutId id="2147484250" r:id="rId4"/>
    <p:sldLayoutId id="2147484251" r:id="rId5"/>
    <p:sldLayoutId id="2147484252" r:id="rId6"/>
    <p:sldLayoutId id="2147484253" r:id="rId7"/>
    <p:sldLayoutId id="2147484254" r:id="rId8"/>
    <p:sldLayoutId id="2147484255" r:id="rId9"/>
    <p:sldLayoutId id="2147484256" r:id="rId10"/>
    <p:sldLayoutId id="214748425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44749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 dirty="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44749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 dirty="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44749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 dirty="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4749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 dirty="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4749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 dirty="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4749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 dirty="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4749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 dirty="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4749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 dirty="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4750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 dirty="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4750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 dirty="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4750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 dirty="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4750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 dirty="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4750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 dirty="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4750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 dirty="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4750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 dirty="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4750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 dirty="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44750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 dirty="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44750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 dirty="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4475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 dirty="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44751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 dirty="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44751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 dirty="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4475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 dirty="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44751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 dirty="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44751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 dirty="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44751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 dirty="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44751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 dirty="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44751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 dirty="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44752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 dirty="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4752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 dirty="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4752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 dirty="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4752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 dirty="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4752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 kern="1200" dirty="0">
                  <a:solidFill>
                    <a:srgbClr val="FFFFFF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447525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 dirty="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447526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1" kern="1200" dirty="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1027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0" y="1524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47528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1200">
              <a:solidFill>
                <a:srgbClr val="FFFFFF"/>
              </a:solidFill>
              <a:ea typeface="+mn-ea"/>
              <a:cs typeface="+mn-cs"/>
            </a:endParaRPr>
          </a:p>
        </p:txBody>
      </p:sp>
      <p:sp>
        <p:nvSpPr>
          <p:cNvPr id="447529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553200"/>
            <a:ext cx="7620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1200">
              <a:solidFill>
                <a:srgbClr val="FFFFFF"/>
              </a:solidFill>
              <a:ea typeface="+mn-ea"/>
              <a:cs typeface="+mn-cs"/>
            </a:endParaRPr>
          </a:p>
        </p:txBody>
      </p:sp>
      <p:sp>
        <p:nvSpPr>
          <p:cNvPr id="447530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BE34431C-4618-4C33-9455-B333F3E9F8AA}" type="slidenum">
              <a:rPr lang="en-US" kern="1200">
                <a:solidFill>
                  <a:srgbClr val="FFFFFF"/>
                </a:solidFill>
                <a:ea typeface="+mn-ea"/>
                <a:cs typeface="+mn-cs"/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kern="1200" dirty="0">
              <a:solidFill>
                <a:srgbClr val="FFFFFF"/>
              </a:solidFill>
              <a:ea typeface="+mn-ea"/>
              <a:cs typeface="+mn-cs"/>
            </a:endParaRPr>
          </a:p>
        </p:txBody>
      </p:sp>
      <p:sp>
        <p:nvSpPr>
          <p:cNvPr id="103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066800"/>
            <a:ext cx="8991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59" r:id="rId1"/>
    <p:sldLayoutId id="2147484260" r:id="rId2"/>
    <p:sldLayoutId id="2147484261" r:id="rId3"/>
    <p:sldLayoutId id="2147484262" r:id="rId4"/>
    <p:sldLayoutId id="2147484263" r:id="rId5"/>
    <p:sldLayoutId id="2147484264" r:id="rId6"/>
    <p:sldLayoutId id="2147484265" r:id="rId7"/>
    <p:sldLayoutId id="2147484266" r:id="rId8"/>
    <p:sldLayoutId id="2147484267" r:id="rId9"/>
    <p:sldLayoutId id="2147484268" r:id="rId10"/>
    <p:sldLayoutId id="214748426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cf@indiana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infomall.org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3"/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FE45674F-CBAD-4FA8-A742-10C60A1812A9}" type="slidenum">
              <a:rPr lang="en-US" sz="1000" b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pPr algn="r">
                <a:defRPr/>
              </a:pPr>
              <a:t>1</a:t>
            </a:fld>
            <a:endParaRPr lang="en-US" sz="1000" b="0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79565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371600"/>
            <a:ext cx="9144000" cy="1676400"/>
          </a:xfrm>
        </p:spPr>
        <p:txBody>
          <a:bodyPr anchor="b"/>
          <a:lstStyle/>
          <a:p>
            <a:pPr eaLnBrk="1" hangingPunct="1"/>
            <a:r>
              <a:rPr lang="en-US" dirty="0" smtClean="0"/>
              <a:t>Multicore for Science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dirty="0" smtClean="0"/>
          </a:p>
        </p:txBody>
      </p:sp>
      <p:sp>
        <p:nvSpPr>
          <p:cNvPr id="79565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-76200" y="2667000"/>
            <a:ext cx="9144000" cy="32766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0" dirty="0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Multicore Panel at eScience 2008</a:t>
            </a:r>
            <a:endParaRPr lang="en-US" sz="2400" b="0" dirty="0" smtClean="0"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0" dirty="0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December </a:t>
            </a:r>
            <a:r>
              <a:rPr lang="en-US" sz="2400" b="0" dirty="0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11 2008</a:t>
            </a:r>
            <a:endParaRPr lang="en-US" sz="2400" b="0" dirty="0" smtClean="0"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0" dirty="0" smtClean="0"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0" dirty="0" smtClean="0">
                <a:solidFill>
                  <a:srgbClr val="FFFF00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Geoffrey Fox</a:t>
            </a:r>
            <a:endParaRPr lang="en-US" sz="2400" b="0" dirty="0" smtClean="0">
              <a:latin typeface="Arial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0" dirty="0" smtClean="0">
                <a:latin typeface="Arial" pitchFamily="34" charset="0"/>
              </a:rPr>
              <a:t>Community Grids Laboratory</a:t>
            </a:r>
            <a:r>
              <a:rPr lang="en-US" altLang="ja-JP" sz="2400" dirty="0" smtClean="0">
                <a:latin typeface="Arial" pitchFamily="34" charset="0"/>
                <a:ea typeface="ＭＳ Ｐゴシック"/>
                <a:cs typeface="ＭＳ Ｐゴシック"/>
              </a:rPr>
              <a:t>, </a:t>
            </a:r>
            <a:r>
              <a:rPr lang="en-US" altLang="ja-JP" sz="2400" b="0" dirty="0" smtClean="0">
                <a:latin typeface="Arial" pitchFamily="34" charset="0"/>
                <a:ea typeface="ＭＳ Ｐゴシック"/>
                <a:cs typeface="ＭＳ Ｐゴシック"/>
              </a:rPr>
              <a:t>School of informatics </a:t>
            </a:r>
            <a:br>
              <a:rPr lang="en-US" altLang="ja-JP" sz="2400" b="0" dirty="0" smtClean="0">
                <a:latin typeface="Arial" pitchFamily="34" charset="0"/>
                <a:ea typeface="ＭＳ Ｐゴシック"/>
                <a:cs typeface="ＭＳ Ｐゴシック"/>
              </a:rPr>
            </a:br>
            <a:r>
              <a:rPr lang="en-US" sz="2400" b="0" dirty="0" smtClean="0">
                <a:latin typeface="Arial" pitchFamily="34" charset="0"/>
              </a:rPr>
              <a:t>Indiana University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endParaRPr lang="en-US" sz="2400" b="0" dirty="0" smtClean="0">
              <a:latin typeface="Arial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0" dirty="0" smtClean="0">
                <a:solidFill>
                  <a:srgbClr val="FFFF00"/>
                </a:solidFill>
                <a:latin typeface="Arial" pitchFamily="34" charset="0"/>
                <a:hlinkClick r:id="rId3"/>
              </a:rPr>
              <a:t>gcf@indiana.edu</a:t>
            </a:r>
            <a:r>
              <a:rPr lang="en-US" sz="2400" b="0" dirty="0" smtClean="0">
                <a:solidFill>
                  <a:srgbClr val="FFFF00"/>
                </a:solidFill>
                <a:latin typeface="Arial" pitchFamily="34" charset="0"/>
              </a:rPr>
              <a:t>, </a:t>
            </a:r>
            <a:r>
              <a:rPr lang="en-US" sz="2400" b="0" dirty="0" smtClean="0">
                <a:solidFill>
                  <a:srgbClr val="FFFF00"/>
                </a:solidFill>
                <a:latin typeface="Arial" pitchFamily="34" charset="0"/>
                <a:hlinkClick r:id="rId4"/>
              </a:rPr>
              <a:t>http://www.infomall.org</a:t>
            </a:r>
            <a:endParaRPr lang="en-US" sz="2400" b="0" dirty="0" smtClean="0">
              <a:solidFill>
                <a:srgbClr val="FFFF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19200"/>
          </a:xfrm>
        </p:spPr>
        <p:txBody>
          <a:bodyPr/>
          <a:lstStyle/>
          <a:p>
            <a:r>
              <a:rPr lang="en-US" dirty="0" smtClean="0"/>
              <a:t>Components of a Scientific Computing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991600" cy="5410200"/>
          </a:xfrm>
        </p:spPr>
        <p:txBody>
          <a:bodyPr/>
          <a:lstStyle/>
          <a:p>
            <a:r>
              <a:rPr lang="en-US" sz="2400" dirty="0" smtClean="0"/>
              <a:t>My </a:t>
            </a:r>
            <a:r>
              <a:rPr lang="en-US" sz="2400" dirty="0" smtClean="0">
                <a:solidFill>
                  <a:srgbClr val="FFFF00"/>
                </a:solidFill>
              </a:rPr>
              <a:t>laptop</a:t>
            </a:r>
            <a:r>
              <a:rPr lang="en-US" sz="2400" dirty="0" smtClean="0"/>
              <a:t> using a dynamic number of cores for runs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Threading</a:t>
            </a:r>
            <a:r>
              <a:rPr lang="en-US" dirty="0" smtClean="0"/>
              <a:t> (CCR) parallel model allows such dynamic switches if OS told application how many it could –  we use short-lived NOT long running threads</a:t>
            </a:r>
          </a:p>
          <a:p>
            <a:pPr lvl="1"/>
            <a:r>
              <a:rPr lang="en-US" dirty="0" smtClean="0"/>
              <a:t>Very hard with </a:t>
            </a:r>
            <a:r>
              <a:rPr lang="en-US" dirty="0" smtClean="0">
                <a:solidFill>
                  <a:srgbClr val="FFFF00"/>
                </a:solidFill>
              </a:rPr>
              <a:t>MPI </a:t>
            </a:r>
            <a:r>
              <a:rPr lang="en-US" dirty="0" smtClean="0"/>
              <a:t>as would have to redistribute data</a:t>
            </a:r>
          </a:p>
          <a:p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FFFF00"/>
                </a:solidFill>
              </a:rPr>
              <a:t>cloud</a:t>
            </a:r>
            <a:r>
              <a:rPr lang="en-US" sz="2400" dirty="0" smtClean="0"/>
              <a:t> for dynamic service instantiation including ability to launch: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MPI engines </a:t>
            </a:r>
            <a:r>
              <a:rPr lang="en-US" sz="2400" dirty="0" smtClean="0"/>
              <a:t>for large closely coupled computations</a:t>
            </a:r>
          </a:p>
          <a:p>
            <a:pPr lvl="1"/>
            <a:r>
              <a:rPr lang="en-US" dirty="0" err="1" smtClean="0">
                <a:solidFill>
                  <a:srgbClr val="FFFF00"/>
                </a:solidFill>
              </a:rPr>
              <a:t>Petaflops</a:t>
            </a:r>
            <a:r>
              <a:rPr lang="en-US" dirty="0" smtClean="0"/>
              <a:t> for million particle clustering/dimension reduction?</a:t>
            </a:r>
          </a:p>
          <a:p>
            <a:r>
              <a:rPr lang="en-US" sz="2400" dirty="0" smtClean="0"/>
              <a:t>Many parallel applications </a:t>
            </a:r>
            <a:r>
              <a:rPr lang="en-US" sz="2400" dirty="0" smtClean="0"/>
              <a:t>will </a:t>
            </a:r>
            <a:r>
              <a:rPr lang="en-US" sz="2400" dirty="0" smtClean="0"/>
              <a:t>run OK for large jobs with “</a:t>
            </a:r>
            <a:r>
              <a:rPr lang="en-US" sz="2400" dirty="0" smtClean="0">
                <a:solidFill>
                  <a:srgbClr val="FFFF00"/>
                </a:solidFill>
              </a:rPr>
              <a:t>millisecond</a:t>
            </a:r>
            <a:r>
              <a:rPr lang="en-US" sz="2400" dirty="0" smtClean="0"/>
              <a:t>” (as in Granules) not “</a:t>
            </a:r>
            <a:r>
              <a:rPr lang="en-US" sz="2400" dirty="0" smtClean="0">
                <a:solidFill>
                  <a:srgbClr val="FFFF00"/>
                </a:solidFill>
              </a:rPr>
              <a:t>microsecond</a:t>
            </a:r>
            <a:r>
              <a:rPr lang="en-US" sz="2400" dirty="0" smtClean="0"/>
              <a:t>” (as in MPI, CCR) </a:t>
            </a:r>
            <a:r>
              <a:rPr lang="en-US" sz="2400" dirty="0" smtClean="0"/>
              <a:t>latencies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Workflow/Hadoop/Dryad</a:t>
            </a:r>
            <a:r>
              <a:rPr lang="en-US" sz="2400" dirty="0" smtClean="0"/>
              <a:t> will link together “seamlessly”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02C606-098A-47A5-B85F-3A7240FEB22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dirty="0" smtClean="0"/>
              <a:t>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8991600" cy="5791200"/>
          </a:xfrm>
        </p:spPr>
        <p:txBody>
          <a:bodyPr/>
          <a:lstStyle/>
          <a:p>
            <a:r>
              <a:rPr lang="en-US" sz="2400" dirty="0" smtClean="0"/>
              <a:t>Not surprising </a:t>
            </a:r>
            <a:r>
              <a:rPr lang="en-US" sz="2400" dirty="0" smtClean="0">
                <a:solidFill>
                  <a:srgbClr val="FFFF00"/>
                </a:solidFill>
              </a:rPr>
              <a:t>scientific programs will run very well</a:t>
            </a:r>
            <a:r>
              <a:rPr lang="en-US" sz="2400" dirty="0" smtClean="0"/>
              <a:t> on multicore systems</a:t>
            </a:r>
          </a:p>
          <a:p>
            <a:r>
              <a:rPr lang="en-US" sz="2400" dirty="0" smtClean="0"/>
              <a:t>We need to exploit </a:t>
            </a:r>
            <a:r>
              <a:rPr lang="en-US" sz="2400" dirty="0" smtClean="0">
                <a:solidFill>
                  <a:srgbClr val="FFFF00"/>
                </a:solidFill>
              </a:rPr>
              <a:t>commodity software environments </a:t>
            </a:r>
            <a:r>
              <a:rPr lang="en-US" sz="2400" dirty="0" smtClean="0"/>
              <a:t>so not clear that MPI best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Multicore</a:t>
            </a:r>
            <a:r>
              <a:rPr lang="en-US" dirty="0" smtClean="0"/>
              <a:t> best practice and </a:t>
            </a:r>
            <a:r>
              <a:rPr lang="en-US" dirty="0" smtClean="0">
                <a:solidFill>
                  <a:srgbClr val="FFFF00"/>
                </a:solidFill>
              </a:rPr>
              <a:t>large scale </a:t>
            </a:r>
            <a:r>
              <a:rPr lang="en-US" dirty="0" smtClean="0"/>
              <a:t>distributed processing not </a:t>
            </a:r>
            <a:r>
              <a:rPr lang="en-US" dirty="0" smtClean="0">
                <a:solidFill>
                  <a:srgbClr val="FFFF00"/>
                </a:solidFill>
              </a:rPr>
              <a:t>scientific computing</a:t>
            </a:r>
            <a:r>
              <a:rPr lang="en-US" dirty="0" smtClean="0"/>
              <a:t> will </a:t>
            </a:r>
            <a:r>
              <a:rPr lang="en-US" dirty="0" smtClean="0"/>
              <a:t>drive</a:t>
            </a:r>
          </a:p>
          <a:p>
            <a:pPr lvl="1"/>
            <a:r>
              <a:rPr lang="en-US" dirty="0" smtClean="0"/>
              <a:t>Although </a:t>
            </a:r>
            <a:r>
              <a:rPr lang="en-US" dirty="0" smtClean="0">
                <a:solidFill>
                  <a:srgbClr val="FFFF00"/>
                </a:solidFill>
              </a:rPr>
              <a:t>MPI will get good performance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On node </a:t>
            </a:r>
            <a:r>
              <a:rPr lang="en-US" sz="2400" dirty="0" smtClean="0"/>
              <a:t>we can replace MPI by </a:t>
            </a:r>
            <a:r>
              <a:rPr lang="en-US" sz="2400" dirty="0" smtClean="0">
                <a:solidFill>
                  <a:srgbClr val="FFFF00"/>
                </a:solidFill>
              </a:rPr>
              <a:t>threading</a:t>
            </a:r>
            <a:r>
              <a:rPr lang="en-US" sz="2400" dirty="0" smtClean="0"/>
              <a:t> which has several advantages:</a:t>
            </a:r>
          </a:p>
          <a:p>
            <a:pPr lvl="1"/>
            <a:r>
              <a:rPr lang="en-US" dirty="0" smtClean="0"/>
              <a:t>Avoids explicit communication MPI SEND/RECV in node</a:t>
            </a:r>
          </a:p>
          <a:p>
            <a:pPr lvl="1"/>
            <a:r>
              <a:rPr lang="en-US" dirty="0" smtClean="0"/>
              <a:t>Allows very dynamic implementation with # threads changing with time</a:t>
            </a:r>
          </a:p>
          <a:p>
            <a:pPr lvl="1"/>
            <a:r>
              <a:rPr lang="en-US" dirty="0" smtClean="0"/>
              <a:t>Asynchronous algorithms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Between nodes</a:t>
            </a:r>
            <a:r>
              <a:rPr lang="en-US" sz="2400" dirty="0" smtClean="0"/>
              <a:t>, we need to combine the </a:t>
            </a:r>
            <a:r>
              <a:rPr lang="en-US" sz="2400" dirty="0" smtClean="0">
                <a:solidFill>
                  <a:srgbClr val="FFFF00"/>
                </a:solidFill>
              </a:rPr>
              <a:t>best of MPI and Hadoop/Dryad</a:t>
            </a:r>
          </a:p>
          <a:p>
            <a:pPr lvl="1"/>
            <a:endParaRPr lang="en-US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02C606-098A-47A5-B85F-3A7240FEB22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sz="3200" dirty="0" smtClean="0"/>
              <a:t>Threading (CCR) </a:t>
            </a:r>
            <a:r>
              <a:rPr lang="en-US" sz="3200" dirty="0" smtClean="0"/>
              <a:t>Performance: 8-24 core servers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5715000"/>
            <a:ext cx="9144000" cy="1143000"/>
          </a:xfrm>
        </p:spPr>
        <p:txBody>
          <a:bodyPr/>
          <a:lstStyle/>
          <a:p>
            <a:r>
              <a:rPr lang="en-US" dirty="0" smtClean="0"/>
              <a:t>Clustering of Medical Informatics data</a:t>
            </a:r>
          </a:p>
          <a:p>
            <a:r>
              <a:rPr lang="en-US" dirty="0" smtClean="0"/>
              <a:t>4000 records – scaling for fixed problem size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4038600"/>
            <a:ext cx="40746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          2             4               8          16     cores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1143000" y="762000"/>
            <a:ext cx="7660674" cy="4793397"/>
            <a:chOff x="0" y="0"/>
            <a:chExt cx="7660674" cy="4793397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0"/>
              <a:ext cx="7660674" cy="4793397"/>
              <a:chOff x="838200" y="2971800"/>
              <a:chExt cx="7660674" cy="4793397"/>
            </a:xfrm>
            <a:solidFill>
              <a:schemeClr val="bg1"/>
            </a:solidFill>
          </p:grpSpPr>
          <p:pic>
            <p:nvPicPr>
              <p:cNvPr id="11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838200" y="2971800"/>
                <a:ext cx="6341656" cy="373380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2" name="TextBox 11"/>
              <p:cNvSpPr txBox="1"/>
              <p:nvPr/>
            </p:nvSpPr>
            <p:spPr>
              <a:xfrm>
                <a:off x="990600" y="6934200"/>
                <a:ext cx="7508274" cy="830997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dirty="0" smtClean="0"/>
                  <a:t>Dell Intel 6 core chip with 4 sockets : </a:t>
                </a:r>
                <a:r>
                  <a:rPr lang="en-US" dirty="0" err="1" smtClean="0"/>
                  <a:t>PowerEdge</a:t>
                </a:r>
                <a:r>
                  <a:rPr lang="en-US" dirty="0" smtClean="0"/>
                  <a:t> R900, </a:t>
                </a:r>
              </a:p>
              <a:p>
                <a:pPr algn="l"/>
                <a:r>
                  <a:rPr lang="en-US" dirty="0" smtClean="0"/>
                  <a:t>4x E7450 Xeon Six Cores, 2.4GHz, 12M Cache 1066Mhz </a:t>
                </a:r>
                <a:r>
                  <a:rPr lang="en-US" dirty="0" smtClean="0"/>
                  <a:t>FSB, 48 Gigabytes memory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Intel core about 25% faster than Barcelona AMD core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600200" y="6629400"/>
                <a:ext cx="3972049" cy="338554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          2            4           8       16       24  cores</a:t>
                </a:r>
                <a:endParaRPr lang="en-US" dirty="0"/>
              </a:p>
            </p:txBody>
          </p:sp>
        </p:grpSp>
        <p:sp>
          <p:nvSpPr>
            <p:cNvPr id="17" name="TextBox 5"/>
            <p:cNvSpPr txBox="1">
              <a:spLocks noChangeArrowheads="1"/>
            </p:cNvSpPr>
            <p:nvPr/>
          </p:nvSpPr>
          <p:spPr bwMode="auto">
            <a:xfrm>
              <a:off x="838200" y="304800"/>
              <a:ext cx="1822422" cy="1815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b="1" kern="1200" dirty="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rPr>
                <a:t>Parallel</a:t>
              </a:r>
              <a:br>
                <a:rPr lang="en-US" b="1" kern="1200" dirty="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rPr>
              </a:br>
              <a:r>
                <a:rPr lang="en-US" b="1" kern="1200" dirty="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rPr>
                <a:t>Overhead </a:t>
              </a:r>
              <a:r>
                <a:rPr lang="en-US" b="1" kern="1200" dirty="0" smtClean="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rPr>
                <a:t/>
              </a:r>
              <a:br>
                <a:rPr lang="en-US" b="1" kern="1200" dirty="0" smtClean="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rPr>
              </a:br>
              <a:r>
                <a:rPr lang="en-US" dirty="0" smtClean="0">
                  <a:solidFill>
                    <a:srgbClr val="000000"/>
                  </a:solidFill>
                  <a:latin typeface="Arial" pitchFamily="34" charset="0"/>
                  <a:sym typeface="Symbol"/>
                </a:rPr>
                <a:t> 1-efficiency</a:t>
              </a:r>
              <a:endParaRPr lang="en-US" dirty="0" smtClean="0">
                <a:solidFill>
                  <a:srgbClr val="000000"/>
                </a:solidFill>
                <a:latin typeface="Arial" pitchFamily="34" charset="0"/>
              </a:endParaRPr>
            </a:p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 kern="12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endParaRPr>
            </a:p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kern="1200" dirty="0" smtClean="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rPr>
                <a:t>=</a:t>
              </a:r>
              <a:r>
                <a:rPr lang="en-US" dirty="0" smtClean="0">
                  <a:solidFill>
                    <a:srgbClr val="000000"/>
                  </a:solidFill>
                  <a:latin typeface="Arial" pitchFamily="34" charset="0"/>
                </a:rPr>
                <a:t> </a:t>
              </a:r>
              <a:r>
                <a:rPr lang="en-US" b="1" kern="1200" dirty="0" smtClean="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rPr>
                <a:t>(</a:t>
              </a:r>
              <a:r>
                <a:rPr lang="en-US" b="1" kern="1200" dirty="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rPr>
                <a:t>PT(P)/T(1)-1)</a:t>
              </a:r>
            </a:p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kern="1200" dirty="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rPr>
                <a:t>On P processors</a:t>
              </a:r>
            </a:p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kern="1200" dirty="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rPr>
                <a:t>= (1/efficiency)-</a:t>
              </a:r>
              <a:r>
                <a:rPr lang="en-US" b="1" kern="1200" dirty="0" smtClean="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Box 5"/>
          <p:cNvSpPr txBox="1">
            <a:spLocks noChangeArrowheads="1"/>
          </p:cNvSpPr>
          <p:nvPr/>
        </p:nvSpPr>
        <p:spPr bwMode="auto">
          <a:xfrm>
            <a:off x="2438400" y="1447800"/>
            <a:ext cx="182242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b="1" kern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Parallel</a:t>
            </a:r>
            <a:br>
              <a:rPr lang="en-US" b="1" kern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</a:br>
            <a:r>
              <a:rPr lang="en-US" b="1" kern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Overhead </a:t>
            </a:r>
            <a:r>
              <a:rPr lang="en-US" b="1" kern="12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/>
            </a:r>
            <a:br>
              <a:rPr lang="en-US" b="1" kern="12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</a:br>
            <a:r>
              <a:rPr lang="en-US" dirty="0" smtClean="0">
                <a:solidFill>
                  <a:srgbClr val="000000"/>
                </a:solidFill>
                <a:latin typeface="Arial" pitchFamily="34" charset="0"/>
                <a:sym typeface="Symbol"/>
              </a:rPr>
              <a:t> 1-efficiency</a:t>
            </a:r>
            <a:endParaRPr lang="en-US" dirty="0" smtClean="0">
              <a:solidFill>
                <a:srgbClr val="000000"/>
              </a:solidFill>
              <a:latin typeface="Arial" pitchFamily="34" charset="0"/>
            </a:endParaRP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kern="1200" dirty="0" smtClean="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kern="12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=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b="1" kern="12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(</a:t>
            </a:r>
            <a:r>
              <a:rPr lang="en-US" b="1" kern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PT(P)/T(1)-1)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kern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On P processors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kern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= (1/efficiency)-</a:t>
            </a:r>
            <a:r>
              <a:rPr lang="en-US" b="1" kern="12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1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r="17647"/>
          <a:stretch>
            <a:fillRect/>
          </a:stretch>
        </p:blipFill>
        <p:spPr bwMode="auto">
          <a:xfrm>
            <a:off x="4419600" y="685800"/>
            <a:ext cx="4267200" cy="3120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9" name="Rectangle 98"/>
          <p:cNvSpPr/>
          <p:nvPr/>
        </p:nvSpPr>
        <p:spPr>
          <a:xfrm>
            <a:off x="4572000" y="4114800"/>
            <a:ext cx="4572000" cy="181588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dirty="0" smtClean="0"/>
              <a:t>Curiously performance </a:t>
            </a:r>
            <a:r>
              <a:rPr lang="en-US" dirty="0" smtClean="0"/>
              <a:t>for fixed number of cores is</a:t>
            </a:r>
            <a:r>
              <a:rPr lang="en-US" dirty="0" smtClean="0"/>
              <a:t> </a:t>
            </a:r>
            <a:r>
              <a:rPr lang="en-US" dirty="0" smtClean="0"/>
              <a:t>(on </a:t>
            </a:r>
            <a:r>
              <a:rPr lang="en-US" dirty="0" smtClean="0"/>
              <a:t>2 core Patient2000) </a:t>
            </a:r>
            <a:endParaRPr lang="en-US" dirty="0" smtClean="0"/>
          </a:p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Dell 4 core Laptop                       21 minutes </a:t>
            </a:r>
            <a:br>
              <a:rPr lang="en-US" dirty="0" smtClean="0"/>
            </a:br>
            <a:r>
              <a:rPr lang="en-US" dirty="0" smtClean="0"/>
              <a:t>Then Dell 24 core Server             27 minutes</a:t>
            </a:r>
            <a:br>
              <a:rPr lang="en-US" dirty="0" smtClean="0"/>
            </a:br>
            <a:r>
              <a:rPr lang="en-US" dirty="0" smtClean="0"/>
              <a:t>Then my current 2 core Laptop 28 minutes</a:t>
            </a:r>
            <a:br>
              <a:rPr lang="en-US" dirty="0" smtClean="0"/>
            </a:br>
            <a:r>
              <a:rPr lang="en-US" dirty="0" smtClean="0"/>
              <a:t>Finally Dell </a:t>
            </a:r>
            <a:r>
              <a:rPr lang="en-US" dirty="0" smtClean="0"/>
              <a:t>8/16 core AMD         34 minutes</a:t>
            </a:r>
            <a:endParaRPr lang="en-US" dirty="0" smtClean="0"/>
          </a:p>
        </p:txBody>
      </p:sp>
      <p:sp>
        <p:nvSpPr>
          <p:cNvPr id="100" name="TextBox 99"/>
          <p:cNvSpPr txBox="1"/>
          <p:nvPr/>
        </p:nvSpPr>
        <p:spPr>
          <a:xfrm>
            <a:off x="0" y="4114800"/>
            <a:ext cx="4572000" cy="206210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4-core Laptop</a:t>
            </a:r>
          </a:p>
          <a:p>
            <a:pPr algn="l"/>
            <a:r>
              <a:rPr lang="en-US" dirty="0" smtClean="0"/>
              <a:t>Precision M6400, Intel Core 2 Dual Extreme Edition QX9300 2.53GHz, 1067MHZ, 12M L2 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Use Battery 1 Core Speed up </a:t>
            </a:r>
            <a:r>
              <a:rPr lang="en-US" dirty="0" smtClean="0"/>
              <a:t>   0.78</a:t>
            </a:r>
            <a:endParaRPr lang="en-US" dirty="0" smtClean="0"/>
          </a:p>
          <a:p>
            <a:pPr algn="l"/>
            <a:r>
              <a:rPr lang="en-US" dirty="0" smtClean="0"/>
              <a:t>2 Cores              Speed up       </a:t>
            </a:r>
            <a:r>
              <a:rPr lang="en-US" dirty="0" smtClean="0"/>
              <a:t>    </a:t>
            </a:r>
            <a:r>
              <a:rPr lang="en-US" dirty="0" smtClean="0"/>
              <a:t>2.15</a:t>
            </a:r>
          </a:p>
          <a:p>
            <a:pPr algn="l"/>
            <a:r>
              <a:rPr lang="en-US" dirty="0" smtClean="0"/>
              <a:t>3 Cores              Speed up       </a:t>
            </a:r>
            <a:r>
              <a:rPr lang="en-US" dirty="0" smtClean="0"/>
              <a:t>    </a:t>
            </a:r>
            <a:r>
              <a:rPr lang="en-US" dirty="0" smtClean="0"/>
              <a:t>3.12</a:t>
            </a:r>
          </a:p>
          <a:p>
            <a:pPr algn="l"/>
            <a:r>
              <a:rPr lang="en-US" dirty="0" smtClean="0"/>
              <a:t>4 Cores               Speed up     </a:t>
            </a:r>
            <a:r>
              <a:rPr lang="en-US" dirty="0" smtClean="0"/>
              <a:t>     </a:t>
            </a:r>
            <a:r>
              <a:rPr lang="en-US" dirty="0" smtClean="0"/>
              <a:t>4.08</a:t>
            </a:r>
          </a:p>
        </p:txBody>
      </p:sp>
      <p:sp>
        <p:nvSpPr>
          <p:cNvPr id="102" name="Content Placeholder 10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"/>
          </a:xfrm>
        </p:spPr>
        <p:txBody>
          <a:bodyPr/>
          <a:lstStyle/>
          <a:p>
            <a:r>
              <a:rPr lang="en-US" dirty="0" err="1" smtClean="0"/>
              <a:t>MPI.Net</a:t>
            </a:r>
            <a:r>
              <a:rPr lang="en-US" dirty="0" smtClean="0"/>
              <a:t> on cluster of 8 16 core AMD systems</a:t>
            </a:r>
          </a:p>
          <a:p>
            <a:r>
              <a:rPr lang="en-US" dirty="0" smtClean="0"/>
              <a:t>Scaled Speed up</a:t>
            </a:r>
          </a:p>
          <a:p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6705600" y="2971800"/>
            <a:ext cx="6939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Cores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1905000" y="6248400"/>
            <a:ext cx="4143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Fixed Problem size speed up on Laptops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dirty="0" smtClean="0"/>
              <a:t>Data </a:t>
            </a:r>
            <a:r>
              <a:rPr lang="en-US" dirty="0" smtClean="0"/>
              <a:t>Driven </a:t>
            </a:r>
            <a:r>
              <a:rPr lang="en-US" dirty="0" smtClean="0"/>
              <a:t>Architecture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419600"/>
            <a:ext cx="9144000" cy="2438400"/>
          </a:xfrm>
        </p:spPr>
        <p:txBody>
          <a:bodyPr/>
          <a:lstStyle/>
          <a:p>
            <a:r>
              <a:rPr lang="en-US" sz="2400" dirty="0" smtClean="0"/>
              <a:t>Typically one uses “</a:t>
            </a:r>
            <a:r>
              <a:rPr lang="en-US" sz="2400" dirty="0" smtClean="0">
                <a:solidFill>
                  <a:srgbClr val="FFFF00"/>
                </a:solidFill>
              </a:rPr>
              <a:t>data parallelism</a:t>
            </a:r>
            <a:r>
              <a:rPr lang="en-US" sz="2400" dirty="0" smtClean="0"/>
              <a:t>” to break data into parts and process parts in parallel so that each of Compute/Map phases runs in (data) parallel mode</a:t>
            </a:r>
          </a:p>
          <a:p>
            <a:r>
              <a:rPr lang="en-US" sz="2400" dirty="0" smtClean="0"/>
              <a:t>Different stages in pipeline corresponds to different functions</a:t>
            </a:r>
          </a:p>
          <a:p>
            <a:pPr lvl="1"/>
            <a:r>
              <a:rPr lang="en-US" sz="2000" dirty="0" smtClean="0"/>
              <a:t>“filter1”  “filter2” ….. “visualize”</a:t>
            </a:r>
          </a:p>
          <a:p>
            <a:r>
              <a:rPr lang="en-US" sz="2400" dirty="0" smtClean="0"/>
              <a:t>Mix of </a:t>
            </a:r>
            <a:r>
              <a:rPr lang="en-US" sz="2400" dirty="0" smtClean="0">
                <a:solidFill>
                  <a:srgbClr val="FFFF00"/>
                </a:solidFill>
              </a:rPr>
              <a:t>functional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FFFF00"/>
                </a:solidFill>
              </a:rPr>
              <a:t>parallel</a:t>
            </a:r>
            <a:r>
              <a:rPr lang="en-US" sz="2400" dirty="0" smtClean="0"/>
              <a:t> components linked by </a:t>
            </a:r>
            <a:r>
              <a:rPr lang="en-US" sz="2400" dirty="0" smtClean="0">
                <a:solidFill>
                  <a:srgbClr val="FFFF00"/>
                </a:solidFill>
              </a:rPr>
              <a:t>messages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</p:spPr>
        <p:txBody>
          <a:bodyPr/>
          <a:lstStyle/>
          <a:p>
            <a:pPr>
              <a:defRPr/>
            </a:pPr>
            <a:fld id="{D802C606-098A-47A5-B85F-3A7240FEB22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pSp>
        <p:nvGrpSpPr>
          <p:cNvPr id="10" name="Group 52"/>
          <p:cNvGrpSpPr/>
          <p:nvPr/>
        </p:nvGrpSpPr>
        <p:grpSpPr>
          <a:xfrm>
            <a:off x="152400" y="1143000"/>
            <a:ext cx="8646015" cy="2642175"/>
            <a:chOff x="152400" y="3124200"/>
            <a:chExt cx="8646015" cy="2642175"/>
          </a:xfrm>
        </p:grpSpPr>
        <p:grpSp>
          <p:nvGrpSpPr>
            <p:cNvPr id="11" name="Group 51"/>
            <p:cNvGrpSpPr/>
            <p:nvPr/>
          </p:nvGrpSpPr>
          <p:grpSpPr>
            <a:xfrm>
              <a:off x="228600" y="3124200"/>
              <a:ext cx="8569815" cy="1041975"/>
              <a:chOff x="228600" y="3276600"/>
              <a:chExt cx="8569815" cy="1041975"/>
            </a:xfrm>
          </p:grpSpPr>
          <p:grpSp>
            <p:nvGrpSpPr>
              <p:cNvPr id="17" name="Group 27"/>
              <p:cNvGrpSpPr/>
              <p:nvPr/>
            </p:nvGrpSpPr>
            <p:grpSpPr>
              <a:xfrm>
                <a:off x="228600" y="3733800"/>
                <a:ext cx="8569815" cy="584775"/>
                <a:chOff x="228600" y="3733800"/>
                <a:chExt cx="8569815" cy="584775"/>
              </a:xfrm>
            </p:grpSpPr>
            <p:grpSp>
              <p:nvGrpSpPr>
                <p:cNvPr id="19" name="Group 9"/>
                <p:cNvGrpSpPr/>
                <p:nvPr/>
              </p:nvGrpSpPr>
              <p:grpSpPr>
                <a:xfrm>
                  <a:off x="228600" y="3733800"/>
                  <a:ext cx="8569815" cy="584775"/>
                  <a:chOff x="228600" y="3733800"/>
                  <a:chExt cx="8569815" cy="584775"/>
                </a:xfrm>
              </p:grpSpPr>
              <p:sp>
                <p:nvSpPr>
                  <p:cNvPr id="5" name="TextBox 4"/>
                  <p:cNvSpPr txBox="1"/>
                  <p:nvPr/>
                </p:nvSpPr>
                <p:spPr>
                  <a:xfrm>
                    <a:off x="228600" y="3856910"/>
                    <a:ext cx="1451038" cy="338554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>
                        <a:solidFill>
                          <a:srgbClr val="FFC000"/>
                        </a:solidFill>
                      </a:rPr>
                      <a:t>Disk/Database</a:t>
                    </a:r>
                    <a:endParaRPr lang="en-US" dirty="0">
                      <a:solidFill>
                        <a:srgbClr val="FFC000"/>
                      </a:solidFill>
                    </a:endParaRPr>
                  </a:p>
                </p:txBody>
              </p:sp>
              <p:sp>
                <p:nvSpPr>
                  <p:cNvPr id="6" name="TextBox 5"/>
                  <p:cNvSpPr txBox="1"/>
                  <p:nvPr/>
                </p:nvSpPr>
                <p:spPr>
                  <a:xfrm>
                    <a:off x="2023779" y="3733800"/>
                    <a:ext cx="994182" cy="584775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Compute</a:t>
                    </a:r>
                  </a:p>
                  <a:p>
                    <a:r>
                      <a:rPr lang="en-US" dirty="0" smtClean="0"/>
                      <a:t>(Map #1)</a:t>
                    </a:r>
                    <a:endParaRPr lang="en-US" dirty="0"/>
                  </a:p>
                </p:txBody>
              </p:sp>
              <p:sp>
                <p:nvSpPr>
                  <p:cNvPr id="7" name="TextBox 6"/>
                  <p:cNvSpPr txBox="1"/>
                  <p:nvPr/>
                </p:nvSpPr>
                <p:spPr>
                  <a:xfrm>
                    <a:off x="3362102" y="3733800"/>
                    <a:ext cx="1711815" cy="584775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Disk/Database</a:t>
                    </a:r>
                  </a:p>
                  <a:p>
                    <a:r>
                      <a:rPr lang="en-US" dirty="0" smtClean="0"/>
                      <a:t>Memory/Streams</a:t>
                    </a:r>
                    <a:endParaRPr lang="en-US" dirty="0"/>
                  </a:p>
                </p:txBody>
              </p:sp>
              <p:sp>
                <p:nvSpPr>
                  <p:cNvPr id="8" name="TextBox 7"/>
                  <p:cNvSpPr txBox="1"/>
                  <p:nvPr/>
                </p:nvSpPr>
                <p:spPr>
                  <a:xfrm>
                    <a:off x="5418058" y="3733800"/>
                    <a:ext cx="1324402" cy="584775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Compute</a:t>
                    </a:r>
                  </a:p>
                  <a:p>
                    <a:r>
                      <a:rPr lang="en-US" dirty="0" smtClean="0"/>
                      <a:t>(Reduce  #1)</a:t>
                    </a:r>
                    <a:endParaRPr lang="en-US" dirty="0"/>
                  </a:p>
                </p:txBody>
              </p:sp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7086600" y="3733800"/>
                    <a:ext cx="1711815" cy="584775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Disk/Database</a:t>
                    </a:r>
                  </a:p>
                  <a:p>
                    <a:r>
                      <a:rPr lang="en-US" dirty="0" smtClean="0"/>
                      <a:t>Memory/Streams</a:t>
                    </a:r>
                    <a:endParaRPr lang="en-US" dirty="0"/>
                  </a:p>
                </p:txBody>
              </p:sp>
            </p:grpSp>
            <p:cxnSp>
              <p:nvCxnSpPr>
                <p:cNvPr id="12" name="Straight Arrow Connector 11"/>
                <p:cNvCxnSpPr/>
                <p:nvPr/>
              </p:nvCxnSpPr>
              <p:spPr bwMode="auto">
                <a:xfrm>
                  <a:off x="1679638" y="4026187"/>
                  <a:ext cx="344141" cy="1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13" name="Straight Arrow Connector 12"/>
                <p:cNvCxnSpPr/>
                <p:nvPr/>
              </p:nvCxnSpPr>
              <p:spPr bwMode="auto">
                <a:xfrm>
                  <a:off x="3048000" y="4026187"/>
                  <a:ext cx="344141" cy="1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14" name="Straight Arrow Connector 13"/>
                <p:cNvCxnSpPr/>
                <p:nvPr/>
              </p:nvCxnSpPr>
              <p:spPr bwMode="auto">
                <a:xfrm>
                  <a:off x="5105400" y="4026187"/>
                  <a:ext cx="344141" cy="1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15" name="Straight Arrow Connector 14"/>
                <p:cNvCxnSpPr/>
                <p:nvPr/>
              </p:nvCxnSpPr>
              <p:spPr bwMode="auto">
                <a:xfrm>
                  <a:off x="6781800" y="4026187"/>
                  <a:ext cx="344141" cy="1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</p:grpSp>
          <p:cxnSp>
            <p:nvCxnSpPr>
              <p:cNvPr id="16" name="Straight Arrow Connector 15"/>
              <p:cNvCxnSpPr/>
              <p:nvPr/>
            </p:nvCxnSpPr>
            <p:spPr bwMode="auto">
              <a:xfrm rot="5400000" flipH="1" flipV="1">
                <a:off x="3810000" y="3581400"/>
                <a:ext cx="304800" cy="1588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FF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8" name="Straight Arrow Connector 17"/>
              <p:cNvCxnSpPr/>
              <p:nvPr/>
            </p:nvCxnSpPr>
            <p:spPr bwMode="auto">
              <a:xfrm rot="10800000">
                <a:off x="2439988" y="3429000"/>
                <a:ext cx="1522412" cy="1588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FF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0" name="Straight Arrow Connector 19"/>
              <p:cNvCxnSpPr/>
              <p:nvPr/>
            </p:nvCxnSpPr>
            <p:spPr bwMode="auto">
              <a:xfrm rot="16200000" flipH="1">
                <a:off x="2286794" y="3580606"/>
                <a:ext cx="304800" cy="1588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FF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2" name="Straight Arrow Connector 21"/>
              <p:cNvCxnSpPr/>
              <p:nvPr/>
            </p:nvCxnSpPr>
            <p:spPr bwMode="auto">
              <a:xfrm rot="5400000" flipH="1" flipV="1">
                <a:off x="7542212" y="3504406"/>
                <a:ext cx="457994" cy="2382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FF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3" name="Straight Arrow Connector 22"/>
              <p:cNvCxnSpPr/>
              <p:nvPr/>
            </p:nvCxnSpPr>
            <p:spPr bwMode="auto">
              <a:xfrm rot="10800000">
                <a:off x="2133600" y="3276600"/>
                <a:ext cx="5637212" cy="1588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FF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4" name="Straight Arrow Connector 23"/>
              <p:cNvCxnSpPr/>
              <p:nvPr/>
            </p:nvCxnSpPr>
            <p:spPr bwMode="auto">
              <a:xfrm rot="5400000">
                <a:off x="1905000" y="3505200"/>
                <a:ext cx="457200" cy="1588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FF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21" name="Group 28"/>
            <p:cNvGrpSpPr/>
            <p:nvPr/>
          </p:nvGrpSpPr>
          <p:grpSpPr>
            <a:xfrm>
              <a:off x="152400" y="5181600"/>
              <a:ext cx="8569815" cy="584775"/>
              <a:chOff x="228600" y="3733800"/>
              <a:chExt cx="8569815" cy="584775"/>
            </a:xfrm>
          </p:grpSpPr>
          <p:grpSp>
            <p:nvGrpSpPr>
              <p:cNvPr id="25" name="Group 29"/>
              <p:cNvGrpSpPr/>
              <p:nvPr/>
            </p:nvGrpSpPr>
            <p:grpSpPr>
              <a:xfrm>
                <a:off x="228600" y="3733800"/>
                <a:ext cx="8569815" cy="584775"/>
                <a:chOff x="228600" y="3733800"/>
                <a:chExt cx="8569815" cy="584775"/>
              </a:xfrm>
            </p:grpSpPr>
            <p:sp>
              <p:nvSpPr>
                <p:cNvPr id="35" name="TextBox 34"/>
                <p:cNvSpPr txBox="1"/>
                <p:nvPr/>
              </p:nvSpPr>
              <p:spPr>
                <a:xfrm>
                  <a:off x="228600" y="3856910"/>
                  <a:ext cx="1451038" cy="33855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C000"/>
                      </a:solidFill>
                    </a:rPr>
                    <a:t>Disk/Database</a:t>
                  </a:r>
                  <a:endParaRPr lang="en-US" dirty="0">
                    <a:solidFill>
                      <a:srgbClr val="FFC000"/>
                    </a:solidFill>
                  </a:endParaRPr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2023779" y="3733800"/>
                  <a:ext cx="994182" cy="58477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Compute</a:t>
                  </a:r>
                </a:p>
                <a:p>
                  <a:r>
                    <a:rPr lang="en-US" dirty="0" smtClean="0"/>
                    <a:t>(Map #2)</a:t>
                  </a:r>
                  <a:endParaRPr lang="en-US" dirty="0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3362102" y="3733800"/>
                  <a:ext cx="1711815" cy="58477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Disk/Database</a:t>
                  </a:r>
                </a:p>
                <a:p>
                  <a:r>
                    <a:rPr lang="en-US" dirty="0" smtClean="0"/>
                    <a:t>Memory/Streams</a:t>
                  </a:r>
                  <a:endParaRPr lang="en-US" dirty="0"/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5418058" y="3733800"/>
                  <a:ext cx="1324402" cy="58477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Compute</a:t>
                  </a:r>
                </a:p>
                <a:p>
                  <a:r>
                    <a:rPr lang="en-US" dirty="0" smtClean="0"/>
                    <a:t>(Reduce  #2)</a:t>
                  </a:r>
                  <a:endParaRPr lang="en-US" dirty="0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7086600" y="3733800"/>
                  <a:ext cx="1711815" cy="58477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Disk/Database</a:t>
                  </a:r>
                </a:p>
                <a:p>
                  <a:r>
                    <a:rPr lang="en-US" dirty="0" smtClean="0"/>
                    <a:t>Memory/Streams</a:t>
                  </a:r>
                  <a:endParaRPr lang="en-US" dirty="0"/>
                </a:p>
              </p:txBody>
            </p:sp>
          </p:grpSp>
          <p:cxnSp>
            <p:nvCxnSpPr>
              <p:cNvPr id="31" name="Straight Arrow Connector 30"/>
              <p:cNvCxnSpPr/>
              <p:nvPr/>
            </p:nvCxnSpPr>
            <p:spPr bwMode="auto">
              <a:xfrm>
                <a:off x="1679638" y="4026187"/>
                <a:ext cx="344141" cy="1"/>
              </a:xfrm>
              <a:prstGeom prst="straightConnector1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2" name="Straight Arrow Connector 31"/>
              <p:cNvCxnSpPr/>
              <p:nvPr/>
            </p:nvCxnSpPr>
            <p:spPr bwMode="auto">
              <a:xfrm>
                <a:off x="3048000" y="4026187"/>
                <a:ext cx="344141" cy="1"/>
              </a:xfrm>
              <a:prstGeom prst="straightConnector1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3" name="Straight Arrow Connector 32"/>
              <p:cNvCxnSpPr/>
              <p:nvPr/>
            </p:nvCxnSpPr>
            <p:spPr bwMode="auto">
              <a:xfrm>
                <a:off x="5105400" y="4026187"/>
                <a:ext cx="344141" cy="1"/>
              </a:xfrm>
              <a:prstGeom prst="straightConnector1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4" name="Straight Arrow Connector 33"/>
              <p:cNvCxnSpPr/>
              <p:nvPr/>
            </p:nvCxnSpPr>
            <p:spPr bwMode="auto">
              <a:xfrm>
                <a:off x="6781800" y="4026187"/>
                <a:ext cx="344141" cy="1"/>
              </a:xfrm>
              <a:prstGeom prst="straightConnector1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cxnSp>
          <p:nvCxnSpPr>
            <p:cNvPr id="40" name="Straight Arrow Connector 39"/>
            <p:cNvCxnSpPr/>
            <p:nvPr/>
          </p:nvCxnSpPr>
          <p:spPr bwMode="auto">
            <a:xfrm rot="10800000">
              <a:off x="762000" y="4724400"/>
              <a:ext cx="6934200" cy="794"/>
            </a:xfrm>
            <a:prstGeom prst="straightConnector1">
              <a:avLst/>
            </a:prstGeom>
            <a:ln w="57150">
              <a:solidFill>
                <a:srgbClr val="FFFF00"/>
              </a:solidFill>
              <a:prstDash val="sysDash"/>
              <a:headEnd type="none" w="med" len="med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 bwMode="auto">
            <a:xfrm rot="5400000">
              <a:off x="496094" y="4990306"/>
              <a:ext cx="533400" cy="1588"/>
            </a:xfrm>
            <a:prstGeom prst="straightConnector1">
              <a:avLst/>
            </a:prstGeom>
            <a:ln w="57150">
              <a:solidFill>
                <a:srgbClr val="FFFF00"/>
              </a:solidFill>
              <a:prstDash val="sysDash"/>
              <a:headEnd type="none" w="med" len="med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 bwMode="auto">
            <a:xfrm rot="5400000">
              <a:off x="7430294" y="4456906"/>
              <a:ext cx="533400" cy="1588"/>
            </a:xfrm>
            <a:prstGeom prst="straightConnector1">
              <a:avLst/>
            </a:prstGeom>
            <a:ln w="57150">
              <a:solidFill>
                <a:srgbClr val="FFFF00"/>
              </a:solidFill>
              <a:prstDash val="sysDash"/>
              <a:headEnd type="none" w="med" len="med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cxnSp>
        <p:nvCxnSpPr>
          <p:cNvPr id="54" name="Straight Arrow Connector 53"/>
          <p:cNvCxnSpPr/>
          <p:nvPr/>
        </p:nvCxnSpPr>
        <p:spPr bwMode="auto">
          <a:xfrm rot="5400000">
            <a:off x="7506494" y="4075906"/>
            <a:ext cx="533400" cy="1588"/>
          </a:xfrm>
          <a:prstGeom prst="straightConnector1">
            <a:avLst/>
          </a:prstGeom>
          <a:ln w="57150">
            <a:solidFill>
              <a:srgbClr val="FFFF00"/>
            </a:solidFill>
            <a:prstDash val="sysDash"/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7924800" y="4038600"/>
            <a:ext cx="487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etc</a:t>
            </a: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.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57200" y="2286000"/>
            <a:ext cx="1875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Typically workflow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191000" y="1219200"/>
            <a:ext cx="21654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FF00"/>
                </a:solidFill>
              </a:rPr>
              <a:t>MPI,  Shared Memory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152400" y="990600"/>
            <a:ext cx="8839200" cy="1323439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6200" y="2885182"/>
            <a:ext cx="8839200" cy="1077218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164642" y="990600"/>
            <a:ext cx="8269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Filter 1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8153400" y="2885182"/>
            <a:ext cx="8269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Filter 2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6200" y="99060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C000"/>
                </a:solidFill>
              </a:rPr>
              <a:t>Distributed</a:t>
            </a:r>
            <a:br>
              <a:rPr lang="en-US" sz="1800" dirty="0" smtClean="0">
                <a:solidFill>
                  <a:srgbClr val="FFC000"/>
                </a:solidFill>
              </a:rPr>
            </a:br>
            <a:r>
              <a:rPr lang="en-US" sz="1800" dirty="0" smtClean="0">
                <a:solidFill>
                  <a:srgbClr val="FFC000"/>
                </a:solidFill>
              </a:rPr>
              <a:t>or “centralized</a:t>
            </a:r>
          </a:p>
          <a:p>
            <a:endParaRPr lang="en-US" sz="1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Programming Model </a:t>
            </a:r>
            <a:r>
              <a:rPr lang="en-US" sz="4000" dirty="0" smtClean="0"/>
              <a:t>Implications 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91600" cy="5791200"/>
          </a:xfrm>
        </p:spPr>
        <p:txBody>
          <a:bodyPr/>
          <a:lstStyle/>
          <a:p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FFFF00"/>
                </a:solidFill>
              </a:rPr>
              <a:t>distributed</a:t>
            </a:r>
            <a:r>
              <a:rPr lang="en-US" sz="2400" dirty="0" smtClean="0"/>
              <a:t> world is revolutionized by new environments (Hadoop, Dryad) supporting </a:t>
            </a:r>
            <a:r>
              <a:rPr lang="en-US" sz="2400" dirty="0" smtClean="0">
                <a:solidFill>
                  <a:srgbClr val="FFFF00"/>
                </a:solidFill>
              </a:rPr>
              <a:t>explicitly decomposed data parallel applications</a:t>
            </a:r>
          </a:p>
          <a:p>
            <a:pPr lvl="1"/>
            <a:r>
              <a:rPr lang="en-US" dirty="0" smtClean="0"/>
              <a:t>There </a:t>
            </a:r>
            <a:r>
              <a:rPr lang="en-US" dirty="0" smtClean="0"/>
              <a:t>can be </a:t>
            </a:r>
            <a:r>
              <a:rPr lang="en-US" dirty="0" smtClean="0">
                <a:solidFill>
                  <a:srgbClr val="FFFF00"/>
                </a:solidFill>
              </a:rPr>
              <a:t>high level </a:t>
            </a:r>
            <a:r>
              <a:rPr lang="en-US" dirty="0" smtClean="0">
                <a:solidFill>
                  <a:srgbClr val="FFFF00"/>
                </a:solidFill>
              </a:rPr>
              <a:t>languages</a:t>
            </a:r>
          </a:p>
          <a:p>
            <a:pPr lvl="1"/>
            <a:r>
              <a:rPr lang="en-US" dirty="0" smtClean="0"/>
              <a:t>However they </a:t>
            </a:r>
            <a:r>
              <a:rPr lang="en-US" dirty="0" smtClean="0"/>
              <a:t>“just” pick parallel modules from library </a:t>
            </a:r>
            <a:r>
              <a:rPr lang="en-US" dirty="0" smtClean="0"/>
              <a:t>– most realistic near term approach to parallel computing environments</a:t>
            </a:r>
          </a:p>
          <a:p>
            <a:r>
              <a:rPr lang="en-US" sz="2400" dirty="0" smtClean="0"/>
              <a:t>Party Line Parallel Programming Model: </a:t>
            </a:r>
            <a:r>
              <a:rPr lang="en-US" sz="2400" dirty="0" smtClean="0">
                <a:solidFill>
                  <a:srgbClr val="FFFF00"/>
                </a:solidFill>
              </a:rPr>
              <a:t>Workflow (parallel--distributed) controlling optimized library </a:t>
            </a:r>
            <a:r>
              <a:rPr lang="en-US" sz="2400" dirty="0" smtClean="0">
                <a:solidFill>
                  <a:srgbClr val="FFFF00"/>
                </a:solidFill>
              </a:rPr>
              <a:t>calls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Mashups</a:t>
            </a:r>
            <a:r>
              <a:rPr lang="en-US" sz="2400" dirty="0" smtClean="0"/>
              <a:t>,</a:t>
            </a:r>
            <a:r>
              <a:rPr lang="en-US" sz="2400" dirty="0" smtClean="0">
                <a:solidFill>
                  <a:srgbClr val="FFFF00"/>
                </a:solidFill>
              </a:rPr>
              <a:t> Hadoop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FFFF00"/>
                </a:solidFill>
              </a:rPr>
              <a:t>Dryad</a:t>
            </a:r>
            <a:r>
              <a:rPr lang="en-US" sz="2400" dirty="0" smtClean="0"/>
              <a:t> </a:t>
            </a:r>
            <a:r>
              <a:rPr lang="en-US" sz="2400" dirty="0" smtClean="0"/>
              <a:t>and their relations are likely to replace current </a:t>
            </a:r>
            <a:r>
              <a:rPr lang="en-US" sz="2400" dirty="0" smtClean="0">
                <a:solidFill>
                  <a:srgbClr val="FFFF00"/>
                </a:solidFill>
              </a:rPr>
              <a:t>workflow</a:t>
            </a:r>
            <a:r>
              <a:rPr lang="en-US" sz="2400" dirty="0" smtClean="0"/>
              <a:t> (BPEL ..)</a:t>
            </a:r>
          </a:p>
          <a:p>
            <a:r>
              <a:rPr lang="en-US" sz="2400" dirty="0" smtClean="0"/>
              <a:t>Note </a:t>
            </a:r>
            <a:r>
              <a:rPr lang="en-US" sz="2400" dirty="0" smtClean="0"/>
              <a:t>no mention of </a:t>
            </a:r>
            <a:r>
              <a:rPr lang="en-US" sz="2400" dirty="0" smtClean="0">
                <a:solidFill>
                  <a:srgbClr val="FFFF00"/>
                </a:solidFill>
              </a:rPr>
              <a:t>automatic compilation</a:t>
            </a:r>
          </a:p>
          <a:p>
            <a:pPr lvl="1"/>
            <a:r>
              <a:rPr lang="en-US" dirty="0" smtClean="0"/>
              <a:t>Recent progress has all been in </a:t>
            </a:r>
            <a:r>
              <a:rPr lang="en-US" dirty="0" smtClean="0">
                <a:solidFill>
                  <a:srgbClr val="FFFF00"/>
                </a:solidFill>
              </a:rPr>
              <a:t>explicit </a:t>
            </a:r>
            <a:r>
              <a:rPr lang="en-US" dirty="0" smtClean="0">
                <a:solidFill>
                  <a:srgbClr val="FFFF00"/>
                </a:solidFill>
              </a:rPr>
              <a:t>parallelism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D802C606-098A-47A5-B85F-3A7240FEB223}" type="slidenum"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sz="4000" dirty="0" smtClean="0"/>
              <a:t>Programming Model Implications </a:t>
            </a:r>
            <a:r>
              <a:rPr lang="en-US" sz="4000" dirty="0" smtClean="0"/>
              <a:t>II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9067800" cy="6096000"/>
          </a:xfrm>
        </p:spPr>
        <p:txBody>
          <a:bodyPr/>
          <a:lstStyle/>
          <a:p>
            <a:r>
              <a:rPr lang="en-US" sz="2400" dirty="0" smtClean="0"/>
              <a:t>Generalize </a:t>
            </a:r>
            <a:r>
              <a:rPr lang="en-US" sz="2400" dirty="0" smtClean="0">
                <a:solidFill>
                  <a:srgbClr val="FFFF00"/>
                </a:solidFill>
              </a:rPr>
              <a:t>owner-computes</a:t>
            </a:r>
            <a:r>
              <a:rPr lang="en-US" sz="2400" dirty="0" smtClean="0"/>
              <a:t> rule </a:t>
            </a:r>
          </a:p>
          <a:p>
            <a:pPr lvl="1"/>
            <a:r>
              <a:rPr lang="en-US" dirty="0" smtClean="0"/>
              <a:t>if data stored in memory of CPU-</a:t>
            </a:r>
            <a:r>
              <a:rPr lang="en-US" dirty="0" err="1" smtClean="0"/>
              <a:t>i</a:t>
            </a:r>
            <a:r>
              <a:rPr lang="en-US" dirty="0" smtClean="0"/>
              <a:t>, then CPU-</a:t>
            </a:r>
            <a:r>
              <a:rPr lang="en-US" dirty="0" err="1" smtClean="0"/>
              <a:t>i</a:t>
            </a:r>
            <a:r>
              <a:rPr lang="en-US" dirty="0" smtClean="0"/>
              <a:t> processes it</a:t>
            </a:r>
          </a:p>
          <a:p>
            <a:r>
              <a:rPr lang="en-US" sz="2400" dirty="0" smtClean="0"/>
              <a:t>To the </a:t>
            </a:r>
            <a:r>
              <a:rPr lang="en-US" sz="2400" dirty="0" smtClean="0">
                <a:solidFill>
                  <a:srgbClr val="FFFF00"/>
                </a:solidFill>
              </a:rPr>
              <a:t>disk-memory-maps</a:t>
            </a:r>
            <a:r>
              <a:rPr lang="en-US" sz="2400" dirty="0" smtClean="0"/>
              <a:t> rule</a:t>
            </a:r>
          </a:p>
          <a:p>
            <a:pPr lvl="1"/>
            <a:r>
              <a:rPr lang="en-US" dirty="0" smtClean="0"/>
              <a:t>CPU-</a:t>
            </a:r>
            <a:r>
              <a:rPr lang="en-US" dirty="0" err="1" smtClean="0"/>
              <a:t>i</a:t>
            </a:r>
            <a:r>
              <a:rPr lang="en-US" dirty="0" smtClean="0"/>
              <a:t> “moves” to Disk-</a:t>
            </a:r>
            <a:r>
              <a:rPr lang="en-US" dirty="0" err="1" smtClean="0"/>
              <a:t>i</a:t>
            </a:r>
            <a:r>
              <a:rPr lang="en-US" dirty="0" smtClean="0"/>
              <a:t> and uses CPU-</a:t>
            </a:r>
            <a:r>
              <a:rPr lang="en-US" dirty="0" err="1" smtClean="0"/>
              <a:t>i’s</a:t>
            </a:r>
            <a:r>
              <a:rPr lang="en-US" dirty="0" smtClean="0"/>
              <a:t> memory to load disk’s data and filters/maps/computes it</a:t>
            </a:r>
          </a:p>
          <a:p>
            <a:pPr lvl="1"/>
            <a:r>
              <a:rPr lang="en-US" dirty="0" smtClean="0"/>
              <a:t>Embodies data driven computation and move computing to the data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MPI </a:t>
            </a:r>
            <a:r>
              <a:rPr lang="en-US" sz="2400" dirty="0" smtClean="0"/>
              <a:t>has </a:t>
            </a:r>
            <a:r>
              <a:rPr lang="en-US" sz="2400" dirty="0" smtClean="0">
                <a:solidFill>
                  <a:srgbClr val="FFFF00"/>
                </a:solidFill>
              </a:rPr>
              <a:t>wonderful </a:t>
            </a:r>
            <a:r>
              <a:rPr lang="en-US" sz="2400" dirty="0" smtClean="0"/>
              <a:t>features </a:t>
            </a:r>
            <a:r>
              <a:rPr lang="en-US" sz="2400" dirty="0" smtClean="0">
                <a:solidFill>
                  <a:srgbClr val="FFFF00"/>
                </a:solidFill>
              </a:rPr>
              <a:t>but</a:t>
            </a:r>
            <a:r>
              <a:rPr lang="en-US" sz="2400" dirty="0" smtClean="0"/>
              <a:t> it will be ignored in real world unless </a:t>
            </a:r>
            <a:r>
              <a:rPr lang="en-US" sz="2400" dirty="0" smtClean="0"/>
              <a:t>simplified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FFFF00"/>
                </a:solidFill>
              </a:rPr>
              <a:t>CCR</a:t>
            </a:r>
            <a:r>
              <a:rPr lang="en-US" sz="2400" dirty="0" smtClean="0"/>
              <a:t> from Microsoft – only ~7 primitives – is one possible commodity multicore </a:t>
            </a:r>
            <a:r>
              <a:rPr lang="en-US" sz="2400" dirty="0" smtClean="0"/>
              <a:t>messaging environment</a:t>
            </a:r>
            <a:endParaRPr lang="en-US" sz="2400" dirty="0" smtClean="0"/>
          </a:p>
          <a:p>
            <a:pPr lvl="1"/>
            <a:r>
              <a:rPr lang="en-US" dirty="0" smtClean="0"/>
              <a:t>It is roughly active messages</a:t>
            </a:r>
          </a:p>
          <a:p>
            <a:r>
              <a:rPr lang="en-US" sz="2400" dirty="0" smtClean="0"/>
              <a:t>Both </a:t>
            </a:r>
            <a:r>
              <a:rPr lang="en-US" sz="2400" dirty="0" smtClean="0">
                <a:solidFill>
                  <a:srgbClr val="FFFF00"/>
                </a:solidFill>
              </a:rPr>
              <a:t>threading CCR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FFFF00"/>
                </a:solidFill>
              </a:rPr>
              <a:t>process</a:t>
            </a:r>
            <a:r>
              <a:rPr lang="en-US" sz="2400" dirty="0" smtClean="0"/>
              <a:t> based </a:t>
            </a:r>
            <a:r>
              <a:rPr lang="en-US" sz="2400" dirty="0" smtClean="0">
                <a:solidFill>
                  <a:srgbClr val="FFFF00"/>
                </a:solidFill>
              </a:rPr>
              <a:t>MPI</a:t>
            </a:r>
            <a:r>
              <a:rPr lang="en-US" sz="2400" dirty="0" smtClean="0"/>
              <a:t> can give good </a:t>
            </a:r>
            <a:r>
              <a:rPr lang="en-US" sz="2400" dirty="0" smtClean="0"/>
              <a:t>(and similar) performance </a:t>
            </a:r>
            <a:r>
              <a:rPr lang="en-US" sz="2400" dirty="0" smtClean="0"/>
              <a:t>on multicore systems</a:t>
            </a:r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02C606-098A-47A5-B85F-3A7240FEB22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sz="4000" dirty="0" smtClean="0"/>
              <a:t>Programming Model Implications </a:t>
            </a:r>
            <a:r>
              <a:rPr lang="en-US" sz="4000" dirty="0" smtClean="0"/>
              <a:t>III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8991600" cy="6019800"/>
          </a:xfrm>
        </p:spPr>
        <p:txBody>
          <a:bodyPr/>
          <a:lstStyle/>
          <a:p>
            <a:r>
              <a:rPr lang="en-US" sz="2400" dirty="0" smtClean="0"/>
              <a:t>MapReduce </a:t>
            </a:r>
            <a:r>
              <a:rPr lang="en-US" sz="2400" dirty="0" smtClean="0"/>
              <a:t>style primitives really easy in </a:t>
            </a:r>
            <a:r>
              <a:rPr lang="en-US" sz="2400" dirty="0" smtClean="0">
                <a:solidFill>
                  <a:srgbClr val="FFFF00"/>
                </a:solidFill>
              </a:rPr>
              <a:t>MPI 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Map</a:t>
            </a:r>
            <a:r>
              <a:rPr lang="en-US" dirty="0" smtClean="0"/>
              <a:t> is trivial owner computes rule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Reduce</a:t>
            </a:r>
            <a:r>
              <a:rPr lang="en-US" dirty="0" smtClean="0"/>
              <a:t> is “just”</a:t>
            </a:r>
          </a:p>
          <a:p>
            <a:r>
              <a:rPr lang="en-US" sz="2400" dirty="0" err="1" smtClean="0">
                <a:solidFill>
                  <a:srgbClr val="FFFF00"/>
                </a:solidFill>
              </a:rPr>
              <a:t>globalsum</a:t>
            </a:r>
            <a:r>
              <a:rPr lang="en-US" sz="2400" dirty="0" smtClean="0">
                <a:solidFill>
                  <a:srgbClr val="FFFF00"/>
                </a:solidFill>
              </a:rPr>
              <a:t> = </a:t>
            </a:r>
            <a:r>
              <a:rPr lang="en-US" sz="2400" dirty="0" err="1" smtClean="0">
                <a:solidFill>
                  <a:srgbClr val="FFFF00"/>
                </a:solidFill>
              </a:rPr>
              <a:t>MPI_communicator</a:t>
            </a:r>
            <a:r>
              <a:rPr lang="en-US" sz="2400" dirty="0" smtClean="0">
                <a:solidFill>
                  <a:srgbClr val="FFFF00"/>
                </a:solidFill>
              </a:rPr>
              <a:t>.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                     </a:t>
            </a:r>
            <a:r>
              <a:rPr lang="en-US" sz="2400" dirty="0" err="1" smtClean="0">
                <a:solidFill>
                  <a:srgbClr val="FFFF00"/>
                </a:solidFill>
              </a:rPr>
              <a:t>Allreduce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dirty="0" err="1" smtClean="0">
                <a:solidFill>
                  <a:srgbClr val="FFFF00"/>
                </a:solidFill>
              </a:rPr>
              <a:t>partialsum</a:t>
            </a:r>
            <a:r>
              <a:rPr lang="en-US" sz="2400" dirty="0" smtClean="0">
                <a:solidFill>
                  <a:srgbClr val="FFFF00"/>
                </a:solidFill>
              </a:rPr>
              <a:t>, Operation&lt;double&gt;.Add</a:t>
            </a:r>
            <a:r>
              <a:rPr lang="en-US" sz="2400" dirty="0" smtClean="0">
                <a:solidFill>
                  <a:srgbClr val="FFFF00"/>
                </a:solidFill>
              </a:rPr>
              <a:t>);</a:t>
            </a:r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sz="2400" dirty="0" smtClean="0"/>
              <a:t>With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partialsum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a sum calculated in parallel in CCR thread or MPI process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Threading </a:t>
            </a:r>
            <a:r>
              <a:rPr lang="en-US" sz="2400" dirty="0" smtClean="0"/>
              <a:t>doesn’t have obvious reduction primitives?</a:t>
            </a:r>
          </a:p>
          <a:p>
            <a:pPr lvl="1"/>
            <a:r>
              <a:rPr lang="en-US" dirty="0" smtClean="0"/>
              <a:t>Here is a sequential version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dirty="0" err="1" smtClean="0">
                <a:solidFill>
                  <a:srgbClr val="FFFF00"/>
                </a:solidFill>
              </a:rPr>
              <a:t>globalsum</a:t>
            </a:r>
            <a:r>
              <a:rPr lang="en-US" dirty="0" smtClean="0">
                <a:solidFill>
                  <a:srgbClr val="FFFF00"/>
                </a:solidFill>
              </a:rPr>
              <a:t> = 0.0; </a:t>
            </a:r>
            <a:r>
              <a:rPr lang="en-US" dirty="0" smtClean="0"/>
              <a:t>// </a:t>
            </a:r>
            <a:r>
              <a:rPr lang="en-US" dirty="0" err="1" smtClean="0"/>
              <a:t>globalsum</a:t>
            </a:r>
            <a:r>
              <a:rPr lang="en-US" dirty="0" smtClean="0"/>
              <a:t> often an array</a:t>
            </a:r>
            <a:r>
              <a:rPr lang="en-US" dirty="0" smtClean="0"/>
              <a:t>;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for (</a:t>
            </a:r>
            <a:r>
              <a:rPr lang="en-US" dirty="0" err="1" smtClean="0">
                <a:solidFill>
                  <a:srgbClr val="FFFF00"/>
                </a:solidFill>
              </a:rPr>
              <a:t>int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ThreadNo</a:t>
            </a:r>
            <a:r>
              <a:rPr lang="en-US" dirty="0" smtClean="0">
                <a:solidFill>
                  <a:srgbClr val="FFFF00"/>
                </a:solidFill>
              </a:rPr>
              <a:t> = 0; </a:t>
            </a:r>
            <a:r>
              <a:rPr lang="en-US" dirty="0" err="1" smtClean="0">
                <a:solidFill>
                  <a:srgbClr val="FFFF00"/>
                </a:solidFill>
              </a:rPr>
              <a:t>ThreadNo</a:t>
            </a:r>
            <a:r>
              <a:rPr lang="en-US" dirty="0" smtClean="0">
                <a:solidFill>
                  <a:srgbClr val="FFFF00"/>
                </a:solidFill>
              </a:rPr>
              <a:t> &lt; </a:t>
            </a:r>
            <a:r>
              <a:rPr lang="en-US" dirty="0" smtClean="0">
                <a:solidFill>
                  <a:srgbClr val="FFFF00"/>
                </a:solidFill>
              </a:rPr>
              <a:t>Count</a:t>
            </a:r>
            <a:r>
              <a:rPr lang="en-US" dirty="0" smtClean="0">
                <a:solidFill>
                  <a:srgbClr val="FFFF00"/>
                </a:solidFill>
              </a:rPr>
              <a:t>; </a:t>
            </a:r>
            <a:r>
              <a:rPr lang="en-US" dirty="0" err="1" smtClean="0">
                <a:solidFill>
                  <a:srgbClr val="FFFF00"/>
                </a:solidFill>
              </a:rPr>
              <a:t>ThreadNo</a:t>
            </a:r>
            <a:r>
              <a:rPr lang="en-US" dirty="0" smtClean="0">
                <a:solidFill>
                  <a:srgbClr val="FFFF00"/>
                </a:solidFill>
              </a:rPr>
              <a:t>++)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 { </a:t>
            </a:r>
            <a:r>
              <a:rPr lang="en-US" dirty="0" err="1" smtClean="0">
                <a:solidFill>
                  <a:srgbClr val="FFFF00"/>
                </a:solidFill>
              </a:rPr>
              <a:t>globalsum</a:t>
            </a:r>
            <a:r>
              <a:rPr lang="en-US" dirty="0" smtClean="0">
                <a:solidFill>
                  <a:srgbClr val="FFFF00"/>
                </a:solidFill>
              </a:rPr>
              <a:t> += </a:t>
            </a:r>
            <a:r>
              <a:rPr lang="en-US" dirty="0" err="1" smtClean="0">
                <a:solidFill>
                  <a:srgbClr val="FFFF00"/>
                </a:solidFill>
              </a:rPr>
              <a:t>partialsum</a:t>
            </a:r>
            <a:r>
              <a:rPr lang="en-US" dirty="0" smtClean="0">
                <a:solidFill>
                  <a:srgbClr val="FFFF00"/>
                </a:solidFill>
              </a:rPr>
              <a:t>[</a:t>
            </a:r>
            <a:r>
              <a:rPr lang="en-US" dirty="0" err="1" smtClean="0">
                <a:solidFill>
                  <a:srgbClr val="FFFF00"/>
                </a:solidFill>
              </a:rPr>
              <a:t>ThreadNo</a:t>
            </a:r>
            <a:r>
              <a:rPr lang="en-US" dirty="0" smtClean="0">
                <a:solidFill>
                  <a:srgbClr val="FFFF00"/>
                </a:solidFill>
              </a:rPr>
              <a:t>] }</a:t>
            </a:r>
            <a:endParaRPr lang="en-US" sz="1600" dirty="0" smtClean="0">
              <a:solidFill>
                <a:srgbClr val="FFFF00"/>
              </a:solidFill>
            </a:endParaRPr>
          </a:p>
          <a:p>
            <a:r>
              <a:rPr lang="en-US" sz="2400" dirty="0" smtClean="0"/>
              <a:t>Could exploit parallelism over indices of </a:t>
            </a:r>
            <a:r>
              <a:rPr lang="en-US" sz="2400" dirty="0" err="1" smtClean="0"/>
              <a:t>globalsum</a:t>
            </a:r>
            <a:endParaRPr lang="en-US" dirty="0" smtClean="0"/>
          </a:p>
          <a:p>
            <a:r>
              <a:rPr lang="en-US" sz="2400" dirty="0" smtClean="0"/>
              <a:t>There is a huge amount of work on </a:t>
            </a:r>
            <a:r>
              <a:rPr lang="en-US" sz="2400" dirty="0" smtClean="0">
                <a:solidFill>
                  <a:srgbClr val="FFFF00"/>
                </a:solidFill>
              </a:rPr>
              <a:t>MPI reduction </a:t>
            </a:r>
            <a:r>
              <a:rPr lang="en-US" sz="2400" dirty="0" smtClean="0"/>
              <a:t>algorithms – can this be retargeted  to </a:t>
            </a:r>
            <a:r>
              <a:rPr lang="en-US" sz="2400" dirty="0" smtClean="0">
                <a:solidFill>
                  <a:srgbClr val="FFFF00"/>
                </a:solidFill>
              </a:rPr>
              <a:t>MapReduce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FFFF00"/>
                </a:solidFill>
              </a:rPr>
              <a:t>Threading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02C606-098A-47A5-B85F-3A7240FEB22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sz="4000" dirty="0" smtClean="0"/>
              <a:t>Programming Model Implications </a:t>
            </a:r>
            <a:r>
              <a:rPr lang="en-US" sz="4000" dirty="0" smtClean="0"/>
              <a:t>IV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991600" cy="6019800"/>
          </a:xfrm>
        </p:spPr>
        <p:txBody>
          <a:bodyPr/>
          <a:lstStyle/>
          <a:p>
            <a:r>
              <a:rPr lang="en-US" sz="2400" dirty="0" smtClean="0">
                <a:solidFill>
                  <a:srgbClr val="FFFF00"/>
                </a:solidFill>
              </a:rPr>
              <a:t>MPI complications </a:t>
            </a:r>
            <a:r>
              <a:rPr lang="en-US" sz="2400" dirty="0" smtClean="0"/>
              <a:t>comes from </a:t>
            </a:r>
            <a:r>
              <a:rPr lang="en-US" sz="2400" dirty="0" smtClean="0">
                <a:solidFill>
                  <a:srgbClr val="FFFF00"/>
                </a:solidFill>
              </a:rPr>
              <a:t>Send </a:t>
            </a:r>
            <a:r>
              <a:rPr lang="en-US" sz="2400" dirty="0" smtClean="0"/>
              <a:t>or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Recv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not</a:t>
            </a:r>
            <a:r>
              <a:rPr lang="en-US" sz="2400" dirty="0" smtClean="0">
                <a:solidFill>
                  <a:srgbClr val="FFFF00"/>
                </a:solidFill>
              </a:rPr>
              <a:t> Reduce</a:t>
            </a:r>
          </a:p>
          <a:p>
            <a:pPr lvl="1"/>
            <a:r>
              <a:rPr lang="en-US" dirty="0" smtClean="0"/>
              <a:t>Here thread model is much easier as “Send” in MPI (within node) is just a memory access with shared memory</a:t>
            </a:r>
          </a:p>
          <a:p>
            <a:pPr lvl="1"/>
            <a:r>
              <a:rPr lang="en-US" dirty="0" smtClean="0"/>
              <a:t>PGAS model could address but not </a:t>
            </a:r>
            <a:r>
              <a:rPr lang="en-US" dirty="0" smtClean="0"/>
              <a:t>likely to be practical </a:t>
            </a:r>
            <a:r>
              <a:rPr lang="en-US" dirty="0" smtClean="0"/>
              <a:t>in near </a:t>
            </a:r>
            <a:r>
              <a:rPr lang="en-US" dirty="0" smtClean="0"/>
              <a:t>future</a:t>
            </a:r>
          </a:p>
          <a:p>
            <a:pPr lvl="1"/>
            <a:r>
              <a:rPr lang="en-US" dirty="0" smtClean="0"/>
              <a:t>One could link PGAS nicely with systems like Dryad/Hadoop</a:t>
            </a:r>
            <a:endParaRPr lang="en-US" dirty="0" smtClean="0"/>
          </a:p>
          <a:p>
            <a:r>
              <a:rPr lang="en-US" sz="2400" dirty="0" smtClean="0">
                <a:solidFill>
                  <a:srgbClr val="FFFF00"/>
                </a:solidFill>
              </a:rPr>
              <a:t>Threads do not force parallelism </a:t>
            </a:r>
            <a:r>
              <a:rPr lang="en-US" sz="2400" dirty="0" smtClean="0"/>
              <a:t>so can get </a:t>
            </a:r>
            <a:r>
              <a:rPr lang="en-US" sz="2400" dirty="0" smtClean="0">
                <a:solidFill>
                  <a:srgbClr val="FFFF00"/>
                </a:solidFill>
              </a:rPr>
              <a:t>accidental Amdahl </a:t>
            </a:r>
            <a:r>
              <a:rPr lang="en-US" sz="2400" dirty="0" smtClean="0"/>
              <a:t>bottlenecks</a:t>
            </a:r>
          </a:p>
          <a:p>
            <a:r>
              <a:rPr lang="en-US" sz="2400" dirty="0" smtClean="0"/>
              <a:t>Threads can be inefficient due to </a:t>
            </a:r>
            <a:r>
              <a:rPr lang="en-US" sz="2400" dirty="0" smtClean="0">
                <a:solidFill>
                  <a:srgbClr val="FFFF00"/>
                </a:solidFill>
              </a:rPr>
              <a:t>cacheline interference</a:t>
            </a:r>
          </a:p>
          <a:p>
            <a:pPr lvl="1"/>
            <a:r>
              <a:rPr lang="en-US" dirty="0" smtClean="0"/>
              <a:t>Different threads must not write to same cacheline</a:t>
            </a:r>
          </a:p>
          <a:p>
            <a:pPr lvl="1"/>
            <a:r>
              <a:rPr lang="en-US" dirty="0" smtClean="0"/>
              <a:t>Avoid with artificial constructs like:</a:t>
            </a:r>
          </a:p>
          <a:p>
            <a:pPr lvl="1"/>
            <a:r>
              <a:rPr lang="en-US" sz="2200" dirty="0" err="1" smtClean="0"/>
              <a:t>partialsumC</a:t>
            </a:r>
            <a:r>
              <a:rPr lang="en-US" sz="2200" dirty="0" smtClean="0"/>
              <a:t>[</a:t>
            </a:r>
            <a:r>
              <a:rPr lang="en-US" sz="2200" dirty="0" err="1" smtClean="0"/>
              <a:t>ThreadNo</a:t>
            </a:r>
            <a:r>
              <a:rPr lang="en-US" sz="2200" dirty="0" smtClean="0"/>
              <a:t>] = new double[</a:t>
            </a:r>
            <a:r>
              <a:rPr lang="en-US" sz="2200" dirty="0" err="1" smtClean="0"/>
              <a:t>maxNcent</a:t>
            </a:r>
            <a:r>
              <a:rPr lang="en-US" sz="2200" dirty="0" smtClean="0"/>
              <a:t> + </a:t>
            </a:r>
            <a:r>
              <a:rPr lang="en-US" sz="2200" dirty="0" err="1" smtClean="0"/>
              <a:t>cachelinesize</a:t>
            </a:r>
            <a:r>
              <a:rPr lang="en-US" sz="2200" dirty="0" smtClean="0"/>
              <a:t>]</a:t>
            </a:r>
          </a:p>
          <a:p>
            <a:r>
              <a:rPr lang="en-US" sz="2400" dirty="0" smtClean="0"/>
              <a:t>Windows produces </a:t>
            </a:r>
            <a:r>
              <a:rPr lang="en-US" sz="2400" dirty="0" smtClean="0">
                <a:solidFill>
                  <a:srgbClr val="FFFF00"/>
                </a:solidFill>
              </a:rPr>
              <a:t>runtime fluctuations </a:t>
            </a:r>
            <a:r>
              <a:rPr lang="en-US" sz="2400" dirty="0" smtClean="0"/>
              <a:t>that give up to 5-10% synchronization overheads</a:t>
            </a:r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02C606-098A-47A5-B85F-3A7240FEB22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ue_HP_Light">
  <a:themeElements>
    <a:clrScheme name="Blue_HP_Light 2">
      <a:dk1>
        <a:srgbClr val="000000"/>
      </a:dk1>
      <a:lt1>
        <a:srgbClr val="FFFFFF"/>
      </a:lt1>
      <a:dk2>
        <a:srgbClr val="000000"/>
      </a:dk2>
      <a:lt2>
        <a:srgbClr val="AAABB0"/>
      </a:lt2>
      <a:accent1>
        <a:srgbClr val="0071B5"/>
      </a:accent1>
      <a:accent2>
        <a:srgbClr val="64B900"/>
      </a:accent2>
      <a:accent3>
        <a:srgbClr val="FFFFFF"/>
      </a:accent3>
      <a:accent4>
        <a:srgbClr val="000000"/>
      </a:accent4>
      <a:accent5>
        <a:srgbClr val="AABBD7"/>
      </a:accent5>
      <a:accent6>
        <a:srgbClr val="5AA700"/>
      </a:accent6>
      <a:hlink>
        <a:srgbClr val="EB5F01"/>
      </a:hlink>
      <a:folHlink>
        <a:srgbClr val="CC0066"/>
      </a:folHlink>
    </a:clrScheme>
    <a:fontScheme name="Blue_HP_Light">
      <a:majorFont>
        <a:latin typeface="Futura Bk"/>
        <a:ea typeface=""/>
        <a:cs typeface=""/>
      </a:majorFont>
      <a:minorFont>
        <a:latin typeface="Futura B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ue_HP_Light 1">
        <a:dk1>
          <a:srgbClr val="000000"/>
        </a:dk1>
        <a:lt1>
          <a:srgbClr val="FFFFFF"/>
        </a:lt1>
        <a:dk2>
          <a:srgbClr val="001D58"/>
        </a:dk2>
        <a:lt2>
          <a:srgbClr val="FFFFFF"/>
        </a:lt2>
        <a:accent1>
          <a:srgbClr val="0071B5"/>
        </a:accent1>
        <a:accent2>
          <a:srgbClr val="64B900"/>
        </a:accent2>
        <a:accent3>
          <a:srgbClr val="AAABB4"/>
        </a:accent3>
        <a:accent4>
          <a:srgbClr val="DADADA"/>
        </a:accent4>
        <a:accent5>
          <a:srgbClr val="AABBD7"/>
        </a:accent5>
        <a:accent6>
          <a:srgbClr val="5AA700"/>
        </a:accent6>
        <a:hlink>
          <a:srgbClr val="EB5F01"/>
        </a:hlink>
        <a:folHlink>
          <a:srgbClr val="CC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_HP_Light 2">
        <a:dk1>
          <a:srgbClr val="000000"/>
        </a:dk1>
        <a:lt1>
          <a:srgbClr val="FFFFFF"/>
        </a:lt1>
        <a:dk2>
          <a:srgbClr val="000000"/>
        </a:dk2>
        <a:lt2>
          <a:srgbClr val="AAABB0"/>
        </a:lt2>
        <a:accent1>
          <a:srgbClr val="0071B5"/>
        </a:accent1>
        <a:accent2>
          <a:srgbClr val="64B900"/>
        </a:accent2>
        <a:accent3>
          <a:srgbClr val="FFFFFF"/>
        </a:accent3>
        <a:accent4>
          <a:srgbClr val="000000"/>
        </a:accent4>
        <a:accent5>
          <a:srgbClr val="AABBD7"/>
        </a:accent5>
        <a:accent6>
          <a:srgbClr val="5AA700"/>
        </a:accent6>
        <a:hlink>
          <a:srgbClr val="EB5F01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NPACI/SDSC (logo) templat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1_NPACI/SDSC (logo) templat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NPACI/SDSC (logo)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PACI/SDSC (logo)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PACI/SDSC (logo)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PACI/SDSC (logo)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PACI/SDSC (logo)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PACI/SDSC (logo)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PACI/SDSC (logo)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ataStream">
  <a:themeElements>
    <a:clrScheme name="">
      <a:dk1>
        <a:srgbClr val="000066"/>
      </a:dk1>
      <a:lt1>
        <a:srgbClr val="FFFFFF"/>
      </a:lt1>
      <a:dk2>
        <a:srgbClr val="0034FF"/>
      </a:dk2>
      <a:lt2>
        <a:srgbClr val="FFCC00"/>
      </a:lt2>
      <a:accent1>
        <a:srgbClr val="FFCC00"/>
      </a:accent1>
      <a:accent2>
        <a:srgbClr val="9933FF"/>
      </a:accent2>
      <a:accent3>
        <a:srgbClr val="AAAEFF"/>
      </a:accent3>
      <a:accent4>
        <a:srgbClr val="DADADA"/>
      </a:accent4>
      <a:accent5>
        <a:srgbClr val="FFE2AA"/>
      </a:accent5>
      <a:accent6>
        <a:srgbClr val="8A2DE7"/>
      </a:accent6>
      <a:hlink>
        <a:srgbClr val="66CC33"/>
      </a:hlink>
      <a:folHlink>
        <a:srgbClr val="FF6600"/>
      </a:folHlink>
    </a:clrScheme>
    <a:fontScheme name="DataStream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ataStream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aStream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Stream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aStream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aStream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aStream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aStream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DataStream">
  <a:themeElements>
    <a:clrScheme name="">
      <a:dk1>
        <a:srgbClr val="000066"/>
      </a:dk1>
      <a:lt1>
        <a:srgbClr val="FFFFFF"/>
      </a:lt1>
      <a:dk2>
        <a:srgbClr val="0034FF"/>
      </a:dk2>
      <a:lt2>
        <a:srgbClr val="FFCC00"/>
      </a:lt2>
      <a:accent1>
        <a:srgbClr val="FFCC00"/>
      </a:accent1>
      <a:accent2>
        <a:srgbClr val="9933FF"/>
      </a:accent2>
      <a:accent3>
        <a:srgbClr val="AAAEFF"/>
      </a:accent3>
      <a:accent4>
        <a:srgbClr val="DADADA"/>
      </a:accent4>
      <a:accent5>
        <a:srgbClr val="FFE2AA"/>
      </a:accent5>
      <a:accent6>
        <a:srgbClr val="8A2DE7"/>
      </a:accent6>
      <a:hlink>
        <a:srgbClr val="66CC33"/>
      </a:hlink>
      <a:folHlink>
        <a:srgbClr val="FF6600"/>
      </a:folHlink>
    </a:clrScheme>
    <a:fontScheme name="2_DataStream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ataStream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ataStream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ataStream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ataStream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ataStream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ataStream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ataStream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_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_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ue_HP_Light 1">
    <a:dk1>
      <a:srgbClr val="000000"/>
    </a:dk1>
    <a:lt1>
      <a:srgbClr val="FFFFFF"/>
    </a:lt1>
    <a:dk2>
      <a:srgbClr val="001D58"/>
    </a:dk2>
    <a:lt2>
      <a:srgbClr val="FFFFFF"/>
    </a:lt2>
    <a:accent1>
      <a:srgbClr val="0071B5"/>
    </a:accent1>
    <a:accent2>
      <a:srgbClr val="64B900"/>
    </a:accent2>
    <a:accent3>
      <a:srgbClr val="AAABB4"/>
    </a:accent3>
    <a:accent4>
      <a:srgbClr val="DADADA"/>
    </a:accent4>
    <a:accent5>
      <a:srgbClr val="AABBD7"/>
    </a:accent5>
    <a:accent6>
      <a:srgbClr val="5AA700"/>
    </a:accent6>
    <a:hlink>
      <a:srgbClr val="EB5F01"/>
    </a:hlink>
    <a:folHlink>
      <a:srgbClr val="CC00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35595</TotalTime>
  <Words>802</Words>
  <Application>Microsoft PowerPoint</Application>
  <PresentationFormat>On-screen Show (4:3)</PresentationFormat>
  <Paragraphs>149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Globe</vt:lpstr>
      <vt:lpstr>Blue_HP_Light</vt:lpstr>
      <vt:lpstr>1_NPACI/SDSC (logo) template</vt:lpstr>
      <vt:lpstr>DataStream</vt:lpstr>
      <vt:lpstr>2_DataStream</vt:lpstr>
      <vt:lpstr>3_Default Design</vt:lpstr>
      <vt:lpstr>2_Globe</vt:lpstr>
      <vt:lpstr>1_Globe</vt:lpstr>
      <vt:lpstr>Multicore for Science </vt:lpstr>
      <vt:lpstr>Lessons</vt:lpstr>
      <vt:lpstr>Threading (CCR) Performance: 8-24 core servers</vt:lpstr>
      <vt:lpstr>Slide 4</vt:lpstr>
      <vt:lpstr>Data Driven Architecture </vt:lpstr>
      <vt:lpstr>Programming Model Implications I</vt:lpstr>
      <vt:lpstr>Programming Model Implications II</vt:lpstr>
      <vt:lpstr>Programming Model Implications III</vt:lpstr>
      <vt:lpstr>Programming Model Implications IV</vt:lpstr>
      <vt:lpstr>Components of a Scientific Computing environment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560</cp:revision>
  <dcterms:created xsi:type="dcterms:W3CDTF">1601-01-01T00:00:00Z</dcterms:created>
  <dcterms:modified xsi:type="dcterms:W3CDTF">2008-12-11T03:52:27Z</dcterms:modified>
</cp:coreProperties>
</file>