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258" r:id="rId2"/>
    <p:sldId id="262" r:id="rId3"/>
    <p:sldId id="263" r:id="rId4"/>
    <p:sldId id="264" r:id="rId5"/>
    <p:sldId id="265" r:id="rId6"/>
    <p:sldId id="299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1EEFF"/>
    <a:srgbClr val="EE268F"/>
    <a:srgbClr val="FF66FF"/>
    <a:srgbClr val="A81897"/>
    <a:srgbClr val="B10F87"/>
    <a:srgbClr val="D60093"/>
    <a:srgbClr val="A61A42"/>
    <a:srgbClr val="AE12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liya\Desktop\eucalyptu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barcelon050_benchmark\barcelona050_benchmark_10runs_processed_nov_21_08_figure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udy\My%20Documents\barcelon050_benchmark\barcelona050_benchmark_10runs_processed_nov_21_08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plotArea>
      <c:layout>
        <c:manualLayout>
          <c:layoutTarget val="inner"/>
          <c:xMode val="edge"/>
          <c:yMode val="edge"/>
          <c:x val="0.12387162542182267"/>
          <c:y val="6.168066491688555E-2"/>
          <c:w val="0.67969980314961287"/>
          <c:h val="0.5733976377952756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EEECE1">
                <a:lumMod val="75000"/>
              </a:srgbClr>
            </a:solidFill>
            <a:ln w="12700">
              <a:solidFill>
                <a:schemeClr val="tx1"/>
              </a:solidFill>
            </a:ln>
          </c:spPr>
          <c:cat>
            <c:strRef>
              <c:f>'Setup #3'!$V$10:$V$19</c:f>
              <c:strCache>
                <c:ptCount val="10"/>
                <c:pt idx="0">
                  <c:v>5-7</c:v>
                </c:pt>
                <c:pt idx="1">
                  <c:v>7-9</c:v>
                </c:pt>
                <c:pt idx="2">
                  <c:v>9-11</c:v>
                </c:pt>
                <c:pt idx="3">
                  <c:v>11-13</c:v>
                </c:pt>
                <c:pt idx="4">
                  <c:v>13-15</c:v>
                </c:pt>
                <c:pt idx="5">
                  <c:v>15-17</c:v>
                </c:pt>
                <c:pt idx="6">
                  <c:v>17-19</c:v>
                </c:pt>
                <c:pt idx="7">
                  <c:v>19-21</c:v>
                </c:pt>
                <c:pt idx="8">
                  <c:v>21-23</c:v>
                </c:pt>
                <c:pt idx="9">
                  <c:v>23-25</c:v>
                </c:pt>
              </c:strCache>
            </c:strRef>
          </c:cat>
          <c:val>
            <c:numRef>
              <c:f>'Setup #3'!$U$10:$U$19</c:f>
              <c:numCache>
                <c:formatCode>General</c:formatCode>
                <c:ptCount val="10"/>
                <c:pt idx="0">
                  <c:v>30</c:v>
                </c:pt>
                <c:pt idx="1">
                  <c:v>33</c:v>
                </c:pt>
                <c:pt idx="2">
                  <c:v>6</c:v>
                </c:pt>
                <c:pt idx="3">
                  <c:v>16</c:v>
                </c:pt>
                <c:pt idx="4">
                  <c:v>9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gapWidth val="0"/>
        <c:axId val="63406080"/>
        <c:axId val="64254336"/>
      </c:barChart>
      <c:catAx>
        <c:axId val="6340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Kmeans</a:t>
                </a:r>
                <a:r>
                  <a:rPr lang="en-US" sz="1100" baseline="0" dirty="0"/>
                  <a:t> </a:t>
                </a:r>
                <a:r>
                  <a:rPr lang="en-US" sz="1100" baseline="0" dirty="0" smtClean="0"/>
                  <a:t>Time for X=100 of figure A </a:t>
                </a:r>
                <a:r>
                  <a:rPr lang="en-US" sz="1100" baseline="0" dirty="0"/>
                  <a:t>(seconds)</a:t>
                </a:r>
                <a:endParaRPr lang="en-US" sz="1100" dirty="0"/>
              </a:p>
            </c:rich>
          </c:tx>
          <c:layout/>
        </c:title>
        <c:majorTickMark val="none"/>
        <c:tickLblPos val="nextTo"/>
        <c:crossAx val="64254336"/>
        <c:crosses val="autoZero"/>
        <c:lblAlgn val="ctr"/>
        <c:lblOffset val="100"/>
      </c:catAx>
      <c:valAx>
        <c:axId val="642543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6340608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15275590551113"/>
          <c:y val="6.3807584396777986E-2"/>
          <c:w val="0.72384724409449208"/>
          <c:h val="0.5154430265182369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EEECE1">
                <a:lumMod val="75000"/>
              </a:srgb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'Setup #5'!$S$5:$S$15</c:f>
              <c:strCache>
                <c:ptCount val="11"/>
                <c:pt idx="0">
                  <c:v>7-9.5</c:v>
                </c:pt>
                <c:pt idx="1">
                  <c:v>9.5-12</c:v>
                </c:pt>
                <c:pt idx="2">
                  <c:v>12-14.5</c:v>
                </c:pt>
                <c:pt idx="3">
                  <c:v>14.5-17</c:v>
                </c:pt>
                <c:pt idx="4">
                  <c:v>17-19.5</c:v>
                </c:pt>
                <c:pt idx="5">
                  <c:v>19.5-22</c:v>
                </c:pt>
                <c:pt idx="6">
                  <c:v>22-24.5</c:v>
                </c:pt>
                <c:pt idx="7">
                  <c:v>24.5-27</c:v>
                </c:pt>
                <c:pt idx="8">
                  <c:v>27-29.5</c:v>
                </c:pt>
                <c:pt idx="9">
                  <c:v>29.4-32</c:v>
                </c:pt>
                <c:pt idx="10">
                  <c:v>32-34.5</c:v>
                </c:pt>
              </c:strCache>
            </c:strRef>
          </c:cat>
          <c:val>
            <c:numRef>
              <c:f>'Setup #5'!$R$5:$R$15</c:f>
              <c:numCache>
                <c:formatCode>General</c:formatCode>
                <c:ptCount val="11"/>
                <c:pt idx="0">
                  <c:v>3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11</c:v>
                </c:pt>
                <c:pt idx="6">
                  <c:v>8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gapWidth val="0"/>
        <c:axId val="64269696"/>
        <c:axId val="64271872"/>
      </c:barChart>
      <c:catAx>
        <c:axId val="64269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Kmeans </a:t>
                </a:r>
                <a:r>
                  <a:rPr lang="en-US" sz="1100" dirty="0" smtClean="0"/>
                  <a:t>Time for X=100 of figure A (</a:t>
                </a:r>
                <a:r>
                  <a:rPr lang="en-US" sz="1100" dirty="0"/>
                  <a:t>seconds)</a:t>
                </a:r>
              </a:p>
            </c:rich>
          </c:tx>
          <c:layout/>
        </c:title>
        <c:majorTickMark val="none"/>
        <c:tickLblPos val="nextTo"/>
        <c:crossAx val="64271872"/>
        <c:crosses val="autoZero"/>
        <c:auto val="1"/>
        <c:lblAlgn val="ctr"/>
        <c:lblOffset val="100"/>
      </c:catAx>
      <c:valAx>
        <c:axId val="642718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6426969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80023964395756"/>
          <c:y val="4.2378608923884523E-2"/>
          <c:w val="0.78398236905169127"/>
          <c:h val="0.5797747156605457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EEECE1">
                <a:lumMod val="75000"/>
              </a:srgb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raw_data!$AL$5:$AL$15</c:f>
              <c:strCache>
                <c:ptCount val="11"/>
                <c:pt idx="0">
                  <c:v>4-6</c:v>
                </c:pt>
                <c:pt idx="1">
                  <c:v>6-8</c:v>
                </c:pt>
                <c:pt idx="2">
                  <c:v>8-10</c:v>
                </c:pt>
                <c:pt idx="3">
                  <c:v>10-12</c:v>
                </c:pt>
                <c:pt idx="4">
                  <c:v>12-14</c:v>
                </c:pt>
                <c:pt idx="5">
                  <c:v>14-16</c:v>
                </c:pt>
                <c:pt idx="6">
                  <c:v>16-18</c:v>
                </c:pt>
                <c:pt idx="7">
                  <c:v>18-20</c:v>
                </c:pt>
                <c:pt idx="8">
                  <c:v>20-22</c:v>
                </c:pt>
                <c:pt idx="9">
                  <c:v>22-24</c:v>
                </c:pt>
                <c:pt idx="10">
                  <c:v>24-26</c:v>
                </c:pt>
              </c:strCache>
            </c:strRef>
          </c:cat>
          <c:val>
            <c:numRef>
              <c:f>raw_data!$AJ$5:$AJ$15</c:f>
              <c:numCache>
                <c:formatCode>General</c:formatCode>
                <c:ptCount val="11"/>
                <c:pt idx="0">
                  <c:v>17</c:v>
                </c:pt>
                <c:pt idx="1">
                  <c:v>5</c:v>
                </c:pt>
                <c:pt idx="2">
                  <c:v>14</c:v>
                </c:pt>
                <c:pt idx="3">
                  <c:v>16</c:v>
                </c:pt>
                <c:pt idx="4">
                  <c:v>15</c:v>
                </c:pt>
                <c:pt idx="5">
                  <c:v>9</c:v>
                </c:pt>
                <c:pt idx="6">
                  <c:v>14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gapWidth val="0"/>
        <c:axId val="64307968"/>
        <c:axId val="64309888"/>
      </c:barChart>
      <c:catAx>
        <c:axId val="64307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dirty="0"/>
                  <a:t>Kmeans </a:t>
                </a:r>
                <a:r>
                  <a:rPr lang="en-US" sz="1000" dirty="0" smtClean="0"/>
                  <a:t>Time for X=100 of figure A</a:t>
                </a:r>
                <a:r>
                  <a:rPr lang="en-US" sz="1000" baseline="0" dirty="0" smtClean="0"/>
                  <a:t> </a:t>
                </a:r>
                <a:r>
                  <a:rPr lang="en-US" sz="1000" dirty="0" smtClean="0"/>
                  <a:t>(seconds</a:t>
                </a:r>
                <a:r>
                  <a:rPr lang="en-US" sz="1000" dirty="0"/>
                  <a:t>)</a:t>
                </a:r>
              </a:p>
            </c:rich>
          </c:tx>
          <c:layout>
            <c:manualLayout>
              <c:xMode val="edge"/>
              <c:yMode val="edge"/>
              <c:x val="0.17039997717676594"/>
              <c:y val="0.87215277777777778"/>
            </c:manualLayout>
          </c:layout>
        </c:title>
        <c:majorTickMark val="none"/>
        <c:tickLblPos val="nextTo"/>
        <c:crossAx val="64309888"/>
        <c:crosses val="autoZero"/>
        <c:auto val="1"/>
        <c:lblAlgn val="ctr"/>
        <c:lblOffset val="100"/>
      </c:catAx>
      <c:valAx>
        <c:axId val="643098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64307968"/>
        <c:crosses val="autoZero"/>
        <c:crossBetween val="between"/>
      </c:valAx>
      <c:spPr>
        <a:solidFill>
          <a:prstClr val="white">
            <a:lumMod val="85000"/>
          </a:prstClr>
        </a:solidFill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350192641153222"/>
          <c:y val="8.4109997613934617E-2"/>
          <c:w val="0.64696824146981868"/>
          <c:h val="0.6051372905309916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c:spPr>
          <c:cat>
            <c:strRef>
              <c:f>raw_data!$S$143:$S$146</c:f>
              <c:strCache>
                <c:ptCount val="4"/>
                <c:pt idx="0">
                  <c:v>2.05-2.07</c:v>
                </c:pt>
                <c:pt idx="1">
                  <c:v>2.07-2.09</c:v>
                </c:pt>
                <c:pt idx="2">
                  <c:v>2.09-2.11</c:v>
                </c:pt>
                <c:pt idx="3">
                  <c:v>2.11-2.13</c:v>
                </c:pt>
              </c:strCache>
            </c:strRef>
          </c:cat>
          <c:val>
            <c:numRef>
              <c:f>raw_data!$R$143:$R$146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gapWidth val="0"/>
        <c:axId val="64321792"/>
        <c:axId val="64491904"/>
      </c:barChart>
      <c:catAx>
        <c:axId val="64321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1" i="0" baseline="0" dirty="0" smtClean="0"/>
                  <a:t>Kmeans Time for X=100 of figure A (seconds)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19683517060367417"/>
              <c:y val="0.84617605491621239"/>
            </c:manualLayout>
          </c:layout>
        </c:title>
        <c:majorTickMark val="none"/>
        <c:tickLblPos val="nextTo"/>
        <c:crossAx val="64491904"/>
        <c:crosses val="autoZero"/>
        <c:auto val="1"/>
        <c:lblAlgn val="ctr"/>
        <c:lblOffset val="100"/>
      </c:catAx>
      <c:valAx>
        <c:axId val="644919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 smtClean="0"/>
                  <a:t>Frequency</a:t>
                </a:r>
                <a:endParaRPr lang="en-US" sz="1100" dirty="0"/>
              </a:p>
            </c:rich>
          </c:tx>
          <c:layout/>
        </c:title>
        <c:numFmt formatCode="General" sourceLinked="1"/>
        <c:tickLblPos val="nextTo"/>
        <c:crossAx val="6432179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Sheet1!$U$62:$U$69</c:f>
              <c:strCache>
                <c:ptCount val="8"/>
                <c:pt idx="0">
                  <c:v>7-7.15</c:v>
                </c:pt>
                <c:pt idx="1">
                  <c:v>7.15-7.3</c:v>
                </c:pt>
                <c:pt idx="2">
                  <c:v>7.3-7.45</c:v>
                </c:pt>
                <c:pt idx="3">
                  <c:v>7.45-7.6</c:v>
                </c:pt>
                <c:pt idx="4">
                  <c:v>7.6-7.75</c:v>
                </c:pt>
                <c:pt idx="5">
                  <c:v>7.75-7.9</c:v>
                </c:pt>
                <c:pt idx="6">
                  <c:v>7.9-8.05</c:v>
                </c:pt>
                <c:pt idx="7">
                  <c:v>8.05-8.2</c:v>
                </c:pt>
              </c:strCache>
            </c:strRef>
          </c:cat>
          <c:val>
            <c:numRef>
              <c:f>Sheet1!$T$62:$T$69</c:f>
              <c:numCache>
                <c:formatCode>General</c:formatCode>
                <c:ptCount val="8"/>
                <c:pt idx="0">
                  <c:v>4</c:v>
                </c:pt>
                <c:pt idx="1">
                  <c:v>13</c:v>
                </c:pt>
                <c:pt idx="2">
                  <c:v>16</c:v>
                </c:pt>
                <c:pt idx="3">
                  <c:v>16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gapWidth val="0"/>
        <c:axId val="63755008"/>
        <c:axId val="63756544"/>
      </c:barChart>
      <c:catAx>
        <c:axId val="63755008"/>
        <c:scaling>
          <c:orientation val="minMax"/>
        </c:scaling>
        <c:axPos val="b"/>
        <c:majorTickMark val="none"/>
        <c:tickLblPos val="nextTo"/>
        <c:crossAx val="63756544"/>
        <c:crosses val="autoZero"/>
        <c:auto val="1"/>
        <c:lblAlgn val="ctr"/>
        <c:lblOffset val="100"/>
      </c:catAx>
      <c:valAx>
        <c:axId val="637565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6375500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9276796481520913E-2"/>
          <c:y val="3.3950617283950622E-2"/>
          <c:w val="0.85027275306802874"/>
          <c:h val="0.9320987654320988"/>
        </c:manualLayout>
      </c:layout>
      <c:scatterChart>
        <c:scatterStyle val="lineMarker"/>
        <c:ser>
          <c:idx val="0"/>
          <c:order val="0"/>
          <c:tx>
            <c:v>1-way</c:v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Figures!$J$5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Figures!$I$5</c:f>
              <c:numCache>
                <c:formatCode>General</c:formatCode>
                <c:ptCount val="1"/>
                <c:pt idx="0">
                  <c:v>-5.0839266907409993E-8</c:v>
                </c:pt>
              </c:numCache>
            </c:numRef>
          </c:yVal>
        </c:ser>
        <c:ser>
          <c:idx val="1"/>
          <c:order val="1"/>
          <c:tx>
            <c:v>2-way parallel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Figures!$J$8:$J$10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Figures!$I$8:$I$10</c:f>
              <c:numCache>
                <c:formatCode>General</c:formatCode>
                <c:ptCount val="3"/>
                <c:pt idx="0">
                  <c:v>2.5015266511857492E-2</c:v>
                </c:pt>
                <c:pt idx="1">
                  <c:v>1.2941747732669881E-2</c:v>
                </c:pt>
                <c:pt idx="2">
                  <c:v>2.4509491488900186E-2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spPr>
            <a:ln>
              <a:solidFill>
                <a:srgbClr val="DA8137"/>
              </a:solidFill>
            </a:ln>
          </c:spPr>
          <c:marker>
            <c:symbol val="circle"/>
            <c:size val="7"/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Figures!$J$12:$J$16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Figures!$I$12:$I$16</c:f>
              <c:numCache>
                <c:formatCode>General</c:formatCode>
                <c:ptCount val="5"/>
                <c:pt idx="0">
                  <c:v>1.9164699870677825E-2</c:v>
                </c:pt>
                <c:pt idx="1">
                  <c:v>1.1105731520720806E-2</c:v>
                </c:pt>
                <c:pt idx="2">
                  <c:v>4.1200995063102687E-2</c:v>
                </c:pt>
                <c:pt idx="3">
                  <c:v>2.7142782947239485E-2</c:v>
                </c:pt>
                <c:pt idx="4">
                  <c:v>5.0904704971935832E-2</c:v>
                </c:pt>
              </c:numCache>
            </c:numRef>
          </c:yVal>
        </c:ser>
        <c:ser>
          <c:idx val="3"/>
          <c:order val="3"/>
          <c:tx>
            <c:v>8-way parallel</c:v>
          </c:tx>
          <c:spPr>
            <a:ln>
              <a:solidFill>
                <a:srgbClr val="4F6228"/>
              </a:solidFill>
            </a:ln>
          </c:spPr>
          <c:marker>
            <c:symbol val="diamond"/>
            <c:size val="7"/>
            <c:spPr>
              <a:solidFill>
                <a:srgbClr val="4F6228"/>
              </a:solidFill>
              <a:ln>
                <a:solidFill>
                  <a:srgbClr val="4F6228"/>
                </a:solidFill>
              </a:ln>
            </c:spPr>
          </c:marker>
          <c:xVal>
            <c:numRef>
              <c:f>Figures!$J$18:$J$24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Figures!$I$18:$I$24</c:f>
              <c:numCache>
                <c:formatCode>General</c:formatCode>
                <c:ptCount val="7"/>
                <c:pt idx="0">
                  <c:v>2.5428849146319491E-2</c:v>
                </c:pt>
                <c:pt idx="1">
                  <c:v>2.4046277597994662E-2</c:v>
                </c:pt>
                <c:pt idx="2">
                  <c:v>3.8960586569594557E-2</c:v>
                </c:pt>
                <c:pt idx="3">
                  <c:v>3.6974824452878481E-2</c:v>
                </c:pt>
                <c:pt idx="4">
                  <c:v>6.9731094942042063E-2</c:v>
                </c:pt>
                <c:pt idx="5">
                  <c:v>5.8935151915528131E-2</c:v>
                </c:pt>
                <c:pt idx="6">
                  <c:v>0.12032998381520389</c:v>
                </c:pt>
              </c:numCache>
            </c:numRef>
          </c:yVal>
        </c:ser>
        <c:ser>
          <c:idx val="4"/>
          <c:order val="4"/>
          <c:tx>
            <c:v>16-way parallel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Figures!$J$27:$J$31</c:f>
              <c:numCache>
                <c:formatCode>0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xVal>
          <c:yVal>
            <c:numRef>
              <c:f>Figures!$I$27:$I$31</c:f>
              <c:numCache>
                <c:formatCode>General</c:formatCode>
                <c:ptCount val="5"/>
                <c:pt idx="0">
                  <c:v>4.4655328547317262E-2</c:v>
                </c:pt>
                <c:pt idx="1">
                  <c:v>8.9967662760035289E-2</c:v>
                </c:pt>
                <c:pt idx="2">
                  <c:v>7.2810026081121498E-2</c:v>
                </c:pt>
                <c:pt idx="3">
                  <c:v>9.1164824657969476E-2</c:v>
                </c:pt>
                <c:pt idx="4">
                  <c:v>9.0486338824647974E-2</c:v>
                </c:pt>
              </c:numCache>
            </c:numRef>
          </c:yVal>
        </c:ser>
        <c:ser>
          <c:idx val="5"/>
          <c:order val="5"/>
          <c:tx>
            <c:v>32-way parallel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Figures!$J$34:$J$37</c:f>
              <c:numCache>
                <c:formatCode>0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</c:numCache>
            </c:numRef>
          </c:xVal>
          <c:yVal>
            <c:numRef>
              <c:f>Figures!$I$34:$I$37</c:f>
              <c:numCache>
                <c:formatCode>General</c:formatCode>
                <c:ptCount val="4"/>
                <c:pt idx="0">
                  <c:v>6.6129264035175161E-2</c:v>
                </c:pt>
                <c:pt idx="1">
                  <c:v>8.4232077497529825E-2</c:v>
                </c:pt>
                <c:pt idx="2">
                  <c:v>0.11340414848416616</c:v>
                </c:pt>
                <c:pt idx="3">
                  <c:v>8.6346932066896226E-2</c:v>
                </c:pt>
              </c:numCache>
            </c:numRef>
          </c:yVal>
        </c:ser>
        <c:axId val="64809216"/>
        <c:axId val="64823680"/>
      </c:scatterChart>
      <c:valAx>
        <c:axId val="64809216"/>
        <c:scaling>
          <c:orientation val="minMax"/>
        </c:scaling>
        <c:axPos val="b"/>
        <c:numFmt formatCode="0" sourceLinked="1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823680"/>
        <c:crosses val="autoZero"/>
        <c:crossBetween val="midCat"/>
        <c:majorUnit val="1"/>
      </c:valAx>
      <c:valAx>
        <c:axId val="6482368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64809216"/>
        <c:crosses val="autoZero"/>
        <c:crossBetween val="midCat"/>
        <c:majorUnit val="2.0000000000000014E-2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0473729846269334E-2"/>
          <c:y val="3.4348165495706483E-2"/>
          <c:w val="0.89658976838421456"/>
          <c:h val="0.93130366900858763"/>
        </c:manualLayout>
      </c:layout>
      <c:scatterChart>
        <c:scatterStyle val="lineMarker"/>
        <c:ser>
          <c:idx val="0"/>
          <c:order val="0"/>
          <c:tx>
            <c:v>1-way</c:v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Figures!$J$46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Figures!$I$46</c:f>
              <c:numCache>
                <c:formatCode>General</c:formatCode>
                <c:ptCount val="1"/>
                <c:pt idx="0">
                  <c:v>1.0986347276364967E-7</c:v>
                </c:pt>
              </c:numCache>
            </c:numRef>
          </c:yVal>
        </c:ser>
        <c:ser>
          <c:idx val="1"/>
          <c:order val="1"/>
          <c:tx>
            <c:v>2-way parallel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Figures!$J$49:$J$51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Figures!$I$49:$I$51</c:f>
              <c:numCache>
                <c:formatCode>General</c:formatCode>
                <c:ptCount val="3"/>
                <c:pt idx="0">
                  <c:v>7.6198967399613113E-2</c:v>
                </c:pt>
                <c:pt idx="1">
                  <c:v>6.1372340097784556E-2</c:v>
                </c:pt>
                <c:pt idx="2">
                  <c:v>6.3303307471820364E-2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spPr>
            <a:ln>
              <a:solidFill>
                <a:srgbClr val="DA8137"/>
              </a:solidFill>
            </a:ln>
          </c:spPr>
          <c:marker>
            <c:symbol val="circle"/>
            <c:size val="7"/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Figures!$J$53:$J$57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Figures!$I$53:$I$57</c:f>
              <c:numCache>
                <c:formatCode>General</c:formatCode>
                <c:ptCount val="5"/>
                <c:pt idx="0">
                  <c:v>7.34331620276958E-2</c:v>
                </c:pt>
                <c:pt idx="1">
                  <c:v>7.3931798616185374E-2</c:v>
                </c:pt>
                <c:pt idx="2">
                  <c:v>9.4115213649577312E-2</c:v>
                </c:pt>
                <c:pt idx="3">
                  <c:v>8.35575675878346E-2</c:v>
                </c:pt>
                <c:pt idx="4">
                  <c:v>0.10917362672112234</c:v>
                </c:pt>
              </c:numCache>
            </c:numRef>
          </c:yVal>
        </c:ser>
        <c:ser>
          <c:idx val="3"/>
          <c:order val="3"/>
          <c:tx>
            <c:v>8-way parallel</c:v>
          </c:tx>
          <c:spPr>
            <a:ln>
              <a:solidFill>
                <a:srgbClr val="4F6228"/>
              </a:solidFill>
            </a:ln>
          </c:spPr>
          <c:marker>
            <c:symbol val="diamond"/>
            <c:size val="7"/>
            <c:spPr>
              <a:solidFill>
                <a:srgbClr val="4F6228"/>
              </a:solidFill>
              <a:ln>
                <a:solidFill>
                  <a:srgbClr val="4F6228"/>
                </a:solidFill>
              </a:ln>
            </c:spPr>
          </c:marker>
          <c:xVal>
            <c:numRef>
              <c:f>Figures!$J$60:$J$66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Figures!$I$60:$I$66</c:f>
              <c:numCache>
                <c:formatCode>General</c:formatCode>
                <c:ptCount val="7"/>
                <c:pt idx="0">
                  <c:v>9.861475879154942E-2</c:v>
                </c:pt>
                <c:pt idx="1">
                  <c:v>5.2318776132538283E-2</c:v>
                </c:pt>
                <c:pt idx="2">
                  <c:v>0.1089435138988919</c:v>
                </c:pt>
                <c:pt idx="3">
                  <c:v>6.8169779174419576E-2</c:v>
                </c:pt>
                <c:pt idx="4">
                  <c:v>0.16022040182129293</c:v>
                </c:pt>
                <c:pt idx="5">
                  <c:v>0.10236769037334391</c:v>
                </c:pt>
                <c:pt idx="6">
                  <c:v>0.22374248699512969</c:v>
                </c:pt>
              </c:numCache>
            </c:numRef>
          </c:yVal>
        </c:ser>
        <c:ser>
          <c:idx val="4"/>
          <c:order val="4"/>
          <c:tx>
            <c:v>16-way parallel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Figures!$J$69:$J$77</c:f>
              <c:numCache>
                <c:formatCode>0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Figures!$I$69:$I$77</c:f>
              <c:numCache>
                <c:formatCode>General</c:formatCode>
                <c:ptCount val="9"/>
                <c:pt idx="0">
                  <c:v>0.1144348727589143</c:v>
                </c:pt>
                <c:pt idx="1">
                  <c:v>5.7190697993450411E-2</c:v>
                </c:pt>
                <c:pt idx="2">
                  <c:v>0.13426219237501028</c:v>
                </c:pt>
                <c:pt idx="3">
                  <c:v>0.10531954285169542</c:v>
                </c:pt>
                <c:pt idx="4">
                  <c:v>0.17093971866812971</c:v>
                </c:pt>
                <c:pt idx="5">
                  <c:v>0.10688539030887911</c:v>
                </c:pt>
                <c:pt idx="6">
                  <c:v>0.33138889111716152</c:v>
                </c:pt>
                <c:pt idx="7">
                  <c:v>0.28150335083592143</c:v>
                </c:pt>
                <c:pt idx="8">
                  <c:v>0.61228238051475359</c:v>
                </c:pt>
              </c:numCache>
            </c:numRef>
          </c:yVal>
        </c:ser>
        <c:ser>
          <c:idx val="5"/>
          <c:order val="5"/>
          <c:tx>
            <c:v>32-way parallel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Figures!$J$81:$J$85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Figures!$I$81:$I$85</c:f>
              <c:numCache>
                <c:formatCode>General</c:formatCode>
                <c:ptCount val="5"/>
                <c:pt idx="0">
                  <c:v>8.8413064534719213E-2</c:v>
                </c:pt>
                <c:pt idx="1">
                  <c:v>0.10958417954365413</c:v>
                </c:pt>
                <c:pt idx="2">
                  <c:v>0.15691279281667297</c:v>
                </c:pt>
                <c:pt idx="3">
                  <c:v>0.29329362204756426</c:v>
                </c:pt>
                <c:pt idx="4">
                  <c:v>0.65775679366070461</c:v>
                </c:pt>
              </c:numCache>
            </c:numRef>
          </c:yVal>
        </c:ser>
        <c:ser>
          <c:idx val="6"/>
          <c:order val="6"/>
          <c:tx>
            <c:v>48-way parallel</c:v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Figures!$J$88</c:f>
              <c:numCache>
                <c:formatCode>0</c:formatCode>
                <c:ptCount val="1"/>
                <c:pt idx="0">
                  <c:v>30</c:v>
                </c:pt>
              </c:numCache>
            </c:numRef>
          </c:xVal>
          <c:yVal>
            <c:numRef>
              <c:f>Figures!$I$88</c:f>
              <c:numCache>
                <c:formatCode>General</c:formatCode>
                <c:ptCount val="1"/>
                <c:pt idx="0">
                  <c:v>0.12794076905593554</c:v>
                </c:pt>
              </c:numCache>
            </c:numRef>
          </c:yVal>
        </c:ser>
        <c:axId val="65067648"/>
        <c:axId val="65123072"/>
      </c:scatterChart>
      <c:valAx>
        <c:axId val="65067648"/>
        <c:scaling>
          <c:orientation val="minMax"/>
        </c:scaling>
        <c:axPos val="b"/>
        <c:numFmt formatCode="0" sourceLinked="1"/>
        <c:tickLblPos val="none"/>
        <c:crossAx val="65123072"/>
        <c:crosses val="autoZero"/>
        <c:crossBetween val="midCat"/>
        <c:majorUnit val="1"/>
      </c:valAx>
      <c:valAx>
        <c:axId val="65123072"/>
        <c:scaling>
          <c:orientation val="minMax"/>
        </c:scaling>
        <c:axPos val="l"/>
        <c:majorGridlines/>
        <c:numFmt formatCode="General" sourceLinked="1"/>
        <c:tickLblPos val="nextTo"/>
        <c:crossAx val="65067648"/>
        <c:crosses val="autoZero"/>
        <c:crossBetween val="midCat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0.57895</cdr:x>
      <cdr:y>0.84309</cdr:y>
    </cdr:from>
    <cdr:to>
      <cdr:x>0.65907</cdr:x>
      <cdr:y>0.9112</cdr:y>
    </cdr:to>
    <cdr:sp macro="" textlink="">
      <cdr:nvSpPr>
        <cdr:cNvPr id="2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9200" y="3429000"/>
          <a:ext cx="69602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algn="r" rtl="0" fontAlgn="base">
            <a:spcBef>
              <a:spcPct val="0"/>
            </a:spcBef>
            <a:spcAft>
              <a:spcPct val="0"/>
            </a:spcAft>
          </a:pPr>
          <a:r>
            <a:rPr lang="en-US" sz="1200" b="1" kern="1200" dirty="0">
              <a:solidFill>
                <a:srgbClr val="7030A0"/>
              </a:solidFill>
              <a:latin typeface="Arial" charset="0"/>
            </a:rPr>
            <a:t>16-way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5702-70FC-49F3-8E05-9FC558EA6B1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CF6E-18C8-466E-ACD0-DC1D8A58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0364-1400-4C43-9E36-AA94CB80527F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7A4C-FA8F-461A-A241-2985397A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 rtl="0" fontAlgn="base">
              <a:spcBef>
                <a:spcPct val="0"/>
              </a:spcBef>
              <a:spcAft>
                <a:spcPct val="0"/>
              </a:spcAft>
              <a:defRPr/>
            </a:pPr>
            <a:fld id="{9B28CDFA-7832-4241-83E2-E5D5A902760A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219392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28A5D-73E1-4F94-8914-FF35B770682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694DC-A264-481F-9590-C24516CF0ED5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AE706-ACFA-4CC2-9A62-A03DBF65BF20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C3D85-7355-474A-A7B2-145D6BE12722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97E53F2-BC45-4BE9-8D2C-AAB33884C955}" type="datetime1">
              <a:rPr lang="en-US" sz="1200" kern="1200" smtClean="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12/9/2008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78CC55-E505-4697-BFC3-568116BB1466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AF811-EB5E-42F5-82B6-C0411E7577BB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79C9-8836-4231-9AA0-85D4F7948B81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AD83C-DCB4-474A-9D66-08F2CC8B272C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552C2-FABA-41A1-BE20-D520283044FA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B2E1B-6C63-4E30-A71F-3D6891BA322F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54303-E679-4699-8C8E-54001149E9E8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8297862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/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5802D-1B3B-45D3-AA75-124916D0DD8B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3F6CBBD-5393-4DB2-9475-665C3E869E71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E9263C-1D49-40D3-AEED-59CCF818073B}" type="datetime1">
              <a:rPr lang="en-US" smtClean="0"/>
              <a:pPr/>
              <a:t>12/9/2008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aradabrokering.org/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835025"/>
            <a:ext cx="8686800" cy="1222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Distributed and parallel PROGRAMMING ENVIRONMENTS AND THEIR PERFORMANCE</a:t>
            </a:r>
            <a:endParaRPr kumimoji="0" lang="en-US" sz="3000" b="1" i="0" u="none" strike="noStrike" kern="1200" cap="all" spc="150" normalizeH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86000"/>
            <a:ext cx="6173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1EEFF">
                    <a:alpha val="5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Microsoft eScience Workshop December 7-9 2008 Indianapolis, Indiana</a:t>
            </a:r>
            <a:endParaRPr lang="en-US" sz="1600" dirty="0">
              <a:solidFill>
                <a:srgbClr val="C1EEFF">
                  <a:alpha val="55000"/>
                </a:srgbClr>
              </a:solidFill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165664"/>
            <a:ext cx="6705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Geoffrey Fox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gcf@indiana.edu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4"/>
              </a:rPr>
              <a:t>http://www.infomall.org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endParaRPr lang="en-US" sz="1600" spc="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pc="100" dirty="0" smtClean="0">
                <a:solidFill>
                  <a:schemeClr val="tx1"/>
                </a:solidFill>
                <a:cs typeface="Times New Roman" pitchFamily="18" charset="0"/>
              </a:rPr>
              <a:t>Community Grids Laboratory, School of Informatics</a:t>
            </a:r>
          </a:p>
          <a:p>
            <a:pPr algn="ctr">
              <a:lnSpc>
                <a:spcPct val="80000"/>
              </a:lnSpc>
            </a:pPr>
            <a:r>
              <a:rPr lang="en-US" spc="100" dirty="0" smtClean="0">
                <a:solidFill>
                  <a:schemeClr val="tx1"/>
                </a:solidFill>
                <a:cs typeface="Times New Roman" pitchFamily="18" charset="0"/>
              </a:rPr>
              <a:t> Indiana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341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8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9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0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8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6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7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8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9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0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8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0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1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2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3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4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5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6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7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9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1524000" y="59436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9900"/>
                </a:solidFill>
              </a:rPr>
              <a:t>Dryad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supports general dataflow</a:t>
            </a:r>
            <a:endParaRPr lang="en-US" sz="2400" dirty="0"/>
          </a:p>
        </p:txBody>
      </p:sp>
      <p:grpSp>
        <p:nvGrpSpPr>
          <p:cNvPr id="3" name="Group 354"/>
          <p:cNvGrpSpPr/>
          <p:nvPr/>
        </p:nvGrpSpPr>
        <p:grpSpPr>
          <a:xfrm>
            <a:off x="1524000" y="1219200"/>
            <a:ext cx="2438400" cy="1469886"/>
            <a:chOff x="1524000" y="1219200"/>
            <a:chExt cx="2438400" cy="1469886"/>
          </a:xfrm>
        </p:grpSpPr>
        <p:sp>
          <p:nvSpPr>
            <p:cNvPr id="347" name="TextBox 346"/>
            <p:cNvSpPr txBox="1"/>
            <p:nvPr/>
          </p:nvSpPr>
          <p:spPr>
            <a:xfrm>
              <a:off x="1524000" y="1981200"/>
              <a:ext cx="24384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reduce(key, list&lt;value&gt;)</a:t>
              </a:r>
            </a:p>
          </p:txBody>
        </p:sp>
        <p:sp>
          <p:nvSpPr>
            <p:cNvPr id="348" name="Right Arrow 347"/>
            <p:cNvSpPr/>
            <p:nvPr/>
          </p:nvSpPr>
          <p:spPr>
            <a:xfrm rot="5400000">
              <a:off x="2514600" y="1600200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24000" y="1219200"/>
              <a:ext cx="243840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map(key, value)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990600" y="228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MapReduce</a:t>
            </a:r>
            <a:r>
              <a:rPr lang="en-US" sz="2400" dirty="0" smtClean="0"/>
              <a:t> implemented </a:t>
            </a:r>
          </a:p>
          <a:p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FF9900"/>
                </a:solidFill>
              </a:rPr>
              <a:t>Hadoop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762000" y="32004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Example: </a:t>
            </a:r>
            <a:r>
              <a:rPr lang="en-US" dirty="0" smtClean="0">
                <a:solidFill>
                  <a:srgbClr val="FF9900"/>
                </a:solidFill>
              </a:rPr>
              <a:t>Word Histogram</a:t>
            </a:r>
          </a:p>
          <a:p>
            <a:pPr algn="l"/>
            <a:r>
              <a:rPr lang="en-US" dirty="0" smtClean="0"/>
              <a:t>Start with a set of words</a:t>
            </a:r>
          </a:p>
          <a:p>
            <a:pPr algn="l"/>
            <a:r>
              <a:rPr lang="en-US" dirty="0" smtClean="0"/>
              <a:t>Each </a:t>
            </a:r>
            <a:r>
              <a:rPr lang="en-US" dirty="0" smtClean="0">
                <a:solidFill>
                  <a:srgbClr val="FF9900"/>
                </a:solidFill>
              </a:rPr>
              <a:t>map</a:t>
            </a:r>
            <a:r>
              <a:rPr lang="en-US" dirty="0" smtClean="0"/>
              <a:t> task counts number of occurrences in each data partition</a:t>
            </a:r>
          </a:p>
          <a:p>
            <a:pPr algn="l"/>
            <a:r>
              <a:rPr lang="en-US" dirty="0" smtClean="0">
                <a:solidFill>
                  <a:srgbClr val="FF9900"/>
                </a:solidFill>
              </a:rPr>
              <a:t>Reduce</a:t>
            </a:r>
            <a:r>
              <a:rPr lang="en-US" dirty="0" smtClean="0"/>
              <a:t> phase adds these counts</a:t>
            </a:r>
            <a:endParaRPr lang="en-US" dirty="0"/>
          </a:p>
        </p:txBody>
      </p:sp>
      <p:cxnSp>
        <p:nvCxnSpPr>
          <p:cNvPr id="357" name="Straight Arrow Connector 356"/>
          <p:cNvCxnSpPr/>
          <p:nvPr/>
        </p:nvCxnSpPr>
        <p:spPr bwMode="auto">
          <a:xfrm>
            <a:off x="2895600" y="6553200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46" name="Slide Number Placeholder 3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26670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1EEFF"/>
                </a:solidFill>
              </a:rPr>
              <a:t>CGL-MapReduce</a:t>
            </a:r>
            <a:endParaRPr lang="en-US" sz="2800" dirty="0">
              <a:solidFill>
                <a:srgbClr val="C1EE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7338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solidFill>
                  <a:srgbClr val="C1EEFF"/>
                </a:solidFill>
              </a:rPr>
              <a:t>A streaming based MapReduce runtime implemented in Java</a:t>
            </a:r>
          </a:p>
          <a:p>
            <a:r>
              <a:rPr lang="en-US" sz="1400" dirty="0" smtClean="0">
                <a:solidFill>
                  <a:srgbClr val="C1EEFF"/>
                </a:solidFill>
              </a:rPr>
              <a:t>All the communications(control/intermediate results) are routed via a content dissemination (publish-subscribe) network</a:t>
            </a:r>
          </a:p>
          <a:p>
            <a:r>
              <a:rPr lang="en-US" sz="1400" dirty="0" smtClean="0">
                <a:solidFill>
                  <a:srgbClr val="C1EEFF"/>
                </a:solidFill>
              </a:rPr>
              <a:t>Intermediate results are directly transferred from the map tasks to the reduce tasks – </a:t>
            </a:r>
            <a:r>
              <a:rPr lang="en-US" sz="1400" b="1" dirty="0" smtClean="0">
                <a:solidFill>
                  <a:srgbClr val="C1EEFF"/>
                </a:solidFill>
              </a:rPr>
              <a:t>eliminates local files</a:t>
            </a:r>
          </a:p>
          <a:p>
            <a:r>
              <a:rPr lang="en-US" sz="1400" dirty="0" smtClean="0">
                <a:solidFill>
                  <a:srgbClr val="C1EEFF"/>
                </a:solidFill>
              </a:rPr>
              <a:t>MRDriver </a:t>
            </a:r>
          </a:p>
          <a:p>
            <a:pPr lvl="1"/>
            <a:r>
              <a:rPr lang="en-US" sz="1400" dirty="0" smtClean="0">
                <a:solidFill>
                  <a:srgbClr val="C1EEFF"/>
                </a:solidFill>
              </a:rPr>
              <a:t>Maintains the state of the system</a:t>
            </a:r>
          </a:p>
          <a:p>
            <a:pPr lvl="1"/>
            <a:r>
              <a:rPr lang="en-US" sz="1400" dirty="0" smtClean="0">
                <a:solidFill>
                  <a:srgbClr val="C1EEFF"/>
                </a:solidFill>
              </a:rPr>
              <a:t>Controls the execution of map/reduce tasks</a:t>
            </a:r>
          </a:p>
          <a:p>
            <a:r>
              <a:rPr lang="en-US" sz="1400" dirty="0" smtClean="0">
                <a:solidFill>
                  <a:srgbClr val="C1EEFF"/>
                </a:solidFill>
              </a:rPr>
              <a:t>User Program is the </a:t>
            </a:r>
            <a:r>
              <a:rPr lang="en-US" sz="1400" b="1" dirty="0" smtClean="0">
                <a:solidFill>
                  <a:srgbClr val="C1EEFF"/>
                </a:solidFill>
              </a:rPr>
              <a:t>composer</a:t>
            </a:r>
            <a:r>
              <a:rPr lang="en-US" sz="1400" dirty="0" smtClean="0">
                <a:solidFill>
                  <a:srgbClr val="C1EEFF"/>
                </a:solidFill>
              </a:rPr>
              <a:t> of MapReduce computations</a:t>
            </a:r>
          </a:p>
          <a:p>
            <a:r>
              <a:rPr lang="en-US" sz="1400" dirty="0" smtClean="0">
                <a:solidFill>
                  <a:srgbClr val="C1EEFF"/>
                </a:solidFill>
              </a:rPr>
              <a:t>Support both </a:t>
            </a:r>
            <a:r>
              <a:rPr lang="en-US" sz="1400" b="1" dirty="0" smtClean="0">
                <a:solidFill>
                  <a:srgbClr val="C1EEFF"/>
                </a:solidFill>
              </a:rPr>
              <a:t>stepped (dataflow)</a:t>
            </a:r>
            <a:r>
              <a:rPr lang="en-US" sz="1400" dirty="0" smtClean="0">
                <a:solidFill>
                  <a:srgbClr val="C1EEFF"/>
                </a:solidFill>
              </a:rPr>
              <a:t> and </a:t>
            </a:r>
            <a:r>
              <a:rPr lang="en-US" sz="1400" b="1" dirty="0" smtClean="0">
                <a:solidFill>
                  <a:srgbClr val="C1EEFF"/>
                </a:solidFill>
              </a:rPr>
              <a:t>iterative</a:t>
            </a:r>
            <a:r>
              <a:rPr lang="en-US" sz="1400" dirty="0" smtClean="0">
                <a:solidFill>
                  <a:srgbClr val="C1EEFF"/>
                </a:solidFill>
              </a:rPr>
              <a:t> (deltaflow) MapReduce computations</a:t>
            </a:r>
          </a:p>
          <a:p>
            <a:r>
              <a:rPr lang="en-US" sz="1400" dirty="0" smtClean="0">
                <a:solidFill>
                  <a:srgbClr val="C1EEFF"/>
                </a:solidFill>
              </a:rPr>
              <a:t>All communication uses publish-subscribe “queues in the cloud” not MPI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1066800" y="838200"/>
            <a:ext cx="4572000" cy="2438400"/>
            <a:chOff x="1371600" y="762000"/>
            <a:chExt cx="4572000" cy="24384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838200"/>
              <a:ext cx="449580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Data Split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91000" y="1524000"/>
              <a:ext cx="685800" cy="6858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1524000"/>
              <a:ext cx="75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User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Program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kern="1200" dirty="0">
                  <a:solidFill>
                    <a:srgbClr val="1F497D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Content Dissemination Network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File System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Up-Down Arrow 27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2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44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828800" y="1219200"/>
              <a:ext cx="1379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Worker Nodes</a:t>
              </a:r>
            </a:p>
          </p:txBody>
        </p:sp>
      </p:grpSp>
      <p:sp>
        <p:nvSpPr>
          <p:cNvPr id="57" name="Hexagon 56"/>
          <p:cNvSpPr/>
          <p:nvPr/>
        </p:nvSpPr>
        <p:spPr>
          <a:xfrm>
            <a:off x="5867400" y="11430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15240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60" name="Up-Down Arrow 59"/>
          <p:cNvSpPr/>
          <p:nvPr/>
        </p:nvSpPr>
        <p:spPr>
          <a:xfrm>
            <a:off x="5943600" y="23622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7400" y="19812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2200" y="83820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Map Worker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72200" y="1219200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Reduce Worker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722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MRDeamon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2057400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Read/Write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5868194" y="297100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251460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Communication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47800" y="33498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Architecture of CGL-MapReduce</a:t>
            </a:r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ep_cgl_h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609600"/>
            <a:ext cx="5078435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1EEFF"/>
                </a:solidFill>
              </a:rPr>
              <a:t>Particle Physics (LHC) Data Analysis</a:t>
            </a:r>
            <a:endParaRPr lang="en-US" sz="2800" dirty="0">
              <a:solidFill>
                <a:srgbClr val="C1EE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6482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Hadoop and CGL-MapReduce both show similar performance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The amount of data accessed in each analysis is extremely large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Performance is limited by the I/O </a:t>
            </a:r>
            <a:r>
              <a:rPr lang="en-US" sz="1600" kern="1200" dirty="0" smtClean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bandwidth (as in Information Retrieval applications?)</a:t>
            </a:r>
            <a:endParaRPr lang="en-US" sz="1600" kern="1200" dirty="0">
              <a:solidFill>
                <a:srgbClr val="C1EEFF"/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The overhead induced by the MapReduce implementations has negligible effect on the overall </a:t>
            </a:r>
            <a:r>
              <a:rPr lang="en-US" sz="1600" kern="1200" dirty="0" smtClean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computation</a:t>
            </a:r>
            <a:endParaRPr lang="en-US" sz="1600" kern="1200" dirty="0">
              <a:solidFill>
                <a:srgbClr val="C1EE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8580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Data: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 to 1 terabytes of data, placed in IU Data Capacitor</a:t>
            </a:r>
          </a:p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Processing: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 dedicated computing nodes from Quarry (total of 96 processing cores)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581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11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200" b="1" kern="1200" dirty="0" smtClean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2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3643648" cy="2667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76200"/>
            <a:ext cx="6172200" cy="609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C1EEFF"/>
                </a:solidFill>
              </a:rPr>
              <a:t>LHC Data Analysis Scalability and Speedup</a:t>
            </a:r>
            <a:endParaRPr lang="en-US" sz="2400" dirty="0">
              <a:solidFill>
                <a:srgbClr val="C1EEFF"/>
              </a:solidFill>
            </a:endParaRPr>
          </a:p>
        </p:txBody>
      </p:sp>
      <p:pic>
        <p:nvPicPr>
          <p:cNvPr id="10" name="Content Placeholder 9" descr="hep_scale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4311650" cy="2971800"/>
          </a:xfrm>
        </p:spPr>
      </p:pic>
      <p:pic>
        <p:nvPicPr>
          <p:cNvPr id="11" name="Picture 10" descr="hep_speed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4643" y="762000"/>
            <a:ext cx="4306957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Execution time vs. the number of compute nodes (fixed data)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730823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Speedup for 100GB of HEP data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419600"/>
            <a:ext cx="8001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100 GB of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One core of each node is used (Performance is limited by the I/O bandwidth)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Speedup = MapReduce Time / Sequential Time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Speed gain diminish after a certain number of parallel processing units (after around 10 units</a:t>
            </a:r>
            <a:r>
              <a:rPr lang="en-US" sz="2900" kern="1200" dirty="0" smtClean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C1EEFF"/>
                </a:solidFill>
                <a:latin typeface="Calibri"/>
              </a:rPr>
              <a:t>Computing  brought to data in a distributed fashion</a:t>
            </a:r>
            <a:r>
              <a:rPr lang="en-US" sz="2900" kern="1200" dirty="0" smtClean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 smtClean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Will release this as Granules at 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  <a:hlinkClick r:id="rId5"/>
              </a:rPr>
              <a:t>http://www.naradabrokering.org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endParaRPr lang="en-US" sz="29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5867400" cy="533400"/>
          </a:xfrm>
        </p:spPr>
        <p:txBody>
          <a:bodyPr/>
          <a:lstStyle/>
          <a:p>
            <a:r>
              <a:rPr lang="en-US" sz="2800" dirty="0" smtClean="0"/>
              <a:t>Notes on Performance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3810000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9900"/>
                </a:solidFill>
              </a:rPr>
              <a:t>Speed up </a:t>
            </a:r>
            <a:r>
              <a:rPr lang="en-US" sz="1900" dirty="0" smtClean="0"/>
              <a:t>= T(1)/T(P) = </a:t>
            </a:r>
            <a:r>
              <a:rPr lang="en-US" sz="1900" dirty="0" smtClean="0">
                <a:solidFill>
                  <a:srgbClr val="FF9900"/>
                </a:solidFill>
                <a:sym typeface="Symbol"/>
              </a:rPr>
              <a:t></a:t>
            </a:r>
            <a:r>
              <a:rPr lang="en-US" sz="1900" dirty="0" smtClean="0">
                <a:sym typeface="Symbol"/>
              </a:rPr>
              <a:t> (</a:t>
            </a:r>
            <a:r>
              <a:rPr lang="en-US" sz="1900" dirty="0" smtClean="0"/>
              <a:t>efficiency ) </a:t>
            </a:r>
            <a:r>
              <a:rPr lang="en-US" sz="1900" dirty="0" smtClean="0">
                <a:sym typeface="Symbol"/>
              </a:rPr>
              <a:t>P </a:t>
            </a:r>
          </a:p>
          <a:p>
            <a:pPr lvl="1"/>
            <a:r>
              <a:rPr lang="en-US" sz="1900" dirty="0" smtClean="0">
                <a:sym typeface="Symbol"/>
              </a:rPr>
              <a:t>with </a:t>
            </a:r>
            <a:r>
              <a:rPr lang="en-US" sz="1900" dirty="0" smtClean="0">
                <a:solidFill>
                  <a:srgbClr val="FF9900"/>
                </a:solidFill>
                <a:sym typeface="Symbol"/>
              </a:rPr>
              <a:t>P</a:t>
            </a:r>
            <a:r>
              <a:rPr lang="en-US" sz="1900" dirty="0" smtClean="0">
                <a:sym typeface="Symbol"/>
              </a:rPr>
              <a:t> processors</a:t>
            </a:r>
          </a:p>
          <a:p>
            <a:r>
              <a:rPr lang="en-US" sz="1900" dirty="0" smtClean="0">
                <a:solidFill>
                  <a:srgbClr val="FF9900"/>
                </a:solidFill>
                <a:sym typeface="Symbol"/>
              </a:rPr>
              <a:t>Overhead </a:t>
            </a:r>
            <a:r>
              <a:rPr lang="en-US" sz="1900" i="1" dirty="0" smtClean="0">
                <a:solidFill>
                  <a:srgbClr val="FF9900"/>
                </a:solidFill>
                <a:sym typeface="Symbol"/>
              </a:rPr>
              <a:t>f</a:t>
            </a:r>
            <a:r>
              <a:rPr lang="en-US" sz="19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1900" dirty="0" smtClean="0">
                <a:sym typeface="Symbol"/>
              </a:rPr>
              <a:t>= (PT(P)/T(1)-1) = (1/ -1)</a:t>
            </a:r>
            <a:br>
              <a:rPr lang="en-US" sz="1900" dirty="0" smtClean="0">
                <a:sym typeface="Symbol"/>
              </a:rPr>
            </a:br>
            <a:r>
              <a:rPr lang="en-US" sz="1900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sz="1900" dirty="0" smtClean="0">
                <a:sym typeface="Symbol"/>
              </a:rPr>
              <a:t>For </a:t>
            </a:r>
            <a:r>
              <a:rPr lang="en-US" sz="1900" dirty="0" smtClean="0">
                <a:solidFill>
                  <a:srgbClr val="FF9900"/>
                </a:solidFill>
                <a:sym typeface="Symbol"/>
              </a:rPr>
              <a:t>communication</a:t>
            </a:r>
            <a:r>
              <a:rPr lang="en-US" sz="1900" dirty="0" smtClean="0">
                <a:sym typeface="Symbol"/>
              </a:rPr>
              <a:t> </a:t>
            </a:r>
            <a:r>
              <a:rPr lang="en-US" sz="1900" i="1" dirty="0" smtClean="0">
                <a:sym typeface="Symbol"/>
              </a:rPr>
              <a:t>f</a:t>
            </a:r>
            <a:r>
              <a:rPr lang="en-US" sz="1900" dirty="0" smtClean="0">
                <a:sym typeface="Symbol"/>
              </a:rPr>
              <a:t>  ratio of data communicated to calculation complexity = </a:t>
            </a:r>
            <a:r>
              <a:rPr lang="en-US" sz="1900" i="1" dirty="0" smtClean="0">
                <a:solidFill>
                  <a:srgbClr val="FF9900"/>
                </a:solidFill>
                <a:sym typeface="Symbol"/>
              </a:rPr>
              <a:t>n</a:t>
            </a:r>
            <a:r>
              <a:rPr lang="en-US" sz="1900" baseline="30000" dirty="0" smtClean="0">
                <a:solidFill>
                  <a:srgbClr val="FF9900"/>
                </a:solidFill>
                <a:sym typeface="Symbol"/>
              </a:rPr>
              <a:t>-0.5</a:t>
            </a:r>
            <a:r>
              <a:rPr lang="en-US" sz="1900" dirty="0" smtClean="0">
                <a:sym typeface="Symbol"/>
              </a:rPr>
              <a:t> for matrix multiplication where  </a:t>
            </a:r>
            <a:r>
              <a:rPr lang="en-US" sz="1900" i="1" dirty="0" smtClean="0">
                <a:solidFill>
                  <a:srgbClr val="FF9900"/>
                </a:solidFill>
                <a:sym typeface="Symbol"/>
              </a:rPr>
              <a:t>n</a:t>
            </a:r>
            <a:r>
              <a:rPr lang="en-US" sz="1900" dirty="0" smtClean="0">
                <a:solidFill>
                  <a:srgbClr val="FF9900"/>
                </a:solidFill>
                <a:sym typeface="Symbol"/>
              </a:rPr>
              <a:t> (grain size) </a:t>
            </a:r>
            <a:r>
              <a:rPr lang="en-US" sz="1900" dirty="0" smtClean="0">
                <a:sym typeface="Symbol"/>
              </a:rPr>
              <a:t>matrix elements per node</a:t>
            </a:r>
          </a:p>
          <a:p>
            <a:r>
              <a:rPr lang="en-US" sz="1900" dirty="0" smtClean="0">
                <a:solidFill>
                  <a:srgbClr val="FF9900"/>
                </a:solidFill>
                <a:sym typeface="Symbol"/>
              </a:rPr>
              <a:t>Overheads decrease in size </a:t>
            </a:r>
            <a:r>
              <a:rPr lang="en-US" sz="1900" dirty="0" smtClean="0">
                <a:sym typeface="Symbol"/>
              </a:rPr>
              <a:t>as problem sizes </a:t>
            </a:r>
            <a:r>
              <a:rPr lang="en-US" sz="1900" i="1" dirty="0" smtClean="0">
                <a:sym typeface="Symbol"/>
              </a:rPr>
              <a:t>n </a:t>
            </a:r>
            <a:r>
              <a:rPr lang="en-US" sz="1900" dirty="0" smtClean="0">
                <a:sym typeface="Symbol"/>
              </a:rPr>
              <a:t>increase (edge over area rule)</a:t>
            </a:r>
          </a:p>
          <a:p>
            <a:r>
              <a:rPr lang="en-US" sz="1900" dirty="0" smtClean="0">
                <a:solidFill>
                  <a:srgbClr val="FF9900"/>
                </a:solidFill>
                <a:sym typeface="Symbol"/>
              </a:rPr>
              <a:t>Scaled Speed up</a:t>
            </a:r>
            <a:r>
              <a:rPr lang="en-US" sz="1900" dirty="0" smtClean="0">
                <a:sym typeface="Symbol"/>
              </a:rPr>
              <a:t>: keep grain size </a:t>
            </a:r>
            <a:r>
              <a:rPr lang="en-US" sz="1900" i="1" dirty="0" smtClean="0">
                <a:sym typeface="Symbol"/>
              </a:rPr>
              <a:t>n </a:t>
            </a:r>
            <a:r>
              <a:rPr lang="en-US" sz="1900" dirty="0" smtClean="0">
                <a:sym typeface="Symbol"/>
              </a:rPr>
              <a:t>fixed as P increases</a:t>
            </a:r>
          </a:p>
          <a:p>
            <a:r>
              <a:rPr lang="en-US" sz="1900" dirty="0" smtClean="0">
                <a:solidFill>
                  <a:srgbClr val="FF9900"/>
                </a:solidFill>
                <a:sym typeface="Symbol"/>
              </a:rPr>
              <a:t>Conventional Speed up</a:t>
            </a:r>
            <a:r>
              <a:rPr lang="en-US" sz="1900" dirty="0" smtClean="0">
                <a:sym typeface="Symbol"/>
              </a:rPr>
              <a:t>: keep Problem size fixed </a:t>
            </a:r>
            <a:r>
              <a:rPr lang="en-US" sz="1900" i="1" dirty="0" smtClean="0">
                <a:sym typeface="Symbol"/>
              </a:rPr>
              <a:t>n </a:t>
            </a:r>
            <a:r>
              <a:rPr lang="en-US" sz="1900" dirty="0" smtClean="0">
                <a:sym typeface="Symbol"/>
              </a:rPr>
              <a:t> 1/P</a:t>
            </a: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Histograming</a:t>
            </a:r>
            <a:endParaRPr lang="en-US" dirty="0"/>
          </a:p>
        </p:txBody>
      </p:sp>
      <p:pic>
        <p:nvPicPr>
          <p:cNvPr id="8196" name="Picture 4" descr="C:\Documents and Settings\Geoffrey Fox\Desktop\wordhisto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599"/>
            <a:ext cx="9144000" cy="625934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0"/>
            <a:ext cx="4572000" cy="533400"/>
          </a:xfrm>
        </p:spPr>
        <p:txBody>
          <a:bodyPr/>
          <a:lstStyle/>
          <a:p>
            <a:r>
              <a:rPr lang="en-US" sz="2800" dirty="0" smtClean="0"/>
              <a:t>Matrix Multiplication</a:t>
            </a:r>
            <a:endParaRPr lang="en-US" sz="2800" dirty="0"/>
          </a:p>
        </p:txBody>
      </p:sp>
      <p:pic>
        <p:nvPicPr>
          <p:cNvPr id="8194" name="Picture 2" descr="C:\Documents and Settings\Geoffrey Fox\Desktop\mat-mult-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8763000" cy="6000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447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5 nodes of Quarry cluster at IU each of which has the following configurations. 2 Quad Core Intel Xeon E5335 2.00GHz with 8GB of memory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err="1" smtClean="0"/>
              <a:t>Grep</a:t>
            </a:r>
            <a:r>
              <a:rPr lang="en-US" dirty="0" smtClean="0"/>
              <a:t> Benchmark</a:t>
            </a:r>
            <a:endParaRPr lang="en-US" dirty="0"/>
          </a:p>
        </p:txBody>
      </p:sp>
      <p:pic>
        <p:nvPicPr>
          <p:cNvPr id="8195" name="Picture 3" descr="C:\Documents and Settings\Geoffrey Fox\Desktop\grep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4583"/>
            <a:ext cx="8915400" cy="611341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1EEFF"/>
                </a:solidFill>
              </a:rPr>
              <a:t>Kmeans Clustering</a:t>
            </a:r>
            <a:endParaRPr lang="en-US" sz="2800" dirty="0">
              <a:solidFill>
                <a:srgbClr val="C1EE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457200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All three implementations perform the same Kmeans clustering algorithm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Each test is performed using 5 compute nodes (Total of 40 processor cores)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CGL-MapReduce shows a performance close to the MPI and Threads implementation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Hadoop’s high execution time is due to: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Lack of support for iterative MapReduce computation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1200" dirty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Overhead associated with the file system based </a:t>
            </a:r>
            <a:r>
              <a:rPr lang="en-US" sz="1400" b="1" kern="1200" dirty="0" smtClean="0">
                <a:solidFill>
                  <a:srgbClr val="C1EEFF"/>
                </a:solidFill>
                <a:latin typeface="Calibri"/>
                <a:ea typeface="+mn-ea"/>
                <a:cs typeface="+mn-cs"/>
              </a:rPr>
              <a:t>communication</a:t>
            </a:r>
            <a:endParaRPr lang="en-US" sz="32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MapReduce for Kmeans Clustering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3810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Kmeans Clustering, execution time vs. the number of 2D data points (Both axes are in log scale)</a:t>
            </a:r>
          </a:p>
        </p:txBody>
      </p:sp>
      <p:pic>
        <p:nvPicPr>
          <p:cNvPr id="2050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3558013" cy="2971800"/>
          </a:xfrm>
          <a:prstGeom prst="rect">
            <a:avLst/>
          </a:prstGeom>
          <a:noFill/>
        </p:spPr>
      </p:pic>
      <p:pic>
        <p:nvPicPr>
          <p:cNvPr id="8" name="Picture 4" descr="D:\Academic\Ph.D\PropsalDefence\images\multi-co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800600" cy="3201967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1EEFF"/>
                </a:solidFill>
              </a:rPr>
              <a:t>Nimbus Cloud – MPI Performance </a:t>
            </a:r>
            <a:endParaRPr lang="en-US" sz="2800" dirty="0">
              <a:solidFill>
                <a:srgbClr val="C1EE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648200"/>
            <a:ext cx="8915400" cy="1676400"/>
          </a:xfrm>
        </p:spPr>
        <p:txBody>
          <a:bodyPr>
            <a:normAutofit fontScale="40000" lnSpcReduction="20000"/>
          </a:bodyPr>
          <a:lstStyle/>
          <a:p>
            <a:r>
              <a:rPr lang="en-US" b="1" i="1" dirty="0" smtClean="0">
                <a:solidFill>
                  <a:srgbClr val="C1EEFF"/>
                </a:solidFill>
              </a:rPr>
              <a:t>Graph 1 (Left)  </a:t>
            </a:r>
            <a:r>
              <a:rPr lang="en-US" dirty="0" smtClean="0">
                <a:solidFill>
                  <a:srgbClr val="C1EEFF"/>
                </a:solidFill>
              </a:rPr>
              <a:t>- MPI implementation of Kmeans clustering algorithm</a:t>
            </a:r>
          </a:p>
          <a:p>
            <a:endParaRPr lang="en-US" sz="800" dirty="0" smtClean="0">
              <a:solidFill>
                <a:srgbClr val="C1EEFF"/>
              </a:solidFill>
            </a:endParaRPr>
          </a:p>
          <a:p>
            <a:pPr lvl="0"/>
            <a:r>
              <a:rPr lang="en-US" b="1" i="1" dirty="0" smtClean="0">
                <a:solidFill>
                  <a:srgbClr val="C1EEFF"/>
                </a:solidFill>
              </a:rPr>
              <a:t>Graph 2 (right) </a:t>
            </a:r>
            <a:r>
              <a:rPr lang="en-US" dirty="0" smtClean="0">
                <a:solidFill>
                  <a:srgbClr val="C1EEFF"/>
                </a:solidFill>
              </a:rPr>
              <a:t>- </a:t>
            </a:r>
            <a:r>
              <a:rPr lang="en-US" sz="3300" dirty="0" smtClean="0">
                <a:solidFill>
                  <a:srgbClr val="C1EEFF"/>
                </a:solidFill>
              </a:rPr>
              <a:t>MPI </a:t>
            </a:r>
            <a:r>
              <a:rPr lang="en-US" sz="3300" dirty="0">
                <a:solidFill>
                  <a:srgbClr val="C1EEFF"/>
                </a:solidFill>
              </a:rPr>
              <a:t>implementation of </a:t>
            </a:r>
            <a:r>
              <a:rPr lang="en-US" sz="3300" dirty="0" smtClean="0">
                <a:solidFill>
                  <a:srgbClr val="C1EEFF"/>
                </a:solidFill>
              </a:rPr>
              <a:t>Kmeans algorithm </a:t>
            </a:r>
            <a:r>
              <a:rPr lang="en-US" sz="3300" dirty="0">
                <a:solidFill>
                  <a:srgbClr val="C1EEFF"/>
                </a:solidFill>
              </a:rPr>
              <a:t>modified to </a:t>
            </a:r>
            <a:r>
              <a:rPr lang="en-US" sz="3300" dirty="0" smtClean="0">
                <a:solidFill>
                  <a:srgbClr val="C1EEFF"/>
                </a:solidFill>
              </a:rPr>
              <a:t> perform </a:t>
            </a:r>
          </a:p>
          <a:p>
            <a:pPr lvl="0">
              <a:buNone/>
            </a:pPr>
            <a:r>
              <a:rPr lang="en-US" sz="3300" dirty="0">
                <a:solidFill>
                  <a:srgbClr val="C1EEFF"/>
                </a:solidFill>
              </a:rPr>
              <a:t>	</a:t>
            </a:r>
            <a:r>
              <a:rPr lang="en-US" sz="3300" dirty="0" smtClean="0">
                <a:solidFill>
                  <a:srgbClr val="C1EEFF"/>
                </a:solidFill>
              </a:rPr>
              <a:t>		  each </a:t>
            </a:r>
            <a:r>
              <a:rPr lang="en-US" sz="3300" dirty="0">
                <a:solidFill>
                  <a:srgbClr val="C1EEFF"/>
                </a:solidFill>
              </a:rPr>
              <a:t>MPI  communication </a:t>
            </a:r>
            <a:r>
              <a:rPr lang="en-US" sz="3300" dirty="0" smtClean="0">
                <a:solidFill>
                  <a:srgbClr val="C1EEFF"/>
                </a:solidFill>
              </a:rPr>
              <a:t>up to 100 times</a:t>
            </a:r>
          </a:p>
          <a:p>
            <a:pPr lvl="0"/>
            <a:endParaRPr lang="en-US" sz="800" dirty="0">
              <a:solidFill>
                <a:srgbClr val="C1EEFF"/>
              </a:solidFill>
            </a:endParaRPr>
          </a:p>
          <a:p>
            <a:r>
              <a:rPr lang="en-US" dirty="0" smtClean="0">
                <a:solidFill>
                  <a:srgbClr val="C1EEFF"/>
                </a:solidFill>
              </a:rPr>
              <a:t>Performed using 8 MPI processes running on 8 compute nodes each with AMD Opteron™ processors (2.2 GHz and 3 GB of memory)</a:t>
            </a:r>
          </a:p>
          <a:p>
            <a:r>
              <a:rPr lang="en-US" dirty="0" smtClean="0">
                <a:solidFill>
                  <a:srgbClr val="C1EEFF"/>
                </a:solidFill>
              </a:rPr>
              <a:t>Note large fluctuations in VM-based runtime – implies terrible scaling</a:t>
            </a:r>
            <a:endParaRPr lang="en-US" dirty="0">
              <a:solidFill>
                <a:srgbClr val="C1EEFF"/>
              </a:solidFill>
            </a:endParaRPr>
          </a:p>
        </p:txBody>
      </p:sp>
      <p:pic>
        <p:nvPicPr>
          <p:cNvPr id="4" name="Picture 3" descr="km_vm_direc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56971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862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Kmeans clustering time vs. the number of 2D </a:t>
            </a:r>
            <a:r>
              <a:rPr lang="en-US" sz="1200" b="1" kern="1200" dirty="0" smtClean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data points</a:t>
            </a:r>
            <a:r>
              <a:rPr lang="en-US" sz="12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.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(Both axes are in log scale)</a:t>
            </a:r>
          </a:p>
        </p:txBody>
      </p:sp>
      <p:pic>
        <p:nvPicPr>
          <p:cNvPr id="6" name="Picture 5" descr="kmeans_lo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64318"/>
            <a:ext cx="4495800" cy="314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39256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rPr>
              <a:t>Kmeans clustering time (for 100000 data points) vs. the number of iterations of each MPI communication routine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838200"/>
            <a:ext cx="5029200" cy="685800"/>
          </a:xfrm>
        </p:spPr>
        <p:txBody>
          <a:bodyPr/>
          <a:lstStyle/>
          <a:p>
            <a:r>
              <a:rPr lang="en-US" sz="3200" dirty="0" smtClean="0"/>
              <a:t>Acknowledgements to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828800"/>
            <a:ext cx="6019800" cy="3810000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 smtClean="0">
                <a:solidFill>
                  <a:srgbClr val="FF9900"/>
                </a:solidFill>
              </a:rPr>
              <a:t>SALSA Multicore (parallel datamining) research Team </a:t>
            </a:r>
            <a:r>
              <a:rPr lang="en-US" sz="2200" dirty="0" smtClean="0"/>
              <a:t>(</a:t>
            </a:r>
            <a:r>
              <a:rPr lang="en-US" sz="2200" i="1" dirty="0" smtClean="0">
                <a:solidFill>
                  <a:srgbClr val="FF9900"/>
                </a:solidFill>
              </a:rPr>
              <a:t>S</a:t>
            </a:r>
            <a:r>
              <a:rPr lang="en-US" sz="2200" dirty="0" smtClean="0"/>
              <a:t>ervice </a:t>
            </a:r>
            <a:r>
              <a:rPr lang="en-US" sz="2200" i="1" dirty="0" smtClean="0">
                <a:solidFill>
                  <a:srgbClr val="FF9900"/>
                </a:solidFill>
              </a:rPr>
              <a:t>A</a:t>
            </a:r>
            <a:r>
              <a:rPr lang="en-US" sz="2200" dirty="0" smtClean="0"/>
              <a:t>ggregated</a:t>
            </a:r>
            <a:r>
              <a:rPr lang="en-US" sz="2200" i="1" dirty="0" smtClean="0"/>
              <a:t> </a:t>
            </a:r>
            <a:r>
              <a:rPr lang="en-US" sz="2200" i="1" dirty="0" smtClean="0">
                <a:solidFill>
                  <a:srgbClr val="FF9900"/>
                </a:solidFill>
              </a:rPr>
              <a:t>L</a:t>
            </a:r>
            <a:r>
              <a:rPr lang="en-US" sz="2200" dirty="0" smtClean="0"/>
              <a:t>inked </a:t>
            </a:r>
            <a:r>
              <a:rPr lang="en-US" sz="2200" i="1" dirty="0" smtClean="0">
                <a:solidFill>
                  <a:srgbClr val="FF9900"/>
                </a:solidFill>
              </a:rPr>
              <a:t>S</a:t>
            </a:r>
            <a:r>
              <a:rPr lang="en-US" sz="2200" dirty="0" smtClean="0"/>
              <a:t>equential </a:t>
            </a:r>
            <a:r>
              <a:rPr lang="en-US" sz="2200" i="1" dirty="0" smtClean="0">
                <a:solidFill>
                  <a:srgbClr val="FF9900"/>
                </a:solidFill>
              </a:rPr>
              <a:t>A</a:t>
            </a:r>
            <a:r>
              <a:rPr lang="en-US" sz="2200" dirty="0" smtClean="0"/>
              <a:t>ctivities) </a:t>
            </a:r>
          </a:p>
          <a:p>
            <a:pPr>
              <a:buNone/>
            </a:pPr>
            <a:r>
              <a:rPr lang="en-US" sz="1600" dirty="0" smtClean="0"/>
              <a:t>		</a:t>
            </a:r>
            <a:r>
              <a:rPr lang="en-US" sz="2000" dirty="0" smtClean="0"/>
              <a:t>Judy </a:t>
            </a:r>
            <a:r>
              <a:rPr lang="en-US" sz="2000" dirty="0" err="1" smtClean="0"/>
              <a:t>Qiu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	Scott </a:t>
            </a:r>
            <a:r>
              <a:rPr lang="en-US" sz="2000" dirty="0" err="1" smtClean="0"/>
              <a:t>Beason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	 </a:t>
            </a:r>
            <a:r>
              <a:rPr lang="en-US" sz="2000" dirty="0" err="1" smtClean="0"/>
              <a:t>Seung-Hee</a:t>
            </a:r>
            <a:r>
              <a:rPr lang="en-US" sz="2000" dirty="0" smtClean="0"/>
              <a:t> </a:t>
            </a:r>
            <a:r>
              <a:rPr lang="en-US" sz="2000" dirty="0" err="1" smtClean="0"/>
              <a:t>Bae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Jong</a:t>
            </a:r>
            <a:r>
              <a:rPr lang="en-US" sz="2000" dirty="0" smtClean="0"/>
              <a:t> </a:t>
            </a:r>
            <a:r>
              <a:rPr lang="en-US" sz="2000" dirty="0" err="1" smtClean="0"/>
              <a:t>Youl</a:t>
            </a:r>
            <a:r>
              <a:rPr lang="en-US" sz="2000" dirty="0" smtClean="0"/>
              <a:t> </a:t>
            </a:r>
            <a:r>
              <a:rPr lang="en-US" sz="2000" dirty="0" err="1" smtClean="0"/>
              <a:t>Choi</a:t>
            </a:r>
            <a:r>
              <a:rPr lang="en-US" sz="2000" dirty="0" smtClean="0"/>
              <a:t>  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Jaliya</a:t>
            </a:r>
            <a:r>
              <a:rPr lang="en-US" sz="2000" dirty="0" smtClean="0"/>
              <a:t> </a:t>
            </a:r>
            <a:r>
              <a:rPr lang="en-US" sz="2000" dirty="0" err="1" smtClean="0"/>
              <a:t>Ekanayake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	Yang </a:t>
            </a:r>
            <a:r>
              <a:rPr lang="en-US" sz="2000" dirty="0" err="1" smtClean="0"/>
              <a:t>Ruan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Huapeng</a:t>
            </a:r>
            <a:r>
              <a:rPr lang="en-US" sz="2000" dirty="0" smtClean="0"/>
              <a:t> Yuan</a:t>
            </a:r>
          </a:p>
          <a:p>
            <a:r>
              <a:rPr lang="en-US" sz="2200" dirty="0" smtClean="0">
                <a:solidFill>
                  <a:srgbClr val="FF9900"/>
                </a:solidFill>
              </a:rPr>
              <a:t>Bioinformatics at IU Bloomington</a:t>
            </a:r>
          </a:p>
          <a:p>
            <a:pPr>
              <a:buNone/>
            </a:pPr>
            <a:r>
              <a:rPr lang="en-US" sz="2200" dirty="0" smtClean="0"/>
              <a:t>		</a:t>
            </a:r>
            <a:r>
              <a:rPr lang="en-US" sz="2200" dirty="0" err="1" smtClean="0"/>
              <a:t>Haixu</a:t>
            </a:r>
            <a:r>
              <a:rPr lang="en-US" sz="2200" dirty="0" smtClean="0"/>
              <a:t> Tang </a:t>
            </a:r>
          </a:p>
          <a:p>
            <a:pPr>
              <a:buNone/>
            </a:pPr>
            <a:r>
              <a:rPr lang="en-US" sz="2200" dirty="0" smtClean="0"/>
              <a:t>		Mina Rho</a:t>
            </a:r>
          </a:p>
          <a:p>
            <a:r>
              <a:rPr lang="en-US" sz="2200" dirty="0" smtClean="0">
                <a:solidFill>
                  <a:srgbClr val="FF9900"/>
                </a:solidFill>
              </a:rPr>
              <a:t>IU Medical School</a:t>
            </a:r>
          </a:p>
          <a:p>
            <a:pPr>
              <a:buNone/>
            </a:pPr>
            <a:r>
              <a:rPr lang="en-US" sz="2200" dirty="0" smtClean="0"/>
              <a:t>		Gilbert Liu</a:t>
            </a:r>
          </a:p>
          <a:p>
            <a:pPr>
              <a:buNone/>
            </a:pPr>
            <a:r>
              <a:rPr lang="en-US" sz="2200" dirty="0" smtClean="0"/>
              <a:t>		Shawn  Hoch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1EEFF"/>
                </a:solidFill>
              </a:rPr>
              <a:t>Nimbus </a:t>
            </a:r>
            <a:r>
              <a:rPr lang="en-US" sz="2400" dirty="0" err="1" smtClean="0">
                <a:solidFill>
                  <a:srgbClr val="C1EEFF"/>
                </a:solidFill>
              </a:rPr>
              <a:t>Kmeans</a:t>
            </a:r>
            <a:r>
              <a:rPr lang="en-US" sz="2400" dirty="0" smtClean="0">
                <a:solidFill>
                  <a:srgbClr val="C1EEFF"/>
                </a:solidFill>
              </a:rPr>
              <a:t> Time in </a:t>
            </a:r>
            <a:r>
              <a:rPr lang="en-US" sz="2400" dirty="0" err="1" smtClean="0">
                <a:solidFill>
                  <a:srgbClr val="C1EEFF"/>
                </a:solidFill>
              </a:rPr>
              <a:t>secs</a:t>
            </a:r>
            <a:r>
              <a:rPr lang="en-US" sz="2400" dirty="0" smtClean="0">
                <a:solidFill>
                  <a:srgbClr val="C1EEFF"/>
                </a:solidFill>
              </a:rPr>
              <a:t> for 100 MPI calls</a:t>
            </a:r>
            <a:endParaRPr lang="en-US" sz="2400" dirty="0">
              <a:solidFill>
                <a:srgbClr val="C1EEFF"/>
              </a:solidFill>
            </a:endParaRPr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4267200" y="5181600"/>
          <a:ext cx="4876800" cy="1635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0034"/>
                <a:gridCol w="1773383"/>
                <a:gridCol w="1773383"/>
              </a:tblGrid>
              <a:tr h="689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 Setup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# of cores to the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OS (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domU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# of cores to the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host OS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(dom0)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  <a:tr h="26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  <a:tr h="26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  <a:tr h="26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" y="2514600"/>
          <a:ext cx="411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46482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281940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9900"/>
                </a:solidFill>
                <a:latin typeface="Times New Roman" pitchFamily="18" charset="0"/>
                <a:ea typeface="+mn-ea"/>
                <a:cs typeface="+mn-cs"/>
              </a:rPr>
              <a:t>Setup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9900"/>
                </a:solidFill>
                <a:latin typeface="Times New Roman" pitchFamily="18" charset="0"/>
                <a:ea typeface="+mn-ea"/>
                <a:cs typeface="+mn-cs"/>
              </a:rPr>
              <a:t>Setup 3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152400" y="762000"/>
          <a:ext cx="3505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762000"/>
            <a:ext cx="826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+mn-cs"/>
              </a:rPr>
              <a:t>Setup 1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685800"/>
          <a:ext cx="266700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3500"/>
                <a:gridCol w="1333500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Setup  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4.857</a:t>
                      </a:r>
                      <a:endParaRPr lang="en-US" sz="14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12.070</a:t>
                      </a:r>
                      <a:endParaRPr lang="en-US" sz="14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24.255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Setup 3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7.736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17.744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32.922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4114800" y="32004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324600" y="685800"/>
          <a:ext cx="266700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3500"/>
                <a:gridCol w="13335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Setup 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5.067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9.262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24.142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Direct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2.058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2.069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2.112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9800" y="3657600"/>
            <a:ext cx="729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9900"/>
                </a:solidFill>
                <a:latin typeface="Times New Roman" pitchFamily="18" charset="0"/>
                <a:ea typeface="+mn-ea"/>
                <a:cs typeface="+mn-cs"/>
              </a:rPr>
              <a:t>Direct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1EEFF"/>
                </a:solidFill>
              </a:rPr>
              <a:t>MPI on Eucalyptus Public Cloud </a:t>
            </a:r>
            <a:endParaRPr lang="en-US" sz="2400" dirty="0">
              <a:solidFill>
                <a:srgbClr val="C1EE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0" y="3657600"/>
            <a:ext cx="4876800" cy="990600"/>
          </a:xfrm>
        </p:spPr>
        <p:txBody>
          <a:bodyPr>
            <a:normAutofit/>
          </a:bodyPr>
          <a:lstStyle/>
          <a:p>
            <a:r>
              <a:rPr lang="en-US" sz="1500" dirty="0" smtClean="0">
                <a:solidFill>
                  <a:srgbClr val="FF9900"/>
                </a:solidFill>
              </a:rPr>
              <a:t>Average Kmeans clustering time vs. the number of iterations of each MPI communication routine</a:t>
            </a:r>
          </a:p>
          <a:p>
            <a:r>
              <a:rPr lang="en-US" sz="1500" dirty="0" smtClean="0">
                <a:solidFill>
                  <a:srgbClr val="C00000"/>
                </a:solidFill>
              </a:rPr>
              <a:t>4 MPI processes on 4 VM </a:t>
            </a:r>
            <a:r>
              <a:rPr lang="en-US" sz="1500" dirty="0" smtClean="0">
                <a:solidFill>
                  <a:srgbClr val="FF9900"/>
                </a:solidFill>
              </a:rPr>
              <a:t>instances were used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76200" y="4572000"/>
          <a:ext cx="4267200" cy="20528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3334"/>
                <a:gridCol w="25738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Configuration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55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2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CPU and Memory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Intel(R) Xeon(TM) CPU 3.20GHz, 128MB Memory</a:t>
                      </a: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Virtual Machine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Xen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virtual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machine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(VMs)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Operating System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Debian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Etch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 version 4.1.1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LAM 7.1.4/MPI 2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Network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 descr="upc_km_lo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459609" cy="3023541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/>
        </p:nvGraphicFramePr>
        <p:xfrm>
          <a:off x="4724400" y="12192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6800" y="914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err="1">
                <a:solidFill>
                  <a:srgbClr val="FF9900"/>
                </a:solidFill>
                <a:latin typeface="Calibri"/>
                <a:ea typeface="+mn-ea"/>
                <a:cs typeface="+mn-cs"/>
              </a:rPr>
              <a:t>Kmeans</a:t>
            </a:r>
            <a:r>
              <a:rPr lang="en-US" sz="1600" b="1" kern="1200" dirty="0">
                <a:solidFill>
                  <a:srgbClr val="FF9900"/>
                </a:solidFill>
                <a:latin typeface="Calibri"/>
                <a:ea typeface="+mn-ea"/>
                <a:cs typeface="+mn-cs"/>
              </a:rPr>
              <a:t> Time for 100 iterations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4191000"/>
          <a:ext cx="3352800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676400"/>
              </a:tblGrid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Time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7.056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VM_Average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7.417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VM_MAX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8.152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0600" y="579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9900"/>
                </a:solidFill>
                <a:latin typeface="Times New Roman" pitchFamily="18" charset="0"/>
                <a:ea typeface="+mn-ea"/>
                <a:cs typeface="+mn-cs"/>
              </a:rPr>
              <a:t>We will redo on larger dedicated hardware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9900"/>
                </a:solidFill>
                <a:latin typeface="Times New Roman" pitchFamily="18" charset="0"/>
                <a:ea typeface="+mn-ea"/>
                <a:cs typeface="+mn-cs"/>
              </a:rPr>
              <a:t>Used for direct (no VM), Eucalyptus and Nimbus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685800" y="4572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1EE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Dataflow the answer?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1EE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4294967295"/>
          </p:nvPr>
        </p:nvSpPr>
        <p:spPr bwMode="auto">
          <a:xfrm>
            <a:off x="533400" y="12192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400" kern="0" dirty="0" smtClean="0">
                <a:latin typeface="+mn-lt"/>
              </a:rPr>
              <a:t>For functional parallelism, </a:t>
            </a:r>
            <a:r>
              <a:rPr lang="en-US" sz="1400" kern="0" dirty="0" smtClean="0">
                <a:solidFill>
                  <a:srgbClr val="FF9900"/>
                </a:solidFill>
                <a:latin typeface="+mn-lt"/>
              </a:rPr>
              <a:t>dataflow</a:t>
            </a:r>
            <a:r>
              <a:rPr lang="en-US" sz="1400" kern="0" dirty="0" smtClean="0">
                <a:latin typeface="+mn-lt"/>
              </a:rPr>
              <a:t> natural as one moves from one step to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400" kern="0" dirty="0" smtClean="0">
                <a:latin typeface="+mn-lt"/>
              </a:rPr>
              <a:t>For much data parallel one needs “</a:t>
            </a:r>
            <a:r>
              <a:rPr lang="en-US" sz="1400" kern="0" dirty="0" smtClean="0">
                <a:solidFill>
                  <a:srgbClr val="FF9900"/>
                </a:solidFill>
                <a:latin typeface="+mn-lt"/>
              </a:rPr>
              <a:t>deltaflow</a:t>
            </a:r>
            <a:r>
              <a:rPr lang="en-US" sz="1400" kern="0" dirty="0" smtClean="0">
                <a:latin typeface="+mn-lt"/>
              </a:rPr>
              <a:t>” – send change messages to long running processes/threads as in MPI or any rendezvous model</a:t>
            </a:r>
          </a:p>
          <a:p>
            <a:pPr marL="800100" lvl="1" indent="-342900" algn="l" eaLnBrk="0" hangingPunct="0">
              <a:lnSpc>
                <a:spcPts val="26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Potentially huge reduction in communication cost</a:t>
            </a:r>
          </a:p>
          <a:p>
            <a:pPr marL="400050">
              <a:lnSpc>
                <a:spcPts val="2600"/>
              </a:lnSpc>
            </a:pPr>
            <a:r>
              <a:rPr lang="en-US" sz="1400" dirty="0" smtClean="0"/>
              <a:t>For </a:t>
            </a:r>
            <a:r>
              <a:rPr lang="en-US" sz="1400" dirty="0" smtClean="0">
                <a:solidFill>
                  <a:srgbClr val="FF9900"/>
                </a:solidFill>
              </a:rPr>
              <a:t>threads</a:t>
            </a:r>
            <a:r>
              <a:rPr lang="en-US" sz="1400" dirty="0" smtClean="0"/>
              <a:t> no difference but for </a:t>
            </a:r>
            <a:r>
              <a:rPr lang="en-US" sz="1400" dirty="0" smtClean="0">
                <a:solidFill>
                  <a:srgbClr val="FF9900"/>
                </a:solidFill>
              </a:rPr>
              <a:t>processes</a:t>
            </a:r>
            <a:r>
              <a:rPr lang="en-US" sz="1400" dirty="0" smtClean="0"/>
              <a:t> big difference</a:t>
            </a:r>
          </a:p>
          <a:p>
            <a:pPr marL="400050">
              <a:lnSpc>
                <a:spcPts val="2600"/>
              </a:lnSpc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 is Communication/Computation</a:t>
            </a:r>
          </a:p>
          <a:p>
            <a:pPr marL="400050">
              <a:lnSpc>
                <a:spcPts val="2600"/>
              </a:lnSpc>
            </a:pPr>
            <a:r>
              <a:rPr lang="en-US" sz="1400" dirty="0" smtClean="0">
                <a:solidFill>
                  <a:srgbClr val="FF9900"/>
                </a:solidFill>
              </a:rPr>
              <a:t>Dataflow overhead </a:t>
            </a:r>
            <a:r>
              <a:rPr lang="en-US" sz="1400" dirty="0" smtClean="0"/>
              <a:t>proportional to </a:t>
            </a:r>
            <a:r>
              <a:rPr lang="en-US" sz="1400" dirty="0" smtClean="0">
                <a:solidFill>
                  <a:srgbClr val="FF9900"/>
                </a:solidFill>
              </a:rPr>
              <a:t>problem size N </a:t>
            </a:r>
            <a:r>
              <a:rPr lang="en-US" sz="1400" dirty="0" smtClean="0"/>
              <a:t>per process</a:t>
            </a:r>
          </a:p>
          <a:p>
            <a:pPr marL="400050">
              <a:lnSpc>
                <a:spcPts val="2600"/>
              </a:lnSpc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lang="en-US" sz="1400" dirty="0" smtClean="0"/>
              <a:t>or solution of PDE’s </a:t>
            </a:r>
          </a:p>
          <a:p>
            <a:pPr marL="800100" lvl="1">
              <a:lnSpc>
                <a:spcPts val="2600"/>
              </a:lnSpc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Deltaflow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overhead is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computation like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800100" lvl="1">
              <a:lnSpc>
                <a:spcPts val="2600"/>
              </a:lnSpc>
            </a:pPr>
            <a:r>
              <a:rPr lang="en-US" sz="1400" dirty="0" smtClean="0">
                <a:ea typeface="+mn-ea"/>
                <a:cs typeface="+mn-cs"/>
              </a:rPr>
              <a:t>So dataflow not popular in scientific computing</a:t>
            </a:r>
          </a:p>
          <a:p>
            <a:pPr marL="400050">
              <a:lnSpc>
                <a:spcPts val="2600"/>
              </a:lnSpc>
            </a:pP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matrix multiplication,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</a:rPr>
              <a:t>deltaflow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</a:rPr>
              <a:t>dataflow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both O(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and computation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</a:rPr>
              <a:t>1.5</a:t>
            </a:r>
          </a:p>
          <a:p>
            <a:pPr marL="400050">
              <a:lnSpc>
                <a:spcPts val="2600"/>
              </a:lnSpc>
            </a:pPr>
            <a:r>
              <a:rPr lang="en-US" sz="1400" dirty="0" smtClean="0">
                <a:ea typeface="+mn-ea"/>
                <a:cs typeface="+mn-cs"/>
              </a:rPr>
              <a:t>MapReduce noted  that several data analysis algorithms can use dataflow (especially in Information Retrieval)</a:t>
            </a:r>
            <a:endParaRPr kumimoji="0" lang="en-US" sz="14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609600"/>
            <a:ext cx="6705600" cy="630237"/>
          </a:xfrm>
        </p:spPr>
        <p:txBody>
          <a:bodyPr/>
          <a:lstStyle/>
          <a:p>
            <a:r>
              <a:rPr lang="en-US" sz="2800" dirty="0" smtClean="0"/>
              <a:t>Programming Model Implications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924800" cy="3810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multicore/</a:t>
            </a:r>
            <a:r>
              <a:rPr lang="en-US" sz="1800" dirty="0" smtClean="0">
                <a:solidFill>
                  <a:srgbClr val="FFFF00"/>
                </a:solidFill>
              </a:rPr>
              <a:t>parallel</a:t>
            </a:r>
            <a:r>
              <a:rPr lang="en-US" sz="1800" dirty="0" smtClean="0"/>
              <a:t> computing world reviles </a:t>
            </a:r>
            <a:r>
              <a:rPr lang="en-US" sz="1800" dirty="0" smtClean="0">
                <a:solidFill>
                  <a:srgbClr val="FFFF00"/>
                </a:solidFill>
              </a:rPr>
              <a:t>message passing </a:t>
            </a:r>
            <a:r>
              <a:rPr lang="en-US" sz="1800" dirty="0" smtClean="0"/>
              <a:t>and explicit user decomposition</a:t>
            </a:r>
          </a:p>
          <a:p>
            <a:pPr lvl="1"/>
            <a:r>
              <a:rPr lang="en-US" sz="1800" dirty="0" smtClean="0"/>
              <a:t>It’s too low level; let’s use </a:t>
            </a:r>
            <a:r>
              <a:rPr lang="en-US" sz="1800" dirty="0" smtClean="0">
                <a:solidFill>
                  <a:srgbClr val="FFFF00"/>
                </a:solidFill>
              </a:rPr>
              <a:t>automatic compilers</a:t>
            </a:r>
          </a:p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FF00"/>
                </a:solidFill>
              </a:rPr>
              <a:t>distributed</a:t>
            </a:r>
            <a:r>
              <a:rPr lang="en-US" sz="1800" dirty="0" smtClean="0"/>
              <a:t> world is revolutionized by new environments (Hadoop, Dryad) supporting </a:t>
            </a:r>
            <a:r>
              <a:rPr lang="en-US" sz="1800" dirty="0" smtClean="0">
                <a:solidFill>
                  <a:srgbClr val="FFFF00"/>
                </a:solidFill>
              </a:rPr>
              <a:t>explicitly decomposed data parallel applications</a:t>
            </a:r>
          </a:p>
          <a:p>
            <a:pPr lvl="1"/>
            <a:r>
              <a:rPr lang="en-US" sz="1800" dirty="0" smtClean="0"/>
              <a:t>There are </a:t>
            </a:r>
            <a:r>
              <a:rPr lang="en-US" sz="1800" dirty="0" smtClean="0">
                <a:solidFill>
                  <a:srgbClr val="FFFF00"/>
                </a:solidFill>
              </a:rPr>
              <a:t>high level languages </a:t>
            </a:r>
            <a:r>
              <a:rPr lang="en-US" sz="1800" dirty="0" smtClean="0"/>
              <a:t>but I think they “just” pick parallel modules from library (one of best approaches to parallel computing)</a:t>
            </a:r>
          </a:p>
          <a:p>
            <a:r>
              <a:rPr lang="en-US" sz="1800" dirty="0" smtClean="0"/>
              <a:t>Generalize </a:t>
            </a:r>
            <a:r>
              <a:rPr lang="en-US" sz="1800" dirty="0" smtClean="0">
                <a:solidFill>
                  <a:srgbClr val="FFFF00"/>
                </a:solidFill>
              </a:rPr>
              <a:t>owner-computes</a:t>
            </a:r>
            <a:r>
              <a:rPr lang="en-US" sz="1800" dirty="0" smtClean="0"/>
              <a:t> rule </a:t>
            </a:r>
          </a:p>
          <a:p>
            <a:pPr lvl="1"/>
            <a:r>
              <a:rPr lang="en-US" sz="1800" dirty="0" smtClean="0"/>
              <a:t>if data stored in memory of CPU-</a:t>
            </a:r>
            <a:r>
              <a:rPr lang="en-US" sz="1800" dirty="0" err="1" smtClean="0"/>
              <a:t>i</a:t>
            </a:r>
            <a:r>
              <a:rPr lang="en-US" sz="1800" dirty="0" smtClean="0"/>
              <a:t>, then CPU-</a:t>
            </a:r>
            <a:r>
              <a:rPr lang="en-US" sz="1800" dirty="0" err="1" smtClean="0"/>
              <a:t>i</a:t>
            </a:r>
            <a:r>
              <a:rPr lang="en-US" sz="1800" dirty="0" smtClean="0"/>
              <a:t> processes it</a:t>
            </a:r>
          </a:p>
          <a:p>
            <a:r>
              <a:rPr lang="en-US" sz="1800" dirty="0" smtClean="0"/>
              <a:t>To the </a:t>
            </a:r>
            <a:r>
              <a:rPr lang="en-US" sz="1800" dirty="0" smtClean="0">
                <a:solidFill>
                  <a:srgbClr val="FFFF00"/>
                </a:solidFill>
              </a:rPr>
              <a:t>disk-memory-maps</a:t>
            </a:r>
            <a:r>
              <a:rPr lang="en-US" sz="1800" dirty="0" smtClean="0"/>
              <a:t> rule</a:t>
            </a:r>
          </a:p>
          <a:p>
            <a:pPr lvl="1"/>
            <a:r>
              <a:rPr lang="en-US" sz="1800" dirty="0" smtClean="0"/>
              <a:t>CPU-</a:t>
            </a:r>
            <a:r>
              <a:rPr lang="en-US" sz="1800" dirty="0" err="1" smtClean="0"/>
              <a:t>i</a:t>
            </a:r>
            <a:r>
              <a:rPr lang="en-US" sz="1800" dirty="0" smtClean="0"/>
              <a:t> “moves” to Disk-</a:t>
            </a:r>
            <a:r>
              <a:rPr lang="en-US" sz="1800" dirty="0" err="1" smtClean="0"/>
              <a:t>i</a:t>
            </a:r>
            <a:r>
              <a:rPr lang="en-US" sz="1800" dirty="0" smtClean="0"/>
              <a:t> and uses CPU-</a:t>
            </a:r>
            <a:r>
              <a:rPr lang="en-US" sz="1800" dirty="0" err="1" smtClean="0"/>
              <a:t>i’s</a:t>
            </a:r>
            <a:r>
              <a:rPr lang="en-US" sz="1800" dirty="0" smtClean="0"/>
              <a:t> memory to load disk’s data and filters/maps/computes it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696200" cy="457200"/>
          </a:xfrm>
        </p:spPr>
        <p:txBody>
          <a:bodyPr/>
          <a:lstStyle/>
          <a:p>
            <a:r>
              <a:rPr lang="en-US" sz="2400" dirty="0" smtClean="0"/>
              <a:t>Deterministic Annealing for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Clustering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382000" cy="4495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Clustering</a:t>
            </a:r>
            <a:r>
              <a:rPr lang="en-US" sz="1600" dirty="0" smtClean="0"/>
              <a:t> is a standard data mining algorithm with </a:t>
            </a:r>
            <a:r>
              <a:rPr lang="en-US" sz="1600" dirty="0" smtClean="0">
                <a:solidFill>
                  <a:srgbClr val="FFFF00"/>
                </a:solidFill>
              </a:rPr>
              <a:t>K-means</a:t>
            </a:r>
            <a:r>
              <a:rPr lang="en-US" sz="1600" dirty="0" smtClean="0"/>
              <a:t> best known approach</a:t>
            </a:r>
          </a:p>
          <a:p>
            <a:r>
              <a:rPr lang="en-US" sz="1600" dirty="0" smtClean="0"/>
              <a:t>Use </a:t>
            </a:r>
            <a:r>
              <a:rPr lang="en-US" sz="1600" dirty="0" smtClean="0">
                <a:solidFill>
                  <a:srgbClr val="FFFF00"/>
                </a:solidFill>
              </a:rPr>
              <a:t>deterministic annealing </a:t>
            </a:r>
            <a:r>
              <a:rPr lang="en-US" sz="1600" dirty="0" smtClean="0"/>
              <a:t>to avoid local minima – integrate explicitly over (approximate) Gibbs distribution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Do not use vectors </a:t>
            </a:r>
            <a:r>
              <a:rPr lang="en-US" sz="1600" dirty="0" smtClean="0"/>
              <a:t>that are often not known or are just peculiar –  use </a:t>
            </a:r>
            <a:r>
              <a:rPr lang="en-US" sz="1600" dirty="0" smtClean="0">
                <a:solidFill>
                  <a:srgbClr val="FFFF00"/>
                </a:solidFill>
              </a:rPr>
              <a:t>distances</a:t>
            </a:r>
            <a:r>
              <a:rPr lang="en-US" sz="1600" dirty="0" smtClean="0"/>
              <a:t> </a:t>
            </a:r>
            <a:r>
              <a:rPr lang="el-GR" sz="1600" dirty="0" smtClean="0">
                <a:solidFill>
                  <a:srgbClr val="FFFF00"/>
                </a:solidFill>
              </a:rPr>
              <a:t>δ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err="1" smtClean="0">
                <a:solidFill>
                  <a:srgbClr val="FFFF00"/>
                </a:solidFill>
              </a:rPr>
              <a:t>i,j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smtClean="0"/>
              <a:t>between points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, j </a:t>
            </a:r>
            <a:r>
              <a:rPr lang="en-US" sz="1600" dirty="0" smtClean="0"/>
              <a:t>in collection – </a:t>
            </a:r>
            <a:br>
              <a:rPr lang="en-US" sz="1600" dirty="0" smtClean="0"/>
            </a:br>
            <a:r>
              <a:rPr lang="en-US" sz="1600" dirty="0" smtClean="0"/>
              <a:t>N=millions of points could be available in Biology; </a:t>
            </a:r>
            <a:br>
              <a:rPr lang="en-US" sz="1600" dirty="0" smtClean="0"/>
            </a:br>
            <a:r>
              <a:rPr lang="en-US" sz="1600" dirty="0" smtClean="0"/>
              <a:t>algorithms go like N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.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Number of clusters</a:t>
            </a:r>
          </a:p>
          <a:p>
            <a:r>
              <a:rPr lang="en-US" sz="1600" dirty="0" smtClean="0"/>
              <a:t>Developed (partially) by Hofmann and </a:t>
            </a:r>
            <a:r>
              <a:rPr lang="en-US" sz="1600" dirty="0" err="1" smtClean="0"/>
              <a:t>Buhmann</a:t>
            </a:r>
            <a:r>
              <a:rPr lang="en-US" sz="1600" dirty="0" smtClean="0"/>
              <a:t> in 1997 but little or no application (Rose and Fox did earlier vector based one)</a:t>
            </a:r>
          </a:p>
          <a:p>
            <a:r>
              <a:rPr lang="en-US" sz="1600" dirty="0" smtClean="0"/>
              <a:t>Minimize </a:t>
            </a:r>
            <a:r>
              <a:rPr lang="en-US" sz="1600" dirty="0" smtClean="0">
                <a:solidFill>
                  <a:srgbClr val="FFFF00"/>
                </a:solidFill>
              </a:rPr>
              <a:t>H</a:t>
            </a:r>
            <a:r>
              <a:rPr lang="en-US" sz="1600" baseline="-25000" dirty="0" smtClean="0">
                <a:solidFill>
                  <a:srgbClr val="FFFF00"/>
                </a:solidFill>
              </a:rPr>
              <a:t>PC</a:t>
            </a:r>
            <a:r>
              <a:rPr lang="en-US" sz="1600" dirty="0" smtClean="0">
                <a:solidFill>
                  <a:srgbClr val="FFFF00"/>
                </a:solidFill>
              </a:rPr>
              <a:t> = 0.5 </a:t>
            </a:r>
            <a:r>
              <a:rPr lang="en-US" sz="16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6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smtClean="0">
                <a:solidFill>
                  <a:srgbClr val="FFFF00"/>
                </a:solidFill>
              </a:rPr>
              <a:t>=1</a:t>
            </a:r>
            <a:r>
              <a:rPr lang="en-US" sz="1600" baseline="30000" dirty="0" smtClean="0">
                <a:solidFill>
                  <a:srgbClr val="FFFF00"/>
                </a:solidFill>
              </a:rPr>
              <a:t>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600" i="1" baseline="-25000" dirty="0" smtClean="0">
                <a:solidFill>
                  <a:srgbClr val="FFFF00"/>
                </a:solidFill>
              </a:rPr>
              <a:t>j</a:t>
            </a:r>
            <a:r>
              <a:rPr lang="en-US" sz="1600" baseline="-25000" dirty="0" smtClean="0">
                <a:solidFill>
                  <a:srgbClr val="FFFF00"/>
                </a:solidFill>
              </a:rPr>
              <a:t>=1</a:t>
            </a:r>
            <a:r>
              <a:rPr lang="en-US" sz="1600" baseline="30000" dirty="0" smtClean="0">
                <a:solidFill>
                  <a:srgbClr val="FFFF00"/>
                </a:solidFill>
              </a:rPr>
              <a:t>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l-GR" sz="1600" dirty="0" smtClean="0">
                <a:solidFill>
                  <a:srgbClr val="FFFF00"/>
                </a:solidFill>
              </a:rPr>
              <a:t>δ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err="1" smtClean="0">
                <a:solidFill>
                  <a:srgbClr val="FFFF00"/>
                </a:solidFill>
              </a:rPr>
              <a:t>i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i="1" dirty="0" smtClean="0">
                <a:solidFill>
                  <a:srgbClr val="FFFF00"/>
                </a:solidFill>
              </a:rPr>
              <a:t>j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600" baseline="-25000" dirty="0" smtClean="0">
                <a:solidFill>
                  <a:srgbClr val="FFFF00"/>
                </a:solidFill>
              </a:rPr>
              <a:t>k=1</a:t>
            </a:r>
            <a:r>
              <a:rPr lang="en-US" sz="1600" baseline="30000" dirty="0" smtClean="0">
                <a:solidFill>
                  <a:srgbClr val="FFFF00"/>
                </a:solidFill>
              </a:rPr>
              <a:t>K</a:t>
            </a:r>
            <a:r>
              <a:rPr lang="en-US" sz="1600" dirty="0" smtClean="0">
                <a:solidFill>
                  <a:srgbClr val="FFFF00"/>
                </a:solidFill>
              </a:rPr>
              <a:t> M</a:t>
            </a:r>
            <a:r>
              <a:rPr lang="en-US" sz="16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smtClean="0">
                <a:solidFill>
                  <a:srgbClr val="FFFF00"/>
                </a:solidFill>
              </a:rPr>
              <a:t>k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err="1" smtClean="0">
                <a:solidFill>
                  <a:srgbClr val="FFFF00"/>
                </a:solidFill>
              </a:rPr>
              <a:t>M</a:t>
            </a:r>
            <a:r>
              <a:rPr lang="en-US" sz="1600" i="1" baseline="-25000" dirty="0" err="1" smtClean="0">
                <a:solidFill>
                  <a:srgbClr val="FFFF00"/>
                </a:solidFill>
              </a:rPr>
              <a:t>j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smtClean="0">
                <a:solidFill>
                  <a:srgbClr val="FFFF00"/>
                </a:solidFill>
              </a:rPr>
              <a:t>k</a:t>
            </a:r>
            <a:r>
              <a:rPr lang="en-US" sz="1600" dirty="0" smtClean="0">
                <a:solidFill>
                  <a:srgbClr val="FFFF00"/>
                </a:solidFill>
              </a:rPr>
              <a:t>) / C(</a:t>
            </a:r>
            <a:r>
              <a:rPr lang="en-US" sz="1600" i="1" dirty="0" smtClean="0">
                <a:solidFill>
                  <a:srgbClr val="FFFF00"/>
                </a:solidFill>
              </a:rPr>
              <a:t>k</a:t>
            </a:r>
            <a:r>
              <a:rPr lang="en-US" sz="1600" dirty="0" smtClean="0">
                <a:solidFill>
                  <a:srgbClr val="FFFF00"/>
                </a:solidFill>
              </a:rPr>
              <a:t>)	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M</a:t>
            </a:r>
            <a:r>
              <a:rPr lang="en-US" sz="16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smtClean="0">
                <a:solidFill>
                  <a:srgbClr val="FFFF00"/>
                </a:solidFill>
              </a:rPr>
              <a:t>k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smtClean="0"/>
              <a:t>is probability that point </a:t>
            </a:r>
            <a:r>
              <a:rPr lang="en-US" sz="1600" i="1" dirty="0" err="1" smtClean="0">
                <a:solidFill>
                  <a:srgbClr val="FFFF00"/>
                </a:solidFill>
              </a:rPr>
              <a:t>i</a:t>
            </a:r>
            <a:r>
              <a:rPr lang="en-US" sz="1600" dirty="0" smtClean="0"/>
              <a:t> belongs to cluster </a:t>
            </a:r>
            <a:r>
              <a:rPr lang="en-US" sz="1600" i="1" dirty="0" smtClean="0">
                <a:solidFill>
                  <a:srgbClr val="FFFF00"/>
                </a:solidFill>
              </a:rPr>
              <a:t>k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C(k) = </a:t>
            </a:r>
            <a:r>
              <a:rPr lang="en-US" sz="16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6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1600" baseline="-25000" dirty="0" smtClean="0">
                <a:solidFill>
                  <a:srgbClr val="FFFF00"/>
                </a:solidFill>
              </a:rPr>
              <a:t>=1</a:t>
            </a:r>
            <a:r>
              <a:rPr lang="en-US" sz="1600" baseline="30000" dirty="0" smtClean="0">
                <a:solidFill>
                  <a:srgbClr val="FFFF00"/>
                </a:solidFill>
              </a:rPr>
              <a:t>N</a:t>
            </a:r>
            <a:r>
              <a:rPr lang="en-US" sz="1600" dirty="0" smtClean="0">
                <a:solidFill>
                  <a:srgbClr val="FFFF00"/>
                </a:solidFill>
              </a:rPr>
              <a:t> M</a:t>
            </a:r>
            <a:r>
              <a:rPr lang="en-US" sz="16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smtClean="0">
                <a:solidFill>
                  <a:srgbClr val="FFFF00"/>
                </a:solidFill>
              </a:rPr>
              <a:t>k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smtClean="0"/>
              <a:t>is number of points in </a:t>
            </a:r>
            <a:r>
              <a:rPr lang="en-US" sz="1600" i="1" dirty="0" err="1" smtClean="0"/>
              <a:t>k</a:t>
            </a:r>
            <a:r>
              <a:rPr lang="en-US" sz="1600" dirty="0" err="1" smtClean="0"/>
              <a:t>’th</a:t>
            </a:r>
            <a:r>
              <a:rPr lang="en-US" sz="1600" dirty="0" smtClean="0"/>
              <a:t> cluster</a:t>
            </a:r>
          </a:p>
          <a:p>
            <a:r>
              <a:rPr lang="en-US" sz="1600" dirty="0" smtClean="0"/>
              <a:t>M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(</a:t>
            </a:r>
            <a:r>
              <a:rPr lang="en-US" sz="1600" i="1" dirty="0" smtClean="0"/>
              <a:t>k</a:t>
            </a:r>
            <a:r>
              <a:rPr lang="en-US" sz="1600" dirty="0" smtClean="0"/>
              <a:t>)  </a:t>
            </a:r>
            <a:r>
              <a:rPr lang="en-US" sz="1600" dirty="0" smtClean="0">
                <a:sym typeface="Symbol" pitchFamily="18" charset="2"/>
              </a:rPr>
              <a:t></a:t>
            </a:r>
            <a:r>
              <a:rPr lang="en-US" sz="1600" dirty="0" smtClean="0"/>
              <a:t>  exp( -</a:t>
            </a:r>
            <a:r>
              <a:rPr lang="en-US" sz="1600" dirty="0" smtClean="0">
                <a:sym typeface="Symbol" pitchFamily="18" charset="2"/>
              </a:rPr>
              <a:t>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(</a:t>
            </a:r>
            <a:r>
              <a:rPr lang="en-US" sz="1600" i="1" dirty="0" smtClean="0"/>
              <a:t>k</a:t>
            </a:r>
            <a:r>
              <a:rPr lang="en-US" sz="1600" dirty="0" smtClean="0"/>
              <a:t>)/T ) with Hamiltonian </a:t>
            </a:r>
            <a:r>
              <a:rPr lang="en-US" sz="1600" dirty="0" smtClean="0">
                <a:sym typeface="Symbol" pitchFamily="18" charset="2"/>
              </a:rPr>
              <a:t></a:t>
            </a:r>
            <a:r>
              <a:rPr lang="en-US" sz="1600" i="1" baseline="-25000" dirty="0" err="1" smtClean="0"/>
              <a:t>i</a:t>
            </a:r>
            <a:r>
              <a:rPr lang="en-US" sz="1600" baseline="-25000" dirty="0" smtClean="0"/>
              <a:t>=1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pitchFamily="18" charset="2"/>
              </a:rPr>
              <a:t></a:t>
            </a:r>
            <a:r>
              <a:rPr lang="en-US" sz="1600" baseline="-25000" dirty="0" smtClean="0"/>
              <a:t>k=1</a:t>
            </a:r>
            <a:r>
              <a:rPr lang="en-US" sz="1600" baseline="30000" dirty="0" smtClean="0"/>
              <a:t>K</a:t>
            </a:r>
            <a:r>
              <a:rPr lang="en-US" sz="1600" dirty="0" smtClean="0"/>
              <a:t> M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(</a:t>
            </a:r>
            <a:r>
              <a:rPr lang="en-US" sz="1600" i="1" dirty="0" smtClean="0"/>
              <a:t>k</a:t>
            </a:r>
            <a:r>
              <a:rPr lang="en-US" sz="1600" dirty="0" smtClean="0"/>
              <a:t>) </a:t>
            </a:r>
            <a:r>
              <a:rPr lang="en-US" sz="1600" dirty="0" smtClean="0">
                <a:sym typeface="Symbol" pitchFamily="18" charset="2"/>
              </a:rPr>
              <a:t>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(</a:t>
            </a:r>
            <a:r>
              <a:rPr lang="en-US" sz="1600" i="1" dirty="0" smtClean="0"/>
              <a:t>k</a:t>
            </a:r>
            <a:r>
              <a:rPr lang="en-US" sz="1600" dirty="0" smtClean="0"/>
              <a:t>)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Reduce T</a:t>
            </a:r>
            <a:r>
              <a:rPr lang="en-US" sz="1600" dirty="0" smtClean="0"/>
              <a:t> from large to small values to </a:t>
            </a:r>
            <a:r>
              <a:rPr lang="en-US" sz="1600" dirty="0" smtClean="0">
                <a:solidFill>
                  <a:srgbClr val="FFFF00"/>
                </a:solidFill>
              </a:rPr>
              <a:t>anneal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6248400" cy="457200"/>
          </a:xfrm>
        </p:spPr>
        <p:txBody>
          <a:bodyPr/>
          <a:lstStyle/>
          <a:p>
            <a:r>
              <a:rPr lang="en-US" sz="2400" dirty="0" smtClean="0"/>
              <a:t>Various Sequence Clustering Results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789672" y="609600"/>
            <a:ext cx="3276600" cy="2822377"/>
            <a:chOff x="228600" y="1905000"/>
            <a:chExt cx="3276600" cy="2900776"/>
          </a:xfrm>
        </p:grpSpPr>
        <p:pic>
          <p:nvPicPr>
            <p:cNvPr id="28676" name="Picture 4" descr="C:\Documents and Settings\Geoffrey Fox\Desktop\moz-screenshot-11-1.jpg"/>
            <p:cNvPicPr>
              <a:picLocks noChangeAspect="1" noChangeArrowheads="1"/>
            </p:cNvPicPr>
            <p:nvPr/>
          </p:nvPicPr>
          <p:blipFill>
            <a:blip r:embed="rId3"/>
            <a:srcRect l="14509" t="31827" r="43644" b="23091"/>
            <a:stretch>
              <a:fillRect/>
            </a:stretch>
          </p:blipFill>
          <p:spPr bwMode="auto">
            <a:xfrm>
              <a:off x="228600" y="1905000"/>
              <a:ext cx="3276600" cy="258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57200" y="4489450"/>
              <a:ext cx="2387128" cy="316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4500 Points : Pairwise Aligned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9200" y="6488668"/>
            <a:ext cx="2056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4500 Points : </a:t>
            </a:r>
            <a:r>
              <a:rPr lang="en-US" sz="1400" dirty="0" err="1" smtClean="0"/>
              <a:t>Clustal</a:t>
            </a:r>
            <a:r>
              <a:rPr lang="en-US" sz="1400" dirty="0" smtClean="0"/>
              <a:t> MSA</a:t>
            </a:r>
            <a:endParaRPr lang="en-US" sz="1400" dirty="0"/>
          </a:p>
        </p:txBody>
      </p:sp>
      <p:pic>
        <p:nvPicPr>
          <p:cNvPr id="8" name="Picture 2" descr="C:\Documents and Settings\Geoffrey Fox\Desktop\moz-screenshot-10-1.jpg"/>
          <p:cNvPicPr>
            <a:picLocks noChangeAspect="1" noChangeArrowheads="1"/>
          </p:cNvPicPr>
          <p:nvPr/>
        </p:nvPicPr>
        <p:blipFill>
          <a:blip r:embed="rId4"/>
          <a:srcRect l="14428" t="13000" r="38193" b="16157"/>
          <a:stretch>
            <a:fillRect/>
          </a:stretch>
        </p:blipFill>
        <p:spPr bwMode="auto">
          <a:xfrm>
            <a:off x="762000" y="3549649"/>
            <a:ext cx="3276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10334" t="19407" r="41873" b="20754"/>
          <a:stretch>
            <a:fillRect/>
          </a:stretch>
        </p:blipFill>
        <p:spPr bwMode="auto">
          <a:xfrm>
            <a:off x="4419600" y="609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6"/>
          <a:srcRect l="9186" t="27478" r="38518" b="21876"/>
          <a:stretch>
            <a:fillRect/>
          </a:stretch>
        </p:blipFill>
        <p:spPr bwMode="auto">
          <a:xfrm>
            <a:off x="4343400" y="3581400"/>
            <a:ext cx="3048000" cy="294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63038" y="6488668"/>
            <a:ext cx="317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Map distances to 4D Sphere before MDS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3124200"/>
            <a:ext cx="347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3000 Points : </a:t>
            </a:r>
            <a:r>
              <a:rPr lang="en-US" sz="1400" dirty="0" err="1" smtClean="0"/>
              <a:t>Clustal</a:t>
            </a:r>
            <a:r>
              <a:rPr lang="en-US" sz="1400" dirty="0" smtClean="0"/>
              <a:t> MSA Kimura2 Distance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62000" y="685800"/>
            <a:ext cx="6705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600200"/>
            <a:ext cx="7467600" cy="42672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rgbClr val="FF9900"/>
                </a:solidFill>
              </a:rPr>
              <a:t>Map points </a:t>
            </a:r>
            <a:r>
              <a:rPr lang="en-US" sz="1600" dirty="0" smtClean="0"/>
              <a:t>in high dimension to </a:t>
            </a:r>
            <a:r>
              <a:rPr lang="en-US" sz="1600" dirty="0" smtClean="0">
                <a:solidFill>
                  <a:srgbClr val="FF9900"/>
                </a:solidFill>
              </a:rPr>
              <a:t>lower dimensions</a:t>
            </a:r>
          </a:p>
          <a:p>
            <a:pPr eaLnBrk="1" hangingPunct="1"/>
            <a:r>
              <a:rPr lang="en-US" sz="1600" dirty="0" smtClean="0"/>
              <a:t>Many such </a:t>
            </a:r>
            <a:r>
              <a:rPr lang="en-US" sz="1600" dirty="0" smtClean="0">
                <a:solidFill>
                  <a:srgbClr val="FF9900"/>
                </a:solidFill>
              </a:rPr>
              <a:t>dimension reduction </a:t>
            </a:r>
            <a:r>
              <a:rPr lang="en-US" sz="1600" dirty="0" smtClean="0"/>
              <a:t>algorithm (</a:t>
            </a:r>
            <a:r>
              <a:rPr lang="en-US" sz="1600" dirty="0" smtClean="0">
                <a:solidFill>
                  <a:srgbClr val="FF9900"/>
                </a:solidFill>
              </a:rPr>
              <a:t>PCA</a:t>
            </a:r>
            <a:r>
              <a:rPr lang="en-US" sz="1600" dirty="0" smtClean="0"/>
              <a:t> Principal component analysis easiest); simplest but perhaps best is </a:t>
            </a:r>
            <a:r>
              <a:rPr lang="en-US" sz="1600" dirty="0" smtClean="0">
                <a:solidFill>
                  <a:srgbClr val="FF9900"/>
                </a:solidFill>
              </a:rPr>
              <a:t>MDS</a:t>
            </a:r>
          </a:p>
          <a:p>
            <a:pPr eaLnBrk="1" hangingPunct="1"/>
            <a:r>
              <a:rPr lang="en-US" sz="1600" dirty="0" smtClean="0"/>
              <a:t>Minimize </a:t>
            </a:r>
            <a:r>
              <a:rPr lang="en-US" altLang="ja-JP" sz="1600" dirty="0" smtClean="0">
                <a:ea typeface="ＭＳ Ｐゴシック" pitchFamily="-112" charset="-128"/>
              </a:rPr>
              <a:t>Stress </a:t>
            </a:r>
            <a:br>
              <a:rPr lang="en-US" altLang="ja-JP" sz="1600" dirty="0" smtClean="0">
                <a:ea typeface="ＭＳ Ｐゴシック" pitchFamily="-112" charset="-128"/>
              </a:rPr>
            </a:br>
            <a:r>
              <a:rPr lang="en-US" altLang="ja-JP" sz="1600" b="1" dirty="0" smtClean="0">
                <a:ea typeface="ＭＳ Ｐゴシック" pitchFamily="-112" charset="-128"/>
              </a:rPr>
              <a:t>	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</a:rPr>
              <a:t>(</a:t>
            </a:r>
            <a:r>
              <a:rPr lang="en-US" altLang="ja-JP" sz="1600" b="1" u="sng" dirty="0" smtClean="0">
                <a:solidFill>
                  <a:srgbClr val="FF9900"/>
                </a:solidFill>
                <a:ea typeface="ＭＳ Ｐゴシック" pitchFamily="-112" charset="-128"/>
              </a:rPr>
              <a:t>X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</a:rPr>
              <a:t>) = 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1600" b="1" i="1" baseline="-25000" dirty="0" err="1" smtClean="0">
                <a:solidFill>
                  <a:srgbClr val="FF99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1600" b="1" i="1" baseline="-25000" dirty="0" smtClean="0">
                <a:solidFill>
                  <a:srgbClr val="FF99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1600" b="1" i="1" baseline="-25000" dirty="0" smtClean="0">
                <a:solidFill>
                  <a:srgbClr val="FF9900"/>
                </a:solidFill>
                <a:ea typeface="ＭＳ Ｐゴシック" pitchFamily="-112" charset="-128"/>
              </a:rPr>
              <a:t>=1</a:t>
            </a:r>
            <a:r>
              <a:rPr lang="en-US" altLang="ja-JP" sz="1600" b="1" i="1" baseline="30000" dirty="0" smtClean="0">
                <a:solidFill>
                  <a:srgbClr val="FF9900"/>
                </a:solidFill>
                <a:ea typeface="ＭＳ Ｐゴシック" pitchFamily="-112" charset="-128"/>
              </a:rPr>
              <a:t>n</a:t>
            </a:r>
            <a:r>
              <a:rPr lang="en-US" altLang="ja-JP" sz="1600" b="1" i="1" dirty="0" smtClean="0">
                <a:solidFill>
                  <a:srgbClr val="FF9900"/>
                </a:solidFill>
                <a:ea typeface="ＭＳ Ｐゴシック" pitchFamily="-112" charset="-128"/>
              </a:rPr>
              <a:t> 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</a:rPr>
              <a:t>weight(</a:t>
            </a:r>
            <a:r>
              <a:rPr lang="en-US" altLang="ja-JP" sz="1600" b="1" i="1" dirty="0" err="1" smtClean="0">
                <a:solidFill>
                  <a:srgbClr val="FF9900"/>
                </a:solidFill>
                <a:ea typeface="ＭＳ Ｐゴシック" pitchFamily="-112" charset="-128"/>
              </a:rPr>
              <a:t>i,j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</a:rPr>
              <a:t>) (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1600" b="1" i="1" baseline="-25000" dirty="0" err="1" smtClean="0">
                <a:solidFill>
                  <a:srgbClr val="FF99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1600" b="1" i="1" baseline="-25000" dirty="0" smtClean="0">
                <a:solidFill>
                  <a:srgbClr val="FF99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</a:rPr>
              <a:t>- d(</a:t>
            </a:r>
            <a:r>
              <a:rPr lang="en-US" altLang="ja-JP" sz="1600" b="1" u="sng" dirty="0" smtClean="0">
                <a:solidFill>
                  <a:srgbClr val="FF9900"/>
                </a:solidFill>
                <a:ea typeface="ＭＳ Ｐゴシック" pitchFamily="-112" charset="-128"/>
              </a:rPr>
              <a:t>X</a:t>
            </a:r>
            <a:r>
              <a:rPr lang="en-US" altLang="ja-JP" sz="1600" b="1" i="1" baseline="-25000" dirty="0" smtClean="0">
                <a:solidFill>
                  <a:srgbClr val="FF9900"/>
                </a:solidFill>
                <a:ea typeface="ＭＳ Ｐゴシック" pitchFamily="-112" charset="-128"/>
              </a:rPr>
              <a:t>i </a:t>
            </a:r>
            <a:r>
              <a:rPr lang="en-US" altLang="ja-JP" sz="1600" b="1" i="1" dirty="0" smtClean="0">
                <a:solidFill>
                  <a:srgbClr val="FF9900"/>
                </a:solidFill>
                <a:ea typeface="ＭＳ Ｐゴシック" pitchFamily="-112" charset="-128"/>
              </a:rPr>
              <a:t>, </a:t>
            </a:r>
            <a:r>
              <a:rPr lang="en-US" altLang="ja-JP" sz="1600" b="1" u="sng" dirty="0" err="1" smtClean="0">
                <a:solidFill>
                  <a:srgbClr val="FF9900"/>
                </a:solidFill>
                <a:ea typeface="ＭＳ Ｐゴシック" pitchFamily="-112" charset="-128"/>
              </a:rPr>
              <a:t>X</a:t>
            </a:r>
            <a:r>
              <a:rPr lang="en-US" altLang="ja-JP" sz="1600" b="1" i="1" baseline="-25000" dirty="0" err="1" smtClean="0">
                <a:solidFill>
                  <a:srgbClr val="FF9900"/>
                </a:solidFill>
                <a:ea typeface="ＭＳ Ｐゴシック" pitchFamily="-112" charset="-128"/>
              </a:rPr>
              <a:t>j</a:t>
            </a:r>
            <a:r>
              <a:rPr lang="en-US" altLang="ja-JP" sz="1600" b="1" dirty="0" smtClean="0">
                <a:solidFill>
                  <a:srgbClr val="FF9900"/>
                </a:solidFill>
                <a:ea typeface="ＭＳ Ｐゴシック" pitchFamily="-112" charset="-128"/>
              </a:rPr>
              <a:t>))</a:t>
            </a:r>
            <a:r>
              <a:rPr lang="en-US" altLang="ja-JP" sz="1600" b="1" baseline="30000" dirty="0" smtClean="0">
                <a:solidFill>
                  <a:srgbClr val="FF9900"/>
                </a:solidFill>
                <a:ea typeface="ＭＳ Ｐゴシック" pitchFamily="-112" charset="-128"/>
              </a:rPr>
              <a:t>2</a:t>
            </a:r>
            <a:r>
              <a:rPr lang="en-US" altLang="ja-JP" sz="1600" dirty="0" smtClean="0">
                <a:solidFill>
                  <a:srgbClr val="FF9900"/>
                </a:solidFill>
                <a:ea typeface="ＭＳ Ｐゴシック" pitchFamily="-112" charset="-128"/>
              </a:rPr>
              <a:t> </a:t>
            </a:r>
          </a:p>
          <a:p>
            <a:pPr eaLnBrk="1" hangingPunct="1"/>
            <a:r>
              <a:rPr lang="en-US" altLang="ja-JP" sz="1600" dirty="0" smtClean="0">
                <a:solidFill>
                  <a:srgbClr val="FF99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1600" i="1" baseline="-25000" dirty="0" err="1" smtClean="0">
                <a:solidFill>
                  <a:srgbClr val="FF99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1600" i="1" baseline="-25000" dirty="0" smtClean="0">
                <a:solidFill>
                  <a:srgbClr val="FF99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16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1600" dirty="0" smtClean="0">
                <a:solidFill>
                  <a:srgbClr val="FF9900"/>
                </a:solidFill>
                <a:ea typeface="ＭＳ Ｐゴシック" pitchFamily="-112" charset="-128"/>
              </a:rPr>
              <a:t>d(</a:t>
            </a:r>
            <a:r>
              <a:rPr lang="en-US" altLang="ja-JP" sz="1600" u="sng" dirty="0" smtClean="0">
                <a:solidFill>
                  <a:srgbClr val="FF9900"/>
                </a:solidFill>
                <a:ea typeface="ＭＳ Ｐゴシック" pitchFamily="-112" charset="-128"/>
              </a:rPr>
              <a:t>X</a:t>
            </a:r>
            <a:r>
              <a:rPr lang="en-US" altLang="ja-JP" sz="1600" i="1" baseline="-25000" dirty="0" smtClean="0">
                <a:solidFill>
                  <a:srgbClr val="FF9900"/>
                </a:solidFill>
                <a:ea typeface="ＭＳ Ｐゴシック" pitchFamily="-112" charset="-128"/>
              </a:rPr>
              <a:t>i </a:t>
            </a:r>
            <a:r>
              <a:rPr lang="en-US" altLang="ja-JP" sz="1600" i="1" dirty="0" smtClean="0">
                <a:solidFill>
                  <a:srgbClr val="FF9900"/>
                </a:solidFill>
                <a:ea typeface="ＭＳ Ｐゴシック" pitchFamily="-112" charset="-128"/>
              </a:rPr>
              <a:t>, </a:t>
            </a:r>
            <a:r>
              <a:rPr lang="en-US" altLang="ja-JP" sz="1600" u="sng" dirty="0" err="1" smtClean="0">
                <a:solidFill>
                  <a:srgbClr val="FF9900"/>
                </a:solidFill>
                <a:ea typeface="ＭＳ Ｐゴシック" pitchFamily="-112" charset="-128"/>
              </a:rPr>
              <a:t>X</a:t>
            </a:r>
            <a:r>
              <a:rPr lang="en-US" altLang="ja-JP" sz="1600" i="1" baseline="-25000" dirty="0" err="1" smtClean="0">
                <a:solidFill>
                  <a:srgbClr val="FF9900"/>
                </a:solidFill>
                <a:ea typeface="ＭＳ Ｐゴシック" pitchFamily="-112" charset="-128"/>
              </a:rPr>
              <a:t>j</a:t>
            </a:r>
            <a:r>
              <a:rPr lang="en-US" altLang="ja-JP" sz="1600" dirty="0" smtClean="0">
                <a:solidFill>
                  <a:srgbClr val="FF9900"/>
                </a:solidFill>
                <a:ea typeface="ＭＳ Ｐゴシック" pitchFamily="-112" charset="-128"/>
              </a:rPr>
              <a:t>) </a:t>
            </a:r>
            <a:r>
              <a:rPr lang="en-US" altLang="ja-JP" sz="1600" dirty="0" smtClean="0">
                <a:ea typeface="ＭＳ Ｐゴシック" pitchFamily="-112" charset="-128"/>
              </a:rPr>
              <a:t>the Euclidean distance squared in embedding space (3D usually)</a:t>
            </a:r>
          </a:p>
          <a:p>
            <a:pPr eaLnBrk="1" hangingPunct="1"/>
            <a:r>
              <a:rPr lang="en-US" sz="1600" dirty="0" smtClean="0"/>
              <a:t>SMACOF or </a:t>
            </a:r>
            <a:r>
              <a:rPr lang="en-US" sz="1600" dirty="0" smtClean="0">
                <a:solidFill>
                  <a:srgbClr val="FF9900"/>
                </a:solidFill>
              </a:rPr>
              <a:t>Scaling by minimizing a complicated function </a:t>
            </a:r>
            <a:r>
              <a:rPr lang="en-US" sz="1600" dirty="0" smtClean="0"/>
              <a:t>is clever steepest descent (expectation maximization EM) algorithm</a:t>
            </a:r>
          </a:p>
          <a:p>
            <a:pPr eaLnBrk="1" hangingPunct="1"/>
            <a:r>
              <a:rPr lang="en-US" sz="1600" dirty="0" smtClean="0"/>
              <a:t>Computational complexity goes like N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. Reduced Dimension</a:t>
            </a:r>
          </a:p>
          <a:p>
            <a:pPr eaLnBrk="1" hangingPunct="1"/>
            <a:r>
              <a:rPr lang="en-US" sz="1600" dirty="0" smtClean="0"/>
              <a:t>There is an unexplored </a:t>
            </a:r>
            <a:r>
              <a:rPr lang="en-US" sz="1600" dirty="0" smtClean="0">
                <a:solidFill>
                  <a:srgbClr val="FF9900"/>
                </a:solidFill>
              </a:rPr>
              <a:t>deterministic annealed </a:t>
            </a:r>
            <a:r>
              <a:rPr lang="en-US" sz="1600" dirty="0" smtClean="0"/>
              <a:t>version of it</a:t>
            </a:r>
          </a:p>
          <a:p>
            <a:pPr eaLnBrk="1" hangingPunct="1"/>
            <a:r>
              <a:rPr lang="en-US" sz="1600" dirty="0" smtClean="0"/>
              <a:t>Could just view as non linear </a:t>
            </a:r>
            <a:r>
              <a:rPr lang="en-US" sz="1600" dirty="0" smtClean="0">
                <a:solidFill>
                  <a:srgbClr val="FF9900"/>
                </a:solidFill>
                <a:sym typeface="Symbol"/>
              </a:rPr>
              <a:t></a:t>
            </a:r>
            <a:r>
              <a:rPr lang="en-US" sz="1600" baseline="30000" dirty="0" smtClean="0">
                <a:solidFill>
                  <a:srgbClr val="FF9900"/>
                </a:solidFill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problem (Tapia et al. Rice)</a:t>
            </a:r>
          </a:p>
          <a:p>
            <a:pPr eaLnBrk="1" hangingPunct="1"/>
            <a:r>
              <a:rPr lang="en-US" sz="1600" dirty="0" smtClean="0">
                <a:sym typeface="Symbol"/>
              </a:rPr>
              <a:t>All will/do parallelize with high efficiency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620000" cy="609600"/>
          </a:xfrm>
        </p:spPr>
        <p:txBody>
          <a:bodyPr/>
          <a:lstStyle/>
          <a:p>
            <a:r>
              <a:rPr lang="en-US" sz="2800" dirty="0" smtClean="0"/>
              <a:t>Obesity Patient ~ 20 dimensional data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038600" y="1295400"/>
            <a:ext cx="327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</a:rPr>
              <a:t>Will use our 8 node </a:t>
            </a:r>
            <a:r>
              <a:rPr lang="en-US" sz="1600" b="1" kern="1200" dirty="0" smtClean="0">
                <a:solidFill>
                  <a:srgbClr val="FFFFFF"/>
                </a:solidFill>
              </a:rPr>
              <a:t>Windows HPC system </a:t>
            </a:r>
            <a:r>
              <a:rPr lang="en-US" sz="1600" b="1" kern="1200" dirty="0">
                <a:solidFill>
                  <a:srgbClr val="FFFFFF"/>
                </a:solidFill>
              </a:rPr>
              <a:t>to  run 36,000 records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FFFFFF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</a:rPr>
              <a:t>Working with Gilbert Liu IUPUI to map patient clusters to environmental factors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914400" y="1185446"/>
            <a:ext cx="2895600" cy="2776954"/>
            <a:chOff x="152400" y="1371600"/>
            <a:chExt cx="2895600" cy="2776954"/>
          </a:xfrm>
        </p:grpSpPr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3"/>
            <a:srcRect l="10770" t="42123" r="70801" b="38449"/>
            <a:stretch>
              <a:fillRect/>
            </a:stretch>
          </p:blipFill>
          <p:spPr bwMode="auto">
            <a:xfrm>
              <a:off x="152400" y="1371600"/>
              <a:ext cx="2895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3810000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2000 records         6 Clusters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7777" t="46372" r="60263" b="38023"/>
          <a:stretch>
            <a:fillRect/>
          </a:stretch>
        </p:blipFill>
        <p:spPr bwMode="auto">
          <a:xfrm>
            <a:off x="914400" y="40386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l="10005" t="54940" r="66979" b="30238"/>
          <a:stretch>
            <a:fillRect/>
          </a:stretch>
        </p:blipFill>
        <p:spPr bwMode="auto">
          <a:xfrm>
            <a:off x="4267200" y="40386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62400" y="57150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ea typeface="+mn-ea"/>
                <a:cs typeface="+mn-cs"/>
              </a:rPr>
              <a:t>Refinement of 3 </a:t>
            </a:r>
            <a:r>
              <a:rPr lang="en-US" sz="1400" b="1" kern="1200" dirty="0" smtClean="0">
                <a:solidFill>
                  <a:srgbClr val="FFFFFF"/>
                </a:solidFill>
                <a:ea typeface="+mn-ea"/>
                <a:cs typeface="+mn-cs"/>
              </a:rPr>
              <a:t>of </a:t>
            </a:r>
            <a:br>
              <a:rPr lang="en-US" sz="1400" b="1" kern="1200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sz="1400" b="1" kern="1200" dirty="0" smtClean="0">
                <a:solidFill>
                  <a:srgbClr val="FFFFFF"/>
                </a:solidFill>
                <a:ea typeface="+mn-ea"/>
                <a:cs typeface="+mn-cs"/>
              </a:rPr>
              <a:t>clusters to left </a:t>
            </a:r>
            <a:r>
              <a:rPr lang="en-US" sz="1400" b="1" kern="1200" dirty="0">
                <a:solidFill>
                  <a:srgbClr val="FFFFFF"/>
                </a:solidFill>
                <a:ea typeface="+mn-ea"/>
                <a:cs typeface="+mn-cs"/>
              </a:rPr>
              <a:t>into 5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14400" y="57150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FFFFFF"/>
                </a:solidFill>
                <a:ea typeface="+mn-ea"/>
                <a:cs typeface="+mn-cs"/>
              </a:rPr>
              <a:t>4000 </a:t>
            </a:r>
            <a:r>
              <a:rPr lang="en-US" sz="1600" kern="1200" dirty="0" smtClean="0">
                <a:solidFill>
                  <a:srgbClr val="FFFFFF"/>
                </a:solidFill>
                <a:ea typeface="+mn-ea"/>
                <a:cs typeface="+mn-cs"/>
              </a:rPr>
              <a:t>records  8 Clusters</a:t>
            </a:r>
            <a:endParaRPr lang="en-US" sz="160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6934200" cy="762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C1EEFF"/>
                </a:solidFill>
              </a:rPr>
              <a:t>Windows Thread Runtime System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524000"/>
            <a:ext cx="7620000" cy="3429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 smtClean="0"/>
              <a:t>We implement thread parallelism using Microsoft CCR</a:t>
            </a:r>
            <a:br>
              <a:rPr lang="en-US" sz="5600" dirty="0" smtClean="0"/>
            </a:br>
            <a:r>
              <a:rPr lang="en-US" sz="5600" dirty="0" smtClean="0"/>
              <a:t>(</a:t>
            </a:r>
            <a:r>
              <a:rPr lang="en-US" altLang="ja-JP" sz="5600" dirty="0" smtClean="0">
                <a:solidFill>
                  <a:srgbClr val="FF9900"/>
                </a:solidFill>
                <a:ea typeface="ＭＳ Ｐゴシック"/>
                <a:cs typeface="ＭＳ Ｐゴシック"/>
              </a:rPr>
              <a:t>Concurrency and Coordination Runtime</a:t>
            </a:r>
            <a:r>
              <a:rPr lang="en-US" altLang="ja-JP" sz="5600" dirty="0" smtClean="0">
                <a:ea typeface="ＭＳ Ｐゴシック"/>
                <a:cs typeface="ＭＳ Ｐゴシック"/>
              </a:rPr>
              <a:t>)</a:t>
            </a:r>
            <a:r>
              <a:rPr lang="en-US" sz="5600" dirty="0" smtClean="0"/>
              <a:t> as it supports both MPI rendezvous and dynamic (spawned) threading style of parallelism </a:t>
            </a:r>
            <a:r>
              <a:rPr lang="en-US" sz="5600" dirty="0" smtClean="0">
                <a:hlinkClick r:id="rId3"/>
              </a:rPr>
              <a:t>http://msdn.microsoft.com/robotics/</a:t>
            </a:r>
            <a:r>
              <a:rPr lang="en-US" sz="56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CCR Supports exchange of messages between threads using </a:t>
            </a:r>
            <a:r>
              <a:rPr lang="en-US" sz="5600" dirty="0" smtClean="0">
                <a:solidFill>
                  <a:srgbClr val="FF9900"/>
                </a:solidFill>
              </a:rPr>
              <a:t>named ports </a:t>
            </a:r>
            <a:r>
              <a:rPr lang="en-US" sz="5600" dirty="0" smtClean="0"/>
              <a:t>and has primitives like:</a:t>
            </a:r>
            <a:endParaRPr lang="en-US" sz="56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600" dirty="0" err="1" smtClean="0">
                <a:solidFill>
                  <a:srgbClr val="FF9900"/>
                </a:solidFill>
              </a:rPr>
              <a:t>FromHandler</a:t>
            </a:r>
            <a:r>
              <a:rPr lang="en-US" sz="5600" dirty="0" smtClean="0">
                <a:solidFill>
                  <a:srgbClr val="FFFF00"/>
                </a:solidFill>
              </a:rPr>
              <a:t>:</a:t>
            </a:r>
            <a:r>
              <a:rPr lang="en-US" sz="5600" dirty="0" smtClean="0"/>
              <a:t> Spawn threads without reading ports</a:t>
            </a:r>
          </a:p>
          <a:p>
            <a:pPr>
              <a:lnSpc>
                <a:spcPct val="120000"/>
              </a:lnSpc>
            </a:pPr>
            <a:r>
              <a:rPr lang="en-US" sz="5600" dirty="0" smtClean="0">
                <a:solidFill>
                  <a:srgbClr val="FF9900"/>
                </a:solidFill>
              </a:rPr>
              <a:t>Receive</a:t>
            </a:r>
            <a:r>
              <a:rPr lang="en-US" sz="5600" dirty="0" smtClean="0">
                <a:solidFill>
                  <a:srgbClr val="FFFF00"/>
                </a:solidFill>
              </a:rPr>
              <a:t>:</a:t>
            </a:r>
            <a:r>
              <a:rPr lang="en-US" sz="5600" dirty="0" smtClean="0"/>
              <a:t> Each handler reads one item from a single port</a:t>
            </a:r>
          </a:p>
          <a:p>
            <a:pPr>
              <a:lnSpc>
                <a:spcPct val="120000"/>
              </a:lnSpc>
            </a:pPr>
            <a:r>
              <a:rPr lang="en-US" sz="5600" dirty="0" err="1" smtClean="0">
                <a:solidFill>
                  <a:srgbClr val="FF9900"/>
                </a:solidFill>
              </a:rPr>
              <a:t>MultipleItemReceive</a:t>
            </a:r>
            <a:r>
              <a:rPr lang="en-US" sz="5600" dirty="0" smtClean="0">
                <a:solidFill>
                  <a:srgbClr val="FFFF00"/>
                </a:solidFill>
              </a:rPr>
              <a:t>:</a:t>
            </a:r>
            <a:r>
              <a:rPr lang="en-US" sz="5600" dirty="0" smtClean="0"/>
              <a:t> Each handler reads a prescribed number of items of a given type from a given port. Note items in a port can be general structures but all must have same type.</a:t>
            </a:r>
          </a:p>
          <a:p>
            <a:pPr>
              <a:lnSpc>
                <a:spcPct val="120000"/>
              </a:lnSpc>
            </a:pPr>
            <a:r>
              <a:rPr lang="en-US" sz="5600" dirty="0" err="1" smtClean="0">
                <a:solidFill>
                  <a:srgbClr val="FF9900"/>
                </a:solidFill>
              </a:rPr>
              <a:t>MultiplePortReceive</a:t>
            </a:r>
            <a:r>
              <a:rPr lang="en-US" sz="5600" dirty="0" smtClean="0">
                <a:solidFill>
                  <a:srgbClr val="FFFF00"/>
                </a:solidFill>
              </a:rPr>
              <a:t>:</a:t>
            </a:r>
            <a:r>
              <a:rPr lang="en-US" sz="5600" dirty="0" smtClean="0"/>
              <a:t> Each handler reads a one item of a given type from multiple ports.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CCR has fewer primitives than MPI but can implement MPI collectives efficiently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Can use DSS </a:t>
            </a:r>
            <a:r>
              <a:rPr lang="en-US" altLang="ja-JP" sz="5600" dirty="0" smtClean="0">
                <a:ea typeface="ＭＳ Ｐゴシック"/>
                <a:cs typeface="ＭＳ Ｐゴシック"/>
              </a:rPr>
              <a:t>(</a:t>
            </a:r>
            <a:r>
              <a:rPr lang="en-US" altLang="ja-JP" sz="5600" dirty="0" smtClean="0">
                <a:solidFill>
                  <a:srgbClr val="FF9900"/>
                </a:solidFill>
                <a:ea typeface="ＭＳ Ｐゴシック"/>
                <a:cs typeface="ＭＳ Ｐゴシック"/>
              </a:rPr>
              <a:t>Decentralized System Services</a:t>
            </a:r>
            <a:r>
              <a:rPr lang="en-US" altLang="ja-JP" sz="5600" dirty="0" smtClean="0">
                <a:ea typeface="ＭＳ Ｐゴシック"/>
                <a:cs typeface="ＭＳ Ｐゴシック"/>
              </a:rPr>
              <a:t>) </a:t>
            </a:r>
            <a:r>
              <a:rPr lang="en-US" sz="5600" dirty="0" smtClean="0"/>
              <a:t>built in terms of CCR for </a:t>
            </a:r>
            <a:r>
              <a:rPr lang="en-US" sz="5600" dirty="0" smtClean="0">
                <a:solidFill>
                  <a:srgbClr val="FF9900"/>
                </a:solidFill>
              </a:rPr>
              <a:t>service</a:t>
            </a:r>
            <a:r>
              <a:rPr lang="en-US" sz="5600" dirty="0" smtClean="0"/>
              <a:t> model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DSS has ~35 </a:t>
            </a:r>
            <a:r>
              <a:rPr lang="en-US" sz="5600" dirty="0" smtClean="0">
                <a:cs typeface="Arial" pitchFamily="34" charset="0"/>
              </a:rPr>
              <a:t>µs</a:t>
            </a:r>
            <a:r>
              <a:rPr lang="en-US" sz="5600" dirty="0" smtClean="0"/>
              <a:t> and CCR a few </a:t>
            </a:r>
            <a:r>
              <a:rPr lang="en-US" sz="5600" dirty="0" smtClean="0">
                <a:cs typeface="Arial" pitchFamily="34" charset="0"/>
              </a:rPr>
              <a:t>µs overhead</a:t>
            </a:r>
            <a:endParaRPr lang="en-US" sz="56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988281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>
              <a:solidFill>
                <a:srgbClr val="EFEFEF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88282" name="Text Box 165"/>
          <p:cNvSpPr txBox="1">
            <a:spLocks noChangeArrowheads="1"/>
          </p:cNvSpPr>
          <p:nvPr/>
        </p:nvSpPr>
        <p:spPr bwMode="auto">
          <a:xfrm>
            <a:off x="20574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Messaging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CCR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versus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MPI</a:t>
            </a:r>
            <a:r>
              <a:rPr lang="en-US" kern="120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           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C#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Java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33400"/>
            <a:ext cx="6934200" cy="533400"/>
          </a:xfrm>
        </p:spPr>
        <p:txBody>
          <a:bodyPr/>
          <a:lstStyle/>
          <a:p>
            <a:r>
              <a:rPr lang="en-US" sz="2800" dirty="0" smtClean="0"/>
              <a:t>Consider a Collection of Computers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95400"/>
            <a:ext cx="754380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We can have various </a:t>
            </a:r>
            <a:r>
              <a:rPr lang="en-US" dirty="0" smtClean="0">
                <a:solidFill>
                  <a:srgbClr val="FF9900"/>
                </a:solidFill>
              </a:rPr>
              <a:t>hardware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9900"/>
                </a:solidFill>
              </a:rPr>
              <a:t>Multicore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Shared memory, low latency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9900"/>
                </a:solidFill>
              </a:rPr>
              <a:t>High quality Cluster </a:t>
            </a:r>
            <a:r>
              <a:rPr lang="en-US" dirty="0" smtClean="0"/>
              <a:t>– Distributed Memory, Low latency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Standard </a:t>
            </a:r>
            <a:r>
              <a:rPr lang="en-US" dirty="0" smtClean="0">
                <a:solidFill>
                  <a:srgbClr val="FF9900"/>
                </a:solidFill>
              </a:rPr>
              <a:t>distributed system </a:t>
            </a:r>
            <a:r>
              <a:rPr lang="en-US" dirty="0" smtClean="0"/>
              <a:t>– Distributed Memory, High latency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can program the coordination of these  units by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9900"/>
                </a:solidFill>
              </a:rPr>
              <a:t>Threads</a:t>
            </a:r>
            <a:r>
              <a:rPr lang="en-US" dirty="0" smtClean="0"/>
              <a:t> on cores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9900"/>
                </a:solidFill>
              </a:rPr>
              <a:t>MPI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on cores and/or between nodes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9900"/>
                </a:solidFill>
              </a:rPr>
              <a:t>MapReduce/Hadoop/Dryad../AVS </a:t>
            </a:r>
            <a:r>
              <a:rPr lang="en-US" dirty="0" smtClean="0"/>
              <a:t>for dataflow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9900"/>
                </a:solidFill>
              </a:rPr>
              <a:t>Workflow</a:t>
            </a:r>
            <a:r>
              <a:rPr lang="en-US" dirty="0" smtClean="0"/>
              <a:t> linking services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These can all be considered as some sort of execution </a:t>
            </a:r>
            <a:r>
              <a:rPr lang="en-US" dirty="0" smtClean="0">
                <a:solidFill>
                  <a:srgbClr val="FF9900"/>
                </a:solidFill>
              </a:rPr>
              <a:t>unit exchanging messages with some other unit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And there are </a:t>
            </a:r>
            <a:r>
              <a:rPr lang="en-US" dirty="0" smtClean="0">
                <a:solidFill>
                  <a:srgbClr val="FF9900"/>
                </a:solidFill>
              </a:rPr>
              <a:t>higher level programming models </a:t>
            </a:r>
            <a:r>
              <a:rPr lang="en-US" dirty="0" smtClean="0"/>
              <a:t>such as </a:t>
            </a:r>
            <a:r>
              <a:rPr lang="en-US" dirty="0" err="1" smtClean="0"/>
              <a:t>OpenMP</a:t>
            </a:r>
            <a:r>
              <a:rPr lang="en-US" dirty="0" smtClean="0"/>
              <a:t>, PGAS, HPCS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609600"/>
            <a:ext cx="7086600" cy="533400"/>
          </a:xfrm>
        </p:spPr>
        <p:txBody>
          <a:bodyPr/>
          <a:lstStyle/>
          <a:p>
            <a:r>
              <a:rPr lang="en-US" sz="2800" dirty="0" smtClean="0"/>
              <a:t>MPI is outside the mainstream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95400"/>
            <a:ext cx="8077200" cy="457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9900"/>
                </a:solidFill>
              </a:rPr>
              <a:t>Multicore </a:t>
            </a:r>
            <a:r>
              <a:rPr lang="en-US" sz="1800" dirty="0" smtClean="0"/>
              <a:t>best practice and </a:t>
            </a:r>
            <a:r>
              <a:rPr lang="en-US" sz="1800" dirty="0" smtClean="0">
                <a:solidFill>
                  <a:srgbClr val="FF9900"/>
                </a:solidFill>
              </a:rPr>
              <a:t>large scale </a:t>
            </a:r>
            <a:r>
              <a:rPr lang="en-US" sz="1800" dirty="0" smtClean="0"/>
              <a:t>distributed processing not </a:t>
            </a:r>
            <a:r>
              <a:rPr lang="en-US" sz="1800" dirty="0" smtClean="0">
                <a:solidFill>
                  <a:srgbClr val="FF9900"/>
                </a:solidFill>
              </a:rPr>
              <a:t>scientific computing</a:t>
            </a:r>
            <a:r>
              <a:rPr lang="en-US" sz="1800" dirty="0" smtClean="0"/>
              <a:t> will drive</a:t>
            </a:r>
          </a:p>
          <a:p>
            <a:r>
              <a:rPr lang="en-US" sz="1800" dirty="0" smtClean="0"/>
              <a:t>Party Line Parallel Programming Model: </a:t>
            </a:r>
            <a:r>
              <a:rPr lang="en-US" sz="1800" dirty="0" smtClean="0">
                <a:solidFill>
                  <a:srgbClr val="FF9900"/>
                </a:solidFill>
              </a:rPr>
              <a:t>Workflow (parallel--distributed) controlling optimized library calls</a:t>
            </a:r>
          </a:p>
          <a:p>
            <a:pPr lvl="1"/>
            <a:r>
              <a:rPr lang="en-US" sz="1800" dirty="0" smtClean="0"/>
              <a:t>Core parallel implementations no easier than before; deployment is easier</a:t>
            </a:r>
          </a:p>
          <a:p>
            <a:r>
              <a:rPr lang="en-US" sz="1800" dirty="0" smtClean="0"/>
              <a:t>MPI is wonderful </a:t>
            </a:r>
            <a:r>
              <a:rPr lang="en-US" sz="1800" dirty="0" smtClean="0">
                <a:solidFill>
                  <a:srgbClr val="FF9900"/>
                </a:solidFill>
              </a:rPr>
              <a:t>but</a:t>
            </a:r>
            <a:r>
              <a:rPr lang="en-US" sz="1800" dirty="0" smtClean="0"/>
              <a:t> it will be ignored in real world unless simplified; competition from thread and distributed system technology</a:t>
            </a:r>
          </a:p>
          <a:p>
            <a:r>
              <a:rPr lang="en-US" sz="1800" dirty="0" smtClean="0">
                <a:solidFill>
                  <a:srgbClr val="FF9900"/>
                </a:solidFill>
              </a:rPr>
              <a:t>CCR</a:t>
            </a:r>
            <a:r>
              <a:rPr lang="en-US" sz="1800" dirty="0" smtClean="0"/>
              <a:t> from Microsoft – only ~7 primitives – is one possible commodity multicore driver</a:t>
            </a:r>
          </a:p>
          <a:p>
            <a:pPr lvl="1"/>
            <a:r>
              <a:rPr lang="en-US" sz="1800" dirty="0" smtClean="0"/>
              <a:t>It is roughly active messages</a:t>
            </a:r>
          </a:p>
          <a:p>
            <a:pPr lvl="1"/>
            <a:r>
              <a:rPr lang="en-US" sz="1800" dirty="0" smtClean="0"/>
              <a:t>Runs MPI style codes fine on multicore</a:t>
            </a:r>
          </a:p>
          <a:p>
            <a:r>
              <a:rPr lang="en-US" sz="1800" dirty="0" smtClean="0">
                <a:solidFill>
                  <a:srgbClr val="FF9900"/>
                </a:solidFill>
              </a:rPr>
              <a:t>Mashups</a:t>
            </a:r>
            <a:r>
              <a:rPr lang="en-US" sz="1800" dirty="0" smtClean="0"/>
              <a:t>,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9900"/>
                </a:solidFill>
              </a:rPr>
              <a:t>Hadoop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9900"/>
                </a:solidFill>
              </a:rPr>
              <a:t>Multicore</a:t>
            </a:r>
            <a:r>
              <a:rPr lang="en-US" sz="1800" dirty="0" smtClean="0"/>
              <a:t> and their relations are likely to replace current </a:t>
            </a:r>
            <a:r>
              <a:rPr lang="en-US" sz="1800" dirty="0" smtClean="0">
                <a:solidFill>
                  <a:srgbClr val="FF9900"/>
                </a:solidFill>
              </a:rPr>
              <a:t>workflow</a:t>
            </a:r>
            <a:r>
              <a:rPr lang="en-US" sz="1800" dirty="0" smtClean="0"/>
              <a:t> (BPEL ..)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10" y="974725"/>
            <a:ext cx="559209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7391400" cy="609600"/>
          </a:xfrm>
        </p:spPr>
        <p:txBody>
          <a:bodyPr/>
          <a:lstStyle/>
          <a:p>
            <a:r>
              <a:rPr lang="en-US" sz="2800" dirty="0" smtClean="0"/>
              <a:t>CCR Performance: 8 and 16 core AMD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4800600"/>
            <a:ext cx="82296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Patient Record Clustering by pairwise O(N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Deterministic Annealing</a:t>
            </a:r>
          </a:p>
          <a:p>
            <a:r>
              <a:rPr lang="en-US" sz="1800" dirty="0" smtClean="0"/>
              <a:t>“Real” (not scaled) speedup of 14.8 on 16 cores on 4000 points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267200"/>
            <a:ext cx="4074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2             4               8          16     cores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90600" y="1066800"/>
            <a:ext cx="161448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0770" t="42123" r="70801" b="38449"/>
          <a:stretch>
            <a:fillRect/>
          </a:stretch>
        </p:blipFill>
        <p:spPr bwMode="auto">
          <a:xfrm>
            <a:off x="6096000" y="1371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/>
          <p:cNvGrpSpPr/>
          <p:nvPr/>
        </p:nvGrpSpPr>
        <p:grpSpPr>
          <a:xfrm>
            <a:off x="76200" y="0"/>
            <a:ext cx="8991600" cy="6285131"/>
            <a:chOff x="304801" y="586026"/>
            <a:chExt cx="8610599" cy="5826588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457200" y="1143000"/>
            <a:ext cx="84582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120"/>
            <p:cNvGrpSpPr/>
            <p:nvPr/>
          </p:nvGrpSpPr>
          <p:grpSpPr>
            <a:xfrm>
              <a:off x="530996" y="4935538"/>
              <a:ext cx="7648028" cy="1160462"/>
              <a:chOff x="530996" y="4935538"/>
              <a:chExt cx="7648028" cy="1160462"/>
            </a:xfrm>
          </p:grpSpPr>
          <p:grpSp>
            <p:nvGrpSpPr>
              <p:cNvPr id="7" name="Group 105"/>
              <p:cNvGrpSpPr/>
              <p:nvPr/>
            </p:nvGrpSpPr>
            <p:grpSpPr>
              <a:xfrm>
                <a:off x="1219200" y="5167962"/>
                <a:ext cx="6959824" cy="381000"/>
                <a:chOff x="914400" y="5167962"/>
                <a:chExt cx="6959824" cy="381000"/>
              </a:xfrm>
            </p:grpSpPr>
            <p:grpSp>
              <p:nvGrpSpPr>
                <p:cNvPr id="8" name="Group 21"/>
                <p:cNvGrpSpPr/>
                <p:nvPr/>
              </p:nvGrpSpPr>
              <p:grpSpPr>
                <a:xfrm>
                  <a:off x="23365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93" name="Straight Connector 2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4" name="TextBox 2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(2,1,2)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9" name="Group 24"/>
                <p:cNvGrpSpPr/>
                <p:nvPr/>
              </p:nvGrpSpPr>
              <p:grpSpPr>
                <a:xfrm>
                  <a:off x="914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91" name="Straight Connector 25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TextBox 26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(1,1,2)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" name="Group 27"/>
                <p:cNvGrpSpPr/>
                <p:nvPr/>
              </p:nvGrpSpPr>
              <p:grpSpPr>
                <a:xfrm>
                  <a:off x="1219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9" name="Straight Connector 2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0" name="TextBox 2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(1,2,1)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1" name="Group 30"/>
                <p:cNvGrpSpPr/>
                <p:nvPr/>
              </p:nvGrpSpPr>
              <p:grpSpPr>
                <a:xfrm>
                  <a:off x="14983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7" name="Straight Connector 31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8" name="TextBox 32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(2,1,1)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2" name="Group 33"/>
                <p:cNvGrpSpPr/>
                <p:nvPr/>
              </p:nvGrpSpPr>
              <p:grpSpPr>
                <a:xfrm>
                  <a:off x="17526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5" name="Straight Connector 3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6" name="TextBox 3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(1,2,2)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3" name="Group 36"/>
                <p:cNvGrpSpPr/>
                <p:nvPr/>
              </p:nvGrpSpPr>
              <p:grpSpPr>
                <a:xfrm>
                  <a:off x="2057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(1,4,1)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4" name="Group 39"/>
                <p:cNvGrpSpPr/>
                <p:nvPr/>
              </p:nvGrpSpPr>
              <p:grpSpPr>
                <a:xfrm>
                  <a:off x="25908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2" name="TextBox 8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(2,2,1)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5" name="Group 42"/>
                <p:cNvGrpSpPr/>
                <p:nvPr/>
              </p:nvGrpSpPr>
              <p:grpSpPr>
                <a:xfrm>
                  <a:off x="3962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0" name="TextBox 7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(2,4,1)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6" name="Group 45"/>
                <p:cNvGrpSpPr/>
                <p:nvPr/>
              </p:nvGrpSpPr>
              <p:grpSpPr>
                <a:xfrm>
                  <a:off x="28699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8" name="TextBox 7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(4,1,1)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7" name="Group 51"/>
                <p:cNvGrpSpPr/>
                <p:nvPr/>
              </p:nvGrpSpPr>
              <p:grpSpPr>
                <a:xfrm>
                  <a:off x="31747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4" name="TextBox 7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(1,4,2)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8" name="Group 54"/>
                <p:cNvGrpSpPr/>
                <p:nvPr/>
              </p:nvGrpSpPr>
              <p:grpSpPr>
                <a:xfrm>
                  <a:off x="34290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2" name="TextBox 7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(1,8,1)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9" name="Group 57"/>
                <p:cNvGrpSpPr/>
                <p:nvPr/>
              </p:nvGrpSpPr>
              <p:grpSpPr>
                <a:xfrm>
                  <a:off x="37081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0" name="TextBox 6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(2,2,2)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0" name="Group 60"/>
                <p:cNvGrpSpPr/>
                <p:nvPr/>
              </p:nvGrpSpPr>
              <p:grpSpPr>
                <a:xfrm>
                  <a:off x="4267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8" name="TextBox 6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(4,1,2)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1" name="Group 63"/>
                <p:cNvGrpSpPr/>
                <p:nvPr/>
              </p:nvGrpSpPr>
              <p:grpSpPr>
                <a:xfrm>
                  <a:off x="53845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(2,8,1)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2" name="Group 66"/>
                <p:cNvGrpSpPr/>
                <p:nvPr/>
              </p:nvGrpSpPr>
              <p:grpSpPr>
                <a:xfrm>
                  <a:off x="45463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4" name="TextBox 6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(4,2,1)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3" name="Group 69"/>
                <p:cNvGrpSpPr/>
                <p:nvPr/>
              </p:nvGrpSpPr>
              <p:grpSpPr>
                <a:xfrm>
                  <a:off x="48006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2" name="TextBox 6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(8,1,1)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4" name="Group 78"/>
                <p:cNvGrpSpPr/>
                <p:nvPr/>
              </p:nvGrpSpPr>
              <p:grpSpPr>
                <a:xfrm>
                  <a:off x="5105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6" name="TextBox 5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(2,4,2)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5" name="Group 81"/>
                <p:cNvGrpSpPr/>
                <p:nvPr/>
              </p:nvGrpSpPr>
              <p:grpSpPr>
                <a:xfrm>
                  <a:off x="56388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4" name="TextBox 5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(4,2,2)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6" name="Group 84"/>
                <p:cNvGrpSpPr/>
                <p:nvPr/>
              </p:nvGrpSpPr>
              <p:grpSpPr>
                <a:xfrm>
                  <a:off x="67561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2" name="TextBox 5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(2,8,2)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7" name="Group 87"/>
                <p:cNvGrpSpPr/>
                <p:nvPr/>
              </p:nvGrpSpPr>
              <p:grpSpPr>
                <a:xfrm>
                  <a:off x="59179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0" name="TextBox 4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(4,4,1)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8" name="Group 90"/>
                <p:cNvGrpSpPr/>
                <p:nvPr/>
              </p:nvGrpSpPr>
              <p:grpSpPr>
                <a:xfrm>
                  <a:off x="6172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8" name="TextBox 4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(8,2,1)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9" name="Group 99"/>
                <p:cNvGrpSpPr/>
                <p:nvPr/>
              </p:nvGrpSpPr>
              <p:grpSpPr>
                <a:xfrm>
                  <a:off x="64770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2" name="TextBox 4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(1,8,4)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7010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(4,4,2)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1" name="Group 105"/>
                <p:cNvGrpSpPr/>
                <p:nvPr/>
              </p:nvGrpSpPr>
              <p:grpSpPr>
                <a:xfrm>
                  <a:off x="7315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8" name="TextBox 3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(8,2,2)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4" name="TextBox 5"/>
              <p:cNvSpPr txBox="1">
                <a:spLocks noChangeArrowheads="1"/>
              </p:cNvSpPr>
              <p:nvPr/>
            </p:nvSpPr>
            <p:spPr bwMode="auto">
              <a:xfrm rot="2726573">
                <a:off x="662966" y="5408047"/>
                <a:ext cx="116046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kern="1200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Parallel Patterns</a:t>
                </a:r>
                <a:endPara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20"/>
              <p:cNvGrpSpPr/>
              <p:nvPr/>
            </p:nvGrpSpPr>
            <p:grpSpPr>
              <a:xfrm>
                <a:off x="989345" y="5167962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9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6" name="TextBox 1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FF"/>
                      </a:solidFill>
                    </a:rPr>
                    <a:t>(1,1,1)</a:t>
                  </a:r>
                  <a:endParaRPr lang="en-US" sz="800" dirty="0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 rot="2604773">
                <a:off x="530996" y="5298630"/>
                <a:ext cx="790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(CCR thread,</a:t>
                </a:r>
              </a:p>
              <a:p>
                <a:r>
                  <a:rPr lang="en-US" sz="800" dirty="0" smtClean="0"/>
                  <a:t>MPI process,</a:t>
                </a:r>
              </a:p>
              <a:p>
                <a:r>
                  <a:rPr lang="en-US" sz="800" dirty="0" smtClean="0"/>
                  <a:t>node)</a:t>
                </a:r>
                <a:endParaRPr lang="en-US" sz="800" dirty="0"/>
              </a:p>
            </p:txBody>
          </p:sp>
        </p:grp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2654633" y="586026"/>
              <a:ext cx="3934223" cy="79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Deterministic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Annealing Clustering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Scaled Speedup Tests on </a:t>
              </a:r>
              <a:r>
                <a:rPr lang="en-US" sz="14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four </a:t>
              </a:r>
              <a:r>
                <a:rPr lang="en-US" sz="14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8-core </a:t>
              </a:r>
              <a:r>
                <a:rPr lang="en-US" sz="14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Systems</a:t>
              </a:r>
              <a:endPara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(10 </a:t>
              </a:r>
              <a:r>
                <a:rPr lang="en-US" sz="10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Clusters; 160,000 points per cluster per </a:t>
              </a:r>
              <a:r>
                <a:rPr lang="en-US" sz="10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thread)</a:t>
              </a:r>
              <a:endParaRPr lang="en-US" sz="10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16200000">
              <a:off x="-350186" y="1874187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 Overhead</a:t>
              </a:r>
              <a:endParaRPr lang="en-U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88570" y="5813437"/>
              <a:ext cx="7589003" cy="59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C1EEFF"/>
                  </a:solidFill>
                  <a:latin typeface="Arial" charset="0"/>
                </a:rPr>
                <a:t>1, 2, 4, 8, 16, 32-way parallelism</a:t>
              </a:r>
            </a:p>
            <a:p>
              <a:pPr algn="l"/>
              <a:r>
                <a:rPr lang="en-US" sz="1800" dirty="0" smtClean="0">
                  <a:solidFill>
                    <a:srgbClr val="C1EEFF"/>
                  </a:solidFill>
                  <a:latin typeface="Arial" charset="0"/>
                </a:rPr>
                <a:t>C#  Deterministic annealing Clustering Code with MPI and/or CCR threads</a:t>
              </a:r>
              <a:endParaRPr lang="en-US" sz="2400" dirty="0">
                <a:solidFill>
                  <a:srgbClr val="C1EEFF"/>
                </a:solidFill>
              </a:endParaRPr>
            </a:p>
          </p:txBody>
        </p:sp>
        <p:sp>
          <p:nvSpPr>
            <p:cNvPr id="114" name="TextBox 13"/>
            <p:cNvSpPr txBox="1">
              <a:spLocks noChangeArrowheads="1"/>
            </p:cNvSpPr>
            <p:nvPr/>
          </p:nvSpPr>
          <p:spPr bwMode="auto">
            <a:xfrm>
              <a:off x="1143000" y="4772799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115" name="TextBox 1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116" name="TextBox 11"/>
            <p:cNvSpPr txBox="1">
              <a:spLocks noChangeArrowheads="1"/>
            </p:cNvSpPr>
            <p:nvPr/>
          </p:nvSpPr>
          <p:spPr bwMode="auto">
            <a:xfrm>
              <a:off x="4038600" y="41426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17" name="TextBox 10"/>
            <p:cNvSpPr txBox="1">
              <a:spLocks noChangeArrowheads="1"/>
            </p:cNvSpPr>
            <p:nvPr/>
          </p:nvSpPr>
          <p:spPr bwMode="auto">
            <a:xfrm>
              <a:off x="5638800" y="32004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16-way</a:t>
              </a:r>
            </a:p>
          </p:txBody>
        </p:sp>
        <p:sp>
          <p:nvSpPr>
            <p:cNvPr id="118" name="TextBox 117"/>
            <p:cNvSpPr txBox="1">
              <a:spLocks noChangeArrowheads="1"/>
            </p:cNvSpPr>
            <p:nvPr/>
          </p:nvSpPr>
          <p:spPr bwMode="auto">
            <a:xfrm>
              <a:off x="7010400" y="28956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</p:grpSp>
      <p:sp>
        <p:nvSpPr>
          <p:cNvPr id="97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1822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0"/>
          <p:cNvGrpSpPr/>
          <p:nvPr/>
        </p:nvGrpSpPr>
        <p:grpSpPr>
          <a:xfrm>
            <a:off x="76200" y="76200"/>
            <a:ext cx="9067800" cy="5562600"/>
            <a:chOff x="304801" y="457200"/>
            <a:chExt cx="8839199" cy="5427662"/>
          </a:xfrm>
        </p:grpSpPr>
        <p:graphicFrame>
          <p:nvGraphicFramePr>
            <p:cNvPr id="2" name="Chart 1"/>
            <p:cNvGraphicFramePr/>
            <p:nvPr/>
          </p:nvGraphicFramePr>
          <p:xfrm>
            <a:off x="457200" y="990600"/>
            <a:ext cx="8686800" cy="4067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Group 21"/>
            <p:cNvGrpSpPr/>
            <p:nvPr/>
          </p:nvGrpSpPr>
          <p:grpSpPr>
            <a:xfrm>
              <a:off x="2362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4" name="Straight Connector 2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5" name="TextBox 2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(2,1,2)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1145404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2" name="Straight Connector 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3" name="TextBox 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(1,1,2)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6" name="Group 27"/>
            <p:cNvGrpSpPr/>
            <p:nvPr/>
          </p:nvGrpSpPr>
          <p:grpSpPr>
            <a:xfrm>
              <a:off x="1371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0" name="Straight Connector 2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1" name="TextBox 29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(1,2,1)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16507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8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9" name="TextBox 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(2,1,1)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8" name="Group 33"/>
            <p:cNvGrpSpPr/>
            <p:nvPr/>
          </p:nvGrpSpPr>
          <p:grpSpPr>
            <a:xfrm>
              <a:off x="1879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6" name="Straight Connector 34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7" name="TextBox 35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(1,2,2)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21079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5" name="TextBox 14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(1,4,1)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25908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3" name="TextBox 14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(2,2,1)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38100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0" name="Straight Connector 13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1" name="TextBox 14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(2,4,1)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28194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8" name="Straight Connector 13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9" name="TextBox 13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(4,1,1)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3" name="Group 51"/>
            <p:cNvGrpSpPr/>
            <p:nvPr/>
          </p:nvGrpSpPr>
          <p:grpSpPr>
            <a:xfrm>
              <a:off x="30985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7" name="TextBox 13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(1,4,2)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4" name="Group 54"/>
            <p:cNvGrpSpPr/>
            <p:nvPr/>
          </p:nvGrpSpPr>
          <p:grpSpPr>
            <a:xfrm>
              <a:off x="33271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4" name="Straight Connector 13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" name="TextBox 13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(1,8,1)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5" name="Group 57"/>
            <p:cNvGrpSpPr/>
            <p:nvPr/>
          </p:nvGrpSpPr>
          <p:grpSpPr>
            <a:xfrm>
              <a:off x="35814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2" name="Straight Connector 1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3" name="TextBox 1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(2,2,2)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>
              <a:off x="40891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0" name="Straight Connector 12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TextBox 13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(4,1,2)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7" name="Group 63"/>
            <p:cNvGrpSpPr/>
            <p:nvPr/>
          </p:nvGrpSpPr>
          <p:grpSpPr>
            <a:xfrm>
              <a:off x="5029200" y="4956824"/>
              <a:ext cx="587879" cy="381000"/>
              <a:chOff x="914400" y="5334000"/>
              <a:chExt cx="587879" cy="381000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TextBox 128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(1,16,1)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43177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(4,2,1)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9" name="Group 69"/>
            <p:cNvGrpSpPr/>
            <p:nvPr/>
          </p:nvGrpSpPr>
          <p:grpSpPr>
            <a:xfrm>
              <a:off x="4546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4" name="Straight Connector 12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TextBox 12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(8,1,1)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0" name="Group 78"/>
            <p:cNvGrpSpPr/>
            <p:nvPr/>
          </p:nvGrpSpPr>
          <p:grpSpPr>
            <a:xfrm>
              <a:off x="4800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TextBox 12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(1,8,2)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5308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0" name="Straight Connector 11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(2,4,2)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2" name="Group 84"/>
            <p:cNvGrpSpPr/>
            <p:nvPr/>
          </p:nvGrpSpPr>
          <p:grpSpPr>
            <a:xfrm>
              <a:off x="7467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9" name="TextBox 1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(4,4,2)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87"/>
            <p:cNvGrpSpPr/>
            <p:nvPr/>
          </p:nvGrpSpPr>
          <p:grpSpPr>
            <a:xfrm>
              <a:off x="55369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TextBox 11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(2,8,1)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4" name="Group 90"/>
            <p:cNvGrpSpPr/>
            <p:nvPr/>
          </p:nvGrpSpPr>
          <p:grpSpPr>
            <a:xfrm>
              <a:off x="5791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TextBox 11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(4,2,2)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5" name="Group 99"/>
            <p:cNvGrpSpPr/>
            <p:nvPr/>
          </p:nvGrpSpPr>
          <p:grpSpPr>
            <a:xfrm>
              <a:off x="72390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11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(2,8,2)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102"/>
            <p:cNvGrpSpPr/>
            <p:nvPr/>
          </p:nvGrpSpPr>
          <p:grpSpPr>
            <a:xfrm>
              <a:off x="7696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1" name="TextBox 11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(8,2,2)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105"/>
            <p:cNvGrpSpPr/>
            <p:nvPr/>
          </p:nvGrpSpPr>
          <p:grpSpPr>
            <a:xfrm>
              <a:off x="7975376" y="4956824"/>
              <a:ext cx="587879" cy="381000"/>
              <a:chOff x="914400" y="5334000"/>
              <a:chExt cx="587879" cy="381000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TextBox 108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(16,1,2)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 rot="2726573">
              <a:off x="589170" y="5196909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 20"/>
            <p:cNvGrpSpPr/>
            <p:nvPr/>
          </p:nvGrpSpPr>
          <p:grpSpPr>
            <a:xfrm>
              <a:off x="915549" y="4956824"/>
              <a:ext cx="559024" cy="381000"/>
              <a:chOff x="914400" y="5334000"/>
              <a:chExt cx="559024" cy="381000"/>
            </a:xfrm>
          </p:grpSpPr>
          <p:cxnSp>
            <p:nvCxnSpPr>
              <p:cNvPr id="82" name="Straight Connector 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FF"/>
                    </a:solidFill>
                  </a:rPr>
                  <a:t>(1,1,1)</a:t>
                </a:r>
                <a:endParaRPr lang="en-US" sz="800" dirty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2604773">
              <a:off x="457200" y="5087492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(CCR thread,</a:t>
              </a:r>
            </a:p>
            <a:p>
              <a:r>
                <a:rPr lang="en-US" sz="800" dirty="0" smtClean="0"/>
                <a:t>MPI process,</a:t>
              </a:r>
            </a:p>
            <a:p>
              <a:r>
                <a:rPr lang="en-US" sz="800" dirty="0" smtClean="0"/>
                <a:t>node)</a:t>
              </a:r>
              <a:endParaRPr lang="en-US" sz="800" dirty="0"/>
            </a:p>
          </p:txBody>
        </p:sp>
        <p:grpSp>
          <p:nvGrpSpPr>
            <p:cNvPr id="29" name="Group 90"/>
            <p:cNvGrpSpPr/>
            <p:nvPr/>
          </p:nvGrpSpPr>
          <p:grpSpPr>
            <a:xfrm>
              <a:off x="60198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57" name="Straight Connector 156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8" name="TextBox 157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(4,4,1)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62484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60" name="Straight Connector 15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1" name="TextBox 16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(8,1,2)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1" name="Group 90"/>
            <p:cNvGrpSpPr/>
            <p:nvPr/>
          </p:nvGrpSpPr>
          <p:grpSpPr>
            <a:xfrm>
              <a:off x="64770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4" name="TextBox 16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(8,2,1)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4" name="Group 90"/>
            <p:cNvGrpSpPr/>
            <p:nvPr/>
          </p:nvGrpSpPr>
          <p:grpSpPr>
            <a:xfrm>
              <a:off x="6756176" y="4953000"/>
              <a:ext cx="587879" cy="381000"/>
              <a:chOff x="914400" y="5334000"/>
              <a:chExt cx="587879" cy="381000"/>
            </a:xfrm>
          </p:grpSpPr>
          <p:cxnSp>
            <p:nvCxnSpPr>
              <p:cNvPr id="166" name="Straight Connector 16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7" name="TextBox 166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(16,1,1)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5" name="Group 99"/>
            <p:cNvGrpSpPr/>
            <p:nvPr/>
          </p:nvGrpSpPr>
          <p:grpSpPr>
            <a:xfrm>
              <a:off x="7010400" y="4953000"/>
              <a:ext cx="587879" cy="381000"/>
              <a:chOff x="914400" y="5334000"/>
              <a:chExt cx="587879" cy="381000"/>
            </a:xfrm>
          </p:grpSpPr>
          <p:cxnSp>
            <p:nvCxnSpPr>
              <p:cNvPr id="169" name="Straight Connector 16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0" name="TextBox 169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(1,16,2)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1" name="TextBox 15"/>
            <p:cNvSpPr txBox="1">
              <a:spLocks noChangeArrowheads="1"/>
            </p:cNvSpPr>
            <p:nvPr/>
          </p:nvSpPr>
          <p:spPr bwMode="auto">
            <a:xfrm>
              <a:off x="1981200" y="457200"/>
              <a:ext cx="552866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Parallel Deterministic </a:t>
              </a:r>
              <a:r>
                <a:rPr lang="en-US" sz="14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Annealing Clustering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Scaled Speedup Tests on </a:t>
              </a:r>
              <a:r>
                <a:rPr lang="en-US" sz="14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two 16-core Systems</a:t>
              </a:r>
              <a:endPara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(10 </a:t>
              </a:r>
              <a:r>
                <a:rPr lang="en-US" sz="10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Clusters; 160,000 points per cluster per </a:t>
              </a:r>
              <a:r>
                <a:rPr lang="en-US" sz="10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thread)</a:t>
              </a:r>
              <a:endParaRPr lang="en-US" sz="10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rgbClr val="C1EE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-350186" y="1628036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 Overhead</a:t>
              </a:r>
              <a:endParaRPr lang="en-US" sz="1400" dirty="0"/>
            </a:p>
          </p:txBody>
        </p:sp>
        <p:grpSp>
          <p:nvGrpSpPr>
            <p:cNvPr id="66" name="Group 30"/>
            <p:cNvGrpSpPr/>
            <p:nvPr/>
          </p:nvGrpSpPr>
          <p:grpSpPr>
            <a:xfrm>
              <a:off x="8203976" y="4953000"/>
              <a:ext cx="514849" cy="381000"/>
              <a:chOff x="914400" y="5334000"/>
              <a:chExt cx="514849" cy="381000"/>
            </a:xfrm>
          </p:grpSpPr>
          <p:cxnSp>
            <p:nvCxnSpPr>
              <p:cNvPr id="174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5" name="TextBox 32"/>
              <p:cNvSpPr txBox="1"/>
              <p:nvPr/>
            </p:nvSpPr>
            <p:spPr>
              <a:xfrm rot="2665501">
                <a:off x="946425" y="5395992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FF"/>
                    </a:solidFill>
                  </a:rPr>
                  <a:t>1,8,6</a:t>
                </a:r>
                <a:r>
                  <a:rPr lang="en-US" sz="800" dirty="0" smtClean="0">
                    <a:solidFill>
                      <a:srgbClr val="336699"/>
                    </a:solidFill>
                  </a:rPr>
                  <a:t>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sp>
          <p:nvSpPr>
            <p:cNvPr id="176" name="TextBox 13"/>
            <p:cNvSpPr txBox="1">
              <a:spLocks noChangeArrowheads="1"/>
            </p:cNvSpPr>
            <p:nvPr/>
          </p:nvSpPr>
          <p:spPr bwMode="auto">
            <a:xfrm>
              <a:off x="1066800" y="45998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177" name="TextBox 12"/>
            <p:cNvSpPr txBox="1">
              <a:spLocks noChangeArrowheads="1"/>
            </p:cNvSpPr>
            <p:nvPr/>
          </p:nvSpPr>
          <p:spPr bwMode="auto">
            <a:xfrm>
              <a:off x="2133600" y="4495800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178" name="TextBox 11"/>
            <p:cNvSpPr txBox="1">
              <a:spLocks noChangeArrowheads="1"/>
            </p:cNvSpPr>
            <p:nvPr/>
          </p:nvSpPr>
          <p:spPr bwMode="auto">
            <a:xfrm>
              <a:off x="3808535" y="44474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79" name="TextBox 178"/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  <p:sp>
          <p:nvSpPr>
            <p:cNvPr id="180" name="TextBox 179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 smtClean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48-way</a:t>
              </a:r>
              <a:endParaRPr lang="en-US" sz="12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1600200" y="52578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1EEFF"/>
                </a:solidFill>
                <a:latin typeface="Arial" charset="0"/>
              </a:rPr>
              <a:t>1, 2, 4, 8, 16, 32, 48-way parallelism</a:t>
            </a:r>
          </a:p>
          <a:p>
            <a:pPr algn="l"/>
            <a:r>
              <a:rPr lang="en-US" sz="1200" dirty="0" smtClean="0">
                <a:solidFill>
                  <a:srgbClr val="C1EEFF"/>
                </a:solidFill>
                <a:latin typeface="Arial" charset="0"/>
              </a:rPr>
              <a:t>48 way is 8 processes running on 4 8-core and 2 16-core systems</a:t>
            </a:r>
          </a:p>
          <a:p>
            <a:pPr algn="l"/>
            <a:endParaRPr lang="en-US" sz="1200" dirty="0" smtClean="0">
              <a:solidFill>
                <a:srgbClr val="C1EEFF"/>
              </a:solidFill>
              <a:latin typeface="Arial" charset="0"/>
            </a:endParaRPr>
          </a:p>
          <a:p>
            <a:pPr algn="l"/>
            <a:r>
              <a:rPr lang="en-US" sz="1200" dirty="0" smtClean="0">
                <a:solidFill>
                  <a:srgbClr val="C1EEFF"/>
                </a:solidFill>
                <a:latin typeface="Arial" charset="0"/>
              </a:rPr>
              <a:t>MPI always good. CCR deteriorates for 16 threads – probably bad software </a:t>
            </a:r>
          </a:p>
          <a:p>
            <a:pPr algn="l"/>
            <a:r>
              <a:rPr lang="en-US" sz="1200" dirty="0" smtClean="0">
                <a:solidFill>
                  <a:srgbClr val="C1EEFF"/>
                </a:solidFill>
                <a:latin typeface="Arial" charset="0"/>
              </a:rPr>
              <a:t>MPI forces parallelism; threading allows </a:t>
            </a:r>
            <a:endParaRPr lang="en-US" dirty="0">
              <a:solidFill>
                <a:srgbClr val="C1EEFF"/>
              </a:solidFill>
            </a:endParaRP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6629400" cy="609600"/>
          </a:xfrm>
        </p:spPr>
        <p:txBody>
          <a:bodyPr/>
          <a:lstStyle/>
          <a:p>
            <a:r>
              <a:rPr lang="en-US" sz="2800" dirty="0" smtClean="0"/>
              <a:t>Some Parallel Computing Lessons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7772400" cy="4876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Both </a:t>
            </a:r>
            <a:r>
              <a:rPr lang="en-US" sz="1600" dirty="0" smtClean="0">
                <a:solidFill>
                  <a:srgbClr val="FF9900"/>
                </a:solidFill>
              </a:rPr>
              <a:t>threading CCR </a:t>
            </a:r>
            <a:r>
              <a:rPr lang="en-US" sz="1600" dirty="0" smtClean="0"/>
              <a:t>and process based </a:t>
            </a:r>
            <a:r>
              <a:rPr lang="en-US" sz="1600" dirty="0" smtClean="0">
                <a:solidFill>
                  <a:srgbClr val="FF9900"/>
                </a:solidFill>
              </a:rPr>
              <a:t>MPI </a:t>
            </a:r>
            <a:r>
              <a:rPr lang="en-US" sz="1600" dirty="0" smtClean="0"/>
              <a:t>can give good performance on multicore systems</a:t>
            </a:r>
          </a:p>
          <a:p>
            <a:r>
              <a:rPr lang="en-US" sz="1600" dirty="0" smtClean="0"/>
              <a:t>MapReduce style primitives really easy in </a:t>
            </a:r>
            <a:r>
              <a:rPr lang="en-US" sz="1600" dirty="0" smtClean="0">
                <a:solidFill>
                  <a:srgbClr val="FF9900"/>
                </a:solidFill>
              </a:rPr>
              <a:t>MPI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rgbClr val="FF9900"/>
                </a:solidFill>
              </a:rPr>
              <a:t>Map</a:t>
            </a:r>
            <a:r>
              <a:rPr lang="en-US" sz="1600" dirty="0" smtClean="0"/>
              <a:t> is trivial owner computes rule</a:t>
            </a:r>
          </a:p>
          <a:p>
            <a:pPr lvl="1"/>
            <a:r>
              <a:rPr lang="en-US" sz="1600" dirty="0" smtClean="0">
                <a:solidFill>
                  <a:srgbClr val="FF9900"/>
                </a:solidFill>
              </a:rPr>
              <a:t>Reduce</a:t>
            </a:r>
            <a:r>
              <a:rPr lang="en-US" sz="1600" dirty="0" smtClean="0"/>
              <a:t> is “just”</a:t>
            </a:r>
          </a:p>
          <a:p>
            <a:r>
              <a:rPr lang="en-US" sz="1600" dirty="0" err="1" smtClean="0">
                <a:solidFill>
                  <a:srgbClr val="FF9900"/>
                </a:solidFill>
              </a:rPr>
              <a:t>globalsum</a:t>
            </a:r>
            <a:r>
              <a:rPr lang="en-US" sz="1600" dirty="0" smtClean="0">
                <a:solidFill>
                  <a:srgbClr val="FF9900"/>
                </a:solidFill>
              </a:rPr>
              <a:t> = </a:t>
            </a:r>
            <a:r>
              <a:rPr lang="en-US" sz="1600" dirty="0" err="1" smtClean="0">
                <a:solidFill>
                  <a:srgbClr val="FF9900"/>
                </a:solidFill>
              </a:rPr>
              <a:t>MPI_communicator.Allreduce</a:t>
            </a:r>
            <a:r>
              <a:rPr lang="en-US" sz="1600" dirty="0" smtClean="0">
                <a:solidFill>
                  <a:srgbClr val="FF9900"/>
                </a:solidFill>
              </a:rPr>
              <a:t>(</a:t>
            </a:r>
            <a:r>
              <a:rPr lang="en-US" sz="1600" dirty="0" err="1" smtClean="0">
                <a:solidFill>
                  <a:srgbClr val="FF9900"/>
                </a:solidFill>
              </a:rPr>
              <a:t>processsum</a:t>
            </a:r>
            <a:r>
              <a:rPr lang="en-US" sz="1600" dirty="0" smtClean="0">
                <a:solidFill>
                  <a:srgbClr val="FF9900"/>
                </a:solidFill>
              </a:rPr>
              <a:t>, Operation&lt;double&gt;.Add)</a:t>
            </a:r>
          </a:p>
          <a:p>
            <a:r>
              <a:rPr lang="en-US" sz="1600" dirty="0" smtClean="0">
                <a:solidFill>
                  <a:srgbClr val="FF9900"/>
                </a:solidFill>
              </a:rPr>
              <a:t>Threading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doesn’t have obvious reduction primitives?</a:t>
            </a:r>
          </a:p>
          <a:p>
            <a:pPr lvl="1"/>
            <a:r>
              <a:rPr lang="en-US" sz="1600" dirty="0" smtClean="0"/>
              <a:t>Here is a sequential version</a:t>
            </a:r>
            <a:br>
              <a:rPr lang="en-US" sz="1600" dirty="0" smtClean="0"/>
            </a:br>
            <a:r>
              <a:rPr lang="en-US" sz="1600" dirty="0" err="1" smtClean="0">
                <a:solidFill>
                  <a:srgbClr val="FF9900"/>
                </a:solidFill>
              </a:rPr>
              <a:t>globalsum</a:t>
            </a:r>
            <a:r>
              <a:rPr lang="en-US" sz="1600" dirty="0" smtClean="0">
                <a:solidFill>
                  <a:srgbClr val="FF9900"/>
                </a:solidFill>
              </a:rPr>
              <a:t> = 0.0; </a:t>
            </a:r>
            <a:r>
              <a:rPr lang="en-US" sz="1600" dirty="0" smtClean="0"/>
              <a:t>// </a:t>
            </a:r>
            <a:r>
              <a:rPr lang="en-US" sz="1600" dirty="0" err="1" smtClean="0"/>
              <a:t>globalsum</a:t>
            </a:r>
            <a:r>
              <a:rPr lang="en-US" sz="1600" dirty="0" smtClean="0"/>
              <a:t> often an array; address cacheline interference</a:t>
            </a: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C1EEFF"/>
                </a:solidFill>
              </a:rPr>
              <a:t>for (</a:t>
            </a:r>
            <a:r>
              <a:rPr lang="en-US" sz="1600" dirty="0" err="1" smtClean="0">
                <a:solidFill>
                  <a:srgbClr val="C1EEFF"/>
                </a:solidFill>
              </a:rPr>
              <a:t>int</a:t>
            </a:r>
            <a:r>
              <a:rPr lang="en-US" sz="1600" dirty="0" smtClean="0">
                <a:solidFill>
                  <a:srgbClr val="C1EEFF"/>
                </a:solidFill>
              </a:rPr>
              <a:t> </a:t>
            </a:r>
            <a:r>
              <a:rPr lang="en-US" sz="1600" dirty="0" err="1" smtClean="0">
                <a:solidFill>
                  <a:srgbClr val="C1EEFF"/>
                </a:solidFill>
              </a:rPr>
              <a:t>ThreadNo</a:t>
            </a:r>
            <a:r>
              <a:rPr lang="en-US" sz="1600" dirty="0" smtClean="0">
                <a:solidFill>
                  <a:srgbClr val="C1EEFF"/>
                </a:solidFill>
              </a:rPr>
              <a:t> = 0; </a:t>
            </a:r>
            <a:r>
              <a:rPr lang="en-US" sz="1600" dirty="0" err="1" smtClean="0">
                <a:solidFill>
                  <a:srgbClr val="C1EEFF"/>
                </a:solidFill>
              </a:rPr>
              <a:t>ThreadNo</a:t>
            </a:r>
            <a:r>
              <a:rPr lang="en-US" sz="1600" dirty="0" smtClean="0">
                <a:solidFill>
                  <a:srgbClr val="C1EEFF"/>
                </a:solidFill>
              </a:rPr>
              <a:t> &lt; </a:t>
            </a:r>
            <a:r>
              <a:rPr lang="en-US" sz="1600" dirty="0" err="1" smtClean="0">
                <a:solidFill>
                  <a:srgbClr val="C1EEFF"/>
                </a:solidFill>
              </a:rPr>
              <a:t>Program.ThreadCount</a:t>
            </a:r>
            <a:r>
              <a:rPr lang="en-US" sz="1600" dirty="0" smtClean="0">
                <a:solidFill>
                  <a:srgbClr val="C1EEFF"/>
                </a:solidFill>
              </a:rPr>
              <a:t>; </a:t>
            </a:r>
            <a:r>
              <a:rPr lang="en-US" sz="1600" dirty="0" err="1" smtClean="0">
                <a:solidFill>
                  <a:srgbClr val="C1EEFF"/>
                </a:solidFill>
              </a:rPr>
              <a:t>ThreadNo</a:t>
            </a:r>
            <a:r>
              <a:rPr lang="en-US" sz="1600" dirty="0" smtClean="0">
                <a:solidFill>
                  <a:srgbClr val="C1EEFF"/>
                </a:solidFill>
              </a:rPr>
              <a:t>++)</a:t>
            </a:r>
            <a:br>
              <a:rPr lang="en-US" sz="1600" dirty="0" smtClean="0">
                <a:solidFill>
                  <a:srgbClr val="C1EEFF"/>
                </a:solidFill>
              </a:rPr>
            </a:br>
            <a:r>
              <a:rPr lang="en-US" sz="1600" dirty="0" smtClean="0">
                <a:solidFill>
                  <a:srgbClr val="C1EEFF"/>
                </a:solidFill>
              </a:rPr>
              <a:t> { </a:t>
            </a:r>
            <a:r>
              <a:rPr lang="en-US" sz="1600" dirty="0" err="1" smtClean="0">
                <a:solidFill>
                  <a:srgbClr val="C1EEFF"/>
                </a:solidFill>
              </a:rPr>
              <a:t>globalsum</a:t>
            </a:r>
            <a:r>
              <a:rPr lang="en-US" sz="1600" dirty="0" smtClean="0">
                <a:solidFill>
                  <a:srgbClr val="C1EEFF"/>
                </a:solidFill>
              </a:rPr>
              <a:t>+= </a:t>
            </a:r>
            <a:r>
              <a:rPr lang="en-US" sz="1600" dirty="0" err="1" smtClean="0">
                <a:solidFill>
                  <a:srgbClr val="C1EEFF"/>
                </a:solidFill>
              </a:rPr>
              <a:t>partialsum</a:t>
            </a:r>
            <a:r>
              <a:rPr lang="en-US" sz="1600" dirty="0" smtClean="0">
                <a:solidFill>
                  <a:srgbClr val="C1EEFF"/>
                </a:solidFill>
              </a:rPr>
              <a:t>[</a:t>
            </a:r>
            <a:r>
              <a:rPr lang="en-US" sz="1600" dirty="0" err="1" smtClean="0">
                <a:solidFill>
                  <a:srgbClr val="C1EEFF"/>
                </a:solidFill>
              </a:rPr>
              <a:t>ThreadNo,ClusterNo</a:t>
            </a:r>
            <a:r>
              <a:rPr lang="en-US" sz="1600" dirty="0" smtClean="0">
                <a:solidFill>
                  <a:srgbClr val="C1EEFF"/>
                </a:solidFill>
              </a:rPr>
              <a:t>] }</a:t>
            </a: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dirty="0" smtClean="0"/>
              <a:t>Could exploit parallelism over indices of </a:t>
            </a:r>
            <a:r>
              <a:rPr lang="en-US" sz="1600" dirty="0" err="1" smtClean="0"/>
              <a:t>globalsum</a:t>
            </a:r>
            <a:endParaRPr lang="en-US" sz="1600" dirty="0" smtClean="0"/>
          </a:p>
          <a:p>
            <a:r>
              <a:rPr lang="en-US" sz="1600" dirty="0" smtClean="0"/>
              <a:t>There is a huge amount of work on </a:t>
            </a:r>
            <a:r>
              <a:rPr lang="en-US" sz="1600" dirty="0" smtClean="0">
                <a:solidFill>
                  <a:srgbClr val="FF9900"/>
                </a:solidFill>
              </a:rPr>
              <a:t>MPI reduction </a:t>
            </a:r>
            <a:r>
              <a:rPr lang="en-US" sz="1600" dirty="0" smtClean="0"/>
              <a:t>algorithms – can this be retargeted  to </a:t>
            </a:r>
            <a:r>
              <a:rPr lang="en-US" sz="1600" dirty="0" smtClean="0">
                <a:solidFill>
                  <a:srgbClr val="FF9900"/>
                </a:solidFill>
              </a:rPr>
              <a:t>MapReduce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9900"/>
                </a:solidFill>
              </a:rPr>
              <a:t>Threading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0"/>
            <a:ext cx="6629400" cy="609600"/>
          </a:xfrm>
        </p:spPr>
        <p:txBody>
          <a:bodyPr/>
          <a:lstStyle/>
          <a:p>
            <a:r>
              <a:rPr lang="en-US" sz="2800" dirty="0" smtClean="0"/>
              <a:t>Some Parallel Computing Lessons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305800" cy="4114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9900"/>
                </a:solidFill>
              </a:rPr>
              <a:t>MPI complications </a:t>
            </a:r>
            <a:r>
              <a:rPr lang="en-US" sz="1600" dirty="0" smtClean="0"/>
              <a:t>comes from </a:t>
            </a:r>
            <a:r>
              <a:rPr lang="en-US" sz="1600" dirty="0" smtClean="0">
                <a:solidFill>
                  <a:srgbClr val="FF9900"/>
                </a:solidFill>
              </a:rPr>
              <a:t>Send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or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9900"/>
                </a:solidFill>
              </a:rPr>
              <a:t>Recv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not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9900"/>
                </a:solidFill>
              </a:rPr>
              <a:t>Reduce</a:t>
            </a:r>
          </a:p>
          <a:p>
            <a:pPr lvl="1"/>
            <a:r>
              <a:rPr lang="en-US" sz="1600" dirty="0" smtClean="0"/>
              <a:t>Here thread model is much easier as “Send” in MPI (within node) is just a memory access with shared memory</a:t>
            </a:r>
          </a:p>
          <a:p>
            <a:pPr lvl="1"/>
            <a:r>
              <a:rPr lang="en-US" sz="1600" dirty="0" smtClean="0"/>
              <a:t>PGAS model could address but not likely in near future</a:t>
            </a:r>
          </a:p>
          <a:p>
            <a:r>
              <a:rPr lang="en-US" sz="1600" dirty="0" smtClean="0">
                <a:solidFill>
                  <a:srgbClr val="FF9900"/>
                </a:solidFill>
              </a:rPr>
              <a:t>Threads do not force parallelism </a:t>
            </a:r>
            <a:r>
              <a:rPr lang="en-US" sz="1600" dirty="0" smtClean="0"/>
              <a:t>so can get </a:t>
            </a:r>
            <a:r>
              <a:rPr lang="en-US" sz="1600" dirty="0" smtClean="0">
                <a:solidFill>
                  <a:srgbClr val="FF9900"/>
                </a:solidFill>
              </a:rPr>
              <a:t>accidental Amdahl </a:t>
            </a:r>
            <a:r>
              <a:rPr lang="en-US" sz="1600" dirty="0" smtClean="0"/>
              <a:t>bottlenecks</a:t>
            </a:r>
          </a:p>
          <a:p>
            <a:r>
              <a:rPr lang="en-US" sz="1600" dirty="0" smtClean="0"/>
              <a:t>Threads can be inefficient due to </a:t>
            </a:r>
            <a:r>
              <a:rPr lang="en-US" sz="1600" dirty="0" smtClean="0">
                <a:solidFill>
                  <a:srgbClr val="FF9900"/>
                </a:solidFill>
              </a:rPr>
              <a:t>cacheline interference</a:t>
            </a:r>
          </a:p>
          <a:p>
            <a:pPr lvl="1"/>
            <a:r>
              <a:rPr lang="en-US" sz="1600" dirty="0" smtClean="0"/>
              <a:t>Different threads must not write to same cacheline</a:t>
            </a:r>
          </a:p>
          <a:p>
            <a:pPr lvl="1"/>
            <a:r>
              <a:rPr lang="en-US" sz="1600" dirty="0" smtClean="0"/>
              <a:t>Avoid with artificial constructs like:</a:t>
            </a:r>
          </a:p>
          <a:p>
            <a:pPr lvl="1"/>
            <a:r>
              <a:rPr lang="en-US" sz="1600" dirty="0" err="1" smtClean="0"/>
              <a:t>partialsumC</a:t>
            </a:r>
            <a:r>
              <a:rPr lang="en-US" sz="1600" dirty="0" smtClean="0"/>
              <a:t>[</a:t>
            </a:r>
            <a:r>
              <a:rPr lang="en-US" sz="1600" dirty="0" err="1" smtClean="0"/>
              <a:t>ThreadNo</a:t>
            </a:r>
            <a:r>
              <a:rPr lang="en-US" sz="1600" dirty="0" smtClean="0"/>
              <a:t>] = new double[</a:t>
            </a:r>
            <a:r>
              <a:rPr lang="en-US" sz="1600" dirty="0" err="1" smtClean="0"/>
              <a:t>maxNcent</a:t>
            </a:r>
            <a:r>
              <a:rPr lang="en-US" sz="1600" dirty="0" smtClean="0"/>
              <a:t> + </a:t>
            </a:r>
            <a:r>
              <a:rPr lang="en-US" sz="1600" dirty="0" err="1" smtClean="0"/>
              <a:t>cachelinesize</a:t>
            </a:r>
            <a:r>
              <a:rPr lang="en-US" sz="1600" dirty="0" smtClean="0"/>
              <a:t>]</a:t>
            </a:r>
          </a:p>
          <a:p>
            <a:r>
              <a:rPr lang="en-US" sz="1600" dirty="0" smtClean="0"/>
              <a:t>Windows produces </a:t>
            </a:r>
            <a:r>
              <a:rPr lang="en-US" sz="1600" dirty="0" smtClean="0">
                <a:solidFill>
                  <a:srgbClr val="FF9900"/>
                </a:solidFill>
              </a:rPr>
              <a:t>runtime fluctuations </a:t>
            </a:r>
            <a:r>
              <a:rPr lang="en-US" sz="1600" dirty="0" smtClean="0"/>
              <a:t>that give up to 5-10% synchronization overheads</a:t>
            </a:r>
          </a:p>
          <a:p>
            <a:r>
              <a:rPr lang="en-US" sz="1600" dirty="0" smtClean="0"/>
              <a:t>Not clear that either if or when threaded or </a:t>
            </a:r>
            <a:r>
              <a:rPr lang="en-US" sz="1600" dirty="0" err="1" smtClean="0"/>
              <a:t>MPIed</a:t>
            </a:r>
            <a:r>
              <a:rPr lang="en-US" sz="1600" dirty="0" smtClean="0"/>
              <a:t> parallel codes will run on </a:t>
            </a:r>
            <a:r>
              <a:rPr lang="en-US" sz="1600" dirty="0" smtClean="0">
                <a:solidFill>
                  <a:srgbClr val="FF9900"/>
                </a:solidFill>
              </a:rPr>
              <a:t>clouds</a:t>
            </a:r>
            <a:r>
              <a:rPr lang="en-US" sz="1600" dirty="0" smtClean="0"/>
              <a:t> – threads should be easiest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33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Run Time Fluctuations for Clustering Kernel</a:t>
            </a:r>
          </a:p>
        </p:txBody>
      </p:sp>
      <p:pic>
        <p:nvPicPr>
          <p:cNvPr id="1044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5388"/>
            <a:ext cx="7315200" cy="3122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44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7315200" cy="3171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44490" name="Text Box 10"/>
          <p:cNvSpPr txBox="1">
            <a:spLocks noChangeArrowheads="1"/>
          </p:cNvSpPr>
          <p:nvPr/>
        </p:nvSpPr>
        <p:spPr bwMode="auto">
          <a:xfrm>
            <a:off x="7391400" y="1066800"/>
            <a:ext cx="17526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FF9900"/>
                </a:solidFill>
                <a:ea typeface="+mn-ea"/>
                <a:cs typeface="+mn-cs"/>
              </a:rPr>
              <a:t>This is average of standard deviation of run time of the 8 threads between messaging synchronization points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0"/>
            <a:ext cx="5486400" cy="685800"/>
          </a:xfrm>
        </p:spPr>
        <p:txBody>
          <a:bodyPr/>
          <a:lstStyle/>
          <a:p>
            <a:r>
              <a:rPr lang="en-US" sz="2800" dirty="0" smtClean="0"/>
              <a:t>Disk-Memory-Maps Rule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828800"/>
            <a:ext cx="7620000" cy="3276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MPI supports classic </a:t>
            </a:r>
            <a:r>
              <a:rPr lang="en-US" sz="1800" dirty="0" smtClean="0">
                <a:solidFill>
                  <a:srgbClr val="FF9900"/>
                </a:solidFill>
              </a:rPr>
              <a:t>owner computes </a:t>
            </a:r>
            <a:r>
              <a:rPr lang="en-US" sz="1800" dirty="0" smtClean="0"/>
              <a:t>rule but not clearly the data driven </a:t>
            </a:r>
            <a:r>
              <a:rPr lang="en-US" sz="1800" dirty="0" smtClean="0">
                <a:solidFill>
                  <a:srgbClr val="FF9900"/>
                </a:solidFill>
              </a:rPr>
              <a:t>disk-memory-maps</a:t>
            </a:r>
            <a:r>
              <a:rPr lang="en-US" sz="1800" dirty="0" smtClean="0"/>
              <a:t> rule</a:t>
            </a:r>
          </a:p>
          <a:p>
            <a:r>
              <a:rPr lang="en-US" sz="1800" dirty="0" smtClean="0"/>
              <a:t>Hadoop and Dryad have an excellent </a:t>
            </a:r>
            <a:r>
              <a:rPr lang="en-US" sz="1800" dirty="0" err="1" smtClean="0">
                <a:solidFill>
                  <a:srgbClr val="FF9900"/>
                </a:solidFill>
              </a:rPr>
              <a:t>disk</a:t>
            </a:r>
            <a:r>
              <a:rPr lang="en-US" sz="1800" dirty="0" err="1" smtClean="0">
                <a:solidFill>
                  <a:srgbClr val="FF9900"/>
                </a:solidFill>
                <a:sym typeface="Wingdings" pitchFamily="2" charset="2"/>
              </a:rPr>
              <a:t>memory</a:t>
            </a:r>
            <a:r>
              <a:rPr lang="en-US" sz="1800" dirty="0" smtClean="0">
                <a:solidFill>
                  <a:srgbClr val="FF99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model but MPI is much better on iterative CPU &gt;CPU deltaflow</a:t>
            </a:r>
          </a:p>
          <a:p>
            <a:pPr lvl="1"/>
            <a:r>
              <a:rPr lang="en-US" sz="1800" dirty="0" err="1" smtClean="0">
                <a:sym typeface="Wingdings" pitchFamily="2" charset="2"/>
              </a:rPr>
              <a:t>CGLMapReduce</a:t>
            </a:r>
            <a:r>
              <a:rPr lang="en-US" sz="1800" dirty="0" smtClean="0">
                <a:sym typeface="Wingdings" pitchFamily="2" charset="2"/>
              </a:rPr>
              <a:t> (Granules) addresses iteration within a MapReduce model</a:t>
            </a:r>
          </a:p>
          <a:p>
            <a:r>
              <a:rPr lang="en-US" sz="1800" dirty="0" smtClean="0">
                <a:sym typeface="Wingdings" pitchFamily="2" charset="2"/>
              </a:rPr>
              <a:t>Hadoop and Dryad could also support </a:t>
            </a:r>
            <a:r>
              <a:rPr lang="en-US" sz="1800" dirty="0" smtClean="0">
                <a:solidFill>
                  <a:srgbClr val="FF9900"/>
                </a:solidFill>
                <a:sym typeface="Wingdings" pitchFamily="2" charset="2"/>
              </a:rPr>
              <a:t>functional programming (workflow) </a:t>
            </a:r>
            <a:r>
              <a:rPr lang="en-US" sz="1800" dirty="0" smtClean="0">
                <a:sym typeface="Wingdings" pitchFamily="2" charset="2"/>
              </a:rPr>
              <a:t>as can </a:t>
            </a:r>
            <a:r>
              <a:rPr lang="en-US" sz="1800" dirty="0" err="1" smtClean="0">
                <a:sym typeface="Wingdings" pitchFamily="2" charset="2"/>
              </a:rPr>
              <a:t>Taverna</a:t>
            </a:r>
            <a:r>
              <a:rPr lang="en-US" sz="1800" dirty="0" smtClean="0">
                <a:sym typeface="Wingdings" pitchFamily="2" charset="2"/>
              </a:rPr>
              <a:t>, Pegasus, </a:t>
            </a:r>
            <a:r>
              <a:rPr lang="en-US" sz="1800" dirty="0" err="1" smtClean="0">
                <a:sym typeface="Wingdings" pitchFamily="2" charset="2"/>
              </a:rPr>
              <a:t>Kepler</a:t>
            </a:r>
            <a:r>
              <a:rPr lang="en-US" sz="1800" dirty="0" smtClean="0">
                <a:sym typeface="Wingdings" pitchFamily="2" charset="2"/>
              </a:rPr>
              <a:t>, PHP (Mashups) ….</a:t>
            </a:r>
          </a:p>
          <a:p>
            <a:r>
              <a:rPr lang="en-US" sz="1800" dirty="0" smtClean="0">
                <a:sym typeface="Wingdings" pitchFamily="2" charset="2"/>
              </a:rPr>
              <a:t>“</a:t>
            </a:r>
            <a:r>
              <a:rPr lang="en-US" sz="1800" dirty="0" smtClean="0">
                <a:solidFill>
                  <a:srgbClr val="FF9900"/>
                </a:solidFill>
                <a:sym typeface="Wingdings" pitchFamily="2" charset="2"/>
              </a:rPr>
              <a:t>Workflows of explicitly parallel kernels</a:t>
            </a:r>
            <a:r>
              <a:rPr lang="en-US" sz="1800" dirty="0" smtClean="0">
                <a:sym typeface="Wingdings" pitchFamily="2" charset="2"/>
              </a:rPr>
              <a:t>” is a good model for all parallel computing 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914400"/>
            <a:ext cx="7696200" cy="609600"/>
          </a:xfrm>
        </p:spPr>
        <p:txBody>
          <a:bodyPr/>
          <a:lstStyle/>
          <a:p>
            <a:r>
              <a:rPr lang="en-US" sz="2400" dirty="0" smtClean="0"/>
              <a:t>Components of a Scientific Computing environment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696200" cy="4114800"/>
          </a:xfrm>
        </p:spPr>
        <p:txBody>
          <a:bodyPr>
            <a:normAutofit/>
          </a:bodyPr>
          <a:lstStyle/>
          <a:p>
            <a:r>
              <a:rPr lang="en-US" sz="1700" dirty="0" smtClean="0"/>
              <a:t>My </a:t>
            </a:r>
            <a:r>
              <a:rPr lang="en-US" sz="1700" dirty="0" smtClean="0">
                <a:solidFill>
                  <a:srgbClr val="FF9900"/>
                </a:solidFill>
              </a:rPr>
              <a:t>laptop</a:t>
            </a:r>
            <a:r>
              <a:rPr lang="en-US" sz="1700" dirty="0" smtClean="0"/>
              <a:t> using a dynamic number of cores for runs</a:t>
            </a:r>
          </a:p>
          <a:p>
            <a:pPr lvl="1"/>
            <a:r>
              <a:rPr lang="en-US" sz="1700" dirty="0" smtClean="0">
                <a:solidFill>
                  <a:srgbClr val="FF9900"/>
                </a:solidFill>
              </a:rPr>
              <a:t>Threading</a:t>
            </a:r>
            <a:r>
              <a:rPr lang="en-US" sz="1700" dirty="0" smtClean="0"/>
              <a:t> (CCR) parallel model allows such dynamic switches if OS told application how many it could –  we use short-lived NOT long running threads</a:t>
            </a:r>
          </a:p>
          <a:p>
            <a:pPr lvl="1"/>
            <a:r>
              <a:rPr lang="en-US" sz="1700" dirty="0" smtClean="0"/>
              <a:t>Very hard with </a:t>
            </a:r>
            <a:r>
              <a:rPr lang="en-US" sz="1700" dirty="0" smtClean="0">
                <a:solidFill>
                  <a:srgbClr val="FF9900"/>
                </a:solidFill>
              </a:rPr>
              <a:t>MPI </a:t>
            </a:r>
            <a:r>
              <a:rPr lang="en-US" sz="1700" dirty="0" smtClean="0"/>
              <a:t>as would have to redistribute data</a:t>
            </a:r>
          </a:p>
          <a:p>
            <a:r>
              <a:rPr lang="en-US" sz="1700" dirty="0" smtClean="0"/>
              <a:t>The </a:t>
            </a:r>
            <a:r>
              <a:rPr lang="en-US" sz="1700" dirty="0" smtClean="0">
                <a:solidFill>
                  <a:srgbClr val="FF9900"/>
                </a:solidFill>
              </a:rPr>
              <a:t>cloud</a:t>
            </a:r>
            <a:r>
              <a:rPr lang="en-US" sz="1700" dirty="0" smtClean="0"/>
              <a:t> for dynamic service instantiation including ability to launch:</a:t>
            </a:r>
          </a:p>
          <a:p>
            <a:r>
              <a:rPr lang="en-US" sz="1700" dirty="0" smtClean="0">
                <a:solidFill>
                  <a:srgbClr val="FF9900"/>
                </a:solidFill>
              </a:rPr>
              <a:t>MPI engines </a:t>
            </a:r>
            <a:r>
              <a:rPr lang="en-US" sz="1700" dirty="0" smtClean="0"/>
              <a:t>for large closely coupled computations</a:t>
            </a:r>
          </a:p>
          <a:p>
            <a:pPr lvl="1"/>
            <a:r>
              <a:rPr lang="en-US" sz="1700" dirty="0" err="1" smtClean="0">
                <a:solidFill>
                  <a:srgbClr val="FF9900"/>
                </a:solidFill>
              </a:rPr>
              <a:t>Petaflops</a:t>
            </a:r>
            <a:r>
              <a:rPr lang="en-US" sz="1700" dirty="0" smtClean="0"/>
              <a:t> for million particle clustering/dimension reduction?</a:t>
            </a:r>
          </a:p>
          <a:p>
            <a:r>
              <a:rPr lang="en-US" sz="1700" dirty="0" smtClean="0"/>
              <a:t>Analysis programs like MDS and clustering will run OK for large jobs with “</a:t>
            </a:r>
            <a:r>
              <a:rPr lang="en-US" sz="1700" dirty="0" smtClean="0">
                <a:solidFill>
                  <a:srgbClr val="FF9900"/>
                </a:solidFill>
              </a:rPr>
              <a:t>millisecond</a:t>
            </a:r>
            <a:r>
              <a:rPr lang="en-US" sz="1700" dirty="0" smtClean="0"/>
              <a:t>” (as in Granules) not “</a:t>
            </a:r>
            <a:r>
              <a:rPr lang="en-US" sz="1700" dirty="0" smtClean="0">
                <a:solidFill>
                  <a:srgbClr val="FF9900"/>
                </a:solidFill>
              </a:rPr>
              <a:t>microsecond</a:t>
            </a:r>
            <a:r>
              <a:rPr lang="en-US" sz="1700" dirty="0" smtClean="0"/>
              <a:t>” (as in MPI, CCR) latencies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2819400" cy="533400"/>
          </a:xfrm>
        </p:spPr>
        <p:txBody>
          <a:bodyPr/>
          <a:lstStyle/>
          <a:p>
            <a:r>
              <a:rPr lang="en-US" sz="3200" dirty="0" smtClean="0"/>
              <a:t>Old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7924800" cy="1524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Essentially all </a:t>
            </a:r>
            <a:r>
              <a:rPr lang="en-US" sz="1600" dirty="0" smtClean="0">
                <a:solidFill>
                  <a:srgbClr val="FF9900"/>
                </a:solidFill>
              </a:rPr>
              <a:t>“vastly” parallel applications are data parallel </a:t>
            </a:r>
            <a:r>
              <a:rPr lang="en-US" sz="1600" dirty="0" smtClean="0"/>
              <a:t>including algorithms in </a:t>
            </a:r>
            <a:r>
              <a:rPr lang="en-US" sz="1600" dirty="0" smtClean="0">
                <a:solidFill>
                  <a:srgbClr val="FF9900"/>
                </a:solidFill>
              </a:rPr>
              <a:t>Intel’s RMS analysis </a:t>
            </a:r>
            <a:r>
              <a:rPr lang="en-US" sz="1600" dirty="0" smtClean="0"/>
              <a:t>of future multicore “killer apps”</a:t>
            </a:r>
          </a:p>
          <a:p>
            <a:pPr lvl="1"/>
            <a:r>
              <a:rPr lang="en-US" sz="1600" dirty="0" smtClean="0">
                <a:solidFill>
                  <a:srgbClr val="FF9900"/>
                </a:solidFill>
              </a:rPr>
              <a:t>Gaming</a:t>
            </a:r>
            <a:r>
              <a:rPr lang="en-US" sz="1600" dirty="0" smtClean="0"/>
              <a:t> (Physics) and </a:t>
            </a:r>
            <a:r>
              <a:rPr lang="en-US" sz="1600" dirty="0" smtClean="0">
                <a:solidFill>
                  <a:srgbClr val="FF9900"/>
                </a:solidFill>
              </a:rPr>
              <a:t>Data mining </a:t>
            </a:r>
            <a:r>
              <a:rPr lang="en-US" sz="1600" dirty="0" smtClean="0"/>
              <a:t>(“iterated linear algebra”)</a:t>
            </a:r>
          </a:p>
          <a:p>
            <a:r>
              <a:rPr lang="en-US" sz="1600" dirty="0" smtClean="0"/>
              <a:t>So </a:t>
            </a:r>
            <a:r>
              <a:rPr lang="en-US" sz="1600" dirty="0" smtClean="0">
                <a:solidFill>
                  <a:srgbClr val="FF9900"/>
                </a:solidFill>
              </a:rPr>
              <a:t>MPI works (Map </a:t>
            </a:r>
            <a:r>
              <a:rPr lang="en-US" sz="1600" dirty="0" smtClean="0"/>
              <a:t>is normal </a:t>
            </a:r>
            <a:r>
              <a:rPr lang="en-US" sz="1600" dirty="0" smtClean="0">
                <a:solidFill>
                  <a:srgbClr val="FF9900"/>
                </a:solidFill>
              </a:rPr>
              <a:t>SPMD</a:t>
            </a:r>
            <a:r>
              <a:rPr lang="en-US" sz="1600" dirty="0" smtClean="0"/>
              <a:t>;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9900"/>
                </a:solidFill>
              </a:rPr>
              <a:t>Reduce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is </a:t>
            </a:r>
            <a:r>
              <a:rPr lang="en-US" sz="1600" dirty="0" smtClean="0">
                <a:solidFill>
                  <a:srgbClr val="FF9900"/>
                </a:solidFill>
              </a:rPr>
              <a:t>MPI_Reduce)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but may not be highest performance or easiest to use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9624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What</a:t>
            </a:r>
            <a:r>
              <a:rPr lang="en-US" sz="1600" kern="0" noProof="0" dirty="0" smtClean="0">
                <a:latin typeface="+mn-lt"/>
              </a:rPr>
              <a:t> is the impact of </a:t>
            </a:r>
            <a:r>
              <a:rPr lang="en-US" sz="1600" kern="0" noProof="0" dirty="0" smtClean="0">
                <a:solidFill>
                  <a:srgbClr val="FF9900"/>
                </a:solidFill>
                <a:latin typeface="+mn-lt"/>
              </a:rPr>
              <a:t>clouds</a:t>
            </a:r>
            <a:r>
              <a:rPr lang="en-US" sz="1600" kern="0" noProof="0" dirty="0" smtClean="0">
                <a:latin typeface="+mn-lt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16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1600" b="1" i="0" u="none" strike="noStrike" kern="0" cap="none" spc="0" normalizeH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</a:t>
            </a:r>
            <a:r>
              <a:rPr kumimoji="0" lang="en-US" sz="16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using </a:t>
            </a:r>
            <a:r>
              <a:rPr kumimoji="0" lang="en-US" sz="1600" b="1" i="0" u="none" strike="noStrike" kern="0" cap="none" spc="0" normalizeH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machines </a:t>
            </a:r>
            <a:r>
              <a:rPr kumimoji="0" lang="en-US" sz="16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your cloud like Amazon uses them)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600" kern="0" baseline="0" noProof="0" dirty="0" smtClean="0">
                <a:latin typeface="+mn-lt"/>
              </a:rPr>
              <a:t>There</a:t>
            </a:r>
            <a:r>
              <a:rPr lang="en-US" sz="1600" kern="0" noProof="0" dirty="0" smtClean="0">
                <a:latin typeface="+mn-lt"/>
              </a:rPr>
              <a:t> are dynamic, fault tolerance features favoring </a:t>
            </a:r>
            <a:r>
              <a:rPr lang="en-US" sz="1600" kern="0" noProof="0" dirty="0" smtClean="0">
                <a:solidFill>
                  <a:srgbClr val="FF9900"/>
                </a:solidFill>
                <a:latin typeface="+mn-lt"/>
              </a:rPr>
              <a:t>MapReduce Hadoop and Dryad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600" kern="0" dirty="0" smtClean="0">
                <a:solidFill>
                  <a:srgbClr val="FF9900"/>
                </a:solidFill>
                <a:latin typeface="+mn-lt"/>
              </a:rPr>
              <a:t>No new ideas </a:t>
            </a:r>
            <a:r>
              <a:rPr lang="en-US" sz="1600" kern="0" dirty="0" smtClean="0">
                <a:latin typeface="+mn-lt"/>
              </a:rPr>
              <a:t>but several new powerful systems</a:t>
            </a:r>
            <a:endParaRPr lang="en-US" sz="16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scientifically interesting codes in C#, C++, Java and using to compare cores, nodes, VM, not VM, Programming models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276600"/>
            <a:ext cx="3581400" cy="533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new issues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mtClean="0"/>
              <a:t>Intel’s Application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DFB-AFEB-41A7-A199-91D31713BE13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7239000" cy="762000"/>
          </a:xfrm>
        </p:spPr>
        <p:txBody>
          <a:bodyPr/>
          <a:lstStyle/>
          <a:p>
            <a:r>
              <a:rPr lang="en-US" sz="2800" dirty="0" smtClean="0"/>
              <a:t>Data</a:t>
            </a:r>
            <a:r>
              <a:rPr lang="en-US" sz="4000" dirty="0" smtClean="0"/>
              <a:t> </a:t>
            </a:r>
            <a:r>
              <a:rPr lang="en-US" sz="2800" dirty="0" smtClean="0"/>
              <a:t>Parallel</a:t>
            </a:r>
            <a:r>
              <a:rPr lang="en-US" sz="4000" dirty="0" smtClean="0"/>
              <a:t> </a:t>
            </a:r>
            <a:r>
              <a:rPr lang="en-US" sz="2800" dirty="0" smtClean="0"/>
              <a:t>Run</a:t>
            </a:r>
            <a:r>
              <a:rPr lang="en-US" sz="4000" dirty="0" smtClean="0"/>
              <a:t> </a:t>
            </a:r>
            <a:r>
              <a:rPr lang="en-US" sz="2800" dirty="0" smtClean="0"/>
              <a:t>Time</a:t>
            </a:r>
            <a:r>
              <a:rPr lang="en-US" sz="4000" dirty="0" smtClean="0"/>
              <a:t> </a:t>
            </a:r>
            <a:r>
              <a:rPr lang="en-US" sz="2800" dirty="0" smtClean="0"/>
              <a:t>Architectures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52400" y="1066800"/>
            <a:ext cx="1752600" cy="4114800"/>
            <a:chOff x="152400" y="1676400"/>
            <a:chExt cx="1752600" cy="411480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1000" y="1676400"/>
              <a:ext cx="1371600" cy="4114800"/>
              <a:chOff x="381000" y="2057400"/>
              <a:chExt cx="1371600" cy="4114800"/>
            </a:xfrm>
          </p:grpSpPr>
          <p:cxnSp>
            <p:nvCxnSpPr>
              <p:cNvPr id="16532" name="Straight Arrow Connector 5"/>
              <p:cNvCxnSpPr>
                <a:cxnSpLocks noChangeShapeType="1"/>
              </p:cNvCxnSpPr>
              <p:nvPr/>
            </p:nvCxnSpPr>
            <p:spPr bwMode="auto">
              <a:xfrm rot="16200000" flipV="1">
                <a:off x="-16764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33" name="Straight Arrow Connector 6"/>
              <p:cNvCxnSpPr>
                <a:cxnSpLocks noChangeShapeType="1"/>
              </p:cNvCxnSpPr>
              <p:nvPr/>
            </p:nvCxnSpPr>
            <p:spPr bwMode="auto">
              <a:xfrm rot="16200000" flipV="1">
                <a:off x="-12192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34" name="Straight Arrow Connector 7"/>
              <p:cNvCxnSpPr>
                <a:cxnSpLocks noChangeShapeType="1"/>
              </p:cNvCxnSpPr>
              <p:nvPr/>
            </p:nvCxnSpPr>
            <p:spPr bwMode="auto">
              <a:xfrm rot="16200000" flipV="1">
                <a:off x="-7620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35" name="Straight Arrow Connector 8"/>
              <p:cNvCxnSpPr>
                <a:cxnSpLocks noChangeShapeType="1"/>
              </p:cNvCxnSpPr>
              <p:nvPr/>
            </p:nvCxnSpPr>
            <p:spPr bwMode="auto">
              <a:xfrm rot="16200000" flipV="1">
                <a:off x="-3048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6528" name="Rounded Rectangle 14"/>
            <p:cNvSpPr>
              <a:spLocks noChangeArrowheads="1"/>
            </p:cNvSpPr>
            <p:nvPr/>
          </p:nvSpPr>
          <p:spPr bwMode="auto">
            <a:xfrm>
              <a:off x="152400" y="2438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MPI</a:t>
              </a:r>
            </a:p>
          </p:txBody>
        </p:sp>
        <p:sp>
          <p:nvSpPr>
            <p:cNvPr id="16529" name="Rounded Rectangle 15"/>
            <p:cNvSpPr>
              <a:spLocks noChangeArrowheads="1"/>
            </p:cNvSpPr>
            <p:nvPr/>
          </p:nvSpPr>
          <p:spPr bwMode="auto">
            <a:xfrm>
              <a:off x="152400" y="3454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MPI</a:t>
              </a:r>
            </a:p>
          </p:txBody>
        </p:sp>
        <p:sp>
          <p:nvSpPr>
            <p:cNvPr id="16530" name="Rounded Rectangle 16"/>
            <p:cNvSpPr>
              <a:spLocks noChangeArrowheads="1"/>
            </p:cNvSpPr>
            <p:nvPr/>
          </p:nvSpPr>
          <p:spPr bwMode="auto">
            <a:xfrm>
              <a:off x="152400" y="4470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MPI</a:t>
              </a:r>
            </a:p>
          </p:txBody>
        </p:sp>
        <p:sp>
          <p:nvSpPr>
            <p:cNvPr id="16531" name="Rounded Rectangle 17"/>
            <p:cNvSpPr>
              <a:spLocks noChangeArrowheads="1"/>
            </p:cNvSpPr>
            <p:nvPr/>
          </p:nvSpPr>
          <p:spPr bwMode="auto">
            <a:xfrm>
              <a:off x="152400" y="5486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MPI</a:t>
              </a:r>
            </a:p>
          </p:txBody>
        </p:sp>
      </p:grpSp>
      <p:sp>
        <p:nvSpPr>
          <p:cNvPr id="16389" name="TextBox 18"/>
          <p:cNvSpPr txBox="1">
            <a:spLocks noChangeArrowheads="1"/>
          </p:cNvSpPr>
          <p:nvPr/>
        </p:nvSpPr>
        <p:spPr bwMode="auto">
          <a:xfrm>
            <a:off x="152400" y="5181600"/>
            <a:ext cx="1828800" cy="11695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9144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MPI</a:t>
            </a:r>
            <a:r>
              <a:rPr lang="en-US" sz="1400" dirty="0"/>
              <a:t> is </a:t>
            </a:r>
            <a:r>
              <a:rPr lang="en-US" sz="1400" dirty="0">
                <a:solidFill>
                  <a:srgbClr val="FFFF00"/>
                </a:solidFill>
              </a:rPr>
              <a:t>long</a:t>
            </a:r>
            <a:r>
              <a:rPr lang="en-US" sz="1400" dirty="0"/>
              <a:t> running processes with Rendezvous  for message exchange/</a:t>
            </a:r>
          </a:p>
          <a:p>
            <a:r>
              <a:rPr lang="en-US" sz="1400" dirty="0"/>
              <a:t>synchronization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6705600" y="685800"/>
            <a:ext cx="1981200" cy="5804356"/>
            <a:chOff x="4724400" y="838200"/>
            <a:chExt cx="1981200" cy="5804356"/>
          </a:xfrm>
        </p:grpSpPr>
        <p:sp>
          <p:nvSpPr>
            <p:cNvPr id="16517" name="TextBox 19"/>
            <p:cNvSpPr txBox="1">
              <a:spLocks noChangeArrowheads="1"/>
            </p:cNvSpPr>
            <p:nvPr/>
          </p:nvSpPr>
          <p:spPr bwMode="auto">
            <a:xfrm>
              <a:off x="4724400" y="5042118"/>
              <a:ext cx="1981200" cy="1600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CGL </a:t>
              </a:r>
              <a:r>
                <a:rPr lang="en-US" sz="1400" dirty="0" err="1">
                  <a:solidFill>
                    <a:srgbClr val="FFFF00"/>
                  </a:solidFill>
                </a:rPr>
                <a:t>MapReduce</a:t>
              </a:r>
              <a:r>
                <a:rPr lang="en-US" sz="1400" dirty="0">
                  <a:solidFill>
                    <a:srgbClr val="FFFF00"/>
                  </a:solidFill>
                </a:rPr>
                <a:t>  </a:t>
              </a:r>
              <a:r>
                <a:rPr lang="en-US" sz="1400" dirty="0"/>
                <a:t>is </a:t>
              </a:r>
              <a:r>
                <a:rPr lang="en-US" sz="1400" dirty="0">
                  <a:solidFill>
                    <a:srgbClr val="FFFF00"/>
                  </a:solidFill>
                </a:rPr>
                <a:t>long</a:t>
              </a:r>
              <a:r>
                <a:rPr lang="en-US" sz="1400" dirty="0"/>
                <a:t> running processing  with asynchronous  distributed </a:t>
              </a:r>
            </a:p>
            <a:p>
              <a:r>
                <a:rPr lang="en-US" sz="1400" dirty="0"/>
                <a:t>Rendezvous</a:t>
              </a:r>
            </a:p>
            <a:p>
              <a:r>
                <a:rPr lang="en-US" sz="1400" dirty="0"/>
                <a:t>synchronization</a:t>
              </a: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800600" y="838200"/>
              <a:ext cx="1752600" cy="4133215"/>
              <a:chOff x="5105400" y="1981200"/>
              <a:chExt cx="1752600" cy="4133215"/>
            </a:xfrm>
          </p:grpSpPr>
          <p:cxnSp>
            <p:nvCxnSpPr>
              <p:cNvPr id="16519" name="Straight Arrow Connector 9"/>
              <p:cNvCxnSpPr>
                <a:cxnSpLocks noChangeShapeType="1"/>
              </p:cNvCxnSpPr>
              <p:nvPr/>
            </p:nvCxnSpPr>
            <p:spPr bwMode="auto">
              <a:xfrm rot="16200000" flipV="1">
                <a:off x="32004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20" name="Straight Arrow Connector 10"/>
              <p:cNvCxnSpPr>
                <a:cxnSpLocks noChangeShapeType="1"/>
              </p:cNvCxnSpPr>
              <p:nvPr/>
            </p:nvCxnSpPr>
            <p:spPr bwMode="auto">
              <a:xfrm rot="16200000" flipV="1">
                <a:off x="36576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21" name="Straight Arrow Connector 11"/>
              <p:cNvCxnSpPr>
                <a:cxnSpLocks noChangeShapeType="1"/>
              </p:cNvCxnSpPr>
              <p:nvPr/>
            </p:nvCxnSpPr>
            <p:spPr bwMode="auto">
              <a:xfrm rot="16200000" flipV="1">
                <a:off x="41148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22" name="Straight Arrow Connector 12"/>
              <p:cNvCxnSpPr>
                <a:cxnSpLocks noChangeShapeType="1"/>
              </p:cNvCxnSpPr>
              <p:nvPr/>
            </p:nvCxnSpPr>
            <p:spPr bwMode="auto">
              <a:xfrm rot="16200000" flipV="1">
                <a:off x="45720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6523" name="Rounded Rectangle 20"/>
              <p:cNvSpPr>
                <a:spLocks noChangeArrowheads="1"/>
              </p:cNvSpPr>
              <p:nvPr/>
            </p:nvSpPr>
            <p:spPr bwMode="auto">
              <a:xfrm>
                <a:off x="5105400" y="2794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16524" name="Rounded Rectangle 21"/>
              <p:cNvSpPr>
                <a:spLocks noChangeArrowheads="1"/>
              </p:cNvSpPr>
              <p:nvPr/>
            </p:nvSpPr>
            <p:spPr bwMode="auto">
              <a:xfrm>
                <a:off x="5105400" y="3810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16525" name="Rounded Rectangle 22"/>
              <p:cNvSpPr>
                <a:spLocks noChangeArrowheads="1"/>
              </p:cNvSpPr>
              <p:nvPr/>
            </p:nvSpPr>
            <p:spPr bwMode="auto">
              <a:xfrm>
                <a:off x="5105400" y="4826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16526" name="Rounded Rectangle 23"/>
              <p:cNvSpPr>
                <a:spLocks noChangeArrowheads="1"/>
              </p:cNvSpPr>
              <p:nvPr/>
            </p:nvSpPr>
            <p:spPr bwMode="auto">
              <a:xfrm>
                <a:off x="5105400" y="5842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438400" y="762000"/>
            <a:ext cx="1752600" cy="4184650"/>
            <a:chOff x="2667000" y="1574800"/>
            <a:chExt cx="1752600" cy="4184015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513" name="Straight Arrow Connector 2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4" name="Straight Arrow Connector 2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5" name="Straight Arrow Connector 2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6" name="Straight Arrow Connector 2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512" name="Rounded Rectangle 30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507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8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9" name="Straight Arrow Connector 4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0" name="Straight Arrow Connector 4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506" name="Rounded Rectangle 37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501" name="Straight Arrow Connector 4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2" name="Straight Arrow Connector 4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3" name="Straight Arrow Connector 4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4" name="Straight Arrow Connector 4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500" name="Rounded Rectangle 44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95" name="Straight Arrow Connector 5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96" name="Straight Arrow Connector 5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97" name="Straight Arrow Connector 5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98" name="Straight Arrow Connector 5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94" name="Rounded Rectangle 51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</p:grpSp>
      <p:sp>
        <p:nvSpPr>
          <p:cNvPr id="16392" name="TextBox 57"/>
          <p:cNvSpPr txBox="1">
            <a:spLocks noChangeArrowheads="1"/>
          </p:cNvSpPr>
          <p:nvPr/>
        </p:nvSpPr>
        <p:spPr bwMode="auto">
          <a:xfrm>
            <a:off x="2286000" y="5105400"/>
            <a:ext cx="1981200" cy="1292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CCR</a:t>
            </a:r>
            <a:r>
              <a:rPr lang="en-US" sz="1400" dirty="0"/>
              <a:t> (Multi Threading) uses </a:t>
            </a:r>
            <a:r>
              <a:rPr lang="en-US" sz="1400" dirty="0">
                <a:solidFill>
                  <a:srgbClr val="FFFF00"/>
                </a:solidFill>
              </a:rPr>
              <a:t>short</a:t>
            </a:r>
            <a:r>
              <a:rPr lang="en-US" sz="1400" dirty="0"/>
              <a:t> or long</a:t>
            </a:r>
          </a:p>
          <a:p>
            <a:r>
              <a:rPr lang="en-US" sz="1400" dirty="0"/>
              <a:t>running threads communicating via </a:t>
            </a:r>
            <a:r>
              <a:rPr lang="en-US" sz="1400" dirty="0">
                <a:solidFill>
                  <a:srgbClr val="FFFF00"/>
                </a:solidFill>
              </a:rPr>
              <a:t>shared memory and</a:t>
            </a:r>
          </a:p>
          <a:p>
            <a:r>
              <a:rPr lang="en-US" sz="1400" dirty="0">
                <a:solidFill>
                  <a:srgbClr val="FFFF00"/>
                </a:solidFill>
              </a:rPr>
              <a:t>Ports </a:t>
            </a:r>
            <a:r>
              <a:rPr lang="en-US" sz="1400" dirty="0"/>
              <a:t>(messages)</a:t>
            </a:r>
          </a:p>
        </p:txBody>
      </p:sp>
      <p:sp>
        <p:nvSpPr>
          <p:cNvPr id="16393" name="TextBox 58"/>
          <p:cNvSpPr txBox="1">
            <a:spLocks noChangeArrowheads="1"/>
          </p:cNvSpPr>
          <p:nvPr/>
        </p:nvSpPr>
        <p:spPr bwMode="auto">
          <a:xfrm>
            <a:off x="4572000" y="5287963"/>
            <a:ext cx="1828800" cy="1292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1400" dirty="0"/>
              <a:t>Yahoo </a:t>
            </a:r>
            <a:r>
              <a:rPr lang="en-US" sz="1400" dirty="0" err="1">
                <a:solidFill>
                  <a:srgbClr val="FFFF00"/>
                </a:solidFill>
              </a:rPr>
              <a:t>Hadoop</a:t>
            </a:r>
            <a:r>
              <a:rPr lang="en-US" sz="1400" dirty="0"/>
              <a:t> uses </a:t>
            </a:r>
            <a:r>
              <a:rPr lang="en-US" sz="1400" dirty="0">
                <a:solidFill>
                  <a:srgbClr val="FFFF00"/>
                </a:solidFill>
              </a:rPr>
              <a:t>short</a:t>
            </a:r>
            <a:r>
              <a:rPr lang="en-US" sz="1400" dirty="0"/>
              <a:t> running processes communicating via disk and tracking processes</a:t>
            </a: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4572000" y="1066800"/>
            <a:ext cx="1752600" cy="4184650"/>
            <a:chOff x="2667000" y="1574800"/>
            <a:chExt cx="1752600" cy="418401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85" name="Straight Arrow Connector 8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6" name="Straight Arrow Connector 8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7" name="Straight Arrow Connector 8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8" name="Straight Arrow Connector 8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84" name="Rounded Rectangle 83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19" name="Group 61"/>
            <p:cNvGrpSpPr>
              <a:grpSpLocks/>
            </p:cNvGrpSpPr>
            <p:nvPr/>
          </p:nvGrpSpPr>
          <p:grpSpPr bwMode="auto"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20" name="Group 76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79" name="Straight Arrow Connector 7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0" name="Straight Arrow Connector 7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1" name="Straight Arrow Connector 8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2" name="Straight Arrow Connector 8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78" name="Rounded Rectangle 77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22" name="Group 70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73" name="Straight Arrow Connector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4" name="Straight Arrow Connector 7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5" name="Straight Arrow Connector 7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6" name="Straight Arrow Connector 7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72" name="Rounded Rectangle 71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23" name="Group 63"/>
            <p:cNvGrpSpPr>
              <a:grpSpLocks/>
            </p:cNvGrpSpPr>
            <p:nvPr/>
          </p:nvGrpSpPr>
          <p:grpSpPr bwMode="auto"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67" name="Straight Arrow Connector 6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68" name="Straight Arrow Connector 6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69" name="Straight Arrow Connector 6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0" name="Straight Arrow Connector 6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66" name="Rounded Rectangle 65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</p:grpSp>
      <p:grpSp>
        <p:nvGrpSpPr>
          <p:cNvPr id="25" name="Group 155"/>
          <p:cNvGrpSpPr>
            <a:grpSpLocks/>
          </p:cNvGrpSpPr>
          <p:nvPr/>
        </p:nvGrpSpPr>
        <p:grpSpPr bwMode="auto">
          <a:xfrm>
            <a:off x="2286000" y="685800"/>
            <a:ext cx="6477000" cy="6172200"/>
            <a:chOff x="2286000" y="685800"/>
            <a:chExt cx="6477000" cy="6172200"/>
          </a:xfrm>
        </p:grpSpPr>
        <p:grpSp>
          <p:nvGrpSpPr>
            <p:cNvPr id="26" name="Group 90"/>
            <p:cNvGrpSpPr>
              <a:grpSpLocks/>
            </p:cNvGrpSpPr>
            <p:nvPr/>
          </p:nvGrpSpPr>
          <p:grpSpPr bwMode="auto">
            <a:xfrm>
              <a:off x="2286000" y="762000"/>
              <a:ext cx="2057400" cy="6096000"/>
              <a:chOff x="2286000" y="762000"/>
              <a:chExt cx="2057400" cy="6096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286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89"/>
              <p:cNvGrpSpPr>
                <a:grpSpLocks/>
              </p:cNvGrpSpPr>
              <p:nvPr/>
            </p:nvGrpSpPr>
            <p:grpSpPr bwMode="auto">
              <a:xfrm>
                <a:off x="2286000" y="762000"/>
                <a:ext cx="1981200" cy="5636062"/>
                <a:chOff x="2286000" y="762000"/>
                <a:chExt cx="1981200" cy="5636062"/>
              </a:xfrm>
            </p:grpSpPr>
            <p:grpSp>
              <p:nvGrpSpPr>
                <p:cNvPr id="28" name="Group 88"/>
                <p:cNvGrpSpPr>
                  <a:grpSpLocks/>
                </p:cNvGrpSpPr>
                <p:nvPr/>
              </p:nvGrpSpPr>
              <p:grpSpPr bwMode="auto">
                <a:xfrm>
                  <a:off x="2438400" y="762000"/>
                  <a:ext cx="1752600" cy="4184015"/>
                  <a:chOff x="2438400" y="762000"/>
                  <a:chExt cx="1752600" cy="4184015"/>
                </a:xfrm>
              </p:grpSpPr>
              <p:grpSp>
                <p:nvGrpSpPr>
                  <p:cNvPr id="29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438400" y="7620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3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57" name="Straight Arrow Connector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cxnSp>
                    <p:nvCxnSpPr>
                      <p:cNvPr id="16458" name="Straight Arrow Connector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cxnSp>
                    <p:nvCxnSpPr>
                      <p:cNvPr id="16459" name="Straight Arrow Connector 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cxnSp>
                    <p:nvCxnSpPr>
                      <p:cNvPr id="16460" name="Straight Arrow Connector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sp>
                  <p:nvSpPr>
                    <p:cNvPr id="16456" name="Rounded 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3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438400" y="1811867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638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51" name="Straight Arrow Connector 1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52" name="Straight Arrow Connector 1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53" name="Straight Arrow Connector 1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54" name="Straight Arrow Connector 1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6450" name="Rounded 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1638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438400" y="2861734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638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45" name="Straight Arrow Connector 10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6" name="Straight Arrow Connector 10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7" name="Straight Arrow Connector 10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8" name="Straight Arrow Connector 11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6444" name="Rounded 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1638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38400" y="39116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639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39" name="Straight Arrow Connector 10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0" name="Straight Arrow Connector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1" name="Straight Arrow Connector 10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2" name="Straight Arrow Connector 10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6438" name="Rounded 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</p:grpSp>
            <p:sp>
              <p:nvSpPr>
                <p:cNvPr id="16432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2286000" y="5105400"/>
                  <a:ext cx="1981200" cy="129266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FF00"/>
                      </a:solidFill>
                    </a:rPr>
                    <a:t>CCR</a:t>
                  </a:r>
                  <a:r>
                    <a:rPr lang="en-US" sz="1400" dirty="0"/>
                    <a:t> (Multi Threading) uses short or </a:t>
                  </a:r>
                  <a:r>
                    <a:rPr lang="en-US" sz="1400" dirty="0">
                      <a:solidFill>
                        <a:srgbClr val="FFFF00"/>
                      </a:solidFill>
                    </a:rPr>
                    <a:t>long</a:t>
                  </a:r>
                </a:p>
                <a:p>
                  <a:r>
                    <a:rPr lang="en-US" sz="1400" dirty="0"/>
                    <a:t>running threads communicating via </a:t>
                  </a:r>
                  <a:r>
                    <a:rPr lang="en-US" sz="1400" dirty="0">
                      <a:solidFill>
                        <a:srgbClr val="FFFF00"/>
                      </a:solidFill>
                    </a:rPr>
                    <a:t>shared memory and</a:t>
                  </a:r>
                </a:p>
                <a:p>
                  <a:r>
                    <a:rPr lang="en-US" sz="1400" dirty="0">
                      <a:solidFill>
                        <a:srgbClr val="FFFF00"/>
                      </a:solidFill>
                    </a:rPr>
                    <a:t>Ports </a:t>
                  </a:r>
                  <a:r>
                    <a:rPr lang="en-US" sz="1400" dirty="0"/>
                    <a:t>(messages)</a:t>
                  </a:r>
                </a:p>
              </p:txBody>
            </p:sp>
          </p:grpSp>
        </p:grpSp>
        <p:grpSp>
          <p:nvGrpSpPr>
            <p:cNvPr id="16391" name="Group 123"/>
            <p:cNvGrpSpPr>
              <a:grpSpLocks/>
            </p:cNvGrpSpPr>
            <p:nvPr/>
          </p:nvGrpSpPr>
          <p:grpSpPr bwMode="auto">
            <a:xfrm>
              <a:off x="6705600" y="685800"/>
              <a:ext cx="2057400" cy="6172200"/>
              <a:chOff x="6934200" y="762000"/>
              <a:chExt cx="2057400" cy="6172200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934200" y="762000"/>
                <a:ext cx="2057400" cy="6172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16399" name="TextBox 125"/>
              <p:cNvSpPr txBox="1">
                <a:spLocks noChangeArrowheads="1"/>
              </p:cNvSpPr>
              <p:nvPr/>
            </p:nvSpPr>
            <p:spPr bwMode="auto">
              <a:xfrm>
                <a:off x="7010400" y="5105400"/>
                <a:ext cx="1828800" cy="15081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0" bIns="0">
                <a:spAutoFit/>
              </a:bodyPr>
              <a:lstStyle/>
              <a:p>
                <a:r>
                  <a:rPr lang="en-US" sz="1400" dirty="0"/>
                  <a:t>Microsoft DRYAD</a:t>
                </a:r>
                <a:br>
                  <a:rPr lang="en-US" sz="1400" dirty="0"/>
                </a:br>
                <a:r>
                  <a:rPr lang="en-US" sz="1400" dirty="0"/>
                  <a:t>uses </a:t>
                </a:r>
                <a:r>
                  <a:rPr lang="en-US" sz="1400" dirty="0">
                    <a:solidFill>
                      <a:srgbClr val="FFFF00"/>
                    </a:solidFill>
                  </a:rPr>
                  <a:t>short</a:t>
                </a:r>
                <a:r>
                  <a:rPr lang="en-US" sz="1400" dirty="0"/>
                  <a:t> running processes communicating via pipes, disk or shared memory between cores</a:t>
                </a:r>
              </a:p>
            </p:txBody>
          </p:sp>
          <p:grpSp>
            <p:nvGrpSpPr>
              <p:cNvPr id="16394" name="Group 59"/>
              <p:cNvGrpSpPr>
                <a:grpSpLocks/>
              </p:cNvGrpSpPr>
              <p:nvPr/>
            </p:nvGrpSpPr>
            <p:grpSpPr bwMode="auto">
              <a:xfrm>
                <a:off x="7010400" y="838200"/>
                <a:ext cx="1752600" cy="4184015"/>
                <a:chOff x="2667000" y="1574800"/>
                <a:chExt cx="1752600" cy="4184015"/>
              </a:xfrm>
            </p:grpSpPr>
            <p:grpSp>
              <p:nvGrpSpPr>
                <p:cNvPr id="16395" name="Group 60"/>
                <p:cNvGrpSpPr>
                  <a:grpSpLocks/>
                </p:cNvGrpSpPr>
                <p:nvPr/>
              </p:nvGrpSpPr>
              <p:grpSpPr bwMode="auto">
                <a:xfrm>
                  <a:off x="2667000" y="15748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396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25" name="Straight Arrow Connector 15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6" name="Straight Arrow Connector 15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7" name="Straight Arrow Connector 15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8" name="Straight Arrow Connector 15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24" name="Rounded 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  <p:grpSp>
              <p:nvGrpSpPr>
                <p:cNvPr id="16397" name="Group 61"/>
                <p:cNvGrpSpPr>
                  <a:grpSpLocks/>
                </p:cNvGrpSpPr>
                <p:nvPr/>
              </p:nvGrpSpPr>
              <p:grpSpPr bwMode="auto">
                <a:xfrm>
                  <a:off x="2667000" y="2624667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39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19" name="Straight Arrow Connector 14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0" name="Straight Arrow Connector 146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1" name="Straight Arrow Connector 147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2" name="Straight Arrow Connector 148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18" name="Rounded 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  <p:grpSp>
              <p:nvGrpSpPr>
                <p:cNvPr id="16400" name="Group 62"/>
                <p:cNvGrpSpPr>
                  <a:grpSpLocks/>
                </p:cNvGrpSpPr>
                <p:nvPr/>
              </p:nvGrpSpPr>
              <p:grpSpPr bwMode="auto">
                <a:xfrm>
                  <a:off x="2667000" y="3674534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40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13" name="Straight Arrow Connector 139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4" name="Straight Arrow Connector 140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5" name="Straight Arrow Connector 14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6" name="Straight Arrow Connector 14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12" name="Rounded 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  <p:grpSp>
              <p:nvGrpSpPr>
                <p:cNvPr id="16402" name="Group 63"/>
                <p:cNvGrpSpPr>
                  <a:grpSpLocks/>
                </p:cNvGrpSpPr>
                <p:nvPr/>
              </p:nvGrpSpPr>
              <p:grpSpPr bwMode="auto">
                <a:xfrm>
                  <a:off x="2667000" y="47244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40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07" name="Straight Arrow Connector 13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08" name="Straight Arrow Connector 13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09" name="Straight Arrow Connector 13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0" name="Straight Arrow Connector 136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06" name="Rounded 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6400800" cy="609600"/>
          </a:xfrm>
        </p:spPr>
        <p:txBody>
          <a:bodyPr/>
          <a:lstStyle/>
          <a:p>
            <a:r>
              <a:rPr lang="en-US" sz="2800" dirty="0" smtClean="0"/>
              <a:t>Data Analysis Architecture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495800"/>
            <a:ext cx="7162800" cy="17526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Typically one uses “</a:t>
            </a:r>
            <a:r>
              <a:rPr lang="en-US" sz="1400" dirty="0" smtClean="0">
                <a:solidFill>
                  <a:srgbClr val="FF9900"/>
                </a:solidFill>
              </a:rPr>
              <a:t>data parallelism</a:t>
            </a:r>
            <a:r>
              <a:rPr lang="en-US" sz="1400" dirty="0" smtClean="0"/>
              <a:t>” to break data into parts and process parts in parallel so that each of Compute/Map phases runs in (data) parallel mode</a:t>
            </a:r>
          </a:p>
          <a:p>
            <a:r>
              <a:rPr lang="en-US" sz="1400" dirty="0" smtClean="0"/>
              <a:t>Different stages in pipeline corresponds to different functions</a:t>
            </a:r>
          </a:p>
          <a:p>
            <a:pPr lvl="2"/>
            <a:r>
              <a:rPr lang="en-US" sz="1200" dirty="0" smtClean="0"/>
              <a:t>“filter1”  “filter2” ….. “visualize”</a:t>
            </a:r>
          </a:p>
          <a:p>
            <a:r>
              <a:rPr lang="en-US" sz="1400" dirty="0" smtClean="0"/>
              <a:t>Mix of </a:t>
            </a:r>
            <a:r>
              <a:rPr lang="en-US" sz="1400" dirty="0" smtClean="0">
                <a:solidFill>
                  <a:srgbClr val="FF9900"/>
                </a:solidFill>
              </a:rPr>
              <a:t>functional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FF9900"/>
                </a:solidFill>
              </a:rPr>
              <a:t>parallel</a:t>
            </a:r>
            <a:r>
              <a:rPr lang="en-US" sz="1400" dirty="0" smtClean="0"/>
              <a:t> components linked by </a:t>
            </a:r>
            <a:r>
              <a:rPr lang="en-US" sz="1400" dirty="0" smtClean="0">
                <a:solidFill>
                  <a:srgbClr val="FF9900"/>
                </a:solidFill>
              </a:rPr>
              <a:t>messages</a:t>
            </a:r>
          </a:p>
        </p:txBody>
      </p:sp>
      <p:grpSp>
        <p:nvGrpSpPr>
          <p:cNvPr id="10" name="Group 52"/>
          <p:cNvGrpSpPr/>
          <p:nvPr/>
        </p:nvGrpSpPr>
        <p:grpSpPr>
          <a:xfrm>
            <a:off x="152400" y="1143000"/>
            <a:ext cx="8646015" cy="2642175"/>
            <a:chOff x="152400" y="3124200"/>
            <a:chExt cx="8646015" cy="2642175"/>
          </a:xfrm>
        </p:grpSpPr>
        <p:grpSp>
          <p:nvGrpSpPr>
            <p:cNvPr id="11" name="Group 51"/>
            <p:cNvGrpSpPr/>
            <p:nvPr/>
          </p:nvGrpSpPr>
          <p:grpSpPr>
            <a:xfrm>
              <a:off x="228600" y="3124200"/>
              <a:ext cx="8569815" cy="1041975"/>
              <a:chOff x="228600" y="3276600"/>
              <a:chExt cx="8569815" cy="1041975"/>
            </a:xfrm>
          </p:grpSpPr>
          <p:grpSp>
            <p:nvGrpSpPr>
              <p:cNvPr id="17" name="Group 27"/>
              <p:cNvGrpSpPr/>
              <p:nvPr/>
            </p:nvGrpSpPr>
            <p:grpSpPr>
              <a:xfrm>
                <a:off x="228600" y="3733800"/>
                <a:ext cx="8569815" cy="584775"/>
                <a:chOff x="228600" y="3733800"/>
                <a:chExt cx="8569815" cy="584775"/>
              </a:xfrm>
            </p:grpSpPr>
            <p:grpSp>
              <p:nvGrpSpPr>
                <p:cNvPr id="19" name="Group 9"/>
                <p:cNvGrpSpPr/>
                <p:nvPr/>
              </p:nvGrpSpPr>
              <p:grpSpPr>
                <a:xfrm>
                  <a:off x="228600" y="3733800"/>
                  <a:ext cx="8569815" cy="584775"/>
                  <a:chOff x="228600" y="3733800"/>
                  <a:chExt cx="8569815" cy="584775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28600" y="3856910"/>
                    <a:ext cx="157126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9900"/>
                        </a:solidFill>
                      </a:rPr>
                      <a:t>Disk/Database</a:t>
                    </a:r>
                    <a:endParaRPr lang="en-US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023779" y="3733800"/>
                    <a:ext cx="99418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Compute</a:t>
                    </a:r>
                  </a:p>
                  <a:p>
                    <a:r>
                      <a:rPr lang="en-US" dirty="0" smtClean="0"/>
                      <a:t>(Map #1)</a:t>
                    </a:r>
                    <a:endParaRPr lang="en-US" dirty="0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362102" y="3733800"/>
                    <a:ext cx="1711815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Disk/Database</a:t>
                    </a:r>
                  </a:p>
                  <a:p>
                    <a:r>
                      <a:rPr lang="en-US" dirty="0" smtClean="0"/>
                      <a:t>Memory/Streams</a:t>
                    </a:r>
                    <a:endParaRPr lang="en-US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418058" y="3733800"/>
                    <a:ext cx="132440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Compute</a:t>
                    </a:r>
                  </a:p>
                  <a:p>
                    <a:r>
                      <a:rPr lang="en-US" dirty="0" smtClean="0"/>
                      <a:t>(Reduce  #1)</a:t>
                    </a:r>
                    <a:endParaRPr lang="en-US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086600" y="3733800"/>
                    <a:ext cx="1711815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Disk/Database</a:t>
                    </a:r>
                  </a:p>
                  <a:p>
                    <a:r>
                      <a:rPr lang="en-US" dirty="0" smtClean="0"/>
                      <a:t>Memory/Streams</a:t>
                    </a:r>
                    <a:endParaRPr lang="en-US" dirty="0"/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1679638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30480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51054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Straight Arrow Connector 14"/>
                <p:cNvCxnSpPr/>
                <p:nvPr/>
              </p:nvCxnSpPr>
              <p:spPr bwMode="auto">
                <a:xfrm>
                  <a:off x="67818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6" name="Straight Arrow Connector 15"/>
              <p:cNvCxnSpPr/>
              <p:nvPr/>
            </p:nvCxnSpPr>
            <p:spPr bwMode="auto">
              <a:xfrm rot="5400000" flipH="1" flipV="1">
                <a:off x="3810000" y="3581400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2439988" y="3429000"/>
                <a:ext cx="152241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16200000" flipH="1">
                <a:off x="2286794" y="3580606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5400000" flipH="1" flipV="1">
                <a:off x="7542212" y="3504406"/>
                <a:ext cx="457994" cy="238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0800000">
                <a:off x="2133600" y="3276600"/>
                <a:ext cx="563721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5400000">
                <a:off x="1905000" y="3505200"/>
                <a:ext cx="4572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8"/>
            <p:cNvGrpSpPr/>
            <p:nvPr/>
          </p:nvGrpSpPr>
          <p:grpSpPr>
            <a:xfrm>
              <a:off x="152400" y="5181600"/>
              <a:ext cx="8569815" cy="584775"/>
              <a:chOff x="228600" y="3733800"/>
              <a:chExt cx="8569815" cy="584775"/>
            </a:xfrm>
          </p:grpSpPr>
          <p:grpSp>
            <p:nvGrpSpPr>
              <p:cNvPr id="25" name="Group 29"/>
              <p:cNvGrpSpPr/>
              <p:nvPr/>
            </p:nvGrpSpPr>
            <p:grpSpPr>
              <a:xfrm>
                <a:off x="228600" y="3733800"/>
                <a:ext cx="8569815" cy="584775"/>
                <a:chOff x="228600" y="3733800"/>
                <a:chExt cx="8569815" cy="58477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28600" y="3856910"/>
                  <a:ext cx="15712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9900"/>
                      </a:solidFill>
                    </a:rPr>
                    <a:t>Disk/Database</a:t>
                  </a:r>
                  <a:endParaRPr lang="en-US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023779" y="3733800"/>
                  <a:ext cx="99418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Compute</a:t>
                  </a:r>
                </a:p>
                <a:p>
                  <a:r>
                    <a:rPr lang="en-US" dirty="0" smtClean="0"/>
                    <a:t>(Map #2)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362102" y="3733800"/>
                  <a:ext cx="1711815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Disk/Database</a:t>
                  </a:r>
                </a:p>
                <a:p>
                  <a:r>
                    <a:rPr lang="en-US" dirty="0" smtClean="0"/>
                    <a:t>Memory/Streams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418058" y="3733800"/>
                  <a:ext cx="132440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Compute</a:t>
                  </a:r>
                </a:p>
                <a:p>
                  <a:r>
                    <a:rPr lang="en-US" dirty="0" smtClean="0"/>
                    <a:t>(Reduce  #2)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086600" y="3733800"/>
                  <a:ext cx="1711815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Disk/Database</a:t>
                  </a:r>
                </a:p>
                <a:p>
                  <a:r>
                    <a:rPr lang="en-US" dirty="0" smtClean="0"/>
                    <a:t>Memory/Streams</a:t>
                  </a:r>
                  <a:endParaRPr lang="en-US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1679638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0480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51054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67818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40" name="Straight Arrow Connector 39"/>
            <p:cNvCxnSpPr/>
            <p:nvPr/>
          </p:nvCxnSpPr>
          <p:spPr bwMode="auto">
            <a:xfrm rot="10800000">
              <a:off x="762000" y="4724400"/>
              <a:ext cx="6934200" cy="794"/>
            </a:xfrm>
            <a:prstGeom prst="straightConnector1">
              <a:avLst/>
            </a:prstGeom>
            <a:ln w="57150">
              <a:solidFill>
                <a:srgbClr val="FF99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rot="5400000">
              <a:off x="496094" y="4990306"/>
              <a:ext cx="533400" cy="1588"/>
            </a:xfrm>
            <a:prstGeom prst="straightConnector1">
              <a:avLst/>
            </a:prstGeom>
            <a:ln w="57150">
              <a:solidFill>
                <a:srgbClr val="FF99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7430294" y="4456906"/>
              <a:ext cx="533400" cy="1588"/>
            </a:xfrm>
            <a:prstGeom prst="straightConnector1">
              <a:avLst/>
            </a:prstGeom>
            <a:ln w="57150">
              <a:solidFill>
                <a:srgbClr val="FF99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rot="5400000">
            <a:off x="7506494" y="4075906"/>
            <a:ext cx="533400" cy="1588"/>
          </a:xfrm>
          <a:prstGeom prst="straightConnector1">
            <a:avLst/>
          </a:prstGeom>
          <a:ln w="57150">
            <a:solidFill>
              <a:srgbClr val="FF9900"/>
            </a:solidFill>
            <a:prstDash val="sysDash"/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24800" y="40386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etc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2286000"/>
            <a:ext cx="195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Typically workflow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91000" y="1219200"/>
            <a:ext cx="2165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MPI,  Shared Memory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2400" y="990600"/>
            <a:ext cx="8839200" cy="1323439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6200" y="2885182"/>
            <a:ext cx="8839200" cy="1077218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64642" y="990600"/>
            <a:ext cx="826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53400" y="2885182"/>
            <a:ext cx="82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" y="990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9900"/>
                </a:solidFill>
              </a:rPr>
              <a:t>Distributed</a:t>
            </a:r>
            <a:br>
              <a:rPr lang="en-US" sz="1800" dirty="0" smtClean="0">
                <a:solidFill>
                  <a:srgbClr val="FF9900"/>
                </a:solidFill>
              </a:rPr>
            </a:br>
            <a:r>
              <a:rPr lang="en-US" sz="1800" dirty="0" smtClean="0">
                <a:solidFill>
                  <a:srgbClr val="FF9900"/>
                </a:solidFill>
              </a:rPr>
              <a:t>or “centralized</a:t>
            </a:r>
          </a:p>
          <a:p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533400"/>
          </a:xfrm>
        </p:spPr>
        <p:txBody>
          <a:bodyPr/>
          <a:lstStyle/>
          <a:p>
            <a:r>
              <a:rPr lang="en-US" sz="2800" dirty="0" smtClean="0"/>
              <a:t>Data Analysis Architecture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7467600" cy="472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LHC Particle Physics analysis: </a:t>
            </a:r>
            <a:r>
              <a:rPr lang="en-US" sz="1800" dirty="0" smtClean="0"/>
              <a:t>parallel over events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Filter1: </a:t>
            </a:r>
            <a:r>
              <a:rPr lang="en-US" sz="1800" dirty="0" smtClean="0"/>
              <a:t>Process raw event data into “events with physics parameters”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Filter2: </a:t>
            </a:r>
            <a:r>
              <a:rPr lang="en-US" sz="1800" dirty="0" smtClean="0"/>
              <a:t>Process physics into histograms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Reduce2: </a:t>
            </a:r>
            <a:r>
              <a:rPr lang="en-US" sz="1800" dirty="0" smtClean="0"/>
              <a:t>Add together separate histogram counts</a:t>
            </a:r>
          </a:p>
          <a:p>
            <a:pPr lvl="1"/>
            <a:r>
              <a:rPr lang="en-US" sz="1800" dirty="0" smtClean="0"/>
              <a:t>Information retrieval similar parallelism over data files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Bioinformatics study Gene Families: </a:t>
            </a:r>
            <a:r>
              <a:rPr lang="en-US" sz="1800" dirty="0" smtClean="0"/>
              <a:t>parallel over sequences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Filter1: </a:t>
            </a:r>
            <a:r>
              <a:rPr lang="en-US" sz="1800" dirty="0" smtClean="0"/>
              <a:t>Align Sequences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Filter2: </a:t>
            </a:r>
            <a:r>
              <a:rPr lang="en-US" sz="1800" dirty="0" smtClean="0"/>
              <a:t>Calculate similarities (distances) between sequences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Filter3a: </a:t>
            </a:r>
            <a:r>
              <a:rPr lang="en-US" sz="1800" dirty="0" smtClean="0"/>
              <a:t>Calculate cluster centers 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Reduce3b</a:t>
            </a:r>
            <a:r>
              <a:rPr lang="en-US" sz="1800" dirty="0" smtClean="0"/>
              <a:t>: Add together center contributions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 4: </a:t>
            </a:r>
            <a:r>
              <a:rPr lang="en-US" sz="1800" dirty="0" smtClean="0"/>
              <a:t>Apply Dimension Reduction to 3D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Filter5: </a:t>
            </a:r>
            <a:r>
              <a:rPr lang="en-US" sz="1800" dirty="0" smtClean="0"/>
              <a:t>Visualize</a:t>
            </a:r>
          </a:p>
        </p:txBody>
      </p:sp>
      <p:grpSp>
        <p:nvGrpSpPr>
          <p:cNvPr id="6" name="Group 12"/>
          <p:cNvGrpSpPr/>
          <p:nvPr/>
        </p:nvGrpSpPr>
        <p:grpSpPr>
          <a:xfrm>
            <a:off x="4572000" y="4494212"/>
            <a:ext cx="2819400" cy="534988"/>
            <a:chOff x="5943600" y="4876800"/>
            <a:chExt cx="2819400" cy="53498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10800000">
              <a:off x="5943600" y="4876800"/>
              <a:ext cx="274161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458994" y="5104606"/>
              <a:ext cx="457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934200" y="5410200"/>
              <a:ext cx="1828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4953000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FF00"/>
                  </a:solidFill>
                </a:rPr>
                <a:t>Iterate</a:t>
              </a:r>
              <a:endParaRPr lang="en-US" sz="20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228600"/>
            <a:ext cx="4953000" cy="609600"/>
          </a:xfrm>
        </p:spPr>
        <p:txBody>
          <a:bodyPr/>
          <a:lstStyle/>
          <a:p>
            <a:r>
              <a:rPr lang="en-US" sz="2800" dirty="0" smtClean="0"/>
              <a:t>Applications Illustrated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343400" y="1219200"/>
            <a:ext cx="4800600" cy="2133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LHC Monte Carlo with Higgs</a:t>
            </a:r>
          </a:p>
          <a:p>
            <a:r>
              <a:rPr lang="en-US" sz="1600" dirty="0" smtClean="0"/>
              <a:t>4500 ALU Sequences with 8 Clusters mapped to 3D and projected by hand to 2D</a:t>
            </a:r>
            <a:endParaRPr lang="en-US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51669" t="7771" r="3048" b="6746"/>
          <a:stretch>
            <a:fillRect/>
          </a:stretch>
        </p:blipFill>
        <p:spPr bwMode="auto">
          <a:xfrm>
            <a:off x="-1" y="1295400"/>
            <a:ext cx="43826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4"/>
          <a:srcRect l="9186" t="27478" r="38518" b="21876"/>
          <a:stretch>
            <a:fillRect/>
          </a:stretch>
        </p:blipFill>
        <p:spPr bwMode="auto">
          <a:xfrm>
            <a:off x="4419600" y="2728823"/>
            <a:ext cx="4648200" cy="359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325</TotalTime>
  <Words>2923</Words>
  <Application>Microsoft Office PowerPoint</Application>
  <PresentationFormat>On-screen Show (4:3)</PresentationFormat>
  <Paragraphs>727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Metro</vt:lpstr>
      <vt:lpstr>Slide 1</vt:lpstr>
      <vt:lpstr>Acknowledgements to</vt:lpstr>
      <vt:lpstr>Consider a Collection of Computers</vt:lpstr>
      <vt:lpstr>Old Issues</vt:lpstr>
      <vt:lpstr>Intel’s Application Stack</vt:lpstr>
      <vt:lpstr>Data Parallel Run Time Architectures</vt:lpstr>
      <vt:lpstr>Data Analysis Architecture I</vt:lpstr>
      <vt:lpstr>Data Analysis Architecture II</vt:lpstr>
      <vt:lpstr>Applications Illustrated</vt:lpstr>
      <vt:lpstr>Slide 10</vt:lpstr>
      <vt:lpstr>CGL-MapReduce</vt:lpstr>
      <vt:lpstr>Particle Physics (LHC) Data Analysis</vt:lpstr>
      <vt:lpstr>LHC Data Analysis Scalability and Speedup</vt:lpstr>
      <vt:lpstr>Notes on Performance</vt:lpstr>
      <vt:lpstr>Word Histograming</vt:lpstr>
      <vt:lpstr>Matrix Multiplication</vt:lpstr>
      <vt:lpstr>Grep Benchmark</vt:lpstr>
      <vt:lpstr>Kmeans Clustering</vt:lpstr>
      <vt:lpstr>Nimbus Cloud – MPI Performance </vt:lpstr>
      <vt:lpstr>Nimbus Kmeans Time in secs for 100 MPI calls</vt:lpstr>
      <vt:lpstr>MPI on Eucalyptus Public Cloud </vt:lpstr>
      <vt:lpstr>Is Dataflow the answer?</vt:lpstr>
      <vt:lpstr>Programming Model Implications</vt:lpstr>
      <vt:lpstr>Deterministic Annealing for Pairwise Clustering</vt:lpstr>
      <vt:lpstr>Various Sequence Clustering Results</vt:lpstr>
      <vt:lpstr>Multidimensional Scaling MDS</vt:lpstr>
      <vt:lpstr>Obesity Patient ~ 20 dimensional data</vt:lpstr>
      <vt:lpstr>Windows Thread Runtime System</vt:lpstr>
      <vt:lpstr>Slide 29</vt:lpstr>
      <vt:lpstr>MPI is outside the mainstream</vt:lpstr>
      <vt:lpstr>CCR Performance: 8 and 16 core AMD</vt:lpstr>
      <vt:lpstr>Slide 32</vt:lpstr>
      <vt:lpstr>Slide 33</vt:lpstr>
      <vt:lpstr>Some Parallel Computing Lessons I</vt:lpstr>
      <vt:lpstr>Some Parallel Computing Lessons II</vt:lpstr>
      <vt:lpstr>Run Time Fluctuations for Clustering Kernel</vt:lpstr>
      <vt:lpstr>Disk-Memory-Maps Rule</vt:lpstr>
      <vt:lpstr>Components of a Scientific Computing environment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on multi-core systems of parallel data mining</dc:title>
  <dc:creator>ptl</dc:creator>
  <cp:lastModifiedBy>ptl</cp:lastModifiedBy>
  <cp:revision>79</cp:revision>
  <dcterms:created xsi:type="dcterms:W3CDTF">2008-06-20T18:37:53Z</dcterms:created>
  <dcterms:modified xsi:type="dcterms:W3CDTF">2008-12-09T19:36:07Z</dcterms:modified>
</cp:coreProperties>
</file>