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38" r:id="rId2"/>
    <p:sldId id="272" r:id="rId3"/>
    <p:sldId id="260" r:id="rId4"/>
    <p:sldId id="261" r:id="rId5"/>
    <p:sldId id="263" r:id="rId6"/>
    <p:sldId id="268" r:id="rId7"/>
    <p:sldId id="270" r:id="rId8"/>
    <p:sldId id="851" r:id="rId9"/>
    <p:sldId id="869" r:id="rId10"/>
    <p:sldId id="264" r:id="rId11"/>
    <p:sldId id="266" r:id="rId12"/>
    <p:sldId id="273" r:id="rId13"/>
    <p:sldId id="275" r:id="rId14"/>
    <p:sldId id="349" r:id="rId15"/>
    <p:sldId id="1074" r:id="rId16"/>
    <p:sldId id="1072" r:id="rId17"/>
    <p:sldId id="1073" r:id="rId18"/>
    <p:sldId id="1075" r:id="rId19"/>
    <p:sldId id="10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7" autoAdjust="0"/>
    <p:restoredTop sz="91685" autoAdjust="0"/>
  </p:normalViewPr>
  <p:slideViewPr>
    <p:cSldViewPr snapToGrid="0">
      <p:cViewPr varScale="1">
        <p:scale>
          <a:sx n="102" d="100"/>
          <a:sy n="102" d="100"/>
        </p:scale>
        <p:origin x="2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46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c8e2106c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5c8e2106c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9069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c387cd87f_2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5c387cd87f_2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Escience below cut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H5 shows dominance of AI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5c387cd87f_2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5c387cd87f_2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c387cd87f_2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5c387cd87f_2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5c8e2106c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g5c8e2106c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5c8e2106c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5c8e2106c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5c387cd87f_2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5c387cd87f_2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c387cd87f_2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5c387cd87f_2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Summary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387cd87f_38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5c387cd87f_38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AI conferences shoot up 2014 onwards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6421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c387cd87f_2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5c387cd87f_2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Clouds also decreasing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Big data growing but quite small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c387cd87f_3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c387cd87f_3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c387cd87f_34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5c387cd87f_34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●IoT ML DL growing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●Big Data HPC flattish with HPC &lt; Big Data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c387cd87f_3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c387cd87f_3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886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c8e2106c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5c8e2106c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●Some small fields. Edge growing but pretty small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6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5C2BE6-B54C-4635-9E72-69540418B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0612" y="6445506"/>
            <a:ext cx="1292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</a:p>
        </p:txBody>
      </p:sp>
    </p:spTree>
    <p:extLst>
      <p:ext uri="{BB962C8B-B14F-4D97-AF65-F5344CB8AC3E}">
        <p14:creationId xmlns:p14="http://schemas.microsoft.com/office/powerpoint/2010/main" val="35973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8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3100AB-74D5-4297-83C2-7F0B1826E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2590" y="6444985"/>
            <a:ext cx="1292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8D69FB-6D49-4E1B-B3D9-BB675638F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8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02590" y="6444985"/>
            <a:ext cx="1292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5471" y="6445507"/>
            <a:ext cx="109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D4706-1DEC-479F-AD68-1AE5C44FFACB}"/>
              </a:ext>
            </a:extLst>
          </p:cNvPr>
          <p:cNvSpPr/>
          <p:nvPr userDrawn="1"/>
        </p:nvSpPr>
        <p:spPr>
          <a:xfrm>
            <a:off x="0" y="6422316"/>
            <a:ext cx="2259105" cy="435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Digital Science Center</a:t>
            </a:r>
          </a:p>
        </p:txBody>
      </p:sp>
      <p:cxnSp>
        <p:nvCxnSpPr>
          <p:cNvPr id="9" name="Google Shape;61;p11">
            <a:extLst>
              <a:ext uri="{FF2B5EF4-FFF2-40B4-BE49-F238E27FC236}">
                <a16:creationId xmlns:a16="http://schemas.microsoft.com/office/drawing/2014/main" id="{2B402A96-68B8-4D8F-98C4-2759D99C80C3}"/>
              </a:ext>
            </a:extLst>
          </p:cNvPr>
          <p:cNvCxnSpPr/>
          <p:nvPr userDrawn="1"/>
        </p:nvCxnSpPr>
        <p:spPr>
          <a:xfrm>
            <a:off x="-40011" y="6251538"/>
            <a:ext cx="12202000" cy="0"/>
          </a:xfrm>
          <a:prstGeom prst="straightConnector1">
            <a:avLst/>
          </a:prstGeom>
          <a:noFill/>
          <a:ln w="9525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536925-74B7-4961-9EC9-E65B5F80C2B4}"/>
              </a:ext>
            </a:extLst>
          </p:cNvPr>
          <p:cNvSpPr txBox="1"/>
          <p:nvPr userDrawn="1"/>
        </p:nvSpPr>
        <p:spPr>
          <a:xfrm>
            <a:off x="2259105" y="6396335"/>
            <a:ext cx="573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Learning Everywhere: Impact on Community</a:t>
            </a:r>
          </a:p>
        </p:txBody>
      </p:sp>
    </p:spTree>
    <p:extLst>
      <p:ext uri="{BB962C8B-B14F-4D97-AF65-F5344CB8AC3E}">
        <p14:creationId xmlns:p14="http://schemas.microsoft.com/office/powerpoint/2010/main" val="12319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1710"/>
            <a:ext cx="12192000" cy="1620837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Learning Everywhere: Machine (actually Deep) Learning Delivers HPC</a:t>
            </a:r>
            <a:endParaRPr lang="en-US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0E1E-723F-4497-B46A-9D6B4B743B2E}"/>
              </a:ext>
            </a:extLst>
          </p:cNvPr>
          <p:cNvSpPr/>
          <p:nvPr/>
        </p:nvSpPr>
        <p:spPr>
          <a:xfrm>
            <a:off x="12544" y="4183738"/>
            <a:ext cx="12179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3200" b="1" dirty="0">
                <a:cs typeface="Times New Roman" pitchFamily="18" charset="0"/>
              </a:rPr>
              <a:t>Geoffrey Fox, Shantenu Jha, September 26, 2019</a:t>
            </a:r>
            <a:br>
              <a:rPr lang="en-US" sz="2400" b="1" dirty="0">
                <a:cs typeface="Times New Roman" pitchFamily="18" charset="0"/>
              </a:rPr>
            </a:br>
            <a:r>
              <a:rPr lang="en-US" sz="3200" b="1" dirty="0">
                <a:cs typeface="Times New Roman" pitchFamily="18" charset="0"/>
              </a:rPr>
              <a:t>Learning Everywhere: Impact on Community</a:t>
            </a:r>
          </a:p>
          <a:p>
            <a:pPr lvl="0" algn="ctr" defTabSz="457200">
              <a:defRPr/>
            </a:pPr>
            <a:r>
              <a:rPr lang="en-US" sz="2400" b="1" dirty="0">
                <a:cs typeface="Times New Roman" pitchFamily="18" charset="0"/>
              </a:rPr>
              <a:t>eScience 2019 </a:t>
            </a:r>
            <a:r>
              <a:rPr lang="it-IT" sz="2400" b="1" dirty="0">
                <a:cs typeface="Times New Roman" pitchFamily="18" charset="0"/>
              </a:rPr>
              <a:t>September 24 – 27, 2019 San Diego, California, USA</a:t>
            </a:r>
            <a:endParaRPr lang="en-US" sz="2400" b="1" dirty="0">
              <a:cs typeface="Times New Roman" pitchFamily="18" charset="0"/>
            </a:endParaRPr>
          </a:p>
          <a:p>
            <a:pPr lvl="0" algn="ctr" defTabSz="457200">
              <a:defRPr/>
            </a:pPr>
            <a:r>
              <a:rPr lang="en-US" sz="2400" dirty="0"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gcf@indiana.edu</a:t>
            </a:r>
            <a:r>
              <a:rPr lang="en-US" sz="2400" dirty="0">
                <a:latin typeface="Arial"/>
              </a:rPr>
              <a:t>, </a:t>
            </a:r>
            <a:r>
              <a:rPr lang="en-US" sz="2400" dirty="0">
                <a:latin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http://www.dsc.soic.indiana.edu/</a:t>
            </a:r>
            <a:r>
              <a:rPr lang="en-US" sz="2400" dirty="0">
                <a:latin typeface="Arial"/>
              </a:rPr>
              <a:t>, </a:t>
            </a:r>
            <a:r>
              <a:rPr lang="en-US" sz="2400" dirty="0">
                <a:latin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http://spidal.org</a:t>
            </a:r>
            <a:r>
              <a:rPr lang="en-US" sz="2400" dirty="0">
                <a:latin typeface="Arial"/>
              </a:rPr>
              <a:t>/</a:t>
            </a:r>
          </a:p>
        </p:txBody>
      </p:sp>
      <p:pic>
        <p:nvPicPr>
          <p:cNvPr id="1026" name="Picture 2" descr="eScience 2019">
            <a:extLst>
              <a:ext uri="{FF2B5EF4-FFF2-40B4-BE49-F238E27FC236}">
                <a16:creationId xmlns:a16="http://schemas.microsoft.com/office/drawing/2014/main" id="{4A6E7453-2345-4A06-9F45-579FC782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" y="0"/>
            <a:ext cx="12192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D8815-9DA9-446D-BE92-24A121D96D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2C89B-16AE-43F8-8A9D-7BF17997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50"/>
          <p:cNvPicPr preferRelativeResize="0"/>
          <p:nvPr/>
        </p:nvPicPr>
        <p:blipFill rotWithShape="1">
          <a:blip r:embed="rId3">
            <a:alphaModFix/>
          </a:blip>
          <a:srcRect t="10830" b="13851"/>
          <a:stretch/>
        </p:blipFill>
        <p:spPr>
          <a:xfrm>
            <a:off x="371033" y="1228033"/>
            <a:ext cx="11212032" cy="50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0"/>
          <p:cNvSpPr/>
          <p:nvPr/>
        </p:nvSpPr>
        <p:spPr>
          <a:xfrm>
            <a:off x="5401867" y="4464633"/>
            <a:ext cx="6181200" cy="1268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9" name="Google Shape;309;p50"/>
          <p:cNvSpPr txBox="1">
            <a:spLocks noGrp="1"/>
          </p:cNvSpPr>
          <p:nvPr>
            <p:ph type="body" idx="1"/>
          </p:nvPr>
        </p:nvSpPr>
        <p:spPr>
          <a:xfrm>
            <a:off x="5401867" y="4629967"/>
            <a:ext cx="6278164" cy="99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en" sz="1867" dirty="0">
                <a:latin typeface="Open Sans"/>
                <a:ea typeface="Open Sans"/>
                <a:cs typeface="Open Sans"/>
                <a:sym typeface="Open Sans"/>
              </a:rPr>
              <a:t>In 2017, absolute number of papers are</a:t>
            </a:r>
            <a:endParaRPr sz="1867" dirty="0">
              <a:latin typeface="Open Sans"/>
              <a:ea typeface="Open Sans"/>
              <a:cs typeface="Open Sans"/>
              <a:sym typeface="Open Sans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" sz="1867" b="1" dirty="0">
                <a:latin typeface="Open Sans"/>
                <a:ea typeface="Open Sans"/>
                <a:cs typeface="Open Sans"/>
                <a:sym typeface="Open Sans"/>
              </a:rPr>
              <a:t>AI:</a:t>
            </a:r>
            <a:r>
              <a:rPr lang="en" sz="1867" dirty="0">
                <a:latin typeface="Open Sans"/>
                <a:ea typeface="Open Sans"/>
                <a:cs typeface="Open Sans"/>
                <a:sym typeface="Open Sans"/>
              </a:rPr>
              <a:t> 23,922		</a:t>
            </a:r>
            <a:r>
              <a:rPr lang="en" sz="1867" b="1" dirty="0">
                <a:latin typeface="Open Sans"/>
                <a:ea typeface="Open Sans"/>
                <a:cs typeface="Open Sans"/>
                <a:sym typeface="Open Sans"/>
              </a:rPr>
              <a:t>CS:</a:t>
            </a:r>
            <a:r>
              <a:rPr lang="en" sz="1867" dirty="0">
                <a:latin typeface="Open Sans"/>
                <a:ea typeface="Open Sans"/>
                <a:cs typeface="Open Sans"/>
                <a:sym typeface="Open Sans"/>
              </a:rPr>
              <a:t> 383,279	</a:t>
            </a:r>
            <a:r>
              <a:rPr lang="en" sz="1867" b="1" dirty="0">
                <a:latin typeface="Open Sans"/>
                <a:ea typeface="Open Sans"/>
                <a:cs typeface="Open Sans"/>
                <a:sym typeface="Open Sans"/>
              </a:rPr>
              <a:t>All:</a:t>
            </a:r>
            <a:r>
              <a:rPr lang="en" sz="1867" dirty="0">
                <a:latin typeface="Open Sans"/>
                <a:ea typeface="Open Sans"/>
                <a:cs typeface="Open Sans"/>
                <a:sym typeface="Open Sans"/>
              </a:rPr>
              <a:t> 3,032,731</a:t>
            </a:r>
            <a:endParaRPr sz="1867" dirty="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1" name="Google Shape;311;p50"/>
          <p:cNvCxnSpPr/>
          <p:nvPr/>
        </p:nvCxnSpPr>
        <p:spPr>
          <a:xfrm>
            <a:off x="371033" y="1152467"/>
            <a:ext cx="2517200" cy="0"/>
          </a:xfrm>
          <a:prstGeom prst="straightConnector1">
            <a:avLst/>
          </a:prstGeom>
          <a:noFill/>
          <a:ln w="19050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50"/>
          <p:cNvSpPr txBox="1">
            <a:spLocks noGrp="1"/>
          </p:cNvSpPr>
          <p:nvPr>
            <p:ph type="title"/>
          </p:nvPr>
        </p:nvSpPr>
        <p:spPr>
          <a:xfrm>
            <a:off x="276967" y="346433"/>
            <a:ext cx="9630000" cy="726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" sz="2667">
                <a:solidFill>
                  <a:srgbClr val="515151"/>
                </a:solidFill>
              </a:rPr>
              <a:t>Arxiv Publications from Aiindex.org</a:t>
            </a:r>
            <a:endParaRPr sz="2667" b="0">
              <a:solidFill>
                <a:srgbClr val="51515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674EC-0EAE-4A54-A67F-6D23553D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A37935-D2F0-4C5B-8F4A-777B0DDD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4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>
            <a:spLocks noGrp="1"/>
          </p:cNvSpPr>
          <p:nvPr>
            <p:ph type="body" idx="1"/>
          </p:nvPr>
        </p:nvSpPr>
        <p:spPr>
          <a:xfrm>
            <a:off x="306800" y="874733"/>
            <a:ext cx="5724400" cy="538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158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(188) </a:t>
            </a: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CVPR: </a:t>
            </a:r>
            <a:r>
              <a:rPr lang="en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Conference on Computer Vision and Pattern Recognition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101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(134) </a:t>
            </a: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NeurIPS:</a:t>
            </a:r>
            <a:r>
              <a:rPr lang="en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Neural Information Processing Systems 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98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(104) </a:t>
            </a: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ECCV: </a:t>
            </a:r>
            <a:r>
              <a:rPr lang="en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European Conference on Computer Vision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91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(113) </a:t>
            </a: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ICML:</a:t>
            </a:r>
            <a:r>
              <a:rPr lang="en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International Conference on Machine Learning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89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(124) </a:t>
            </a: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ICCV: </a:t>
            </a:r>
            <a:r>
              <a:rPr lang="en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International Conference on Computer Vision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85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(86) </a:t>
            </a:r>
            <a:r>
              <a:rPr lang="en" sz="1200" b="1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CHI:</a:t>
            </a:r>
            <a:r>
              <a:rPr lang="en" sz="1200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Computer Human Interaction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80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(76) </a:t>
            </a:r>
            <a:r>
              <a:rPr lang="en" sz="1200" b="1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INFOCOM:</a:t>
            </a:r>
            <a:r>
              <a:rPr lang="en" sz="1200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 Joint Conference of the Computer and Communications Societies 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77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(76) </a:t>
            </a:r>
            <a:r>
              <a:rPr lang="en" sz="1200" b="1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WWW: </a:t>
            </a:r>
            <a:r>
              <a:rPr lang="en" sz="1200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 International World Wide Web Conferences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73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(74) </a:t>
            </a: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VLDB:</a:t>
            </a:r>
            <a:r>
              <a:rPr lang="en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International Conference on Very Large Databases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73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(77) </a:t>
            </a: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SIGKDD: </a:t>
            </a:r>
            <a:r>
              <a:rPr lang="en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International Conference on Knowledge discovery and data mining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71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(75)  </a:t>
            </a: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ICRA:</a:t>
            </a:r>
            <a:r>
              <a:rPr lang="en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International Conference on Robotics and Automation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56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(69)</a:t>
            </a: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AAAI: </a:t>
            </a:r>
            <a:r>
              <a:rPr lang="en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Assoc. Adv. AI Conference on Artificial Intelligence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54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(58) </a:t>
            </a:r>
            <a:r>
              <a:rPr lang="en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ISCA: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International Symposium on Computer Architecture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50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(54) </a:t>
            </a: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IROS:</a:t>
            </a:r>
            <a:r>
              <a:rPr lang="en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International Conference on Intelligent Robots and Systems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(51) </a:t>
            </a:r>
            <a:r>
              <a:rPr lang="en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ASPLOS: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International Conference on Architectural Support for Programming Languages and Operating Systems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47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(42) </a:t>
            </a:r>
            <a:r>
              <a:rPr lang="en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SC: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International Conference on High Performance Computing, Networking, Storage and Analysis 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(51) </a:t>
            </a:r>
            <a:r>
              <a:rPr lang="en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HPCA: </a:t>
            </a:r>
            <a:r>
              <a:rPr lang="en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Symposium on High Performance Computer Architecture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45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(61)  </a:t>
            </a: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IJCAI:</a:t>
            </a:r>
            <a:r>
              <a:rPr lang="en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International Joint Conference on Artificial Intelligence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43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(42) </a:t>
            </a:r>
            <a:r>
              <a:rPr lang="en" sz="1200" b="1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BMVC:</a:t>
            </a:r>
            <a:r>
              <a:rPr lang="en" sz="120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British Machine Vision Conference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2"/>
          <p:cNvSpPr txBox="1"/>
          <p:nvPr/>
        </p:nvSpPr>
        <p:spPr>
          <a:xfrm>
            <a:off x="6096000" y="904767"/>
            <a:ext cx="6000400" cy="53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 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(46)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IPDPS: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International Symposium on Parallel &amp; Distributed Processing </a:t>
            </a: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 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(41)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MICRO: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International Symposium on Microarchitecture</a:t>
            </a:r>
            <a:endParaRPr lang="en-US" sz="1200" dirty="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FF0000"/>
                </a:solidFill>
              </a:rPr>
              <a:t>39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(31) </a:t>
            </a:r>
            <a:r>
              <a:rPr lang="en" sz="1200" b="1" dirty="0">
                <a:solidFill>
                  <a:srgbClr val="FF0000"/>
                </a:solidFill>
              </a:rPr>
              <a:t>CLOUD: </a:t>
            </a:r>
            <a:r>
              <a:rPr lang="en" sz="1200" dirty="0">
                <a:solidFill>
                  <a:srgbClr val="FF0000"/>
                </a:solidFill>
              </a:rPr>
              <a:t>International Conference on Cloud Computing</a:t>
            </a:r>
            <a:endParaRPr sz="1200" dirty="0"/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000000"/>
                </a:solidFill>
              </a:rPr>
              <a:t>39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(?)</a:t>
            </a:r>
            <a:r>
              <a:rPr lang="en" sz="1200" b="1" dirty="0">
                <a:solidFill>
                  <a:srgbClr val="000000"/>
                </a:solidFill>
              </a:rPr>
              <a:t> OSDI: </a:t>
            </a:r>
            <a:r>
              <a:rPr lang="en" sz="1200" dirty="0">
                <a:solidFill>
                  <a:srgbClr val="000000"/>
                </a:solidFill>
              </a:rPr>
              <a:t>Symposium on Operating Systems Design and Implementation</a:t>
            </a:r>
            <a:endParaRPr sz="1200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000000"/>
                </a:solidFill>
              </a:rPr>
              <a:t>37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(33)  </a:t>
            </a:r>
            <a:r>
              <a:rPr lang="en" sz="1200" b="1" dirty="0">
                <a:solidFill>
                  <a:srgbClr val="000000"/>
                </a:solidFill>
              </a:rPr>
              <a:t>OOPSLA:</a:t>
            </a:r>
            <a:r>
              <a:rPr lang="en" sz="1200" dirty="0">
                <a:solidFill>
                  <a:srgbClr val="000000"/>
                </a:solidFill>
              </a:rPr>
              <a:t> SIGPLAN International Conference on Object-Oriented Programming, Systems, Languages, and Applications</a:t>
            </a:r>
            <a:endParaRPr sz="1200" dirty="0"/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000000"/>
                </a:solidFill>
              </a:rPr>
              <a:t>37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(32) </a:t>
            </a:r>
            <a:r>
              <a:rPr lang="en" sz="1200" b="1" dirty="0">
                <a:solidFill>
                  <a:srgbClr val="000000"/>
                </a:solidFill>
              </a:rPr>
              <a:t>PPOPP:</a:t>
            </a:r>
            <a:r>
              <a:rPr lang="en" sz="1200" dirty="0">
                <a:solidFill>
                  <a:srgbClr val="000000"/>
                </a:solidFill>
              </a:rPr>
              <a:t> SIGPLAN Symposium on Principles &amp; Practice of Parallel Programming</a:t>
            </a:r>
            <a:endParaRPr sz="1200" dirty="0"/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000000"/>
                </a:solidFill>
              </a:rPr>
              <a:t>37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(33) </a:t>
            </a:r>
            <a:r>
              <a:rPr lang="en" sz="1200" b="1" dirty="0">
                <a:solidFill>
                  <a:srgbClr val="000000"/>
                </a:solidFill>
              </a:rPr>
              <a:t>CCGrid:</a:t>
            </a:r>
            <a:r>
              <a:rPr lang="en" sz="1200" dirty="0">
                <a:solidFill>
                  <a:srgbClr val="000000"/>
                </a:solidFill>
              </a:rPr>
              <a:t> International Symposium on Cluster Computing and the Grid</a:t>
            </a:r>
            <a:endParaRPr sz="12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38761D"/>
                </a:solidFill>
              </a:rPr>
              <a:t>34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(41) </a:t>
            </a:r>
            <a:r>
              <a:rPr lang="en" sz="1200" b="1" dirty="0">
                <a:solidFill>
                  <a:srgbClr val="38761D"/>
                </a:solidFill>
              </a:rPr>
              <a:t>ICIP: </a:t>
            </a:r>
            <a:r>
              <a:rPr lang="en" sz="1200" dirty="0">
                <a:solidFill>
                  <a:srgbClr val="38761D"/>
                </a:solidFill>
              </a:rPr>
              <a:t>International Conference on Image Processing</a:t>
            </a:r>
            <a:endParaRPr sz="1200" dirty="0"/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38761D"/>
                </a:solidFill>
              </a:rPr>
              <a:t>34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(28) </a:t>
            </a:r>
            <a:r>
              <a:rPr lang="en" sz="1200" b="1" dirty="0">
                <a:solidFill>
                  <a:srgbClr val="38761D"/>
                </a:solidFill>
              </a:rPr>
              <a:t>ICPR: </a:t>
            </a:r>
            <a:r>
              <a:rPr lang="en" sz="1200" dirty="0">
                <a:solidFill>
                  <a:srgbClr val="38761D"/>
                </a:solidFill>
              </a:rPr>
              <a:t>International Conference on Pattern Recognition</a:t>
            </a:r>
            <a:endParaRPr sz="1200" dirty="0"/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FF0000"/>
                </a:solidFill>
              </a:rPr>
              <a:t>30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(35) </a:t>
            </a:r>
            <a:r>
              <a:rPr lang="en" sz="1200" b="1" dirty="0">
                <a:solidFill>
                  <a:srgbClr val="FF0000"/>
                </a:solidFill>
              </a:rPr>
              <a:t>SoCC:</a:t>
            </a:r>
            <a:r>
              <a:rPr lang="en" sz="1200" dirty="0">
                <a:solidFill>
                  <a:srgbClr val="FF0000"/>
                </a:solidFill>
              </a:rPr>
              <a:t> Symposium on Cloud Computing</a:t>
            </a:r>
            <a:endParaRPr sz="1200" dirty="0">
              <a:solidFill>
                <a:srgbClr val="38761D"/>
              </a:solidFill>
            </a:endParaRPr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6AA84F"/>
                </a:solidFill>
              </a:rPr>
              <a:t>29 (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22) </a:t>
            </a:r>
            <a:r>
              <a:rPr lang="en" sz="1200" b="1" dirty="0">
                <a:solidFill>
                  <a:srgbClr val="6AA84F"/>
                </a:solidFill>
              </a:rPr>
              <a:t>ECAI: </a:t>
            </a:r>
            <a:r>
              <a:rPr lang="en" sz="1200" dirty="0">
                <a:solidFill>
                  <a:srgbClr val="6AA84F"/>
                </a:solidFill>
              </a:rPr>
              <a:t>European Conference on Artificial Intelligence</a:t>
            </a:r>
            <a:endParaRPr sz="1200" dirty="0">
              <a:solidFill>
                <a:srgbClr val="38761D"/>
              </a:solidFill>
            </a:endParaRPr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000000"/>
                </a:solidFill>
              </a:rPr>
              <a:t>29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(28) </a:t>
            </a:r>
            <a:r>
              <a:rPr lang="en" sz="1200" b="1" dirty="0">
                <a:solidFill>
                  <a:srgbClr val="000000"/>
                </a:solidFill>
              </a:rPr>
              <a:t>HPDC:</a:t>
            </a:r>
            <a:r>
              <a:rPr lang="en" sz="1200" dirty="0">
                <a:solidFill>
                  <a:srgbClr val="000000"/>
                </a:solidFill>
              </a:rPr>
              <a:t> International Symposium on High Performance Distributed Computing </a:t>
            </a:r>
            <a:endParaRPr sz="1200" dirty="0">
              <a:solidFill>
                <a:srgbClr val="38761D"/>
              </a:solidFill>
            </a:endParaRPr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FF0000"/>
                </a:solidFill>
              </a:rPr>
              <a:t>28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(25) </a:t>
            </a:r>
            <a:r>
              <a:rPr lang="en" sz="1200" b="1" dirty="0">
                <a:solidFill>
                  <a:srgbClr val="FF0000"/>
                </a:solidFill>
              </a:rPr>
              <a:t>CloudCom: </a:t>
            </a:r>
            <a:r>
              <a:rPr lang="en" sz="1200" dirty="0">
                <a:solidFill>
                  <a:srgbClr val="FF0000"/>
                </a:solidFill>
              </a:rPr>
              <a:t>International Conference on Cloud Computing Technology and Science </a:t>
            </a:r>
            <a:endParaRPr sz="1200" dirty="0"/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000000"/>
                </a:solidFill>
              </a:rPr>
              <a:t>26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(25) </a:t>
            </a:r>
            <a:r>
              <a:rPr lang="en" sz="1200" b="1" dirty="0">
                <a:solidFill>
                  <a:srgbClr val="000000"/>
                </a:solidFill>
              </a:rPr>
              <a:t>ICS: </a:t>
            </a:r>
            <a:r>
              <a:rPr lang="en" sz="1200" dirty="0">
                <a:solidFill>
                  <a:srgbClr val="000000"/>
                </a:solidFill>
              </a:rPr>
              <a:t>International Conference on Supercomputing</a:t>
            </a:r>
            <a:endParaRPr sz="1200" dirty="0"/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7030A0"/>
                </a:solidFill>
              </a:rPr>
              <a:t>25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(33) </a:t>
            </a:r>
            <a:r>
              <a:rPr lang="en" sz="1200" b="1" dirty="0">
                <a:solidFill>
                  <a:srgbClr val="7030A0"/>
                </a:solidFill>
              </a:rPr>
              <a:t>Big Data:</a:t>
            </a:r>
            <a:r>
              <a:rPr lang="en" sz="1200" dirty="0">
                <a:solidFill>
                  <a:srgbClr val="7030A0"/>
                </a:solidFill>
              </a:rPr>
              <a:t> International Conference on Big Data </a:t>
            </a:r>
            <a:endParaRPr sz="1200" dirty="0"/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000000"/>
                </a:solidFill>
              </a:rPr>
              <a:t>21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(20) </a:t>
            </a:r>
            <a:r>
              <a:rPr lang="en" sz="1200" b="1" dirty="0">
                <a:solidFill>
                  <a:srgbClr val="000000"/>
                </a:solidFill>
              </a:rPr>
              <a:t>CLUSTER: </a:t>
            </a:r>
            <a:r>
              <a:rPr lang="en" sz="1200" dirty="0">
                <a:solidFill>
                  <a:srgbClr val="000000"/>
                </a:solidFill>
              </a:rPr>
              <a:t>International Conference on Cluster Computing</a:t>
            </a:r>
            <a:endParaRPr sz="1200" dirty="0"/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000000"/>
                </a:solidFill>
              </a:rPr>
              <a:t>21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(22) </a:t>
            </a:r>
            <a:r>
              <a:rPr lang="en" sz="1200" b="1" dirty="0">
                <a:solidFill>
                  <a:srgbClr val="000000"/>
                </a:solidFill>
              </a:rPr>
              <a:t>SPAA: </a:t>
            </a:r>
            <a:r>
              <a:rPr lang="en" sz="1200" dirty="0">
                <a:solidFill>
                  <a:srgbClr val="000000"/>
                </a:solidFill>
              </a:rPr>
              <a:t>Symposium on Parallelism in Algorithms and Architectures</a:t>
            </a:r>
            <a:endParaRPr sz="1200" dirty="0"/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000000"/>
                </a:solidFill>
              </a:rPr>
              <a:t>20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(20) </a:t>
            </a:r>
            <a:r>
              <a:rPr lang="en" sz="1200" b="1" dirty="0">
                <a:solidFill>
                  <a:srgbClr val="000000"/>
                </a:solidFill>
              </a:rPr>
              <a:t>ICPP</a:t>
            </a:r>
            <a:r>
              <a:rPr lang="en" sz="1200" dirty="0">
                <a:solidFill>
                  <a:srgbClr val="000000"/>
                </a:solidFill>
              </a:rPr>
              <a:t>: International Conference on Parallel Processing</a:t>
            </a:r>
            <a:endParaRPr sz="1200" dirty="0"/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000000"/>
                </a:solidFill>
              </a:rPr>
              <a:t>18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(20) </a:t>
            </a:r>
            <a:r>
              <a:rPr lang="en" sz="1200" b="1" dirty="0">
                <a:solidFill>
                  <a:srgbClr val="000000"/>
                </a:solidFill>
              </a:rPr>
              <a:t>ICCSA:</a:t>
            </a:r>
            <a:r>
              <a:rPr lang="en" sz="1200" dirty="0">
                <a:solidFill>
                  <a:srgbClr val="000000"/>
                </a:solidFill>
              </a:rPr>
              <a:t> International Conference on Computational Science and Its Applications</a:t>
            </a:r>
            <a:endParaRPr sz="1200" dirty="0"/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000000"/>
                </a:solidFill>
              </a:rPr>
              <a:t>15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(12) </a:t>
            </a:r>
            <a:r>
              <a:rPr lang="en" sz="1200" b="1" dirty="0">
                <a:solidFill>
                  <a:srgbClr val="000000"/>
                </a:solidFill>
              </a:rPr>
              <a:t>SBAC-PAD:</a:t>
            </a:r>
            <a:r>
              <a:rPr lang="en" sz="1200" dirty="0">
                <a:solidFill>
                  <a:srgbClr val="000000"/>
                </a:solidFill>
              </a:rPr>
              <a:t> International Symposium on Computer Architecture and High Performance Computing</a:t>
            </a:r>
            <a:endParaRPr sz="1200" dirty="0"/>
          </a:p>
          <a:p>
            <a:pPr>
              <a:lnSpc>
                <a:spcPct val="115000"/>
              </a:lnSpc>
            </a:pPr>
            <a:r>
              <a:rPr lang="en" sz="1200" b="1" dirty="0">
                <a:solidFill>
                  <a:srgbClr val="000000"/>
                </a:solidFill>
              </a:rPr>
              <a:t>14 </a:t>
            </a:r>
            <a:r>
              <a:rPr lang="en" sz="1200" b="1" dirty="0">
                <a:solidFill>
                  <a:schemeClr val="accent4">
                    <a:lumMod val="75000"/>
                  </a:schemeClr>
                </a:solidFill>
              </a:rPr>
              <a:t>(11) </a:t>
            </a:r>
            <a:r>
              <a:rPr lang="en" sz="1200" b="1" dirty="0">
                <a:solidFill>
                  <a:srgbClr val="000000"/>
                </a:solidFill>
              </a:rPr>
              <a:t>DS-RT: </a:t>
            </a:r>
            <a:r>
              <a:rPr lang="en" sz="1200" dirty="0">
                <a:solidFill>
                  <a:srgbClr val="000000"/>
                </a:solidFill>
              </a:rPr>
              <a:t>International Symposium on Distributed Simulation and Real-Time Applications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333" name="Google Shape;333;p52"/>
          <p:cNvSpPr/>
          <p:nvPr/>
        </p:nvSpPr>
        <p:spPr>
          <a:xfrm>
            <a:off x="8183567" y="5913933"/>
            <a:ext cx="3756800" cy="34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" name="Google Shape;334;p52"/>
          <p:cNvSpPr txBox="1"/>
          <p:nvPr/>
        </p:nvSpPr>
        <p:spPr>
          <a:xfrm>
            <a:off x="8313167" y="5913933"/>
            <a:ext cx="36272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r"/>
            <a:r>
              <a:rPr lang="en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didn’t make h5-index cut of &gt;=12</a:t>
            </a:r>
            <a:endParaRPr sz="1467"/>
          </a:p>
        </p:txBody>
      </p:sp>
      <p:cxnSp>
        <p:nvCxnSpPr>
          <p:cNvPr id="336" name="Google Shape;336;p52"/>
          <p:cNvCxnSpPr/>
          <p:nvPr/>
        </p:nvCxnSpPr>
        <p:spPr>
          <a:xfrm>
            <a:off x="371033" y="788567"/>
            <a:ext cx="2517200" cy="0"/>
          </a:xfrm>
          <a:prstGeom prst="straightConnector1">
            <a:avLst/>
          </a:prstGeom>
          <a:noFill/>
          <a:ln w="19050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" name="Google Shape;337;p52"/>
          <p:cNvSpPr txBox="1">
            <a:spLocks noGrp="1"/>
          </p:cNvSpPr>
          <p:nvPr>
            <p:ph type="title"/>
          </p:nvPr>
        </p:nvSpPr>
        <p:spPr>
          <a:xfrm>
            <a:off x="306800" y="-23598"/>
            <a:ext cx="11267333" cy="726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667" dirty="0">
                <a:solidFill>
                  <a:srgbClr val="515151"/>
                </a:solidFill>
              </a:rPr>
              <a:t>H5-index Conferences:</a:t>
            </a:r>
            <a:r>
              <a:rPr lang="en" sz="2667" dirty="0"/>
              <a:t> </a:t>
            </a:r>
            <a:r>
              <a:rPr lang="en" sz="2667" dirty="0">
                <a:solidFill>
                  <a:srgbClr val="548135"/>
                </a:solidFill>
              </a:rPr>
              <a:t>AI, </a:t>
            </a:r>
            <a:r>
              <a:rPr lang="en" sz="2667" dirty="0">
                <a:solidFill>
                  <a:srgbClr val="7030A0"/>
                </a:solidFill>
              </a:rPr>
              <a:t>Big Data, </a:t>
            </a:r>
            <a:r>
              <a:rPr lang="en" sz="2667" dirty="0">
                <a:solidFill>
                  <a:srgbClr val="FF0000"/>
                </a:solidFill>
              </a:rPr>
              <a:t>Cloud, </a:t>
            </a:r>
            <a:r>
              <a:rPr lang="en" sz="2667" dirty="0"/>
              <a:t>Systems, </a:t>
            </a:r>
            <a:r>
              <a:rPr lang="en" sz="2667" dirty="0">
                <a:solidFill>
                  <a:srgbClr val="2F5496"/>
                </a:solidFill>
              </a:rPr>
              <a:t>Other </a:t>
            </a:r>
            <a:r>
              <a:rPr lang="en" sz="2667" dirty="0"/>
              <a:t>2018 </a:t>
            </a:r>
            <a:r>
              <a:rPr lang="en" sz="2667" dirty="0">
                <a:solidFill>
                  <a:schemeClr val="accent4">
                    <a:lumMod val="75000"/>
                  </a:schemeClr>
                </a:solidFill>
              </a:rPr>
              <a:t>(2019 </a:t>
            </a:r>
            <a:r>
              <a:rPr lang="en-US" sz="2667" dirty="0">
                <a:solidFill>
                  <a:schemeClr val="accent4">
                    <a:lumMod val="75000"/>
                  </a:schemeClr>
                </a:solidFill>
              </a:rPr>
              <a:t>Brown</a:t>
            </a:r>
            <a:r>
              <a:rPr lang="en-US" sz="2667" dirty="0"/>
              <a:t>)</a:t>
            </a:r>
            <a:endParaRPr sz="2667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4AB04-92F6-47E2-B0D9-1B55DF1DB5AC}"/>
              </a:ext>
            </a:extLst>
          </p:cNvPr>
          <p:cNvSpPr txBox="1"/>
          <p:nvPr/>
        </p:nvSpPr>
        <p:spPr>
          <a:xfrm flipH="1">
            <a:off x="5197354" y="512283"/>
            <a:ext cx="649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H5 is h index for papers over 5 years for conferences and journals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6309E4-98DE-4E8B-81E5-9115EED4D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286550-7F94-413E-8923-E160BC70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9"/>
          <p:cNvSpPr txBox="1">
            <a:spLocks noGrp="1"/>
          </p:cNvSpPr>
          <p:nvPr>
            <p:ph type="body" idx="1"/>
          </p:nvPr>
        </p:nvSpPr>
        <p:spPr>
          <a:xfrm>
            <a:off x="38800" y="1115221"/>
            <a:ext cx="11218400" cy="499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609585" indent="-448722">
              <a:spcBef>
                <a:spcPts val="1067"/>
              </a:spcBef>
              <a:buClr>
                <a:schemeClr val="dk1"/>
              </a:buClr>
              <a:buSzPts val="1700"/>
            </a:pPr>
            <a:r>
              <a:rPr lang="en" sz="2400" b="1" dirty="0"/>
              <a:t>HPC </a:t>
            </a:r>
            <a:r>
              <a:rPr lang="en-US" sz="2400" b="1" dirty="0"/>
              <a:t>and eScience </a:t>
            </a:r>
            <a:r>
              <a:rPr lang="en" sz="2400" b="1" dirty="0"/>
              <a:t>Communit</a:t>
            </a:r>
            <a:r>
              <a:rPr lang="en-US" sz="2400" b="1" dirty="0" err="1"/>
              <a:t>ies</a:t>
            </a:r>
            <a:r>
              <a:rPr lang="en" sz="2400" dirty="0"/>
              <a:t> not growing in terms of obvious metrics such as new faculty advertisements, student interest, papers published</a:t>
            </a:r>
            <a:endParaRPr sz="2400" dirty="0"/>
          </a:p>
          <a:p>
            <a:pPr marL="609585" indent="-448722">
              <a:spcBef>
                <a:spcPts val="1067"/>
              </a:spcBef>
              <a:buClr>
                <a:schemeClr val="dk1"/>
              </a:buClr>
              <a:buSzPts val="1700"/>
            </a:pPr>
            <a:r>
              <a:rPr lang="en" sz="2400" b="1" dirty="0"/>
              <a:t>Cloud </a:t>
            </a:r>
            <a:r>
              <a:rPr lang="en" sz="2400" dirty="0"/>
              <a:t>Community quite strong in Industry; relatively small academically as Industry has some advantages (</a:t>
            </a:r>
            <a:r>
              <a:rPr lang="en-US" sz="2400" dirty="0"/>
              <a:t>infrastructure and data)</a:t>
            </a:r>
            <a:endParaRPr sz="2400" dirty="0"/>
          </a:p>
          <a:p>
            <a:pPr marL="609585" indent="-448722">
              <a:spcBef>
                <a:spcPts val="1067"/>
              </a:spcBef>
              <a:buClr>
                <a:schemeClr val="dk1"/>
              </a:buClr>
              <a:buSzPts val="1700"/>
            </a:pPr>
            <a:r>
              <a:rPr lang="en" sz="2400" b="1" dirty="0"/>
              <a:t>Big data </a:t>
            </a:r>
            <a:r>
              <a:rPr lang="en-US" sz="2400" b="1" dirty="0"/>
              <a:t>and Edge </a:t>
            </a:r>
            <a:r>
              <a:rPr lang="en" sz="2400" dirty="0"/>
              <a:t>communit</a:t>
            </a:r>
            <a:r>
              <a:rPr lang="en-US" sz="2400" dirty="0" err="1"/>
              <a:t>ies</a:t>
            </a:r>
            <a:r>
              <a:rPr lang="en" sz="2400" dirty="0"/>
              <a:t> strong in Academia and Industry </a:t>
            </a:r>
          </a:p>
          <a:p>
            <a:pPr marL="609585" indent="-448722">
              <a:spcBef>
                <a:spcPts val="1067"/>
              </a:spcBef>
              <a:buClr>
                <a:schemeClr val="dk1"/>
              </a:buClr>
              <a:buSzPts val="1700"/>
            </a:pPr>
            <a:r>
              <a:rPr lang="en-US" sz="2133" dirty="0"/>
              <a:t>B</a:t>
            </a:r>
            <a:r>
              <a:rPr lang="en" sz="2133" dirty="0"/>
              <a:t>ig Data definition </a:t>
            </a:r>
            <a:r>
              <a:rPr lang="en-US" sz="2133" dirty="0"/>
              <a:t>un</a:t>
            </a:r>
            <a:r>
              <a:rPr lang="en" sz="2133" dirty="0"/>
              <a:t>clear </a:t>
            </a:r>
            <a:r>
              <a:rPr lang="en-US" sz="2133" dirty="0"/>
              <a:t>but it is </a:t>
            </a:r>
            <a:r>
              <a:rPr lang="en" sz="2133" dirty="0"/>
              <a:t>growing  </a:t>
            </a:r>
            <a:r>
              <a:rPr lang="en-US" sz="2133" dirty="0"/>
              <a:t>although</a:t>
            </a:r>
            <a:r>
              <a:rPr lang="en" sz="2133" dirty="0"/>
              <a:t> still quite small in terms of dedicated activities</a:t>
            </a:r>
          </a:p>
          <a:p>
            <a:pPr indent="-448722">
              <a:buSzPts val="1700"/>
            </a:pPr>
            <a:r>
              <a:rPr lang="en-US" sz="2400" dirty="0"/>
              <a:t>At IEEE services federation in Milan just completed; </a:t>
            </a:r>
            <a:r>
              <a:rPr lang="en-US" sz="2400" b="1" dirty="0"/>
              <a:t>Cloud Edge IoT </a:t>
            </a:r>
            <a:r>
              <a:rPr lang="en-US" sz="2400" dirty="0"/>
              <a:t>and </a:t>
            </a:r>
            <a:r>
              <a:rPr lang="en-US" sz="2400" b="1" dirty="0"/>
              <a:t>Big Data </a:t>
            </a:r>
            <a:r>
              <a:rPr lang="en-US" sz="2400" dirty="0"/>
              <a:t>conferences had significant overlap – not surprising as most IoT/Edge systems connect to Cloud and essentially all Big Data computing uses cloud. </a:t>
            </a:r>
          </a:p>
          <a:p>
            <a:pPr indent="-448722">
              <a:buSzPts val="1700"/>
            </a:pPr>
            <a:r>
              <a:rPr lang="en-US" sz="2400" dirty="0"/>
              <a:t>All these academic fields need to align with mainstream (</a:t>
            </a:r>
            <a:r>
              <a:rPr lang="en-US" sz="2400" b="1" dirty="0"/>
              <a:t>Industry</a:t>
            </a:r>
            <a:r>
              <a:rPr lang="en-US" sz="2400" dirty="0"/>
              <a:t>) systems</a:t>
            </a:r>
          </a:p>
        </p:txBody>
      </p:sp>
      <p:cxnSp>
        <p:nvCxnSpPr>
          <p:cNvPr id="447" name="Google Shape;447;p59"/>
          <p:cNvCxnSpPr/>
          <p:nvPr/>
        </p:nvCxnSpPr>
        <p:spPr>
          <a:xfrm>
            <a:off x="371033" y="1050867"/>
            <a:ext cx="2517200" cy="0"/>
          </a:xfrm>
          <a:prstGeom prst="straightConnector1">
            <a:avLst/>
          </a:prstGeom>
          <a:noFill/>
          <a:ln w="19050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8" name="Google Shape;448;p59"/>
          <p:cNvSpPr txBox="1">
            <a:spLocks noGrp="1"/>
          </p:cNvSpPr>
          <p:nvPr>
            <p:ph type="title"/>
          </p:nvPr>
        </p:nvSpPr>
        <p:spPr>
          <a:xfrm>
            <a:off x="276966" y="244833"/>
            <a:ext cx="11461377" cy="726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" sz="2667" dirty="0">
                <a:solidFill>
                  <a:srgbClr val="515151"/>
                </a:solidFill>
              </a:rPr>
              <a:t>Importance of HPC, </a:t>
            </a:r>
            <a:r>
              <a:rPr lang="en-US" sz="2667" dirty="0">
                <a:solidFill>
                  <a:srgbClr val="515151"/>
                </a:solidFill>
              </a:rPr>
              <a:t>eScience, </a:t>
            </a:r>
            <a:r>
              <a:rPr lang="en" sz="2667" dirty="0">
                <a:solidFill>
                  <a:srgbClr val="515151"/>
                </a:solidFill>
              </a:rPr>
              <a:t>Cloud, </a:t>
            </a:r>
            <a:r>
              <a:rPr lang="en-US" sz="2667" dirty="0">
                <a:solidFill>
                  <a:srgbClr val="515151"/>
                </a:solidFill>
              </a:rPr>
              <a:t>Edge</a:t>
            </a:r>
            <a:r>
              <a:rPr lang="en" sz="2667" dirty="0">
                <a:solidFill>
                  <a:srgbClr val="515151"/>
                </a:solidFill>
              </a:rPr>
              <a:t> and Big Data Community</a:t>
            </a:r>
            <a:endParaRPr sz="2667" dirty="0">
              <a:solidFill>
                <a:srgbClr val="51515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FE6232-9500-4A9B-82E1-DBDB66DF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32F478-47D2-49EA-B0EC-35547101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1"/>
          <p:cNvSpPr txBox="1">
            <a:spLocks noGrp="1"/>
          </p:cNvSpPr>
          <p:nvPr>
            <p:ph type="body" idx="1"/>
          </p:nvPr>
        </p:nvSpPr>
        <p:spPr>
          <a:xfrm>
            <a:off x="223767" y="927700"/>
            <a:ext cx="11494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609585" indent="-440256">
              <a:spcBef>
                <a:spcPts val="1067"/>
              </a:spcBef>
              <a:buClr>
                <a:schemeClr val="dk1"/>
              </a:buClr>
              <a:buSzPts val="1600"/>
            </a:pPr>
            <a:r>
              <a:rPr lang="en" sz="2133" b="1" dirty="0">
                <a:latin typeface="Open Sans"/>
                <a:ea typeface="Open Sans"/>
                <a:cs typeface="Open Sans"/>
                <a:sym typeface="Open Sans"/>
              </a:rPr>
              <a:t>AI (and several forms of ML </a:t>
            </a: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which is becoming DL</a:t>
            </a:r>
            <a:r>
              <a:rPr lang="en" sz="2133" b="1" dirty="0">
                <a:latin typeface="Open Sans"/>
                <a:ea typeface="Open Sans"/>
                <a:cs typeface="Open Sans"/>
                <a:sym typeface="Open Sans"/>
              </a:rPr>
              <a:t>) will dominate the next 10 years </a:t>
            </a:r>
            <a:r>
              <a:rPr lang="en" sz="2133" dirty="0">
                <a:latin typeface="Open Sans"/>
                <a:ea typeface="Open Sans"/>
                <a:cs typeface="Open Sans"/>
                <a:sym typeface="Open Sans"/>
              </a:rPr>
              <a:t>and it has distinctive impact on applications whereas HPC, Clouds and Big Data are important and essential  enablers</a:t>
            </a:r>
            <a:endParaRPr sz="2133" dirty="0"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0256">
              <a:lnSpc>
                <a:spcPct val="150000"/>
              </a:lnSpc>
              <a:spcBef>
                <a:spcPts val="1333"/>
              </a:spcBef>
              <a:buSzPts val="1600"/>
            </a:pPr>
            <a:r>
              <a:rPr lang="en" sz="2133" b="1" dirty="0">
                <a:latin typeface="Open Sans"/>
                <a:ea typeface="Open Sans"/>
                <a:cs typeface="Open Sans"/>
                <a:sym typeface="Open Sans"/>
              </a:rPr>
              <a:t>AI First</a:t>
            </a:r>
            <a:r>
              <a:rPr lang="en" sz="2133" dirty="0">
                <a:latin typeface="Open Sans"/>
                <a:ea typeface="Open Sans"/>
                <a:cs typeface="Open Sans"/>
                <a:sym typeface="Open Sans"/>
              </a:rPr>
              <a:t> popular with Industry with 2017 Headlines</a:t>
            </a:r>
            <a:endParaRPr sz="2133" b="1" dirty="0">
              <a:solidFill>
                <a:srgbClr val="B30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9170" lvl="1" indent="-389457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ts val="1000"/>
              <a:buFont typeface="Open Sans"/>
              <a:buChar char="•"/>
            </a:pPr>
            <a:r>
              <a:rPr lang="en" sz="1333" i="1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The Race For AI: Google, Twitter, Intel, Apple In A Rush To Grab Artificial Intelligence Startups</a:t>
            </a:r>
            <a:endParaRPr sz="1333" i="1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9170" lvl="1" indent="-389457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ts val="1000"/>
              <a:buFont typeface="Open Sans"/>
              <a:buChar char="•"/>
            </a:pPr>
            <a:r>
              <a:rPr lang="en" sz="1333" i="1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Google, Facebook, And Microsoft Are Remaking Themselves Around AI</a:t>
            </a:r>
            <a:endParaRPr sz="1333" i="1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9170" lvl="1" indent="-389457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ts val="1000"/>
              <a:buFont typeface="Open Sans"/>
              <a:buChar char="•"/>
            </a:pPr>
            <a:r>
              <a:rPr lang="en" sz="1333" i="1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Google: The Full Stack AI Company</a:t>
            </a:r>
            <a:endParaRPr sz="1333" i="1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9170" lvl="1" indent="-389457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ts val="1000"/>
              <a:buFont typeface="Open Sans"/>
              <a:buChar char="•"/>
            </a:pPr>
            <a:r>
              <a:rPr lang="en" sz="1333" i="1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Bezos Says Artificial Intelligence to Fuel Amazon's Success</a:t>
            </a:r>
            <a:endParaRPr sz="1333" i="1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9170" lvl="1" indent="-389457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ts val="1000"/>
              <a:buFont typeface="Open Sans"/>
              <a:buChar char="•"/>
            </a:pPr>
            <a:r>
              <a:rPr lang="en" sz="1333" i="1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Microsoft CEO says artificial intelligence is the 'ultimate breakthrough'</a:t>
            </a:r>
            <a:endParaRPr sz="1333" i="1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9170" lvl="1" indent="-389457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ts val="1000"/>
              <a:buFont typeface="Open Sans"/>
              <a:buChar char="•"/>
            </a:pPr>
            <a:r>
              <a:rPr lang="en" sz="1333" i="1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Tesla’s New AI Guru Could Help Its Cars Teach Themselves</a:t>
            </a:r>
            <a:endParaRPr sz="1333" i="1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9170" lvl="1" indent="-389457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ts val="1000"/>
              <a:buFont typeface="Open Sans"/>
              <a:buChar char="•"/>
            </a:pPr>
            <a:r>
              <a:rPr lang="en" sz="1333" i="1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Netflix Is Using AI to Conquer the World... and Bandwidth Issues</a:t>
            </a:r>
            <a:endParaRPr sz="1333" i="1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9170" lvl="1" indent="-389457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ts val="1000"/>
              <a:buFont typeface="Open Sans"/>
              <a:buChar char="•"/>
            </a:pPr>
            <a:r>
              <a:rPr lang="en" sz="1333" i="1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How Google Is Remaking Itself As A “Machine Learning First” Company</a:t>
            </a:r>
            <a:endParaRPr sz="1333" i="1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19170" lvl="1" indent="-389457">
              <a:lnSpc>
                <a:spcPct val="120000"/>
              </a:lnSpc>
              <a:spcBef>
                <a:spcPts val="0"/>
              </a:spcBef>
              <a:buClr>
                <a:srgbClr val="7F7F7F"/>
              </a:buClr>
              <a:buSzPts val="1000"/>
              <a:buFont typeface="Open Sans"/>
              <a:buChar char="•"/>
            </a:pPr>
            <a:r>
              <a:rPr lang="en" sz="1333" i="1" dirty="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If You Love Machine Learning, You Should Check Out General Electric</a:t>
            </a:r>
            <a:endParaRPr sz="1333" i="1" dirty="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0256">
              <a:lnSpc>
                <a:spcPct val="120000"/>
              </a:lnSpc>
              <a:spcBef>
                <a:spcPts val="1333"/>
              </a:spcBef>
              <a:buSzPts val="1600"/>
            </a:pPr>
            <a:r>
              <a:rPr lang="en" sz="2133" dirty="0">
                <a:latin typeface="Open Sans"/>
                <a:ea typeface="Open Sans"/>
                <a:cs typeface="Open Sans"/>
                <a:sym typeface="Open Sans"/>
              </a:rPr>
              <a:t>Could </a:t>
            </a:r>
            <a:r>
              <a:rPr lang="en" sz="2133" b="1" dirty="0">
                <a:latin typeface="Open Sans"/>
                <a:ea typeface="Open Sans"/>
                <a:cs typeface="Open Sans"/>
                <a:sym typeface="Open Sans"/>
              </a:rPr>
              <a:t>refine emphasis on data science </a:t>
            </a:r>
            <a:r>
              <a:rPr lang="en-US" sz="2133" dirty="0">
                <a:latin typeface="Open Sans"/>
                <a:ea typeface="Open Sans"/>
                <a:cs typeface="Open Sans"/>
                <a:sym typeface="Open Sans"/>
              </a:rPr>
              <a:t>as</a:t>
            </a:r>
            <a:r>
              <a:rPr lang="en" sz="2133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133" b="1" dirty="0">
                <a:latin typeface="Open Sans"/>
                <a:ea typeface="Open Sans"/>
                <a:cs typeface="Open Sans"/>
                <a:sym typeface="Open Sans"/>
              </a:rPr>
              <a:t>AI First X </a:t>
            </a:r>
            <a:endParaRPr sz="2133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1219170" lvl="1" indent="-440256">
              <a:lnSpc>
                <a:spcPct val="120000"/>
              </a:lnSpc>
              <a:spcBef>
                <a:spcPts val="0"/>
              </a:spcBef>
              <a:buSzPts val="1600"/>
              <a:buFont typeface="Open Sans"/>
              <a:buChar char="•"/>
            </a:pPr>
            <a:r>
              <a:rPr lang="en" sz="2133" dirty="0">
                <a:latin typeface="Open Sans"/>
                <a:ea typeface="Open Sans"/>
                <a:cs typeface="Open Sans"/>
                <a:sym typeface="Open Sans"/>
              </a:rPr>
              <a:t>where X runs over areas where AI can help </a:t>
            </a:r>
            <a:endParaRPr sz="2133" dirty="0">
              <a:latin typeface="Open Sans"/>
              <a:ea typeface="Open Sans"/>
              <a:cs typeface="Open Sans"/>
              <a:sym typeface="Open Sans"/>
            </a:endParaRPr>
          </a:p>
          <a:p>
            <a:pPr marL="1219170" lvl="1" indent="-440256">
              <a:spcBef>
                <a:spcPts val="533"/>
              </a:spcBef>
              <a:buSzPts val="1600"/>
            </a:pPr>
            <a:r>
              <a:rPr lang="en" sz="2133" dirty="0">
                <a:latin typeface="Open Sans"/>
                <a:ea typeface="Open Sans"/>
                <a:cs typeface="Open Sans"/>
                <a:sym typeface="Open Sans"/>
              </a:rPr>
              <a:t>e.g. </a:t>
            </a:r>
            <a:r>
              <a:rPr lang="en" sz="2133" b="1" dirty="0">
                <a:latin typeface="Open Sans"/>
                <a:ea typeface="Open Sans"/>
                <a:cs typeface="Open Sans"/>
                <a:sym typeface="Open Sans"/>
              </a:rPr>
              <a:t>AI First Engineering</a:t>
            </a:r>
            <a:r>
              <a:rPr lang="en" sz="2133" dirty="0">
                <a:latin typeface="Open Sans"/>
                <a:ea typeface="Open Sans"/>
                <a:cs typeface="Open Sans"/>
                <a:sym typeface="Open Sans"/>
              </a:rPr>
              <a:t>; AI First Cyberinfrastructure; AI First Social Science etc.</a:t>
            </a:r>
            <a:endParaRPr sz="2133" dirty="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65" name="Google Shape;465;p61"/>
          <p:cNvCxnSpPr/>
          <p:nvPr/>
        </p:nvCxnSpPr>
        <p:spPr>
          <a:xfrm>
            <a:off x="371033" y="949267"/>
            <a:ext cx="2517200" cy="0"/>
          </a:xfrm>
          <a:prstGeom prst="straightConnector1">
            <a:avLst/>
          </a:prstGeom>
          <a:noFill/>
          <a:ln w="19050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6" name="Google Shape;466;p61"/>
          <p:cNvSpPr txBox="1">
            <a:spLocks noGrp="1"/>
          </p:cNvSpPr>
          <p:nvPr>
            <p:ph type="title"/>
          </p:nvPr>
        </p:nvSpPr>
        <p:spPr>
          <a:xfrm>
            <a:off x="371033" y="201700"/>
            <a:ext cx="9630000" cy="726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" sz="2667" dirty="0">
                <a:solidFill>
                  <a:srgbClr val="515151"/>
                </a:solidFill>
              </a:rPr>
              <a:t>Importance of AI </a:t>
            </a:r>
            <a:r>
              <a:rPr lang="en-US" sz="2667" dirty="0">
                <a:solidFill>
                  <a:srgbClr val="515151"/>
                </a:solidFill>
              </a:rPr>
              <a:t>and Data Science</a:t>
            </a:r>
            <a:endParaRPr sz="2667" dirty="0">
              <a:solidFill>
                <a:srgbClr val="51515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6DCEA-D2A9-461E-BBD1-8B9BB67E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57C0FE-654E-4848-B0BD-C0A8971E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E9422-B1C5-492F-9015-270621D9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06" y="0"/>
            <a:ext cx="10515600" cy="1325563"/>
          </a:xfrm>
        </p:spPr>
        <p:txBody>
          <a:bodyPr/>
          <a:lstStyle/>
          <a:p>
            <a:r>
              <a:rPr lang="en-US" dirty="0"/>
              <a:t>ML/AI(DL) needs Systems eScience and HPC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A0A31-6867-4A20-A773-AFD79F1D6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374" y="1124069"/>
            <a:ext cx="11917251" cy="4609861"/>
          </a:xfrm>
        </p:spPr>
        <p:txBody>
          <a:bodyPr/>
          <a:lstStyle/>
          <a:p>
            <a:r>
              <a:rPr lang="en-US" sz="3200" b="1" dirty="0"/>
              <a:t>HPC</a:t>
            </a:r>
            <a:r>
              <a:rPr lang="en-US" sz="3200" dirty="0"/>
              <a:t> is part of </a:t>
            </a:r>
            <a:r>
              <a:rPr lang="en-US" sz="3200" b="1" dirty="0"/>
              <a:t>Systems</a:t>
            </a:r>
            <a:r>
              <a:rPr lang="en-US" sz="3200" dirty="0"/>
              <a:t> Community and includes parallel computing</a:t>
            </a:r>
          </a:p>
          <a:p>
            <a:r>
              <a:rPr lang="en-US" sz="3200" dirty="0"/>
              <a:t>Recently most technical progress from </a:t>
            </a:r>
            <a:r>
              <a:rPr lang="en-US" sz="3200" b="1" dirty="0"/>
              <a:t>ML/AI </a:t>
            </a:r>
            <a:r>
              <a:rPr lang="en-US" sz="3200" dirty="0"/>
              <a:t>and </a:t>
            </a:r>
            <a:r>
              <a:rPr lang="en-US" sz="3200" b="1" dirty="0"/>
              <a:t>Big Data Systems</a:t>
            </a:r>
          </a:p>
          <a:p>
            <a:r>
              <a:rPr lang="en-US" sz="3200" dirty="0"/>
              <a:t>At IU, </a:t>
            </a:r>
            <a:r>
              <a:rPr lang="en-US" sz="3200" b="1" dirty="0"/>
              <a:t>Data Science </a:t>
            </a:r>
            <a:r>
              <a:rPr lang="en-US" sz="3200" dirty="0"/>
              <a:t>students emphasize ML over systems</a:t>
            </a:r>
          </a:p>
          <a:p>
            <a:r>
              <a:rPr lang="en-US" sz="3200" dirty="0"/>
              <a:t>Applications are </a:t>
            </a:r>
            <a:r>
              <a:rPr lang="en-US" sz="3200" b="1" dirty="0"/>
              <a:t>Cloud</a:t>
            </a:r>
            <a:r>
              <a:rPr lang="en-US" sz="3200" dirty="0"/>
              <a:t>, </a:t>
            </a:r>
            <a:r>
              <a:rPr lang="en-US" sz="3200" b="1" dirty="0"/>
              <a:t>Fog</a:t>
            </a:r>
            <a:r>
              <a:rPr lang="en-US" sz="3200" dirty="0"/>
              <a:t>, </a:t>
            </a:r>
            <a:r>
              <a:rPr lang="en-US" sz="3200" b="1" dirty="0"/>
              <a:t>Edge</a:t>
            </a:r>
            <a:r>
              <a:rPr lang="en-US" sz="3200" dirty="0"/>
              <a:t> systems</a:t>
            </a:r>
          </a:p>
          <a:p>
            <a:r>
              <a:rPr lang="en-US" sz="3200" dirty="0"/>
              <a:t>Any real Big Data or Edge application needs </a:t>
            </a:r>
            <a:r>
              <a:rPr lang="en-US" sz="3200" b="1" dirty="0"/>
              <a:t>High Performance Big Data computing </a:t>
            </a:r>
            <a:r>
              <a:rPr lang="en-US" sz="3200" dirty="0"/>
              <a:t>with systems and ML/AI expertise</a:t>
            </a:r>
          </a:p>
          <a:p>
            <a:pPr lvl="1"/>
            <a:r>
              <a:rPr lang="en-US" sz="2667" b="1" dirty="0"/>
              <a:t>Distributed </a:t>
            </a:r>
            <a:r>
              <a:rPr lang="en-US" sz="2667" dirty="0"/>
              <a:t>big data management (not AI) maybe doesn’t need HPC</a:t>
            </a:r>
          </a:p>
          <a:p>
            <a:pPr lvl="1"/>
            <a:r>
              <a:rPr lang="en-US" sz="2667" b="1" dirty="0"/>
              <a:t>HPC,</a:t>
            </a:r>
            <a:r>
              <a:rPr lang="en-US" sz="2667" dirty="0"/>
              <a:t> </a:t>
            </a:r>
            <a:r>
              <a:rPr lang="en-US" sz="2667" b="1" dirty="0"/>
              <a:t>eScience,</a:t>
            </a:r>
            <a:r>
              <a:rPr lang="en-US" sz="2667" dirty="0"/>
              <a:t> and </a:t>
            </a:r>
            <a:r>
              <a:rPr lang="en-US" sz="2667" b="1" dirty="0"/>
              <a:t>Cyberinfrastructure</a:t>
            </a:r>
            <a:r>
              <a:rPr lang="en-US" sz="2667" dirty="0"/>
              <a:t> are critical for analytics/AI but mature </a:t>
            </a:r>
            <a:r>
              <a:rPr lang="en-US" sz="2667" b="1" dirty="0"/>
              <a:t>so innovation and h-index not so high</a:t>
            </a:r>
          </a:p>
          <a:p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28291-C544-4FBA-8654-06AED509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717AC3-AF90-4F58-A2F4-F597C017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66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BA27F0-CF9A-4348-8CE6-AA6BDF1D63D3}"/>
              </a:ext>
            </a:extLst>
          </p:cNvPr>
          <p:cNvGrpSpPr/>
          <p:nvPr/>
        </p:nvGrpSpPr>
        <p:grpSpPr>
          <a:xfrm>
            <a:off x="514259" y="312571"/>
            <a:ext cx="10525762" cy="5920741"/>
            <a:chOff x="414867" y="886684"/>
            <a:chExt cx="10525762" cy="59207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3B1721-4932-4AA6-9F0B-E0DC1BC8D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867" y="886684"/>
              <a:ext cx="10525762" cy="592074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A3270A-1B5D-47EA-B3B5-DF769AD64BBB}"/>
                </a:ext>
              </a:extLst>
            </p:cNvPr>
            <p:cNvSpPr/>
            <p:nvPr/>
          </p:nvSpPr>
          <p:spPr>
            <a:xfrm>
              <a:off x="838200" y="6438093"/>
              <a:ext cx="96829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NIPS 2015 http://papers.nips.cc/paper/5656-hidden-technical-debt-in-machine-learning-systems.pdf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74811-5831-4ACF-B76A-1513F49C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1723E-00BD-4D21-8FE1-D779E143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9" cy="6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en" sz="4000"/>
              <a:t>Indeed.com Trends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3453F-1AA8-4FA7-979A-0957768ED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613CE8-9ADC-44A2-AB5A-2D497C80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4"/>
          <p:cNvSpPr txBox="1">
            <a:spLocks noGrp="1"/>
          </p:cNvSpPr>
          <p:nvPr>
            <p:ph type="title"/>
          </p:nvPr>
        </p:nvSpPr>
        <p:spPr>
          <a:xfrm>
            <a:off x="145133" y="290833"/>
            <a:ext cx="3138800" cy="72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en" sz="4000"/>
              <a:t>Indeed.com Trends</a:t>
            </a:r>
            <a:endParaRPr/>
          </a:p>
        </p:txBody>
      </p:sp>
      <p:sp>
        <p:nvSpPr>
          <p:cNvPr id="489" name="Google Shape;489;p64"/>
          <p:cNvSpPr txBox="1">
            <a:spLocks noGrp="1"/>
          </p:cNvSpPr>
          <p:nvPr>
            <p:ph type="body" idx="1"/>
          </p:nvPr>
        </p:nvSpPr>
        <p:spPr>
          <a:xfrm>
            <a:off x="145133" y="1825633"/>
            <a:ext cx="3012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609585" indent="-423323">
              <a:spcBef>
                <a:spcPts val="1067"/>
              </a:spcBef>
              <a:buClr>
                <a:schemeClr val="dk1"/>
              </a:buClr>
              <a:buSzPts val="1400"/>
            </a:pPr>
            <a:r>
              <a:rPr lang="en" dirty="0"/>
              <a:t>Note Job Seeker and Jobs posted reversed </a:t>
            </a:r>
            <a:r>
              <a:rPr lang="en-US" dirty="0"/>
              <a:t>in demand</a:t>
            </a:r>
            <a:endParaRPr dirty="0"/>
          </a:p>
        </p:txBody>
      </p:sp>
      <p:pic>
        <p:nvPicPr>
          <p:cNvPr id="490" name="Google Shape;490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2209" y="0"/>
            <a:ext cx="87997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FE64DA-1168-4ABC-BC80-74E909794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DF990-3CD6-4008-BCD2-F5BD24E9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246E-2556-4868-8754-BC66CA30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00" y="18255"/>
            <a:ext cx="12065899" cy="928513"/>
          </a:xfrm>
        </p:spPr>
        <p:txBody>
          <a:bodyPr/>
          <a:lstStyle/>
          <a:p>
            <a:r>
              <a:rPr lang="en-US" dirty="0"/>
              <a:t>Gartner on Data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307A3-703B-4E13-B924-1D455963C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4513"/>
            <a:ext cx="1115853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 Gartner says that job numbers in data science teams are</a:t>
            </a:r>
          </a:p>
          <a:p>
            <a:r>
              <a:rPr lang="en-US" dirty="0"/>
              <a:t>10% - Data Scientists</a:t>
            </a:r>
          </a:p>
          <a:p>
            <a:r>
              <a:rPr lang="en-US" dirty="0"/>
              <a:t>20% - Citizen Data Scientists ("decision makers“, Converted Existing employees)</a:t>
            </a:r>
          </a:p>
          <a:p>
            <a:r>
              <a:rPr lang="en-US" dirty="0"/>
              <a:t>30% - Data Engineers</a:t>
            </a:r>
          </a:p>
          <a:p>
            <a:r>
              <a:rPr lang="en-US" dirty="0"/>
              <a:t>20% - Business experts</a:t>
            </a:r>
          </a:p>
          <a:p>
            <a:r>
              <a:rPr lang="en-US" dirty="0"/>
              <a:t>15% - Software engineers</a:t>
            </a:r>
          </a:p>
          <a:p>
            <a:r>
              <a:rPr lang="en-US" dirty="0"/>
              <a:t>5%   - Quant geeks</a:t>
            </a:r>
          </a:p>
          <a:p>
            <a:r>
              <a:rPr lang="en-US" dirty="0"/>
              <a:t>~0% - Unicorns </a:t>
            </a:r>
            <a:br>
              <a:rPr lang="en-US" dirty="0"/>
            </a:br>
            <a:r>
              <a:rPr lang="en-US" dirty="0"/>
              <a:t>          (very few exist!)</a:t>
            </a:r>
          </a:p>
          <a:p>
            <a:endParaRPr lang="en-US" dirty="0"/>
          </a:p>
        </p:txBody>
      </p:sp>
      <p:sp>
        <p:nvSpPr>
          <p:cNvPr id="5" name="AutoShape 2" descr="image.png">
            <a:extLst>
              <a:ext uri="{FF2B5EF4-FFF2-40B4-BE49-F238E27FC236}">
                <a16:creationId xmlns:a16="http://schemas.microsoft.com/office/drawing/2014/main" id="{0E4A9930-450F-42E9-B0BF-D0FAA655E7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EE3E9C-855C-4B20-80E3-259D3F783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89" y="2983431"/>
            <a:ext cx="8152087" cy="311796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2C1A6-2295-48F6-922D-03360A87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94DE1-6625-4461-BD25-49AF66BF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07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C847-D29A-48E1-BFA9-408FC039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53" y="95815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EED5E-B9E5-43D7-9E4E-03BDDDBD7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39" y="1253331"/>
            <a:ext cx="11830832" cy="4351338"/>
          </a:xfrm>
        </p:spPr>
        <p:txBody>
          <a:bodyPr/>
          <a:lstStyle/>
          <a:p>
            <a:r>
              <a:rPr lang="en-US" dirty="0"/>
              <a:t>Communities affect peer activities like conferences and journals</a:t>
            </a:r>
          </a:p>
          <a:p>
            <a:r>
              <a:rPr lang="en-US" dirty="0"/>
              <a:t>Communities describe grant opportunities, research areas, faculty job openings, student interests/job, degree curricula</a:t>
            </a:r>
          </a:p>
          <a:p>
            <a:r>
              <a:rPr lang="en-US" dirty="0"/>
              <a:t>Communities are changing rather  dramatically and there is greater interaction between industry and academia</a:t>
            </a:r>
          </a:p>
          <a:p>
            <a:r>
              <a:rPr lang="en-US" dirty="0"/>
              <a:t>Poor understanding (for speaker) as to where jobs really are</a:t>
            </a:r>
          </a:p>
          <a:p>
            <a:pPr lvl="1"/>
            <a:r>
              <a:rPr lang="en-US" dirty="0"/>
              <a:t>Not certain that students and curricula have it right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9379C-AE7C-43FB-80E6-7FC52B67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8AB74-4C67-4059-A87A-D9EFCDFB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1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8"/>
          <p:cNvSpPr/>
          <p:nvPr/>
        </p:nvSpPr>
        <p:spPr>
          <a:xfrm>
            <a:off x="6597240" y="0"/>
            <a:ext cx="5518000" cy="6296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5" name="Google Shape;435;p58"/>
          <p:cNvSpPr txBox="1">
            <a:spLocks noGrp="1"/>
          </p:cNvSpPr>
          <p:nvPr>
            <p:ph type="ctrTitle" idx="4294967295"/>
          </p:nvPr>
        </p:nvSpPr>
        <p:spPr>
          <a:xfrm>
            <a:off x="0" y="2053168"/>
            <a:ext cx="6470651" cy="15028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500"/>
            </a:pPr>
            <a:r>
              <a:rPr lang="en" sz="4800" dirty="0">
                <a:latin typeface="Open Sans"/>
                <a:ea typeface="Open Sans"/>
                <a:cs typeface="Open Sans"/>
                <a:sym typeface="Open Sans"/>
              </a:rPr>
              <a:t>Evolution of Interests, </a:t>
            </a:r>
            <a:r>
              <a:rPr lang="en-US" sz="4800" dirty="0">
                <a:latin typeface="Open Sans"/>
                <a:ea typeface="Open Sans"/>
                <a:cs typeface="Open Sans"/>
                <a:sym typeface="Open Sans"/>
              </a:rPr>
              <a:t>Technologies</a:t>
            </a:r>
            <a:r>
              <a:rPr lang="en" sz="4800" dirty="0">
                <a:latin typeface="Open Sans"/>
                <a:ea typeface="Open Sans"/>
                <a:cs typeface="Open Sans"/>
                <a:sym typeface="Open Sans"/>
              </a:rPr>
              <a:t> and Communities</a:t>
            </a:r>
            <a:endParaRPr sz="4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7" name="Google Shape;437;p58"/>
          <p:cNvSpPr txBox="1">
            <a:spLocks noGrp="1"/>
          </p:cNvSpPr>
          <p:nvPr>
            <p:ph type="subTitle" idx="4294967295"/>
          </p:nvPr>
        </p:nvSpPr>
        <p:spPr>
          <a:xfrm>
            <a:off x="6727825" y="210079"/>
            <a:ext cx="5202237" cy="40153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609585" indent="-482588">
              <a:lnSpc>
                <a:spcPct val="150000"/>
              </a:lnSpc>
              <a:spcBef>
                <a:spcPts val="1067"/>
              </a:spcBef>
              <a:buClr>
                <a:srgbClr val="434343"/>
              </a:buClr>
              <a:buSzPts val="2100"/>
              <a:buFont typeface="Open Sans"/>
              <a:buChar char="●"/>
            </a:pPr>
            <a:r>
              <a:rPr lang="en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AI/ML (</a:t>
            </a:r>
            <a:r>
              <a:rPr lang="en-US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actually it’s only DL)</a:t>
            </a:r>
            <a:endParaRPr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82588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100"/>
              <a:buFont typeface="Open Sans"/>
              <a:buChar char="●"/>
            </a:pPr>
            <a:r>
              <a:rPr lang="en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Systems</a:t>
            </a:r>
            <a:endParaRPr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82588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100"/>
              <a:buFont typeface="Open Sans"/>
              <a:buChar char="●"/>
            </a:pPr>
            <a:r>
              <a:rPr lang="en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HPC</a:t>
            </a:r>
            <a:endParaRPr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82588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100"/>
              <a:buFont typeface="Open Sans"/>
              <a:buChar char="●"/>
            </a:pPr>
            <a:r>
              <a:rPr lang="en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Cloud</a:t>
            </a:r>
            <a:endParaRPr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82588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100"/>
              <a:buFont typeface="Open Sans"/>
              <a:buChar char="●"/>
            </a:pPr>
            <a:r>
              <a:rPr lang="en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Big Data</a:t>
            </a:r>
            <a:endParaRPr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82588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100"/>
              <a:buFont typeface="Open Sans"/>
              <a:buChar char="●"/>
            </a:pPr>
            <a:r>
              <a:rPr lang="en-US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eScience</a:t>
            </a:r>
          </a:p>
          <a:p>
            <a:pPr marL="609585" indent="-482588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100"/>
              <a:buFont typeface="Open Sans"/>
              <a:buChar char="●"/>
            </a:pPr>
            <a:r>
              <a:rPr lang="en-US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Edge</a:t>
            </a:r>
          </a:p>
          <a:p>
            <a:pPr marL="609585" indent="-482588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100"/>
              <a:buFont typeface="Open Sans"/>
              <a:buChar char="●"/>
            </a:pPr>
            <a:r>
              <a:rPr lang="en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Data Science v. AI First</a:t>
            </a:r>
            <a:endParaRPr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9" name="Google Shape;439;p58"/>
          <p:cNvCxnSpPr/>
          <p:nvPr/>
        </p:nvCxnSpPr>
        <p:spPr>
          <a:xfrm>
            <a:off x="543100" y="3942033"/>
            <a:ext cx="2517200" cy="0"/>
          </a:xfrm>
          <a:prstGeom prst="straightConnector1">
            <a:avLst/>
          </a:prstGeom>
          <a:noFill/>
          <a:ln w="19050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E47E0-FBB3-4A90-8676-161EF3BDB5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CCC08-0080-41B7-AF2C-D1DE345B2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6"/>
          <p:cNvPicPr preferRelativeResize="0"/>
          <p:nvPr/>
        </p:nvPicPr>
        <p:blipFill rotWithShape="1">
          <a:blip r:embed="rId3">
            <a:alphaModFix/>
          </a:blip>
          <a:srcRect t="19612" b="12216"/>
          <a:stretch/>
        </p:blipFill>
        <p:spPr>
          <a:xfrm>
            <a:off x="124201" y="1638568"/>
            <a:ext cx="11091332" cy="4675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46"/>
          <p:cNvCxnSpPr/>
          <p:nvPr/>
        </p:nvCxnSpPr>
        <p:spPr>
          <a:xfrm>
            <a:off x="371033" y="1050867"/>
            <a:ext cx="2517200" cy="0"/>
          </a:xfrm>
          <a:prstGeom prst="straightConnector1">
            <a:avLst/>
          </a:prstGeom>
          <a:noFill/>
          <a:ln w="19050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6" name="Google Shape;266;p46"/>
          <p:cNvSpPr txBox="1">
            <a:spLocks noGrp="1"/>
          </p:cNvSpPr>
          <p:nvPr>
            <p:ph type="title"/>
          </p:nvPr>
        </p:nvSpPr>
        <p:spPr>
          <a:xfrm>
            <a:off x="276967" y="244833"/>
            <a:ext cx="9630000" cy="726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" sz="2667">
                <a:solidFill>
                  <a:srgbClr val="515151"/>
                </a:solidFill>
              </a:rPr>
              <a:t>Papers Submitted: Comparing 4 Conference Types</a:t>
            </a:r>
            <a:endParaRPr sz="2667" b="0">
              <a:solidFill>
                <a:srgbClr val="51515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67" name="Google Shape;267;p46"/>
          <p:cNvSpPr/>
          <p:nvPr/>
        </p:nvSpPr>
        <p:spPr>
          <a:xfrm>
            <a:off x="1223467" y="1795533"/>
            <a:ext cx="4897600" cy="101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6"/>
          <p:cNvSpPr txBox="1"/>
          <p:nvPr/>
        </p:nvSpPr>
        <p:spPr>
          <a:xfrm>
            <a:off x="1398500" y="1860133"/>
            <a:ext cx="44740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" sz="1600" b="1">
                <a:latin typeface="Open Sans"/>
                <a:ea typeface="Open Sans"/>
                <a:cs typeface="Open Sans"/>
                <a:sym typeface="Open Sans"/>
              </a:rPr>
              <a:t>SumCI: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 SC, eScience, CCGrid, IPDPS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50000"/>
              </a:lnSpc>
            </a:pPr>
            <a:r>
              <a:rPr lang="en" sz="1600" b="1">
                <a:latin typeface="Open Sans"/>
                <a:ea typeface="Open Sans"/>
                <a:cs typeface="Open Sans"/>
                <a:sym typeface="Open Sans"/>
              </a:rPr>
              <a:t>SumCloud: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 IEEE Cloud, Cloudcom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9" name="Google Shape;269;p46"/>
          <p:cNvPicPr preferRelativeResize="0"/>
          <p:nvPr/>
        </p:nvPicPr>
        <p:blipFill rotWithShape="1">
          <a:blip r:embed="rId3">
            <a:alphaModFix/>
          </a:blip>
          <a:srcRect l="23691" t="11872" r="22281" b="81245"/>
          <a:stretch/>
        </p:blipFill>
        <p:spPr>
          <a:xfrm>
            <a:off x="4869667" y="1147185"/>
            <a:ext cx="5992700" cy="4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2A59B-D0EA-4419-BBA6-8C6A4FB0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AB1102-88E8-4C37-B11A-F7DBD157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7"/>
          <p:cNvPicPr preferRelativeResize="0"/>
          <p:nvPr/>
        </p:nvPicPr>
        <p:blipFill rotWithShape="1">
          <a:blip r:embed="rId3">
            <a:alphaModFix/>
          </a:blip>
          <a:srcRect t="11058" b="10509"/>
          <a:stretch/>
        </p:blipFill>
        <p:spPr>
          <a:xfrm>
            <a:off x="533400" y="1242252"/>
            <a:ext cx="10620968" cy="5054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47"/>
          <p:cNvCxnSpPr/>
          <p:nvPr/>
        </p:nvCxnSpPr>
        <p:spPr>
          <a:xfrm>
            <a:off x="371033" y="1050867"/>
            <a:ext cx="2517200" cy="0"/>
          </a:xfrm>
          <a:prstGeom prst="straightConnector1">
            <a:avLst/>
          </a:prstGeom>
          <a:noFill/>
          <a:ln w="19050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8" name="Google Shape;278;p47"/>
          <p:cNvSpPr txBox="1">
            <a:spLocks noGrp="1"/>
          </p:cNvSpPr>
          <p:nvPr>
            <p:ph type="title"/>
          </p:nvPr>
        </p:nvSpPr>
        <p:spPr>
          <a:xfrm>
            <a:off x="276967" y="244833"/>
            <a:ext cx="9630000" cy="726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" sz="2667">
                <a:solidFill>
                  <a:srgbClr val="515151"/>
                </a:solidFill>
              </a:rPr>
              <a:t>Attendance at Major AI Conferences</a:t>
            </a:r>
            <a:endParaRPr sz="2667" b="0">
              <a:solidFill>
                <a:srgbClr val="51515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91B803-EA45-41E2-8DD7-95470077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01B023-F279-44E8-BFD0-41E1F53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2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49"/>
          <p:cNvGrpSpPr/>
          <p:nvPr/>
        </p:nvGrpSpPr>
        <p:grpSpPr>
          <a:xfrm>
            <a:off x="245433" y="488885"/>
            <a:ext cx="11760771" cy="5753383"/>
            <a:chOff x="184075" y="366663"/>
            <a:chExt cx="8820578" cy="4315037"/>
          </a:xfrm>
        </p:grpSpPr>
        <p:pic>
          <p:nvPicPr>
            <p:cNvPr id="297" name="Google Shape;297;p49"/>
            <p:cNvPicPr preferRelativeResize="0"/>
            <p:nvPr/>
          </p:nvPicPr>
          <p:blipFill rotWithShape="1">
            <a:blip r:embed="rId3">
              <a:alphaModFix/>
            </a:blip>
            <a:srcRect t="12439" b="13425"/>
            <a:stretch/>
          </p:blipFill>
          <p:spPr>
            <a:xfrm>
              <a:off x="184075" y="868575"/>
              <a:ext cx="8318499" cy="3813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49"/>
            <p:cNvSpPr txBox="1"/>
            <p:nvPr/>
          </p:nvSpPr>
          <p:spPr>
            <a:xfrm>
              <a:off x="8134423" y="788150"/>
              <a:ext cx="774445" cy="21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algn="r">
                <a:lnSpc>
                  <a:spcPct val="155000"/>
                </a:lnSpc>
              </a:pPr>
              <a:r>
                <a:rPr lang="en" sz="1733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39   31</a:t>
              </a:r>
              <a:endParaRPr sz="1733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r">
                <a:lnSpc>
                  <a:spcPct val="155000"/>
                </a:lnSpc>
              </a:pPr>
              <a:r>
                <a:rPr lang="en" sz="1733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28   25</a:t>
              </a:r>
              <a:endParaRPr sz="1733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r">
                <a:lnSpc>
                  <a:spcPct val="155000"/>
                </a:lnSpc>
              </a:pPr>
              <a:r>
                <a:rPr lang="en" sz="1733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43   46</a:t>
              </a:r>
              <a:endParaRPr sz="1733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r">
                <a:lnSpc>
                  <a:spcPct val="155000"/>
                </a:lnSpc>
              </a:pPr>
              <a:r>
                <a:rPr lang="en" sz="1733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47   42</a:t>
              </a:r>
              <a:endParaRPr sz="1733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r">
                <a:lnSpc>
                  <a:spcPct val="155000"/>
                </a:lnSpc>
              </a:pPr>
              <a:r>
                <a:rPr lang="en" sz="1733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37   33</a:t>
              </a:r>
              <a:endParaRPr sz="1733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r">
                <a:lnSpc>
                  <a:spcPct val="155000"/>
                </a:lnSpc>
              </a:pPr>
              <a:r>
                <a:rPr lang="en-US" sz="1733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?   14</a:t>
              </a:r>
              <a:endParaRPr sz="1733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r">
                <a:lnSpc>
                  <a:spcPct val="155000"/>
                </a:lnSpc>
              </a:pPr>
              <a:r>
                <a:rPr lang="en" sz="1733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25   33</a:t>
              </a:r>
              <a:endParaRPr sz="1733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49"/>
            <p:cNvSpPr txBox="1"/>
            <p:nvPr/>
          </p:nvSpPr>
          <p:spPr>
            <a:xfrm>
              <a:off x="7820938" y="366663"/>
              <a:ext cx="1183715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algn="r"/>
              <a:r>
                <a:rPr lang="en-US" sz="1733" b="1" dirty="0">
                  <a:solidFill>
                    <a:srgbClr val="515151"/>
                  </a:solidFill>
                  <a:latin typeface="Open Sans"/>
                  <a:ea typeface="Open Sans"/>
                  <a:cs typeface="Open Sans"/>
                  <a:sym typeface="Open Sans"/>
                </a:rPr>
                <a:t>H</a:t>
              </a:r>
              <a:r>
                <a:rPr lang="en" sz="1733" b="1" dirty="0">
                  <a:solidFill>
                    <a:srgbClr val="515151"/>
                  </a:solidFill>
                  <a:latin typeface="Open Sans"/>
                  <a:ea typeface="Open Sans"/>
                  <a:cs typeface="Open Sans"/>
                  <a:sym typeface="Open Sans"/>
                </a:rPr>
                <a:t>5index</a:t>
              </a:r>
            </a:p>
            <a:p>
              <a:pPr algn="r"/>
              <a:r>
                <a:rPr lang="en" sz="1733" b="1" dirty="0">
                  <a:solidFill>
                    <a:srgbClr val="515151"/>
                  </a:solidFill>
                  <a:latin typeface="Open Sans"/>
                  <a:ea typeface="Open Sans"/>
                  <a:cs typeface="Open Sans"/>
                  <a:sym typeface="Open Sans"/>
                </a:rPr>
                <a:t>2018  2019</a:t>
              </a:r>
              <a:endParaRPr sz="1733" b="1" dirty="0">
                <a:solidFill>
                  <a:srgbClr val="51515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300" name="Google Shape;300;p49"/>
          <p:cNvCxnSpPr/>
          <p:nvPr/>
        </p:nvCxnSpPr>
        <p:spPr>
          <a:xfrm>
            <a:off x="371033" y="1050867"/>
            <a:ext cx="2517200" cy="0"/>
          </a:xfrm>
          <a:prstGeom prst="straightConnector1">
            <a:avLst/>
          </a:prstGeom>
          <a:noFill/>
          <a:ln w="19050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49"/>
          <p:cNvSpPr txBox="1">
            <a:spLocks noGrp="1"/>
          </p:cNvSpPr>
          <p:nvPr>
            <p:ph type="title"/>
          </p:nvPr>
        </p:nvSpPr>
        <p:spPr>
          <a:xfrm>
            <a:off x="276967" y="244833"/>
            <a:ext cx="9630000" cy="726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" sz="2667">
                <a:solidFill>
                  <a:srgbClr val="515151"/>
                </a:solidFill>
              </a:rPr>
              <a:t>Papers Submitted at 7 Conferences</a:t>
            </a:r>
            <a:endParaRPr sz="2667" b="0">
              <a:solidFill>
                <a:srgbClr val="51515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8DFD4D-83A2-48BE-84CF-E3F8BC9C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E014F3-35C4-40A8-A181-89593DB0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4"/>
          <p:cNvSpPr/>
          <p:nvPr/>
        </p:nvSpPr>
        <p:spPr>
          <a:xfrm>
            <a:off x="9232800" y="41503"/>
            <a:ext cx="2959200" cy="6296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2" name="Google Shape;362;p54"/>
          <p:cNvSpPr txBox="1"/>
          <p:nvPr/>
        </p:nvSpPr>
        <p:spPr>
          <a:xfrm>
            <a:off x="9009600" y="5393499"/>
            <a:ext cx="29592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>
              <a:lnSpc>
                <a:spcPct val="115000"/>
              </a:lnSpc>
              <a:buClr>
                <a:srgbClr val="3D85C6"/>
              </a:buClr>
              <a:buSzPts val="1100"/>
              <a:buFont typeface="Open Sans"/>
              <a:buChar char="➔"/>
            </a:pPr>
            <a:r>
              <a:rPr lang="en-US" sz="1467" b="1" dirty="0">
                <a:solidFill>
                  <a:schemeClr val="accent6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High Performance Computing (1%)</a:t>
            </a:r>
          </a:p>
        </p:txBody>
      </p:sp>
      <p:sp>
        <p:nvSpPr>
          <p:cNvPr id="363" name="Google Shape;363;p54"/>
          <p:cNvSpPr txBox="1"/>
          <p:nvPr/>
        </p:nvSpPr>
        <p:spPr>
          <a:xfrm>
            <a:off x="9009600" y="1246821"/>
            <a:ext cx="28704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>
              <a:lnSpc>
                <a:spcPct val="115000"/>
              </a:lnSpc>
              <a:buClr>
                <a:srgbClr val="E2A91A"/>
              </a:buClr>
              <a:buSzPts val="1100"/>
              <a:buFont typeface="Open Sans"/>
              <a:buChar char="➔"/>
            </a:pPr>
            <a:r>
              <a:rPr lang="en-US" sz="1467" b="1" dirty="0">
                <a:solidFill>
                  <a:srgbClr val="E2A91A"/>
                </a:solidFill>
                <a:latin typeface="Open Sans"/>
                <a:ea typeface="Open Sans"/>
                <a:cs typeface="Open Sans"/>
                <a:sym typeface="Open Sans"/>
              </a:rPr>
              <a:t>Artificial Intelligence</a:t>
            </a:r>
            <a:endParaRPr sz="1467" b="1" dirty="0">
              <a:solidFill>
                <a:srgbClr val="E2A9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54"/>
          <p:cNvSpPr txBox="1"/>
          <p:nvPr/>
        </p:nvSpPr>
        <p:spPr>
          <a:xfrm>
            <a:off x="9009600" y="4917460"/>
            <a:ext cx="26528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>
              <a:lnSpc>
                <a:spcPct val="115000"/>
              </a:lnSpc>
              <a:buClr>
                <a:srgbClr val="999999"/>
              </a:buClr>
              <a:buSzPts val="1100"/>
              <a:buFont typeface="Open Sans"/>
              <a:buChar char="➔"/>
            </a:pPr>
            <a:r>
              <a:rPr lang="en-US" sz="1467" b="1" dirty="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Big Data</a:t>
            </a:r>
            <a:endParaRPr sz="1467" b="1" dirty="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54"/>
          <p:cNvSpPr txBox="1"/>
          <p:nvPr/>
        </p:nvSpPr>
        <p:spPr>
          <a:xfrm>
            <a:off x="9009600" y="4524165"/>
            <a:ext cx="28704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>
              <a:lnSpc>
                <a:spcPct val="115000"/>
              </a:lnSpc>
              <a:buClr>
                <a:srgbClr val="1155CC"/>
              </a:buClr>
              <a:buSzPts val="1100"/>
              <a:buFont typeface="Open Sans"/>
              <a:buChar char="➔"/>
            </a:pPr>
            <a:r>
              <a:rPr lang="en-US" sz="1467" b="1" dirty="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Internet of Things</a:t>
            </a:r>
          </a:p>
        </p:txBody>
      </p:sp>
      <p:sp>
        <p:nvSpPr>
          <p:cNvPr id="366" name="Google Shape;366;p54"/>
          <p:cNvSpPr/>
          <p:nvPr/>
        </p:nvSpPr>
        <p:spPr>
          <a:xfrm>
            <a:off x="611433" y="1411600"/>
            <a:ext cx="1564400" cy="6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7" name="Google Shape;367;p54"/>
          <p:cNvSpPr/>
          <p:nvPr/>
        </p:nvSpPr>
        <p:spPr>
          <a:xfrm>
            <a:off x="4729333" y="1411600"/>
            <a:ext cx="530800" cy="3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9" name="Google Shape;369;p54"/>
          <p:cNvSpPr/>
          <p:nvPr/>
        </p:nvSpPr>
        <p:spPr>
          <a:xfrm>
            <a:off x="1456600" y="1576133"/>
            <a:ext cx="2211600" cy="24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0" name="Google Shape;370;p54"/>
          <p:cNvSpPr txBox="1"/>
          <p:nvPr/>
        </p:nvSpPr>
        <p:spPr>
          <a:xfrm>
            <a:off x="9009600" y="2213111"/>
            <a:ext cx="28704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>
              <a:lnSpc>
                <a:spcPct val="115000"/>
              </a:lnSpc>
              <a:buClr>
                <a:srgbClr val="B45F06"/>
              </a:buClr>
              <a:buSzPts val="1100"/>
              <a:buFont typeface="Open Sans"/>
              <a:buChar char="➔"/>
            </a:pPr>
            <a:r>
              <a:rPr lang="en-US" sz="1467" b="1" dirty="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Amazon Web Services (Proxy for cloud computing)</a:t>
            </a:r>
            <a:endParaRPr sz="1467" b="1" dirty="0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2" name="Google Shape;372;p54"/>
          <p:cNvCxnSpPr/>
          <p:nvPr/>
        </p:nvCxnSpPr>
        <p:spPr>
          <a:xfrm>
            <a:off x="328104" y="1059779"/>
            <a:ext cx="2517200" cy="0"/>
          </a:xfrm>
          <a:prstGeom prst="straightConnector1">
            <a:avLst/>
          </a:prstGeom>
          <a:noFill/>
          <a:ln w="19050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BD43B94-FE88-4A1D-913D-3EF45FE94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8" y="1155238"/>
            <a:ext cx="9131861" cy="5183065"/>
          </a:xfrm>
          <a:prstGeom prst="rect">
            <a:avLst/>
          </a:prstGeom>
        </p:spPr>
      </p:pic>
      <p:sp>
        <p:nvSpPr>
          <p:cNvPr id="361" name="Google Shape;361;p54"/>
          <p:cNvSpPr txBox="1">
            <a:spLocks noGrp="1"/>
          </p:cNvSpPr>
          <p:nvPr>
            <p:ph type="title"/>
          </p:nvPr>
        </p:nvSpPr>
        <p:spPr>
          <a:xfrm>
            <a:off x="0" y="-73364"/>
            <a:ext cx="12348797" cy="1325563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434343"/>
                </a:solidFill>
              </a:rPr>
              <a:t>Trends in AI, Big Data, Clouds, Edge, HPC over last 5 years</a:t>
            </a:r>
            <a:endParaRPr sz="4000" b="1" i="1" dirty="0">
              <a:solidFill>
                <a:srgbClr val="434343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78AD89-1796-4CFB-8A95-85FCE55D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D2018-FCC0-4748-82F6-A053C83F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/>
          <p:nvPr/>
        </p:nvSpPr>
        <p:spPr>
          <a:xfrm>
            <a:off x="9172068" y="0"/>
            <a:ext cx="3068000" cy="6296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98" name="Google Shape;398;p56"/>
          <p:cNvPicPr preferRelativeResize="0"/>
          <p:nvPr/>
        </p:nvPicPr>
        <p:blipFill rotWithShape="1">
          <a:blip r:embed="rId3">
            <a:alphaModFix/>
          </a:blip>
          <a:srcRect l="1075" t="15532" r="2063" b="1182"/>
          <a:stretch/>
        </p:blipFill>
        <p:spPr>
          <a:xfrm>
            <a:off x="88734" y="1395934"/>
            <a:ext cx="8942501" cy="4798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6"/>
          <p:cNvSpPr/>
          <p:nvPr/>
        </p:nvSpPr>
        <p:spPr>
          <a:xfrm>
            <a:off x="4477600" y="1084333"/>
            <a:ext cx="2211600" cy="3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0" name="Google Shape;400;p56"/>
          <p:cNvSpPr/>
          <p:nvPr/>
        </p:nvSpPr>
        <p:spPr>
          <a:xfrm>
            <a:off x="611433" y="1027600"/>
            <a:ext cx="1852000" cy="36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1" name="Google Shape;401;p56"/>
          <p:cNvSpPr txBox="1"/>
          <p:nvPr/>
        </p:nvSpPr>
        <p:spPr>
          <a:xfrm>
            <a:off x="9302000" y="497767"/>
            <a:ext cx="2838800" cy="9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467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AI IS 10X BIG DATA, CYBERINFRASTRUCTURE, EXASCALE SMALL</a:t>
            </a:r>
            <a:endParaRPr sz="1467"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02" name="Google Shape;402;p56"/>
          <p:cNvSpPr txBox="1"/>
          <p:nvPr/>
        </p:nvSpPr>
        <p:spPr>
          <a:xfrm>
            <a:off x="9132833" y="5230333"/>
            <a:ext cx="2959200" cy="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>
              <a:lnSpc>
                <a:spcPct val="115000"/>
              </a:lnSpc>
              <a:buClr>
                <a:srgbClr val="3D85C6"/>
              </a:buClr>
              <a:buSzPts val="1100"/>
              <a:buFont typeface="Open Sans"/>
              <a:buChar char="➔"/>
            </a:pPr>
            <a:r>
              <a:rPr lang="en" sz="1467" b="1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High Performance Computing (HPC)</a:t>
            </a:r>
            <a:endParaRPr sz="1467" b="1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56"/>
          <p:cNvSpPr txBox="1"/>
          <p:nvPr/>
        </p:nvSpPr>
        <p:spPr>
          <a:xfrm>
            <a:off x="9132833" y="3951433"/>
            <a:ext cx="30116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>
              <a:lnSpc>
                <a:spcPct val="115000"/>
              </a:lnSpc>
              <a:buClr>
                <a:srgbClr val="B45F06"/>
              </a:buClr>
              <a:buSzPts val="1100"/>
              <a:buFont typeface="Open Sans"/>
              <a:buChar char="➔"/>
            </a:pPr>
            <a:r>
              <a:rPr lang="en" sz="1467" b="1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Deep Learning</a:t>
            </a:r>
            <a:endParaRPr sz="1467" b="1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56"/>
          <p:cNvSpPr txBox="1"/>
          <p:nvPr/>
        </p:nvSpPr>
        <p:spPr>
          <a:xfrm>
            <a:off x="9132833" y="3273233"/>
            <a:ext cx="24012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>
              <a:lnSpc>
                <a:spcPct val="115000"/>
              </a:lnSpc>
              <a:buClr>
                <a:srgbClr val="1155CC"/>
              </a:buClr>
              <a:buSzPts val="1100"/>
              <a:buFont typeface="Open Sans"/>
              <a:buChar char="➔"/>
            </a:pPr>
            <a:r>
              <a:rPr lang="en" sz="1467" b="1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Big Data</a:t>
            </a:r>
            <a:endParaRPr sz="1467" b="1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56"/>
          <p:cNvSpPr txBox="1"/>
          <p:nvPr/>
        </p:nvSpPr>
        <p:spPr>
          <a:xfrm>
            <a:off x="9132833" y="2476000"/>
            <a:ext cx="3059200" cy="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>
              <a:lnSpc>
                <a:spcPct val="115000"/>
              </a:lnSpc>
              <a:buClr>
                <a:srgbClr val="999999"/>
              </a:buClr>
              <a:buSzPts val="1100"/>
              <a:buFont typeface="Open Sans"/>
              <a:buChar char="➔"/>
            </a:pPr>
            <a:r>
              <a:rPr lang="en" sz="1467" b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Machine Learning</a:t>
            </a:r>
            <a:br>
              <a:rPr lang="en" sz="1467" b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467" b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(Search Term)</a:t>
            </a:r>
            <a:endParaRPr sz="1467" b="1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6" name="Google Shape;406;p56"/>
          <p:cNvSpPr txBox="1"/>
          <p:nvPr/>
        </p:nvSpPr>
        <p:spPr>
          <a:xfrm>
            <a:off x="9132833" y="2009867"/>
            <a:ext cx="29592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>
              <a:lnSpc>
                <a:spcPct val="115000"/>
              </a:lnSpc>
              <a:buClr>
                <a:srgbClr val="E2A91A"/>
              </a:buClr>
              <a:buSzPts val="1100"/>
              <a:buFont typeface="Open Sans"/>
              <a:buChar char="➔"/>
            </a:pPr>
            <a:r>
              <a:rPr lang="en" sz="1467" b="1">
                <a:solidFill>
                  <a:srgbClr val="E2A91A"/>
                </a:solidFill>
                <a:latin typeface="Open Sans"/>
                <a:ea typeface="Open Sans"/>
                <a:cs typeface="Open Sans"/>
                <a:sym typeface="Open Sans"/>
              </a:rPr>
              <a:t>Internet of Things</a:t>
            </a:r>
            <a:endParaRPr sz="1467" b="1">
              <a:solidFill>
                <a:srgbClr val="E2A9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56"/>
          <p:cNvSpPr/>
          <p:nvPr/>
        </p:nvSpPr>
        <p:spPr>
          <a:xfrm>
            <a:off x="408233" y="1614800"/>
            <a:ext cx="1564400" cy="67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8" name="Google Shape;408;p56"/>
          <p:cNvSpPr/>
          <p:nvPr/>
        </p:nvSpPr>
        <p:spPr>
          <a:xfrm>
            <a:off x="4729333" y="1614800"/>
            <a:ext cx="530800" cy="3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0" name="Google Shape;410;p56"/>
          <p:cNvSpPr txBox="1">
            <a:spLocks noGrp="1"/>
          </p:cNvSpPr>
          <p:nvPr>
            <p:ph type="ctrTitle" idx="4294967295"/>
          </p:nvPr>
        </p:nvSpPr>
        <p:spPr>
          <a:xfrm>
            <a:off x="276967" y="188833"/>
            <a:ext cx="8679200" cy="930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" sz="2133" b="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Some medium size areas: Google Trends last 5 years </a:t>
            </a:r>
            <a:r>
              <a:rPr lang="en" sz="2133" b="0" i="1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(Topics unless otherwise stated)</a:t>
            </a:r>
            <a:endParaRPr sz="1467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11" name="Google Shape;411;p56"/>
          <p:cNvCxnSpPr/>
          <p:nvPr/>
        </p:nvCxnSpPr>
        <p:spPr>
          <a:xfrm>
            <a:off x="371033" y="1152467"/>
            <a:ext cx="2517200" cy="0"/>
          </a:xfrm>
          <a:prstGeom prst="straightConnector1">
            <a:avLst/>
          </a:prstGeom>
          <a:noFill/>
          <a:ln w="19050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5DC47-4835-4016-BEEB-0977AB7B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2C6D9-8A19-482C-914A-A44F464F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4"/>
          <p:cNvSpPr/>
          <p:nvPr/>
        </p:nvSpPr>
        <p:spPr>
          <a:xfrm>
            <a:off x="9241800" y="17967"/>
            <a:ext cx="2959200" cy="6296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54"/>
          <p:cNvSpPr txBox="1">
            <a:spLocks noGrp="1"/>
          </p:cNvSpPr>
          <p:nvPr>
            <p:ph type="title"/>
          </p:nvPr>
        </p:nvSpPr>
        <p:spPr>
          <a:xfrm>
            <a:off x="371033" y="290833"/>
            <a:ext cx="7223200" cy="726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" sz="2133">
                <a:solidFill>
                  <a:srgbClr val="434343"/>
                </a:solidFill>
              </a:rPr>
              <a:t>Some smaller areas: Google Trends last 5 years </a:t>
            </a:r>
            <a:r>
              <a:rPr lang="en" sz="2133" i="1">
                <a:solidFill>
                  <a:srgbClr val="434343"/>
                </a:solidFill>
              </a:rPr>
              <a:t>(Topics unless stated)</a:t>
            </a:r>
            <a:endParaRPr sz="2133" i="1">
              <a:solidFill>
                <a:srgbClr val="434343"/>
              </a:solidFill>
            </a:endParaRPr>
          </a:p>
        </p:txBody>
      </p:sp>
      <p:sp>
        <p:nvSpPr>
          <p:cNvPr id="362" name="Google Shape;362;p54"/>
          <p:cNvSpPr txBox="1"/>
          <p:nvPr/>
        </p:nvSpPr>
        <p:spPr>
          <a:xfrm>
            <a:off x="9227233" y="5408600"/>
            <a:ext cx="29592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>
              <a:lnSpc>
                <a:spcPct val="115000"/>
              </a:lnSpc>
              <a:buClr>
                <a:srgbClr val="3D85C6"/>
              </a:buClr>
              <a:buSzPts val="1100"/>
              <a:buFont typeface="Open Sans"/>
              <a:buChar char="➔"/>
            </a:pPr>
            <a:r>
              <a:rPr lang="en" sz="1467" b="1">
                <a:solidFill>
                  <a:srgbClr val="3D85C6"/>
                </a:solidFill>
                <a:latin typeface="Open Sans"/>
                <a:ea typeface="Open Sans"/>
                <a:cs typeface="Open Sans"/>
                <a:sym typeface="Open Sans"/>
              </a:rPr>
              <a:t>SuperComputing (Search Term)</a:t>
            </a:r>
            <a:endParaRPr sz="1467" b="1">
              <a:solidFill>
                <a:srgbClr val="3D85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54"/>
          <p:cNvSpPr txBox="1"/>
          <p:nvPr/>
        </p:nvSpPr>
        <p:spPr>
          <a:xfrm>
            <a:off x="9227233" y="5092667"/>
            <a:ext cx="28704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>
              <a:lnSpc>
                <a:spcPct val="115000"/>
              </a:lnSpc>
              <a:buClr>
                <a:srgbClr val="E2A91A"/>
              </a:buClr>
              <a:buSzPts val="1100"/>
              <a:buFont typeface="Open Sans"/>
              <a:buChar char="➔"/>
            </a:pPr>
            <a:r>
              <a:rPr lang="en" sz="1467" b="1">
                <a:solidFill>
                  <a:srgbClr val="E2A91A"/>
                </a:solidFill>
                <a:latin typeface="Open Sans"/>
                <a:ea typeface="Open Sans"/>
                <a:cs typeface="Open Sans"/>
                <a:sym typeface="Open Sans"/>
              </a:rPr>
              <a:t>Edge Computing</a:t>
            </a:r>
            <a:endParaRPr sz="1467" b="1">
              <a:solidFill>
                <a:srgbClr val="E2A9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54"/>
          <p:cNvSpPr txBox="1"/>
          <p:nvPr/>
        </p:nvSpPr>
        <p:spPr>
          <a:xfrm>
            <a:off x="9227233" y="4396733"/>
            <a:ext cx="26528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>
              <a:lnSpc>
                <a:spcPct val="115000"/>
              </a:lnSpc>
              <a:buClr>
                <a:srgbClr val="999999"/>
              </a:buClr>
              <a:buSzPts val="1100"/>
              <a:buFont typeface="Open Sans"/>
              <a:buChar char="➔"/>
            </a:pPr>
            <a:r>
              <a:rPr lang="en" sz="1467" b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Grid Computing</a:t>
            </a:r>
            <a:endParaRPr sz="1467" b="1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54"/>
          <p:cNvSpPr txBox="1"/>
          <p:nvPr/>
        </p:nvSpPr>
        <p:spPr>
          <a:xfrm>
            <a:off x="9227233" y="2411267"/>
            <a:ext cx="28704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>
              <a:lnSpc>
                <a:spcPct val="115000"/>
              </a:lnSpc>
              <a:buClr>
                <a:srgbClr val="1155CC"/>
              </a:buClr>
              <a:buSzPts val="1100"/>
              <a:buFont typeface="Open Sans"/>
              <a:buChar char="➔"/>
            </a:pPr>
            <a:r>
              <a:rPr lang="en" sz="1467" b="1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Cloud Computing (Search Term)</a:t>
            </a:r>
            <a:endParaRPr sz="1467" b="1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54"/>
          <p:cNvSpPr/>
          <p:nvPr/>
        </p:nvSpPr>
        <p:spPr>
          <a:xfrm>
            <a:off x="611433" y="1411600"/>
            <a:ext cx="1564400" cy="6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7" name="Google Shape;367;p54"/>
          <p:cNvSpPr/>
          <p:nvPr/>
        </p:nvSpPr>
        <p:spPr>
          <a:xfrm>
            <a:off x="4729333" y="1411600"/>
            <a:ext cx="530800" cy="3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68" name="Google Shape;368;p54"/>
          <p:cNvPicPr preferRelativeResize="0"/>
          <p:nvPr/>
        </p:nvPicPr>
        <p:blipFill rotWithShape="1">
          <a:blip r:embed="rId3">
            <a:alphaModFix/>
          </a:blip>
          <a:srcRect l="1934" t="14564" r="865" b="1830"/>
          <a:stretch/>
        </p:blipFill>
        <p:spPr>
          <a:xfrm>
            <a:off x="316401" y="1416617"/>
            <a:ext cx="8701860" cy="47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4"/>
          <p:cNvSpPr/>
          <p:nvPr/>
        </p:nvSpPr>
        <p:spPr>
          <a:xfrm>
            <a:off x="1456600" y="1576133"/>
            <a:ext cx="2211600" cy="24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0" name="Google Shape;370;p54"/>
          <p:cNvSpPr txBox="1"/>
          <p:nvPr/>
        </p:nvSpPr>
        <p:spPr>
          <a:xfrm>
            <a:off x="9227233" y="4696517"/>
            <a:ext cx="28704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>
              <a:lnSpc>
                <a:spcPct val="115000"/>
              </a:lnSpc>
              <a:buClr>
                <a:srgbClr val="B45F06"/>
              </a:buClr>
              <a:buSzPts val="1100"/>
              <a:buFont typeface="Open Sans"/>
              <a:buChar char="➔"/>
            </a:pPr>
            <a:r>
              <a:rPr lang="en" sz="1467" b="1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HPC</a:t>
            </a:r>
            <a:endParaRPr sz="1467" b="1">
              <a:solidFill>
                <a:srgbClr val="B45F0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2" name="Google Shape;372;p54"/>
          <p:cNvCxnSpPr/>
          <p:nvPr/>
        </p:nvCxnSpPr>
        <p:spPr>
          <a:xfrm>
            <a:off x="371033" y="1167700"/>
            <a:ext cx="2517200" cy="0"/>
          </a:xfrm>
          <a:prstGeom prst="straightConnector1">
            <a:avLst/>
          </a:prstGeom>
          <a:noFill/>
          <a:ln w="19050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3BC984-6C56-4B70-B8C3-2B5D5696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D33DE-DF88-4BCA-95CD-E1C5BA51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0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7"/>
          <p:cNvSpPr/>
          <p:nvPr/>
        </p:nvSpPr>
        <p:spPr>
          <a:xfrm>
            <a:off x="9199815" y="205823"/>
            <a:ext cx="2959200" cy="6176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8" name="Google Shape;418;p57"/>
          <p:cNvSpPr txBox="1"/>
          <p:nvPr/>
        </p:nvSpPr>
        <p:spPr>
          <a:xfrm>
            <a:off x="9144553" y="5593869"/>
            <a:ext cx="30680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11661">
              <a:lnSpc>
                <a:spcPct val="115000"/>
              </a:lnSpc>
              <a:buClr>
                <a:srgbClr val="999999"/>
              </a:buClr>
              <a:buSzPts val="1100"/>
            </a:pPr>
            <a:r>
              <a:rPr lang="en" sz="1467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     </a:t>
            </a:r>
            <a:r>
              <a:rPr lang="en" sz="1467" b="1" dirty="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Cyberinfrastructure</a:t>
            </a:r>
            <a:endParaRPr sz="1467" b="1" dirty="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57"/>
          <p:cNvSpPr txBox="1"/>
          <p:nvPr/>
        </p:nvSpPr>
        <p:spPr>
          <a:xfrm>
            <a:off x="9144553" y="5025852"/>
            <a:ext cx="28704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11661">
              <a:lnSpc>
                <a:spcPct val="115000"/>
              </a:lnSpc>
              <a:buClr>
                <a:srgbClr val="1155CC"/>
              </a:buClr>
              <a:buSzPts val="1100"/>
            </a:pPr>
            <a:r>
              <a:rPr lang="en" sz="1467" b="1" dirty="0">
                <a:solidFill>
                  <a:schemeClr val="accent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     </a:t>
            </a:r>
            <a:r>
              <a:rPr lang="en" sz="1467" b="1" dirty="0">
                <a:solidFill>
                  <a:schemeClr val="accent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Fog Computing</a:t>
            </a:r>
            <a:endParaRPr sz="1467" b="1" dirty="0">
              <a:solidFill>
                <a:schemeClr val="accent2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57"/>
          <p:cNvSpPr txBox="1"/>
          <p:nvPr/>
        </p:nvSpPr>
        <p:spPr>
          <a:xfrm>
            <a:off x="9132834" y="1393255"/>
            <a:ext cx="3108853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11661">
              <a:lnSpc>
                <a:spcPct val="115000"/>
              </a:lnSpc>
              <a:buClr>
                <a:srgbClr val="E2A91A"/>
              </a:buClr>
              <a:buSzPts val="1100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Parallel Computing (Programming Paradigm)</a:t>
            </a:r>
          </a:p>
          <a:p>
            <a:pPr marL="211661">
              <a:lnSpc>
                <a:spcPct val="115000"/>
              </a:lnSpc>
              <a:buClr>
                <a:srgbClr val="E2A91A"/>
              </a:buClr>
              <a:buSzPts val="1100"/>
            </a:pPr>
            <a:endParaRPr sz="2400" b="1" dirty="0">
              <a:solidFill>
                <a:schemeClr val="bg1">
                  <a:lumMod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57"/>
          <p:cNvSpPr/>
          <p:nvPr/>
        </p:nvSpPr>
        <p:spPr>
          <a:xfrm>
            <a:off x="611433" y="1411600"/>
            <a:ext cx="1564400" cy="6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3" name="Google Shape;423;p57"/>
          <p:cNvSpPr/>
          <p:nvPr/>
        </p:nvSpPr>
        <p:spPr>
          <a:xfrm>
            <a:off x="4729333" y="1411600"/>
            <a:ext cx="530800" cy="31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4" name="Google Shape;424;p57"/>
          <p:cNvSpPr/>
          <p:nvPr/>
        </p:nvSpPr>
        <p:spPr>
          <a:xfrm>
            <a:off x="1456600" y="1474533"/>
            <a:ext cx="2211600" cy="24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5" name="Google Shape;425;p57"/>
          <p:cNvSpPr txBox="1"/>
          <p:nvPr/>
        </p:nvSpPr>
        <p:spPr>
          <a:xfrm>
            <a:off x="9161329" y="4600727"/>
            <a:ext cx="28704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11661">
              <a:lnSpc>
                <a:spcPct val="115000"/>
              </a:lnSpc>
              <a:buClr>
                <a:srgbClr val="B45F06"/>
              </a:buClr>
              <a:buSzPts val="1100"/>
            </a:pPr>
            <a:r>
              <a:rPr lang="en" sz="1467" b="1" dirty="0">
                <a:solidFill>
                  <a:schemeClr val="accent6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    </a:t>
            </a:r>
            <a:r>
              <a:rPr lang="en" sz="1467" b="1" dirty="0">
                <a:solidFill>
                  <a:schemeClr val="accent6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Edge Computing</a:t>
            </a:r>
            <a:endParaRPr sz="1467" b="1" dirty="0">
              <a:solidFill>
                <a:schemeClr val="accent6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57"/>
          <p:cNvSpPr/>
          <p:nvPr/>
        </p:nvSpPr>
        <p:spPr>
          <a:xfrm>
            <a:off x="690200" y="1411600"/>
            <a:ext cx="6529600" cy="53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9" name="Google Shape;429;p57"/>
          <p:cNvSpPr txBox="1">
            <a:spLocks noGrp="1"/>
          </p:cNvSpPr>
          <p:nvPr>
            <p:ph type="ctrTitle" idx="4294967295"/>
          </p:nvPr>
        </p:nvSpPr>
        <p:spPr>
          <a:xfrm>
            <a:off x="277633" y="222467"/>
            <a:ext cx="8679200" cy="9300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" sz="2133" b="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Some smaller areas: Google Trends last 5 years </a:t>
            </a:r>
            <a:r>
              <a:rPr lang="en" sz="2133" b="0" i="1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(Topics unless otherwise stated)</a:t>
            </a:r>
            <a:endParaRPr sz="1467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0" name="Google Shape;430;p57"/>
          <p:cNvCxnSpPr/>
          <p:nvPr/>
        </p:nvCxnSpPr>
        <p:spPr>
          <a:xfrm>
            <a:off x="371033" y="1254067"/>
            <a:ext cx="2517200" cy="0"/>
          </a:xfrm>
          <a:prstGeom prst="straightConnector1">
            <a:avLst/>
          </a:prstGeom>
          <a:noFill/>
          <a:ln w="19050" cap="flat" cmpd="sng">
            <a:solidFill>
              <a:srgbClr val="B3083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5C170B1-D75F-47F2-B23A-CB40F0CB2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3255"/>
            <a:ext cx="9199815" cy="5034807"/>
          </a:xfrm>
          <a:prstGeom prst="rect">
            <a:avLst/>
          </a:prstGeom>
        </p:spPr>
      </p:pic>
      <p:sp>
        <p:nvSpPr>
          <p:cNvPr id="18" name="Google Shape;419;p57">
            <a:extLst>
              <a:ext uri="{FF2B5EF4-FFF2-40B4-BE49-F238E27FC236}">
                <a16:creationId xmlns:a16="http://schemas.microsoft.com/office/drawing/2014/main" id="{EB9030FA-4D59-410C-82E7-AA90FD12F32E}"/>
              </a:ext>
            </a:extLst>
          </p:cNvPr>
          <p:cNvSpPr txBox="1"/>
          <p:nvPr/>
        </p:nvSpPr>
        <p:spPr>
          <a:xfrm>
            <a:off x="9127777" y="5336715"/>
            <a:ext cx="28704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11661">
              <a:lnSpc>
                <a:spcPct val="115000"/>
              </a:lnSpc>
              <a:buClr>
                <a:srgbClr val="1155CC"/>
              </a:buClr>
              <a:buSzPts val="1100"/>
            </a:pPr>
            <a:r>
              <a:rPr lang="en" sz="1467" b="1" dirty="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     </a:t>
            </a:r>
            <a:r>
              <a:rPr lang="en-US" sz="1467" b="1" dirty="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eScience</a:t>
            </a:r>
            <a:endParaRPr sz="1467" b="1" dirty="0">
              <a:solidFill>
                <a:srgbClr val="FFC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AC59C-BFC5-4D05-9D1D-54472A04B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9/26/2019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069E1-FF4E-42D9-9C95-D6A7B5808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21173</TotalTime>
  <Words>1266</Words>
  <Application>Microsoft Office PowerPoint</Application>
  <PresentationFormat>Widescreen</PresentationFormat>
  <Paragraphs>195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Open Sans</vt:lpstr>
      <vt:lpstr>Open Sans SemiBold</vt:lpstr>
      <vt:lpstr>1_Office Theme</vt:lpstr>
      <vt:lpstr>Learning Everywhere: Machine (actually Deep) Learning Delivers HPC</vt:lpstr>
      <vt:lpstr>Evolution of Interests, Technologies and Communities</vt:lpstr>
      <vt:lpstr>Papers Submitted: Comparing 4 Conference Types</vt:lpstr>
      <vt:lpstr>Attendance at Major AI Conferences</vt:lpstr>
      <vt:lpstr>Papers Submitted at 7 Conferences</vt:lpstr>
      <vt:lpstr>Trends in AI, Big Data, Clouds, Edge, HPC over last 5 years</vt:lpstr>
      <vt:lpstr>Some medium size areas: Google Trends last 5 years (Topics unless otherwise stated)</vt:lpstr>
      <vt:lpstr>Some smaller areas: Google Trends last 5 years (Topics unless stated)</vt:lpstr>
      <vt:lpstr>Some smaller areas: Google Trends last 5 years (Topics unless otherwise stated)</vt:lpstr>
      <vt:lpstr>Arxiv Publications from Aiindex.org</vt:lpstr>
      <vt:lpstr>H5-index Conferences: AI, Big Data, Cloud, Systems, Other 2018 (2019 Brown)</vt:lpstr>
      <vt:lpstr>Importance of HPC, eScience, Cloud, Edge and Big Data Community</vt:lpstr>
      <vt:lpstr>Importance of AI and Data Science</vt:lpstr>
      <vt:lpstr>ML/AI(DL) needs Systems eScience and HPC</vt:lpstr>
      <vt:lpstr>PowerPoint Presentation</vt:lpstr>
      <vt:lpstr>Indeed.com Trends</vt:lpstr>
      <vt:lpstr>Indeed.com Trends</vt:lpstr>
      <vt:lpstr>Gartner on Data Engineering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338</cp:revision>
  <dcterms:created xsi:type="dcterms:W3CDTF">2017-06-12T19:54:34Z</dcterms:created>
  <dcterms:modified xsi:type="dcterms:W3CDTF">2019-09-27T01:52:56Z</dcterms:modified>
</cp:coreProperties>
</file>