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8"/>
  </p:notesMasterIdLst>
  <p:handoutMasterIdLst>
    <p:handoutMasterId r:id="rId39"/>
  </p:handoutMasterIdLst>
  <p:sldIdLst>
    <p:sldId id="256" r:id="rId2"/>
    <p:sldId id="301" r:id="rId3"/>
    <p:sldId id="303" r:id="rId4"/>
    <p:sldId id="258" r:id="rId5"/>
    <p:sldId id="261" r:id="rId6"/>
    <p:sldId id="263" r:id="rId7"/>
    <p:sldId id="265" r:id="rId8"/>
    <p:sldId id="267" r:id="rId9"/>
    <p:sldId id="295" r:id="rId10"/>
    <p:sldId id="277" r:id="rId11"/>
    <p:sldId id="278" r:id="rId12"/>
    <p:sldId id="297" r:id="rId13"/>
    <p:sldId id="280" r:id="rId14"/>
    <p:sldId id="281" r:id="rId15"/>
    <p:sldId id="274" r:id="rId16"/>
    <p:sldId id="296" r:id="rId17"/>
    <p:sldId id="268" r:id="rId18"/>
    <p:sldId id="269" r:id="rId19"/>
    <p:sldId id="288" r:id="rId20"/>
    <p:sldId id="285" r:id="rId21"/>
    <p:sldId id="270" r:id="rId22"/>
    <p:sldId id="287" r:id="rId23"/>
    <p:sldId id="271" r:id="rId24"/>
    <p:sldId id="298" r:id="rId25"/>
    <p:sldId id="272" r:id="rId26"/>
    <p:sldId id="273" r:id="rId27"/>
    <p:sldId id="299" r:id="rId28"/>
    <p:sldId id="304" r:id="rId29"/>
    <p:sldId id="283" r:id="rId30"/>
    <p:sldId id="289" r:id="rId31"/>
    <p:sldId id="300" r:id="rId32"/>
    <p:sldId id="290" r:id="rId33"/>
    <p:sldId id="291" r:id="rId34"/>
    <p:sldId id="294" r:id="rId35"/>
    <p:sldId id="292" r:id="rId36"/>
    <p:sldId id="27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1615" autoAdjust="0"/>
    <p:restoredTop sz="86386" autoAdjust="0"/>
  </p:normalViewPr>
  <p:slideViewPr>
    <p:cSldViewPr snapToGrid="0" snapToObjects="1">
      <p:cViewPr varScale="1">
        <p:scale>
          <a:sx n="90" d="100"/>
          <a:sy n="90" d="100"/>
        </p:scale>
        <p:origin x="-104" y="-128"/>
      </p:cViewPr>
      <p:guideLst>
        <p:guide orient="horz" pos="2160"/>
        <p:guide pos="2880"/>
      </p:guideLst>
    </p:cSldViewPr>
  </p:slideViewPr>
  <p:outlineViewPr>
    <p:cViewPr>
      <p:scale>
        <a:sx n="33" d="100"/>
        <a:sy n="33" d="100"/>
      </p:scale>
      <p:origin x="0" y="253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1C5C6-216F-404F-8A75-935988A36556}" type="doc">
      <dgm:prSet loTypeId="urn:microsoft.com/office/officeart/2005/8/layout/hProcess11" loCatId="process" qsTypeId="urn:microsoft.com/office/officeart/2005/8/quickstyle/simple4" qsCatId="simple" csTypeId="urn:microsoft.com/office/officeart/2005/8/colors/accent1_2" csCatId="accent1" phldr="1"/>
      <dgm:spPr/>
    </dgm:pt>
    <dgm:pt modelId="{211CF4B0-F093-9041-9A2C-1FF61FD50FDD}">
      <dgm:prSet phldrT="[Text]"/>
      <dgm:spPr/>
      <dgm:t>
        <a:bodyPr/>
        <a:lstStyle/>
        <a:p>
          <a:r>
            <a:rPr lang="en-US" dirty="0" smtClean="0"/>
            <a:t>Oct. 2009</a:t>
          </a:r>
          <a:br>
            <a:rPr lang="en-US" dirty="0" smtClean="0"/>
          </a:br>
          <a:r>
            <a:rPr lang="en-US" dirty="0" smtClean="0"/>
            <a:t>Project Start</a:t>
          </a:r>
          <a:endParaRPr lang="en-US" dirty="0"/>
        </a:p>
      </dgm:t>
    </dgm:pt>
    <dgm:pt modelId="{184F287F-4A17-DA41-B16A-4C5966E231B8}" type="parTrans" cxnId="{AA4F533E-E6A7-CA40-97E7-A10FECE20D2C}">
      <dgm:prSet/>
      <dgm:spPr/>
      <dgm:t>
        <a:bodyPr/>
        <a:lstStyle/>
        <a:p>
          <a:endParaRPr lang="en-US"/>
        </a:p>
      </dgm:t>
    </dgm:pt>
    <dgm:pt modelId="{0CAFD9C8-0735-9F44-883B-1FA9BC85FBE9}" type="sibTrans" cxnId="{AA4F533E-E6A7-CA40-97E7-A10FECE20D2C}">
      <dgm:prSet/>
      <dgm:spPr/>
      <dgm:t>
        <a:bodyPr/>
        <a:lstStyle/>
        <a:p>
          <a:endParaRPr lang="en-US"/>
        </a:p>
      </dgm:t>
    </dgm:pt>
    <dgm:pt modelId="{663233CC-9B53-714A-9B7F-4E1FCD1975C1}">
      <dgm:prSet phldrT="[Text]"/>
      <dgm:spPr/>
      <dgm:t>
        <a:bodyPr/>
        <a:lstStyle/>
        <a:p>
          <a:r>
            <a:rPr lang="en-US" dirty="0" smtClean="0"/>
            <a:t>Nov. 2009</a:t>
          </a:r>
          <a:br>
            <a:rPr lang="en-US" dirty="0" smtClean="0"/>
          </a:br>
          <a:r>
            <a:rPr lang="en-US" dirty="0" smtClean="0"/>
            <a:t>SC Demo</a:t>
          </a:r>
          <a:endParaRPr lang="en-US" dirty="0"/>
        </a:p>
      </dgm:t>
    </dgm:pt>
    <dgm:pt modelId="{8B4EA020-7726-F44B-B88B-EF4765C18A7D}" type="parTrans" cxnId="{4C127291-42C1-7243-8240-3566FF976E60}">
      <dgm:prSet/>
      <dgm:spPr/>
      <dgm:t>
        <a:bodyPr/>
        <a:lstStyle/>
        <a:p>
          <a:endParaRPr lang="en-US"/>
        </a:p>
      </dgm:t>
    </dgm:pt>
    <dgm:pt modelId="{0F595FAC-BFB0-2042-A6DD-6E8EC58AD04C}" type="sibTrans" cxnId="{4C127291-42C1-7243-8240-3566FF976E60}">
      <dgm:prSet/>
      <dgm:spPr/>
      <dgm:t>
        <a:bodyPr/>
        <a:lstStyle/>
        <a:p>
          <a:endParaRPr lang="en-US"/>
        </a:p>
      </dgm:t>
    </dgm:pt>
    <dgm:pt modelId="{18DF04D2-E58D-DC4D-8DF6-274D51749CB0}">
      <dgm:prSet phldrT="[Text]"/>
      <dgm:spPr/>
      <dgm:t>
        <a:bodyPr/>
        <a:lstStyle/>
        <a:p>
          <a:r>
            <a:rPr lang="en-US" dirty="0" smtClean="0"/>
            <a:t>Mar. 2010</a:t>
          </a:r>
          <a:br>
            <a:rPr lang="en-US" dirty="0" smtClean="0"/>
          </a:br>
          <a:r>
            <a:rPr lang="en-US" dirty="0" smtClean="0"/>
            <a:t>Network Completed</a:t>
          </a:r>
          <a:endParaRPr lang="en-US" dirty="0"/>
        </a:p>
      </dgm:t>
    </dgm:pt>
    <dgm:pt modelId="{68C537FF-8828-1F49-82F2-8CC61FC7F148}" type="parTrans" cxnId="{B7936792-E618-374B-B109-6601272E2A56}">
      <dgm:prSet/>
      <dgm:spPr/>
      <dgm:t>
        <a:bodyPr/>
        <a:lstStyle/>
        <a:p>
          <a:endParaRPr lang="en-US"/>
        </a:p>
      </dgm:t>
    </dgm:pt>
    <dgm:pt modelId="{0FE4BC4E-4A79-3741-B6FC-34C2CF4EBC43}" type="sibTrans" cxnId="{B7936792-E618-374B-B109-6601272E2A56}">
      <dgm:prSet/>
      <dgm:spPr/>
      <dgm:t>
        <a:bodyPr/>
        <a:lstStyle/>
        <a:p>
          <a:endParaRPr lang="en-US"/>
        </a:p>
      </dgm:t>
    </dgm:pt>
    <dgm:pt modelId="{05C0BE2D-1DD6-C142-B60A-435424E06D87}">
      <dgm:prSet phldrT="[Text]"/>
      <dgm:spPr/>
      <dgm:t>
        <a:bodyPr/>
        <a:lstStyle/>
        <a:p>
          <a:r>
            <a:rPr lang="en-US" dirty="0" smtClean="0"/>
            <a:t>July 2010</a:t>
          </a:r>
          <a:br>
            <a:rPr lang="en-US" dirty="0" smtClean="0"/>
          </a:br>
          <a:r>
            <a:rPr lang="en-US" dirty="0" smtClean="0"/>
            <a:t>Hardware available to early users</a:t>
          </a:r>
          <a:endParaRPr lang="en-US" dirty="0"/>
        </a:p>
      </dgm:t>
    </dgm:pt>
    <dgm:pt modelId="{14C71802-BCEA-E14C-BA73-984BA56710BC}" type="parTrans" cxnId="{94FCBF8C-6BE2-6C4F-9618-42B814F67848}">
      <dgm:prSet/>
      <dgm:spPr/>
      <dgm:t>
        <a:bodyPr/>
        <a:lstStyle/>
        <a:p>
          <a:endParaRPr lang="en-US"/>
        </a:p>
      </dgm:t>
    </dgm:pt>
    <dgm:pt modelId="{F10A74DE-3F2C-F540-BCDD-D2FC526DEBC1}" type="sibTrans" cxnId="{94FCBF8C-6BE2-6C4F-9618-42B814F67848}">
      <dgm:prSet/>
      <dgm:spPr/>
      <dgm:t>
        <a:bodyPr/>
        <a:lstStyle/>
        <a:p>
          <a:endParaRPr lang="en-US"/>
        </a:p>
      </dgm:t>
    </dgm:pt>
    <dgm:pt modelId="{F9D34336-AE30-4B46-A7D9-F1CE304593B8}">
      <dgm:prSet phldrT="[Text]"/>
      <dgm:spPr/>
      <dgm:t>
        <a:bodyPr/>
        <a:lstStyle/>
        <a:p>
          <a:r>
            <a:rPr lang="en-US" dirty="0" smtClean="0"/>
            <a:t>Nov. 2010</a:t>
          </a:r>
          <a:br>
            <a:rPr lang="en-US" dirty="0" smtClean="0"/>
          </a:br>
          <a:r>
            <a:rPr lang="en-US" dirty="0" smtClean="0"/>
            <a:t>Hardware available to general users</a:t>
          </a:r>
          <a:endParaRPr lang="en-US" dirty="0"/>
        </a:p>
      </dgm:t>
    </dgm:pt>
    <dgm:pt modelId="{6D8ECD25-DF97-FC4B-B554-190E02283DEA}" type="parTrans" cxnId="{9C4190B5-ECCF-EB4B-B61C-6D6142CCFA3F}">
      <dgm:prSet/>
      <dgm:spPr/>
      <dgm:t>
        <a:bodyPr/>
        <a:lstStyle/>
        <a:p>
          <a:endParaRPr lang="en-US"/>
        </a:p>
      </dgm:t>
    </dgm:pt>
    <dgm:pt modelId="{563B0FC4-018B-474F-B4F3-6215C97CD484}" type="sibTrans" cxnId="{9C4190B5-ECCF-EB4B-B61C-6D6142CCFA3F}">
      <dgm:prSet/>
      <dgm:spPr/>
      <dgm:t>
        <a:bodyPr/>
        <a:lstStyle/>
        <a:p>
          <a:endParaRPr lang="en-US"/>
        </a:p>
      </dgm:t>
    </dgm:pt>
    <dgm:pt modelId="{6BFDB12E-0616-AC41-BFCC-E34BDCCEB4F7}">
      <dgm:prSet phldrT="[Text]"/>
      <dgm:spPr/>
      <dgm:t>
        <a:bodyPr/>
        <a:lstStyle/>
        <a:p>
          <a:r>
            <a:rPr lang="en-US" dirty="0" smtClean="0"/>
            <a:t>Oct.2011</a:t>
          </a:r>
          <a:br>
            <a:rPr lang="en-US" dirty="0" smtClean="0"/>
          </a:br>
          <a:r>
            <a:rPr lang="en-US" dirty="0" smtClean="0"/>
            <a:t>Integration into </a:t>
          </a:r>
          <a:r>
            <a:rPr lang="en-US" dirty="0" err="1" smtClean="0"/>
            <a:t>TeraGrid</a:t>
          </a:r>
          <a:endParaRPr lang="en-US" dirty="0"/>
        </a:p>
      </dgm:t>
    </dgm:pt>
    <dgm:pt modelId="{15D32147-F419-A746-8922-BC827DD3C421}" type="parTrans" cxnId="{15166336-D75D-BC48-AE38-1E1F39DAF04D}">
      <dgm:prSet/>
      <dgm:spPr/>
      <dgm:t>
        <a:bodyPr/>
        <a:lstStyle/>
        <a:p>
          <a:endParaRPr lang="en-US"/>
        </a:p>
      </dgm:t>
    </dgm:pt>
    <dgm:pt modelId="{F5861F7F-3173-DD4F-98DB-2AECAB31C14B}" type="sibTrans" cxnId="{15166336-D75D-BC48-AE38-1E1F39DAF04D}">
      <dgm:prSet/>
      <dgm:spPr/>
      <dgm:t>
        <a:bodyPr/>
        <a:lstStyle/>
        <a:p>
          <a:endParaRPr lang="en-US"/>
        </a:p>
      </dgm:t>
    </dgm:pt>
    <dgm:pt modelId="{DFA68921-C613-1A46-B064-11F24B920F48}">
      <dgm:prSet phldrT="[Text]"/>
      <dgm:spPr/>
      <dgm:t>
        <a:bodyPr/>
        <a:lstStyle/>
        <a:p>
          <a:r>
            <a:rPr lang="en-US" dirty="0" smtClean="0"/>
            <a:t>Oct. 2013</a:t>
          </a:r>
          <a:br>
            <a:rPr lang="en-US" dirty="0" smtClean="0"/>
          </a:br>
          <a:r>
            <a:rPr lang="en-US" dirty="0" smtClean="0"/>
            <a:t>Project end</a:t>
          </a:r>
          <a:endParaRPr lang="en-US" dirty="0"/>
        </a:p>
      </dgm:t>
    </dgm:pt>
    <dgm:pt modelId="{5409C21C-AA11-EB47-AD11-F9E91C9B2A01}" type="parTrans" cxnId="{BCB6B2CA-E977-5B41-8515-D0CFCA953586}">
      <dgm:prSet/>
      <dgm:spPr/>
      <dgm:t>
        <a:bodyPr/>
        <a:lstStyle/>
        <a:p>
          <a:endParaRPr lang="en-US"/>
        </a:p>
      </dgm:t>
    </dgm:pt>
    <dgm:pt modelId="{CF391666-0BFE-4640-9A94-59DA12987C45}" type="sibTrans" cxnId="{BCB6B2CA-E977-5B41-8515-D0CFCA953586}">
      <dgm:prSet/>
      <dgm:spPr/>
      <dgm:t>
        <a:bodyPr/>
        <a:lstStyle/>
        <a:p>
          <a:endParaRPr lang="en-US"/>
        </a:p>
      </dgm:t>
    </dgm:pt>
    <dgm:pt modelId="{7648D38A-F660-994A-9C81-F1DC4AD29538}">
      <dgm:prSet phldrT="[Text]"/>
      <dgm:spPr/>
      <dgm:t>
        <a:bodyPr/>
        <a:lstStyle/>
        <a:p>
          <a:r>
            <a:rPr lang="en-US" dirty="0" smtClean="0"/>
            <a:t>Nov. 2010</a:t>
          </a:r>
          <a:br>
            <a:rPr lang="en-US" dirty="0" smtClean="0"/>
          </a:br>
          <a:r>
            <a:rPr lang="en-US" dirty="0" smtClean="0"/>
            <a:t>SC Demo</a:t>
          </a:r>
          <a:endParaRPr lang="en-US" dirty="0"/>
        </a:p>
      </dgm:t>
    </dgm:pt>
    <dgm:pt modelId="{58AE4E0E-3279-614A-AB2C-0A6812EC1299}" type="parTrans" cxnId="{55C32E85-C816-3840-8A23-7033C85D322B}">
      <dgm:prSet/>
      <dgm:spPr/>
      <dgm:t>
        <a:bodyPr/>
        <a:lstStyle/>
        <a:p>
          <a:endParaRPr lang="en-US"/>
        </a:p>
      </dgm:t>
    </dgm:pt>
    <dgm:pt modelId="{E0912674-99CC-414E-AAFB-6ABDDCFD556F}" type="sibTrans" cxnId="{55C32E85-C816-3840-8A23-7033C85D322B}">
      <dgm:prSet/>
      <dgm:spPr/>
      <dgm:t>
        <a:bodyPr/>
        <a:lstStyle/>
        <a:p>
          <a:endParaRPr lang="en-US"/>
        </a:p>
      </dgm:t>
    </dgm:pt>
    <dgm:pt modelId="{B7232E8D-BA48-474E-8A10-F4A4502A3E6D}" type="pres">
      <dgm:prSet presAssocID="{A321C5C6-216F-404F-8A75-935988A36556}" presName="Name0" presStyleCnt="0">
        <dgm:presLayoutVars>
          <dgm:dir/>
          <dgm:resizeHandles val="exact"/>
        </dgm:presLayoutVars>
      </dgm:prSet>
      <dgm:spPr/>
    </dgm:pt>
    <dgm:pt modelId="{3D4EE99A-689D-B24E-B9A7-BE70B3492B66}" type="pres">
      <dgm:prSet presAssocID="{A321C5C6-216F-404F-8A75-935988A36556}" presName="arrow" presStyleLbl="bgShp" presStyleIdx="0" presStyleCnt="1"/>
      <dgm:spPr/>
    </dgm:pt>
    <dgm:pt modelId="{67F796D4-262B-3F41-848C-8AA3C6602438}" type="pres">
      <dgm:prSet presAssocID="{A321C5C6-216F-404F-8A75-935988A36556}" presName="points" presStyleCnt="0"/>
      <dgm:spPr/>
    </dgm:pt>
    <dgm:pt modelId="{CD66175E-9EA8-6346-B242-B0F29E477545}" type="pres">
      <dgm:prSet presAssocID="{211CF4B0-F093-9041-9A2C-1FF61FD50FDD}" presName="compositeA" presStyleCnt="0"/>
      <dgm:spPr/>
    </dgm:pt>
    <dgm:pt modelId="{FD88F243-8223-0A4E-A5B0-F6AF3308D264}" type="pres">
      <dgm:prSet presAssocID="{211CF4B0-F093-9041-9A2C-1FF61FD50FDD}" presName="textA" presStyleLbl="revTx" presStyleIdx="0" presStyleCnt="8">
        <dgm:presLayoutVars>
          <dgm:bulletEnabled val="1"/>
        </dgm:presLayoutVars>
      </dgm:prSet>
      <dgm:spPr/>
      <dgm:t>
        <a:bodyPr/>
        <a:lstStyle/>
        <a:p>
          <a:endParaRPr lang="en-US"/>
        </a:p>
      </dgm:t>
    </dgm:pt>
    <dgm:pt modelId="{F2E6C065-D7D7-FA4F-8903-462926167E1D}" type="pres">
      <dgm:prSet presAssocID="{211CF4B0-F093-9041-9A2C-1FF61FD50FDD}" presName="circleA" presStyleLbl="node1" presStyleIdx="0" presStyleCnt="8"/>
      <dgm:spPr/>
    </dgm:pt>
    <dgm:pt modelId="{AB6766DD-C0F1-2440-86C3-2259344F823B}" type="pres">
      <dgm:prSet presAssocID="{211CF4B0-F093-9041-9A2C-1FF61FD50FDD}" presName="spaceA" presStyleCnt="0"/>
      <dgm:spPr/>
    </dgm:pt>
    <dgm:pt modelId="{F0D9CEC9-66EC-254E-B8D0-34319BDE9FCA}" type="pres">
      <dgm:prSet presAssocID="{0CAFD9C8-0735-9F44-883B-1FA9BC85FBE9}" presName="space" presStyleCnt="0"/>
      <dgm:spPr/>
    </dgm:pt>
    <dgm:pt modelId="{D83F15CE-5802-A24A-922D-BF7B84AA6977}" type="pres">
      <dgm:prSet presAssocID="{663233CC-9B53-714A-9B7F-4E1FCD1975C1}" presName="compositeB" presStyleCnt="0"/>
      <dgm:spPr/>
    </dgm:pt>
    <dgm:pt modelId="{42DFB46B-4241-EF4D-8063-E77C1F7D4102}" type="pres">
      <dgm:prSet presAssocID="{663233CC-9B53-714A-9B7F-4E1FCD1975C1}" presName="textB" presStyleLbl="revTx" presStyleIdx="1" presStyleCnt="8">
        <dgm:presLayoutVars>
          <dgm:bulletEnabled val="1"/>
        </dgm:presLayoutVars>
      </dgm:prSet>
      <dgm:spPr/>
      <dgm:t>
        <a:bodyPr/>
        <a:lstStyle/>
        <a:p>
          <a:endParaRPr lang="en-US"/>
        </a:p>
      </dgm:t>
    </dgm:pt>
    <dgm:pt modelId="{45455450-6F7B-DC41-BFA3-2D3ADE1A9E8B}" type="pres">
      <dgm:prSet presAssocID="{663233CC-9B53-714A-9B7F-4E1FCD1975C1}" presName="circleB" presStyleLbl="node1" presStyleIdx="1" presStyleCnt="8"/>
      <dgm:spPr/>
    </dgm:pt>
    <dgm:pt modelId="{4AE20571-EAC1-F246-A627-8F082D15E49D}" type="pres">
      <dgm:prSet presAssocID="{663233CC-9B53-714A-9B7F-4E1FCD1975C1}" presName="spaceB" presStyleCnt="0"/>
      <dgm:spPr/>
    </dgm:pt>
    <dgm:pt modelId="{C9B765C7-7573-DD4F-B897-5BCBE327D389}" type="pres">
      <dgm:prSet presAssocID="{0F595FAC-BFB0-2042-A6DD-6E8EC58AD04C}" presName="space" presStyleCnt="0"/>
      <dgm:spPr/>
    </dgm:pt>
    <dgm:pt modelId="{81B36E16-F4DB-B446-B718-2F6FCF78BDA1}" type="pres">
      <dgm:prSet presAssocID="{18DF04D2-E58D-DC4D-8DF6-274D51749CB0}" presName="compositeA" presStyleCnt="0"/>
      <dgm:spPr/>
    </dgm:pt>
    <dgm:pt modelId="{946E7B25-02E3-7241-9AC8-F7060ADE2190}" type="pres">
      <dgm:prSet presAssocID="{18DF04D2-E58D-DC4D-8DF6-274D51749CB0}" presName="textA" presStyleLbl="revTx" presStyleIdx="2" presStyleCnt="8">
        <dgm:presLayoutVars>
          <dgm:bulletEnabled val="1"/>
        </dgm:presLayoutVars>
      </dgm:prSet>
      <dgm:spPr/>
      <dgm:t>
        <a:bodyPr/>
        <a:lstStyle/>
        <a:p>
          <a:endParaRPr lang="en-US"/>
        </a:p>
      </dgm:t>
    </dgm:pt>
    <dgm:pt modelId="{FD7E12D2-206A-5F42-ABC6-EEF031B9B1D1}" type="pres">
      <dgm:prSet presAssocID="{18DF04D2-E58D-DC4D-8DF6-274D51749CB0}" presName="circleA" presStyleLbl="node1" presStyleIdx="2" presStyleCnt="8"/>
      <dgm:spPr/>
    </dgm:pt>
    <dgm:pt modelId="{C2F8D073-335C-074E-A6BB-99B4D821A8F4}" type="pres">
      <dgm:prSet presAssocID="{18DF04D2-E58D-DC4D-8DF6-274D51749CB0}" presName="spaceA" presStyleCnt="0"/>
      <dgm:spPr/>
    </dgm:pt>
    <dgm:pt modelId="{8BFA9CC5-514E-3E43-8072-264311D9582C}" type="pres">
      <dgm:prSet presAssocID="{0FE4BC4E-4A79-3741-B6FC-34C2CF4EBC43}" presName="space" presStyleCnt="0"/>
      <dgm:spPr/>
    </dgm:pt>
    <dgm:pt modelId="{C05E39D6-7A8C-7049-B2AC-A9964DD3BA06}" type="pres">
      <dgm:prSet presAssocID="{05C0BE2D-1DD6-C142-B60A-435424E06D87}" presName="compositeB" presStyleCnt="0"/>
      <dgm:spPr/>
    </dgm:pt>
    <dgm:pt modelId="{CE4ED8BB-7D87-A143-9E98-DD70F705F975}" type="pres">
      <dgm:prSet presAssocID="{05C0BE2D-1DD6-C142-B60A-435424E06D87}" presName="textB" presStyleLbl="revTx" presStyleIdx="3" presStyleCnt="8">
        <dgm:presLayoutVars>
          <dgm:bulletEnabled val="1"/>
        </dgm:presLayoutVars>
      </dgm:prSet>
      <dgm:spPr/>
      <dgm:t>
        <a:bodyPr/>
        <a:lstStyle/>
        <a:p>
          <a:endParaRPr lang="en-US"/>
        </a:p>
      </dgm:t>
    </dgm:pt>
    <dgm:pt modelId="{03556811-7DB7-1A44-A4EE-AC09E10CF295}" type="pres">
      <dgm:prSet presAssocID="{05C0BE2D-1DD6-C142-B60A-435424E06D87}" presName="circleB" presStyleLbl="node1" presStyleIdx="3" presStyleCnt="8"/>
      <dgm:spPr/>
    </dgm:pt>
    <dgm:pt modelId="{86CC085C-9202-3E4E-94B7-AA1F69940F78}" type="pres">
      <dgm:prSet presAssocID="{05C0BE2D-1DD6-C142-B60A-435424E06D87}" presName="spaceB" presStyleCnt="0"/>
      <dgm:spPr/>
    </dgm:pt>
    <dgm:pt modelId="{5422E9A0-D989-764B-B0B2-41EB9BF305EA}" type="pres">
      <dgm:prSet presAssocID="{F10A74DE-3F2C-F540-BCDD-D2FC526DEBC1}" presName="space" presStyleCnt="0"/>
      <dgm:spPr/>
    </dgm:pt>
    <dgm:pt modelId="{F1B745FE-EA27-2640-8CA1-B51ED60BCD70}" type="pres">
      <dgm:prSet presAssocID="{F9D34336-AE30-4B46-A7D9-F1CE304593B8}" presName="compositeA" presStyleCnt="0"/>
      <dgm:spPr/>
    </dgm:pt>
    <dgm:pt modelId="{74FDC502-C067-CB48-88C6-B5D0AB38F758}" type="pres">
      <dgm:prSet presAssocID="{F9D34336-AE30-4B46-A7D9-F1CE304593B8}" presName="textA" presStyleLbl="revTx" presStyleIdx="4" presStyleCnt="8">
        <dgm:presLayoutVars>
          <dgm:bulletEnabled val="1"/>
        </dgm:presLayoutVars>
      </dgm:prSet>
      <dgm:spPr/>
      <dgm:t>
        <a:bodyPr/>
        <a:lstStyle/>
        <a:p>
          <a:endParaRPr lang="en-US"/>
        </a:p>
      </dgm:t>
    </dgm:pt>
    <dgm:pt modelId="{16DAF8D5-FF7F-AA4F-AB69-919631869EE3}" type="pres">
      <dgm:prSet presAssocID="{F9D34336-AE30-4B46-A7D9-F1CE304593B8}" presName="circleA" presStyleLbl="node1" presStyleIdx="4" presStyleCnt="8"/>
      <dgm:spPr/>
    </dgm:pt>
    <dgm:pt modelId="{EA41AB83-751A-9049-8FDF-05B7FB763818}" type="pres">
      <dgm:prSet presAssocID="{F9D34336-AE30-4B46-A7D9-F1CE304593B8}" presName="spaceA" presStyleCnt="0"/>
      <dgm:spPr/>
    </dgm:pt>
    <dgm:pt modelId="{12EAB17C-C889-8E47-AE1C-304EBB8BE5DB}" type="pres">
      <dgm:prSet presAssocID="{563B0FC4-018B-474F-B4F3-6215C97CD484}" presName="space" presStyleCnt="0"/>
      <dgm:spPr/>
    </dgm:pt>
    <dgm:pt modelId="{2878016B-368E-1C45-9166-2C0910277AE4}" type="pres">
      <dgm:prSet presAssocID="{7648D38A-F660-994A-9C81-F1DC4AD29538}" presName="compositeB" presStyleCnt="0"/>
      <dgm:spPr/>
    </dgm:pt>
    <dgm:pt modelId="{98B4F9B7-CDE9-FF41-B5B5-BFDFECA66CCF}" type="pres">
      <dgm:prSet presAssocID="{7648D38A-F660-994A-9C81-F1DC4AD29538}" presName="textB" presStyleLbl="revTx" presStyleIdx="5" presStyleCnt="8">
        <dgm:presLayoutVars>
          <dgm:bulletEnabled val="1"/>
        </dgm:presLayoutVars>
      </dgm:prSet>
      <dgm:spPr/>
      <dgm:t>
        <a:bodyPr/>
        <a:lstStyle/>
        <a:p>
          <a:endParaRPr lang="en-US"/>
        </a:p>
      </dgm:t>
    </dgm:pt>
    <dgm:pt modelId="{8ECF2517-816E-2C43-BE9D-3C2C41F651BA}" type="pres">
      <dgm:prSet presAssocID="{7648D38A-F660-994A-9C81-F1DC4AD29538}" presName="circleB" presStyleLbl="node1" presStyleIdx="5" presStyleCnt="8"/>
      <dgm:spPr/>
    </dgm:pt>
    <dgm:pt modelId="{6B7D0F72-1213-1947-8279-8003310ECD31}" type="pres">
      <dgm:prSet presAssocID="{7648D38A-F660-994A-9C81-F1DC4AD29538}" presName="spaceB" presStyleCnt="0"/>
      <dgm:spPr/>
    </dgm:pt>
    <dgm:pt modelId="{E52B6A8F-11D0-134E-942D-18B5B3599046}" type="pres">
      <dgm:prSet presAssocID="{E0912674-99CC-414E-AAFB-6ABDDCFD556F}" presName="space" presStyleCnt="0"/>
      <dgm:spPr/>
    </dgm:pt>
    <dgm:pt modelId="{44B24CB5-C1A8-1548-A55D-37C1F92E7DBD}" type="pres">
      <dgm:prSet presAssocID="{6BFDB12E-0616-AC41-BFCC-E34BDCCEB4F7}" presName="compositeA" presStyleCnt="0"/>
      <dgm:spPr/>
    </dgm:pt>
    <dgm:pt modelId="{50597161-F47A-6047-B842-C5D251510A4F}" type="pres">
      <dgm:prSet presAssocID="{6BFDB12E-0616-AC41-BFCC-E34BDCCEB4F7}" presName="textA" presStyleLbl="revTx" presStyleIdx="6" presStyleCnt="8">
        <dgm:presLayoutVars>
          <dgm:bulletEnabled val="1"/>
        </dgm:presLayoutVars>
      </dgm:prSet>
      <dgm:spPr/>
      <dgm:t>
        <a:bodyPr/>
        <a:lstStyle/>
        <a:p>
          <a:endParaRPr lang="en-US"/>
        </a:p>
      </dgm:t>
    </dgm:pt>
    <dgm:pt modelId="{95052CA8-4060-6A44-A3A8-AC3A40EA5C13}" type="pres">
      <dgm:prSet presAssocID="{6BFDB12E-0616-AC41-BFCC-E34BDCCEB4F7}" presName="circleA" presStyleLbl="node1" presStyleIdx="6" presStyleCnt="8"/>
      <dgm:spPr/>
    </dgm:pt>
    <dgm:pt modelId="{684543CC-F713-694D-99C6-0F3141987650}" type="pres">
      <dgm:prSet presAssocID="{6BFDB12E-0616-AC41-BFCC-E34BDCCEB4F7}" presName="spaceA" presStyleCnt="0"/>
      <dgm:spPr/>
    </dgm:pt>
    <dgm:pt modelId="{C7EBAAF1-A639-FC4D-A0BE-57CCC7F79794}" type="pres">
      <dgm:prSet presAssocID="{F5861F7F-3173-DD4F-98DB-2AECAB31C14B}" presName="space" presStyleCnt="0"/>
      <dgm:spPr/>
    </dgm:pt>
    <dgm:pt modelId="{BC6F0E81-B3A9-E344-A47A-F4DA95273647}" type="pres">
      <dgm:prSet presAssocID="{DFA68921-C613-1A46-B064-11F24B920F48}" presName="compositeB" presStyleCnt="0"/>
      <dgm:spPr/>
    </dgm:pt>
    <dgm:pt modelId="{EF6055FD-AE94-BA42-8284-A95290AF0876}" type="pres">
      <dgm:prSet presAssocID="{DFA68921-C613-1A46-B064-11F24B920F48}" presName="textB" presStyleLbl="revTx" presStyleIdx="7" presStyleCnt="8">
        <dgm:presLayoutVars>
          <dgm:bulletEnabled val="1"/>
        </dgm:presLayoutVars>
      </dgm:prSet>
      <dgm:spPr/>
      <dgm:t>
        <a:bodyPr/>
        <a:lstStyle/>
        <a:p>
          <a:endParaRPr lang="en-US"/>
        </a:p>
      </dgm:t>
    </dgm:pt>
    <dgm:pt modelId="{0DCF59E2-902A-404D-843E-E943B63D3A56}" type="pres">
      <dgm:prSet presAssocID="{DFA68921-C613-1A46-B064-11F24B920F48}" presName="circleB" presStyleLbl="node1" presStyleIdx="7" presStyleCnt="8"/>
      <dgm:spPr/>
    </dgm:pt>
    <dgm:pt modelId="{EC48BA07-846C-6F41-A24C-B3B630241004}" type="pres">
      <dgm:prSet presAssocID="{DFA68921-C613-1A46-B064-11F24B920F48}" presName="spaceB" presStyleCnt="0"/>
      <dgm:spPr/>
    </dgm:pt>
  </dgm:ptLst>
  <dgm:cxnLst>
    <dgm:cxn modelId="{15166336-D75D-BC48-AE38-1E1F39DAF04D}" srcId="{A321C5C6-216F-404F-8A75-935988A36556}" destId="{6BFDB12E-0616-AC41-BFCC-E34BDCCEB4F7}" srcOrd="6" destOrd="0" parTransId="{15D32147-F419-A746-8922-BC827DD3C421}" sibTransId="{F5861F7F-3173-DD4F-98DB-2AECAB31C14B}"/>
    <dgm:cxn modelId="{9C4190B5-ECCF-EB4B-B61C-6D6142CCFA3F}" srcId="{A321C5C6-216F-404F-8A75-935988A36556}" destId="{F9D34336-AE30-4B46-A7D9-F1CE304593B8}" srcOrd="4" destOrd="0" parTransId="{6D8ECD25-DF97-FC4B-B554-190E02283DEA}" sibTransId="{563B0FC4-018B-474F-B4F3-6215C97CD484}"/>
    <dgm:cxn modelId="{B5045EDD-465F-EC44-AAC6-952ABE31C3CE}" type="presOf" srcId="{6BFDB12E-0616-AC41-BFCC-E34BDCCEB4F7}" destId="{50597161-F47A-6047-B842-C5D251510A4F}" srcOrd="0" destOrd="0" presId="urn:microsoft.com/office/officeart/2005/8/layout/hProcess11"/>
    <dgm:cxn modelId="{BCB6B2CA-E977-5B41-8515-D0CFCA953586}" srcId="{A321C5C6-216F-404F-8A75-935988A36556}" destId="{DFA68921-C613-1A46-B064-11F24B920F48}" srcOrd="7" destOrd="0" parTransId="{5409C21C-AA11-EB47-AD11-F9E91C9B2A01}" sibTransId="{CF391666-0BFE-4640-9A94-59DA12987C45}"/>
    <dgm:cxn modelId="{4C127291-42C1-7243-8240-3566FF976E60}" srcId="{A321C5C6-216F-404F-8A75-935988A36556}" destId="{663233CC-9B53-714A-9B7F-4E1FCD1975C1}" srcOrd="1" destOrd="0" parTransId="{8B4EA020-7726-F44B-B88B-EF4765C18A7D}" sibTransId="{0F595FAC-BFB0-2042-A6DD-6E8EC58AD04C}"/>
    <dgm:cxn modelId="{EE2F1289-4F73-E049-BBE6-F6D866AFD961}" type="presOf" srcId="{18DF04D2-E58D-DC4D-8DF6-274D51749CB0}" destId="{946E7B25-02E3-7241-9AC8-F7060ADE2190}" srcOrd="0" destOrd="0" presId="urn:microsoft.com/office/officeart/2005/8/layout/hProcess11"/>
    <dgm:cxn modelId="{55C32E85-C816-3840-8A23-7033C85D322B}" srcId="{A321C5C6-216F-404F-8A75-935988A36556}" destId="{7648D38A-F660-994A-9C81-F1DC4AD29538}" srcOrd="5" destOrd="0" parTransId="{58AE4E0E-3279-614A-AB2C-0A6812EC1299}" sibTransId="{E0912674-99CC-414E-AAFB-6ABDDCFD556F}"/>
    <dgm:cxn modelId="{E14A2315-101C-9447-AB83-7E3335DC4DDA}" type="presOf" srcId="{A321C5C6-216F-404F-8A75-935988A36556}" destId="{B7232E8D-BA48-474E-8A10-F4A4502A3E6D}" srcOrd="0" destOrd="0" presId="urn:microsoft.com/office/officeart/2005/8/layout/hProcess11"/>
    <dgm:cxn modelId="{45A3884B-AAAD-3B48-A820-823F53BDFB3A}" type="presOf" srcId="{DFA68921-C613-1A46-B064-11F24B920F48}" destId="{EF6055FD-AE94-BA42-8284-A95290AF0876}" srcOrd="0" destOrd="0" presId="urn:microsoft.com/office/officeart/2005/8/layout/hProcess11"/>
    <dgm:cxn modelId="{94FCBF8C-6BE2-6C4F-9618-42B814F67848}" srcId="{A321C5C6-216F-404F-8A75-935988A36556}" destId="{05C0BE2D-1DD6-C142-B60A-435424E06D87}" srcOrd="3" destOrd="0" parTransId="{14C71802-BCEA-E14C-BA73-984BA56710BC}" sibTransId="{F10A74DE-3F2C-F540-BCDD-D2FC526DEBC1}"/>
    <dgm:cxn modelId="{B7936792-E618-374B-B109-6601272E2A56}" srcId="{A321C5C6-216F-404F-8A75-935988A36556}" destId="{18DF04D2-E58D-DC4D-8DF6-274D51749CB0}" srcOrd="2" destOrd="0" parTransId="{68C537FF-8828-1F49-82F2-8CC61FC7F148}" sibTransId="{0FE4BC4E-4A79-3741-B6FC-34C2CF4EBC43}"/>
    <dgm:cxn modelId="{00D79F7C-3BDB-0047-87D9-CA35A4920350}" type="presOf" srcId="{05C0BE2D-1DD6-C142-B60A-435424E06D87}" destId="{CE4ED8BB-7D87-A143-9E98-DD70F705F975}" srcOrd="0" destOrd="0" presId="urn:microsoft.com/office/officeart/2005/8/layout/hProcess11"/>
    <dgm:cxn modelId="{AA4F533E-E6A7-CA40-97E7-A10FECE20D2C}" srcId="{A321C5C6-216F-404F-8A75-935988A36556}" destId="{211CF4B0-F093-9041-9A2C-1FF61FD50FDD}" srcOrd="0" destOrd="0" parTransId="{184F287F-4A17-DA41-B16A-4C5966E231B8}" sibTransId="{0CAFD9C8-0735-9F44-883B-1FA9BC85FBE9}"/>
    <dgm:cxn modelId="{F58C64FB-71B3-9E48-A83F-1EE762CFD01F}" type="presOf" srcId="{7648D38A-F660-994A-9C81-F1DC4AD29538}" destId="{98B4F9B7-CDE9-FF41-B5B5-BFDFECA66CCF}" srcOrd="0" destOrd="0" presId="urn:microsoft.com/office/officeart/2005/8/layout/hProcess11"/>
    <dgm:cxn modelId="{78232265-E1BD-334B-8879-D2DD7010BE9D}" type="presOf" srcId="{211CF4B0-F093-9041-9A2C-1FF61FD50FDD}" destId="{FD88F243-8223-0A4E-A5B0-F6AF3308D264}" srcOrd="0" destOrd="0" presId="urn:microsoft.com/office/officeart/2005/8/layout/hProcess11"/>
    <dgm:cxn modelId="{EAEDF96E-80FD-0547-A3D4-B5458EB16552}" type="presOf" srcId="{F9D34336-AE30-4B46-A7D9-F1CE304593B8}" destId="{74FDC502-C067-CB48-88C6-B5D0AB38F758}" srcOrd="0" destOrd="0" presId="urn:microsoft.com/office/officeart/2005/8/layout/hProcess11"/>
    <dgm:cxn modelId="{735EF850-B8C1-0D4D-8247-EE55FD4947F2}" type="presOf" srcId="{663233CC-9B53-714A-9B7F-4E1FCD1975C1}" destId="{42DFB46B-4241-EF4D-8063-E77C1F7D4102}" srcOrd="0" destOrd="0" presId="urn:microsoft.com/office/officeart/2005/8/layout/hProcess11"/>
    <dgm:cxn modelId="{7B89821E-F5C9-5748-A5EF-C1CE73C27AF7}" type="presParOf" srcId="{B7232E8D-BA48-474E-8A10-F4A4502A3E6D}" destId="{3D4EE99A-689D-B24E-B9A7-BE70B3492B66}" srcOrd="0" destOrd="0" presId="urn:microsoft.com/office/officeart/2005/8/layout/hProcess11"/>
    <dgm:cxn modelId="{EA303DA7-A560-C84A-9D3B-161629887DDD}" type="presParOf" srcId="{B7232E8D-BA48-474E-8A10-F4A4502A3E6D}" destId="{67F796D4-262B-3F41-848C-8AA3C6602438}" srcOrd="1" destOrd="0" presId="urn:microsoft.com/office/officeart/2005/8/layout/hProcess11"/>
    <dgm:cxn modelId="{5EA811D6-63C5-8F42-8BA9-9328A5BF20EF}" type="presParOf" srcId="{67F796D4-262B-3F41-848C-8AA3C6602438}" destId="{CD66175E-9EA8-6346-B242-B0F29E477545}" srcOrd="0" destOrd="0" presId="urn:microsoft.com/office/officeart/2005/8/layout/hProcess11"/>
    <dgm:cxn modelId="{D3EBE7E9-82C9-DF42-A99F-24AA61DD541D}" type="presParOf" srcId="{CD66175E-9EA8-6346-B242-B0F29E477545}" destId="{FD88F243-8223-0A4E-A5B0-F6AF3308D264}" srcOrd="0" destOrd="0" presId="urn:microsoft.com/office/officeart/2005/8/layout/hProcess11"/>
    <dgm:cxn modelId="{8FDA1173-270A-5A42-97FB-BC129E410930}" type="presParOf" srcId="{CD66175E-9EA8-6346-B242-B0F29E477545}" destId="{F2E6C065-D7D7-FA4F-8903-462926167E1D}" srcOrd="1" destOrd="0" presId="urn:microsoft.com/office/officeart/2005/8/layout/hProcess11"/>
    <dgm:cxn modelId="{DBB998A4-78EA-5B47-AF8A-F41EB03B55A9}" type="presParOf" srcId="{CD66175E-9EA8-6346-B242-B0F29E477545}" destId="{AB6766DD-C0F1-2440-86C3-2259344F823B}" srcOrd="2" destOrd="0" presId="urn:microsoft.com/office/officeart/2005/8/layout/hProcess11"/>
    <dgm:cxn modelId="{790BE03A-C62F-8E4B-9644-A159A01EA96F}" type="presParOf" srcId="{67F796D4-262B-3F41-848C-8AA3C6602438}" destId="{F0D9CEC9-66EC-254E-B8D0-34319BDE9FCA}" srcOrd="1" destOrd="0" presId="urn:microsoft.com/office/officeart/2005/8/layout/hProcess11"/>
    <dgm:cxn modelId="{A1EBBBEB-EFC0-124F-9073-07F809D55E82}" type="presParOf" srcId="{67F796D4-262B-3F41-848C-8AA3C6602438}" destId="{D83F15CE-5802-A24A-922D-BF7B84AA6977}" srcOrd="2" destOrd="0" presId="urn:microsoft.com/office/officeart/2005/8/layout/hProcess11"/>
    <dgm:cxn modelId="{B36BE173-EEEA-9F4F-B92A-4384F003A424}" type="presParOf" srcId="{D83F15CE-5802-A24A-922D-BF7B84AA6977}" destId="{42DFB46B-4241-EF4D-8063-E77C1F7D4102}" srcOrd="0" destOrd="0" presId="urn:microsoft.com/office/officeart/2005/8/layout/hProcess11"/>
    <dgm:cxn modelId="{9B0E1B8F-4886-5247-B2B8-5A27043263E7}" type="presParOf" srcId="{D83F15CE-5802-A24A-922D-BF7B84AA6977}" destId="{45455450-6F7B-DC41-BFA3-2D3ADE1A9E8B}" srcOrd="1" destOrd="0" presId="urn:microsoft.com/office/officeart/2005/8/layout/hProcess11"/>
    <dgm:cxn modelId="{4A76FA86-E2FC-224A-AF0D-1F4565926729}" type="presParOf" srcId="{D83F15CE-5802-A24A-922D-BF7B84AA6977}" destId="{4AE20571-EAC1-F246-A627-8F082D15E49D}" srcOrd="2" destOrd="0" presId="urn:microsoft.com/office/officeart/2005/8/layout/hProcess11"/>
    <dgm:cxn modelId="{2B9D466B-268C-004F-ABE4-C11B80DB7D1B}" type="presParOf" srcId="{67F796D4-262B-3F41-848C-8AA3C6602438}" destId="{C9B765C7-7573-DD4F-B897-5BCBE327D389}" srcOrd="3" destOrd="0" presId="urn:microsoft.com/office/officeart/2005/8/layout/hProcess11"/>
    <dgm:cxn modelId="{AF5F8C63-8DC8-714C-86CF-E36970165C0E}" type="presParOf" srcId="{67F796D4-262B-3F41-848C-8AA3C6602438}" destId="{81B36E16-F4DB-B446-B718-2F6FCF78BDA1}" srcOrd="4" destOrd="0" presId="urn:microsoft.com/office/officeart/2005/8/layout/hProcess11"/>
    <dgm:cxn modelId="{0A067719-3BFC-DF4D-AB51-CCE5669133AD}" type="presParOf" srcId="{81B36E16-F4DB-B446-B718-2F6FCF78BDA1}" destId="{946E7B25-02E3-7241-9AC8-F7060ADE2190}" srcOrd="0" destOrd="0" presId="urn:microsoft.com/office/officeart/2005/8/layout/hProcess11"/>
    <dgm:cxn modelId="{A2CE6999-0363-3A4E-8B62-20E23F6412A6}" type="presParOf" srcId="{81B36E16-F4DB-B446-B718-2F6FCF78BDA1}" destId="{FD7E12D2-206A-5F42-ABC6-EEF031B9B1D1}" srcOrd="1" destOrd="0" presId="urn:microsoft.com/office/officeart/2005/8/layout/hProcess11"/>
    <dgm:cxn modelId="{66002BDA-B8FD-4649-9DD4-B216C333C7F6}" type="presParOf" srcId="{81B36E16-F4DB-B446-B718-2F6FCF78BDA1}" destId="{C2F8D073-335C-074E-A6BB-99B4D821A8F4}" srcOrd="2" destOrd="0" presId="urn:microsoft.com/office/officeart/2005/8/layout/hProcess11"/>
    <dgm:cxn modelId="{B200CAE6-61EB-FF4D-84A6-3CE20C319458}" type="presParOf" srcId="{67F796D4-262B-3F41-848C-8AA3C6602438}" destId="{8BFA9CC5-514E-3E43-8072-264311D9582C}" srcOrd="5" destOrd="0" presId="urn:microsoft.com/office/officeart/2005/8/layout/hProcess11"/>
    <dgm:cxn modelId="{21B653AC-8924-2F4D-8AF0-EB951CBA6C9A}" type="presParOf" srcId="{67F796D4-262B-3F41-848C-8AA3C6602438}" destId="{C05E39D6-7A8C-7049-B2AC-A9964DD3BA06}" srcOrd="6" destOrd="0" presId="urn:microsoft.com/office/officeart/2005/8/layout/hProcess11"/>
    <dgm:cxn modelId="{5E298F6B-D9F8-7247-BDCE-A2266E5D0FDD}" type="presParOf" srcId="{C05E39D6-7A8C-7049-B2AC-A9964DD3BA06}" destId="{CE4ED8BB-7D87-A143-9E98-DD70F705F975}" srcOrd="0" destOrd="0" presId="urn:microsoft.com/office/officeart/2005/8/layout/hProcess11"/>
    <dgm:cxn modelId="{F3AFC4A6-3AC2-3446-922C-3D94ABA5441E}" type="presParOf" srcId="{C05E39D6-7A8C-7049-B2AC-A9964DD3BA06}" destId="{03556811-7DB7-1A44-A4EE-AC09E10CF295}" srcOrd="1" destOrd="0" presId="urn:microsoft.com/office/officeart/2005/8/layout/hProcess11"/>
    <dgm:cxn modelId="{FAA4E3CA-FE83-B24E-BEA4-3AFE013D03D3}" type="presParOf" srcId="{C05E39D6-7A8C-7049-B2AC-A9964DD3BA06}" destId="{86CC085C-9202-3E4E-94B7-AA1F69940F78}" srcOrd="2" destOrd="0" presId="urn:microsoft.com/office/officeart/2005/8/layout/hProcess11"/>
    <dgm:cxn modelId="{915BD7C3-F736-194C-BAE8-CFD7F3D8DBC3}" type="presParOf" srcId="{67F796D4-262B-3F41-848C-8AA3C6602438}" destId="{5422E9A0-D989-764B-B0B2-41EB9BF305EA}" srcOrd="7" destOrd="0" presId="urn:microsoft.com/office/officeart/2005/8/layout/hProcess11"/>
    <dgm:cxn modelId="{68783915-30F6-D747-B2BA-4134B27F1410}" type="presParOf" srcId="{67F796D4-262B-3F41-848C-8AA3C6602438}" destId="{F1B745FE-EA27-2640-8CA1-B51ED60BCD70}" srcOrd="8" destOrd="0" presId="urn:microsoft.com/office/officeart/2005/8/layout/hProcess11"/>
    <dgm:cxn modelId="{3BA71E13-795C-6845-BFDF-8AB0D3A76837}" type="presParOf" srcId="{F1B745FE-EA27-2640-8CA1-B51ED60BCD70}" destId="{74FDC502-C067-CB48-88C6-B5D0AB38F758}" srcOrd="0" destOrd="0" presId="urn:microsoft.com/office/officeart/2005/8/layout/hProcess11"/>
    <dgm:cxn modelId="{C4DD170F-9148-D64D-B751-CD5748BF48C2}" type="presParOf" srcId="{F1B745FE-EA27-2640-8CA1-B51ED60BCD70}" destId="{16DAF8D5-FF7F-AA4F-AB69-919631869EE3}" srcOrd="1" destOrd="0" presId="urn:microsoft.com/office/officeart/2005/8/layout/hProcess11"/>
    <dgm:cxn modelId="{586436E1-9975-F041-9F30-05C43B74DFCB}" type="presParOf" srcId="{F1B745FE-EA27-2640-8CA1-B51ED60BCD70}" destId="{EA41AB83-751A-9049-8FDF-05B7FB763818}" srcOrd="2" destOrd="0" presId="urn:microsoft.com/office/officeart/2005/8/layout/hProcess11"/>
    <dgm:cxn modelId="{FF4CA9E1-5A0E-0A48-A53B-EC7B2B7DB945}" type="presParOf" srcId="{67F796D4-262B-3F41-848C-8AA3C6602438}" destId="{12EAB17C-C889-8E47-AE1C-304EBB8BE5DB}" srcOrd="9" destOrd="0" presId="urn:microsoft.com/office/officeart/2005/8/layout/hProcess11"/>
    <dgm:cxn modelId="{9ADD42CB-A8AA-4D4F-B3D2-BF4774BA6865}" type="presParOf" srcId="{67F796D4-262B-3F41-848C-8AA3C6602438}" destId="{2878016B-368E-1C45-9166-2C0910277AE4}" srcOrd="10" destOrd="0" presId="urn:microsoft.com/office/officeart/2005/8/layout/hProcess11"/>
    <dgm:cxn modelId="{6B6E340D-437B-1842-A715-FCA3720BE3C0}" type="presParOf" srcId="{2878016B-368E-1C45-9166-2C0910277AE4}" destId="{98B4F9B7-CDE9-FF41-B5B5-BFDFECA66CCF}" srcOrd="0" destOrd="0" presId="urn:microsoft.com/office/officeart/2005/8/layout/hProcess11"/>
    <dgm:cxn modelId="{560D94A8-90B7-5840-BE65-BE64939FB9A9}" type="presParOf" srcId="{2878016B-368E-1C45-9166-2C0910277AE4}" destId="{8ECF2517-816E-2C43-BE9D-3C2C41F651BA}" srcOrd="1" destOrd="0" presId="urn:microsoft.com/office/officeart/2005/8/layout/hProcess11"/>
    <dgm:cxn modelId="{A0182A74-5DEE-4C49-8CCB-AD4215E28113}" type="presParOf" srcId="{2878016B-368E-1C45-9166-2C0910277AE4}" destId="{6B7D0F72-1213-1947-8279-8003310ECD31}" srcOrd="2" destOrd="0" presId="urn:microsoft.com/office/officeart/2005/8/layout/hProcess11"/>
    <dgm:cxn modelId="{CE74F668-332B-C243-8136-F05272408663}" type="presParOf" srcId="{67F796D4-262B-3F41-848C-8AA3C6602438}" destId="{E52B6A8F-11D0-134E-942D-18B5B3599046}" srcOrd="11" destOrd="0" presId="urn:microsoft.com/office/officeart/2005/8/layout/hProcess11"/>
    <dgm:cxn modelId="{209BE8A6-0BA9-5C42-9E73-255AB52C0594}" type="presParOf" srcId="{67F796D4-262B-3F41-848C-8AA3C6602438}" destId="{44B24CB5-C1A8-1548-A55D-37C1F92E7DBD}" srcOrd="12" destOrd="0" presId="urn:microsoft.com/office/officeart/2005/8/layout/hProcess11"/>
    <dgm:cxn modelId="{DE6644AB-C935-6249-85A3-E23252279E18}" type="presParOf" srcId="{44B24CB5-C1A8-1548-A55D-37C1F92E7DBD}" destId="{50597161-F47A-6047-B842-C5D251510A4F}" srcOrd="0" destOrd="0" presId="urn:microsoft.com/office/officeart/2005/8/layout/hProcess11"/>
    <dgm:cxn modelId="{09BE7D07-EF23-4F45-847A-26652958E7DF}" type="presParOf" srcId="{44B24CB5-C1A8-1548-A55D-37C1F92E7DBD}" destId="{95052CA8-4060-6A44-A3A8-AC3A40EA5C13}" srcOrd="1" destOrd="0" presId="urn:microsoft.com/office/officeart/2005/8/layout/hProcess11"/>
    <dgm:cxn modelId="{05EA1EB6-6840-3444-A5FE-C8F2E63A4EF2}" type="presParOf" srcId="{44B24CB5-C1A8-1548-A55D-37C1F92E7DBD}" destId="{684543CC-F713-694D-99C6-0F3141987650}" srcOrd="2" destOrd="0" presId="urn:microsoft.com/office/officeart/2005/8/layout/hProcess11"/>
    <dgm:cxn modelId="{CC51D2A6-EAEA-DF45-8A3A-B82A2CD6EBEC}" type="presParOf" srcId="{67F796D4-262B-3F41-848C-8AA3C6602438}" destId="{C7EBAAF1-A639-FC4D-A0BE-57CCC7F79794}" srcOrd="13" destOrd="0" presId="urn:microsoft.com/office/officeart/2005/8/layout/hProcess11"/>
    <dgm:cxn modelId="{EE6886D3-FB46-C743-B66E-74A687766AA4}" type="presParOf" srcId="{67F796D4-262B-3F41-848C-8AA3C6602438}" destId="{BC6F0E81-B3A9-E344-A47A-F4DA95273647}" srcOrd="14" destOrd="0" presId="urn:microsoft.com/office/officeart/2005/8/layout/hProcess11"/>
    <dgm:cxn modelId="{6AE9F72E-D23E-154D-8D59-2B635410E0B4}" type="presParOf" srcId="{BC6F0E81-B3A9-E344-A47A-F4DA95273647}" destId="{EF6055FD-AE94-BA42-8284-A95290AF0876}" srcOrd="0" destOrd="0" presId="urn:microsoft.com/office/officeart/2005/8/layout/hProcess11"/>
    <dgm:cxn modelId="{6621A807-DA77-B74B-B890-DC06F1A44A00}" type="presParOf" srcId="{BC6F0E81-B3A9-E344-A47A-F4DA95273647}" destId="{0DCF59E2-902A-404D-843E-E943B63D3A56}" srcOrd="1" destOrd="0" presId="urn:microsoft.com/office/officeart/2005/8/layout/hProcess11"/>
    <dgm:cxn modelId="{6C005239-5F8C-6342-BF57-973090B32D15}" type="presParOf" srcId="{BC6F0E81-B3A9-E344-A47A-F4DA95273647}" destId="{EC48BA07-846C-6F41-A24C-B3B630241004}"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B4B444-E1D4-6D43-BCBF-7CA6AD22ACF7}" type="datetimeFigureOut">
              <a:rPr lang="en-US" smtClean="0"/>
              <a:pPr/>
              <a:t>11/16/10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C21265-4628-834C-9E4C-B685A5964A1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521C5-F2AB-9C4D-8807-926E21EA351C}" type="datetimeFigureOut">
              <a:rPr lang="en-US" smtClean="0"/>
              <a:pPr/>
              <a:t>11/16/10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4D410-59E5-3743-8C2A-FEBD4F072C8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cap="all" spc="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44510C-BE0F-5845-A0E8-A351AAE25B96}" type="datetime1">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24309FA-0F92-8B4E-9859-312044677234}" type="slidenum">
              <a:rPr lang="en-US" smtClean="0"/>
              <a:pPr/>
              <a:t>‹#›</a:t>
            </a:fld>
            <a:endParaRPr lang="en-US"/>
          </a:p>
        </p:txBody>
      </p:sp>
      <p:sp>
        <p:nvSpPr>
          <p:cNvPr id="8" name="Rectangle 7"/>
          <p:cNvSpPr/>
          <p:nvPr userDrawn="1"/>
        </p:nvSpPr>
        <p:spPr>
          <a:xfrm>
            <a:off x="0" y="1010121"/>
            <a:ext cx="9144000" cy="3463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902EEF-5CC1-234A-AB23-271893C68947}" type="datetime1">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A9BE1E3-7490-5545-B57D-D45CA71C838A}" type="datetime1">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a:prstGeom prst="rect">
            <a:avLst/>
          </a:prstGeom>
        </p:spPr>
        <p:txBody>
          <a:bodyPr/>
          <a:lstStyle>
            <a:lvl1pPr>
              <a:defRPr/>
            </a:lvl1pPr>
          </a:lstStyle>
          <a:p>
            <a:fld id="{98A8DA2D-5050-704C-A1A7-13FFF79AF9A7}" type="datetime1">
              <a:rPr lang="en-US" smtClean="0">
                <a:solidFill>
                  <a:prstClr val="black">
                    <a:tint val="75000"/>
                  </a:prstClr>
                </a:solidFill>
              </a:rPr>
              <a:pPr/>
              <a:t>11/16/10</a:t>
            </a:fld>
            <a:endParaRPr lang="en-GB">
              <a:solidFill>
                <a:prstClr val="black">
                  <a:tint val="75000"/>
                </a:prstClr>
              </a:solidFill>
            </a:endParaRPr>
          </a:p>
        </p:txBody>
      </p:sp>
      <p:sp>
        <p:nvSpPr>
          <p:cNvPr id="5" name="Footer Placeholder 4"/>
          <p:cNvSpPr>
            <a:spLocks noGrp="1"/>
          </p:cNvSpPr>
          <p:nvPr>
            <p:ph type="ftr" idx="11"/>
          </p:nvPr>
        </p:nvSpPr>
        <p:spPr>
          <a:xfrm>
            <a:off x="3127375" y="6246813"/>
            <a:ext cx="2895600" cy="473075"/>
          </a:xfrm>
          <a:prstGeom prst="rect">
            <a:avLst/>
          </a:prstGeom>
        </p:spPr>
        <p:txBody>
          <a:bodyPr/>
          <a:lstStyle>
            <a:lvl1pPr>
              <a:defRPr/>
            </a:lvl1pPr>
          </a:lstStyle>
          <a:p>
            <a:endParaRPr lang="en-GB">
              <a:solidFill>
                <a:prstClr val="black">
                  <a:tint val="75000"/>
                </a:prstClr>
              </a:solidFill>
            </a:endParaRPr>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E79A-00C1-DD43-8762-D422F811E078}" type="datetime1">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C4844A-0B7A-9C43-8BBE-F6C45FD2711B}" type="datetime1">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1B4880-868D-4747-A187-34E87ED545FA}" type="datetime1">
              <a:rPr lang="en-US" smtClean="0"/>
              <a:pPr/>
              <a:t>11/16/10</a:t>
            </a:fld>
            <a:endParaRPr lang="en-US"/>
          </a:p>
        </p:txBody>
      </p:sp>
      <p:sp>
        <p:nvSpPr>
          <p:cNvPr id="6" name="Footer Placeholder 5"/>
          <p:cNvSpPr>
            <a:spLocks noGrp="1"/>
          </p:cNvSpPr>
          <p:nvPr>
            <p:ph type="ftr" sz="quarter" idx="11"/>
          </p:nvPr>
        </p:nvSpPr>
        <p:spPr>
          <a:xfrm>
            <a:off x="0" y="838492"/>
            <a:ext cx="144130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8AC0AF4-E9FB-7B47-87B3-4AE5E995C07E}" type="datetime1">
              <a:rPr lang="en-US" smtClean="0"/>
              <a:pPr/>
              <a:t>11/16/10</a:t>
            </a:fld>
            <a:endParaRPr lang="en-US"/>
          </a:p>
        </p:txBody>
      </p:sp>
      <p:sp>
        <p:nvSpPr>
          <p:cNvPr id="8" name="Footer Placeholder 7"/>
          <p:cNvSpPr>
            <a:spLocks noGrp="1"/>
          </p:cNvSpPr>
          <p:nvPr>
            <p:ph type="ftr" sz="quarter" idx="11"/>
          </p:nvPr>
        </p:nvSpPr>
        <p:spPr>
          <a:xfrm>
            <a:off x="0" y="838492"/>
            <a:ext cx="1441308"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1C32AFE-757D-F34F-B2C9-069AF01A9D17}" type="datetime1">
              <a:rPr lang="en-US" smtClean="0"/>
              <a:pPr/>
              <a:t>11/16/10</a:t>
            </a:fld>
            <a:endParaRPr lang="en-US"/>
          </a:p>
        </p:txBody>
      </p:sp>
      <p:sp>
        <p:nvSpPr>
          <p:cNvPr id="4" name="Footer Placeholder 3"/>
          <p:cNvSpPr>
            <a:spLocks noGrp="1"/>
          </p:cNvSpPr>
          <p:nvPr>
            <p:ph type="ftr" sz="quarter" idx="11"/>
          </p:nvPr>
        </p:nvSpPr>
        <p:spPr>
          <a:xfrm>
            <a:off x="0" y="838492"/>
            <a:ext cx="1441308"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0345028-1910-1D48-9943-E80E4E2BAB2F}" type="datetime1">
              <a:rPr lang="en-US" smtClean="0"/>
              <a:pPr/>
              <a:t>11/16/10</a:t>
            </a:fld>
            <a:endParaRPr lang="en-US"/>
          </a:p>
        </p:txBody>
      </p:sp>
      <p:sp>
        <p:nvSpPr>
          <p:cNvPr id="3" name="Footer Placeholder 2"/>
          <p:cNvSpPr>
            <a:spLocks noGrp="1"/>
          </p:cNvSpPr>
          <p:nvPr>
            <p:ph type="ftr" sz="quarter" idx="11"/>
          </p:nvPr>
        </p:nvSpPr>
        <p:spPr>
          <a:xfrm>
            <a:off x="0" y="838492"/>
            <a:ext cx="1441308"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3809C7-3DC4-5B4D-BE7E-62103CDB5A65}" type="datetime1">
              <a:rPr lang="en-US" smtClean="0"/>
              <a:pPr/>
              <a:t>11/16/10</a:t>
            </a:fld>
            <a:endParaRPr lang="en-US"/>
          </a:p>
        </p:txBody>
      </p:sp>
      <p:sp>
        <p:nvSpPr>
          <p:cNvPr id="6" name="Footer Placeholder 5"/>
          <p:cNvSpPr>
            <a:spLocks noGrp="1"/>
          </p:cNvSpPr>
          <p:nvPr>
            <p:ph type="ftr" sz="quarter" idx="11"/>
          </p:nvPr>
        </p:nvSpPr>
        <p:spPr>
          <a:xfrm>
            <a:off x="0" y="838492"/>
            <a:ext cx="144130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776DA0-4472-0144-B202-17D294D6C955}" type="datetime1">
              <a:rPr lang="en-US" smtClean="0"/>
              <a:pPr/>
              <a:t>11/16/10</a:t>
            </a:fld>
            <a:endParaRPr lang="en-US"/>
          </a:p>
        </p:txBody>
      </p:sp>
      <p:sp>
        <p:nvSpPr>
          <p:cNvPr id="6" name="Footer Placeholder 5"/>
          <p:cNvSpPr>
            <a:spLocks noGrp="1"/>
          </p:cNvSpPr>
          <p:nvPr>
            <p:ph type="ftr" sz="quarter" idx="11"/>
          </p:nvPr>
        </p:nvSpPr>
        <p:spPr>
          <a:xfrm>
            <a:off x="0" y="838492"/>
            <a:ext cx="144130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24309FA-0F92-8B4E-9859-312044677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000" y="14898"/>
            <a:ext cx="741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93672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686800" y="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309FA-0F92-8B4E-9859-312044677234}" type="slidenum">
              <a:rPr lang="en-US" smtClean="0"/>
              <a:pPr/>
              <a:t>‹#›</a:t>
            </a:fld>
            <a:endParaRPr lang="en-US"/>
          </a:p>
        </p:txBody>
      </p:sp>
      <p:pic>
        <p:nvPicPr>
          <p:cNvPr id="7" name="Picture 6" descr="pixture_reloaded_logo.png"/>
          <p:cNvPicPr>
            <a:picLocks noChangeAspect="1"/>
          </p:cNvPicPr>
          <p:nvPr/>
        </p:nvPicPr>
        <p:blipFill>
          <a:blip r:embed="rId14"/>
          <a:stretch>
            <a:fillRect/>
          </a:stretch>
        </p:blipFill>
        <p:spPr>
          <a:xfrm>
            <a:off x="0" y="0"/>
            <a:ext cx="1441308" cy="979713"/>
          </a:xfrm>
          <a:prstGeom prst="rect">
            <a:avLst/>
          </a:prstGeom>
        </p:spPr>
      </p:pic>
      <p:sp>
        <p:nvSpPr>
          <p:cNvPr id="8" name="Rectangle 7"/>
          <p:cNvSpPr/>
          <p:nvPr userDrawn="1"/>
        </p:nvSpPr>
        <p:spPr>
          <a:xfrm>
            <a:off x="0" y="1157898"/>
            <a:ext cx="91440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df"/><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uturegrid.org" TargetMode="External"/><Relationship Id="rId3" Type="http://schemas.openxmlformats.org/officeDocument/2006/relationships/hyperlink" Target="mailto:help@futuregrid.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szewski@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0995"/>
            <a:ext cx="7772400" cy="1470025"/>
          </a:xfrm>
        </p:spPr>
        <p:txBody>
          <a:bodyPr>
            <a:normAutofit fontScale="90000"/>
          </a:bodyPr>
          <a:lstStyle/>
          <a:p>
            <a:r>
              <a:rPr lang="en-US" dirty="0" smtClean="0"/>
              <a:t>Design of the </a:t>
            </a:r>
            <a:r>
              <a:rPr lang="en-US" dirty="0" err="1" smtClean="0"/>
              <a:t>FutureGrid</a:t>
            </a:r>
            <a:r>
              <a:rPr lang="en-US" dirty="0" smtClean="0"/>
              <a:t> Experiment Management Framework</a:t>
            </a:r>
            <a:endParaRPr lang="en-US" dirty="0"/>
          </a:p>
        </p:txBody>
      </p:sp>
      <p:sp>
        <p:nvSpPr>
          <p:cNvPr id="3" name="Subtitle 2"/>
          <p:cNvSpPr>
            <a:spLocks noGrp="1"/>
          </p:cNvSpPr>
          <p:nvPr>
            <p:ph type="subTitle" idx="1"/>
          </p:nvPr>
        </p:nvSpPr>
        <p:spPr>
          <a:xfrm>
            <a:off x="974571" y="2953647"/>
            <a:ext cx="7132099" cy="3647755"/>
          </a:xfrm>
        </p:spPr>
        <p:txBody>
          <a:bodyPr>
            <a:normAutofit fontScale="47500" lnSpcReduction="20000"/>
          </a:bodyPr>
          <a:lstStyle/>
          <a:p>
            <a:r>
              <a:rPr lang="en-US" dirty="0" err="1" smtClean="0"/>
              <a:t>Gregor</a:t>
            </a:r>
            <a:r>
              <a:rPr lang="en-US" dirty="0" smtClean="0"/>
              <a:t> von </a:t>
            </a:r>
            <a:r>
              <a:rPr lang="en-US" dirty="0" err="1" smtClean="0"/>
              <a:t>Laszewski</a:t>
            </a:r>
            <a:r>
              <a:rPr lang="en-US" dirty="0" smtClean="0"/>
              <a:t>*, </a:t>
            </a:r>
          </a:p>
          <a:p>
            <a:r>
              <a:rPr lang="en-US" dirty="0" smtClean="0"/>
              <a:t>Geoffrey C. Fox, </a:t>
            </a:r>
            <a:r>
              <a:rPr lang="en-US" dirty="0" err="1" smtClean="0"/>
              <a:t>Fugang</a:t>
            </a:r>
            <a:r>
              <a:rPr lang="en-US" dirty="0" smtClean="0"/>
              <a:t> Wang, Andrew </a:t>
            </a:r>
            <a:r>
              <a:rPr lang="en-US" dirty="0" err="1" smtClean="0"/>
              <a:t>Younge</a:t>
            </a:r>
            <a:r>
              <a:rPr lang="en-US" dirty="0" smtClean="0"/>
              <a:t>, </a:t>
            </a:r>
            <a:r>
              <a:rPr lang="en-US" dirty="0" err="1" smtClean="0"/>
              <a:t>Archit</a:t>
            </a:r>
            <a:r>
              <a:rPr lang="en-US" dirty="0" smtClean="0"/>
              <a:t> </a:t>
            </a:r>
            <a:r>
              <a:rPr lang="en-US" dirty="0" err="1" smtClean="0"/>
              <a:t>Kulshrestha</a:t>
            </a:r>
            <a:r>
              <a:rPr lang="en-US" dirty="0" smtClean="0"/>
              <a:t>, Greg Pike (IU),</a:t>
            </a:r>
            <a:r>
              <a:rPr lang="en-US" baseline="0" dirty="0" smtClean="0"/>
              <a:t> </a:t>
            </a:r>
          </a:p>
          <a:p>
            <a:r>
              <a:rPr lang="en-US" dirty="0" smtClean="0"/>
              <a:t>Warren Smith, (TACC) Jens </a:t>
            </a:r>
            <a:r>
              <a:rPr lang="en-US" dirty="0" err="1" smtClean="0"/>
              <a:t>Vöckler</a:t>
            </a:r>
            <a:r>
              <a:rPr lang="en-US" dirty="0" smtClean="0"/>
              <a:t> (ISI), </a:t>
            </a:r>
            <a:r>
              <a:rPr lang="en-US" dirty="0" err="1" smtClean="0"/>
              <a:t>Renato</a:t>
            </a:r>
            <a:r>
              <a:rPr lang="en-US" dirty="0" smtClean="0"/>
              <a:t> J. (USC), </a:t>
            </a:r>
            <a:r>
              <a:rPr lang="en-US" dirty="0" err="1" smtClean="0"/>
              <a:t>Figueiredo</a:t>
            </a:r>
            <a:r>
              <a:rPr lang="en-US" dirty="0" smtClean="0"/>
              <a:t> (UF), The FG Team</a:t>
            </a:r>
          </a:p>
          <a:p>
            <a:endParaRPr lang="en-US" dirty="0" smtClean="0"/>
          </a:p>
          <a:p>
            <a:r>
              <a:rPr lang="en-US" dirty="0" smtClean="0"/>
              <a:t>* Pervasive Technology Institute</a:t>
            </a:r>
          </a:p>
          <a:p>
            <a:r>
              <a:rPr lang="en-US" dirty="0" smtClean="0"/>
              <a:t>Indiana University</a:t>
            </a:r>
          </a:p>
          <a:p>
            <a:r>
              <a:rPr lang="en-US" dirty="0" smtClean="0"/>
              <a:t>Bloomington, IN 47408</a:t>
            </a:r>
          </a:p>
          <a:p>
            <a:r>
              <a:rPr lang="en-US" dirty="0" err="1" smtClean="0"/>
              <a:t>laszewski@gmail.com</a:t>
            </a:r>
            <a:endParaRPr lang="en-US" dirty="0" smtClean="0"/>
          </a:p>
          <a:p>
            <a:endParaRPr lang="en-US" dirty="0" smtClean="0"/>
          </a:p>
          <a:p>
            <a:r>
              <a:rPr lang="en-US" dirty="0" smtClean="0"/>
              <a:t>http://</a:t>
            </a:r>
            <a:r>
              <a:rPr lang="en-US" dirty="0" err="1" smtClean="0"/>
              <a:t>www.futuregrid.org</a:t>
            </a:r>
            <a:endParaRPr lang="en-US" dirty="0" smtClean="0"/>
          </a:p>
          <a:p>
            <a:endParaRPr lang="en-US" dirty="0" smtClean="0"/>
          </a:p>
          <a:p>
            <a:r>
              <a:rPr lang="en-US" dirty="0" smtClean="0"/>
              <a:t>This document was developed with support from the National Science Foundation (NSF) under Grant No. 0910812.</a:t>
            </a:r>
          </a:p>
        </p:txBody>
      </p:sp>
      <p:sp>
        <p:nvSpPr>
          <p:cNvPr id="4" name="Slide Number Placeholder 3"/>
          <p:cNvSpPr>
            <a:spLocks noGrp="1"/>
          </p:cNvSpPr>
          <p:nvPr>
            <p:ph type="sldNum" sz="quarter" idx="12"/>
          </p:nvPr>
        </p:nvSpPr>
        <p:spPr/>
        <p:txBody>
          <a:bodyPr/>
          <a:lstStyle/>
          <a:p>
            <a:fld id="{924309FA-0F92-8B4E-9859-31204467723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Terminology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Project</a:t>
            </a:r>
          </a:p>
          <a:p>
            <a:pPr lvl="1"/>
            <a:r>
              <a:rPr lang="en-US" dirty="0" smtClean="0"/>
              <a:t>Elementary unit of “request” for a users. It is similar to a</a:t>
            </a:r>
            <a:r>
              <a:rPr lang="en-US" baseline="0" dirty="0" smtClean="0"/>
              <a:t>n allocation in a supercomputing center. A user could have many projects.</a:t>
            </a:r>
            <a:endParaRPr lang="en-US" dirty="0" smtClean="0"/>
          </a:p>
          <a:p>
            <a:pPr lvl="0"/>
            <a:r>
              <a:rPr lang="en-US" dirty="0" smtClean="0"/>
              <a:t>Experiment. </a:t>
            </a:r>
          </a:p>
          <a:p>
            <a:pPr lvl="1"/>
            <a:r>
              <a:rPr lang="en-US" dirty="0" smtClean="0"/>
              <a:t>Elementary unit of “execution”</a:t>
            </a:r>
            <a:r>
              <a:rPr lang="en-US" baseline="0" dirty="0" smtClean="0"/>
              <a:t> to be used to verify goals of the project.</a:t>
            </a:r>
          </a:p>
          <a:p>
            <a:pPr lvl="1"/>
            <a:r>
              <a:rPr lang="en-US" dirty="0" smtClean="0"/>
              <a:t>Experiments may be organized in a tree or direct acyclic Graph (DAG) and contain other experiments.</a:t>
            </a:r>
          </a:p>
          <a:p>
            <a:pPr lvl="1"/>
            <a:r>
              <a:rPr lang="en-US" dirty="0" smtClean="0"/>
              <a:t>Experiment metadata:</a:t>
            </a:r>
          </a:p>
          <a:p>
            <a:pPr lvl="2"/>
            <a:r>
              <a:rPr lang="en-US" dirty="0" smtClean="0"/>
              <a:t>experiment session,</a:t>
            </a:r>
          </a:p>
          <a:p>
            <a:pPr lvl="2"/>
            <a:r>
              <a:rPr lang="en-US" dirty="0" smtClean="0"/>
              <a:t>the resource configuration ,</a:t>
            </a:r>
          </a:p>
          <a:p>
            <a:pPr lvl="2"/>
            <a:r>
              <a:rPr lang="en-US" dirty="0" smtClean="0"/>
              <a:t>the resources used (apparatus),</a:t>
            </a:r>
          </a:p>
          <a:p>
            <a:pPr lvl="2"/>
            <a:r>
              <a:rPr lang="en-US" dirty="0" smtClean="0"/>
              <a:t>the images used,</a:t>
            </a:r>
          </a:p>
          <a:p>
            <a:pPr lvl="2"/>
            <a:r>
              <a:rPr lang="en-US" dirty="0" smtClean="0"/>
              <a:t>deployment specific attributes,</a:t>
            </a:r>
          </a:p>
          <a:p>
            <a:pPr lvl="2"/>
            <a:r>
              <a:rPr lang="en-US" dirty="0" smtClean="0"/>
              <a:t>the application used,</a:t>
            </a:r>
          </a:p>
          <a:p>
            <a:pPr lvl="2"/>
            <a:r>
              <a:rPr lang="en-US" dirty="0" smtClean="0"/>
              <a:t>the results of the experiments (typically files and data), and </a:t>
            </a:r>
          </a:p>
          <a:p>
            <a:pPr lvl="2"/>
            <a:r>
              <a:rPr lang="en-US" dirty="0" smtClean="0"/>
              <a:t>the expected duration of the experiment.</a:t>
            </a:r>
          </a:p>
          <a:p>
            <a:pPr lvl="1"/>
            <a:r>
              <a:rPr lang="en-US" dirty="0" smtClean="0"/>
              <a:t>An example of an experiment is running a </a:t>
            </a:r>
            <a:r>
              <a:rPr lang="en-US" dirty="0" err="1" smtClean="0"/>
              <a:t>Hadoop</a:t>
            </a:r>
            <a:r>
              <a:rPr lang="en-US" dirty="0" smtClean="0"/>
              <a:t> job as part of an academic class. If we view the class as a project, then each submitted student job could be viewed as an experiment.</a:t>
            </a:r>
          </a:p>
        </p:txBody>
      </p:sp>
      <p:sp>
        <p:nvSpPr>
          <p:cNvPr id="4" name="Slide Number Placeholder 3"/>
          <p:cNvSpPr>
            <a:spLocks noGrp="1"/>
          </p:cNvSpPr>
          <p:nvPr>
            <p:ph type="sldNum" sz="quarter" idx="12"/>
          </p:nvPr>
        </p:nvSpPr>
        <p:spPr/>
        <p:txBody>
          <a:bodyPr/>
          <a:lstStyle/>
          <a:p>
            <a:fld id="{924309FA-0F92-8B4E-9859-31204467723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Terminology (cont.)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Experiment Apparatus</a:t>
            </a:r>
          </a:p>
          <a:p>
            <a:pPr lvl="1"/>
            <a:r>
              <a:rPr lang="en-US" dirty="0" smtClean="0"/>
              <a:t>Often it is desirable to conduct parameter studies or repetitive experiments with the same setup in regards to resources used. We refer to such a configuration as an ``experiment apparatus''. Such an apparatus allows the users to conveniently reuse the same setup without reconfiguration of the </a:t>
            </a:r>
            <a:r>
              <a:rPr lang="en-US" dirty="0" err="1" smtClean="0"/>
              <a:t>FutureGrid</a:t>
            </a:r>
            <a:r>
              <a:rPr lang="en-US" dirty="0" smtClean="0"/>
              <a:t> resources for different experiments.</a:t>
            </a:r>
          </a:p>
          <a:p>
            <a:pPr lvl="0">
              <a:buNone/>
            </a:pPr>
            <a:endParaRPr lang="en-US" dirty="0" smtClean="0"/>
          </a:p>
          <a:p>
            <a:pPr lvl="0"/>
            <a:r>
              <a:rPr lang="en-US" dirty="0" smtClean="0"/>
              <a:t>Experiment Session </a:t>
            </a:r>
          </a:p>
          <a:p>
            <a:pPr lvl="1"/>
            <a:r>
              <a:rPr lang="en-US" dirty="0" smtClean="0"/>
              <a:t>Besides the apparatus we often find that the apparatus can be used for executing a number of experiments. In addition, the instantiation of experiments may require additional configuration in order to address runtime issues. Together the apparatus and the configuration parameters are building an experiment session that as mentioned can also be used for multiple experiments.</a:t>
            </a:r>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
            </a:r>
            <a:br>
              <a:rPr lang="en-US" dirty="0" smtClean="0"/>
            </a:br>
            <a:r>
              <a:rPr lang="en-US" dirty="0" smtClean="0"/>
              <a:t>Experiment Management </a:t>
            </a:r>
            <a:br>
              <a:rPr lang="en-US" dirty="0" smtClean="0"/>
            </a:br>
            <a:r>
              <a:rPr lang="en-US" dirty="0" smtClean="0"/>
              <a:t>Requirements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24309FA-0F92-8B4E-9859-31204467723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User Requirements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have</a:t>
            </a:r>
            <a:r>
              <a:rPr lang="en-US" baseline="0" dirty="0" smtClean="0"/>
              <a:t> different c</a:t>
            </a:r>
            <a:r>
              <a:rPr lang="en-US" dirty="0" smtClean="0"/>
              <a:t>ommunities with different requirements</a:t>
            </a:r>
          </a:p>
          <a:p>
            <a:r>
              <a:rPr lang="en-US" dirty="0" smtClean="0"/>
              <a:t>FG Experiment Developer</a:t>
            </a:r>
          </a:p>
          <a:p>
            <a:pPr lvl="1"/>
            <a:r>
              <a:rPr lang="en-US" dirty="0" smtClean="0"/>
              <a:t> Records his experiments for reuse by others</a:t>
            </a:r>
          </a:p>
          <a:p>
            <a:r>
              <a:rPr lang="en-US" dirty="0" smtClean="0"/>
              <a:t>FG Experiment User</a:t>
            </a:r>
          </a:p>
          <a:p>
            <a:pPr lvl="1"/>
            <a:r>
              <a:rPr lang="en-US" dirty="0" smtClean="0"/>
              <a:t> Replicates experiments from others.</a:t>
            </a:r>
          </a:p>
          <a:p>
            <a:pPr lvl="0"/>
            <a:r>
              <a:rPr lang="en-US" dirty="0" smtClean="0"/>
              <a:t>FG Job Use</a:t>
            </a:r>
          </a:p>
          <a:p>
            <a:pPr lvl="1"/>
            <a:r>
              <a:rPr lang="en-US" dirty="0" smtClean="0"/>
              <a:t>does not care about any of the issues and just want to run jobs.</a:t>
            </a:r>
          </a:p>
          <a:p>
            <a:r>
              <a:rPr lang="en-US" dirty="0" smtClean="0"/>
              <a:t>FG Experiment Project Manager</a:t>
            </a:r>
          </a:p>
          <a:p>
            <a:pPr lvl="1"/>
            <a:r>
              <a:rPr lang="en-US" dirty="0" smtClean="0"/>
              <a:t>Managing a group of users working on a project (includes teachers), concerned about reporting</a:t>
            </a:r>
          </a:p>
          <a:p>
            <a:r>
              <a:rPr lang="en-US" dirty="0" smtClean="0"/>
              <a:t>FG System Administrators</a:t>
            </a:r>
          </a:p>
          <a:p>
            <a:pPr lvl="1"/>
            <a:r>
              <a:rPr lang="en-US" dirty="0" smtClean="0"/>
              <a:t>  Needs information about the FG</a:t>
            </a:r>
            <a:r>
              <a:rPr lang="en-US" baseline="0" dirty="0" smtClean="0"/>
              <a:t> and operation</a:t>
            </a:r>
          </a:p>
          <a:p>
            <a:pPr lvl="0"/>
            <a:r>
              <a:rPr lang="en-US" dirty="0" smtClean="0"/>
              <a:t>FG Management,</a:t>
            </a:r>
          </a:p>
          <a:p>
            <a:pPr lvl="1"/>
            <a:r>
              <a:rPr lang="en-US" dirty="0" smtClean="0"/>
              <a:t>Concerned</a:t>
            </a:r>
            <a:r>
              <a:rPr lang="en-US" baseline="0" dirty="0" smtClean="0"/>
              <a:t> about </a:t>
            </a:r>
            <a:r>
              <a:rPr lang="en-US" dirty="0" smtClean="0"/>
              <a:t> reporting and auditing </a:t>
            </a:r>
          </a:p>
          <a:p>
            <a:endParaRPr lang="en-US" dirty="0" smtClean="0"/>
          </a:p>
        </p:txBody>
      </p:sp>
      <p:sp>
        <p:nvSpPr>
          <p:cNvPr id="4" name="Slide Number Placeholder 3"/>
          <p:cNvSpPr>
            <a:spLocks noGrp="1"/>
          </p:cNvSpPr>
          <p:nvPr>
            <p:ph type="sldNum" sz="quarter" idx="12"/>
          </p:nvPr>
        </p:nvSpPr>
        <p:spPr/>
        <p:txBody>
          <a:bodyPr/>
          <a:lstStyle/>
          <a:p>
            <a:fld id="{924309FA-0F92-8B4E-9859-31204467723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Functionality Requirements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Organize projects and experiments </a:t>
            </a:r>
          </a:p>
          <a:p>
            <a:pPr lvl="1"/>
            <a:r>
              <a:rPr lang="en-US" dirty="0" smtClean="0"/>
              <a:t>Provide a uniform structure so that organization of experiments is possible</a:t>
            </a:r>
          </a:p>
          <a:p>
            <a:pPr lvl="1"/>
            <a:r>
              <a:rPr lang="en-US" dirty="0" smtClean="0"/>
              <a:t>Annotate the experiments so they can be cataloged and shared (if desired)</a:t>
            </a:r>
          </a:p>
          <a:p>
            <a:pPr lvl="1"/>
            <a:r>
              <a:rPr lang="en-US" dirty="0" smtClean="0"/>
              <a:t>Annotate what the experiment is about</a:t>
            </a:r>
          </a:p>
          <a:p>
            <a:pPr lvl="1"/>
            <a:r>
              <a:rPr lang="en-US" dirty="0" smtClean="0"/>
              <a:t>Annotate which resources are being used</a:t>
            </a:r>
          </a:p>
          <a:p>
            <a:pPr lvl="1"/>
            <a:r>
              <a:rPr lang="en-US" dirty="0" smtClean="0"/>
              <a:t>Annotate which results are produced by the experiment</a:t>
            </a:r>
          </a:p>
          <a:p>
            <a:pPr lvl="1"/>
            <a:r>
              <a:rPr lang="en-US" dirty="0" smtClean="0"/>
              <a:t>Provide information about the nature of the projects and experiments to the FG management </a:t>
            </a:r>
          </a:p>
          <a:p>
            <a:r>
              <a:rPr lang="en-US" dirty="0" smtClean="0"/>
              <a:t>Encourage collaboration</a:t>
            </a:r>
          </a:p>
          <a:p>
            <a:pPr lvl="1"/>
            <a:r>
              <a:rPr lang="en-US" dirty="0" smtClean="0"/>
              <a:t>Provide a mechanism in which multiple users can easily collaborate as part of projects or even individual experiments</a:t>
            </a:r>
          </a:p>
          <a:p>
            <a:r>
              <a:rPr lang="en-US" dirty="0" smtClean="0"/>
              <a:t>Conduct Experiments</a:t>
            </a:r>
          </a:p>
          <a:p>
            <a:pPr lvl="1"/>
            <a:r>
              <a:rPr lang="en-US" dirty="0" smtClean="0"/>
              <a:t>Provision resources to conduct the experiments</a:t>
            </a:r>
          </a:p>
          <a:p>
            <a:pPr lvl="1"/>
            <a:r>
              <a:rPr lang="en-US" dirty="0" smtClean="0"/>
              <a:t>Execute an experiment</a:t>
            </a:r>
          </a:p>
          <a:p>
            <a:pPr lvl="1"/>
            <a:r>
              <a:rPr lang="en-US" dirty="0" smtClean="0"/>
              <a:t>Monitor the execution of experiments (irrespective of owner being individual, group, or management)</a:t>
            </a:r>
          </a:p>
          <a:p>
            <a:pPr lvl="1"/>
            <a:r>
              <a:rPr lang="en-US" dirty="0" smtClean="0"/>
              <a:t>Record all required information for replication of the experiment</a:t>
            </a:r>
          </a:p>
          <a:p>
            <a:r>
              <a:rPr lang="en-US" dirty="0" smtClean="0"/>
              <a:t>Reproduce the experiment with the help of the recorded information</a:t>
            </a:r>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Usecase</a:t>
            </a:r>
            <a:r>
              <a:rPr lang="en-US" dirty="0" smtClean="0"/>
              <a:t> Example: Class</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Creating a Project</a:t>
            </a:r>
          </a:p>
          <a:p>
            <a:pPr lvl="1"/>
            <a:r>
              <a:rPr lang="en-US" dirty="0" smtClean="0"/>
              <a:t>Teacher decides to use </a:t>
            </a:r>
            <a:r>
              <a:rPr lang="en-US" dirty="0" err="1" smtClean="0"/>
              <a:t>FutureGrid</a:t>
            </a:r>
            <a:r>
              <a:rPr lang="en-US" dirty="0" smtClean="0"/>
              <a:t> for the class</a:t>
            </a:r>
          </a:p>
          <a:p>
            <a:pPr lvl="1"/>
            <a:r>
              <a:rPr lang="en-US" dirty="0" smtClean="0"/>
              <a:t>Teacher applied for project</a:t>
            </a:r>
          </a:p>
          <a:p>
            <a:pPr lvl="1"/>
            <a:r>
              <a:rPr lang="en-US" dirty="0" smtClean="0"/>
              <a:t>The teacher is busy he delegates the management of students joining to his assistant</a:t>
            </a:r>
          </a:p>
          <a:p>
            <a:r>
              <a:rPr lang="en-US" dirty="0" smtClean="0"/>
              <a:t>Joining the project</a:t>
            </a:r>
          </a:p>
          <a:p>
            <a:pPr lvl="1"/>
            <a:r>
              <a:rPr lang="en-US" dirty="0" smtClean="0"/>
              <a:t>Students can join his project</a:t>
            </a:r>
          </a:p>
          <a:p>
            <a:r>
              <a:rPr lang="en-US" dirty="0" smtClean="0"/>
              <a:t>Creating Experiments</a:t>
            </a:r>
          </a:p>
          <a:p>
            <a:pPr lvl="1"/>
            <a:r>
              <a:rPr lang="en-US" dirty="0" smtClean="0"/>
              <a:t>Each week the teacher prepares a new experiment is conducted with a new apparatus and shares it</a:t>
            </a:r>
          </a:p>
          <a:p>
            <a:pPr lvl="1"/>
            <a:r>
              <a:rPr lang="en-US" dirty="0" smtClean="0"/>
              <a:t>Students upload results into the publication section, including presentations.</a:t>
            </a:r>
          </a:p>
          <a:p>
            <a:r>
              <a:rPr lang="en-US" dirty="0" smtClean="0"/>
              <a:t>Sharing Results</a:t>
            </a:r>
          </a:p>
          <a:p>
            <a:pPr lvl="1"/>
            <a:r>
              <a:rPr lang="en-US" dirty="0" smtClean="0"/>
              <a:t>Teacher shares his results with others in community</a:t>
            </a:r>
          </a:p>
          <a:p>
            <a:pPr lvl="1"/>
            <a:r>
              <a:rPr lang="en-US" dirty="0" smtClean="0"/>
              <a:t>Experiments can be repeated by others</a:t>
            </a:r>
          </a:p>
          <a:p>
            <a:pPr>
              <a:buNone/>
            </a:pPr>
            <a:endParaRPr lang="en-US" dirty="0" smtClean="0"/>
          </a:p>
          <a:p>
            <a:r>
              <a:rPr lang="en-US" dirty="0" smtClean="0"/>
              <a:t>Supported by </a:t>
            </a:r>
          </a:p>
          <a:p>
            <a:pPr lvl="1"/>
            <a:r>
              <a:rPr lang="en-US" dirty="0" smtClean="0"/>
              <a:t>convenient interfaces this experiment management system and the data associated with it. </a:t>
            </a:r>
          </a:p>
          <a:p>
            <a:pPr lvl="2"/>
            <a:r>
              <a:rPr lang="en-US" dirty="0" smtClean="0"/>
              <a:t>a Web portal,</a:t>
            </a:r>
          </a:p>
          <a:p>
            <a:pPr lvl="2"/>
            <a:r>
              <a:rPr lang="en-US" dirty="0" smtClean="0"/>
              <a:t>a command line tool,</a:t>
            </a:r>
          </a:p>
          <a:p>
            <a:pPr lvl="2"/>
            <a:r>
              <a:rPr lang="en-US" dirty="0" smtClean="0"/>
              <a:t>a REST interface,</a:t>
            </a:r>
          </a:p>
          <a:p>
            <a:pPr lvl="2"/>
            <a:r>
              <a:rPr lang="en-US" dirty="0" smtClean="0"/>
              <a:t>an API in python (other scripting language interfaces could be derived from that).</a:t>
            </a:r>
            <a:endParaRPr lang="en-US" dirty="0"/>
          </a:p>
        </p:txBody>
      </p:sp>
      <p:sp>
        <p:nvSpPr>
          <p:cNvPr id="5" name="Slide Number Placeholder 4"/>
          <p:cNvSpPr>
            <a:spLocks noGrp="1"/>
          </p:cNvSpPr>
          <p:nvPr>
            <p:ph type="sldNum" sz="quarter" idx="12"/>
          </p:nvPr>
        </p:nvSpPr>
        <p:spPr/>
        <p:txBody>
          <a:bodyPr/>
          <a:lstStyle/>
          <a:p>
            <a:fld id="{924309FA-0F92-8B4E-9859-31204467723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Dynamic Provisioning</a:t>
            </a:r>
            <a:endParaRPr lang="en-US" dirty="0"/>
          </a:p>
        </p:txBody>
      </p:sp>
      <p:sp>
        <p:nvSpPr>
          <p:cNvPr id="6" name="Subtitle 5"/>
          <p:cNvSpPr>
            <a:spLocks noGrp="1"/>
          </p:cNvSpPr>
          <p:nvPr>
            <p:ph type="subTitle" idx="1"/>
          </p:nvPr>
        </p:nvSpPr>
        <p:spPr/>
        <p:txBody>
          <a:bodyPr/>
          <a:lstStyle/>
          <a:p>
            <a:r>
              <a:rPr lang="en-US" dirty="0" smtClean="0"/>
              <a:t>Supporting Experiments through dynamic provisioning</a:t>
            </a:r>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4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Classical Dynamic Provisioning</a:t>
            </a:r>
            <a:endParaRPr lang="en-US" sz="4400" dirty="0" smtClean="0"/>
          </a:p>
        </p:txBody>
      </p:sp>
      <p:sp>
        <p:nvSpPr>
          <p:cNvPr id="3" name="Content Placeholder 2"/>
          <p:cNvSpPr>
            <a:spLocks noGrp="1"/>
          </p:cNvSpPr>
          <p:nvPr>
            <p:ph idx="1"/>
          </p:nvPr>
        </p:nvSpPr>
        <p:spPr/>
        <p:txBody>
          <a:bodyPr>
            <a:normAutofit/>
          </a:bodyPr>
          <a:lstStyle/>
          <a:p>
            <a:r>
              <a:rPr lang="en-US" dirty="0" smtClean="0"/>
              <a:t>dynamically partition a set of resources </a:t>
            </a:r>
          </a:p>
          <a:p>
            <a:r>
              <a:rPr lang="en-US" dirty="0" smtClean="0"/>
              <a:t>dynamically allocate the resources to users</a:t>
            </a:r>
          </a:p>
          <a:p>
            <a:r>
              <a:rPr lang="en-US" dirty="0" smtClean="0"/>
              <a:t>dynamically define the environment that the resource use</a:t>
            </a:r>
          </a:p>
          <a:p>
            <a:r>
              <a:rPr lang="en-US" dirty="0" smtClean="0"/>
              <a:t>dynamically assign them based on user request</a:t>
            </a:r>
          </a:p>
          <a:p>
            <a:r>
              <a:rPr lang="en-US" dirty="0" err="1" smtClean="0"/>
              <a:t>deallocate</a:t>
            </a:r>
            <a:r>
              <a:rPr lang="en-US" dirty="0" smtClean="0"/>
              <a:t> the resources so they can be dynamically allocated again</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24309FA-0F92-8B4E-9859-31204467723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Use cases of dynamic provisioning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Static provisioning: </a:t>
            </a:r>
          </a:p>
          <a:p>
            <a:pPr lvl="1"/>
            <a:r>
              <a:rPr lang="en-US" dirty="0" smtClean="0"/>
              <a:t>Resources in a cluster may be statically reassigned based on the anticipated user requirements, part of an HPC or cloud service. It is still dynamic, but control is with the administrator. (Note some call this also dynamic provisioning.)</a:t>
            </a:r>
          </a:p>
          <a:p>
            <a:r>
              <a:rPr lang="en-US" dirty="0" smtClean="0"/>
              <a:t>Automatic Dynamic provisioning: </a:t>
            </a:r>
          </a:p>
          <a:p>
            <a:pPr lvl="1"/>
            <a:r>
              <a:rPr lang="en-US" dirty="0" smtClean="0"/>
              <a:t>Replace the administrator with intelligent scheduler. </a:t>
            </a:r>
          </a:p>
          <a:p>
            <a:r>
              <a:rPr lang="en-US" dirty="0" smtClean="0"/>
              <a:t>Queue-based dynamic provisioning: </a:t>
            </a:r>
          </a:p>
          <a:p>
            <a:pPr lvl="1"/>
            <a:r>
              <a:rPr lang="en-US" dirty="0" smtClean="0"/>
              <a:t>provisioning of images is time consuming, group jobs using a similar environment and reuse the image. User just sees queue.</a:t>
            </a:r>
          </a:p>
          <a:p>
            <a:r>
              <a:rPr lang="en-US" dirty="0" smtClean="0"/>
              <a:t>Deployment: </a:t>
            </a:r>
          </a:p>
          <a:p>
            <a:pPr lvl="1"/>
            <a:r>
              <a:rPr lang="en-US" dirty="0" smtClean="0"/>
              <a:t>dynamic provisioning features are provided by a combination of using XCAT and Moab</a:t>
            </a:r>
          </a:p>
        </p:txBody>
      </p:sp>
      <p:sp>
        <p:nvSpPr>
          <p:cNvPr id="4" name="Slide Number Placeholder 3"/>
          <p:cNvSpPr>
            <a:spLocks noGrp="1"/>
          </p:cNvSpPr>
          <p:nvPr>
            <p:ph type="sldNum" sz="quarter" idx="12"/>
          </p:nvPr>
        </p:nvSpPr>
        <p:spPr/>
        <p:txBody>
          <a:bodyPr/>
          <a:lstStyle/>
          <a:p>
            <a:fld id="{924309FA-0F92-8B4E-9859-31204467723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Generic Reprovisioning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57200" y="1143001"/>
            <a:ext cx="8099540" cy="55811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Overview of FG</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24309FA-0F92-8B4E-9859-31204467723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provisioning Examples</a:t>
            </a:r>
            <a:endParaRPr lang="en-US" dirty="0"/>
          </a:p>
        </p:txBody>
      </p:sp>
      <p:sp>
        <p:nvSpPr>
          <p:cNvPr id="3" name="Content Placeholder 2"/>
          <p:cNvSpPr>
            <a:spLocks noGrp="1"/>
          </p:cNvSpPr>
          <p:nvPr>
            <p:ph idx="1"/>
          </p:nvPr>
        </p:nvSpPr>
        <p:spPr>
          <a:xfrm>
            <a:off x="228600" y="1600200"/>
            <a:ext cx="8915400" cy="4525963"/>
          </a:xfrm>
        </p:spPr>
        <p:txBody>
          <a:bodyPr>
            <a:normAutofit fontScale="85000" lnSpcReduction="10000"/>
          </a:bodyPr>
          <a:lstStyle/>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first Linux and then Windows</a:t>
            </a:r>
          </a:p>
          <a:p>
            <a:r>
              <a:rPr lang="en-US" dirty="0" smtClean="0"/>
              <a:t>Give me a Hadoop environment with 160 nodes</a:t>
            </a:r>
          </a:p>
          <a:p>
            <a:r>
              <a:rPr lang="en-US" dirty="0" smtClean="0"/>
              <a:t>Give me a 1000 BLAST instances linked to Grid5000</a:t>
            </a:r>
          </a:p>
          <a:p>
            <a:endParaRPr lang="en-US" dirty="0" smtClean="0"/>
          </a:p>
          <a:p>
            <a:r>
              <a:rPr lang="en-US" dirty="0" smtClean="0"/>
              <a:t>Run my application on Hadoop, Dryad, Amazon and Azure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20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From Dynamic Provisioning </a:t>
            </a:r>
            <a:br>
              <a:rPr lang="en-US" dirty="0" smtClean="0"/>
            </a:br>
            <a:r>
              <a:rPr lang="en-US" dirty="0" smtClean="0"/>
              <a:t>to “RAIN”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FG dynamic provisioning goes beyond the services offered by common scheduling tools that provide such features. </a:t>
            </a:r>
          </a:p>
          <a:p>
            <a:pPr lvl="1"/>
            <a:r>
              <a:rPr lang="en-US" dirty="0" smtClean="0"/>
              <a:t>Dynamic provisioning in </a:t>
            </a:r>
            <a:r>
              <a:rPr lang="en-US" dirty="0" err="1" smtClean="0"/>
              <a:t>FutureGrid</a:t>
            </a:r>
            <a:r>
              <a:rPr lang="en-US" dirty="0" smtClean="0"/>
              <a:t> means more than just providing an image</a:t>
            </a:r>
          </a:p>
          <a:p>
            <a:pPr lvl="1"/>
            <a:r>
              <a:rPr lang="en-US" dirty="0" smtClean="0"/>
              <a:t>adapts the image at runtime and provides besides </a:t>
            </a:r>
            <a:r>
              <a:rPr lang="en-US" dirty="0" err="1" smtClean="0"/>
              <a:t>IaaS</a:t>
            </a:r>
            <a:r>
              <a:rPr lang="en-US" dirty="0" smtClean="0"/>
              <a:t>, </a:t>
            </a:r>
            <a:r>
              <a:rPr lang="en-US" dirty="0" err="1" smtClean="0"/>
              <a:t>PaaS</a:t>
            </a:r>
            <a:r>
              <a:rPr lang="en-US" dirty="0" smtClean="0"/>
              <a:t>, also </a:t>
            </a:r>
            <a:r>
              <a:rPr lang="en-US" dirty="0" err="1" smtClean="0"/>
              <a:t>SaaS</a:t>
            </a:r>
            <a:endParaRPr lang="en-US" dirty="0" smtClean="0"/>
          </a:p>
          <a:p>
            <a:pPr lvl="1"/>
            <a:r>
              <a:rPr lang="en-US" dirty="0" smtClean="0"/>
              <a:t>We call this “raining” an environment</a:t>
            </a:r>
          </a:p>
          <a:p>
            <a:pPr lvl="1"/>
            <a:endParaRPr lang="en-US" dirty="0" smtClean="0"/>
          </a:p>
          <a:p>
            <a:r>
              <a:rPr lang="en-US" dirty="0" smtClean="0"/>
              <a:t>Rain = Runtime Adaptable </a:t>
            </a:r>
            <a:r>
              <a:rPr lang="en-US" dirty="0" err="1" smtClean="0"/>
              <a:t>INsertion</a:t>
            </a:r>
            <a:r>
              <a:rPr lang="en-US" dirty="0" smtClean="0"/>
              <a:t> </a:t>
            </a:r>
            <a:r>
              <a:rPr lang="en-US" dirty="0" err="1" smtClean="0"/>
              <a:t>Configurator</a:t>
            </a:r>
            <a:r>
              <a:rPr lang="en-US" dirty="0" smtClean="0"/>
              <a:t> </a:t>
            </a:r>
          </a:p>
          <a:p>
            <a:pPr lvl="1"/>
            <a:r>
              <a:rPr lang="en-US" dirty="0" smtClean="0"/>
              <a:t>Users want to ``rain'' an HPC, a Cloud environment, or a virtual network onto our resources with little effort. </a:t>
            </a:r>
          </a:p>
          <a:p>
            <a:pPr lvl="1"/>
            <a:r>
              <a:rPr lang="en-US" dirty="0" smtClean="0"/>
              <a:t>Command line tools supporting this task.</a:t>
            </a:r>
          </a:p>
          <a:p>
            <a:pPr lvl="1"/>
            <a:r>
              <a:rPr lang="en-US" dirty="0" smtClean="0"/>
              <a:t>Integrated into Portal</a:t>
            </a:r>
          </a:p>
          <a:p>
            <a:pPr lvl="1"/>
            <a:endParaRPr lang="en-US" dirty="0" smtClean="0"/>
          </a:p>
          <a:p>
            <a:r>
              <a:rPr lang="en-US" dirty="0" smtClean="0"/>
              <a:t>Example ``rain'' a </a:t>
            </a:r>
            <a:r>
              <a:rPr lang="en-US" dirty="0" err="1" smtClean="0"/>
              <a:t>Hadoop</a:t>
            </a:r>
            <a:r>
              <a:rPr lang="en-US" dirty="0" smtClean="0"/>
              <a:t> environment defined by an user on a cluster.</a:t>
            </a:r>
            <a:br>
              <a:rPr lang="en-US" dirty="0" smtClean="0"/>
            </a:br>
            <a:endParaRPr lang="en-US" dirty="0" smtClean="0"/>
          </a:p>
          <a:p>
            <a:pPr lvl="1"/>
            <a:r>
              <a:rPr lang="en-US" dirty="0" err="1" smtClean="0"/>
              <a:t>fg-hadoop</a:t>
            </a:r>
            <a:r>
              <a:rPr lang="en-US" dirty="0" smtClean="0"/>
              <a:t> -</a:t>
            </a:r>
            <a:r>
              <a:rPr lang="en-US" dirty="0" err="1" smtClean="0"/>
              <a:t>n</a:t>
            </a:r>
            <a:r>
              <a:rPr lang="en-US" dirty="0" smtClean="0"/>
              <a:t> 8 -app </a:t>
            </a:r>
            <a:r>
              <a:rPr lang="en-US" dirty="0" err="1" smtClean="0"/>
              <a:t>myHadoopApp.jar</a:t>
            </a:r>
            <a:r>
              <a:rPr lang="en-US" dirty="0" smtClean="0"/>
              <a:t> …</a:t>
            </a:r>
            <a:br>
              <a:rPr lang="en-US" dirty="0" smtClean="0"/>
            </a:br>
            <a:endParaRPr lang="en-US" dirty="0" smtClean="0"/>
          </a:p>
          <a:p>
            <a:pPr lvl="1"/>
            <a:r>
              <a:rPr lang="en-US" dirty="0" smtClean="0"/>
              <a:t>Users and administrators do not have to set up the </a:t>
            </a:r>
            <a:r>
              <a:rPr lang="en-US" dirty="0" err="1" smtClean="0"/>
              <a:t>Hadoop</a:t>
            </a:r>
            <a:r>
              <a:rPr lang="en-US" dirty="0" smtClean="0"/>
              <a:t> environment as it is being done for them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RAIN Command</a:t>
            </a:r>
            <a:endParaRPr lang="en-US" dirty="0"/>
          </a:p>
        </p:txBody>
      </p:sp>
      <p:sp>
        <p:nvSpPr>
          <p:cNvPr id="3" name="Content Placeholder 2"/>
          <p:cNvSpPr>
            <a:spLocks noGrp="1"/>
          </p:cNvSpPr>
          <p:nvPr>
            <p:ph idx="1"/>
          </p:nvPr>
        </p:nvSpPr>
        <p:spPr/>
        <p:txBody>
          <a:bodyPr>
            <a:normAutofit lnSpcReduction="10000"/>
          </a:bodyPr>
          <a:lstStyle/>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iaas</a:t>
            </a:r>
            <a:r>
              <a:rPr lang="en-US" dirty="0" smtClean="0"/>
              <a:t> nimbus –image </a:t>
            </a:r>
            <a:r>
              <a:rPr lang="en-US" dirty="0" err="1" smtClean="0"/>
              <a:t>img</a:t>
            </a: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a:t>
            </a:r>
            <a:r>
              <a:rPr lang="en-US" dirty="0" err="1" smtClean="0"/>
              <a:t>hadoop</a:t>
            </a:r>
            <a:r>
              <a:rPr lang="en-US" dirty="0" smtClean="0"/>
              <a:t> …</a:t>
            </a:r>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dryad …</a:t>
            </a:r>
          </a:p>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a:t>g</a:t>
            </a:r>
            <a:r>
              <a:rPr lang="en-US" dirty="0" err="1" smtClean="0"/>
              <a:t>aas</a:t>
            </a:r>
            <a:r>
              <a:rPr lang="en-US" dirty="0" smtClean="0"/>
              <a:t> </a:t>
            </a:r>
            <a:r>
              <a:rPr lang="en-US" dirty="0" err="1" smtClean="0"/>
              <a:t>gLite</a:t>
            </a:r>
            <a:r>
              <a:rPr lang="en-US" dirty="0" smtClean="0"/>
              <a:t> …</a:t>
            </a:r>
          </a:p>
          <a:p>
            <a:pPr>
              <a:buNone/>
            </a:pP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–image </a:t>
            </a:r>
            <a:r>
              <a:rPr lang="en-US" dirty="0" err="1" smtClean="0"/>
              <a:t>img</a:t>
            </a:r>
            <a:endParaRPr lang="en-US" dirty="0" smtClean="0"/>
          </a:p>
          <a:p>
            <a:endParaRPr lang="en-US" dirty="0" smtClean="0"/>
          </a:p>
          <a:p>
            <a:r>
              <a:rPr lang="en-US" dirty="0" smtClean="0"/>
              <a:t>Authorization is required to use </a:t>
            </a:r>
            <a:r>
              <a:rPr lang="en-US" dirty="0" err="1" smtClean="0"/>
              <a:t>fg</a:t>
            </a:r>
            <a:r>
              <a:rPr lang="en-US" dirty="0" smtClean="0"/>
              <a:t>-rain without virtualization.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in </a:t>
            </a:r>
            <a:r>
              <a:rPr lang="en-US" dirty="0" err="1" smtClean="0"/>
              <a:t>FutureGrid</a:t>
            </a:r>
            <a:endParaRPr lang="en-US" dirty="0"/>
          </a:p>
        </p:txBody>
      </p:sp>
      <p:pic>
        <p:nvPicPr>
          <p:cNvPr id="5" name="Content Placeholder 4" descr="dynamic-provisoning.pdf"/>
          <p:cNvPicPr>
            <a:picLocks noGrp="1" noChangeAspect="1"/>
          </p:cNvPicPr>
          <p:nvPr>
            <p:ph idx="1"/>
          </p:nvPr>
        </p:nvPicPr>
        <mc:AlternateContent>
          <mc:Choice xmlns:ma="http://schemas.microsoft.com/office/mac/drawingml/2008/main" Requires="ma">
            <p:blipFill>
              <a:blip r:embed="rId2"/>
              <a:srcRect l="-25179" r="-25179"/>
              <a:stretch>
                <a:fillRect/>
              </a:stretch>
            </p:blipFill>
          </mc:Choice>
          <mc:Fallback>
            <p:blipFill>
              <a:blip r:embed="rId3"/>
              <a:srcRect l="-25179" r="-25179"/>
              <a:stretch>
                <a:fillRect/>
              </a:stretch>
            </p:blipFill>
          </mc:Fallback>
        </mc:AlternateContent>
        <p:spPr>
          <a:xfrm>
            <a:off x="-588013" y="707102"/>
            <a:ext cx="10253644" cy="6150898"/>
          </a:xfrm>
        </p:spPr>
      </p:pic>
      <p:sp>
        <p:nvSpPr>
          <p:cNvPr id="4" name="Slide Number Placeholder 3"/>
          <p:cNvSpPr>
            <a:spLocks noGrp="1"/>
          </p:cNvSpPr>
          <p:nvPr>
            <p:ph type="sldNum" sz="quarter" idx="12"/>
          </p:nvPr>
        </p:nvSpPr>
        <p:spPr/>
        <p:txBody>
          <a:bodyPr/>
          <a:lstStyle/>
          <a:p>
            <a:fld id="{924309FA-0F92-8B4E-9859-31204467723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Experiment Management</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24309FA-0F92-8B4E-9859-31204467723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 Management Framework Design</a:t>
            </a:r>
            <a:endParaRPr lang="en-US" dirty="0"/>
          </a:p>
        </p:txBody>
      </p:sp>
      <p:sp>
        <p:nvSpPr>
          <p:cNvPr id="3" name="Content Placeholder 2"/>
          <p:cNvSpPr>
            <a:spLocks noGrp="1"/>
          </p:cNvSpPr>
          <p:nvPr>
            <p:ph idx="1"/>
          </p:nvPr>
        </p:nvSpPr>
        <p:spPr/>
        <p:txBody>
          <a:bodyPr>
            <a:normAutofit/>
          </a:bodyPr>
          <a:lstStyle/>
          <a:p>
            <a:r>
              <a:rPr lang="en-US" dirty="0" smtClean="0"/>
              <a:t>Goal: organize projects and experiments </a:t>
            </a:r>
            <a:br>
              <a:rPr lang="en-US" dirty="0" smtClean="0"/>
            </a:br>
            <a:endParaRPr lang="en-US" dirty="0" smtClean="0"/>
          </a:p>
          <a:p>
            <a:r>
              <a:rPr lang="en-US" dirty="0" smtClean="0"/>
              <a:t>Closely integrated with image management, our dynamic provisioning </a:t>
            </a:r>
          </a:p>
          <a:p>
            <a:pPr>
              <a:buNone/>
            </a:pPr>
            <a:r>
              <a:rPr lang="en-US" dirty="0" smtClean="0"/>
              <a:t> </a:t>
            </a:r>
          </a:p>
        </p:txBody>
      </p:sp>
      <p:sp>
        <p:nvSpPr>
          <p:cNvPr id="4" name="Slide Number Placeholder 3"/>
          <p:cNvSpPr>
            <a:spLocks noGrp="1"/>
          </p:cNvSpPr>
          <p:nvPr>
            <p:ph type="sldNum" sz="quarter" idx="12"/>
          </p:nvPr>
        </p:nvSpPr>
        <p:spPr/>
        <p:txBody>
          <a:bodyPr/>
          <a:lstStyle/>
          <a:p>
            <a:fld id="{924309FA-0F92-8B4E-9859-31204467723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a:t>
            </a:r>
            <a:r>
              <a:rPr lang="en-US" baseline="0" dirty="0" smtClean="0"/>
              <a:t> Structure related to Experiment Management</a:t>
            </a:r>
            <a:endParaRPr lang="en-US" dirty="0"/>
          </a:p>
        </p:txBody>
      </p:sp>
      <p:sp>
        <p:nvSpPr>
          <p:cNvPr id="3" name="Content Placeholder 2"/>
          <p:cNvSpPr>
            <a:spLocks noGrp="1"/>
          </p:cNvSpPr>
          <p:nvPr>
            <p:ph sz="half" idx="1"/>
          </p:nvPr>
        </p:nvSpPr>
        <p:spPr/>
        <p:txBody>
          <a:bodyPr>
            <a:normAutofit fontScale="47500" lnSpcReduction="20000"/>
          </a:bodyPr>
          <a:lstStyle/>
          <a:p>
            <a:pPr>
              <a:buNone/>
            </a:pPr>
            <a:endParaRPr lang="en-US" dirty="0" smtClean="0"/>
          </a:p>
          <a:p>
            <a:r>
              <a:rPr lang="en-US" dirty="0" smtClean="0"/>
              <a:t>Hierarchical </a:t>
            </a:r>
          </a:p>
          <a:p>
            <a:endParaRPr lang="en-US" dirty="0" smtClean="0"/>
          </a:p>
          <a:p>
            <a:pPr>
              <a:buNone/>
            </a:pPr>
            <a:endParaRPr lang="en-US" dirty="0" smtClean="0"/>
          </a:p>
          <a:p>
            <a:r>
              <a:rPr lang="en-US" dirty="0" smtClean="0"/>
              <a:t>PROJECT+</a:t>
            </a:r>
          </a:p>
          <a:p>
            <a:r>
              <a:rPr lang="en-US" dirty="0" smtClean="0"/>
              <a:t>    APPLICATION INFORMATION</a:t>
            </a:r>
          </a:p>
          <a:p>
            <a:r>
              <a:rPr lang="en-US" dirty="0" smtClean="0"/>
              <a:t>    DESCRIPTION</a:t>
            </a:r>
          </a:p>
          <a:p>
            <a:r>
              <a:rPr lang="en-US" dirty="0" smtClean="0"/>
              <a:t>    PERSON ID</a:t>
            </a:r>
          </a:p>
          <a:p>
            <a:r>
              <a:rPr lang="en-US" dirty="0" smtClean="0"/>
              <a:t>    ...</a:t>
            </a:r>
          </a:p>
          <a:p>
            <a:r>
              <a:rPr lang="en-US" dirty="0" smtClean="0"/>
              <a:t>    ACCOUNT ADMINISTRATORS</a:t>
            </a:r>
          </a:p>
          <a:p>
            <a:r>
              <a:rPr lang="en-US" dirty="0" smtClean="0"/>
              <a:t>        PERSON ID+</a:t>
            </a:r>
          </a:p>
          <a:p>
            <a:r>
              <a:rPr lang="en-US" dirty="0" smtClean="0"/>
              <a:t>    USERS</a:t>
            </a:r>
          </a:p>
          <a:p>
            <a:r>
              <a:rPr lang="en-US" dirty="0" smtClean="0"/>
              <a:t>        PERSON ID+</a:t>
            </a:r>
          </a:p>
          <a:p>
            <a:r>
              <a:rPr lang="en-US" dirty="0" smtClean="0"/>
              <a:t>    </a:t>
            </a:r>
            <a:endParaRPr lang="en-US" dirty="0"/>
          </a:p>
        </p:txBody>
      </p:sp>
      <p:sp>
        <p:nvSpPr>
          <p:cNvPr id="5" name="Content Placeholder 4"/>
          <p:cNvSpPr>
            <a:spLocks noGrp="1"/>
          </p:cNvSpPr>
          <p:nvPr>
            <p:ph sz="half" idx="2"/>
          </p:nvPr>
        </p:nvSpPr>
        <p:spPr/>
        <p:txBody>
          <a:bodyPr>
            <a:normAutofit fontScale="47500" lnSpcReduction="20000"/>
          </a:bodyPr>
          <a:lstStyle/>
          <a:p>
            <a:r>
              <a:rPr lang="en-US" dirty="0" smtClean="0"/>
              <a:t>(cont.)</a:t>
            </a:r>
          </a:p>
          <a:p>
            <a:r>
              <a:rPr lang="en-US" dirty="0" smtClean="0"/>
              <a:t>        EXPERIMENT+</a:t>
            </a:r>
          </a:p>
          <a:p>
            <a:r>
              <a:rPr lang="en-US" dirty="0" smtClean="0"/>
              <a:t>            MANAGER</a:t>
            </a:r>
          </a:p>
          <a:p>
            <a:r>
              <a:rPr lang="en-US" dirty="0" smtClean="0"/>
              <a:t>                PERSON ID+</a:t>
            </a:r>
          </a:p>
          <a:p>
            <a:r>
              <a:rPr lang="en-US" dirty="0" smtClean="0"/>
              <a:t>            STAFF</a:t>
            </a:r>
          </a:p>
          <a:p>
            <a:r>
              <a:rPr lang="en-US" dirty="0" smtClean="0"/>
              <a:t>                PERSON ID+</a:t>
            </a:r>
          </a:p>
          <a:p>
            <a:r>
              <a:rPr lang="en-US" dirty="0" smtClean="0"/>
              <a:t>            APPARATUS+</a:t>
            </a:r>
          </a:p>
          <a:p>
            <a:r>
              <a:rPr lang="en-US" dirty="0" smtClean="0"/>
              <a:t>                   ID </a:t>
            </a:r>
          </a:p>
          <a:p>
            <a:r>
              <a:rPr lang="en-US" dirty="0" smtClean="0"/>
              <a:t>                   RESOURCE+</a:t>
            </a:r>
          </a:p>
          <a:p>
            <a:r>
              <a:rPr lang="en-US" dirty="0" smtClean="0"/>
              <a:t>            EXPERIMENT+</a:t>
            </a:r>
          </a:p>
          <a:p>
            <a:r>
              <a:rPr lang="en-US" dirty="0" smtClean="0"/>
              <a:t>                APPARATUS: ID </a:t>
            </a:r>
          </a:p>
          <a:p>
            <a:r>
              <a:rPr lang="en-US" dirty="0" smtClean="0"/>
              <a:t>                DATE</a:t>
            </a:r>
          </a:p>
          <a:p>
            <a:r>
              <a:rPr lang="en-US" dirty="0" smtClean="0"/>
              <a:t>                TIME</a:t>
            </a:r>
          </a:p>
          <a:p>
            <a:r>
              <a:rPr lang="en-US" dirty="0" smtClean="0"/>
              <a:t>                JOB+</a:t>
            </a:r>
          </a:p>
          <a:p>
            <a:r>
              <a:rPr lang="en-US" dirty="0" smtClean="0"/>
              <a:t>                SERVICE+ </a:t>
            </a:r>
          </a:p>
          <a:p>
            <a:r>
              <a:rPr lang="en-US" dirty="0" smtClean="0"/>
              <a:t>       ALLOCATION</a:t>
            </a:r>
          </a:p>
          <a:p>
            <a:r>
              <a:rPr lang="en-US" dirty="0" smtClean="0"/>
              <a:t>            RESOURCE+</a:t>
            </a:r>
          </a:p>
          <a:p>
            <a:r>
              <a:rPr lang="en-US" dirty="0" smtClean="0"/>
              <a:t>        PUBLICATIONS</a:t>
            </a:r>
          </a:p>
          <a:p>
            <a:r>
              <a:rPr lang="en-US" dirty="0" smtClean="0"/>
              <a:t>            ARTICLE+</a:t>
            </a:r>
          </a:p>
          <a:p>
            <a:r>
              <a:rPr lang="en-US" dirty="0" smtClean="0"/>
              <a:t>            REPORT+</a:t>
            </a:r>
          </a:p>
          <a:p>
            <a:r>
              <a:rPr lang="en-US" dirty="0" smtClean="0"/>
              <a:t>            TALK+</a:t>
            </a:r>
          </a:p>
          <a:p>
            <a:r>
              <a:rPr lang="en-US" dirty="0" smtClean="0"/>
              <a:t>            DEMO+</a:t>
            </a:r>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Image Management</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24309FA-0F92-8B4E-9859-31204467723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637756" cy="5222831"/>
          </a:xfrm>
        </p:spPr>
        <p:txBody>
          <a:bodyPr>
            <a:normAutofit fontScale="47500" lnSpcReduction="20000"/>
          </a:bodyPr>
          <a:lstStyle/>
          <a:p>
            <a:r>
              <a:rPr lang="en-US" dirty="0" smtClean="0"/>
              <a:t>Creating deployable image</a:t>
            </a:r>
          </a:p>
          <a:p>
            <a:pPr lvl="1"/>
            <a:r>
              <a:rPr lang="en-US" dirty="0" smtClean="0"/>
              <a:t>User chooses one base mages </a:t>
            </a:r>
          </a:p>
          <a:p>
            <a:pPr lvl="1"/>
            <a:r>
              <a:rPr lang="en-US" dirty="0" smtClean="0"/>
              <a:t>User decides who can access the image;  what additional software is on the image</a:t>
            </a:r>
          </a:p>
          <a:p>
            <a:pPr lvl="1"/>
            <a:r>
              <a:rPr lang="en-US" dirty="0" smtClean="0"/>
              <a:t>Image gets generated; updated; and verified</a:t>
            </a:r>
          </a:p>
          <a:p>
            <a:r>
              <a:rPr lang="en-US" dirty="0" smtClean="0"/>
              <a:t>Image gets deployed</a:t>
            </a:r>
          </a:p>
          <a:p>
            <a:r>
              <a:rPr lang="en-US" dirty="0" smtClean="0"/>
              <a:t>Deployed image gets continuously</a:t>
            </a:r>
          </a:p>
          <a:p>
            <a:pPr lvl="1"/>
            <a:r>
              <a:rPr lang="en-US" dirty="0" smtClean="0"/>
              <a:t>Updated; and verified</a:t>
            </a:r>
          </a:p>
          <a:p>
            <a:endParaRPr lang="en-US" dirty="0" smtClean="0"/>
          </a:p>
          <a:p>
            <a:r>
              <a:rPr lang="en-US" dirty="0" smtClean="0"/>
              <a:t>Note: Due to security requirement an image must be customized with authorization mechanism</a:t>
            </a:r>
          </a:p>
          <a:p>
            <a:pPr lvl="1"/>
            <a:r>
              <a:rPr lang="en-US" dirty="0" smtClean="0"/>
              <a:t>We are not creating </a:t>
            </a:r>
            <a:r>
              <a:rPr lang="en-US" dirty="0" err="1" smtClean="0"/>
              <a:t>NxN</a:t>
            </a:r>
            <a:r>
              <a:rPr lang="en-US" dirty="0" smtClean="0"/>
              <a:t> images as many users will only need the base image</a:t>
            </a:r>
          </a:p>
          <a:p>
            <a:pPr lvl="1"/>
            <a:r>
              <a:rPr lang="en-US" dirty="0" smtClean="0"/>
              <a:t>Administrators will use the same process to create the images that are vetted by them</a:t>
            </a:r>
          </a:p>
          <a:p>
            <a:pPr lvl="1"/>
            <a:r>
              <a:rPr lang="en-US" dirty="0" smtClean="0"/>
              <a:t>An image gets customized through integration via a CMS process</a:t>
            </a:r>
          </a:p>
        </p:txBody>
      </p:sp>
      <p:sp>
        <p:nvSpPr>
          <p:cNvPr id="5" name="Slide Number Placeholder 4"/>
          <p:cNvSpPr>
            <a:spLocks noGrp="1"/>
          </p:cNvSpPr>
          <p:nvPr>
            <p:ph type="sldNum" sz="quarter" idx="12"/>
          </p:nvPr>
        </p:nvSpPr>
        <p:spPr/>
        <p:txBody>
          <a:bodyPr/>
          <a:lstStyle/>
          <a:p>
            <a:fld id="{742408D8-B790-1A40-8CE9-D315C970A693}" type="slidenum">
              <a:rPr lang="en-US" smtClean="0"/>
              <a:pPr/>
              <a:t>28</a:t>
            </a:fld>
            <a:endParaRPr lang="en-US"/>
          </a:p>
        </p:txBody>
      </p:sp>
      <p:pic>
        <p:nvPicPr>
          <p:cNvPr id="4" name="Picture 3"/>
          <p:cNvPicPr>
            <a:picLocks noChangeAspect="1"/>
          </p:cNvPicPr>
          <p:nvPr/>
        </p:nvPicPr>
        <p:blipFill>
          <a:blip r:embed="rId3" cstate="print"/>
          <a:stretch>
            <a:fillRect/>
          </a:stretch>
        </p:blipFill>
        <p:spPr>
          <a:xfrm>
            <a:off x="4094956" y="0"/>
            <a:ext cx="5049043" cy="6823031"/>
          </a:xfrm>
          <a:prstGeom prst="rect">
            <a:avLst/>
          </a:prstGeom>
        </p:spPr>
      </p:pic>
      <p:sp>
        <p:nvSpPr>
          <p:cNvPr id="2" name="Title 1"/>
          <p:cNvSpPr>
            <a:spLocks noGrp="1"/>
          </p:cNvSpPr>
          <p:nvPr>
            <p:ph type="title"/>
          </p:nvPr>
        </p:nvSpPr>
        <p:spPr>
          <a:xfrm>
            <a:off x="1255888" y="0"/>
            <a:ext cx="3984915" cy="1143000"/>
          </a:xfrm>
        </p:spPr>
        <p:txBody>
          <a:bodyPr>
            <a:normAutofit/>
          </a:bodyPr>
          <a:lstStyle/>
          <a:p>
            <a:r>
              <a:rPr lang="en-US" dirty="0" smtClean="0"/>
              <a:t>Image Creation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Repository</a:t>
            </a:r>
            <a:endParaRPr lang="en-US" dirty="0"/>
          </a:p>
        </p:txBody>
      </p:sp>
      <p:pic>
        <p:nvPicPr>
          <p:cNvPr id="5" name="Content Placeholder 4" descr="image-repository.pdf"/>
          <p:cNvPicPr>
            <a:picLocks noGrp="1" noChangeAspect="1"/>
          </p:cNvPicPr>
          <p:nvPr>
            <p:ph idx="1"/>
          </p:nvPr>
        </p:nvPicPr>
        <mc:AlternateContent>
          <mc:Choice xmlns:ma="http://schemas.microsoft.com/office/mac/drawingml/2008/main" Requires="ma">
            <p:blipFill>
              <a:blip r:embed="rId2"/>
              <a:srcRect l="-15833" r="-15833"/>
              <a:stretch>
                <a:fillRect/>
              </a:stretch>
            </p:blipFill>
          </mc:Choice>
          <mc:Fallback>
            <p:blipFill>
              <a:blip r:embed="rId3"/>
              <a:srcRect l="-15833" r="-15833"/>
              <a:stretch>
                <a:fillRect/>
              </a:stretch>
            </p:blipFill>
          </mc:Fallback>
        </mc:AlternateContent>
        <p:spPr/>
      </p:pic>
      <p:sp>
        <p:nvSpPr>
          <p:cNvPr id="4" name="Slide Number Placeholder 3"/>
          <p:cNvSpPr>
            <a:spLocks noGrp="1"/>
          </p:cNvSpPr>
          <p:nvPr>
            <p:ph type="sldNum" sz="quarter" idx="12"/>
          </p:nvPr>
        </p:nvSpPr>
        <p:spPr/>
        <p:txBody>
          <a:bodyPr/>
          <a:lstStyle/>
          <a:p>
            <a:fld id="{924309FA-0F92-8B4E-9859-31204467723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dirty="0" err="1" smtClean="0"/>
              <a:t>FutureGrid</a:t>
            </a:r>
            <a:r>
              <a:rPr lang="en-US" dirty="0" smtClean="0"/>
              <a:t> key Issues</a:t>
            </a:r>
            <a:endParaRPr lang="en-US" dirty="0"/>
          </a:p>
        </p:txBody>
      </p:sp>
      <p:sp>
        <p:nvSpPr>
          <p:cNvPr id="3" name="Content Placeholder 2"/>
          <p:cNvSpPr>
            <a:spLocks noGrp="1"/>
          </p:cNvSpPr>
          <p:nvPr>
            <p:ph idx="1"/>
          </p:nvPr>
        </p:nvSpPr>
        <p:spPr>
          <a:xfrm>
            <a:off x="457200" y="1203617"/>
            <a:ext cx="8229600" cy="5517858"/>
          </a:xfrm>
        </p:spPr>
        <p:txBody>
          <a:bodyPr>
            <a:normAutofit fontScale="77500" lnSpcReduction="20000"/>
          </a:bodyPr>
          <a:lstStyle/>
          <a:p>
            <a:r>
              <a:rPr lang="en-US" dirty="0" err="1" smtClean="0"/>
              <a:t>FutureGrid</a:t>
            </a:r>
            <a:r>
              <a:rPr lang="en-US" dirty="0" smtClean="0"/>
              <a:t> will provide an </a:t>
            </a:r>
            <a:r>
              <a:rPr lang="en-US" u="sng" dirty="0" smtClean="0"/>
              <a:t>experimental </a:t>
            </a:r>
            <a:r>
              <a:rPr lang="en-US" u="sng" dirty="0" err="1" smtClean="0"/>
              <a:t>testbed</a:t>
            </a:r>
            <a:r>
              <a:rPr lang="en-US" u="sng" dirty="0" smtClean="0"/>
              <a:t> </a:t>
            </a:r>
            <a:r>
              <a:rPr lang="en-US" dirty="0" smtClean="0"/>
              <a:t>with a wide variety of computing services to its users.</a:t>
            </a:r>
          </a:p>
          <a:p>
            <a:r>
              <a:rPr lang="en-US" dirty="0" smtClean="0"/>
              <a:t>The </a:t>
            </a:r>
            <a:r>
              <a:rPr lang="en-US" dirty="0" err="1" smtClean="0"/>
              <a:t>testbed</a:t>
            </a:r>
            <a:r>
              <a:rPr lang="en-US" dirty="0" smtClean="0"/>
              <a:t> provides to its users:</a:t>
            </a:r>
          </a:p>
          <a:p>
            <a:pPr lvl="1"/>
            <a:r>
              <a:rPr lang="en-US" dirty="0" smtClean="0"/>
              <a:t>A rich development and </a:t>
            </a:r>
            <a:r>
              <a:rPr lang="en-US" u="sng" dirty="0" smtClean="0"/>
              <a:t>testing platform </a:t>
            </a:r>
            <a:r>
              <a:rPr lang="en-US" dirty="0" smtClean="0"/>
              <a:t>for middleware and application users allowing comparisons in functionality and performance.</a:t>
            </a:r>
          </a:p>
          <a:p>
            <a:pPr lvl="1"/>
            <a:r>
              <a:rPr lang="en-US" dirty="0" smtClean="0"/>
              <a:t>A </a:t>
            </a:r>
            <a:r>
              <a:rPr lang="en-US" u="sng" dirty="0" smtClean="0"/>
              <a:t>variety of environments</a:t>
            </a:r>
            <a:r>
              <a:rPr lang="en-US" dirty="0" smtClean="0"/>
              <a:t>, many be instantiated dynamically, on demand. Available resources include, </a:t>
            </a:r>
            <a:r>
              <a:rPr lang="en-US" dirty="0" err="1" smtClean="0"/>
              <a:t>VMs</a:t>
            </a:r>
            <a:r>
              <a:rPr lang="en-US" dirty="0" smtClean="0"/>
              <a:t>, cloud, grid systems …</a:t>
            </a:r>
          </a:p>
          <a:p>
            <a:pPr lvl="1"/>
            <a:r>
              <a:rPr lang="en-US" dirty="0" smtClean="0"/>
              <a:t>The ability to </a:t>
            </a:r>
            <a:r>
              <a:rPr lang="en-US" u="sng" dirty="0" smtClean="0"/>
              <a:t>reproduce experiments </a:t>
            </a:r>
            <a:r>
              <a:rPr lang="en-US" dirty="0" smtClean="0"/>
              <a:t>at a later time (an experiment is the basic unit of work on the </a:t>
            </a:r>
            <a:r>
              <a:rPr lang="en-US" dirty="0" err="1" smtClean="0"/>
              <a:t>FutureGrid</a:t>
            </a:r>
            <a:r>
              <a:rPr lang="en-US" dirty="0" smtClean="0"/>
              <a:t>).</a:t>
            </a:r>
          </a:p>
          <a:p>
            <a:pPr lvl="1"/>
            <a:r>
              <a:rPr lang="en-US" dirty="0" smtClean="0"/>
              <a:t>A rich education an teaching platform for advanced </a:t>
            </a:r>
            <a:r>
              <a:rPr lang="en-US" dirty="0" err="1" smtClean="0"/>
              <a:t>cyberinfrastructure</a:t>
            </a:r>
            <a:endParaRPr lang="en-US" dirty="0" smtClean="0"/>
          </a:p>
          <a:p>
            <a:pPr lvl="1"/>
            <a:r>
              <a:rPr lang="en-US" dirty="0" smtClean="0"/>
              <a:t>The ability to collaborate with the US industry on research projects.</a:t>
            </a:r>
          </a:p>
          <a:p>
            <a:r>
              <a:rPr lang="en-US" dirty="0" smtClean="0"/>
              <a:t>Web Page: </a:t>
            </a:r>
            <a:r>
              <a:rPr lang="en-US" dirty="0" smtClean="0">
                <a:hlinkClick r:id="rId2"/>
              </a:rPr>
              <a:t>www.futuregrid.org</a:t>
            </a:r>
            <a:r>
              <a:rPr lang="en-US" dirty="0" smtClean="0"/>
              <a:t> </a:t>
            </a:r>
          </a:p>
          <a:p>
            <a:r>
              <a:rPr lang="en-US" dirty="0" smtClean="0"/>
              <a:t>E-mail: </a:t>
            </a:r>
            <a:r>
              <a:rPr lang="en-US" dirty="0" smtClean="0">
                <a:hlinkClick r:id="rId3"/>
              </a:rPr>
              <a:t>help@futuregrid.org</a:t>
            </a:r>
            <a:r>
              <a:rPr lang="en-US" dirty="0" smtClean="0"/>
              <a:t>.</a:t>
            </a:r>
          </a:p>
        </p:txBody>
      </p:sp>
      <p:sp>
        <p:nvSpPr>
          <p:cNvPr id="5" name="Slide Number Placeholder 4"/>
          <p:cNvSpPr>
            <a:spLocks noGrp="1"/>
          </p:cNvSpPr>
          <p:nvPr>
            <p:ph type="sldNum" sz="quarter" idx="12"/>
          </p:nvPr>
        </p:nvSpPr>
        <p:spPr/>
        <p:txBody>
          <a:bodyPr/>
          <a:lstStyle/>
          <a:p>
            <a:fld id="{F8CD3001-8902-8A42-B70F-43024F9EDEE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Subsystem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85267" y="802105"/>
            <a:ext cx="6072144" cy="674875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Information Management</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24309FA-0F92-8B4E-9859-31204467723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happening on the system?</a:t>
            </a:r>
          </a:p>
          <a:p>
            <a:pPr lvl="1"/>
            <a:r>
              <a:rPr lang="en-US" dirty="0" smtClean="0"/>
              <a:t>System administrator</a:t>
            </a:r>
          </a:p>
          <a:p>
            <a:pPr lvl="1"/>
            <a:r>
              <a:rPr lang="en-US" dirty="0" smtClean="0"/>
              <a:t>User</a:t>
            </a:r>
          </a:p>
          <a:p>
            <a:pPr lvl="1"/>
            <a:r>
              <a:rPr lang="en-US" dirty="0" smtClean="0"/>
              <a:t>Project Management &amp; Funding agency</a:t>
            </a:r>
            <a:br>
              <a:rPr lang="en-US" dirty="0" smtClean="0"/>
            </a:br>
            <a:endParaRPr lang="en-US" dirty="0" smtClean="0"/>
          </a:p>
          <a:p>
            <a:r>
              <a:rPr lang="en-US" dirty="0" smtClean="0"/>
              <a:t>Remember FG is not just an HPC queue!</a:t>
            </a:r>
          </a:p>
          <a:p>
            <a:pPr lvl="1"/>
            <a:r>
              <a:rPr lang="en-US" dirty="0" smtClean="0"/>
              <a:t>Which software is used?</a:t>
            </a:r>
          </a:p>
          <a:p>
            <a:pPr lvl="1"/>
            <a:r>
              <a:rPr lang="en-US" dirty="0" smtClean="0"/>
              <a:t>Which images are used?</a:t>
            </a:r>
          </a:p>
          <a:p>
            <a:pPr lvl="1"/>
            <a:r>
              <a:rPr lang="en-US" dirty="0" smtClean="0"/>
              <a:t>Which FG services are used (Nimbus, Eucalyptus, …?)</a:t>
            </a:r>
          </a:p>
          <a:p>
            <a:pPr lvl="1"/>
            <a:r>
              <a:rPr lang="en-US" dirty="0" smtClean="0"/>
              <a:t>Is the performance we expect reached?</a:t>
            </a:r>
          </a:p>
          <a:p>
            <a:pPr lvl="1"/>
            <a:r>
              <a:rPr lang="en-US" dirty="0" smtClean="0"/>
              <a:t>What happens on the network</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Overview</a:t>
            </a:r>
            <a:endParaRPr lang="en-US" dirty="0"/>
          </a:p>
        </p:txBody>
      </p:sp>
      <p:pic>
        <p:nvPicPr>
          <p:cNvPr id="4" name="Content Placeholder 3" descr="Screen shot 2010-10-27 at 1.49.11 PM.png"/>
          <p:cNvPicPr>
            <a:picLocks noGrp="1" noChangeAspect="1"/>
          </p:cNvPicPr>
          <p:nvPr>
            <p:ph idx="1"/>
          </p:nvPr>
        </p:nvPicPr>
        <p:blipFill>
          <a:blip r:embed="rId2"/>
          <a:srcRect t="-879" b="-879"/>
          <a:stretch>
            <a:fillRect/>
          </a:stretch>
        </p:blipFill>
        <p:spPr>
          <a:xfrm>
            <a:off x="457200" y="1417638"/>
            <a:ext cx="8229600" cy="4525963"/>
          </a:xfrm>
        </p:spPr>
      </p:pic>
      <p:sp>
        <p:nvSpPr>
          <p:cNvPr id="5" name="Rectangle 4"/>
          <p:cNvSpPr/>
          <p:nvPr/>
        </p:nvSpPr>
        <p:spPr>
          <a:xfrm>
            <a:off x="0" y="0"/>
            <a:ext cx="1616437" cy="10887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FG Cloud Monitor</a:t>
            </a:r>
            <a:endParaRPr lang="en-US" dirty="0"/>
          </a:p>
        </p:txBody>
      </p:sp>
      <p:pic>
        <p:nvPicPr>
          <p:cNvPr id="4" name="Content Placeholder 3" descr="Screen shot 2010-10-27 at 1.38.53 PM.png"/>
          <p:cNvPicPr>
            <a:picLocks noGrp="1" noChangeAspect="1"/>
          </p:cNvPicPr>
          <p:nvPr>
            <p:ph idx="1"/>
          </p:nvPr>
        </p:nvPicPr>
        <p:blipFill>
          <a:blip r:embed="rId2"/>
          <a:srcRect t="-9005" b="-9005"/>
          <a:stretch>
            <a:fillRect/>
          </a:stretch>
        </p:blip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Milestones</a:t>
            </a:r>
            <a:endParaRPr lang="en-US" dirty="0"/>
          </a:p>
        </p:txBody>
      </p:sp>
      <p:sp>
        <p:nvSpPr>
          <p:cNvPr id="16" name="Slide Number Placeholder 15"/>
          <p:cNvSpPr>
            <a:spLocks noGrp="1"/>
          </p:cNvSpPr>
          <p:nvPr>
            <p:ph type="sldNum" sz="quarter" idx="12"/>
          </p:nvPr>
        </p:nvSpPr>
        <p:spPr/>
        <p:txBody>
          <a:bodyPr/>
          <a:lstStyle/>
          <a:p>
            <a:fld id="{6C0616E7-B5BE-9E4B-A860-922B0A8AA93C}" type="slidenum">
              <a:rPr lang="en-US" smtClean="0"/>
              <a:pPr/>
              <a:t>35</a:t>
            </a:fld>
            <a:endParaRPr lang="en-US"/>
          </a:p>
        </p:txBody>
      </p:sp>
      <p:graphicFrame>
        <p:nvGraphicFramePr>
          <p:cNvPr id="5" name="Diagram 4"/>
          <p:cNvGraphicFramePr/>
          <p:nvPr/>
        </p:nvGraphicFramePr>
        <p:xfrm>
          <a:off x="-19355" y="369146"/>
          <a:ext cx="9144000" cy="48118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835560" y="4093490"/>
            <a:ext cx="851240" cy="369332"/>
          </a:xfrm>
          <a:prstGeom prst="rect">
            <a:avLst/>
          </a:prstGeom>
          <a:noFill/>
        </p:spPr>
        <p:txBody>
          <a:bodyPr wrap="none" rtlCol="0">
            <a:spAutoFit/>
          </a:bodyPr>
          <a:lstStyle/>
          <a:p>
            <a:r>
              <a:rPr lang="en-US" dirty="0" smtClean="0"/>
              <a:t>Phase I</a:t>
            </a:r>
            <a:endParaRPr lang="en-US" dirty="0"/>
          </a:p>
        </p:txBody>
      </p:sp>
      <p:sp>
        <p:nvSpPr>
          <p:cNvPr id="7" name="Right Brace 6"/>
          <p:cNvSpPr/>
          <p:nvPr/>
        </p:nvSpPr>
        <p:spPr>
          <a:xfrm rot="5400000">
            <a:off x="2626971" y="2736517"/>
            <a:ext cx="588055" cy="330200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777401" y="4811702"/>
            <a:ext cx="909399" cy="369332"/>
          </a:xfrm>
          <a:prstGeom prst="rect">
            <a:avLst/>
          </a:prstGeom>
          <a:noFill/>
        </p:spPr>
        <p:txBody>
          <a:bodyPr wrap="none" rtlCol="0">
            <a:spAutoFit/>
          </a:bodyPr>
          <a:lstStyle/>
          <a:p>
            <a:r>
              <a:rPr lang="en-US" dirty="0" smtClean="0"/>
              <a:t>Phase II</a:t>
            </a:r>
            <a:endParaRPr lang="en-US" dirty="0"/>
          </a:p>
        </p:txBody>
      </p:sp>
      <p:sp>
        <p:nvSpPr>
          <p:cNvPr id="9" name="Right Brace 8"/>
          <p:cNvSpPr/>
          <p:nvPr/>
        </p:nvSpPr>
        <p:spPr>
          <a:xfrm rot="5400000">
            <a:off x="5329146" y="4054555"/>
            <a:ext cx="543752" cy="205804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781816" y="5480832"/>
            <a:ext cx="1342829" cy="369332"/>
          </a:xfrm>
          <a:prstGeom prst="rect">
            <a:avLst/>
          </a:prstGeom>
          <a:noFill/>
        </p:spPr>
        <p:txBody>
          <a:bodyPr wrap="square" rtlCol="0">
            <a:spAutoFit/>
          </a:bodyPr>
          <a:lstStyle/>
          <a:p>
            <a:r>
              <a:rPr lang="en-US" dirty="0" smtClean="0"/>
              <a:t>Phase III</a:t>
            </a:r>
            <a:endParaRPr lang="en-US" dirty="0"/>
          </a:p>
        </p:txBody>
      </p:sp>
      <p:sp>
        <p:nvSpPr>
          <p:cNvPr id="11" name="Right Brace 10"/>
          <p:cNvSpPr/>
          <p:nvPr/>
        </p:nvSpPr>
        <p:spPr>
          <a:xfrm rot="5400000">
            <a:off x="7473371" y="5180487"/>
            <a:ext cx="543752" cy="188310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p:cNvSpPr/>
          <p:nvPr/>
        </p:nvSpPr>
        <p:spPr>
          <a:xfrm rot="5400000">
            <a:off x="376633" y="4587468"/>
            <a:ext cx="516730" cy="12699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rot="5400000">
            <a:off x="2093146" y="2923301"/>
            <a:ext cx="391345" cy="203764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107574" y="3908824"/>
            <a:ext cx="1827318" cy="369332"/>
          </a:xfrm>
          <a:prstGeom prst="rect">
            <a:avLst/>
          </a:prstGeom>
          <a:noFill/>
        </p:spPr>
        <p:txBody>
          <a:bodyPr wrap="none" rtlCol="0">
            <a:spAutoFit/>
          </a:bodyPr>
          <a:lstStyle/>
          <a:p>
            <a:r>
              <a:rPr lang="en-US" dirty="0" smtClean="0"/>
              <a:t>Acceptance tests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62500" lnSpcReduction="20000"/>
          </a:bodyPr>
          <a:lstStyle/>
          <a:p>
            <a:pPr>
              <a:buNone/>
            </a:pPr>
            <a:endParaRPr lang="en-US" dirty="0" smtClean="0"/>
          </a:p>
          <a:p>
            <a:r>
              <a:rPr lang="en-US" dirty="0" smtClean="0"/>
              <a:t>Introduced FG Resource overview</a:t>
            </a:r>
          </a:p>
          <a:p>
            <a:r>
              <a:rPr lang="en-US" dirty="0" smtClean="0"/>
              <a:t>Introduced design of the FG experiment management framework. </a:t>
            </a:r>
          </a:p>
          <a:p>
            <a:pPr lvl="1"/>
            <a:r>
              <a:rPr lang="en-US" dirty="0" smtClean="0"/>
              <a:t>Described how experiments are managed</a:t>
            </a:r>
          </a:p>
          <a:p>
            <a:pPr lvl="1"/>
            <a:r>
              <a:rPr lang="en-US" dirty="0" smtClean="0"/>
              <a:t>Described reproducibility goal</a:t>
            </a:r>
          </a:p>
          <a:p>
            <a:pPr lvl="1"/>
            <a:r>
              <a:rPr lang="en-US" dirty="0" smtClean="0"/>
              <a:t>Provided details on how we </a:t>
            </a:r>
          </a:p>
          <a:p>
            <a:pPr lvl="2"/>
            <a:r>
              <a:rPr lang="en-US" dirty="0" smtClean="0"/>
              <a:t>Creating, managing, organizing, images and how the images can be created and accessed while supporting the experiment execution. </a:t>
            </a:r>
          </a:p>
          <a:p>
            <a:pPr lvl="2"/>
            <a:endParaRPr lang="en-US" dirty="0" smtClean="0"/>
          </a:p>
          <a:p>
            <a:r>
              <a:rPr lang="en-US" dirty="0" smtClean="0"/>
              <a:t>Status</a:t>
            </a:r>
          </a:p>
          <a:p>
            <a:pPr lvl="1"/>
            <a:r>
              <a:rPr lang="en-US" dirty="0" smtClean="0"/>
              <a:t>System is ready for use in Phase I.</a:t>
            </a:r>
          </a:p>
          <a:p>
            <a:pPr lvl="1"/>
            <a:r>
              <a:rPr lang="en-US" dirty="0" smtClean="0"/>
              <a:t>Phase I is static and does not include experiment management capabilities introduced here.</a:t>
            </a:r>
          </a:p>
          <a:p>
            <a:pPr lvl="1"/>
            <a:r>
              <a:rPr lang="en-US" dirty="0" smtClean="0"/>
              <a:t>We are working now on Phase II </a:t>
            </a:r>
          </a:p>
          <a:p>
            <a:pPr lvl="2"/>
            <a:r>
              <a:rPr lang="en-US" dirty="0" smtClean="0"/>
              <a:t>Demos in Booth show progress in Experiment management (e.g. image creation, repository, …, rain)</a:t>
            </a:r>
          </a:p>
          <a:p>
            <a:pPr lvl="1"/>
            <a:r>
              <a:rPr lang="en-US" dirty="0" smtClean="0"/>
              <a:t>Stop by the IU booth</a:t>
            </a:r>
          </a:p>
          <a:p>
            <a:pPr lvl="2"/>
            <a:r>
              <a:rPr lang="en-US" dirty="0" smtClean="0"/>
              <a:t>send mail to: </a:t>
            </a:r>
            <a:r>
              <a:rPr lang="en-US" dirty="0" smtClean="0">
                <a:hlinkClick r:id="rId2"/>
              </a:rPr>
              <a:t>laszewski@gmail.com</a:t>
            </a:r>
            <a:endParaRPr lang="en-US" dirty="0" smtClean="0"/>
          </a:p>
          <a:p>
            <a:pPr lvl="2"/>
            <a:r>
              <a:rPr lang="en-US" dirty="0" smtClean="0"/>
              <a:t>Not available Tuesday morning</a:t>
            </a:r>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fg-map.pdf"/>
          <p:cNvPicPr>
            <a:picLocks noGrp="1" noChangeAspect="1"/>
          </p:cNvPicPr>
          <p:nvPr>
            <p:ph idx="1"/>
          </p:nvPr>
        </p:nvPicPr>
        <mc:AlternateContent>
          <mc:Choice xmlns:ma="http://schemas.microsoft.com/office/mac/drawingml/2008/main" Requires="ma">
            <p:blipFill>
              <a:blip r:embed="rId2"/>
              <a:srcRect l="-1952" r="-1952"/>
              <a:stretch>
                <a:fillRect/>
              </a:stretch>
            </p:blipFill>
          </mc:Choice>
          <mc:Fallback>
            <p:blipFill>
              <a:blip r:embed="rId3"/>
              <a:srcRect l="-1952" r="-1952"/>
              <a:stretch>
                <a:fillRect/>
              </a:stretch>
            </p:blipFill>
          </mc:Fallback>
        </mc:AlternateContent>
        <p:spPr>
          <a:xfrm>
            <a:off x="457200" y="927214"/>
            <a:ext cx="8229600" cy="4525963"/>
          </a:xfrm>
        </p:spPr>
      </p:pic>
      <p:sp>
        <p:nvSpPr>
          <p:cNvPr id="2" name="Title 1"/>
          <p:cNvSpPr>
            <a:spLocks noGrp="1"/>
          </p:cNvSpPr>
          <p:nvPr>
            <p:ph type="title"/>
          </p:nvPr>
        </p:nvSpPr>
        <p:spPr/>
        <p:txBody>
          <a:bodyPr>
            <a:normAutofit fontScale="90000"/>
          </a:bodyPr>
          <a:lstStyle/>
          <a:p>
            <a:r>
              <a:rPr lang="en-US" dirty="0" err="1" smtClean="0"/>
              <a:t>FutureGrid</a:t>
            </a:r>
            <a:r>
              <a:rPr lang="en-US" dirty="0" smtClean="0"/>
              <a:t> Partners and Resources</a:t>
            </a:r>
            <a:endParaRPr lang="en-US" dirty="0"/>
          </a:p>
        </p:txBody>
      </p:sp>
      <p:sp>
        <p:nvSpPr>
          <p:cNvPr id="6" name="Content Placeholder 2"/>
          <p:cNvSpPr txBox="1">
            <a:spLocks/>
          </p:cNvSpPr>
          <p:nvPr/>
        </p:nvSpPr>
        <p:spPr>
          <a:xfrm>
            <a:off x="265792" y="5021201"/>
            <a:ext cx="8421008" cy="1777948"/>
          </a:xfrm>
          <a:prstGeom prst="rect">
            <a:avLst/>
          </a:prstGeom>
        </p:spPr>
        <p:txBody>
          <a:bodyPr vert="horz" lIns="91440" tIns="45720" rIns="91440" bIns="45720" rtlCol="0">
            <a:normAutofit fontScale="4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HW Resources at</a:t>
            </a:r>
            <a:r>
              <a:rPr kumimoji="0" lang="en-US" sz="3200" i="0" u="none" strike="noStrike" kern="1200" cap="none" spc="0" normalizeH="0" baseline="0" noProof="0" dirty="0" smtClean="0">
                <a:ln>
                  <a:noFill/>
                </a:ln>
                <a:solidFill>
                  <a:schemeClr val="tx1"/>
                </a:solidFill>
                <a:effectLst/>
                <a:uLnTx/>
                <a:uFillTx/>
                <a:latin typeface="+mn-lt"/>
                <a:ea typeface="+mn-ea"/>
                <a:cs typeface="+mn-cs"/>
              </a:rPr>
              <a:t>: Indiana University, SDSC, UC/ANL, TACC, University of Florida, Purdue,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1" dirty="0" smtClean="0"/>
              <a:t>Software Partners:</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USC ISI, University of Tennessee Knoxville, University of Virginia,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Technische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Universtität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Dresden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 users of FG do not have to be from these partner organizations. Furthermore, we hope that new organizations in academia and industry can partner with the project in the future.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924309FA-0F92-8B4E-9859-31204467723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HW Overview</a:t>
            </a:r>
            <a:endParaRPr lang="en-US" dirty="0"/>
          </a:p>
        </p:txBody>
      </p:sp>
      <p:sp>
        <p:nvSpPr>
          <p:cNvPr id="5" name="Content Placeholder 1630"/>
          <p:cNvSpPr txBox="1">
            <a:spLocks/>
          </p:cNvSpPr>
          <p:nvPr/>
        </p:nvSpPr>
        <p:spPr>
          <a:xfrm>
            <a:off x="333461" y="4303889"/>
            <a:ext cx="8472921" cy="3385798"/>
          </a:xfrm>
          <a:prstGeom prst="rect">
            <a:avLst/>
          </a:prstGeom>
          <a:solidFill>
            <a:schemeClr val="bg1"/>
          </a:solidFill>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err="1" smtClean="0">
                <a:ln>
                  <a:noFill/>
                </a:ln>
                <a:effectLst/>
                <a:uLnTx/>
                <a:uFillTx/>
                <a:latin typeface="+mn-lt"/>
                <a:ea typeface="+mn-ea"/>
                <a:cs typeface="+mn-cs"/>
              </a:rPr>
              <a:t>FutureGrid</a:t>
            </a:r>
            <a:r>
              <a:rPr kumimoji="0" lang="en-US" sz="3200" b="0" i="0" u="none" strike="noStrike" kern="1200" cap="none" spc="0" normalizeH="0" baseline="0" noProof="0" dirty="0" smtClean="0">
                <a:ln>
                  <a:noFill/>
                </a:ln>
                <a:effectLst/>
                <a:uLnTx/>
                <a:uFillTx/>
                <a:latin typeface="+mn-lt"/>
                <a:ea typeface="+mn-ea"/>
                <a:cs typeface="+mn-cs"/>
              </a:rPr>
              <a:t> has </a:t>
            </a:r>
            <a:r>
              <a:rPr kumimoji="0" lang="en-US" sz="3200" b="1" i="0" u="none" strike="noStrike" kern="1200" cap="none" spc="0" normalizeH="0" baseline="0" noProof="0" dirty="0" smtClean="0">
                <a:ln>
                  <a:noFill/>
                </a:ln>
                <a:effectLst/>
                <a:uLnTx/>
                <a:uFillTx/>
                <a:latin typeface="+mn-lt"/>
                <a:ea typeface="+mn-ea"/>
                <a:cs typeface="+mn-cs"/>
              </a:rPr>
              <a:t>dedicated network </a:t>
            </a:r>
            <a:r>
              <a:rPr kumimoji="0" lang="en-US" sz="3200" b="0" i="0" u="none" strike="noStrike" kern="1200" cap="none" spc="0" normalizeH="0" baseline="0" noProof="0" dirty="0" smtClean="0">
                <a:ln>
                  <a:noFill/>
                </a:ln>
                <a:effectLst/>
                <a:uLnTx/>
                <a:uFillTx/>
                <a:latin typeface="+mn-lt"/>
                <a:ea typeface="+mn-ea"/>
                <a:cs typeface="+mn-cs"/>
              </a:rPr>
              <a:t>(except to TACC) and a </a:t>
            </a:r>
            <a:r>
              <a:rPr kumimoji="0" lang="en-US" sz="3200" b="1" i="0" u="none" strike="noStrike" kern="1200" cap="none" spc="0" normalizeH="0" baseline="0" noProof="0" dirty="0" smtClean="0">
                <a:ln>
                  <a:noFill/>
                </a:ln>
                <a:effectLst/>
                <a:uLnTx/>
                <a:uFillTx/>
                <a:latin typeface="+mn-lt"/>
                <a:ea typeface="+mn-ea"/>
                <a:cs typeface="+mn-cs"/>
              </a:rPr>
              <a:t>network fault and delay generator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Can isolate experiments on request; IU runs Network for NLR/Internet2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(Many) </a:t>
            </a:r>
            <a:r>
              <a:rPr kumimoji="0" lang="en-US" sz="3200" b="1" i="0" u="none" strike="noStrike" kern="1200" cap="none" spc="0" normalizeH="0" baseline="0" noProof="0" dirty="0" smtClean="0">
                <a:ln>
                  <a:noFill/>
                </a:ln>
                <a:effectLst/>
                <a:uLnTx/>
                <a:uFillTx/>
                <a:latin typeface="+mn-lt"/>
                <a:ea typeface="+mn-ea"/>
                <a:cs typeface="+mn-cs"/>
              </a:rPr>
              <a:t>additional partner machines </a:t>
            </a:r>
            <a:r>
              <a:rPr kumimoji="0" lang="en-US" sz="3200" b="0" i="0" u="none" strike="noStrike" kern="1200" cap="none" spc="0" normalizeH="0" baseline="0" noProof="0" dirty="0" smtClean="0">
                <a:ln>
                  <a:noFill/>
                </a:ln>
                <a:effectLst/>
                <a:uLnTx/>
                <a:uFillTx/>
                <a:latin typeface="+mn-lt"/>
                <a:ea typeface="+mn-ea"/>
                <a:cs typeface="+mn-cs"/>
              </a:rPr>
              <a:t>will run </a:t>
            </a:r>
            <a:r>
              <a:rPr kumimoji="0" lang="en-US" sz="3200" b="0" i="0" u="none" strike="noStrike" kern="1200" cap="none" spc="0" normalizeH="0" baseline="0" noProof="0" dirty="0" err="1" smtClean="0">
                <a:ln>
                  <a:noFill/>
                </a:ln>
                <a:effectLst/>
                <a:uLnTx/>
                <a:uFillTx/>
                <a:latin typeface="+mn-lt"/>
                <a:ea typeface="+mn-ea"/>
                <a:cs typeface="+mn-cs"/>
              </a:rPr>
              <a:t>FutureGrid</a:t>
            </a:r>
            <a:r>
              <a:rPr kumimoji="0" lang="en-US" sz="3200" b="0" i="0" u="none" strike="noStrike" kern="1200" cap="none" spc="0" normalizeH="0" baseline="0" noProof="0" dirty="0" smtClean="0">
                <a:ln>
                  <a:noFill/>
                </a:ln>
                <a:effectLst/>
                <a:uLnTx/>
                <a:uFillTx/>
                <a:latin typeface="+mn-lt"/>
                <a:ea typeface="+mn-ea"/>
                <a:cs typeface="+mn-cs"/>
              </a:rPr>
              <a:t> software and be supported (but allocated in specialized ways)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 IU machines share same storage; (**) Shared memory and GPU Cluster in year 2</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r>
            <a:br>
              <a:rPr kumimoji="0" lang="en-US" sz="3200" b="0" i="0" u="none" strike="noStrike" kern="1200" cap="none" spc="0" normalizeH="0" baseline="0" noProof="0" dirty="0" smtClean="0">
                <a:ln>
                  <a:noFill/>
                </a:ln>
                <a:solidFill>
                  <a:prstClr val="black"/>
                </a:solidFill>
                <a:effectLst/>
                <a:uLnTx/>
                <a:uFillTx/>
                <a:latin typeface="+mn-lt"/>
                <a:ea typeface="+mn-ea"/>
                <a:cs typeface="+mn-cs"/>
              </a:rPr>
            </a:br>
            <a:r>
              <a:rPr kumimoji="0" lang="en-US" sz="3200" b="0" i="0" u="none" strike="noStrike" kern="1200" cap="none" spc="0" normalizeH="0" baseline="0" noProof="0" dirty="0" smtClean="0">
                <a:ln>
                  <a:noFill/>
                </a:ln>
                <a:solidFill>
                  <a:prstClr val="black"/>
                </a:solidFill>
                <a:effectLst/>
                <a:uLnTx/>
                <a:uFillTx/>
                <a:latin typeface="+mn-lt"/>
                <a:ea typeface="+mn-ea"/>
                <a:cs typeface="+mn-cs"/>
              </a:rPr>
              <a:t/>
            </a:r>
            <a:br>
              <a:rPr kumimoji="0" lang="en-US" sz="3200" b="0" i="0" u="none" strike="noStrike" kern="1200" cap="none" spc="0" normalizeH="0" baseline="0" noProof="0" dirty="0" smtClean="0">
                <a:ln>
                  <a:noFill/>
                </a:ln>
                <a:solidFill>
                  <a:prstClr val="black"/>
                </a:solidFill>
                <a:effectLst/>
                <a:uLnTx/>
                <a:uFillTx/>
                <a:latin typeface="+mn-lt"/>
                <a:ea typeface="+mn-ea"/>
                <a:cs typeface="+mn-cs"/>
              </a:rPr>
            </a:br>
            <a:r>
              <a:rPr kumimoji="0" lang="en-US" sz="3200" b="0" i="0" u="none" strike="noStrike" kern="1200" cap="none" spc="0" normalizeH="0" baseline="0" noProof="0" dirty="0" smtClean="0">
                <a:ln>
                  <a:noFill/>
                </a:ln>
                <a:solidFill>
                  <a:prstClr val="black"/>
                </a:solidFill>
                <a:effectLst/>
                <a:uLnTx/>
                <a:uFillTx/>
                <a:latin typeface="+mn-lt"/>
                <a:ea typeface="+mn-ea"/>
                <a:cs typeface="+mn-cs"/>
              </a:rPr>
              <a:t/>
            </a:r>
            <a:br>
              <a:rPr kumimoji="0" lang="en-US" sz="3200" b="0" i="0" u="none" strike="noStrike" kern="1200" cap="none" spc="0" normalizeH="0" baseline="0" noProof="0" dirty="0" smtClean="0">
                <a:ln>
                  <a:noFill/>
                </a:ln>
                <a:solidFill>
                  <a:prstClr val="black"/>
                </a:solidFill>
                <a:effectLst/>
                <a:uLnTx/>
                <a:uFillTx/>
                <a:latin typeface="+mn-lt"/>
                <a:ea typeface="+mn-ea"/>
                <a:cs typeface="+mn-cs"/>
              </a:rPr>
            </a:b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924309FA-0F92-8B4E-9859-312044677234}" type="slidenum">
              <a:rPr lang="en-US" smtClean="0"/>
              <a:pPr/>
              <a:t>5</a:t>
            </a:fld>
            <a:endParaRPr lang="en-US"/>
          </a:p>
        </p:txBody>
      </p:sp>
      <p:pic>
        <p:nvPicPr>
          <p:cNvPr id="6" name="Content Placeholder 12" descr="Screen shot 2010-11-14 at 2.36.08 PM.png"/>
          <p:cNvPicPr>
            <a:picLocks noChangeAspect="1"/>
          </p:cNvPicPr>
          <p:nvPr/>
        </p:nvPicPr>
        <p:blipFill>
          <a:blip r:embed="rId2"/>
          <a:srcRect t="-68271" b="-68271"/>
          <a:stretch>
            <a:fillRect/>
          </a:stretch>
        </p:blipFill>
        <p:spPr>
          <a:xfrm>
            <a:off x="457200" y="620889"/>
            <a:ext cx="8229600" cy="4936726"/>
          </a:xfrm>
          <a:prstGeom prst="rect">
            <a:avLst/>
          </a:prstGeom>
        </p:spPr>
      </p:pic>
      <p:sp>
        <p:nvSpPr>
          <p:cNvPr id="8" name="Content Placeholder 7"/>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5802" y="0"/>
            <a:ext cx="7938198" cy="762000"/>
          </a:xfrm>
        </p:spPr>
        <p:txBody>
          <a:bodyPr>
            <a:normAutofit/>
          </a:bodyPr>
          <a:lstStyle/>
          <a:p>
            <a:r>
              <a:rPr lang="en-US" sz="4000" dirty="0" smtClean="0"/>
              <a:t>Storage and Interconnect Hardware</a:t>
            </a:r>
            <a:endParaRPr lang="en-US" sz="4000" dirty="0"/>
          </a:p>
        </p:txBody>
      </p:sp>
      <p:graphicFrame>
        <p:nvGraphicFramePr>
          <p:cNvPr id="6" name="Content Placeholder 5"/>
          <p:cNvGraphicFramePr>
            <a:graphicFrameLocks noGrp="1"/>
          </p:cNvGraphicFramePr>
          <p:nvPr>
            <p:ph idx="1"/>
          </p:nvPr>
        </p:nvGraphicFramePr>
        <p:xfrm>
          <a:off x="321548" y="862626"/>
          <a:ext cx="8447450" cy="2275840"/>
        </p:xfrm>
        <a:graphic>
          <a:graphicData uri="http://schemas.openxmlformats.org/drawingml/2006/table">
            <a:tbl>
              <a:tblPr firstRow="1" bandRow="1">
                <a:tableStyleId>{EB344D84-9AFB-497E-A393-DC336BA19D2E}</a:tableStyleId>
              </a:tblPr>
              <a:tblGrid>
                <a:gridCol w="2060216"/>
                <a:gridCol w="1834689"/>
                <a:gridCol w="1823214"/>
                <a:gridCol w="906117"/>
                <a:gridCol w="1823214"/>
              </a:tblGrid>
              <a:tr h="5232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6</a:t>
            </a:fld>
            <a:endParaRPr lang="en-US">
              <a:solidFill>
                <a:prstClr val="black">
                  <a:tint val="75000"/>
                </a:prstClr>
              </a:solidFill>
            </a:endParaRPr>
          </a:p>
        </p:txBody>
      </p:sp>
      <p:graphicFrame>
        <p:nvGraphicFramePr>
          <p:cNvPr id="5" name="Table 4"/>
          <p:cNvGraphicFramePr>
            <a:graphicFrameLocks noGrp="1"/>
          </p:cNvGraphicFramePr>
          <p:nvPr/>
        </p:nvGraphicFramePr>
        <p:xfrm>
          <a:off x="321547" y="3212925"/>
          <a:ext cx="8447451" cy="3672840"/>
        </p:xfrm>
        <a:graphic>
          <a:graphicData uri="http://schemas.openxmlformats.org/drawingml/2006/table">
            <a:tbl>
              <a:tblPr firstRow="1" bandRow="1">
                <a:tableStyleId>{EB344D84-9AFB-497E-A393-DC336BA19D2E}</a:tableStyleId>
              </a:tblPr>
              <a:tblGrid>
                <a:gridCol w="1372711"/>
                <a:gridCol w="809547"/>
                <a:gridCol w="6265193"/>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03363" y="-103188"/>
            <a:ext cx="6394450" cy="1143001"/>
          </a:xfrm>
        </p:spPr>
        <p:txBody>
          <a:bodyPr/>
          <a:lstStyle/>
          <a:p>
            <a:r>
              <a:rPr lang="en-US" dirty="0" smtClean="0">
                <a:effectLst>
                  <a:outerShdw blurRad="38100" dist="38100" dir="2700000" algn="tl">
                    <a:srgbClr val="C0C0C0"/>
                  </a:outerShdw>
                </a:effectLst>
              </a:rPr>
              <a:t>Logical Diagram</a:t>
            </a:r>
          </a:p>
        </p:txBody>
      </p:sp>
      <p:pic>
        <p:nvPicPr>
          <p:cNvPr id="39939" name="Picture 3" descr="FG logical v2.pdf"/>
          <p:cNvPicPr>
            <a:picLocks noChangeAspect="1"/>
          </p:cNvPicPr>
          <p:nvPr/>
        </p:nvPicPr>
        <p:blipFill>
          <a:blip r:embed="rId3" cstate="print"/>
          <a:srcRect/>
          <a:stretch>
            <a:fillRect/>
          </a:stretch>
        </p:blipFill>
        <p:spPr bwMode="auto">
          <a:xfrm>
            <a:off x="337629" y="1239154"/>
            <a:ext cx="8693803" cy="538230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24309FA-0F92-8B4E-9859-31204467723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exciting proposals to use!!</a:t>
            </a:r>
          </a:p>
        </p:txBody>
      </p:sp>
      <p:sp>
        <p:nvSpPr>
          <p:cNvPr id="4" name="Slide Number Placeholder 3"/>
          <p:cNvSpPr>
            <a:spLocks noGrp="1"/>
          </p:cNvSpPr>
          <p:nvPr>
            <p:ph type="sldNum" sz="quarter" idx="12"/>
          </p:nvPr>
        </p:nvSpPr>
        <p:spPr/>
        <p:txBody>
          <a:bodyPr/>
          <a:lstStyle/>
          <a:p>
            <a:fld id="{924309FA-0F92-8B4E-9859-31204467723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Scope</a:t>
            </a:r>
            <a:endParaRPr lang="en-US" dirty="0"/>
          </a:p>
        </p:txBody>
      </p:sp>
      <p:sp>
        <p:nvSpPr>
          <p:cNvPr id="6" name="Subtitle 5"/>
          <p:cNvSpPr>
            <a:spLocks noGrp="1"/>
          </p:cNvSpPr>
          <p:nvPr>
            <p:ph type="subTitle" idx="1"/>
          </p:nvPr>
        </p:nvSpPr>
        <p:spPr/>
        <p:txBody>
          <a:bodyPr/>
          <a:lstStyle/>
          <a:p>
            <a:r>
              <a:rPr lang="en-US" dirty="0" smtClean="0"/>
              <a:t>Projects &amp; Experiments</a:t>
            </a:r>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g-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fg-theme.pptx</Template>
  <TotalTime>1170</TotalTime>
  <Words>2206</Words>
  <Application>Microsoft Macintosh PowerPoint</Application>
  <PresentationFormat>On-screen Show (4:3)</PresentationFormat>
  <Paragraphs>358</Paragraphs>
  <Slides>36</Slides>
  <Notes>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fg-theme</vt:lpstr>
      <vt:lpstr>Design of the FutureGrid Experiment Management Framework</vt:lpstr>
      <vt:lpstr>Overview of FG</vt:lpstr>
      <vt:lpstr>FutureGrid key Issues</vt:lpstr>
      <vt:lpstr>FutureGrid Partners and Resources</vt:lpstr>
      <vt:lpstr>Current HW Overview</vt:lpstr>
      <vt:lpstr>Storage and Interconnect Hardware</vt:lpstr>
      <vt:lpstr>Logical Diagram</vt:lpstr>
      <vt:lpstr>Network Impairment Device</vt:lpstr>
      <vt:lpstr>Scope</vt:lpstr>
      <vt:lpstr> Terminology</vt:lpstr>
      <vt:lpstr>Terminology (cont.)</vt:lpstr>
      <vt:lpstr> Experiment Management  Requirements</vt:lpstr>
      <vt:lpstr>User Requirements</vt:lpstr>
      <vt:lpstr>Functionality Requirements</vt:lpstr>
      <vt:lpstr>Usecase Example: Class</vt:lpstr>
      <vt:lpstr>Dynamic Provisioning</vt:lpstr>
      <vt:lpstr>Classical Dynamic Provisioning</vt:lpstr>
      <vt:lpstr>Use cases of dynamic provisioning </vt:lpstr>
      <vt:lpstr>Generic Reprovisioning</vt:lpstr>
      <vt:lpstr>Dynamic provisioning Examples</vt:lpstr>
      <vt:lpstr>From Dynamic Provisioning  to “RAIN”</vt:lpstr>
      <vt:lpstr>FG RAIN Command</vt:lpstr>
      <vt:lpstr>Rain in FutureGrid</vt:lpstr>
      <vt:lpstr>Experiment Management</vt:lpstr>
      <vt:lpstr>Experiment Management Framework Design</vt:lpstr>
      <vt:lpstr>Data Structure related to Experiment Management</vt:lpstr>
      <vt:lpstr>Image Management</vt:lpstr>
      <vt:lpstr>Image Creation</vt:lpstr>
      <vt:lpstr>Image Repository</vt:lpstr>
      <vt:lpstr>Portal Subsystem</vt:lpstr>
      <vt:lpstr>Information Management</vt:lpstr>
      <vt:lpstr>Information Services</vt:lpstr>
      <vt:lpstr>Simple Overview</vt:lpstr>
      <vt:lpstr>FG Cloud Monitor</vt:lpstr>
      <vt:lpstr>Development Milestones</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the FutureGrid Experiment Management Framework</dc:title>
  <dc:creator>Gregor von Laszewski</dc:creator>
  <cp:lastModifiedBy>Gregor von Laszewski</cp:lastModifiedBy>
  <cp:revision>43</cp:revision>
  <dcterms:created xsi:type="dcterms:W3CDTF">2010-11-17T03:54:13Z</dcterms:created>
  <dcterms:modified xsi:type="dcterms:W3CDTF">2010-11-17T03:54:48Z</dcterms:modified>
</cp:coreProperties>
</file>