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97"/>
  </p:notesMasterIdLst>
  <p:handoutMasterIdLst>
    <p:handoutMasterId r:id="rId98"/>
  </p:handoutMasterIdLst>
  <p:sldIdLst>
    <p:sldId id="256" r:id="rId2"/>
    <p:sldId id="363" r:id="rId3"/>
    <p:sldId id="511" r:id="rId4"/>
    <p:sldId id="512" r:id="rId5"/>
    <p:sldId id="560" r:id="rId6"/>
    <p:sldId id="558" r:id="rId7"/>
    <p:sldId id="272" r:id="rId8"/>
    <p:sldId id="549" r:id="rId9"/>
    <p:sldId id="366" r:id="rId10"/>
    <p:sldId id="368" r:id="rId11"/>
    <p:sldId id="369" r:id="rId12"/>
    <p:sldId id="370" r:id="rId13"/>
    <p:sldId id="274" r:id="rId14"/>
    <p:sldId id="503" r:id="rId15"/>
    <p:sldId id="504" r:id="rId16"/>
    <p:sldId id="521" r:id="rId17"/>
    <p:sldId id="508" r:id="rId18"/>
    <p:sldId id="372" r:id="rId19"/>
    <p:sldId id="374" r:id="rId20"/>
    <p:sldId id="506" r:id="rId21"/>
    <p:sldId id="376" r:id="rId22"/>
    <p:sldId id="546" r:id="rId23"/>
    <p:sldId id="545" r:id="rId24"/>
    <p:sldId id="547" r:id="rId25"/>
    <p:sldId id="594" r:id="rId26"/>
    <p:sldId id="586" r:id="rId27"/>
    <p:sldId id="595" r:id="rId28"/>
    <p:sldId id="384" r:id="rId29"/>
    <p:sldId id="385" r:id="rId30"/>
    <p:sldId id="579" r:id="rId31"/>
    <p:sldId id="582" r:id="rId32"/>
    <p:sldId id="379" r:id="rId33"/>
    <p:sldId id="584" r:id="rId34"/>
    <p:sldId id="606" r:id="rId35"/>
    <p:sldId id="381" r:id="rId36"/>
    <p:sldId id="580" r:id="rId37"/>
    <p:sldId id="380" r:id="rId38"/>
    <p:sldId id="382" r:id="rId39"/>
    <p:sldId id="581" r:id="rId40"/>
    <p:sldId id="378" r:id="rId41"/>
    <p:sldId id="541" r:id="rId42"/>
    <p:sldId id="607" r:id="rId43"/>
    <p:sldId id="608" r:id="rId44"/>
    <p:sldId id="609" r:id="rId45"/>
    <p:sldId id="611" r:id="rId46"/>
    <p:sldId id="610" r:id="rId47"/>
    <p:sldId id="612" r:id="rId48"/>
    <p:sldId id="614" r:id="rId49"/>
    <p:sldId id="618" r:id="rId50"/>
    <p:sldId id="620" r:id="rId51"/>
    <p:sldId id="622" r:id="rId52"/>
    <p:sldId id="624" r:id="rId53"/>
    <p:sldId id="627" r:id="rId54"/>
    <p:sldId id="629" r:id="rId55"/>
    <p:sldId id="630" r:id="rId56"/>
    <p:sldId id="631" r:id="rId57"/>
    <p:sldId id="652" r:id="rId58"/>
    <p:sldId id="657" r:id="rId59"/>
    <p:sldId id="648" r:id="rId60"/>
    <p:sldId id="649" r:id="rId61"/>
    <p:sldId id="650" r:id="rId62"/>
    <p:sldId id="651" r:id="rId63"/>
    <p:sldId id="632" r:id="rId64"/>
    <p:sldId id="633" r:id="rId65"/>
    <p:sldId id="635" r:id="rId66"/>
    <p:sldId id="636" r:id="rId67"/>
    <p:sldId id="637" r:id="rId68"/>
    <p:sldId id="638" r:id="rId69"/>
    <p:sldId id="598" r:id="rId70"/>
    <p:sldId id="588" r:id="rId71"/>
    <p:sldId id="599" r:id="rId72"/>
    <p:sldId id="642" r:id="rId73"/>
    <p:sldId id="647" r:id="rId74"/>
    <p:sldId id="590" r:id="rId75"/>
    <p:sldId id="640" r:id="rId76"/>
    <p:sldId id="543" r:id="rId77"/>
    <p:sldId id="578" r:id="rId78"/>
    <p:sldId id="418" r:id="rId79"/>
    <p:sldId id="646" r:id="rId80"/>
    <p:sldId id="542" r:id="rId81"/>
    <p:sldId id="421" r:id="rId82"/>
    <p:sldId id="601" r:id="rId83"/>
    <p:sldId id="603" r:id="rId84"/>
    <p:sldId id="644" r:id="rId85"/>
    <p:sldId id="639" r:id="rId86"/>
    <p:sldId id="641" r:id="rId87"/>
    <p:sldId id="645" r:id="rId88"/>
    <p:sldId id="424" r:id="rId89"/>
    <p:sldId id="544" r:id="rId90"/>
    <p:sldId id="655" r:id="rId91"/>
    <p:sldId id="654" r:id="rId92"/>
    <p:sldId id="656" r:id="rId93"/>
    <p:sldId id="417" r:id="rId94"/>
    <p:sldId id="653" r:id="rId95"/>
    <p:sldId id="658" r:id="rId96"/>
  </p:sldIdLst>
  <p:sldSz cx="9144000" cy="6858000" type="screen4x3"/>
  <p:notesSz cx="6858000" cy="9144000"/>
  <p:defaultTextStyle>
    <a:defPPr>
      <a:defRPr lang="en-US"/>
    </a:defPPr>
    <a:lvl1pPr marL="0" algn="l" defTabSz="457191" rtl="0" eaLnBrk="1" latinLnBrk="0" hangingPunct="1">
      <a:defRPr sz="1800" kern="1200">
        <a:solidFill>
          <a:schemeClr val="tx1"/>
        </a:solidFill>
        <a:latin typeface="+mn-lt"/>
        <a:ea typeface="+mn-ea"/>
        <a:cs typeface="+mn-cs"/>
      </a:defRPr>
    </a:lvl1pPr>
    <a:lvl2pPr marL="457191" algn="l" defTabSz="457191" rtl="0" eaLnBrk="1" latinLnBrk="0" hangingPunct="1">
      <a:defRPr sz="1800" kern="1200">
        <a:solidFill>
          <a:schemeClr val="tx1"/>
        </a:solidFill>
        <a:latin typeface="+mn-lt"/>
        <a:ea typeface="+mn-ea"/>
        <a:cs typeface="+mn-cs"/>
      </a:defRPr>
    </a:lvl2pPr>
    <a:lvl3pPr marL="914382" algn="l" defTabSz="457191" rtl="0" eaLnBrk="1" latinLnBrk="0" hangingPunct="1">
      <a:defRPr sz="1800" kern="1200">
        <a:solidFill>
          <a:schemeClr val="tx1"/>
        </a:solidFill>
        <a:latin typeface="+mn-lt"/>
        <a:ea typeface="+mn-ea"/>
        <a:cs typeface="+mn-cs"/>
      </a:defRPr>
    </a:lvl3pPr>
    <a:lvl4pPr marL="1371573" algn="l" defTabSz="457191" rtl="0" eaLnBrk="1" latinLnBrk="0" hangingPunct="1">
      <a:defRPr sz="1800" kern="1200">
        <a:solidFill>
          <a:schemeClr val="tx1"/>
        </a:solidFill>
        <a:latin typeface="+mn-lt"/>
        <a:ea typeface="+mn-ea"/>
        <a:cs typeface="+mn-cs"/>
      </a:defRPr>
    </a:lvl4pPr>
    <a:lvl5pPr marL="1828764" algn="l" defTabSz="457191" rtl="0" eaLnBrk="1" latinLnBrk="0" hangingPunct="1">
      <a:defRPr sz="1800" kern="1200">
        <a:solidFill>
          <a:schemeClr val="tx1"/>
        </a:solidFill>
        <a:latin typeface="+mn-lt"/>
        <a:ea typeface="+mn-ea"/>
        <a:cs typeface="+mn-cs"/>
      </a:defRPr>
    </a:lvl5pPr>
    <a:lvl6pPr marL="2285955" algn="l" defTabSz="457191" rtl="0" eaLnBrk="1" latinLnBrk="0" hangingPunct="1">
      <a:defRPr sz="1800" kern="1200">
        <a:solidFill>
          <a:schemeClr val="tx1"/>
        </a:solidFill>
        <a:latin typeface="+mn-lt"/>
        <a:ea typeface="+mn-ea"/>
        <a:cs typeface="+mn-cs"/>
      </a:defRPr>
    </a:lvl6pPr>
    <a:lvl7pPr marL="2743146" algn="l" defTabSz="457191" rtl="0" eaLnBrk="1" latinLnBrk="0" hangingPunct="1">
      <a:defRPr sz="1800" kern="1200">
        <a:solidFill>
          <a:schemeClr val="tx1"/>
        </a:solidFill>
        <a:latin typeface="+mn-lt"/>
        <a:ea typeface="+mn-ea"/>
        <a:cs typeface="+mn-cs"/>
      </a:defRPr>
    </a:lvl7pPr>
    <a:lvl8pPr marL="3200336" algn="l" defTabSz="457191" rtl="0" eaLnBrk="1" latinLnBrk="0" hangingPunct="1">
      <a:defRPr sz="1800" kern="1200">
        <a:solidFill>
          <a:schemeClr val="tx1"/>
        </a:solidFill>
        <a:latin typeface="+mn-lt"/>
        <a:ea typeface="+mn-ea"/>
        <a:cs typeface="+mn-cs"/>
      </a:defRPr>
    </a:lvl8pPr>
    <a:lvl9pPr marL="3657526" algn="l" defTabSz="457191"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22B8DD-A32E-1F41-B38F-A34166291765}">
          <p14:sldIdLst>
            <p14:sldId id="256"/>
            <p14:sldId id="363"/>
            <p14:sldId id="511"/>
            <p14:sldId id="512"/>
          </p14:sldIdLst>
        </p14:section>
        <p14:section name="Key Concepts" id="{BC2BDFDB-9DCB-564E-9C62-C3E25DE45464}">
          <p14:sldIdLst>
            <p14:sldId id="560"/>
            <p14:sldId id="558"/>
            <p14:sldId id="272"/>
            <p14:sldId id="549"/>
            <p14:sldId id="366"/>
            <p14:sldId id="368"/>
            <p14:sldId id="369"/>
            <p14:sldId id="370"/>
            <p14:sldId id="274"/>
            <p14:sldId id="503"/>
            <p14:sldId id="504"/>
            <p14:sldId id="521"/>
            <p14:sldId id="508"/>
            <p14:sldId id="372"/>
            <p14:sldId id="374"/>
            <p14:sldId id="506"/>
            <p14:sldId id="376"/>
            <p14:sldId id="546"/>
            <p14:sldId id="545"/>
          </p14:sldIdLst>
        </p14:section>
        <p14:section name="Cloudmesh" id="{FFE893CA-DD74-A24D-8E1F-CCA49527D959}">
          <p14:sldIdLst>
            <p14:sldId id="547"/>
            <p14:sldId id="594"/>
            <p14:sldId id="586"/>
          </p14:sldIdLst>
        </p14:section>
        <p14:section name="Provisioning Management" id="{EC187033-CE89-AA4E-BEE3-248291C46155}">
          <p14:sldIdLst>
            <p14:sldId id="595"/>
            <p14:sldId id="384"/>
            <p14:sldId id="385"/>
            <p14:sldId id="579"/>
            <p14:sldId id="582"/>
            <p14:sldId id="379"/>
            <p14:sldId id="584"/>
            <p14:sldId id="606"/>
            <p14:sldId id="381"/>
            <p14:sldId id="580"/>
            <p14:sldId id="380"/>
            <p14:sldId id="382"/>
            <p14:sldId id="581"/>
            <p14:sldId id="378"/>
            <p14:sldId id="541"/>
          </p14:sldIdLst>
        </p14:section>
        <p14:section name="Image Management " id="{E379BF31-DEDF-754B-A286-21C48DD9E185}">
          <p14:sldIdLst>
            <p14:sldId id="607"/>
            <p14:sldId id="608"/>
            <p14:sldId id="609"/>
            <p14:sldId id="611"/>
            <p14:sldId id="610"/>
            <p14:sldId id="612"/>
            <p14:sldId id="614"/>
            <p14:sldId id="618"/>
            <p14:sldId id="620"/>
            <p14:sldId id="622"/>
            <p14:sldId id="624"/>
            <p14:sldId id="627"/>
            <p14:sldId id="629"/>
            <p14:sldId id="630"/>
            <p14:sldId id="631"/>
          </p14:sldIdLst>
        </p14:section>
        <p14:section name="Performance" id="{33DAC6CA-0C7E-8A4E-B8F2-4E488A56EA81}">
          <p14:sldIdLst>
            <p14:sldId id="652"/>
            <p14:sldId id="657"/>
            <p14:sldId id="648"/>
            <p14:sldId id="649"/>
            <p14:sldId id="650"/>
            <p14:sldId id="651"/>
          </p14:sldIdLst>
        </p14:section>
        <p14:section name="Autonomous Runtime Services" id="{4A25DD32-475A-2E45-BD6E-F46E34978B54}">
          <p14:sldIdLst>
            <p14:sldId id="632"/>
            <p14:sldId id="633"/>
            <p14:sldId id="635"/>
            <p14:sldId id="636"/>
            <p14:sldId id="637"/>
            <p14:sldId id="638"/>
          </p14:sldIdLst>
        </p14:section>
        <p14:section name="Information Services" id="{40526413-513B-F54C-97C9-A9F158D39025}">
          <p14:sldIdLst>
            <p14:sldId id="598"/>
            <p14:sldId id="588"/>
          </p14:sldIdLst>
        </p14:section>
        <p14:section name="Virtual Machine Management" id="{31763217-94F3-9249-B00C-87575DE5E430}">
          <p14:sldIdLst>
            <p14:sldId id="599"/>
            <p14:sldId id="642"/>
            <p14:sldId id="647"/>
          </p14:sldIdLst>
        </p14:section>
        <p14:section name="Experiment Management" id="{64AC098E-2FDC-9A4D-9C33-ACD3C9DE647A}">
          <p14:sldIdLst>
            <p14:sldId id="590"/>
            <p14:sldId id="640"/>
            <p14:sldId id="543"/>
            <p14:sldId id="578"/>
            <p14:sldId id="418"/>
            <p14:sldId id="646"/>
            <p14:sldId id="542"/>
            <p14:sldId id="421"/>
          </p14:sldIdLst>
        </p14:section>
        <p14:section name="Accounting and Account Management" id="{046AFFC6-F1F3-0D4F-9EE4-4E8CA92AFFA6}">
          <p14:sldIdLst>
            <p14:sldId id="601"/>
            <p14:sldId id="603"/>
            <p14:sldId id="644"/>
          </p14:sldIdLst>
        </p14:section>
        <p14:section name="User Onramp" id="{9D0227DE-A055-E246-A732-CF6560DCB197}">
          <p14:sldIdLst>
            <p14:sldId id="639"/>
            <p14:sldId id="641"/>
            <p14:sldId id="645"/>
          </p14:sldIdLst>
        </p14:section>
        <p14:section name="Summary" id="{144BB4B8-D266-4844-86FC-C9CB072DB724}">
          <p14:sldIdLst>
            <p14:sldId id="424"/>
            <p14:sldId id="544"/>
            <p14:sldId id="655"/>
            <p14:sldId id="654"/>
            <p14:sldId id="656"/>
            <p14:sldId id="417"/>
            <p14:sldId id="653"/>
          </p14:sldIdLst>
        </p14:section>
        <p14:section name="Rest" id="{2C36D337-1CD7-F041-A6FD-287B28DA4C35}">
          <p14:sldIdLst>
            <p14:sldId id="6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99" autoAdjust="0"/>
    <p:restoredTop sz="94576" autoAdjust="0"/>
  </p:normalViewPr>
  <p:slideViewPr>
    <p:cSldViewPr snapToGrid="0" snapToObjects="1">
      <p:cViewPr varScale="1">
        <p:scale>
          <a:sx n="119" d="100"/>
          <a:sy n="119" d="100"/>
        </p:scale>
        <p:origin x="108"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Untitled:Users:neu:Documents:fg-tre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Sheet1!$A$2</c:f>
              <c:strCache>
                <c:ptCount val="1"/>
                <c:pt idx="0">
                  <c:v>HPC</c:v>
                </c:pt>
              </c:strCache>
            </c:strRef>
          </c:tx>
          <c:spPr>
            <a:ln w="3175" cmpd="sng"/>
          </c:spPr>
          <c:trendline>
            <c:spPr>
              <a:ln w="76200" cmpd="sng">
                <a:solidFill>
                  <a:schemeClr val="tx2">
                    <a:lumMod val="40000"/>
                    <a:lumOff val="6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Sheet1!$B$2:$N$2</c:f>
              <c:numCache>
                <c:formatCode>General</c:formatCode>
                <c:ptCount val="13"/>
                <c:pt idx="0">
                  <c:v>4</c:v>
                </c:pt>
                <c:pt idx="1">
                  <c:v>6</c:v>
                </c:pt>
                <c:pt idx="2">
                  <c:v>24</c:v>
                </c:pt>
                <c:pt idx="3">
                  <c:v>16</c:v>
                </c:pt>
                <c:pt idx="4">
                  <c:v>19</c:v>
                </c:pt>
                <c:pt idx="5">
                  <c:v>11</c:v>
                </c:pt>
                <c:pt idx="6">
                  <c:v>12</c:v>
                </c:pt>
                <c:pt idx="7">
                  <c:v>17</c:v>
                </c:pt>
                <c:pt idx="8">
                  <c:v>17</c:v>
                </c:pt>
                <c:pt idx="9">
                  <c:v>17</c:v>
                </c:pt>
                <c:pt idx="10">
                  <c:v>8</c:v>
                </c:pt>
                <c:pt idx="11">
                  <c:v>20</c:v>
                </c:pt>
                <c:pt idx="12">
                  <c:v>15</c:v>
                </c:pt>
              </c:numCache>
            </c:numRef>
          </c:val>
          <c:smooth val="0"/>
        </c:ser>
        <c:ser>
          <c:idx val="1"/>
          <c:order val="1"/>
          <c:tx>
            <c:strRef>
              <c:f>Sheet1!$A$3</c:f>
              <c:strCache>
                <c:ptCount val="1"/>
                <c:pt idx="0">
                  <c:v>Eucalyptus</c:v>
                </c:pt>
              </c:strCache>
            </c:strRef>
          </c:tx>
          <c:spPr>
            <a:ln w="3175" cmpd="sng"/>
          </c:spPr>
          <c:trendline>
            <c:spPr>
              <a:ln w="76200" cmpd="sng">
                <a:solidFill>
                  <a:srgbClr val="FF0000"/>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Sheet1!$B$3:$N$3</c:f>
              <c:numCache>
                <c:formatCode>General</c:formatCode>
                <c:ptCount val="13"/>
                <c:pt idx="0">
                  <c:v>9</c:v>
                </c:pt>
                <c:pt idx="1">
                  <c:v>22</c:v>
                </c:pt>
                <c:pt idx="2">
                  <c:v>14</c:v>
                </c:pt>
                <c:pt idx="3">
                  <c:v>18</c:v>
                </c:pt>
                <c:pt idx="4">
                  <c:v>12</c:v>
                </c:pt>
                <c:pt idx="5">
                  <c:v>13</c:v>
                </c:pt>
                <c:pt idx="6">
                  <c:v>10</c:v>
                </c:pt>
                <c:pt idx="7">
                  <c:v>12</c:v>
                </c:pt>
                <c:pt idx="8">
                  <c:v>17</c:v>
                </c:pt>
                <c:pt idx="9">
                  <c:v>18</c:v>
                </c:pt>
                <c:pt idx="10">
                  <c:v>6</c:v>
                </c:pt>
                <c:pt idx="11">
                  <c:v>9</c:v>
                </c:pt>
                <c:pt idx="12">
                  <c:v>4</c:v>
                </c:pt>
              </c:numCache>
            </c:numRef>
          </c:val>
          <c:smooth val="0"/>
        </c:ser>
        <c:ser>
          <c:idx val="2"/>
          <c:order val="2"/>
          <c:tx>
            <c:strRef>
              <c:f>Sheet1!$A$4</c:f>
              <c:strCache>
                <c:ptCount val="1"/>
                <c:pt idx="0">
                  <c:v>Nimbus</c:v>
                </c:pt>
              </c:strCache>
            </c:strRef>
          </c:tx>
          <c:spPr>
            <a:ln w="3175" cmpd="sng"/>
          </c:spPr>
          <c:trendline>
            <c:spPr>
              <a:ln w="76200" cmpd="sng">
                <a:solidFill>
                  <a:schemeClr val="accent3">
                    <a:lumMod val="75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Sheet1!$B$4:$N$4</c:f>
              <c:numCache>
                <c:formatCode>General</c:formatCode>
                <c:ptCount val="13"/>
                <c:pt idx="0">
                  <c:v>9</c:v>
                </c:pt>
                <c:pt idx="1">
                  <c:v>22</c:v>
                </c:pt>
                <c:pt idx="2">
                  <c:v>15</c:v>
                </c:pt>
                <c:pt idx="3">
                  <c:v>17</c:v>
                </c:pt>
                <c:pt idx="4">
                  <c:v>19</c:v>
                </c:pt>
                <c:pt idx="5">
                  <c:v>11</c:v>
                </c:pt>
                <c:pt idx="6">
                  <c:v>11</c:v>
                </c:pt>
                <c:pt idx="7">
                  <c:v>14</c:v>
                </c:pt>
                <c:pt idx="8">
                  <c:v>15</c:v>
                </c:pt>
                <c:pt idx="9">
                  <c:v>13</c:v>
                </c:pt>
                <c:pt idx="10">
                  <c:v>8</c:v>
                </c:pt>
                <c:pt idx="11">
                  <c:v>11</c:v>
                </c:pt>
                <c:pt idx="12">
                  <c:v>7</c:v>
                </c:pt>
              </c:numCache>
            </c:numRef>
          </c:val>
          <c:smooth val="0"/>
        </c:ser>
        <c:ser>
          <c:idx val="3"/>
          <c:order val="3"/>
          <c:tx>
            <c:strRef>
              <c:f>Sheet1!$A$5</c:f>
              <c:strCache>
                <c:ptCount val="1"/>
                <c:pt idx="0">
                  <c:v>OpenNebula</c:v>
                </c:pt>
              </c:strCache>
            </c:strRef>
          </c:tx>
          <c:spPr>
            <a:ln w="3175" cmpd="sng"/>
          </c:spPr>
          <c:trendline>
            <c:spPr>
              <a:ln w="76200" cmpd="sng">
                <a:solidFill>
                  <a:schemeClr val="accent4">
                    <a:lumMod val="60000"/>
                    <a:lumOff val="4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Sheet1!$B$5:$N$5</c:f>
              <c:numCache>
                <c:formatCode>General</c:formatCode>
                <c:ptCount val="13"/>
                <c:pt idx="0">
                  <c:v>0</c:v>
                </c:pt>
                <c:pt idx="1">
                  <c:v>3</c:v>
                </c:pt>
                <c:pt idx="2">
                  <c:v>7</c:v>
                </c:pt>
                <c:pt idx="3">
                  <c:v>5</c:v>
                </c:pt>
                <c:pt idx="4">
                  <c:v>8</c:v>
                </c:pt>
                <c:pt idx="5">
                  <c:v>4</c:v>
                </c:pt>
                <c:pt idx="6">
                  <c:v>2</c:v>
                </c:pt>
                <c:pt idx="7">
                  <c:v>6</c:v>
                </c:pt>
                <c:pt idx="8">
                  <c:v>10</c:v>
                </c:pt>
                <c:pt idx="9">
                  <c:v>12</c:v>
                </c:pt>
                <c:pt idx="10">
                  <c:v>3</c:v>
                </c:pt>
                <c:pt idx="11">
                  <c:v>5</c:v>
                </c:pt>
                <c:pt idx="12">
                  <c:v>0</c:v>
                </c:pt>
              </c:numCache>
            </c:numRef>
          </c:val>
          <c:smooth val="0"/>
        </c:ser>
        <c:ser>
          <c:idx val="4"/>
          <c:order val="4"/>
          <c:tx>
            <c:strRef>
              <c:f>Sheet1!$A$6</c:f>
              <c:strCache>
                <c:ptCount val="1"/>
                <c:pt idx="0">
                  <c:v>OpenStack</c:v>
                </c:pt>
              </c:strCache>
            </c:strRef>
          </c:tx>
          <c:spPr>
            <a:ln w="3175" cmpd="sng"/>
          </c:spPr>
          <c:trendline>
            <c:spPr>
              <a:ln w="76200" cmpd="sng">
                <a:solidFill>
                  <a:schemeClr val="accent1"/>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Sheet1!$B$6:$N$6</c:f>
              <c:numCache>
                <c:formatCode>General</c:formatCode>
                <c:ptCount val="13"/>
                <c:pt idx="0">
                  <c:v>0</c:v>
                </c:pt>
                <c:pt idx="1">
                  <c:v>3</c:v>
                </c:pt>
                <c:pt idx="2">
                  <c:v>10</c:v>
                </c:pt>
                <c:pt idx="3">
                  <c:v>6</c:v>
                </c:pt>
                <c:pt idx="4">
                  <c:v>5</c:v>
                </c:pt>
                <c:pt idx="5">
                  <c:v>6</c:v>
                </c:pt>
                <c:pt idx="6">
                  <c:v>3</c:v>
                </c:pt>
                <c:pt idx="7">
                  <c:v>8</c:v>
                </c:pt>
                <c:pt idx="8">
                  <c:v>20</c:v>
                </c:pt>
                <c:pt idx="9">
                  <c:v>19</c:v>
                </c:pt>
                <c:pt idx="10">
                  <c:v>10</c:v>
                </c:pt>
                <c:pt idx="11">
                  <c:v>18</c:v>
                </c:pt>
                <c:pt idx="12">
                  <c:v>12</c:v>
                </c:pt>
              </c:numCache>
            </c:numRef>
          </c:val>
          <c:smooth val="0"/>
        </c:ser>
        <c:ser>
          <c:idx val="5"/>
          <c:order val="5"/>
          <c:tx>
            <c:strRef>
              <c:f>Sheet1!$A$7</c:f>
              <c:strCache>
                <c:ptCount val="1"/>
                <c:pt idx="0">
                  <c:v>Avg of the rest 16</c:v>
                </c:pt>
              </c:strCache>
            </c:strRef>
          </c:tx>
          <c:spPr>
            <a:ln w="3175" cmpd="sng"/>
          </c:spPr>
          <c:trendline>
            <c:spPr>
              <a:ln w="76200" cmpd="sng">
                <a:solidFill>
                  <a:schemeClr val="accent6">
                    <a:lumMod val="60000"/>
                    <a:lumOff val="40000"/>
                  </a:schemeClr>
                </a:solidFill>
              </a:ln>
            </c:spPr>
            <c:trendlineType val="poly"/>
            <c:order val="2"/>
            <c:dispRSqr val="0"/>
            <c:dispEq val="0"/>
          </c:trendline>
          <c:cat>
            <c:strRef>
              <c:f>Sheet1!$B$1:$N$1</c:f>
              <c:strCache>
                <c:ptCount val="13"/>
                <c:pt idx="0">
                  <c:v>10Q3</c:v>
                </c:pt>
                <c:pt idx="1">
                  <c:v>10Q4</c:v>
                </c:pt>
                <c:pt idx="2">
                  <c:v>11Q1</c:v>
                </c:pt>
                <c:pt idx="3">
                  <c:v>11Q2</c:v>
                </c:pt>
                <c:pt idx="4">
                  <c:v>11Q3</c:v>
                </c:pt>
                <c:pt idx="5">
                  <c:v>11Q4</c:v>
                </c:pt>
                <c:pt idx="6">
                  <c:v>12Q1</c:v>
                </c:pt>
                <c:pt idx="7">
                  <c:v>12Q2</c:v>
                </c:pt>
                <c:pt idx="8">
                  <c:v>12Q3</c:v>
                </c:pt>
                <c:pt idx="9">
                  <c:v>12Q4</c:v>
                </c:pt>
                <c:pt idx="10">
                  <c:v>13Q1</c:v>
                </c:pt>
                <c:pt idx="11">
                  <c:v>13Q2</c:v>
                </c:pt>
                <c:pt idx="12">
                  <c:v>13Q3</c:v>
                </c:pt>
              </c:strCache>
            </c:strRef>
          </c:cat>
          <c:val>
            <c:numRef>
              <c:f>Sheet1!$B$7:$N$7</c:f>
              <c:numCache>
                <c:formatCode>General</c:formatCode>
                <c:ptCount val="13"/>
                <c:pt idx="0">
                  <c:v>3</c:v>
                </c:pt>
                <c:pt idx="1">
                  <c:v>11</c:v>
                </c:pt>
                <c:pt idx="2">
                  <c:v>5</c:v>
                </c:pt>
                <c:pt idx="3">
                  <c:v>3</c:v>
                </c:pt>
                <c:pt idx="4">
                  <c:v>5</c:v>
                </c:pt>
                <c:pt idx="5">
                  <c:v>3</c:v>
                </c:pt>
                <c:pt idx="6">
                  <c:v>3</c:v>
                </c:pt>
                <c:pt idx="7">
                  <c:v>5</c:v>
                </c:pt>
                <c:pt idx="8">
                  <c:v>7</c:v>
                </c:pt>
                <c:pt idx="9">
                  <c:v>5</c:v>
                </c:pt>
                <c:pt idx="10">
                  <c:v>3</c:v>
                </c:pt>
                <c:pt idx="11">
                  <c:v>6</c:v>
                </c:pt>
                <c:pt idx="12">
                  <c:v>4</c:v>
                </c:pt>
              </c:numCache>
            </c:numRef>
          </c:val>
          <c:smooth val="0"/>
        </c:ser>
        <c:dLbls>
          <c:showLegendKey val="0"/>
          <c:showVal val="0"/>
          <c:showCatName val="0"/>
          <c:showSerName val="0"/>
          <c:showPercent val="0"/>
          <c:showBubbleSize val="0"/>
        </c:dLbls>
        <c:marker val="1"/>
        <c:smooth val="0"/>
        <c:axId val="-943487376"/>
        <c:axId val="-943489008"/>
      </c:lineChart>
      <c:catAx>
        <c:axId val="-943487376"/>
        <c:scaling>
          <c:orientation val="minMax"/>
        </c:scaling>
        <c:delete val="0"/>
        <c:axPos val="b"/>
        <c:numFmt formatCode="General" sourceLinked="0"/>
        <c:majorTickMark val="out"/>
        <c:minorTickMark val="none"/>
        <c:tickLblPos val="nextTo"/>
        <c:txPr>
          <a:bodyPr rot="-5400000" vert="horz"/>
          <a:lstStyle/>
          <a:p>
            <a:pPr>
              <a:defRPr sz="2400"/>
            </a:pPr>
            <a:endParaRPr lang="en-US"/>
          </a:p>
        </c:txPr>
        <c:crossAx val="-943489008"/>
        <c:crosses val="autoZero"/>
        <c:auto val="1"/>
        <c:lblAlgn val="ctr"/>
        <c:lblOffset val="100"/>
        <c:noMultiLvlLbl val="0"/>
      </c:catAx>
      <c:valAx>
        <c:axId val="-943489008"/>
        <c:scaling>
          <c:orientation val="minMax"/>
          <c:max val="25"/>
        </c:scaling>
        <c:delete val="0"/>
        <c:axPos val="l"/>
        <c:majorGridlines/>
        <c:numFmt formatCode="General" sourceLinked="1"/>
        <c:majorTickMark val="out"/>
        <c:minorTickMark val="none"/>
        <c:tickLblPos val="nextTo"/>
        <c:txPr>
          <a:bodyPr/>
          <a:lstStyle/>
          <a:p>
            <a:pPr>
              <a:defRPr sz="2400"/>
            </a:pPr>
            <a:endParaRPr lang="en-US"/>
          </a:p>
        </c:txPr>
        <c:crossAx val="-943487376"/>
        <c:crosses val="autoZero"/>
        <c:crossBetween val="between"/>
      </c:valAx>
    </c:plotArea>
    <c:legend>
      <c:legendPos val="r"/>
      <c:layout>
        <c:manualLayout>
          <c:xMode val="edge"/>
          <c:yMode val="edge"/>
          <c:x val="0.69171867405463205"/>
          <c:y val="3.07741169225355E-2"/>
          <c:w val="0.297891635073394"/>
          <c:h val="0.95856349799850404"/>
        </c:manualLayout>
      </c:layout>
      <c:overlay val="0"/>
      <c:txPr>
        <a:bodyPr/>
        <a:lstStyle/>
        <a:p>
          <a:pPr>
            <a:defRPr sz="1600"/>
          </a:pPr>
          <a:endParaRPr lang="en-US"/>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820075-1532-8549-905D-5233A77E9B5F}" type="doc">
      <dgm:prSet loTypeId="urn:microsoft.com/office/officeart/2005/8/layout/vList5" loCatId="" qsTypeId="urn:microsoft.com/office/officeart/2005/8/quickstyle/simple3" qsCatId="simple" csTypeId="urn:microsoft.com/office/officeart/2005/8/colors/colorful2" csCatId="colorful" phldr="1"/>
      <dgm:spPr/>
      <dgm:t>
        <a:bodyPr/>
        <a:lstStyle/>
        <a:p>
          <a:endParaRPr lang="en-US"/>
        </a:p>
      </dgm:t>
    </dgm:pt>
    <dgm:pt modelId="{FBA12CCB-2F6C-5748-9A05-57AE3F25B60A}">
      <dgm:prSet phldrT="[Text]"/>
      <dgm:spPr/>
      <dgm:t>
        <a:bodyPr/>
        <a:lstStyle/>
        <a:p>
          <a:r>
            <a:rPr lang="en-US" dirty="0" err="1" smtClean="0"/>
            <a:t>PaaS</a:t>
          </a:r>
          <a:endParaRPr lang="en-US" dirty="0"/>
        </a:p>
      </dgm:t>
    </dgm:pt>
    <dgm:pt modelId="{F66D9D38-F82D-BA48-97C3-C79E12082E95}" type="parTrans" cxnId="{4D57C835-8BC6-B14C-AE78-7C2E8653CD24}">
      <dgm:prSet/>
      <dgm:spPr/>
      <dgm:t>
        <a:bodyPr/>
        <a:lstStyle/>
        <a:p>
          <a:endParaRPr lang="en-US"/>
        </a:p>
      </dgm:t>
    </dgm:pt>
    <dgm:pt modelId="{D4226ED7-9AE9-9240-B40C-2B0994B59438}" type="sibTrans" cxnId="{4D57C835-8BC6-B14C-AE78-7C2E8653CD24}">
      <dgm:prSet/>
      <dgm:spPr/>
      <dgm:t>
        <a:bodyPr/>
        <a:lstStyle/>
        <a:p>
          <a:endParaRPr lang="en-US"/>
        </a:p>
      </dgm:t>
    </dgm:pt>
    <dgm:pt modelId="{3BC2FD80-DA1F-B842-979A-D9E298B0996A}">
      <dgm:prSet phldrT="[Text]"/>
      <dgm:spPr/>
      <dgm:t>
        <a:bodyPr/>
        <a:lstStyle/>
        <a:p>
          <a:r>
            <a:rPr lang="en-US" dirty="0" err="1" smtClean="0"/>
            <a:t>IaaS</a:t>
          </a:r>
          <a:endParaRPr lang="en-US" dirty="0"/>
        </a:p>
      </dgm:t>
    </dgm:pt>
    <dgm:pt modelId="{82937868-7B56-8E41-9D93-8B64B6E51DB0}" type="parTrans" cxnId="{8745D2F4-9BA7-E346-94CA-C8BAFD6C57C7}">
      <dgm:prSet/>
      <dgm:spPr/>
      <dgm:t>
        <a:bodyPr/>
        <a:lstStyle/>
        <a:p>
          <a:endParaRPr lang="en-US"/>
        </a:p>
      </dgm:t>
    </dgm:pt>
    <dgm:pt modelId="{ED8B01D3-8B86-8043-AA22-A73E8232F01C}" type="sibTrans" cxnId="{8745D2F4-9BA7-E346-94CA-C8BAFD6C57C7}">
      <dgm:prSet/>
      <dgm:spPr/>
      <dgm:t>
        <a:bodyPr/>
        <a:lstStyle/>
        <a:p>
          <a:endParaRPr lang="en-US"/>
        </a:p>
      </dgm:t>
    </dgm:pt>
    <dgm:pt modelId="{32D18214-A4A2-B145-9DF1-D42D64AA63A4}">
      <dgm:prSet phldrT="[Text]"/>
      <dgm:spPr/>
      <dgm:t>
        <a:bodyPr/>
        <a:lstStyle/>
        <a:p>
          <a:r>
            <a:rPr lang="en-US" dirty="0" smtClean="0"/>
            <a:t>Infrastructure as a Service</a:t>
          </a:r>
          <a:endParaRPr lang="en-US" dirty="0"/>
        </a:p>
      </dgm:t>
    </dgm:pt>
    <dgm:pt modelId="{7DDA8147-3C8D-DD4A-B9E5-D7DAC308E40C}" type="parTrans" cxnId="{8816DE2B-7516-084B-90D9-4F7041018CC9}">
      <dgm:prSet/>
      <dgm:spPr/>
      <dgm:t>
        <a:bodyPr/>
        <a:lstStyle/>
        <a:p>
          <a:endParaRPr lang="en-US"/>
        </a:p>
      </dgm:t>
    </dgm:pt>
    <dgm:pt modelId="{68EC5B07-118F-4F40-B89D-439B6C4F1D65}" type="sibTrans" cxnId="{8816DE2B-7516-084B-90D9-4F7041018CC9}">
      <dgm:prSet/>
      <dgm:spPr/>
      <dgm:t>
        <a:bodyPr/>
        <a:lstStyle/>
        <a:p>
          <a:endParaRPr lang="en-US"/>
        </a:p>
      </dgm:t>
    </dgm:pt>
    <dgm:pt modelId="{C5208D22-DCC2-9048-959B-E10E6BEDCF89}">
      <dgm:prSet phldrT="[Text]"/>
      <dgm:spPr/>
      <dgm:t>
        <a:bodyPr/>
        <a:lstStyle/>
        <a:p>
          <a:r>
            <a:rPr lang="en-US" i="1" dirty="0" smtClean="0"/>
            <a:t>Deliver a compute infrastructure as a service</a:t>
          </a:r>
          <a:endParaRPr lang="en-US" i="1" dirty="0"/>
        </a:p>
      </dgm:t>
    </dgm:pt>
    <dgm:pt modelId="{F92FC30E-99C6-9C4A-BC8D-0F27686F1113}" type="parTrans" cxnId="{43E306F7-0279-B947-B7CB-EAF695A3CB2C}">
      <dgm:prSet/>
      <dgm:spPr/>
      <dgm:t>
        <a:bodyPr/>
        <a:lstStyle/>
        <a:p>
          <a:endParaRPr lang="en-US"/>
        </a:p>
      </dgm:t>
    </dgm:pt>
    <dgm:pt modelId="{32E30EDF-0448-C946-A4E3-7A1F85CFBE44}" type="sibTrans" cxnId="{43E306F7-0279-B947-B7CB-EAF695A3CB2C}">
      <dgm:prSet/>
      <dgm:spPr/>
      <dgm:t>
        <a:bodyPr/>
        <a:lstStyle/>
        <a:p>
          <a:endParaRPr lang="en-US"/>
        </a:p>
      </dgm:t>
    </dgm:pt>
    <dgm:pt modelId="{32E8D26C-FAE0-6744-9E04-E89EBB9423C6}">
      <dgm:prSet phldrT="[Text]"/>
      <dgm:spPr/>
      <dgm:t>
        <a:bodyPr/>
        <a:lstStyle/>
        <a:p>
          <a:r>
            <a:rPr lang="en-US" dirty="0" err="1" smtClean="0"/>
            <a:t>GridaaS</a:t>
          </a:r>
          <a:endParaRPr lang="en-US" dirty="0"/>
        </a:p>
      </dgm:t>
    </dgm:pt>
    <dgm:pt modelId="{B68BD561-0813-E541-8978-E060540AC151}" type="parTrans" cxnId="{FF883991-35C8-0E46-BDC5-692C5026CB05}">
      <dgm:prSet/>
      <dgm:spPr/>
      <dgm:t>
        <a:bodyPr/>
        <a:lstStyle/>
        <a:p>
          <a:endParaRPr lang="en-US"/>
        </a:p>
      </dgm:t>
    </dgm:pt>
    <dgm:pt modelId="{754220D7-7748-E14C-ABF7-E66C5DD1E760}" type="sibTrans" cxnId="{FF883991-35C8-0E46-BDC5-692C5026CB05}">
      <dgm:prSet/>
      <dgm:spPr/>
      <dgm:t>
        <a:bodyPr/>
        <a:lstStyle/>
        <a:p>
          <a:endParaRPr lang="en-US"/>
        </a:p>
      </dgm:t>
    </dgm:pt>
    <dgm:pt modelId="{81840C1C-3EEE-A34D-B363-B97EAB151BED}">
      <dgm:prSet phldrT="[Text]"/>
      <dgm:spPr/>
      <dgm:t>
        <a:bodyPr/>
        <a:lstStyle/>
        <a:p>
          <a:r>
            <a:rPr lang="en-US" i="1" dirty="0" smtClean="0"/>
            <a:t>Deliver services to support the creation of virtual organizations contributing resources</a:t>
          </a:r>
          <a:endParaRPr lang="en-US" i="1" dirty="0"/>
        </a:p>
      </dgm:t>
    </dgm:pt>
    <dgm:pt modelId="{1BC9DD7C-BF68-4340-A242-4947BAF399E3}" type="parTrans" cxnId="{23256F2B-F66F-5A46-887D-DDE69BCD7F47}">
      <dgm:prSet/>
      <dgm:spPr/>
      <dgm:t>
        <a:bodyPr/>
        <a:lstStyle/>
        <a:p>
          <a:endParaRPr lang="en-US"/>
        </a:p>
      </dgm:t>
    </dgm:pt>
    <dgm:pt modelId="{D7CF3B95-F182-E44A-A795-62B7BA766F43}" type="sibTrans" cxnId="{23256F2B-F66F-5A46-887D-DDE69BCD7F47}">
      <dgm:prSet/>
      <dgm:spPr/>
      <dgm:t>
        <a:bodyPr/>
        <a:lstStyle/>
        <a:p>
          <a:endParaRPr lang="en-US"/>
        </a:p>
      </dgm:t>
    </dgm:pt>
    <dgm:pt modelId="{A7D7D324-073A-6A46-AC83-A6507784B36E}">
      <dgm:prSet phldrT="[Text]"/>
      <dgm:spPr/>
      <dgm:t>
        <a:bodyPr/>
        <a:lstStyle/>
        <a:p>
          <a:r>
            <a:rPr lang="en-US" dirty="0" err="1" smtClean="0"/>
            <a:t>HPCaaS</a:t>
          </a:r>
          <a:endParaRPr lang="en-US" dirty="0"/>
        </a:p>
      </dgm:t>
    </dgm:pt>
    <dgm:pt modelId="{62DFFB8C-893B-7640-BC3D-BBF970ECFC18}" type="parTrans" cxnId="{CD56DA71-BC65-8C42-A18D-DB06F9F596E2}">
      <dgm:prSet/>
      <dgm:spPr/>
      <dgm:t>
        <a:bodyPr/>
        <a:lstStyle/>
        <a:p>
          <a:endParaRPr lang="en-US"/>
        </a:p>
      </dgm:t>
    </dgm:pt>
    <dgm:pt modelId="{09233C19-3830-2D4B-A331-07A115987153}" type="sibTrans" cxnId="{CD56DA71-BC65-8C42-A18D-DB06F9F596E2}">
      <dgm:prSet/>
      <dgm:spPr/>
      <dgm:t>
        <a:bodyPr/>
        <a:lstStyle/>
        <a:p>
          <a:endParaRPr lang="en-US"/>
        </a:p>
      </dgm:t>
    </dgm:pt>
    <dgm:pt modelId="{9EB8ACFC-F26B-ED46-B7C2-1BC2A3AD8BD1}">
      <dgm:prSet phldrT="[Text]"/>
      <dgm:spPr/>
      <dgm:t>
        <a:bodyPr/>
        <a:lstStyle/>
        <a:p>
          <a:r>
            <a:rPr lang="en-US" dirty="0" smtClean="0"/>
            <a:t>Platform as a Service:</a:t>
          </a:r>
          <a:endParaRPr lang="en-US" dirty="0"/>
        </a:p>
      </dgm:t>
    </dgm:pt>
    <dgm:pt modelId="{C7A73CBF-2C38-C74C-B8F7-4029FC563128}" type="parTrans" cxnId="{CB0A175A-4C06-3F44-A7AC-057BBD59F584}">
      <dgm:prSet/>
      <dgm:spPr/>
      <dgm:t>
        <a:bodyPr/>
        <a:lstStyle/>
        <a:p>
          <a:endParaRPr lang="en-US"/>
        </a:p>
      </dgm:t>
    </dgm:pt>
    <dgm:pt modelId="{7752BF90-AE83-8A42-9267-DD965AAC23B2}" type="sibTrans" cxnId="{CB0A175A-4C06-3F44-A7AC-057BBD59F584}">
      <dgm:prSet/>
      <dgm:spPr/>
      <dgm:t>
        <a:bodyPr/>
        <a:lstStyle/>
        <a:p>
          <a:endParaRPr lang="en-US"/>
        </a:p>
      </dgm:t>
    </dgm:pt>
    <dgm:pt modelId="{4A6BEA6A-B65A-3748-A85D-B1F9EFD8A7D8}">
      <dgm:prSet phldrT="[Text]"/>
      <dgm:spPr/>
      <dgm:t>
        <a:bodyPr/>
        <a:lstStyle/>
        <a:p>
          <a:r>
            <a:rPr lang="en-US" dirty="0" smtClean="0"/>
            <a:t>High Performance Computing</a:t>
          </a:r>
          <a:endParaRPr lang="en-US" dirty="0"/>
        </a:p>
      </dgm:t>
    </dgm:pt>
    <dgm:pt modelId="{A37BAF0A-A33A-6647-B180-6B47BA2E6029}" type="parTrans" cxnId="{78D271FF-1726-A74E-9B42-A68EB1BD2BE4}">
      <dgm:prSet/>
      <dgm:spPr/>
      <dgm:t>
        <a:bodyPr/>
        <a:lstStyle/>
        <a:p>
          <a:endParaRPr lang="en-US"/>
        </a:p>
      </dgm:t>
    </dgm:pt>
    <dgm:pt modelId="{DFFE6D96-AB4A-3D45-9FD5-7A93ECB62887}" type="sibTrans" cxnId="{78D271FF-1726-A74E-9B42-A68EB1BD2BE4}">
      <dgm:prSet/>
      <dgm:spPr/>
      <dgm:t>
        <a:bodyPr/>
        <a:lstStyle/>
        <a:p>
          <a:endParaRPr lang="en-US"/>
        </a:p>
      </dgm:t>
    </dgm:pt>
    <dgm:pt modelId="{BFF09F20-6FF6-D74F-9BBF-DF8192566523}">
      <dgm:prSet phldrT="[Text]"/>
      <dgm:spPr/>
      <dgm:t>
        <a:bodyPr/>
        <a:lstStyle/>
        <a:p>
          <a:r>
            <a:rPr lang="en-US" i="1" dirty="0" smtClean="0"/>
            <a:t>Delivery of a computing platform and solution stack</a:t>
          </a:r>
          <a:endParaRPr lang="en-US" i="1" dirty="0"/>
        </a:p>
      </dgm:t>
    </dgm:pt>
    <dgm:pt modelId="{E8487AE0-6127-F342-AD4E-380CB6F287AF}" type="parTrans" cxnId="{5876A36E-2188-7D42-90D7-B8665FA88A2C}">
      <dgm:prSet/>
      <dgm:spPr/>
      <dgm:t>
        <a:bodyPr/>
        <a:lstStyle/>
        <a:p>
          <a:endParaRPr lang="en-US"/>
        </a:p>
      </dgm:t>
    </dgm:pt>
    <dgm:pt modelId="{EB3DF587-4F8E-ED4C-B7E3-FFD28C98C4EA}" type="sibTrans" cxnId="{5876A36E-2188-7D42-90D7-B8665FA88A2C}">
      <dgm:prSet/>
      <dgm:spPr/>
      <dgm:t>
        <a:bodyPr/>
        <a:lstStyle/>
        <a:p>
          <a:endParaRPr lang="en-US"/>
        </a:p>
      </dgm:t>
    </dgm:pt>
    <dgm:pt modelId="{6BD55DAD-369B-1A48-BC1E-88639A425769}">
      <dgm:prSet phldrT="[Text]"/>
      <dgm:spPr/>
      <dgm:t>
        <a:bodyPr/>
        <a:lstStyle/>
        <a:p>
          <a:r>
            <a:rPr lang="en-US" i="1" dirty="0" smtClean="0"/>
            <a:t>Traditional high performance computing cluster environment</a:t>
          </a:r>
          <a:endParaRPr lang="en-US" i="1" dirty="0"/>
        </a:p>
      </dgm:t>
    </dgm:pt>
    <dgm:pt modelId="{9BB1804C-4CA4-D045-BBEF-D650B552825F}" type="parTrans" cxnId="{7CDB3260-AF74-8F4D-822F-596301EB7D40}">
      <dgm:prSet/>
      <dgm:spPr/>
      <dgm:t>
        <a:bodyPr/>
        <a:lstStyle/>
        <a:p>
          <a:endParaRPr lang="en-US"/>
        </a:p>
      </dgm:t>
    </dgm:pt>
    <dgm:pt modelId="{35ADBF70-9199-5545-A947-03AB70728E5C}" type="sibTrans" cxnId="{7CDB3260-AF74-8F4D-822F-596301EB7D40}">
      <dgm:prSet/>
      <dgm:spPr/>
      <dgm:t>
        <a:bodyPr/>
        <a:lstStyle/>
        <a:p>
          <a:endParaRPr lang="en-US"/>
        </a:p>
      </dgm:t>
    </dgm:pt>
    <dgm:pt modelId="{3B8ECD0F-F92F-7041-9FAA-F8449D168D6B}">
      <dgm:prSet phldrT="[Text]" custT="1"/>
      <dgm:spPr/>
      <dgm:t>
        <a:bodyPr/>
        <a:lstStyle/>
        <a:p>
          <a:r>
            <a:rPr lang="en-US" sz="2400" i="1" dirty="0" smtClean="0"/>
            <a:t>Hardware</a:t>
          </a:r>
          <a:endParaRPr lang="en-US" sz="2400" i="1" dirty="0"/>
        </a:p>
      </dgm:t>
    </dgm:pt>
    <dgm:pt modelId="{B9336512-97F9-C04A-A7C3-8C5DF5E53437}" type="parTrans" cxnId="{58CBD638-2E82-4249-90DE-14EFB38E80E0}">
      <dgm:prSet/>
      <dgm:spPr/>
      <dgm:t>
        <a:bodyPr/>
        <a:lstStyle/>
        <a:p>
          <a:endParaRPr lang="en-US"/>
        </a:p>
      </dgm:t>
    </dgm:pt>
    <dgm:pt modelId="{C1B6C8B3-BDF2-544B-AEE0-EA69BEC42587}" type="sibTrans" cxnId="{58CBD638-2E82-4249-90DE-14EFB38E80E0}">
      <dgm:prSet/>
      <dgm:spPr/>
      <dgm:t>
        <a:bodyPr/>
        <a:lstStyle/>
        <a:p>
          <a:endParaRPr lang="en-US"/>
        </a:p>
      </dgm:t>
    </dgm:pt>
    <dgm:pt modelId="{A4F24D6F-182C-F547-A540-4C0530918695}">
      <dgm:prSet phldrT="[Text]"/>
      <dgm:spPr/>
      <dgm:t>
        <a:bodyPr/>
        <a:lstStyle/>
        <a:p>
          <a:r>
            <a:rPr lang="en-US" i="1" dirty="0" smtClean="0"/>
            <a:t>Clusters, Networking, Impairment Device</a:t>
          </a:r>
          <a:endParaRPr lang="en-US" i="1" dirty="0"/>
        </a:p>
      </dgm:t>
    </dgm:pt>
    <dgm:pt modelId="{60C4DB8F-44F8-D840-894F-3C3AEA519672}" type="parTrans" cxnId="{0F1DC9C0-8199-CA46-B899-609D25E0F298}">
      <dgm:prSet/>
      <dgm:spPr/>
      <dgm:t>
        <a:bodyPr/>
        <a:lstStyle/>
        <a:p>
          <a:endParaRPr lang="en-US"/>
        </a:p>
      </dgm:t>
    </dgm:pt>
    <dgm:pt modelId="{2CD7689C-A21F-8E4B-932E-EB892785F7BE}" type="sibTrans" cxnId="{0F1DC9C0-8199-CA46-B899-609D25E0F298}">
      <dgm:prSet/>
      <dgm:spPr/>
      <dgm:t>
        <a:bodyPr/>
        <a:lstStyle/>
        <a:p>
          <a:endParaRPr lang="en-US"/>
        </a:p>
      </dgm:t>
    </dgm:pt>
    <dgm:pt modelId="{EB0C864E-7C13-234E-9401-80913CBEBE33}" type="pres">
      <dgm:prSet presAssocID="{2E820075-1532-8549-905D-5233A77E9B5F}" presName="Name0" presStyleCnt="0">
        <dgm:presLayoutVars>
          <dgm:dir/>
          <dgm:animLvl val="lvl"/>
          <dgm:resizeHandles val="exact"/>
        </dgm:presLayoutVars>
      </dgm:prSet>
      <dgm:spPr/>
      <dgm:t>
        <a:bodyPr/>
        <a:lstStyle/>
        <a:p>
          <a:endParaRPr lang="en-US"/>
        </a:p>
      </dgm:t>
    </dgm:pt>
    <dgm:pt modelId="{47745471-A481-A54D-AAEF-79D998B98F20}" type="pres">
      <dgm:prSet presAssocID="{FBA12CCB-2F6C-5748-9A05-57AE3F25B60A}" presName="linNode" presStyleCnt="0"/>
      <dgm:spPr/>
    </dgm:pt>
    <dgm:pt modelId="{27EF89E6-92F3-0F41-B708-0D1E5FEDB9A5}" type="pres">
      <dgm:prSet presAssocID="{FBA12CCB-2F6C-5748-9A05-57AE3F25B60A}" presName="parentText" presStyleLbl="node1" presStyleIdx="0" presStyleCnt="5">
        <dgm:presLayoutVars>
          <dgm:chMax val="1"/>
          <dgm:bulletEnabled val="1"/>
        </dgm:presLayoutVars>
      </dgm:prSet>
      <dgm:spPr/>
      <dgm:t>
        <a:bodyPr/>
        <a:lstStyle/>
        <a:p>
          <a:endParaRPr lang="en-US"/>
        </a:p>
      </dgm:t>
    </dgm:pt>
    <dgm:pt modelId="{F2F9700F-8659-4243-B20B-261987567838}" type="pres">
      <dgm:prSet presAssocID="{FBA12CCB-2F6C-5748-9A05-57AE3F25B60A}" presName="descendantText" presStyleLbl="alignAccFollowNode1" presStyleIdx="0" presStyleCnt="5">
        <dgm:presLayoutVars>
          <dgm:bulletEnabled val="1"/>
        </dgm:presLayoutVars>
      </dgm:prSet>
      <dgm:spPr/>
      <dgm:t>
        <a:bodyPr/>
        <a:lstStyle/>
        <a:p>
          <a:endParaRPr lang="en-US"/>
        </a:p>
      </dgm:t>
    </dgm:pt>
    <dgm:pt modelId="{4DB3082F-BAD5-BA4D-A4AA-90FD53FA5919}" type="pres">
      <dgm:prSet presAssocID="{D4226ED7-9AE9-9240-B40C-2B0994B59438}" presName="sp" presStyleCnt="0"/>
      <dgm:spPr/>
    </dgm:pt>
    <dgm:pt modelId="{2F91A92A-9EE1-DF40-BC11-0279ABB2C31A}" type="pres">
      <dgm:prSet presAssocID="{3BC2FD80-DA1F-B842-979A-D9E298B0996A}" presName="linNode" presStyleCnt="0"/>
      <dgm:spPr/>
    </dgm:pt>
    <dgm:pt modelId="{7044FD0D-244C-874B-A9C9-22930D8F7672}" type="pres">
      <dgm:prSet presAssocID="{3BC2FD80-DA1F-B842-979A-D9E298B0996A}" presName="parentText" presStyleLbl="node1" presStyleIdx="1" presStyleCnt="5">
        <dgm:presLayoutVars>
          <dgm:chMax val="1"/>
          <dgm:bulletEnabled val="1"/>
        </dgm:presLayoutVars>
      </dgm:prSet>
      <dgm:spPr/>
      <dgm:t>
        <a:bodyPr/>
        <a:lstStyle/>
        <a:p>
          <a:endParaRPr lang="en-US"/>
        </a:p>
      </dgm:t>
    </dgm:pt>
    <dgm:pt modelId="{E3835E53-9DB7-504E-A4FE-75A30473BD02}" type="pres">
      <dgm:prSet presAssocID="{3BC2FD80-DA1F-B842-979A-D9E298B0996A}" presName="descendantText" presStyleLbl="alignAccFollowNode1" presStyleIdx="1" presStyleCnt="5">
        <dgm:presLayoutVars>
          <dgm:bulletEnabled val="1"/>
        </dgm:presLayoutVars>
      </dgm:prSet>
      <dgm:spPr/>
      <dgm:t>
        <a:bodyPr/>
        <a:lstStyle/>
        <a:p>
          <a:endParaRPr lang="en-US"/>
        </a:p>
      </dgm:t>
    </dgm:pt>
    <dgm:pt modelId="{40C4000F-E981-FC41-BB85-C175E17CFEAF}" type="pres">
      <dgm:prSet presAssocID="{ED8B01D3-8B86-8043-AA22-A73E8232F01C}" presName="sp" presStyleCnt="0"/>
      <dgm:spPr/>
    </dgm:pt>
    <dgm:pt modelId="{9DC8CF10-7F38-D94B-A20C-FB156F791D90}" type="pres">
      <dgm:prSet presAssocID="{32E8D26C-FAE0-6744-9E04-E89EBB9423C6}" presName="linNode" presStyleCnt="0"/>
      <dgm:spPr/>
    </dgm:pt>
    <dgm:pt modelId="{677F8C97-E242-7D4D-AF15-194C8E3D0D60}" type="pres">
      <dgm:prSet presAssocID="{32E8D26C-FAE0-6744-9E04-E89EBB9423C6}" presName="parentText" presStyleLbl="node1" presStyleIdx="2" presStyleCnt="5">
        <dgm:presLayoutVars>
          <dgm:chMax val="1"/>
          <dgm:bulletEnabled val="1"/>
        </dgm:presLayoutVars>
      </dgm:prSet>
      <dgm:spPr/>
      <dgm:t>
        <a:bodyPr/>
        <a:lstStyle/>
        <a:p>
          <a:endParaRPr lang="en-US"/>
        </a:p>
      </dgm:t>
    </dgm:pt>
    <dgm:pt modelId="{A2930F4F-9C9D-194F-A30A-57A7487514D5}" type="pres">
      <dgm:prSet presAssocID="{32E8D26C-FAE0-6744-9E04-E89EBB9423C6}" presName="descendantText" presStyleLbl="alignAccFollowNode1" presStyleIdx="2" presStyleCnt="5">
        <dgm:presLayoutVars>
          <dgm:bulletEnabled val="1"/>
        </dgm:presLayoutVars>
      </dgm:prSet>
      <dgm:spPr/>
      <dgm:t>
        <a:bodyPr/>
        <a:lstStyle/>
        <a:p>
          <a:endParaRPr lang="en-US"/>
        </a:p>
      </dgm:t>
    </dgm:pt>
    <dgm:pt modelId="{A81F7EFE-0908-B741-AFCA-AE600D1842C6}" type="pres">
      <dgm:prSet presAssocID="{754220D7-7748-E14C-ABF7-E66C5DD1E760}" presName="sp" presStyleCnt="0"/>
      <dgm:spPr/>
    </dgm:pt>
    <dgm:pt modelId="{A63FDA60-FDA2-C84C-8EAF-DB26A75EEE67}" type="pres">
      <dgm:prSet presAssocID="{A7D7D324-073A-6A46-AC83-A6507784B36E}" presName="linNode" presStyleCnt="0"/>
      <dgm:spPr/>
    </dgm:pt>
    <dgm:pt modelId="{7FE6AAA8-03CF-9041-8988-153F46F73F27}" type="pres">
      <dgm:prSet presAssocID="{A7D7D324-073A-6A46-AC83-A6507784B36E}" presName="parentText" presStyleLbl="node1" presStyleIdx="3" presStyleCnt="5" custLinFactNeighborY="476">
        <dgm:presLayoutVars>
          <dgm:chMax val="1"/>
          <dgm:bulletEnabled val="1"/>
        </dgm:presLayoutVars>
      </dgm:prSet>
      <dgm:spPr/>
      <dgm:t>
        <a:bodyPr/>
        <a:lstStyle/>
        <a:p>
          <a:endParaRPr lang="en-US"/>
        </a:p>
      </dgm:t>
    </dgm:pt>
    <dgm:pt modelId="{4CCB11D3-F2AC-0A43-86B5-E58D9E84FFA9}" type="pres">
      <dgm:prSet presAssocID="{A7D7D324-073A-6A46-AC83-A6507784B36E}" presName="descendantText" presStyleLbl="alignAccFollowNode1" presStyleIdx="3" presStyleCnt="5">
        <dgm:presLayoutVars>
          <dgm:bulletEnabled val="1"/>
        </dgm:presLayoutVars>
      </dgm:prSet>
      <dgm:spPr/>
      <dgm:t>
        <a:bodyPr/>
        <a:lstStyle/>
        <a:p>
          <a:endParaRPr lang="en-US"/>
        </a:p>
      </dgm:t>
    </dgm:pt>
    <dgm:pt modelId="{44F846A3-0D8B-2244-8F76-E7D12DE43237}" type="pres">
      <dgm:prSet presAssocID="{09233C19-3830-2D4B-A331-07A115987153}" presName="sp" presStyleCnt="0"/>
      <dgm:spPr/>
    </dgm:pt>
    <dgm:pt modelId="{FAC5AE9B-E01A-E146-8E6C-FEF07FC762F6}" type="pres">
      <dgm:prSet presAssocID="{3B8ECD0F-F92F-7041-9FAA-F8449D168D6B}" presName="linNode" presStyleCnt="0"/>
      <dgm:spPr/>
    </dgm:pt>
    <dgm:pt modelId="{E6D9F600-29A6-D040-9F30-42D0BED8A1B6}" type="pres">
      <dgm:prSet presAssocID="{3B8ECD0F-F92F-7041-9FAA-F8449D168D6B}" presName="parentText" presStyleLbl="node1" presStyleIdx="4" presStyleCnt="5">
        <dgm:presLayoutVars>
          <dgm:chMax val="1"/>
          <dgm:bulletEnabled val="1"/>
        </dgm:presLayoutVars>
      </dgm:prSet>
      <dgm:spPr/>
      <dgm:t>
        <a:bodyPr/>
        <a:lstStyle/>
        <a:p>
          <a:endParaRPr lang="en-US"/>
        </a:p>
      </dgm:t>
    </dgm:pt>
    <dgm:pt modelId="{DBC89D30-C060-A54F-BAA0-C82643227625}" type="pres">
      <dgm:prSet presAssocID="{3B8ECD0F-F92F-7041-9FAA-F8449D168D6B}" presName="descendantText" presStyleLbl="alignAccFollowNode1" presStyleIdx="4" presStyleCnt="5">
        <dgm:presLayoutVars>
          <dgm:bulletEnabled val="1"/>
        </dgm:presLayoutVars>
      </dgm:prSet>
      <dgm:spPr/>
      <dgm:t>
        <a:bodyPr/>
        <a:lstStyle/>
        <a:p>
          <a:endParaRPr lang="en-US"/>
        </a:p>
      </dgm:t>
    </dgm:pt>
  </dgm:ptLst>
  <dgm:cxnLst>
    <dgm:cxn modelId="{8816DE2B-7516-084B-90D9-4F7041018CC9}" srcId="{3BC2FD80-DA1F-B842-979A-D9E298B0996A}" destId="{32D18214-A4A2-B145-9DF1-D42D64AA63A4}" srcOrd="0" destOrd="0" parTransId="{7DDA8147-3C8D-DD4A-B9E5-D7DAC308E40C}" sibTransId="{68EC5B07-118F-4F40-B89D-439B6C4F1D65}"/>
    <dgm:cxn modelId="{D6B5D52E-0836-0B4D-8576-4BC5F4CE2EF4}" type="presOf" srcId="{2E820075-1532-8549-905D-5233A77E9B5F}" destId="{EB0C864E-7C13-234E-9401-80913CBEBE33}" srcOrd="0" destOrd="0" presId="urn:microsoft.com/office/officeart/2005/8/layout/vList5"/>
    <dgm:cxn modelId="{5876A36E-2188-7D42-90D7-B8665FA88A2C}" srcId="{FBA12CCB-2F6C-5748-9A05-57AE3F25B60A}" destId="{BFF09F20-6FF6-D74F-9BBF-DF8192566523}" srcOrd="1" destOrd="0" parTransId="{E8487AE0-6127-F342-AD4E-380CB6F287AF}" sibTransId="{EB3DF587-4F8E-ED4C-B7E3-FFD28C98C4EA}"/>
    <dgm:cxn modelId="{7CDB3260-AF74-8F4D-822F-596301EB7D40}" srcId="{A7D7D324-073A-6A46-AC83-A6507784B36E}" destId="{6BD55DAD-369B-1A48-BC1E-88639A425769}" srcOrd="1" destOrd="0" parTransId="{9BB1804C-4CA4-D045-BBEF-D650B552825F}" sibTransId="{35ADBF70-9199-5545-A947-03AB70728E5C}"/>
    <dgm:cxn modelId="{B68E0716-5251-D246-AD47-BB9BAA8BFEBF}" type="presOf" srcId="{FBA12CCB-2F6C-5748-9A05-57AE3F25B60A}" destId="{27EF89E6-92F3-0F41-B708-0D1E5FEDB9A5}" srcOrd="0" destOrd="0" presId="urn:microsoft.com/office/officeart/2005/8/layout/vList5"/>
    <dgm:cxn modelId="{81E7EED5-A73C-024B-9A63-76E8CEFA242C}" type="presOf" srcId="{9EB8ACFC-F26B-ED46-B7C2-1BC2A3AD8BD1}" destId="{F2F9700F-8659-4243-B20B-261987567838}" srcOrd="0" destOrd="0" presId="urn:microsoft.com/office/officeart/2005/8/layout/vList5"/>
    <dgm:cxn modelId="{4409EC6D-72C7-AA40-8BD4-8EA4AEEE4368}" type="presOf" srcId="{C5208D22-DCC2-9048-959B-E10E6BEDCF89}" destId="{E3835E53-9DB7-504E-A4FE-75A30473BD02}" srcOrd="0" destOrd="1" presId="urn:microsoft.com/office/officeart/2005/8/layout/vList5"/>
    <dgm:cxn modelId="{43E306F7-0279-B947-B7CB-EAF695A3CB2C}" srcId="{3BC2FD80-DA1F-B842-979A-D9E298B0996A}" destId="{C5208D22-DCC2-9048-959B-E10E6BEDCF89}" srcOrd="1" destOrd="0" parTransId="{F92FC30E-99C6-9C4A-BC8D-0F27686F1113}" sibTransId="{32E30EDF-0448-C946-A4E3-7A1F85CFBE44}"/>
    <dgm:cxn modelId="{CB0A175A-4C06-3F44-A7AC-057BBD59F584}" srcId="{FBA12CCB-2F6C-5748-9A05-57AE3F25B60A}" destId="{9EB8ACFC-F26B-ED46-B7C2-1BC2A3AD8BD1}" srcOrd="0" destOrd="0" parTransId="{C7A73CBF-2C38-C74C-B8F7-4029FC563128}" sibTransId="{7752BF90-AE83-8A42-9267-DD965AAC23B2}"/>
    <dgm:cxn modelId="{4D57C835-8BC6-B14C-AE78-7C2E8653CD24}" srcId="{2E820075-1532-8549-905D-5233A77E9B5F}" destId="{FBA12CCB-2F6C-5748-9A05-57AE3F25B60A}" srcOrd="0" destOrd="0" parTransId="{F66D9D38-F82D-BA48-97C3-C79E12082E95}" sibTransId="{D4226ED7-9AE9-9240-B40C-2B0994B59438}"/>
    <dgm:cxn modelId="{4B1DCB4A-0D56-D44A-9353-D87B40D8C0E9}" type="presOf" srcId="{81840C1C-3EEE-A34D-B363-B97EAB151BED}" destId="{A2930F4F-9C9D-194F-A30A-57A7487514D5}" srcOrd="0" destOrd="0" presId="urn:microsoft.com/office/officeart/2005/8/layout/vList5"/>
    <dgm:cxn modelId="{536BDA0D-F132-4A47-BB85-CEA7C38C8F3E}" type="presOf" srcId="{32E8D26C-FAE0-6744-9E04-E89EBB9423C6}" destId="{677F8C97-E242-7D4D-AF15-194C8E3D0D60}" srcOrd="0" destOrd="0" presId="urn:microsoft.com/office/officeart/2005/8/layout/vList5"/>
    <dgm:cxn modelId="{BD3EC1BF-C23D-E146-9ACC-54620D0FCE33}" type="presOf" srcId="{6BD55DAD-369B-1A48-BC1E-88639A425769}" destId="{4CCB11D3-F2AC-0A43-86B5-E58D9E84FFA9}" srcOrd="0" destOrd="1" presId="urn:microsoft.com/office/officeart/2005/8/layout/vList5"/>
    <dgm:cxn modelId="{186B2C3B-FE84-0F4D-AC27-46969B28CAE8}" type="presOf" srcId="{32D18214-A4A2-B145-9DF1-D42D64AA63A4}" destId="{E3835E53-9DB7-504E-A4FE-75A30473BD02}" srcOrd="0" destOrd="0" presId="urn:microsoft.com/office/officeart/2005/8/layout/vList5"/>
    <dgm:cxn modelId="{FF883991-35C8-0E46-BDC5-692C5026CB05}" srcId="{2E820075-1532-8549-905D-5233A77E9B5F}" destId="{32E8D26C-FAE0-6744-9E04-E89EBB9423C6}" srcOrd="2" destOrd="0" parTransId="{B68BD561-0813-E541-8978-E060540AC151}" sibTransId="{754220D7-7748-E14C-ABF7-E66C5DD1E760}"/>
    <dgm:cxn modelId="{53C4F00E-29C5-C84B-8296-F47C8BAD015B}" type="presOf" srcId="{3BC2FD80-DA1F-B842-979A-D9E298B0996A}" destId="{7044FD0D-244C-874B-A9C9-22930D8F7672}" srcOrd="0" destOrd="0" presId="urn:microsoft.com/office/officeart/2005/8/layout/vList5"/>
    <dgm:cxn modelId="{CD56DA71-BC65-8C42-A18D-DB06F9F596E2}" srcId="{2E820075-1532-8549-905D-5233A77E9B5F}" destId="{A7D7D324-073A-6A46-AC83-A6507784B36E}" srcOrd="3" destOrd="0" parTransId="{62DFFB8C-893B-7640-BC3D-BBF970ECFC18}" sibTransId="{09233C19-3830-2D4B-A331-07A115987153}"/>
    <dgm:cxn modelId="{116A718A-AAB1-3744-988B-70ADFC266523}" type="presOf" srcId="{4A6BEA6A-B65A-3748-A85D-B1F9EFD8A7D8}" destId="{4CCB11D3-F2AC-0A43-86B5-E58D9E84FFA9}" srcOrd="0" destOrd="0" presId="urn:microsoft.com/office/officeart/2005/8/layout/vList5"/>
    <dgm:cxn modelId="{1D3AD220-FCA0-9D4C-A914-71FE06108081}" type="presOf" srcId="{3B8ECD0F-F92F-7041-9FAA-F8449D168D6B}" destId="{E6D9F600-29A6-D040-9F30-42D0BED8A1B6}" srcOrd="0" destOrd="0" presId="urn:microsoft.com/office/officeart/2005/8/layout/vList5"/>
    <dgm:cxn modelId="{8745D2F4-9BA7-E346-94CA-C8BAFD6C57C7}" srcId="{2E820075-1532-8549-905D-5233A77E9B5F}" destId="{3BC2FD80-DA1F-B842-979A-D9E298B0996A}" srcOrd="1" destOrd="0" parTransId="{82937868-7B56-8E41-9D93-8B64B6E51DB0}" sibTransId="{ED8B01D3-8B86-8043-AA22-A73E8232F01C}"/>
    <dgm:cxn modelId="{42A2F914-D2E5-4549-8D65-205ED843E778}" type="presOf" srcId="{BFF09F20-6FF6-D74F-9BBF-DF8192566523}" destId="{F2F9700F-8659-4243-B20B-261987567838}" srcOrd="0" destOrd="1" presId="urn:microsoft.com/office/officeart/2005/8/layout/vList5"/>
    <dgm:cxn modelId="{58CBD638-2E82-4249-90DE-14EFB38E80E0}" srcId="{2E820075-1532-8549-905D-5233A77E9B5F}" destId="{3B8ECD0F-F92F-7041-9FAA-F8449D168D6B}" srcOrd="4" destOrd="0" parTransId="{B9336512-97F9-C04A-A7C3-8C5DF5E53437}" sibTransId="{C1B6C8B3-BDF2-544B-AEE0-EA69BEC42587}"/>
    <dgm:cxn modelId="{0F1DC9C0-8199-CA46-B899-609D25E0F298}" srcId="{3B8ECD0F-F92F-7041-9FAA-F8449D168D6B}" destId="{A4F24D6F-182C-F547-A540-4C0530918695}" srcOrd="0" destOrd="0" parTransId="{60C4DB8F-44F8-D840-894F-3C3AEA519672}" sibTransId="{2CD7689C-A21F-8E4B-932E-EB892785F7BE}"/>
    <dgm:cxn modelId="{04F3CFD7-E671-3243-A8C6-B3A892C1A28C}" type="presOf" srcId="{A4F24D6F-182C-F547-A540-4C0530918695}" destId="{DBC89D30-C060-A54F-BAA0-C82643227625}" srcOrd="0" destOrd="0" presId="urn:microsoft.com/office/officeart/2005/8/layout/vList5"/>
    <dgm:cxn modelId="{78D271FF-1726-A74E-9B42-A68EB1BD2BE4}" srcId="{A7D7D324-073A-6A46-AC83-A6507784B36E}" destId="{4A6BEA6A-B65A-3748-A85D-B1F9EFD8A7D8}" srcOrd="0" destOrd="0" parTransId="{A37BAF0A-A33A-6647-B180-6B47BA2E6029}" sibTransId="{DFFE6D96-AB4A-3D45-9FD5-7A93ECB62887}"/>
    <dgm:cxn modelId="{A524FE80-EF25-FC4F-A90B-30217EE11871}" type="presOf" srcId="{A7D7D324-073A-6A46-AC83-A6507784B36E}" destId="{7FE6AAA8-03CF-9041-8988-153F46F73F27}" srcOrd="0" destOrd="0" presId="urn:microsoft.com/office/officeart/2005/8/layout/vList5"/>
    <dgm:cxn modelId="{23256F2B-F66F-5A46-887D-DDE69BCD7F47}" srcId="{32E8D26C-FAE0-6744-9E04-E89EBB9423C6}" destId="{81840C1C-3EEE-A34D-B363-B97EAB151BED}" srcOrd="0" destOrd="0" parTransId="{1BC9DD7C-BF68-4340-A242-4947BAF399E3}" sibTransId="{D7CF3B95-F182-E44A-A795-62B7BA766F43}"/>
    <dgm:cxn modelId="{AAB858C1-0E85-1545-A679-A8D9F6D98560}" type="presParOf" srcId="{EB0C864E-7C13-234E-9401-80913CBEBE33}" destId="{47745471-A481-A54D-AAEF-79D998B98F20}" srcOrd="0" destOrd="0" presId="urn:microsoft.com/office/officeart/2005/8/layout/vList5"/>
    <dgm:cxn modelId="{04863508-D8BA-8149-9C13-706EF2A623AE}" type="presParOf" srcId="{47745471-A481-A54D-AAEF-79D998B98F20}" destId="{27EF89E6-92F3-0F41-B708-0D1E5FEDB9A5}" srcOrd="0" destOrd="0" presId="urn:microsoft.com/office/officeart/2005/8/layout/vList5"/>
    <dgm:cxn modelId="{9B0D647C-A5A1-0B40-9FED-CCD7C6B953AB}" type="presParOf" srcId="{47745471-A481-A54D-AAEF-79D998B98F20}" destId="{F2F9700F-8659-4243-B20B-261987567838}" srcOrd="1" destOrd="0" presId="urn:microsoft.com/office/officeart/2005/8/layout/vList5"/>
    <dgm:cxn modelId="{10F7E6A1-901B-8B46-84D3-4AD6BDCAAC7F}" type="presParOf" srcId="{EB0C864E-7C13-234E-9401-80913CBEBE33}" destId="{4DB3082F-BAD5-BA4D-A4AA-90FD53FA5919}" srcOrd="1" destOrd="0" presId="urn:microsoft.com/office/officeart/2005/8/layout/vList5"/>
    <dgm:cxn modelId="{0693BA5B-821B-7147-9D5F-2F99FF0F61A4}" type="presParOf" srcId="{EB0C864E-7C13-234E-9401-80913CBEBE33}" destId="{2F91A92A-9EE1-DF40-BC11-0279ABB2C31A}" srcOrd="2" destOrd="0" presId="urn:microsoft.com/office/officeart/2005/8/layout/vList5"/>
    <dgm:cxn modelId="{BD59AF09-13CC-D543-B601-EE2F08100465}" type="presParOf" srcId="{2F91A92A-9EE1-DF40-BC11-0279ABB2C31A}" destId="{7044FD0D-244C-874B-A9C9-22930D8F7672}" srcOrd="0" destOrd="0" presId="urn:microsoft.com/office/officeart/2005/8/layout/vList5"/>
    <dgm:cxn modelId="{5B29D900-DB2B-5F4D-B358-CECA792D1E30}" type="presParOf" srcId="{2F91A92A-9EE1-DF40-BC11-0279ABB2C31A}" destId="{E3835E53-9DB7-504E-A4FE-75A30473BD02}" srcOrd="1" destOrd="0" presId="urn:microsoft.com/office/officeart/2005/8/layout/vList5"/>
    <dgm:cxn modelId="{5F05D6A9-7FD8-5B44-9848-9E182882F826}" type="presParOf" srcId="{EB0C864E-7C13-234E-9401-80913CBEBE33}" destId="{40C4000F-E981-FC41-BB85-C175E17CFEAF}" srcOrd="3" destOrd="0" presId="urn:microsoft.com/office/officeart/2005/8/layout/vList5"/>
    <dgm:cxn modelId="{31A2ABD7-E5E6-DC43-837D-B068FF26252B}" type="presParOf" srcId="{EB0C864E-7C13-234E-9401-80913CBEBE33}" destId="{9DC8CF10-7F38-D94B-A20C-FB156F791D90}" srcOrd="4" destOrd="0" presId="urn:microsoft.com/office/officeart/2005/8/layout/vList5"/>
    <dgm:cxn modelId="{5F1AAAF7-2270-D444-9200-9D17018845BB}" type="presParOf" srcId="{9DC8CF10-7F38-D94B-A20C-FB156F791D90}" destId="{677F8C97-E242-7D4D-AF15-194C8E3D0D60}" srcOrd="0" destOrd="0" presId="urn:microsoft.com/office/officeart/2005/8/layout/vList5"/>
    <dgm:cxn modelId="{F7C64D63-454C-4548-B5F1-EBE9DEC76A13}" type="presParOf" srcId="{9DC8CF10-7F38-D94B-A20C-FB156F791D90}" destId="{A2930F4F-9C9D-194F-A30A-57A7487514D5}" srcOrd="1" destOrd="0" presId="urn:microsoft.com/office/officeart/2005/8/layout/vList5"/>
    <dgm:cxn modelId="{8E50D877-7725-9C47-881B-4D2E2EBCE664}" type="presParOf" srcId="{EB0C864E-7C13-234E-9401-80913CBEBE33}" destId="{A81F7EFE-0908-B741-AFCA-AE600D1842C6}" srcOrd="5" destOrd="0" presId="urn:microsoft.com/office/officeart/2005/8/layout/vList5"/>
    <dgm:cxn modelId="{A96291DC-5F7F-AE4D-95AA-E64C01058002}" type="presParOf" srcId="{EB0C864E-7C13-234E-9401-80913CBEBE33}" destId="{A63FDA60-FDA2-C84C-8EAF-DB26A75EEE67}" srcOrd="6" destOrd="0" presId="urn:microsoft.com/office/officeart/2005/8/layout/vList5"/>
    <dgm:cxn modelId="{05B2241E-B3EF-FB40-B8F7-1C2DF27B7E42}" type="presParOf" srcId="{A63FDA60-FDA2-C84C-8EAF-DB26A75EEE67}" destId="{7FE6AAA8-03CF-9041-8988-153F46F73F27}" srcOrd="0" destOrd="0" presId="urn:microsoft.com/office/officeart/2005/8/layout/vList5"/>
    <dgm:cxn modelId="{3BC8505D-BB11-F543-BCC8-FEE018E73CCE}" type="presParOf" srcId="{A63FDA60-FDA2-C84C-8EAF-DB26A75EEE67}" destId="{4CCB11D3-F2AC-0A43-86B5-E58D9E84FFA9}" srcOrd="1" destOrd="0" presId="urn:microsoft.com/office/officeart/2005/8/layout/vList5"/>
    <dgm:cxn modelId="{2E151F16-CAED-AD41-AA62-ED946F8EF7CA}" type="presParOf" srcId="{EB0C864E-7C13-234E-9401-80913CBEBE33}" destId="{44F846A3-0D8B-2244-8F76-E7D12DE43237}" srcOrd="7" destOrd="0" presId="urn:microsoft.com/office/officeart/2005/8/layout/vList5"/>
    <dgm:cxn modelId="{998BB6B7-00B3-4948-893C-DF9E39840F20}" type="presParOf" srcId="{EB0C864E-7C13-234E-9401-80913CBEBE33}" destId="{FAC5AE9B-E01A-E146-8E6C-FEF07FC762F6}" srcOrd="8" destOrd="0" presId="urn:microsoft.com/office/officeart/2005/8/layout/vList5"/>
    <dgm:cxn modelId="{B9980843-1B3A-964B-ABA0-EC204E86CE6A}" type="presParOf" srcId="{FAC5AE9B-E01A-E146-8E6C-FEF07FC762F6}" destId="{E6D9F600-29A6-D040-9F30-42D0BED8A1B6}" srcOrd="0" destOrd="0" presId="urn:microsoft.com/office/officeart/2005/8/layout/vList5"/>
    <dgm:cxn modelId="{B00D4F5C-C68C-AA4D-ADCC-B45266CCB630}" type="presParOf" srcId="{FAC5AE9B-E01A-E146-8E6C-FEF07FC762F6}" destId="{DBC89D30-C060-A54F-BAA0-C8264322762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b="1">
            <a:solidFill>
              <a:schemeClr val="tx1"/>
            </a:solidFill>
          </a:endParaRPr>
        </a:p>
      </dgm:t>
    </dgm:pt>
    <dgm:pt modelId="{9F6BCFDB-F6B4-B147-AE85-AA2A0CE3B3EB}" type="sibTrans" cxnId="{BC4F0240-5CEA-9B43-BE7F-16F30CE567AC}">
      <dgm:prSet/>
      <dgm:spPr/>
      <dgm:t>
        <a:bodyPr/>
        <a:lstStyle/>
        <a:p>
          <a:endParaRPr lang="en-US" b="1">
            <a:solidFill>
              <a:schemeClr val="tx1"/>
            </a:solidFill>
          </a:endParaRPr>
        </a:p>
      </dgm:t>
    </dgm:pt>
    <dgm:pt modelId="{77E39105-775B-3D4D-96C5-14E4CB4110EC}">
      <dgm:prSet phldrT="[Text]"/>
      <dgm:spPr/>
      <dgm:t>
        <a:bodyPr/>
        <a:lstStyle/>
        <a:p>
          <a:r>
            <a:rPr lang="en-US" b="1" smtClean="0">
              <a:solidFill>
                <a:schemeClr val="tx1"/>
              </a:solidFill>
            </a:rPr>
            <a:t>Nimbus</a:t>
          </a:r>
          <a:endParaRPr lang="en-US" b="1" dirty="0">
            <a:solidFill>
              <a:schemeClr val="tx1"/>
            </a:solidFill>
          </a:endParaRPr>
        </a:p>
      </dgm:t>
    </dgm:pt>
    <dgm:pt modelId="{1D851525-FC51-124E-BF61-6EAD15DECF8F}" type="parTrans" cxnId="{088B854B-B26F-8849-8CE3-A6EB7F5AB03B}">
      <dgm:prSet/>
      <dgm:spPr/>
      <dgm:t>
        <a:bodyPr/>
        <a:lstStyle/>
        <a:p>
          <a:endParaRPr lang="en-US" b="1">
            <a:solidFill>
              <a:schemeClr val="tx1"/>
            </a:solidFill>
          </a:endParaRPr>
        </a:p>
      </dgm:t>
    </dgm:pt>
    <dgm:pt modelId="{4A06103D-9205-AE42-86B4-F52C3CAB4109}" type="sibTrans" cxnId="{088B854B-B26F-8849-8CE3-A6EB7F5AB03B}">
      <dgm:prSet/>
      <dgm:spPr/>
      <dgm:t>
        <a:bodyPr/>
        <a:lstStyle/>
        <a:p>
          <a:endParaRPr lang="en-US" b="1">
            <a:solidFill>
              <a:schemeClr val="tx1"/>
            </a:solidFill>
          </a:endParaRPr>
        </a:p>
      </dgm:t>
    </dgm:pt>
    <dgm:pt modelId="{5C0E77E8-8A50-054C-A4BF-0C8C401EC59E}">
      <dgm:prSet phldrT="[Text]"/>
      <dgm:spPr/>
      <dgm:t>
        <a:bodyPr/>
        <a:lstStyle/>
        <a:p>
          <a:r>
            <a:rPr lang="en-US" b="1" smtClean="0">
              <a:solidFill>
                <a:schemeClr val="tx1"/>
              </a:solidFill>
            </a:rPr>
            <a:t>Cloud PaaS</a:t>
          </a:r>
          <a:endParaRPr lang="en-US" b="1" dirty="0">
            <a:solidFill>
              <a:schemeClr val="tx1"/>
            </a:solidFill>
          </a:endParaRPr>
        </a:p>
      </dgm:t>
    </dgm:pt>
    <dgm:pt modelId="{358F9871-618B-FC42-807A-7E5B5464CE9B}" type="parTrans" cxnId="{1343413D-CAE2-C243-AAD4-C7F8096D7E7E}">
      <dgm:prSet/>
      <dgm:spPr/>
      <dgm:t>
        <a:bodyPr/>
        <a:lstStyle/>
        <a:p>
          <a:endParaRPr lang="en-US" b="1">
            <a:solidFill>
              <a:schemeClr val="tx1"/>
            </a:solidFill>
          </a:endParaRPr>
        </a:p>
      </dgm:t>
    </dgm:pt>
    <dgm:pt modelId="{ECA20274-7C5A-E84E-A279-F2B4D04FC6C8}" type="sibTrans" cxnId="{1343413D-CAE2-C243-AAD4-C7F8096D7E7E}">
      <dgm:prSet/>
      <dgm:spPr/>
      <dgm:t>
        <a:bodyPr/>
        <a:lstStyle/>
        <a:p>
          <a:endParaRPr lang="en-US" b="1">
            <a:solidFill>
              <a:schemeClr val="tx1"/>
            </a:solidFill>
          </a:endParaRPr>
        </a:p>
      </dgm:t>
    </dgm:pt>
    <dgm:pt modelId="{B022D9ED-1E87-A541-B5E6-99C6F5FA8271}">
      <dgm:prSet phldrT="[Text]"/>
      <dgm:spPr/>
      <dgm:t>
        <a:bodyPr/>
        <a:lstStyle/>
        <a:p>
          <a:r>
            <a:rPr lang="en-US" b="1" smtClean="0">
              <a:solidFill>
                <a:schemeClr val="tx1"/>
              </a:solidFill>
            </a:rPr>
            <a:t>Hadoop</a:t>
          </a:r>
        </a:p>
        <a:p>
          <a:r>
            <a:rPr lang="en-US" b="1" smtClean="0">
              <a:solidFill>
                <a:schemeClr val="tx1"/>
              </a:solidFill>
            </a:rPr>
            <a:t>Iterative MapReduce</a:t>
          </a:r>
        </a:p>
        <a:p>
          <a:r>
            <a:rPr lang="en-US" b="1" smtClean="0">
              <a:solidFill>
                <a:schemeClr val="tx1"/>
              </a:solidFill>
            </a:rPr>
            <a:t>HDFS</a:t>
          </a:r>
        </a:p>
        <a:p>
          <a:r>
            <a:rPr lang="en-US" b="1" smtClean="0">
              <a:solidFill>
                <a:schemeClr val="tx1"/>
              </a:solidFill>
            </a:rPr>
            <a:t>Hbase</a:t>
          </a:r>
        </a:p>
        <a:p>
          <a:r>
            <a:rPr lang="en-US" b="1" smtClean="0">
              <a:solidFill>
                <a:schemeClr val="tx1"/>
              </a:solidFill>
            </a:rPr>
            <a:t>Swift Object Store</a:t>
          </a:r>
          <a:endParaRPr lang="en-US" b="1" dirty="0" smtClean="0">
            <a:solidFill>
              <a:schemeClr val="tx1"/>
            </a:solidFill>
          </a:endParaRPr>
        </a:p>
      </dgm:t>
    </dgm:pt>
    <dgm:pt modelId="{2DBB8F10-1685-754F-B1F7-626E4A8EE461}" type="parTrans" cxnId="{882E7AD6-9AD6-5F46-A0C8-EB036BDE974F}">
      <dgm:prSet/>
      <dgm:spPr/>
      <dgm:t>
        <a:bodyPr/>
        <a:lstStyle/>
        <a:p>
          <a:endParaRPr lang="en-US" b="1">
            <a:solidFill>
              <a:schemeClr val="tx1"/>
            </a:solidFill>
          </a:endParaRPr>
        </a:p>
      </dgm:t>
    </dgm:pt>
    <dgm:pt modelId="{69800242-72AB-6643-84E0-3D961E57A8A8}" type="sibTrans" cxnId="{882E7AD6-9AD6-5F46-A0C8-EB036BDE974F}">
      <dgm:prSet/>
      <dgm:spPr/>
      <dgm:t>
        <a:bodyPr/>
        <a:lstStyle/>
        <a:p>
          <a:endParaRPr lang="en-US" b="1">
            <a:solidFill>
              <a:schemeClr val="tx1"/>
            </a:solidFill>
          </a:endParaRPr>
        </a:p>
      </dgm:t>
    </dgm:pt>
    <dgm:pt modelId="{E385DA56-1A68-BD48-8B1C-E528C49559A4}">
      <dgm:prSet phldrT="[Text]"/>
      <dgm:spPr/>
      <dgm:t>
        <a:bodyPr/>
        <a:lstStyle/>
        <a:p>
          <a:r>
            <a:rPr lang="en-US" b="1" smtClean="0">
              <a:solidFill>
                <a:schemeClr val="tx1"/>
              </a:solidFill>
            </a:rPr>
            <a:t>MPI</a:t>
          </a:r>
          <a:endParaRPr lang="en-US" b="1" dirty="0">
            <a:solidFill>
              <a:schemeClr val="tx1"/>
            </a:solidFill>
          </a:endParaRPr>
        </a:p>
      </dgm:t>
    </dgm:pt>
    <dgm:pt modelId="{EAE8014A-57D1-9B46-8042-5B1097EBB4B9}" type="parTrans" cxnId="{41FFE48F-F19A-5746-9751-96CBBFC7A824}">
      <dgm:prSet/>
      <dgm:spPr/>
      <dgm:t>
        <a:bodyPr/>
        <a:lstStyle/>
        <a:p>
          <a:endParaRPr lang="en-US" b="1">
            <a:solidFill>
              <a:schemeClr val="tx1"/>
            </a:solidFill>
          </a:endParaRPr>
        </a:p>
      </dgm:t>
    </dgm:pt>
    <dgm:pt modelId="{C67F296C-430E-9844-8828-E585EFC2EF3C}" type="sibTrans" cxnId="{41FFE48F-F19A-5746-9751-96CBBFC7A824}">
      <dgm:prSet/>
      <dgm:spPr/>
      <dgm:t>
        <a:bodyPr/>
        <a:lstStyle/>
        <a:p>
          <a:endParaRPr lang="en-US" b="1">
            <a:solidFill>
              <a:schemeClr val="tx1"/>
            </a:solidFill>
          </a:endParaRPr>
        </a:p>
      </dgm:t>
    </dgm:pt>
    <dgm:pt modelId="{900669E4-87A7-5C49-A5E1-84963CF81AAA}">
      <dgm:prSet phldrT="[Text]"/>
      <dgm:spPr/>
      <dgm:t>
        <a:bodyPr/>
        <a:lstStyle/>
        <a:p>
          <a:r>
            <a:rPr lang="en-US" b="1" dirty="0" err="1" smtClean="0">
              <a:solidFill>
                <a:schemeClr val="tx1"/>
              </a:solidFill>
            </a:rPr>
            <a:t>TaaS</a:t>
          </a:r>
          <a:r>
            <a:rPr lang="en-US" b="1" dirty="0" smtClean="0">
              <a:solidFill>
                <a:schemeClr val="tx1"/>
              </a:solidFill>
            </a:rPr>
            <a:t> (</a:t>
          </a:r>
          <a:r>
            <a:rPr lang="en-US" b="1" dirty="0" err="1" smtClean="0">
              <a:solidFill>
                <a:schemeClr val="tx1"/>
              </a:solidFill>
            </a:rPr>
            <a:t>Testbed</a:t>
          </a:r>
          <a:r>
            <a:rPr lang="en-US" b="1" dirty="0" smtClean="0">
              <a:solidFill>
                <a:schemeClr val="tx1"/>
              </a:solidFill>
            </a:rPr>
            <a:t> as a Service)</a:t>
          </a:r>
          <a:endParaRPr lang="en-US" b="1" dirty="0">
            <a:solidFill>
              <a:schemeClr val="tx1"/>
            </a:solidFill>
          </a:endParaRPr>
        </a:p>
      </dgm:t>
    </dgm:pt>
    <dgm:pt modelId="{48CB76D8-C95C-C542-8EAD-6936024C9B61}" type="parTrans" cxnId="{E99EE298-CD4F-4346-A4E9-C12A4312159C}">
      <dgm:prSet/>
      <dgm:spPr/>
      <dgm:t>
        <a:bodyPr/>
        <a:lstStyle/>
        <a:p>
          <a:endParaRPr lang="en-US" b="1">
            <a:solidFill>
              <a:schemeClr val="tx1"/>
            </a:solidFill>
          </a:endParaRPr>
        </a:p>
      </dgm:t>
    </dgm:pt>
    <dgm:pt modelId="{E735B69B-BF92-4F49-8A1E-28B0FBA8900F}" type="sibTrans" cxnId="{E99EE298-CD4F-4346-A4E9-C12A4312159C}">
      <dgm:prSet/>
      <dgm:spPr/>
      <dgm:t>
        <a:bodyPr/>
        <a:lstStyle/>
        <a:p>
          <a:endParaRPr lang="en-US" b="1">
            <a:solidFill>
              <a:schemeClr val="tx1"/>
            </a:solidFill>
          </a:endParaRPr>
        </a:p>
      </dgm:t>
    </dgm:pt>
    <dgm:pt modelId="{EABFDB4B-76EE-F049-B783-32FF7B78C31E}">
      <dgm:prSet phldrT="[Text]"/>
      <dgm:spPr/>
      <dgm:t>
        <a:bodyPr/>
        <a:lstStyle/>
        <a:p>
          <a:r>
            <a:rPr lang="en-US" b="1" dirty="0" smtClean="0">
              <a:solidFill>
                <a:schemeClr val="tx1"/>
              </a:solidFill>
            </a:rPr>
            <a:t>Infrastructure:  </a:t>
          </a:r>
          <a:r>
            <a:rPr lang="en-US" b="0" i="1" dirty="0" smtClean="0">
              <a:solidFill>
                <a:schemeClr val="tx1"/>
              </a:solidFill>
            </a:rPr>
            <a:t>Inca, Ganglia</a:t>
          </a:r>
        </a:p>
      </dgm:t>
    </dgm:pt>
    <dgm:pt modelId="{A6ED6357-12FB-3B4E-8FF5-428654C8A164}" type="parTrans" cxnId="{0018202D-690F-0245-959A-3FE684E0F963}">
      <dgm:prSet/>
      <dgm:spPr/>
      <dgm:t>
        <a:bodyPr/>
        <a:lstStyle/>
        <a:p>
          <a:endParaRPr lang="en-US" b="1">
            <a:solidFill>
              <a:schemeClr val="tx1"/>
            </a:solidFill>
          </a:endParaRPr>
        </a:p>
      </dgm:t>
    </dgm:pt>
    <dgm:pt modelId="{C971DEF7-5387-2C46-931F-E8207366730B}" type="sibTrans" cxnId="{0018202D-690F-0245-959A-3FE684E0F963}">
      <dgm:prSet/>
      <dgm:spPr/>
      <dgm:t>
        <a:bodyPr/>
        <a:lstStyle/>
        <a:p>
          <a:endParaRPr lang="en-US" b="1">
            <a:solidFill>
              <a:schemeClr val="tx1"/>
            </a:solidFill>
          </a:endParaRPr>
        </a:p>
      </dgm:t>
    </dgm:pt>
    <dgm:pt modelId="{9E1BC4AA-3D23-D343-9B78-C041D11A00F6}">
      <dgm:prSet phldrT="[Text]"/>
      <dgm:spPr/>
      <dgm:t>
        <a:bodyPr/>
        <a:lstStyle/>
        <a:p>
          <a:r>
            <a:rPr lang="en-US" b="1" smtClean="0">
              <a:solidFill>
                <a:schemeClr val="tx1"/>
              </a:solidFill>
            </a:rPr>
            <a:t>Eucalyptus</a:t>
          </a:r>
        </a:p>
        <a:p>
          <a:r>
            <a:rPr lang="en-US" b="1" smtClean="0">
              <a:solidFill>
                <a:schemeClr val="tx1"/>
              </a:solidFill>
            </a:rPr>
            <a:t>OpenStack</a:t>
          </a:r>
        </a:p>
        <a:p>
          <a:r>
            <a:rPr lang="en-US" b="1" smtClean="0">
              <a:solidFill>
                <a:schemeClr val="tx1"/>
              </a:solidFill>
            </a:rPr>
            <a:t>ViNE</a:t>
          </a:r>
          <a:endParaRPr lang="en-US" b="1" dirty="0">
            <a:solidFill>
              <a:schemeClr val="tx1"/>
            </a:solidFill>
          </a:endParaRPr>
        </a:p>
      </dgm:t>
    </dgm:pt>
    <dgm:pt modelId="{2EE16838-9F9A-794B-A322-BB401824A5EB}" type="parTrans" cxnId="{66A78A74-827D-2444-8460-011BCE18D1C1}">
      <dgm:prSet/>
      <dgm:spPr/>
      <dgm:t>
        <a:bodyPr/>
        <a:lstStyle/>
        <a:p>
          <a:endParaRPr lang="en-US" b="1">
            <a:solidFill>
              <a:schemeClr val="tx1"/>
            </a:solidFill>
          </a:endParaRPr>
        </a:p>
      </dgm:t>
    </dgm:pt>
    <dgm:pt modelId="{128790BC-0A01-8F45-A7C7-2E241B3E26F9}" type="sibTrans" cxnId="{66A78A74-827D-2444-8460-011BCE18D1C1}">
      <dgm:prSet/>
      <dgm:spPr/>
      <dgm:t>
        <a:bodyPr/>
        <a:lstStyle/>
        <a:p>
          <a:endParaRPr lang="en-US" b="1">
            <a:solidFill>
              <a:schemeClr val="tx1"/>
            </a:solidFill>
          </a:endParaRPr>
        </a:p>
      </dgm:t>
    </dgm:pt>
    <dgm:pt modelId="{5A7046D3-038A-0946-B8DA-75F41CDB8098}">
      <dgm:prSet phldrT="[Text]"/>
      <dgm:spPr/>
      <dgm:t>
        <a:bodyPr/>
        <a:lstStyle/>
        <a:p>
          <a:r>
            <a:rPr lang="en-US" b="1" smtClean="0">
              <a:solidFill>
                <a:schemeClr val="tx1"/>
              </a:solidFill>
            </a:rPr>
            <a:t>HPCaaS</a:t>
          </a:r>
          <a:endParaRPr lang="en-US" b="1" dirty="0">
            <a:solidFill>
              <a:schemeClr val="tx1"/>
            </a:solidFill>
          </a:endParaRPr>
        </a:p>
      </dgm:t>
    </dgm:pt>
    <dgm:pt modelId="{0419978C-A7C8-1543-85E4-1D569901ECA8}" type="parTrans" cxnId="{30A7B5DD-430C-6145-A16D-7C2FDE5CB5B7}">
      <dgm:prSet/>
      <dgm:spPr/>
      <dgm:t>
        <a:bodyPr/>
        <a:lstStyle/>
        <a:p>
          <a:endParaRPr lang="en-US" b="1">
            <a:solidFill>
              <a:schemeClr val="tx1"/>
            </a:solidFill>
          </a:endParaRPr>
        </a:p>
      </dgm:t>
    </dgm:pt>
    <dgm:pt modelId="{E685CBAC-3E38-B04B-BB70-1B815B7C700B}" type="sibTrans" cxnId="{30A7B5DD-430C-6145-A16D-7C2FDE5CB5B7}">
      <dgm:prSet/>
      <dgm:spPr/>
      <dgm:t>
        <a:bodyPr/>
        <a:lstStyle/>
        <a:p>
          <a:endParaRPr lang="en-US" b="1">
            <a:solidFill>
              <a:schemeClr val="tx1"/>
            </a:solidFill>
          </a:endParaRPr>
        </a:p>
      </dgm:t>
    </dgm:pt>
    <dgm:pt modelId="{065941A5-0E5F-0C49-AFA9-A922E2BA80E1}">
      <dgm:prSet phldrT="[Text]"/>
      <dgm:spPr/>
      <dgm:t>
        <a:bodyPr/>
        <a:lstStyle/>
        <a:p>
          <a:r>
            <a:rPr lang="en-US" b="1" smtClean="0">
              <a:solidFill>
                <a:schemeClr val="tx1"/>
              </a:solidFill>
            </a:rPr>
            <a:t>OpenMP</a:t>
          </a:r>
        </a:p>
        <a:p>
          <a:r>
            <a:rPr lang="en-US" b="1" smtClean="0">
              <a:solidFill>
                <a:schemeClr val="tx1"/>
              </a:solidFill>
            </a:rPr>
            <a:t>CUDA</a:t>
          </a:r>
          <a:endParaRPr lang="en-US" b="1" dirty="0">
            <a:solidFill>
              <a:schemeClr val="tx1"/>
            </a:solidFill>
          </a:endParaRPr>
        </a:p>
      </dgm:t>
    </dgm:pt>
    <dgm:pt modelId="{188DF1D5-2BAF-E940-B7BC-396FC0A0D14D}" type="parTrans" cxnId="{7049B422-A4E4-D642-B632-9777BB2AE022}">
      <dgm:prSet/>
      <dgm:spPr/>
      <dgm:t>
        <a:bodyPr/>
        <a:lstStyle/>
        <a:p>
          <a:endParaRPr lang="en-US" b="1">
            <a:solidFill>
              <a:schemeClr val="tx1"/>
            </a:solidFill>
          </a:endParaRPr>
        </a:p>
      </dgm:t>
    </dgm:pt>
    <dgm:pt modelId="{76B550A4-8A47-9244-A523-778147389CDF}" type="sibTrans" cxnId="{7049B422-A4E4-D642-B632-9777BB2AE022}">
      <dgm:prSet/>
      <dgm:spPr/>
      <dgm:t>
        <a:bodyPr/>
        <a:lstStyle/>
        <a:p>
          <a:endParaRPr lang="en-US" b="1">
            <a:solidFill>
              <a:schemeClr val="tx1"/>
            </a:solidFill>
          </a:endParaRPr>
        </a:p>
      </dgm:t>
    </dgm:pt>
    <dgm:pt modelId="{C4D23F30-1676-4149-A194-9F660BF1A352}">
      <dgm:prSet phldrT="[Text]"/>
      <dgm:spPr/>
      <dgm:t>
        <a:bodyPr/>
        <a:lstStyle/>
        <a:p>
          <a:endParaRPr lang="en-US" b="1" dirty="0">
            <a:solidFill>
              <a:schemeClr val="tx1"/>
            </a:solidFill>
          </a:endParaRPr>
        </a:p>
      </dgm:t>
    </dgm:pt>
    <dgm:pt modelId="{66CF13D5-6723-9346-AA22-DDE3BF4412EF}" type="parTrans" cxnId="{500135F7-8CDF-EC4E-8692-948B6BEBC388}">
      <dgm:prSet/>
      <dgm:spPr/>
      <dgm:t>
        <a:bodyPr/>
        <a:lstStyle/>
        <a:p>
          <a:endParaRPr lang="en-US" b="1">
            <a:solidFill>
              <a:schemeClr val="tx1"/>
            </a:solidFill>
          </a:endParaRPr>
        </a:p>
      </dgm:t>
    </dgm:pt>
    <dgm:pt modelId="{BCF3534D-FDA1-484F-9BBE-7560EC043721}" type="sibTrans" cxnId="{500135F7-8CDF-EC4E-8692-948B6BEBC388}">
      <dgm:prSet/>
      <dgm:spPr/>
      <dgm:t>
        <a:bodyPr/>
        <a:lstStyle/>
        <a:p>
          <a:endParaRPr lang="en-US" b="1">
            <a:solidFill>
              <a:schemeClr val="tx1"/>
            </a:solidFill>
          </a:endParaRPr>
        </a:p>
      </dgm:t>
    </dgm:pt>
    <dgm:pt modelId="{0978C417-F862-CD43-A9F3-06E174FE3968}">
      <dgm:prSet phldrT="[Text]"/>
      <dgm:spPr/>
      <dgm:t>
        <a:bodyPr/>
        <a:lstStyle/>
        <a:p>
          <a:r>
            <a:rPr lang="en-US" b="1" dirty="0" err="1" smtClean="0">
              <a:solidFill>
                <a:schemeClr val="tx1"/>
              </a:solidFill>
            </a:rPr>
            <a:t>GridaaS</a:t>
          </a:r>
          <a:endParaRPr lang="en-US" b="1" dirty="0" smtClean="0">
            <a:solidFill>
              <a:schemeClr val="tx1"/>
            </a:solidFill>
          </a:endParaRPr>
        </a:p>
      </dgm:t>
    </dgm:pt>
    <dgm:pt modelId="{26E577AA-4079-F64E-A353-21190E020C27}" type="parTrans" cxnId="{CC3DAE14-7994-254B-8724-8FCB090F70D9}">
      <dgm:prSet/>
      <dgm:spPr/>
      <dgm:t>
        <a:bodyPr/>
        <a:lstStyle/>
        <a:p>
          <a:endParaRPr lang="en-US" b="1"/>
        </a:p>
      </dgm:t>
    </dgm:pt>
    <dgm:pt modelId="{E78659F1-10F7-F149-935B-27EF599664DB}" type="sibTrans" cxnId="{CC3DAE14-7994-254B-8724-8FCB090F70D9}">
      <dgm:prSet/>
      <dgm:spPr/>
      <dgm:t>
        <a:bodyPr/>
        <a:lstStyle/>
        <a:p>
          <a:endParaRPr lang="en-US" b="1"/>
        </a:p>
      </dgm:t>
    </dgm:pt>
    <dgm:pt modelId="{3B86A249-6530-5146-AE38-057A914E849E}">
      <dgm:prSet phldrT="[Text]"/>
      <dgm:spPr/>
      <dgm:t>
        <a:bodyPr/>
        <a:lstStyle/>
        <a:p>
          <a:r>
            <a:rPr lang="en-US" b="1" smtClean="0">
              <a:solidFill>
                <a:schemeClr val="tx1"/>
              </a:solidFill>
            </a:rPr>
            <a:t>Unicore</a:t>
          </a:r>
        </a:p>
        <a:p>
          <a:r>
            <a:rPr lang="en-US" b="1" smtClean="0">
              <a:solidFill>
                <a:schemeClr val="tx1"/>
              </a:solidFill>
            </a:rPr>
            <a:t>SAGA</a:t>
          </a:r>
        </a:p>
        <a:p>
          <a:r>
            <a:rPr lang="en-US" b="1" smtClean="0">
              <a:solidFill>
                <a:schemeClr val="tx1"/>
              </a:solidFill>
            </a:rPr>
            <a:t>Globus</a:t>
          </a:r>
          <a:endParaRPr lang="en-US" b="1" dirty="0" smtClean="0">
            <a:solidFill>
              <a:schemeClr val="tx1"/>
            </a:solidFill>
          </a:endParaRPr>
        </a:p>
      </dgm:t>
    </dgm:pt>
    <dgm:pt modelId="{3A28BDC4-3CEB-CE40-985F-A9E850C1F520}" type="parTrans" cxnId="{662E901A-8BC6-2D44-ADD8-60B00AE45A5E}">
      <dgm:prSet/>
      <dgm:spPr/>
      <dgm:t>
        <a:bodyPr/>
        <a:lstStyle/>
        <a:p>
          <a:endParaRPr lang="en-US" b="1"/>
        </a:p>
      </dgm:t>
    </dgm:pt>
    <dgm:pt modelId="{C176D0C7-E6D0-244D-A7AC-EBB8137AFC61}" type="sibTrans" cxnId="{662E901A-8BC6-2D44-ADD8-60B00AE45A5E}">
      <dgm:prSet/>
      <dgm:spPr/>
      <dgm:t>
        <a:bodyPr/>
        <a:lstStyle/>
        <a:p>
          <a:endParaRPr lang="en-US" b="1"/>
        </a:p>
      </dgm:t>
    </dgm:pt>
    <dgm:pt modelId="{88F0A5CC-9F8E-174C-AE0C-29EEDDBD234C}">
      <dgm:prSet phldrT="[Text]"/>
      <dgm:spPr/>
      <dgm:t>
        <a:bodyPr/>
        <a:lstStyle/>
        <a:p>
          <a:r>
            <a:rPr lang="en-US" b="1" dirty="0" smtClean="0">
              <a:solidFill>
                <a:schemeClr val="tx1"/>
              </a:solidFill>
            </a:rPr>
            <a:t>Genesis </a:t>
          </a:r>
        </a:p>
      </dgm:t>
    </dgm:pt>
    <dgm:pt modelId="{8A2D67B5-79A1-8F46-993A-2E936B5B7683}" type="parTrans" cxnId="{0835E9E3-0068-D547-8CFA-E68BC901B1DE}">
      <dgm:prSet/>
      <dgm:spPr/>
      <dgm:t>
        <a:bodyPr/>
        <a:lstStyle/>
        <a:p>
          <a:endParaRPr lang="en-US" b="1"/>
        </a:p>
      </dgm:t>
    </dgm:pt>
    <dgm:pt modelId="{B55343E9-30DA-4C45-A556-6E4FDE0A7AFF}" type="sibTrans" cxnId="{0835E9E3-0068-D547-8CFA-E68BC901B1DE}">
      <dgm:prSet/>
      <dgm:spPr/>
      <dgm:t>
        <a:bodyPr/>
        <a:lstStyle/>
        <a:p>
          <a:endParaRPr lang="en-US" b="1"/>
        </a:p>
      </dgm:t>
    </dgm:pt>
    <dgm:pt modelId="{6BE56C36-6BB5-8244-A4E5-E42D1BEE3387}">
      <dgm:prSet phldrT="[Text]"/>
      <dgm:spPr/>
      <dgm:t>
        <a:bodyPr/>
        <a:lstStyle/>
        <a:p>
          <a:r>
            <a:rPr lang="en-US" b="1" dirty="0" smtClean="0">
              <a:solidFill>
                <a:schemeClr val="tx1"/>
              </a:solidFill>
            </a:rPr>
            <a:t>Provisioning</a:t>
          </a:r>
          <a:r>
            <a:rPr lang="en-US" b="0" dirty="0" smtClean="0">
              <a:solidFill>
                <a:schemeClr val="tx1"/>
              </a:solidFill>
            </a:rPr>
            <a:t>:  </a:t>
          </a:r>
          <a:r>
            <a:rPr lang="en-US" b="0" i="1" dirty="0" smtClean="0">
              <a:solidFill>
                <a:schemeClr val="tx1"/>
              </a:solidFill>
            </a:rPr>
            <a:t>RAIN, </a:t>
          </a:r>
          <a:r>
            <a:rPr lang="en-US" b="0" i="1" dirty="0" err="1" smtClean="0">
              <a:solidFill>
                <a:schemeClr val="tx1"/>
              </a:solidFill>
            </a:rPr>
            <a:t>CloudMesh</a:t>
          </a:r>
          <a:endParaRPr lang="en-US" b="0" i="1" dirty="0" smtClean="0">
            <a:solidFill>
              <a:schemeClr val="tx1"/>
            </a:solidFill>
          </a:endParaRPr>
        </a:p>
        <a:p>
          <a:r>
            <a:rPr lang="en-US" b="1" dirty="0" smtClean="0">
              <a:solidFill>
                <a:schemeClr val="tx1"/>
              </a:solidFill>
            </a:rPr>
            <a:t>VMs:      </a:t>
          </a:r>
          <a:r>
            <a:rPr lang="en-US" b="0" i="1" dirty="0" smtClean="0">
              <a:solidFill>
                <a:schemeClr val="tx1"/>
              </a:solidFill>
            </a:rPr>
            <a:t>Phantom, </a:t>
          </a:r>
          <a:r>
            <a:rPr lang="en-US" b="0" i="1" dirty="0" err="1" smtClean="0">
              <a:solidFill>
                <a:schemeClr val="tx1"/>
              </a:solidFill>
            </a:rPr>
            <a:t>CloudMesh</a:t>
          </a:r>
        </a:p>
        <a:p>
          <a:r>
            <a:rPr lang="en-US" b="1" dirty="0" smtClean="0">
              <a:solidFill>
                <a:schemeClr val="tx1"/>
              </a:solidFill>
            </a:rPr>
            <a:t>Experiments:  </a:t>
          </a:r>
          <a:r>
            <a:rPr lang="en-US" b="0" i="1" dirty="0" smtClean="0">
              <a:solidFill>
                <a:schemeClr val="tx1"/>
              </a:solidFill>
            </a:rPr>
            <a:t>Pegasus, </a:t>
          </a:r>
          <a:r>
            <a:rPr lang="en-US" b="0" i="1" dirty="0" err="1" smtClean="0">
              <a:solidFill>
                <a:schemeClr val="tx1"/>
              </a:solidFill>
            </a:rPr>
            <a:t>Precip</a:t>
          </a:r>
          <a:r>
            <a:rPr lang="en-US" b="0" i="1" dirty="0" smtClean="0">
              <a:solidFill>
                <a:schemeClr val="tx1"/>
              </a:solidFill>
            </a:rPr>
            <a:t/>
          </a:r>
          <a:br>
            <a:rPr lang="en-US" b="0" i="1" dirty="0" smtClean="0">
              <a:solidFill>
                <a:schemeClr val="tx1"/>
              </a:solidFill>
            </a:rPr>
          </a:br>
          <a:r>
            <a:rPr lang="en-US" b="0" i="1" dirty="0" smtClean="0">
              <a:solidFill>
                <a:schemeClr val="tx1"/>
              </a:solidFill>
            </a:rPr>
            <a:t>                          Cloudmesh</a:t>
          </a:r>
        </a:p>
        <a:p>
          <a:r>
            <a:rPr lang="en-US" b="1" i="1" dirty="0" smtClean="0">
              <a:solidFill>
                <a:schemeClr val="tx1"/>
              </a:solidFill>
            </a:rPr>
            <a:t>Accounting:</a:t>
          </a:r>
          <a:r>
            <a:rPr lang="en-US" b="0" i="1" dirty="0" smtClean="0">
              <a:solidFill>
                <a:schemeClr val="tx1"/>
              </a:solidFill>
            </a:rPr>
            <a:t>    FG, XSEDE</a:t>
          </a:r>
        </a:p>
      </dgm:t>
    </dgm:pt>
    <dgm:pt modelId="{274E1044-09FE-4140-8E67-4E520C07606A}" type="parTrans" cxnId="{CBF2F9A1-EF90-F64A-B5AB-F7EC33AE29C4}">
      <dgm:prSet/>
      <dgm:spPr/>
      <dgm:t>
        <a:bodyPr/>
        <a:lstStyle/>
        <a:p>
          <a:endParaRPr lang="en-US" b="1"/>
        </a:p>
      </dgm:t>
    </dgm:pt>
    <dgm:pt modelId="{40F9981C-2A0D-4F43-98F1-D954C20ABF4B}" type="sibTrans" cxnId="{CBF2F9A1-EF90-F64A-B5AB-F7EC33AE29C4}">
      <dgm:prSet/>
      <dgm:spPr/>
      <dgm:t>
        <a:bodyPr/>
        <a:lstStyle/>
        <a:p>
          <a:endParaRPr lang="en-US" b="1"/>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custScaleX="59309" custLinFactNeighborX="-1665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custScaleX="109695" custLinFactNeighborX="-5627" custLinFactNeighborY="2490">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custScaleX="47437" custLinFactNeighborX="-59763" custLinFactNeighborY="-1356">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custScaleX="135512" custLinFactNeighborX="-18267" custLinFactNeighborY="-1279">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custLinFactNeighborX="-83276" custLinFactNeighborY="-678">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custScaleX="153394" custLinFactNeighborX="-32296" custLinFactNeighborY="124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custScaleX="179444" custScaleY="104460" custLinFactNeighborX="-42658" custLinFactNeighborY="2001">
        <dgm:presLayoutVars>
          <dgm:chMax val="0"/>
          <dgm:chPref val="0"/>
          <dgm:bulletEnabled val="1"/>
        </dgm:presLayoutVars>
      </dgm:prSet>
      <dgm:spPr/>
      <dgm:t>
        <a:bodyPr/>
        <a:lstStyle/>
        <a:p>
          <a:endParaRPr lang="en-US"/>
        </a:p>
      </dgm:t>
    </dgm:pt>
  </dgm:ptLst>
  <dgm:cxnLst>
    <dgm:cxn modelId="{088B854B-B26F-8849-8CE3-A6EB7F5AB03B}" srcId="{6CDF5F64-414F-D844-B808-8DE56011DFCC}" destId="{77E39105-775B-3D4D-96C5-14E4CB4110EC}" srcOrd="0" destOrd="0" parTransId="{1D851525-FC51-124E-BF61-6EAD15DECF8F}" sibTransId="{4A06103D-9205-AE42-86B4-F52C3CAB4109}"/>
    <dgm:cxn modelId="{C31BC121-6710-994F-BA8E-D35F11B6909A}" type="presOf" srcId="{88F0A5CC-9F8E-174C-AE0C-29EEDDBD234C}" destId="{9851CF6D-0542-A945-8BD9-8B164A9FF6AF}" srcOrd="0" destOrd="0" presId="urn:microsoft.com/office/officeart/2009/3/layout/IncreasingArrowsProcess"/>
    <dgm:cxn modelId="{E0ECEF26-5FA1-5449-832C-4C9CC9F90029}" type="presOf" srcId="{EABFDB4B-76EE-F049-B783-32FF7B78C31E}" destId="{AE11D181-40CD-AA43-A283-DD58DD43E998}"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CC3DAE14-7994-254B-8724-8FCB090F70D9}" srcId="{BC9F2A18-750B-4B4C-A4EC-B99B3AD9147E}" destId="{0978C417-F862-CD43-A9F3-06E174FE3968}" srcOrd="2" destOrd="0" parTransId="{26E577AA-4079-F64E-A353-21190E020C27}" sibTransId="{E78659F1-10F7-F149-935B-27EF599664DB}"/>
    <dgm:cxn modelId="{C264DDB7-EAC0-504C-8119-C995959ACA04}" type="presOf" srcId="{6BE56C36-6BB5-8244-A4E5-E42D1BEE3387}" destId="{AE11D181-40CD-AA43-A283-DD58DD43E998}" srcOrd="0" destOrd="1" presId="urn:microsoft.com/office/officeart/2009/3/layout/IncreasingArrowsProcess"/>
    <dgm:cxn modelId="{662E901A-8BC6-2D44-ADD8-60B00AE45A5E}" srcId="{0978C417-F862-CD43-A9F3-06E174FE3968}" destId="{3B86A249-6530-5146-AE38-057A914E849E}" srcOrd="1" destOrd="0" parTransId="{3A28BDC4-3CEB-CE40-985F-A9E850C1F520}" sibTransId="{C176D0C7-E6D0-244D-A7AC-EBB8137AFC61}"/>
    <dgm:cxn modelId="{FCCCE145-3632-D84C-BC62-EF15D1268AF5}" type="presOf" srcId="{5C0E77E8-8A50-054C-A4BF-0C8C401EC59E}" destId="{61F6C000-BD56-7B4F-B80D-4349F954432A}" srcOrd="0" destOrd="0" presId="urn:microsoft.com/office/officeart/2009/3/layout/IncreasingArrowsProcess"/>
    <dgm:cxn modelId="{882E7AD6-9AD6-5F46-A0C8-EB036BDE974F}" srcId="{5C0E77E8-8A50-054C-A4BF-0C8C401EC59E}" destId="{B022D9ED-1E87-A541-B5E6-99C6F5FA8271}" srcOrd="0" destOrd="0" parTransId="{2DBB8F10-1685-754F-B1F7-626E4A8EE461}" sibTransId="{69800242-72AB-6643-84E0-3D961E57A8A8}"/>
    <dgm:cxn modelId="{B199BCA2-A9EC-B74F-9DDA-9491964D7885}" type="presOf" srcId="{BC9F2A18-750B-4B4C-A4EC-B99B3AD9147E}" destId="{965C2627-9758-4643-9FBE-55143086510A}" srcOrd="0" destOrd="0" presId="urn:microsoft.com/office/officeart/2009/3/layout/IncreasingArrowsProcess"/>
    <dgm:cxn modelId="{30A7B5DD-430C-6145-A16D-7C2FDE5CB5B7}" srcId="{BC9F2A18-750B-4B4C-A4EC-B99B3AD9147E}" destId="{5A7046D3-038A-0946-B8DA-75F41CDB8098}" srcOrd="3" destOrd="0" parTransId="{0419978C-A7C8-1543-85E4-1D569901ECA8}" sibTransId="{E685CBAC-3E38-B04B-BB70-1B815B7C700B}"/>
    <dgm:cxn modelId="{0C48C1D0-9BC1-6B4E-B3C7-FB9AF2B1252D}" type="presOf" srcId="{E385DA56-1A68-BD48-8B1C-E528C49559A4}" destId="{25E35677-269D-7F46-82BA-4AC7CFDF4204}" srcOrd="0" destOrd="0" presId="urn:microsoft.com/office/officeart/2009/3/layout/IncreasingArrowsProcess"/>
    <dgm:cxn modelId="{41FFE48F-F19A-5746-9751-96CBBFC7A824}" srcId="{5A7046D3-038A-0946-B8DA-75F41CDB8098}" destId="{E385DA56-1A68-BD48-8B1C-E528C49559A4}" srcOrd="0" destOrd="0" parTransId="{EAE8014A-57D1-9B46-8042-5B1097EBB4B9}" sibTransId="{C67F296C-430E-9844-8828-E585EFC2EF3C}"/>
    <dgm:cxn modelId="{E99EE298-CD4F-4346-A4E9-C12A4312159C}" srcId="{BC9F2A18-750B-4B4C-A4EC-B99B3AD9147E}" destId="{900669E4-87A7-5C49-A5E1-84963CF81AAA}" srcOrd="4" destOrd="0" parTransId="{48CB76D8-C95C-C542-8EAD-6936024C9B61}" sibTransId="{E735B69B-BF92-4F49-8A1E-28B0FBA8900F}"/>
    <dgm:cxn modelId="{14D5960B-CF7F-5540-A24A-969B0466A6FD}" type="presOf" srcId="{065941A5-0E5F-0C49-AFA9-A922E2BA80E1}" destId="{25E35677-269D-7F46-82BA-4AC7CFDF4204}" srcOrd="0" destOrd="1" presId="urn:microsoft.com/office/officeart/2009/3/layout/IncreasingArrowsProcess"/>
    <dgm:cxn modelId="{7049B422-A4E4-D642-B632-9777BB2AE022}" srcId="{5A7046D3-038A-0946-B8DA-75F41CDB8098}" destId="{065941A5-0E5F-0C49-AFA9-A922E2BA80E1}" srcOrd="1" destOrd="0" parTransId="{188DF1D5-2BAF-E940-B7BC-396FC0A0D14D}" sibTransId="{76B550A4-8A47-9244-A523-778147389CDF}"/>
    <dgm:cxn modelId="{B4A38B89-38B9-1F4A-AF36-3FDF5F893280}" type="presOf" srcId="{900669E4-87A7-5C49-A5E1-84963CF81AAA}" destId="{CB24CEDB-B0EF-C743-825D-AA776BAE9D7F}" srcOrd="0" destOrd="0" presId="urn:microsoft.com/office/officeart/2009/3/layout/IncreasingArrowsProcess"/>
    <dgm:cxn modelId="{DEE3D747-579C-134E-A03B-2884B1F55EFD}" type="presOf" srcId="{9E1BC4AA-3D23-D343-9B78-C041D11A00F6}" destId="{FBB464ED-33D5-3C42-9389-977FC034AD32}" srcOrd="0" destOrd="1" presId="urn:microsoft.com/office/officeart/2009/3/layout/IncreasingArrowsProcess"/>
    <dgm:cxn modelId="{500135F7-8CDF-EC4E-8692-948B6BEBC388}" srcId="{5A7046D3-038A-0946-B8DA-75F41CDB8098}" destId="{C4D23F30-1676-4149-A194-9F660BF1A352}" srcOrd="2" destOrd="0" parTransId="{66CF13D5-6723-9346-AA22-DDE3BF4412EF}" sibTransId="{BCF3534D-FDA1-484F-9BBE-7560EC043721}"/>
    <dgm:cxn modelId="{8779B09C-EE36-194A-8DBA-2206EC6F5CAF}" type="presOf" srcId="{0978C417-F862-CD43-A9F3-06E174FE3968}" destId="{065D51E9-B6DC-154D-B583-B4EBD21A9523}" srcOrd="0" destOrd="0" presId="urn:microsoft.com/office/officeart/2009/3/layout/IncreasingArrowsProcess"/>
    <dgm:cxn modelId="{9B1E44CF-F780-DA4D-AB81-242B30544E68}" type="presOf" srcId="{6CDF5F64-414F-D844-B808-8DE56011DFCC}" destId="{1685D736-5D8C-2648-9245-8271052F4346}" srcOrd="0" destOrd="0" presId="urn:microsoft.com/office/officeart/2009/3/layout/IncreasingArrowsProcess"/>
    <dgm:cxn modelId="{1557FD89-81A1-2C4D-A064-1E7CA7761135}" type="presOf" srcId="{77E39105-775B-3D4D-96C5-14E4CB4110EC}" destId="{FBB464ED-33D5-3C42-9389-977FC034AD32}" srcOrd="0" destOrd="0" presId="urn:microsoft.com/office/officeart/2009/3/layout/IncreasingArrowsProcess"/>
    <dgm:cxn modelId="{0E3F9DA1-8D5B-F447-89E2-80CA0AB08949}" type="presOf" srcId="{C4D23F30-1676-4149-A194-9F660BF1A352}" destId="{25E35677-269D-7F46-82BA-4AC7CFDF4204}" srcOrd="0" destOrd="2" presId="urn:microsoft.com/office/officeart/2009/3/layout/IncreasingArrowsProcess"/>
    <dgm:cxn modelId="{BC4F0240-5CEA-9B43-BE7F-16F30CE567AC}" srcId="{BC9F2A18-750B-4B4C-A4EC-B99B3AD9147E}" destId="{6CDF5F64-414F-D844-B808-8DE56011DFCC}" srcOrd="1" destOrd="0" parTransId="{C3D185EA-0AFB-3242-840B-C931260D2B60}" sibTransId="{9F6BCFDB-F6B4-B147-AE85-AA2A0CE3B3EB}"/>
    <dgm:cxn modelId="{0018202D-690F-0245-959A-3FE684E0F963}" srcId="{900669E4-87A7-5C49-A5E1-84963CF81AAA}" destId="{EABFDB4B-76EE-F049-B783-32FF7B78C31E}" srcOrd="0" destOrd="0" parTransId="{A6ED6357-12FB-3B4E-8FF5-428654C8A164}" sibTransId="{C971DEF7-5387-2C46-931F-E8207366730B}"/>
    <dgm:cxn modelId="{66A78A74-827D-2444-8460-011BCE18D1C1}" srcId="{6CDF5F64-414F-D844-B808-8DE56011DFCC}" destId="{9E1BC4AA-3D23-D343-9B78-C041D11A00F6}" srcOrd="1" destOrd="0" parTransId="{2EE16838-9F9A-794B-A322-BB401824A5EB}" sibTransId="{128790BC-0A01-8F45-A7C7-2E241B3E26F9}"/>
    <dgm:cxn modelId="{0835E9E3-0068-D547-8CFA-E68BC901B1DE}" srcId="{0978C417-F862-CD43-A9F3-06E174FE3968}" destId="{88F0A5CC-9F8E-174C-AE0C-29EEDDBD234C}" srcOrd="0" destOrd="0" parTransId="{8A2D67B5-79A1-8F46-993A-2E936B5B7683}" sibTransId="{B55343E9-30DA-4C45-A556-6E4FDE0A7AFF}"/>
    <dgm:cxn modelId="{CBF2F9A1-EF90-F64A-B5AB-F7EC33AE29C4}" srcId="{900669E4-87A7-5C49-A5E1-84963CF81AAA}" destId="{6BE56C36-6BB5-8244-A4E5-E42D1BEE3387}" srcOrd="1" destOrd="0" parTransId="{274E1044-09FE-4140-8E67-4E520C07606A}" sibTransId="{40F9981C-2A0D-4F43-98F1-D954C20ABF4B}"/>
    <dgm:cxn modelId="{99AEFBD1-9DE1-7A42-97CA-64A4C679B5AA}" type="presOf" srcId="{5A7046D3-038A-0946-B8DA-75F41CDB8098}" destId="{FCFEE869-3260-8848-805B-21255263F0C6}" srcOrd="0" destOrd="0" presId="urn:microsoft.com/office/officeart/2009/3/layout/IncreasingArrowsProcess"/>
    <dgm:cxn modelId="{EB5889D1-BAAD-B04E-9034-F3124C26484A}" type="presOf" srcId="{3B86A249-6530-5146-AE38-057A914E849E}" destId="{9851CF6D-0542-A945-8BD9-8B164A9FF6AF}" srcOrd="0" destOrd="1" presId="urn:microsoft.com/office/officeart/2009/3/layout/IncreasingArrowsProcess"/>
    <dgm:cxn modelId="{8F9123A0-602F-504E-B05B-0080E5928DF6}" type="presOf" srcId="{B022D9ED-1E87-A541-B5E6-99C6F5FA8271}" destId="{B49B3F43-B447-2E46-8542-2721C3CCA994}" srcOrd="0" destOrd="0" presId="urn:microsoft.com/office/officeart/2009/3/layout/IncreasingArrowsProcess"/>
    <dgm:cxn modelId="{64A96AD1-E50E-C845-B851-00713EE06645}" type="presParOf" srcId="{965C2627-9758-4643-9FBE-55143086510A}" destId="{61F6C000-BD56-7B4F-B80D-4349F954432A}" srcOrd="0" destOrd="0" presId="urn:microsoft.com/office/officeart/2009/3/layout/IncreasingArrowsProcess"/>
    <dgm:cxn modelId="{552BD792-2F15-3041-BDD0-5FA1519593CC}" type="presParOf" srcId="{965C2627-9758-4643-9FBE-55143086510A}" destId="{B49B3F43-B447-2E46-8542-2721C3CCA994}" srcOrd="1" destOrd="0" presId="urn:microsoft.com/office/officeart/2009/3/layout/IncreasingArrowsProcess"/>
    <dgm:cxn modelId="{8F65C390-9BD0-B84C-A9E7-99106DDDCEE6}" type="presParOf" srcId="{965C2627-9758-4643-9FBE-55143086510A}" destId="{1685D736-5D8C-2648-9245-8271052F4346}" srcOrd="2" destOrd="0" presId="urn:microsoft.com/office/officeart/2009/3/layout/IncreasingArrowsProcess"/>
    <dgm:cxn modelId="{90FC5624-EE60-7D43-9042-42D3A6FCEE4A}" type="presParOf" srcId="{965C2627-9758-4643-9FBE-55143086510A}" destId="{FBB464ED-33D5-3C42-9389-977FC034AD32}" srcOrd="3" destOrd="0" presId="urn:microsoft.com/office/officeart/2009/3/layout/IncreasingArrowsProcess"/>
    <dgm:cxn modelId="{D01E6AED-6B74-B84D-85F7-56439669F518}" type="presParOf" srcId="{965C2627-9758-4643-9FBE-55143086510A}" destId="{065D51E9-B6DC-154D-B583-B4EBD21A9523}" srcOrd="4" destOrd="0" presId="urn:microsoft.com/office/officeart/2009/3/layout/IncreasingArrowsProcess"/>
    <dgm:cxn modelId="{7D9F5C02-5B83-834E-A7A8-B069F16F0FAE}" type="presParOf" srcId="{965C2627-9758-4643-9FBE-55143086510A}" destId="{9851CF6D-0542-A945-8BD9-8B164A9FF6AF}" srcOrd="5" destOrd="0" presId="urn:microsoft.com/office/officeart/2009/3/layout/IncreasingArrowsProcess"/>
    <dgm:cxn modelId="{18BCACF2-D03A-DC4C-8195-0E21FFC38FD8}" type="presParOf" srcId="{965C2627-9758-4643-9FBE-55143086510A}" destId="{FCFEE869-3260-8848-805B-21255263F0C6}" srcOrd="6" destOrd="0" presId="urn:microsoft.com/office/officeart/2009/3/layout/IncreasingArrowsProcess"/>
    <dgm:cxn modelId="{2936A72E-5215-DA4B-9801-511DB7C52891}" type="presParOf" srcId="{965C2627-9758-4643-9FBE-55143086510A}" destId="{25E35677-269D-7F46-82BA-4AC7CFDF4204}" srcOrd="7" destOrd="0" presId="urn:microsoft.com/office/officeart/2009/3/layout/IncreasingArrowsProcess"/>
    <dgm:cxn modelId="{E2F59434-F5CB-6B46-9F7D-37C4A95B6C93}" type="presParOf" srcId="{965C2627-9758-4643-9FBE-55143086510A}" destId="{CB24CEDB-B0EF-C743-825D-AA776BAE9D7F}" srcOrd="8" destOrd="0" presId="urn:microsoft.com/office/officeart/2009/3/layout/IncreasingArrowsProcess"/>
    <dgm:cxn modelId="{66C96BD2-0F29-9F4A-A34D-7EE34DAB5EA0}"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9F2A18-750B-4B4C-A4EC-B99B3AD9147E}" type="doc">
      <dgm:prSet loTypeId="urn:microsoft.com/office/officeart/2009/3/layout/IncreasingArrowsProcess" loCatId="" qsTypeId="urn:microsoft.com/office/officeart/2005/8/quickstyle/3D4" qsCatId="3D" csTypeId="urn:microsoft.com/office/officeart/2005/8/colors/accent3_4" csCatId="accent3" phldr="1"/>
      <dgm:spPr/>
      <dgm:t>
        <a:bodyPr/>
        <a:lstStyle/>
        <a:p>
          <a:endParaRPr lang="en-US"/>
        </a:p>
      </dgm:t>
    </dgm:pt>
    <dgm:pt modelId="{6CDF5F64-414F-D844-B808-8DE56011DFCC}">
      <dgm:prSet phldrT="[Text]"/>
      <dgm:spPr/>
      <dgm:t>
        <a:bodyPr/>
        <a:lstStyle/>
        <a:p>
          <a:r>
            <a:rPr lang="en-US" b="1" smtClean="0">
              <a:solidFill>
                <a:schemeClr val="tx1"/>
              </a:solidFill>
            </a:rPr>
            <a:t>IaaS</a:t>
          </a:r>
          <a:endParaRPr lang="en-US" b="1" dirty="0">
            <a:solidFill>
              <a:schemeClr val="tx1"/>
            </a:solidFill>
          </a:endParaRPr>
        </a:p>
      </dgm:t>
    </dgm:pt>
    <dgm:pt modelId="{C3D185EA-0AFB-3242-840B-C931260D2B60}" type="parTrans" cxnId="{BC4F0240-5CEA-9B43-BE7F-16F30CE567AC}">
      <dgm:prSet/>
      <dgm:spPr/>
      <dgm:t>
        <a:bodyPr/>
        <a:lstStyle/>
        <a:p>
          <a:endParaRPr lang="en-US" b="1">
            <a:solidFill>
              <a:schemeClr val="tx1"/>
            </a:solidFill>
          </a:endParaRPr>
        </a:p>
      </dgm:t>
    </dgm:pt>
    <dgm:pt modelId="{9F6BCFDB-F6B4-B147-AE85-AA2A0CE3B3EB}" type="sibTrans" cxnId="{BC4F0240-5CEA-9B43-BE7F-16F30CE567AC}">
      <dgm:prSet/>
      <dgm:spPr/>
      <dgm:t>
        <a:bodyPr/>
        <a:lstStyle/>
        <a:p>
          <a:endParaRPr lang="en-US" b="1">
            <a:solidFill>
              <a:schemeClr val="tx1"/>
            </a:solidFill>
          </a:endParaRPr>
        </a:p>
      </dgm:t>
    </dgm:pt>
    <dgm:pt modelId="{77E39105-775B-3D4D-96C5-14E4CB4110EC}">
      <dgm:prSet phldrT="[Text]"/>
      <dgm:spPr/>
      <dgm:t>
        <a:bodyPr/>
        <a:lstStyle/>
        <a:p>
          <a:r>
            <a:rPr lang="en-US" b="1" smtClean="0">
              <a:solidFill>
                <a:schemeClr val="tx1"/>
              </a:solidFill>
            </a:rPr>
            <a:t>Nimbus</a:t>
          </a:r>
          <a:endParaRPr lang="en-US" b="1" dirty="0">
            <a:solidFill>
              <a:schemeClr val="tx1"/>
            </a:solidFill>
          </a:endParaRPr>
        </a:p>
      </dgm:t>
    </dgm:pt>
    <dgm:pt modelId="{1D851525-FC51-124E-BF61-6EAD15DECF8F}" type="parTrans" cxnId="{088B854B-B26F-8849-8CE3-A6EB7F5AB03B}">
      <dgm:prSet/>
      <dgm:spPr/>
      <dgm:t>
        <a:bodyPr/>
        <a:lstStyle/>
        <a:p>
          <a:endParaRPr lang="en-US" b="1">
            <a:solidFill>
              <a:schemeClr val="tx1"/>
            </a:solidFill>
          </a:endParaRPr>
        </a:p>
      </dgm:t>
    </dgm:pt>
    <dgm:pt modelId="{4A06103D-9205-AE42-86B4-F52C3CAB4109}" type="sibTrans" cxnId="{088B854B-B26F-8849-8CE3-A6EB7F5AB03B}">
      <dgm:prSet/>
      <dgm:spPr/>
      <dgm:t>
        <a:bodyPr/>
        <a:lstStyle/>
        <a:p>
          <a:endParaRPr lang="en-US" b="1">
            <a:solidFill>
              <a:schemeClr val="tx1"/>
            </a:solidFill>
          </a:endParaRPr>
        </a:p>
      </dgm:t>
    </dgm:pt>
    <dgm:pt modelId="{5C0E77E8-8A50-054C-A4BF-0C8C401EC59E}">
      <dgm:prSet phldrT="[Text]"/>
      <dgm:spPr/>
      <dgm:t>
        <a:bodyPr/>
        <a:lstStyle/>
        <a:p>
          <a:r>
            <a:rPr lang="en-US" b="1" smtClean="0">
              <a:solidFill>
                <a:schemeClr val="tx1"/>
              </a:solidFill>
            </a:rPr>
            <a:t>Cloud PaaS</a:t>
          </a:r>
          <a:endParaRPr lang="en-US" b="1" dirty="0">
            <a:solidFill>
              <a:schemeClr val="tx1"/>
            </a:solidFill>
          </a:endParaRPr>
        </a:p>
      </dgm:t>
    </dgm:pt>
    <dgm:pt modelId="{358F9871-618B-FC42-807A-7E5B5464CE9B}" type="parTrans" cxnId="{1343413D-CAE2-C243-AAD4-C7F8096D7E7E}">
      <dgm:prSet/>
      <dgm:spPr/>
      <dgm:t>
        <a:bodyPr/>
        <a:lstStyle/>
        <a:p>
          <a:endParaRPr lang="en-US" b="1">
            <a:solidFill>
              <a:schemeClr val="tx1"/>
            </a:solidFill>
          </a:endParaRPr>
        </a:p>
      </dgm:t>
    </dgm:pt>
    <dgm:pt modelId="{ECA20274-7C5A-E84E-A279-F2B4D04FC6C8}" type="sibTrans" cxnId="{1343413D-CAE2-C243-AAD4-C7F8096D7E7E}">
      <dgm:prSet/>
      <dgm:spPr/>
      <dgm:t>
        <a:bodyPr/>
        <a:lstStyle/>
        <a:p>
          <a:endParaRPr lang="en-US" b="1">
            <a:solidFill>
              <a:schemeClr val="tx1"/>
            </a:solidFill>
          </a:endParaRPr>
        </a:p>
      </dgm:t>
    </dgm:pt>
    <dgm:pt modelId="{B022D9ED-1E87-A541-B5E6-99C6F5FA8271}">
      <dgm:prSet phldrT="[Text]"/>
      <dgm:spPr/>
      <dgm:t>
        <a:bodyPr/>
        <a:lstStyle/>
        <a:p>
          <a:r>
            <a:rPr lang="en-US" b="1" smtClean="0">
              <a:solidFill>
                <a:schemeClr val="tx1"/>
              </a:solidFill>
            </a:rPr>
            <a:t>Hadoop</a:t>
          </a:r>
        </a:p>
        <a:p>
          <a:r>
            <a:rPr lang="en-US" b="1" smtClean="0">
              <a:solidFill>
                <a:schemeClr val="tx1"/>
              </a:solidFill>
            </a:rPr>
            <a:t>Iterative MapReduce</a:t>
          </a:r>
        </a:p>
        <a:p>
          <a:r>
            <a:rPr lang="en-US" b="1" smtClean="0">
              <a:solidFill>
                <a:schemeClr val="tx1"/>
              </a:solidFill>
            </a:rPr>
            <a:t>HDFS</a:t>
          </a:r>
        </a:p>
        <a:p>
          <a:r>
            <a:rPr lang="en-US" b="1" smtClean="0">
              <a:solidFill>
                <a:schemeClr val="tx1"/>
              </a:solidFill>
            </a:rPr>
            <a:t>Hbase</a:t>
          </a:r>
        </a:p>
        <a:p>
          <a:r>
            <a:rPr lang="en-US" b="1" smtClean="0">
              <a:solidFill>
                <a:schemeClr val="tx1"/>
              </a:solidFill>
            </a:rPr>
            <a:t>Swift Object Store</a:t>
          </a:r>
          <a:endParaRPr lang="en-US" b="1" dirty="0" smtClean="0">
            <a:solidFill>
              <a:schemeClr val="tx1"/>
            </a:solidFill>
          </a:endParaRPr>
        </a:p>
      </dgm:t>
    </dgm:pt>
    <dgm:pt modelId="{2DBB8F10-1685-754F-B1F7-626E4A8EE461}" type="parTrans" cxnId="{882E7AD6-9AD6-5F46-A0C8-EB036BDE974F}">
      <dgm:prSet/>
      <dgm:spPr/>
      <dgm:t>
        <a:bodyPr/>
        <a:lstStyle/>
        <a:p>
          <a:endParaRPr lang="en-US" b="1">
            <a:solidFill>
              <a:schemeClr val="tx1"/>
            </a:solidFill>
          </a:endParaRPr>
        </a:p>
      </dgm:t>
    </dgm:pt>
    <dgm:pt modelId="{69800242-72AB-6643-84E0-3D961E57A8A8}" type="sibTrans" cxnId="{882E7AD6-9AD6-5F46-A0C8-EB036BDE974F}">
      <dgm:prSet/>
      <dgm:spPr/>
      <dgm:t>
        <a:bodyPr/>
        <a:lstStyle/>
        <a:p>
          <a:endParaRPr lang="en-US" b="1">
            <a:solidFill>
              <a:schemeClr val="tx1"/>
            </a:solidFill>
          </a:endParaRPr>
        </a:p>
      </dgm:t>
    </dgm:pt>
    <dgm:pt modelId="{E385DA56-1A68-BD48-8B1C-E528C49559A4}">
      <dgm:prSet phldrT="[Text]"/>
      <dgm:spPr/>
      <dgm:t>
        <a:bodyPr/>
        <a:lstStyle/>
        <a:p>
          <a:r>
            <a:rPr lang="en-US" b="1" smtClean="0">
              <a:solidFill>
                <a:schemeClr val="tx1"/>
              </a:solidFill>
            </a:rPr>
            <a:t>MPI</a:t>
          </a:r>
          <a:endParaRPr lang="en-US" b="1" dirty="0">
            <a:solidFill>
              <a:schemeClr val="tx1"/>
            </a:solidFill>
          </a:endParaRPr>
        </a:p>
      </dgm:t>
    </dgm:pt>
    <dgm:pt modelId="{EAE8014A-57D1-9B46-8042-5B1097EBB4B9}" type="parTrans" cxnId="{41FFE48F-F19A-5746-9751-96CBBFC7A824}">
      <dgm:prSet/>
      <dgm:spPr/>
      <dgm:t>
        <a:bodyPr/>
        <a:lstStyle/>
        <a:p>
          <a:endParaRPr lang="en-US" b="1">
            <a:solidFill>
              <a:schemeClr val="tx1"/>
            </a:solidFill>
          </a:endParaRPr>
        </a:p>
      </dgm:t>
    </dgm:pt>
    <dgm:pt modelId="{C67F296C-430E-9844-8828-E585EFC2EF3C}" type="sibTrans" cxnId="{41FFE48F-F19A-5746-9751-96CBBFC7A824}">
      <dgm:prSet/>
      <dgm:spPr/>
      <dgm:t>
        <a:bodyPr/>
        <a:lstStyle/>
        <a:p>
          <a:endParaRPr lang="en-US" b="1">
            <a:solidFill>
              <a:schemeClr val="tx1"/>
            </a:solidFill>
          </a:endParaRPr>
        </a:p>
      </dgm:t>
    </dgm:pt>
    <dgm:pt modelId="{900669E4-87A7-5C49-A5E1-84963CF81AAA}">
      <dgm:prSet phldrT="[Text]"/>
      <dgm:spPr/>
      <dgm:t>
        <a:bodyPr/>
        <a:lstStyle/>
        <a:p>
          <a:r>
            <a:rPr lang="en-US" b="1" smtClean="0">
              <a:solidFill>
                <a:schemeClr val="tx1"/>
              </a:solidFill>
            </a:rPr>
            <a:t>TestbedaaS</a:t>
          </a:r>
          <a:endParaRPr lang="en-US" b="1" dirty="0">
            <a:solidFill>
              <a:schemeClr val="tx1"/>
            </a:solidFill>
          </a:endParaRPr>
        </a:p>
      </dgm:t>
    </dgm:pt>
    <dgm:pt modelId="{48CB76D8-C95C-C542-8EAD-6936024C9B61}" type="parTrans" cxnId="{E99EE298-CD4F-4346-A4E9-C12A4312159C}">
      <dgm:prSet/>
      <dgm:spPr/>
      <dgm:t>
        <a:bodyPr/>
        <a:lstStyle/>
        <a:p>
          <a:endParaRPr lang="en-US" b="1">
            <a:solidFill>
              <a:schemeClr val="tx1"/>
            </a:solidFill>
          </a:endParaRPr>
        </a:p>
      </dgm:t>
    </dgm:pt>
    <dgm:pt modelId="{E735B69B-BF92-4F49-8A1E-28B0FBA8900F}" type="sibTrans" cxnId="{E99EE298-CD4F-4346-A4E9-C12A4312159C}">
      <dgm:prSet/>
      <dgm:spPr/>
      <dgm:t>
        <a:bodyPr/>
        <a:lstStyle/>
        <a:p>
          <a:endParaRPr lang="en-US" b="1">
            <a:solidFill>
              <a:schemeClr val="tx1"/>
            </a:solidFill>
          </a:endParaRPr>
        </a:p>
      </dgm:t>
    </dgm:pt>
    <dgm:pt modelId="{EABFDB4B-76EE-F049-B783-32FF7B78C31E}">
      <dgm:prSet phldrT="[Text]"/>
      <dgm:spPr>
        <a:ln w="76200" cmpd="sng">
          <a:solidFill>
            <a:srgbClr val="FF0000"/>
          </a:solidFill>
        </a:ln>
      </dgm:spPr>
      <dgm:t>
        <a:bodyPr/>
        <a:lstStyle/>
        <a:p>
          <a:r>
            <a:rPr lang="en-US" b="1" dirty="0" smtClean="0">
              <a:solidFill>
                <a:schemeClr val="tx1"/>
              </a:solidFill>
            </a:rPr>
            <a:t>Infrastructure:  </a:t>
          </a:r>
          <a:r>
            <a:rPr lang="en-US" b="0" i="1" dirty="0" smtClean="0">
              <a:solidFill>
                <a:schemeClr val="tx1"/>
              </a:solidFill>
            </a:rPr>
            <a:t>Inca, Ganglia</a:t>
          </a:r>
        </a:p>
      </dgm:t>
    </dgm:pt>
    <dgm:pt modelId="{A6ED6357-12FB-3B4E-8FF5-428654C8A164}" type="parTrans" cxnId="{0018202D-690F-0245-959A-3FE684E0F963}">
      <dgm:prSet/>
      <dgm:spPr/>
      <dgm:t>
        <a:bodyPr/>
        <a:lstStyle/>
        <a:p>
          <a:endParaRPr lang="en-US" b="1">
            <a:solidFill>
              <a:schemeClr val="tx1"/>
            </a:solidFill>
          </a:endParaRPr>
        </a:p>
      </dgm:t>
    </dgm:pt>
    <dgm:pt modelId="{C971DEF7-5387-2C46-931F-E8207366730B}" type="sibTrans" cxnId="{0018202D-690F-0245-959A-3FE684E0F963}">
      <dgm:prSet/>
      <dgm:spPr/>
      <dgm:t>
        <a:bodyPr/>
        <a:lstStyle/>
        <a:p>
          <a:endParaRPr lang="en-US" b="1">
            <a:solidFill>
              <a:schemeClr val="tx1"/>
            </a:solidFill>
          </a:endParaRPr>
        </a:p>
      </dgm:t>
    </dgm:pt>
    <dgm:pt modelId="{9E1BC4AA-3D23-D343-9B78-C041D11A00F6}">
      <dgm:prSet phldrT="[Text]"/>
      <dgm:spPr/>
      <dgm:t>
        <a:bodyPr/>
        <a:lstStyle/>
        <a:p>
          <a:r>
            <a:rPr lang="en-US" b="1" smtClean="0">
              <a:solidFill>
                <a:schemeClr val="tx1"/>
              </a:solidFill>
            </a:rPr>
            <a:t>Eucalyptus</a:t>
          </a:r>
        </a:p>
        <a:p>
          <a:r>
            <a:rPr lang="en-US" b="1" smtClean="0">
              <a:solidFill>
                <a:schemeClr val="tx1"/>
              </a:solidFill>
            </a:rPr>
            <a:t>OpenStack</a:t>
          </a:r>
        </a:p>
        <a:p>
          <a:r>
            <a:rPr lang="en-US" b="1" smtClean="0">
              <a:solidFill>
                <a:schemeClr val="tx1"/>
              </a:solidFill>
            </a:rPr>
            <a:t>ViNE</a:t>
          </a:r>
          <a:endParaRPr lang="en-US" b="1" dirty="0">
            <a:solidFill>
              <a:schemeClr val="tx1"/>
            </a:solidFill>
          </a:endParaRPr>
        </a:p>
      </dgm:t>
    </dgm:pt>
    <dgm:pt modelId="{2EE16838-9F9A-794B-A322-BB401824A5EB}" type="parTrans" cxnId="{66A78A74-827D-2444-8460-011BCE18D1C1}">
      <dgm:prSet/>
      <dgm:spPr/>
      <dgm:t>
        <a:bodyPr/>
        <a:lstStyle/>
        <a:p>
          <a:endParaRPr lang="en-US" b="1">
            <a:solidFill>
              <a:schemeClr val="tx1"/>
            </a:solidFill>
          </a:endParaRPr>
        </a:p>
      </dgm:t>
    </dgm:pt>
    <dgm:pt modelId="{128790BC-0A01-8F45-A7C7-2E241B3E26F9}" type="sibTrans" cxnId="{66A78A74-827D-2444-8460-011BCE18D1C1}">
      <dgm:prSet/>
      <dgm:spPr/>
      <dgm:t>
        <a:bodyPr/>
        <a:lstStyle/>
        <a:p>
          <a:endParaRPr lang="en-US" b="1">
            <a:solidFill>
              <a:schemeClr val="tx1"/>
            </a:solidFill>
          </a:endParaRPr>
        </a:p>
      </dgm:t>
    </dgm:pt>
    <dgm:pt modelId="{5A7046D3-038A-0946-B8DA-75F41CDB8098}">
      <dgm:prSet phldrT="[Text]"/>
      <dgm:spPr/>
      <dgm:t>
        <a:bodyPr/>
        <a:lstStyle/>
        <a:p>
          <a:r>
            <a:rPr lang="en-US" b="1" smtClean="0">
              <a:solidFill>
                <a:schemeClr val="tx1"/>
              </a:solidFill>
            </a:rPr>
            <a:t>HPCaaS</a:t>
          </a:r>
          <a:endParaRPr lang="en-US" b="1" dirty="0">
            <a:solidFill>
              <a:schemeClr val="tx1"/>
            </a:solidFill>
          </a:endParaRPr>
        </a:p>
      </dgm:t>
    </dgm:pt>
    <dgm:pt modelId="{0419978C-A7C8-1543-85E4-1D569901ECA8}" type="parTrans" cxnId="{30A7B5DD-430C-6145-A16D-7C2FDE5CB5B7}">
      <dgm:prSet/>
      <dgm:spPr/>
      <dgm:t>
        <a:bodyPr/>
        <a:lstStyle/>
        <a:p>
          <a:endParaRPr lang="en-US" b="1">
            <a:solidFill>
              <a:schemeClr val="tx1"/>
            </a:solidFill>
          </a:endParaRPr>
        </a:p>
      </dgm:t>
    </dgm:pt>
    <dgm:pt modelId="{E685CBAC-3E38-B04B-BB70-1B815B7C700B}" type="sibTrans" cxnId="{30A7B5DD-430C-6145-A16D-7C2FDE5CB5B7}">
      <dgm:prSet/>
      <dgm:spPr/>
      <dgm:t>
        <a:bodyPr/>
        <a:lstStyle/>
        <a:p>
          <a:endParaRPr lang="en-US" b="1">
            <a:solidFill>
              <a:schemeClr val="tx1"/>
            </a:solidFill>
          </a:endParaRPr>
        </a:p>
      </dgm:t>
    </dgm:pt>
    <dgm:pt modelId="{065941A5-0E5F-0C49-AFA9-A922E2BA80E1}">
      <dgm:prSet phldrT="[Text]"/>
      <dgm:spPr/>
      <dgm:t>
        <a:bodyPr/>
        <a:lstStyle/>
        <a:p>
          <a:r>
            <a:rPr lang="en-US" b="1" smtClean="0">
              <a:solidFill>
                <a:schemeClr val="tx1"/>
              </a:solidFill>
            </a:rPr>
            <a:t>OpenMP</a:t>
          </a:r>
        </a:p>
        <a:p>
          <a:r>
            <a:rPr lang="en-US" b="1" smtClean="0">
              <a:solidFill>
                <a:schemeClr val="tx1"/>
              </a:solidFill>
            </a:rPr>
            <a:t>CUDA</a:t>
          </a:r>
          <a:endParaRPr lang="en-US" b="1" dirty="0">
            <a:solidFill>
              <a:schemeClr val="tx1"/>
            </a:solidFill>
          </a:endParaRPr>
        </a:p>
      </dgm:t>
    </dgm:pt>
    <dgm:pt modelId="{188DF1D5-2BAF-E940-B7BC-396FC0A0D14D}" type="parTrans" cxnId="{7049B422-A4E4-D642-B632-9777BB2AE022}">
      <dgm:prSet/>
      <dgm:spPr/>
      <dgm:t>
        <a:bodyPr/>
        <a:lstStyle/>
        <a:p>
          <a:endParaRPr lang="en-US" b="1">
            <a:solidFill>
              <a:schemeClr val="tx1"/>
            </a:solidFill>
          </a:endParaRPr>
        </a:p>
      </dgm:t>
    </dgm:pt>
    <dgm:pt modelId="{76B550A4-8A47-9244-A523-778147389CDF}" type="sibTrans" cxnId="{7049B422-A4E4-D642-B632-9777BB2AE022}">
      <dgm:prSet/>
      <dgm:spPr/>
      <dgm:t>
        <a:bodyPr/>
        <a:lstStyle/>
        <a:p>
          <a:endParaRPr lang="en-US" b="1">
            <a:solidFill>
              <a:schemeClr val="tx1"/>
            </a:solidFill>
          </a:endParaRPr>
        </a:p>
      </dgm:t>
    </dgm:pt>
    <dgm:pt modelId="{C4D23F30-1676-4149-A194-9F660BF1A352}">
      <dgm:prSet phldrT="[Text]"/>
      <dgm:spPr/>
      <dgm:t>
        <a:bodyPr/>
        <a:lstStyle/>
        <a:p>
          <a:endParaRPr lang="en-US" b="1" dirty="0">
            <a:solidFill>
              <a:schemeClr val="tx1"/>
            </a:solidFill>
          </a:endParaRPr>
        </a:p>
      </dgm:t>
    </dgm:pt>
    <dgm:pt modelId="{66CF13D5-6723-9346-AA22-DDE3BF4412EF}" type="parTrans" cxnId="{500135F7-8CDF-EC4E-8692-948B6BEBC388}">
      <dgm:prSet/>
      <dgm:spPr/>
      <dgm:t>
        <a:bodyPr/>
        <a:lstStyle/>
        <a:p>
          <a:endParaRPr lang="en-US" b="1">
            <a:solidFill>
              <a:schemeClr val="tx1"/>
            </a:solidFill>
          </a:endParaRPr>
        </a:p>
      </dgm:t>
    </dgm:pt>
    <dgm:pt modelId="{BCF3534D-FDA1-484F-9BBE-7560EC043721}" type="sibTrans" cxnId="{500135F7-8CDF-EC4E-8692-948B6BEBC388}">
      <dgm:prSet/>
      <dgm:spPr/>
      <dgm:t>
        <a:bodyPr/>
        <a:lstStyle/>
        <a:p>
          <a:endParaRPr lang="en-US" b="1">
            <a:solidFill>
              <a:schemeClr val="tx1"/>
            </a:solidFill>
          </a:endParaRPr>
        </a:p>
      </dgm:t>
    </dgm:pt>
    <dgm:pt modelId="{0978C417-F862-CD43-A9F3-06E174FE3968}">
      <dgm:prSet phldrT="[Text]"/>
      <dgm:spPr/>
      <dgm:t>
        <a:bodyPr/>
        <a:lstStyle/>
        <a:p>
          <a:r>
            <a:rPr lang="en-US" b="1" dirty="0" err="1" smtClean="0">
              <a:solidFill>
                <a:schemeClr val="tx1"/>
              </a:solidFill>
            </a:rPr>
            <a:t>GridaaS</a:t>
          </a:r>
          <a:endParaRPr lang="en-US" b="1" dirty="0" smtClean="0">
            <a:solidFill>
              <a:schemeClr val="tx1"/>
            </a:solidFill>
          </a:endParaRPr>
        </a:p>
      </dgm:t>
    </dgm:pt>
    <dgm:pt modelId="{26E577AA-4079-F64E-A353-21190E020C27}" type="parTrans" cxnId="{CC3DAE14-7994-254B-8724-8FCB090F70D9}">
      <dgm:prSet/>
      <dgm:spPr/>
      <dgm:t>
        <a:bodyPr/>
        <a:lstStyle/>
        <a:p>
          <a:endParaRPr lang="en-US" b="1"/>
        </a:p>
      </dgm:t>
    </dgm:pt>
    <dgm:pt modelId="{E78659F1-10F7-F149-935B-27EF599664DB}" type="sibTrans" cxnId="{CC3DAE14-7994-254B-8724-8FCB090F70D9}">
      <dgm:prSet/>
      <dgm:spPr/>
      <dgm:t>
        <a:bodyPr/>
        <a:lstStyle/>
        <a:p>
          <a:endParaRPr lang="en-US" b="1"/>
        </a:p>
      </dgm:t>
    </dgm:pt>
    <dgm:pt modelId="{3B86A249-6530-5146-AE38-057A914E849E}">
      <dgm:prSet phldrT="[Text]"/>
      <dgm:spPr/>
      <dgm:t>
        <a:bodyPr/>
        <a:lstStyle/>
        <a:p>
          <a:r>
            <a:rPr lang="en-US" b="1" smtClean="0">
              <a:solidFill>
                <a:schemeClr val="tx1"/>
              </a:solidFill>
            </a:rPr>
            <a:t>Unicore</a:t>
          </a:r>
        </a:p>
        <a:p>
          <a:r>
            <a:rPr lang="en-US" b="1" smtClean="0">
              <a:solidFill>
                <a:schemeClr val="tx1"/>
              </a:solidFill>
            </a:rPr>
            <a:t>SAGA</a:t>
          </a:r>
        </a:p>
        <a:p>
          <a:r>
            <a:rPr lang="en-US" b="1" smtClean="0">
              <a:solidFill>
                <a:schemeClr val="tx1"/>
              </a:solidFill>
            </a:rPr>
            <a:t>Globus</a:t>
          </a:r>
          <a:endParaRPr lang="en-US" b="1" dirty="0" smtClean="0">
            <a:solidFill>
              <a:schemeClr val="tx1"/>
            </a:solidFill>
          </a:endParaRPr>
        </a:p>
      </dgm:t>
    </dgm:pt>
    <dgm:pt modelId="{3A28BDC4-3CEB-CE40-985F-A9E850C1F520}" type="parTrans" cxnId="{662E901A-8BC6-2D44-ADD8-60B00AE45A5E}">
      <dgm:prSet/>
      <dgm:spPr/>
      <dgm:t>
        <a:bodyPr/>
        <a:lstStyle/>
        <a:p>
          <a:endParaRPr lang="en-US" b="1"/>
        </a:p>
      </dgm:t>
    </dgm:pt>
    <dgm:pt modelId="{C176D0C7-E6D0-244D-A7AC-EBB8137AFC61}" type="sibTrans" cxnId="{662E901A-8BC6-2D44-ADD8-60B00AE45A5E}">
      <dgm:prSet/>
      <dgm:spPr/>
      <dgm:t>
        <a:bodyPr/>
        <a:lstStyle/>
        <a:p>
          <a:endParaRPr lang="en-US" b="1"/>
        </a:p>
      </dgm:t>
    </dgm:pt>
    <dgm:pt modelId="{88F0A5CC-9F8E-174C-AE0C-29EEDDBD234C}">
      <dgm:prSet phldrT="[Text]"/>
      <dgm:spPr/>
      <dgm:t>
        <a:bodyPr/>
        <a:lstStyle/>
        <a:p>
          <a:r>
            <a:rPr lang="en-US" b="1" dirty="0" smtClean="0">
              <a:solidFill>
                <a:schemeClr val="tx1"/>
              </a:solidFill>
            </a:rPr>
            <a:t>Genesis </a:t>
          </a:r>
        </a:p>
      </dgm:t>
    </dgm:pt>
    <dgm:pt modelId="{8A2D67B5-79A1-8F46-993A-2E936B5B7683}" type="parTrans" cxnId="{0835E9E3-0068-D547-8CFA-E68BC901B1DE}">
      <dgm:prSet/>
      <dgm:spPr/>
      <dgm:t>
        <a:bodyPr/>
        <a:lstStyle/>
        <a:p>
          <a:endParaRPr lang="en-US" b="1"/>
        </a:p>
      </dgm:t>
    </dgm:pt>
    <dgm:pt modelId="{B55343E9-30DA-4C45-A556-6E4FDE0A7AFF}" type="sibTrans" cxnId="{0835E9E3-0068-D547-8CFA-E68BC901B1DE}">
      <dgm:prSet/>
      <dgm:spPr/>
      <dgm:t>
        <a:bodyPr/>
        <a:lstStyle/>
        <a:p>
          <a:endParaRPr lang="en-US" b="1"/>
        </a:p>
      </dgm:t>
    </dgm:pt>
    <dgm:pt modelId="{6BE56C36-6BB5-8244-A4E5-E42D1BEE3387}">
      <dgm:prSet phldrT="[Text]"/>
      <dgm:spPr>
        <a:ln w="76200" cmpd="sng">
          <a:solidFill>
            <a:srgbClr val="FF0000"/>
          </a:solidFill>
        </a:ln>
      </dgm:spPr>
      <dgm:t>
        <a:bodyPr/>
        <a:lstStyle/>
        <a:p>
          <a:r>
            <a:rPr lang="en-US" b="1" dirty="0" smtClean="0">
              <a:solidFill>
                <a:schemeClr val="tx1"/>
              </a:solidFill>
            </a:rPr>
            <a:t>Provisioning</a:t>
          </a:r>
          <a:r>
            <a:rPr lang="en-US" b="0" dirty="0" smtClean="0">
              <a:solidFill>
                <a:schemeClr val="tx1"/>
              </a:solidFill>
            </a:rPr>
            <a:t>:  </a:t>
          </a:r>
          <a:r>
            <a:rPr lang="en-US" b="0" i="1" dirty="0" smtClean="0">
              <a:solidFill>
                <a:schemeClr val="tx1"/>
              </a:solidFill>
            </a:rPr>
            <a:t>RAIN, </a:t>
          </a:r>
          <a:r>
            <a:rPr lang="en-US" b="0" i="1" dirty="0" err="1" smtClean="0">
              <a:solidFill>
                <a:schemeClr val="tx1"/>
              </a:solidFill>
            </a:rPr>
            <a:t>CloudMesh</a:t>
          </a:r>
          <a:endParaRPr lang="en-US" b="0" i="1" dirty="0" smtClean="0">
            <a:solidFill>
              <a:schemeClr val="tx1"/>
            </a:solidFill>
          </a:endParaRPr>
        </a:p>
        <a:p>
          <a:r>
            <a:rPr lang="en-US" b="1" dirty="0" smtClean="0">
              <a:solidFill>
                <a:schemeClr val="tx1"/>
              </a:solidFill>
            </a:rPr>
            <a:t>VMs:      </a:t>
          </a:r>
          <a:r>
            <a:rPr lang="en-US" b="0" i="1" dirty="0" smtClean="0">
              <a:solidFill>
                <a:schemeClr val="tx1"/>
              </a:solidFill>
            </a:rPr>
            <a:t>Phantom, </a:t>
          </a:r>
          <a:r>
            <a:rPr lang="en-US" b="0" i="1" u="sng" dirty="0" err="1" smtClean="0">
              <a:solidFill>
                <a:schemeClr val="tx1"/>
              </a:solidFill>
            </a:rPr>
            <a:t>CloudMesh</a:t>
          </a:r>
        </a:p>
        <a:p>
          <a:r>
            <a:rPr lang="en-US" b="1" dirty="0" smtClean="0">
              <a:solidFill>
                <a:schemeClr val="tx1"/>
              </a:solidFill>
            </a:rPr>
            <a:t>Experiments:  </a:t>
          </a:r>
          <a:r>
            <a:rPr lang="en-US" b="0" i="1" dirty="0" smtClean="0">
              <a:solidFill>
                <a:schemeClr val="tx1"/>
              </a:solidFill>
            </a:rPr>
            <a:t>Pegasus, </a:t>
          </a:r>
          <a:r>
            <a:rPr lang="en-US" b="0" i="1" dirty="0" err="1" smtClean="0">
              <a:solidFill>
                <a:schemeClr val="tx1"/>
              </a:solidFill>
            </a:rPr>
            <a:t>Precip</a:t>
          </a:r>
          <a:r>
            <a:rPr lang="en-US" b="0" i="1" dirty="0" smtClean="0">
              <a:solidFill>
                <a:schemeClr val="tx1"/>
              </a:solidFill>
            </a:rPr>
            <a:t>, </a:t>
          </a:r>
        </a:p>
        <a:p>
          <a:r>
            <a:rPr lang="en-US" b="0" i="1" dirty="0" smtClean="0">
              <a:solidFill>
                <a:schemeClr val="tx1"/>
              </a:solidFill>
            </a:rPr>
            <a:t>                          Cloudmesh</a:t>
          </a:r>
        </a:p>
        <a:p>
          <a:r>
            <a:rPr lang="en-US" b="1" i="1" dirty="0" smtClean="0">
              <a:solidFill>
                <a:schemeClr val="tx1"/>
              </a:solidFill>
            </a:rPr>
            <a:t>Accounting:</a:t>
          </a:r>
          <a:r>
            <a:rPr lang="en-US" b="0" i="1" dirty="0" smtClean="0">
              <a:solidFill>
                <a:schemeClr val="tx1"/>
              </a:solidFill>
            </a:rPr>
            <a:t>    FG, XSEDE</a:t>
          </a:r>
        </a:p>
      </dgm:t>
    </dgm:pt>
    <dgm:pt modelId="{274E1044-09FE-4140-8E67-4E520C07606A}" type="parTrans" cxnId="{CBF2F9A1-EF90-F64A-B5AB-F7EC33AE29C4}">
      <dgm:prSet/>
      <dgm:spPr/>
      <dgm:t>
        <a:bodyPr/>
        <a:lstStyle/>
        <a:p>
          <a:endParaRPr lang="en-US" b="1"/>
        </a:p>
      </dgm:t>
    </dgm:pt>
    <dgm:pt modelId="{40F9981C-2A0D-4F43-98F1-D954C20ABF4B}" type="sibTrans" cxnId="{CBF2F9A1-EF90-F64A-B5AB-F7EC33AE29C4}">
      <dgm:prSet/>
      <dgm:spPr/>
      <dgm:t>
        <a:bodyPr/>
        <a:lstStyle/>
        <a:p>
          <a:endParaRPr lang="en-US" b="1"/>
        </a:p>
      </dgm:t>
    </dgm:pt>
    <dgm:pt modelId="{965C2627-9758-4643-9FBE-55143086510A}" type="pres">
      <dgm:prSet presAssocID="{BC9F2A18-750B-4B4C-A4EC-B99B3AD9147E}" presName="Name0" presStyleCnt="0">
        <dgm:presLayoutVars>
          <dgm:chMax val="5"/>
          <dgm:chPref val="5"/>
          <dgm:dir/>
          <dgm:animLvl val="lvl"/>
        </dgm:presLayoutVars>
      </dgm:prSet>
      <dgm:spPr/>
      <dgm:t>
        <a:bodyPr/>
        <a:lstStyle/>
        <a:p>
          <a:endParaRPr lang="en-US"/>
        </a:p>
      </dgm:t>
    </dgm:pt>
    <dgm:pt modelId="{61F6C000-BD56-7B4F-B80D-4349F954432A}" type="pres">
      <dgm:prSet presAssocID="{5C0E77E8-8A50-054C-A4BF-0C8C401EC59E}" presName="parentText1" presStyleLbl="node1" presStyleIdx="0" presStyleCnt="5">
        <dgm:presLayoutVars>
          <dgm:chMax/>
          <dgm:chPref val="3"/>
          <dgm:bulletEnabled val="1"/>
        </dgm:presLayoutVars>
      </dgm:prSet>
      <dgm:spPr/>
      <dgm:t>
        <a:bodyPr/>
        <a:lstStyle/>
        <a:p>
          <a:endParaRPr lang="en-US"/>
        </a:p>
      </dgm:t>
    </dgm:pt>
    <dgm:pt modelId="{B49B3F43-B447-2E46-8542-2721C3CCA994}" type="pres">
      <dgm:prSet presAssocID="{5C0E77E8-8A50-054C-A4BF-0C8C401EC59E}" presName="childText1" presStyleLbl="solidAlignAcc1" presStyleIdx="0" presStyleCnt="5">
        <dgm:presLayoutVars>
          <dgm:chMax val="0"/>
          <dgm:chPref val="0"/>
          <dgm:bulletEnabled val="1"/>
        </dgm:presLayoutVars>
      </dgm:prSet>
      <dgm:spPr/>
      <dgm:t>
        <a:bodyPr/>
        <a:lstStyle/>
        <a:p>
          <a:endParaRPr lang="en-US"/>
        </a:p>
      </dgm:t>
    </dgm:pt>
    <dgm:pt modelId="{1685D736-5D8C-2648-9245-8271052F4346}" type="pres">
      <dgm:prSet presAssocID="{6CDF5F64-414F-D844-B808-8DE56011DFCC}" presName="parentText2" presStyleLbl="node1" presStyleIdx="1" presStyleCnt="5">
        <dgm:presLayoutVars>
          <dgm:chMax/>
          <dgm:chPref val="3"/>
          <dgm:bulletEnabled val="1"/>
        </dgm:presLayoutVars>
      </dgm:prSet>
      <dgm:spPr/>
      <dgm:t>
        <a:bodyPr/>
        <a:lstStyle/>
        <a:p>
          <a:endParaRPr lang="en-US"/>
        </a:p>
      </dgm:t>
    </dgm:pt>
    <dgm:pt modelId="{FBB464ED-33D5-3C42-9389-977FC034AD32}" type="pres">
      <dgm:prSet presAssocID="{6CDF5F64-414F-D844-B808-8DE56011DFCC}" presName="childText2" presStyleLbl="solidAlignAcc1" presStyleIdx="1" presStyleCnt="5" custScaleX="59309" custLinFactNeighborX="-16655">
        <dgm:presLayoutVars>
          <dgm:chMax val="0"/>
          <dgm:chPref val="0"/>
          <dgm:bulletEnabled val="1"/>
        </dgm:presLayoutVars>
      </dgm:prSet>
      <dgm:spPr/>
      <dgm:t>
        <a:bodyPr/>
        <a:lstStyle/>
        <a:p>
          <a:endParaRPr lang="en-US"/>
        </a:p>
      </dgm:t>
    </dgm:pt>
    <dgm:pt modelId="{065D51E9-B6DC-154D-B583-B4EBD21A9523}" type="pres">
      <dgm:prSet presAssocID="{0978C417-F862-CD43-A9F3-06E174FE3968}" presName="parentText3" presStyleLbl="node1" presStyleIdx="2" presStyleCnt="5" custScaleX="109695" custLinFactNeighborX="-5627" custLinFactNeighborY="2490">
        <dgm:presLayoutVars>
          <dgm:chMax/>
          <dgm:chPref val="3"/>
          <dgm:bulletEnabled val="1"/>
        </dgm:presLayoutVars>
      </dgm:prSet>
      <dgm:spPr/>
      <dgm:t>
        <a:bodyPr/>
        <a:lstStyle/>
        <a:p>
          <a:endParaRPr lang="en-US"/>
        </a:p>
      </dgm:t>
    </dgm:pt>
    <dgm:pt modelId="{9851CF6D-0542-A945-8BD9-8B164A9FF6AF}" type="pres">
      <dgm:prSet presAssocID="{0978C417-F862-CD43-A9F3-06E174FE3968}" presName="childText3" presStyleLbl="solidAlignAcc1" presStyleIdx="2" presStyleCnt="5" custScaleX="47437" custLinFactNeighborX="-59763" custLinFactNeighborY="-1356">
        <dgm:presLayoutVars>
          <dgm:chMax val="0"/>
          <dgm:chPref val="0"/>
          <dgm:bulletEnabled val="1"/>
        </dgm:presLayoutVars>
      </dgm:prSet>
      <dgm:spPr/>
      <dgm:t>
        <a:bodyPr/>
        <a:lstStyle/>
        <a:p>
          <a:endParaRPr lang="en-US"/>
        </a:p>
      </dgm:t>
    </dgm:pt>
    <dgm:pt modelId="{FCFEE869-3260-8848-805B-21255263F0C6}" type="pres">
      <dgm:prSet presAssocID="{5A7046D3-038A-0946-B8DA-75F41CDB8098}" presName="parentText4" presStyleLbl="node1" presStyleIdx="3" presStyleCnt="5" custScaleX="135512" custLinFactNeighborX="-18267" custLinFactNeighborY="-1279">
        <dgm:presLayoutVars>
          <dgm:chMax/>
          <dgm:chPref val="3"/>
          <dgm:bulletEnabled val="1"/>
        </dgm:presLayoutVars>
      </dgm:prSet>
      <dgm:spPr/>
      <dgm:t>
        <a:bodyPr/>
        <a:lstStyle/>
        <a:p>
          <a:endParaRPr lang="en-US"/>
        </a:p>
      </dgm:t>
    </dgm:pt>
    <dgm:pt modelId="{25E35677-269D-7F46-82BA-4AC7CFDF4204}" type="pres">
      <dgm:prSet presAssocID="{5A7046D3-038A-0946-B8DA-75F41CDB8098}" presName="childText4" presStyleLbl="solidAlignAcc1" presStyleIdx="3" presStyleCnt="5" custLinFactNeighborX="-83276" custLinFactNeighborY="-678">
        <dgm:presLayoutVars>
          <dgm:chMax val="0"/>
          <dgm:chPref val="0"/>
          <dgm:bulletEnabled val="1"/>
        </dgm:presLayoutVars>
      </dgm:prSet>
      <dgm:spPr/>
      <dgm:t>
        <a:bodyPr/>
        <a:lstStyle/>
        <a:p>
          <a:endParaRPr lang="en-US"/>
        </a:p>
      </dgm:t>
    </dgm:pt>
    <dgm:pt modelId="{CB24CEDB-B0EF-C743-825D-AA776BAE9D7F}" type="pres">
      <dgm:prSet presAssocID="{900669E4-87A7-5C49-A5E1-84963CF81AAA}" presName="parentText5" presStyleLbl="node1" presStyleIdx="4" presStyleCnt="5" custScaleX="153394" custLinFactNeighborX="-32296" custLinFactNeighborY="1245">
        <dgm:presLayoutVars>
          <dgm:chMax/>
          <dgm:chPref val="3"/>
          <dgm:bulletEnabled val="1"/>
        </dgm:presLayoutVars>
      </dgm:prSet>
      <dgm:spPr/>
      <dgm:t>
        <a:bodyPr/>
        <a:lstStyle/>
        <a:p>
          <a:endParaRPr lang="en-US"/>
        </a:p>
      </dgm:t>
    </dgm:pt>
    <dgm:pt modelId="{AE11D181-40CD-AA43-A283-DD58DD43E998}" type="pres">
      <dgm:prSet presAssocID="{900669E4-87A7-5C49-A5E1-84963CF81AAA}" presName="childText5" presStyleLbl="solidAlignAcc1" presStyleIdx="4" presStyleCnt="5" custScaleX="179444" custScaleY="104460" custLinFactNeighborX="-42658" custLinFactNeighborY="2001">
        <dgm:presLayoutVars>
          <dgm:chMax val="0"/>
          <dgm:chPref val="0"/>
          <dgm:bulletEnabled val="1"/>
        </dgm:presLayoutVars>
      </dgm:prSet>
      <dgm:spPr/>
      <dgm:t>
        <a:bodyPr/>
        <a:lstStyle/>
        <a:p>
          <a:endParaRPr lang="en-US"/>
        </a:p>
      </dgm:t>
    </dgm:pt>
  </dgm:ptLst>
  <dgm:cxnLst>
    <dgm:cxn modelId="{088B854B-B26F-8849-8CE3-A6EB7F5AB03B}" srcId="{6CDF5F64-414F-D844-B808-8DE56011DFCC}" destId="{77E39105-775B-3D4D-96C5-14E4CB4110EC}" srcOrd="0" destOrd="0" parTransId="{1D851525-FC51-124E-BF61-6EAD15DECF8F}" sibTransId="{4A06103D-9205-AE42-86B4-F52C3CAB4109}"/>
    <dgm:cxn modelId="{1E0108D1-99B3-AF40-B802-7DE61D0AEB9C}" type="presOf" srcId="{0978C417-F862-CD43-A9F3-06E174FE3968}" destId="{065D51E9-B6DC-154D-B583-B4EBD21A9523}" srcOrd="0" destOrd="0" presId="urn:microsoft.com/office/officeart/2009/3/layout/IncreasingArrowsProcess"/>
    <dgm:cxn modelId="{1343413D-CAE2-C243-AAD4-C7F8096D7E7E}" srcId="{BC9F2A18-750B-4B4C-A4EC-B99B3AD9147E}" destId="{5C0E77E8-8A50-054C-A4BF-0C8C401EC59E}" srcOrd="0" destOrd="0" parTransId="{358F9871-618B-FC42-807A-7E5B5464CE9B}" sibTransId="{ECA20274-7C5A-E84E-A279-F2B4D04FC6C8}"/>
    <dgm:cxn modelId="{F0DE77C7-2728-FA44-A25A-FFC166354F40}" type="presOf" srcId="{88F0A5CC-9F8E-174C-AE0C-29EEDDBD234C}" destId="{9851CF6D-0542-A945-8BD9-8B164A9FF6AF}" srcOrd="0" destOrd="0" presId="urn:microsoft.com/office/officeart/2009/3/layout/IncreasingArrowsProcess"/>
    <dgm:cxn modelId="{CC3DAE14-7994-254B-8724-8FCB090F70D9}" srcId="{BC9F2A18-750B-4B4C-A4EC-B99B3AD9147E}" destId="{0978C417-F862-CD43-A9F3-06E174FE3968}" srcOrd="2" destOrd="0" parTransId="{26E577AA-4079-F64E-A353-21190E020C27}" sibTransId="{E78659F1-10F7-F149-935B-27EF599664DB}"/>
    <dgm:cxn modelId="{C5AD492E-84FF-384F-9510-CC18B016379A}" type="presOf" srcId="{5C0E77E8-8A50-054C-A4BF-0C8C401EC59E}" destId="{61F6C000-BD56-7B4F-B80D-4349F954432A}" srcOrd="0" destOrd="0" presId="urn:microsoft.com/office/officeart/2009/3/layout/IncreasingArrowsProcess"/>
    <dgm:cxn modelId="{662E901A-8BC6-2D44-ADD8-60B00AE45A5E}" srcId="{0978C417-F862-CD43-A9F3-06E174FE3968}" destId="{3B86A249-6530-5146-AE38-057A914E849E}" srcOrd="1" destOrd="0" parTransId="{3A28BDC4-3CEB-CE40-985F-A9E850C1F520}" sibTransId="{C176D0C7-E6D0-244D-A7AC-EBB8137AFC61}"/>
    <dgm:cxn modelId="{7A871A6E-3DB2-4F4A-AA36-2585FA19DCA4}" type="presOf" srcId="{B022D9ED-1E87-A541-B5E6-99C6F5FA8271}" destId="{B49B3F43-B447-2E46-8542-2721C3CCA994}" srcOrd="0" destOrd="0" presId="urn:microsoft.com/office/officeart/2009/3/layout/IncreasingArrowsProcess"/>
    <dgm:cxn modelId="{115F8D30-6D26-6549-952F-E1B3FEF66DBB}" type="presOf" srcId="{9E1BC4AA-3D23-D343-9B78-C041D11A00F6}" destId="{FBB464ED-33D5-3C42-9389-977FC034AD32}" srcOrd="0" destOrd="1" presId="urn:microsoft.com/office/officeart/2009/3/layout/IncreasingArrowsProcess"/>
    <dgm:cxn modelId="{0276E5B8-A4DD-E44D-85E1-8D8187947E34}" type="presOf" srcId="{77E39105-775B-3D4D-96C5-14E4CB4110EC}" destId="{FBB464ED-33D5-3C42-9389-977FC034AD32}" srcOrd="0" destOrd="0" presId="urn:microsoft.com/office/officeart/2009/3/layout/IncreasingArrowsProcess"/>
    <dgm:cxn modelId="{882E7AD6-9AD6-5F46-A0C8-EB036BDE974F}" srcId="{5C0E77E8-8A50-054C-A4BF-0C8C401EC59E}" destId="{B022D9ED-1E87-A541-B5E6-99C6F5FA8271}" srcOrd="0" destOrd="0" parTransId="{2DBB8F10-1685-754F-B1F7-626E4A8EE461}" sibTransId="{69800242-72AB-6643-84E0-3D961E57A8A8}"/>
    <dgm:cxn modelId="{30A7B5DD-430C-6145-A16D-7C2FDE5CB5B7}" srcId="{BC9F2A18-750B-4B4C-A4EC-B99B3AD9147E}" destId="{5A7046D3-038A-0946-B8DA-75F41CDB8098}" srcOrd="3" destOrd="0" parTransId="{0419978C-A7C8-1543-85E4-1D569901ECA8}" sibTransId="{E685CBAC-3E38-B04B-BB70-1B815B7C700B}"/>
    <dgm:cxn modelId="{41FFE48F-F19A-5746-9751-96CBBFC7A824}" srcId="{5A7046D3-038A-0946-B8DA-75F41CDB8098}" destId="{E385DA56-1A68-BD48-8B1C-E528C49559A4}" srcOrd="0" destOrd="0" parTransId="{EAE8014A-57D1-9B46-8042-5B1097EBB4B9}" sibTransId="{C67F296C-430E-9844-8828-E585EFC2EF3C}"/>
    <dgm:cxn modelId="{FAB02FF4-4C65-0946-9F3D-9D888DF23455}" type="presOf" srcId="{065941A5-0E5F-0C49-AFA9-A922E2BA80E1}" destId="{25E35677-269D-7F46-82BA-4AC7CFDF4204}" srcOrd="0" destOrd="1" presId="urn:microsoft.com/office/officeart/2009/3/layout/IncreasingArrowsProcess"/>
    <dgm:cxn modelId="{E99EE298-CD4F-4346-A4E9-C12A4312159C}" srcId="{BC9F2A18-750B-4B4C-A4EC-B99B3AD9147E}" destId="{900669E4-87A7-5C49-A5E1-84963CF81AAA}" srcOrd="4" destOrd="0" parTransId="{48CB76D8-C95C-C542-8EAD-6936024C9B61}" sibTransId="{E735B69B-BF92-4F49-8A1E-28B0FBA8900F}"/>
    <dgm:cxn modelId="{7049B422-A4E4-D642-B632-9777BB2AE022}" srcId="{5A7046D3-038A-0946-B8DA-75F41CDB8098}" destId="{065941A5-0E5F-0C49-AFA9-A922E2BA80E1}" srcOrd="1" destOrd="0" parTransId="{188DF1D5-2BAF-E940-B7BC-396FC0A0D14D}" sibTransId="{76B550A4-8A47-9244-A523-778147389CDF}"/>
    <dgm:cxn modelId="{500135F7-8CDF-EC4E-8692-948B6BEBC388}" srcId="{5A7046D3-038A-0946-B8DA-75F41CDB8098}" destId="{C4D23F30-1676-4149-A194-9F660BF1A352}" srcOrd="2" destOrd="0" parTransId="{66CF13D5-6723-9346-AA22-DDE3BF4412EF}" sibTransId="{BCF3534D-FDA1-484F-9BBE-7560EC043721}"/>
    <dgm:cxn modelId="{DB062494-0BE1-F142-B17B-1DF860735BA3}" type="presOf" srcId="{E385DA56-1A68-BD48-8B1C-E528C49559A4}" destId="{25E35677-269D-7F46-82BA-4AC7CFDF4204}" srcOrd="0" destOrd="0" presId="urn:microsoft.com/office/officeart/2009/3/layout/IncreasingArrowsProcess"/>
    <dgm:cxn modelId="{D7368FE1-F8C7-5443-9C92-87045E71AE69}" type="presOf" srcId="{6BE56C36-6BB5-8244-A4E5-E42D1BEE3387}" destId="{AE11D181-40CD-AA43-A283-DD58DD43E998}" srcOrd="0" destOrd="1" presId="urn:microsoft.com/office/officeart/2009/3/layout/IncreasingArrowsProcess"/>
    <dgm:cxn modelId="{217075A9-517A-F542-AA8F-A968D7885506}" type="presOf" srcId="{5A7046D3-038A-0946-B8DA-75F41CDB8098}" destId="{FCFEE869-3260-8848-805B-21255263F0C6}" srcOrd="0" destOrd="0" presId="urn:microsoft.com/office/officeart/2009/3/layout/IncreasingArrowsProcess"/>
    <dgm:cxn modelId="{BC4F0240-5CEA-9B43-BE7F-16F30CE567AC}" srcId="{BC9F2A18-750B-4B4C-A4EC-B99B3AD9147E}" destId="{6CDF5F64-414F-D844-B808-8DE56011DFCC}" srcOrd="1" destOrd="0" parTransId="{C3D185EA-0AFB-3242-840B-C931260D2B60}" sibTransId="{9F6BCFDB-F6B4-B147-AE85-AA2A0CE3B3EB}"/>
    <dgm:cxn modelId="{0018202D-690F-0245-959A-3FE684E0F963}" srcId="{900669E4-87A7-5C49-A5E1-84963CF81AAA}" destId="{EABFDB4B-76EE-F049-B783-32FF7B78C31E}" srcOrd="0" destOrd="0" parTransId="{A6ED6357-12FB-3B4E-8FF5-428654C8A164}" sibTransId="{C971DEF7-5387-2C46-931F-E8207366730B}"/>
    <dgm:cxn modelId="{35E1FC6A-1940-3547-9D2E-80D0A6290012}" type="presOf" srcId="{6CDF5F64-414F-D844-B808-8DE56011DFCC}" destId="{1685D736-5D8C-2648-9245-8271052F4346}" srcOrd="0" destOrd="0" presId="urn:microsoft.com/office/officeart/2009/3/layout/IncreasingArrowsProcess"/>
    <dgm:cxn modelId="{0CC25CB9-EEEE-8F48-B03D-2BADFE02CACF}" type="presOf" srcId="{EABFDB4B-76EE-F049-B783-32FF7B78C31E}" destId="{AE11D181-40CD-AA43-A283-DD58DD43E998}" srcOrd="0" destOrd="0" presId="urn:microsoft.com/office/officeart/2009/3/layout/IncreasingArrowsProcess"/>
    <dgm:cxn modelId="{9375214F-3CFC-294B-BA58-5012A9F6714C}" type="presOf" srcId="{BC9F2A18-750B-4B4C-A4EC-B99B3AD9147E}" destId="{965C2627-9758-4643-9FBE-55143086510A}" srcOrd="0" destOrd="0" presId="urn:microsoft.com/office/officeart/2009/3/layout/IncreasingArrowsProcess"/>
    <dgm:cxn modelId="{A1F35154-F046-A34D-84FD-FB139A2279B8}" type="presOf" srcId="{C4D23F30-1676-4149-A194-9F660BF1A352}" destId="{25E35677-269D-7F46-82BA-4AC7CFDF4204}" srcOrd="0" destOrd="2" presId="urn:microsoft.com/office/officeart/2009/3/layout/IncreasingArrowsProcess"/>
    <dgm:cxn modelId="{66A78A74-827D-2444-8460-011BCE18D1C1}" srcId="{6CDF5F64-414F-D844-B808-8DE56011DFCC}" destId="{9E1BC4AA-3D23-D343-9B78-C041D11A00F6}" srcOrd="1" destOrd="0" parTransId="{2EE16838-9F9A-794B-A322-BB401824A5EB}" sibTransId="{128790BC-0A01-8F45-A7C7-2E241B3E26F9}"/>
    <dgm:cxn modelId="{0835E9E3-0068-D547-8CFA-E68BC901B1DE}" srcId="{0978C417-F862-CD43-A9F3-06E174FE3968}" destId="{88F0A5CC-9F8E-174C-AE0C-29EEDDBD234C}" srcOrd="0" destOrd="0" parTransId="{8A2D67B5-79A1-8F46-993A-2E936B5B7683}" sibTransId="{B55343E9-30DA-4C45-A556-6E4FDE0A7AFF}"/>
    <dgm:cxn modelId="{CBF2F9A1-EF90-F64A-B5AB-F7EC33AE29C4}" srcId="{900669E4-87A7-5C49-A5E1-84963CF81AAA}" destId="{6BE56C36-6BB5-8244-A4E5-E42D1BEE3387}" srcOrd="1" destOrd="0" parTransId="{274E1044-09FE-4140-8E67-4E520C07606A}" sibTransId="{40F9981C-2A0D-4F43-98F1-D954C20ABF4B}"/>
    <dgm:cxn modelId="{33014E55-3353-1541-97C9-56E01459729B}" type="presOf" srcId="{3B86A249-6530-5146-AE38-057A914E849E}" destId="{9851CF6D-0542-A945-8BD9-8B164A9FF6AF}" srcOrd="0" destOrd="1" presId="urn:microsoft.com/office/officeart/2009/3/layout/IncreasingArrowsProcess"/>
    <dgm:cxn modelId="{9CF7A549-333F-C84A-9C1E-901DF7CBD717}" type="presOf" srcId="{900669E4-87A7-5C49-A5E1-84963CF81AAA}" destId="{CB24CEDB-B0EF-C743-825D-AA776BAE9D7F}" srcOrd="0" destOrd="0" presId="urn:microsoft.com/office/officeart/2009/3/layout/IncreasingArrowsProcess"/>
    <dgm:cxn modelId="{CDA2AB49-1C77-EE42-94E9-FA608AC394C7}" type="presParOf" srcId="{965C2627-9758-4643-9FBE-55143086510A}" destId="{61F6C000-BD56-7B4F-B80D-4349F954432A}" srcOrd="0" destOrd="0" presId="urn:microsoft.com/office/officeart/2009/3/layout/IncreasingArrowsProcess"/>
    <dgm:cxn modelId="{C6E5A86A-D027-3042-BDBF-639022DFD05B}" type="presParOf" srcId="{965C2627-9758-4643-9FBE-55143086510A}" destId="{B49B3F43-B447-2E46-8542-2721C3CCA994}" srcOrd="1" destOrd="0" presId="urn:microsoft.com/office/officeart/2009/3/layout/IncreasingArrowsProcess"/>
    <dgm:cxn modelId="{A84227E8-9ADD-1243-963F-73145120422E}" type="presParOf" srcId="{965C2627-9758-4643-9FBE-55143086510A}" destId="{1685D736-5D8C-2648-9245-8271052F4346}" srcOrd="2" destOrd="0" presId="urn:microsoft.com/office/officeart/2009/3/layout/IncreasingArrowsProcess"/>
    <dgm:cxn modelId="{8F978B8D-3C02-A140-85DF-D9B1AD45A514}" type="presParOf" srcId="{965C2627-9758-4643-9FBE-55143086510A}" destId="{FBB464ED-33D5-3C42-9389-977FC034AD32}" srcOrd="3" destOrd="0" presId="urn:microsoft.com/office/officeart/2009/3/layout/IncreasingArrowsProcess"/>
    <dgm:cxn modelId="{B55E7AA2-7CB1-194C-A375-8D8E93F23457}" type="presParOf" srcId="{965C2627-9758-4643-9FBE-55143086510A}" destId="{065D51E9-B6DC-154D-B583-B4EBD21A9523}" srcOrd="4" destOrd="0" presId="urn:microsoft.com/office/officeart/2009/3/layout/IncreasingArrowsProcess"/>
    <dgm:cxn modelId="{096DAA33-7C46-5247-80BB-C02AE280D9D1}" type="presParOf" srcId="{965C2627-9758-4643-9FBE-55143086510A}" destId="{9851CF6D-0542-A945-8BD9-8B164A9FF6AF}" srcOrd="5" destOrd="0" presId="urn:microsoft.com/office/officeart/2009/3/layout/IncreasingArrowsProcess"/>
    <dgm:cxn modelId="{B50401F6-C4EF-9D4F-932F-B5AF1063A37E}" type="presParOf" srcId="{965C2627-9758-4643-9FBE-55143086510A}" destId="{FCFEE869-3260-8848-805B-21255263F0C6}" srcOrd="6" destOrd="0" presId="urn:microsoft.com/office/officeart/2009/3/layout/IncreasingArrowsProcess"/>
    <dgm:cxn modelId="{B9037F72-4628-FC43-A8F8-31D9D3164F4F}" type="presParOf" srcId="{965C2627-9758-4643-9FBE-55143086510A}" destId="{25E35677-269D-7F46-82BA-4AC7CFDF4204}" srcOrd="7" destOrd="0" presId="urn:microsoft.com/office/officeart/2009/3/layout/IncreasingArrowsProcess"/>
    <dgm:cxn modelId="{EA3D9A30-40E4-8544-8590-51AF33537C2E}" type="presParOf" srcId="{965C2627-9758-4643-9FBE-55143086510A}" destId="{CB24CEDB-B0EF-C743-825D-AA776BAE9D7F}" srcOrd="8" destOrd="0" presId="urn:microsoft.com/office/officeart/2009/3/layout/IncreasingArrowsProcess"/>
    <dgm:cxn modelId="{9C170416-1F5E-514D-917C-4507A8E76CBF}" type="presParOf" srcId="{965C2627-9758-4643-9FBE-55143086510A}" destId="{AE11D181-40CD-AA43-A283-DD58DD43E998}"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2CA1E0-A292-864D-8DB5-5033B4AA04D9}" type="datetime1">
              <a:rPr lang="en-US" smtClean="0"/>
              <a:t>9/15/2013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8061C3-C3FB-DD40-980C-44EB9A7B590D}" type="slidenum">
              <a:rPr lang="en-US" smtClean="0"/>
              <a:t>‹#›</a:t>
            </a:fld>
            <a:endParaRPr lang="en-US"/>
          </a:p>
        </p:txBody>
      </p:sp>
    </p:spTree>
    <p:extLst>
      <p:ext uri="{BB962C8B-B14F-4D97-AF65-F5344CB8AC3E}">
        <p14:creationId xmlns:p14="http://schemas.microsoft.com/office/powerpoint/2010/main" val="9660698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143333-C97C-104F-903A-4BF98DD8807B}" type="datetime1">
              <a:rPr lang="en-US" smtClean="0"/>
              <a:t>9/15/2013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0EDE6-3958-8547-8852-E88BA4A71CD3}" type="slidenum">
              <a:rPr lang="en-US" smtClean="0"/>
              <a:t>‹#›</a:t>
            </a:fld>
            <a:endParaRPr lang="en-US"/>
          </a:p>
        </p:txBody>
      </p:sp>
    </p:spTree>
    <p:extLst>
      <p:ext uri="{BB962C8B-B14F-4D97-AF65-F5344CB8AC3E}">
        <p14:creationId xmlns:p14="http://schemas.microsoft.com/office/powerpoint/2010/main" val="383146279"/>
      </p:ext>
    </p:extLst>
  </p:cSld>
  <p:clrMap bg1="lt1" tx1="dk1" bg2="lt2" tx2="dk2" accent1="accent1" accent2="accent2" accent3="accent3" accent4="accent4" accent5="accent5" accent6="accent6" hlink="hlink" folHlink="folHlink"/>
  <p:hf hdr="0" ftr="0" dt="0"/>
  <p:notesStyle>
    <a:lvl1pPr marL="0" algn="l" defTabSz="457191" rtl="0" eaLnBrk="1" latinLnBrk="0" hangingPunct="1">
      <a:defRPr sz="1200" kern="1200">
        <a:solidFill>
          <a:schemeClr val="tx1"/>
        </a:solidFill>
        <a:latin typeface="+mn-lt"/>
        <a:ea typeface="+mn-ea"/>
        <a:cs typeface="+mn-cs"/>
      </a:defRPr>
    </a:lvl1pPr>
    <a:lvl2pPr marL="457191" algn="l" defTabSz="457191" rtl="0" eaLnBrk="1" latinLnBrk="0" hangingPunct="1">
      <a:defRPr sz="1200" kern="1200">
        <a:solidFill>
          <a:schemeClr val="tx1"/>
        </a:solidFill>
        <a:latin typeface="+mn-lt"/>
        <a:ea typeface="+mn-ea"/>
        <a:cs typeface="+mn-cs"/>
      </a:defRPr>
    </a:lvl2pPr>
    <a:lvl3pPr marL="914382" algn="l" defTabSz="457191" rtl="0" eaLnBrk="1" latinLnBrk="0" hangingPunct="1">
      <a:defRPr sz="1200" kern="1200">
        <a:solidFill>
          <a:schemeClr val="tx1"/>
        </a:solidFill>
        <a:latin typeface="+mn-lt"/>
        <a:ea typeface="+mn-ea"/>
        <a:cs typeface="+mn-cs"/>
      </a:defRPr>
    </a:lvl3pPr>
    <a:lvl4pPr marL="1371573" algn="l" defTabSz="457191" rtl="0" eaLnBrk="1" latinLnBrk="0" hangingPunct="1">
      <a:defRPr sz="1200" kern="1200">
        <a:solidFill>
          <a:schemeClr val="tx1"/>
        </a:solidFill>
        <a:latin typeface="+mn-lt"/>
        <a:ea typeface="+mn-ea"/>
        <a:cs typeface="+mn-cs"/>
      </a:defRPr>
    </a:lvl4pPr>
    <a:lvl5pPr marL="1828764" algn="l" defTabSz="457191" rtl="0" eaLnBrk="1" latinLnBrk="0" hangingPunct="1">
      <a:defRPr sz="1200" kern="1200">
        <a:solidFill>
          <a:schemeClr val="tx1"/>
        </a:solidFill>
        <a:latin typeface="+mn-lt"/>
        <a:ea typeface="+mn-ea"/>
        <a:cs typeface="+mn-cs"/>
      </a:defRPr>
    </a:lvl5pPr>
    <a:lvl6pPr marL="2285955" algn="l" defTabSz="457191" rtl="0" eaLnBrk="1" latinLnBrk="0" hangingPunct="1">
      <a:defRPr sz="1200" kern="1200">
        <a:solidFill>
          <a:schemeClr val="tx1"/>
        </a:solidFill>
        <a:latin typeface="+mn-lt"/>
        <a:ea typeface="+mn-ea"/>
        <a:cs typeface="+mn-cs"/>
      </a:defRPr>
    </a:lvl6pPr>
    <a:lvl7pPr marL="2743146" algn="l" defTabSz="457191" rtl="0" eaLnBrk="1" latinLnBrk="0" hangingPunct="1">
      <a:defRPr sz="1200" kern="1200">
        <a:solidFill>
          <a:schemeClr val="tx1"/>
        </a:solidFill>
        <a:latin typeface="+mn-lt"/>
        <a:ea typeface="+mn-ea"/>
        <a:cs typeface="+mn-cs"/>
      </a:defRPr>
    </a:lvl7pPr>
    <a:lvl8pPr marL="3200336" algn="l" defTabSz="457191" rtl="0" eaLnBrk="1" latinLnBrk="0" hangingPunct="1">
      <a:defRPr sz="1200" kern="1200">
        <a:solidFill>
          <a:schemeClr val="tx1"/>
        </a:solidFill>
        <a:latin typeface="+mn-lt"/>
        <a:ea typeface="+mn-ea"/>
        <a:cs typeface="+mn-cs"/>
      </a:defRPr>
    </a:lvl8pPr>
    <a:lvl9pPr marL="3657526" algn="l" defTabSz="4571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3840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5836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A9A85A-D972-4217-AD24-12F19178816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63258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263645-E245-4B8F-B195-5B3F438EF4BC}" type="slidenum">
              <a:rPr lang="en-US" smtClean="0"/>
              <a:t>18</a:t>
            </a:fld>
            <a:endParaRPr lang="en-US"/>
          </a:p>
        </p:txBody>
      </p:sp>
    </p:spTree>
    <p:extLst>
      <p:ext uri="{BB962C8B-B14F-4D97-AF65-F5344CB8AC3E}">
        <p14:creationId xmlns:p14="http://schemas.microsoft.com/office/powerpoint/2010/main" val="3386511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components are part of cloudmesh. Cloudmesh is an umbrella for it. We are still debating about its name as we </a:t>
            </a:r>
            <a:r>
              <a:rPr lang="en-US" dirty="0" err="1" smtClean="0"/>
              <a:t>aslo</a:t>
            </a:r>
            <a:r>
              <a:rPr lang="en-US" dirty="0" smtClean="0"/>
              <a:t> could have used RAIN. But rain was initially just a small component and deals predominantly so far with </a:t>
            </a:r>
            <a:r>
              <a:rPr lang="en-US" dirty="0" err="1" smtClean="0"/>
              <a:t>templated</a:t>
            </a:r>
            <a:r>
              <a:rPr lang="en-US" dirty="0" smtClean="0"/>
              <a:t> image management</a:t>
            </a:r>
            <a:endParaRPr lang="en-US" dirty="0"/>
          </a:p>
        </p:txBody>
      </p:sp>
      <p:sp>
        <p:nvSpPr>
          <p:cNvPr id="4" name="Slide Number Placeholder 3"/>
          <p:cNvSpPr>
            <a:spLocks noGrp="1"/>
          </p:cNvSpPr>
          <p:nvPr>
            <p:ph type="sldNum" sz="quarter" idx="10"/>
          </p:nvPr>
        </p:nvSpPr>
        <p:spPr/>
        <p:txBody>
          <a:bodyPr/>
          <a:lstStyle/>
          <a:p>
            <a:fld id="{452E643C-FD83-6F4D-8E31-C594BFF47C7E}" type="slidenum">
              <a:rPr lang="en-US" smtClean="0"/>
              <a:t>26</a:t>
            </a:fld>
            <a:endParaRPr lang="en-US"/>
          </a:p>
        </p:txBody>
      </p:sp>
    </p:spTree>
    <p:extLst>
      <p:ext uri="{BB962C8B-B14F-4D97-AF65-F5344CB8AC3E}">
        <p14:creationId xmlns:p14="http://schemas.microsoft.com/office/powerpoint/2010/main" val="392494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20EDE6-3958-8547-8852-E88BA4A71CD3}" type="slidenum">
              <a:rPr lang="en-US" smtClean="0"/>
              <a:t>38</a:t>
            </a:fld>
            <a:endParaRPr lang="en-US"/>
          </a:p>
        </p:txBody>
      </p:sp>
    </p:spTree>
    <p:extLst>
      <p:ext uri="{BB962C8B-B14F-4D97-AF65-F5344CB8AC3E}">
        <p14:creationId xmlns:p14="http://schemas.microsoft.com/office/powerpoint/2010/main" val="2116621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components are part of cloudmesh. Cloudmesh is an umbrella for it. We are still debating about its name as we </a:t>
            </a:r>
            <a:r>
              <a:rPr lang="en-US" dirty="0" err="1" smtClean="0"/>
              <a:t>aslo</a:t>
            </a:r>
            <a:r>
              <a:rPr lang="en-US" dirty="0" smtClean="0"/>
              <a:t> could have used RAIN. But rain was initially just a small component and deals predominantly so far with </a:t>
            </a:r>
            <a:r>
              <a:rPr lang="en-US" dirty="0" err="1" smtClean="0"/>
              <a:t>templated</a:t>
            </a:r>
            <a:r>
              <a:rPr lang="en-US" dirty="0" smtClean="0"/>
              <a:t> image management</a:t>
            </a:r>
            <a:endParaRPr lang="en-US" dirty="0"/>
          </a:p>
        </p:txBody>
      </p:sp>
      <p:sp>
        <p:nvSpPr>
          <p:cNvPr id="4" name="Slide Number Placeholder 3"/>
          <p:cNvSpPr>
            <a:spLocks noGrp="1"/>
          </p:cNvSpPr>
          <p:nvPr>
            <p:ph type="sldNum" sz="quarter" idx="10"/>
          </p:nvPr>
        </p:nvSpPr>
        <p:spPr/>
        <p:txBody>
          <a:bodyPr/>
          <a:lstStyle/>
          <a:p>
            <a:fld id="{452E643C-FD83-6F4D-8E31-C594BFF47C7E}" type="slidenum">
              <a:rPr lang="en-US" smtClean="0"/>
              <a:t>92</a:t>
            </a:fld>
            <a:endParaRPr lang="en-US"/>
          </a:p>
        </p:txBody>
      </p:sp>
    </p:spTree>
    <p:extLst>
      <p:ext uri="{BB962C8B-B14F-4D97-AF65-F5344CB8AC3E}">
        <p14:creationId xmlns:p14="http://schemas.microsoft.com/office/powerpoint/2010/main" val="3924941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5"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209069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5"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1743126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5"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3087531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5"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2343669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5"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228599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6"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4219379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60809"/>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00571"/>
            <a:ext cx="4040188" cy="43756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60809"/>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00571"/>
            <a:ext cx="4041775" cy="43756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8"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2896783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4"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335951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3"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2736796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6"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326933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r>
              <a:rPr lang="en-US" smtClean="0"/>
              <a:t>Gregor von Laszewski</a:t>
            </a:r>
            <a:endParaRPr lang="en-US"/>
          </a:p>
        </p:txBody>
      </p:sp>
      <p:sp>
        <p:nvSpPr>
          <p:cNvPr id="6" name="Slide Number Placeholder 5"/>
          <p:cNvSpPr>
            <a:spLocks noGrp="1"/>
          </p:cNvSpPr>
          <p:nvPr>
            <p:ph type="sldNum" sz="quarter" idx="11"/>
          </p:nvPr>
        </p:nvSpPr>
        <p:spPr/>
        <p:txBody>
          <a:bodyPr/>
          <a:lstStyle>
            <a:lvl1pPr>
              <a:defRPr/>
            </a:lvl1pPr>
          </a:lstStyle>
          <a:p>
            <a:fld id="{C9C97DA1-B60F-0F41-ACBE-683AF5E4DF26}" type="slidenum">
              <a:rPr lang="en-US" smtClean="0"/>
              <a:t>‹#›</a:t>
            </a:fld>
            <a:endParaRPr lang="en-US"/>
          </a:p>
        </p:txBody>
      </p:sp>
    </p:spTree>
    <p:extLst>
      <p:ext uri="{BB962C8B-B14F-4D97-AF65-F5344CB8AC3E}">
        <p14:creationId xmlns:p14="http://schemas.microsoft.com/office/powerpoint/2010/main" val="359158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4131" y="13855"/>
            <a:ext cx="89279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9" tIns="45719" rIns="91439" bIns="45719"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457200" y="1234440"/>
            <a:ext cx="8229600" cy="489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1553" y="6356509"/>
            <a:ext cx="2133124" cy="364331"/>
          </a:xfrm>
          <a:prstGeom prst="rect">
            <a:avLst/>
          </a:prstGeom>
        </p:spPr>
        <p:txBody>
          <a:bodyPr vert="horz" wrap="square" lIns="91439" tIns="45719" rIns="91439" bIns="45719" numCol="1" anchor="ctr" anchorCtr="0" compatLnSpc="1">
            <a:prstTxWarp prst="textNoShape">
              <a:avLst/>
            </a:prstTxWarp>
          </a:bodyPr>
          <a:lstStyle>
            <a:lvl1pPr>
              <a:defRPr sz="1200">
                <a:solidFill>
                  <a:schemeClr val="tx1"/>
                </a:solidFill>
                <a:latin typeface="Calibri" charset="0"/>
                <a:cs typeface="+mn-cs"/>
              </a:defRPr>
            </a:lvl1pPr>
          </a:lstStyle>
          <a:p>
            <a:r>
              <a:rPr lang="en-US" smtClean="0"/>
              <a:t>Gregor von Laszewski</a:t>
            </a:r>
            <a:endParaRPr lang="en-US" dirty="0"/>
          </a:p>
        </p:txBody>
      </p:sp>
      <p:sp>
        <p:nvSpPr>
          <p:cNvPr id="6" name="Slide Number Placeholder 5"/>
          <p:cNvSpPr>
            <a:spLocks noGrp="1"/>
          </p:cNvSpPr>
          <p:nvPr>
            <p:ph type="sldNum" sz="quarter" idx="4"/>
          </p:nvPr>
        </p:nvSpPr>
        <p:spPr>
          <a:xfrm>
            <a:off x="6553677" y="6356509"/>
            <a:ext cx="2133123" cy="364331"/>
          </a:xfrm>
          <a:prstGeom prst="rect">
            <a:avLst/>
          </a:prstGeom>
        </p:spPr>
        <p:txBody>
          <a:bodyPr vert="horz" wrap="square" lIns="91439" tIns="45719" rIns="91439" bIns="45719" numCol="1" anchor="ctr" anchorCtr="0" compatLnSpc="1">
            <a:prstTxWarp prst="textNoShape">
              <a:avLst/>
            </a:prstTxWarp>
          </a:bodyPr>
          <a:lstStyle>
            <a:lvl1pPr algn="r">
              <a:defRPr sz="1200">
                <a:solidFill>
                  <a:srgbClr val="000000"/>
                </a:solidFill>
                <a:latin typeface="Calibri" charset="0"/>
                <a:cs typeface="+mn-cs"/>
              </a:defRPr>
            </a:lvl1pPr>
          </a:lstStyle>
          <a:p>
            <a:fld id="{C9C97DA1-B60F-0F41-ACBE-683AF5E4DF26}" type="slidenum">
              <a:rPr lang="en-US" smtClean="0"/>
              <a:t>‹#›</a:t>
            </a:fld>
            <a:endParaRPr lang="en-US"/>
          </a:p>
        </p:txBody>
      </p:sp>
      <p:pic>
        <p:nvPicPr>
          <p:cNvPr id="1030" name="Picture 6" descr="pixture_reloaded_logo.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56" y="6213934"/>
            <a:ext cx="942975"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7"/>
          <p:cNvSpPr>
            <a:spLocks noGrp="1"/>
          </p:cNvSpPr>
          <p:nvPr>
            <p:ph type="ftr" sz="quarter" idx="3"/>
          </p:nvPr>
        </p:nvSpPr>
        <p:spPr>
          <a:xfrm>
            <a:off x="3124677" y="6356509"/>
            <a:ext cx="2894648" cy="364331"/>
          </a:xfrm>
          <a:prstGeom prst="rect">
            <a:avLst/>
          </a:prstGeom>
        </p:spPr>
        <p:txBody>
          <a:bodyPr vert="horz" lIns="82296" tIns="41148" rIns="82296" bIns="41148" rtlCol="0" anchor="ctr"/>
          <a:lstStyle>
            <a:lvl1pPr algn="ctr">
              <a:defRPr sz="1100">
                <a:solidFill>
                  <a:srgbClr val="000000"/>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p:txStyles>
    <p:titleStyle>
      <a:lvl1pPr algn="ctr" defTabSz="455772" rtl="0" eaLnBrk="1" fontAlgn="base" hangingPunct="1">
        <a:spcBef>
          <a:spcPct val="0"/>
        </a:spcBef>
        <a:spcAft>
          <a:spcPct val="0"/>
        </a:spcAft>
        <a:defRPr sz="4400" b="1" kern="1200">
          <a:solidFill>
            <a:schemeClr val="tx1"/>
          </a:solidFill>
          <a:latin typeface="+mj-lt"/>
          <a:ea typeface="ＭＳ Ｐゴシック" charset="0"/>
          <a:cs typeface="Times New Roman"/>
        </a:defRPr>
      </a:lvl1pPr>
      <a:lvl2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2pPr>
      <a:lvl3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3pPr>
      <a:lvl4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4pPr>
      <a:lvl5pPr algn="ctr" defTabSz="455772" rtl="0" eaLnBrk="1" fontAlgn="base" hangingPunct="1">
        <a:spcBef>
          <a:spcPct val="0"/>
        </a:spcBef>
        <a:spcAft>
          <a:spcPct val="0"/>
        </a:spcAft>
        <a:defRPr sz="4400" b="1">
          <a:solidFill>
            <a:schemeClr val="tx1"/>
          </a:solidFill>
          <a:latin typeface="Times New Roman" charset="0"/>
          <a:ea typeface="ＭＳ Ｐゴシック" charset="0"/>
          <a:cs typeface="ＭＳ Ｐゴシック" charset="0"/>
        </a:defRPr>
      </a:lvl5pPr>
      <a:lvl6pPr marL="457196"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91"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87"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82" algn="ctr" defTabSz="457196"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472" indent="-341472" algn="l" defTabSz="455772"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Times New Roman"/>
        </a:defRPr>
      </a:lvl1pPr>
      <a:lvl2pPr marL="741522" indent="-284322" algn="l" defTabSz="455772"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Times New Roman"/>
        </a:defRPr>
      </a:lvl2pPr>
      <a:lvl3pPr marL="1141572" indent="-227172" algn="l" defTabSz="45577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Times New Roman"/>
        </a:defRPr>
      </a:lvl3pPr>
      <a:lvl4pPr marL="15987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4pPr>
      <a:lvl5pPr marL="2055972" indent="-227172" algn="l" defTabSz="455772"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Times New Roman"/>
        </a:defRPr>
      </a:lvl5pPr>
      <a:lvl6pPr marL="2514575" indent="-228597"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laszewski@gmail.com"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6.emf"/><Relationship Id="rId4" Type="http://schemas.openxmlformats.org/officeDocument/2006/relationships/image" Target="../media/image29.png"/><Relationship Id="rId9" Type="http://schemas.openxmlformats.org/officeDocument/2006/relationships/image" Target="../media/image3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1.bin"/><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7.emf"/><Relationship Id="rId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3.bin"/><Relationship Id="rId7"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9.emf"/><Relationship Id="rId4" Type="http://schemas.openxmlformats.org/officeDocument/2006/relationships/package" Target="../embeddings/Microsoft_Excel_Worksheet3.xlsx"/></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41.emf"/><Relationship Id="rId4" Type="http://schemas.openxmlformats.org/officeDocument/2006/relationships/package" Target="../embeddings/Microsoft_Excel_Worksheet5.xlsx"/></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77136"/>
            <a:ext cx="7772400" cy="1470025"/>
          </a:xfrm>
        </p:spPr>
        <p:txBody>
          <a:bodyPr/>
          <a:lstStyle/>
          <a:p>
            <a:r>
              <a:rPr lang="en-US" dirty="0" smtClean="0"/>
              <a:t>A </a:t>
            </a:r>
            <a:r>
              <a:rPr lang="en-US" dirty="0"/>
              <a:t>Dynamic Provisioning System for Federated Cloud and Bare-metal Environments </a:t>
            </a:r>
          </a:p>
        </p:txBody>
      </p:sp>
      <p:sp>
        <p:nvSpPr>
          <p:cNvPr id="3" name="Subtitle 2"/>
          <p:cNvSpPr>
            <a:spLocks noGrp="1"/>
          </p:cNvSpPr>
          <p:nvPr>
            <p:ph type="subTitle" idx="1"/>
          </p:nvPr>
        </p:nvSpPr>
        <p:spPr/>
        <p:txBody>
          <a:bodyPr/>
          <a:lstStyle/>
          <a:p>
            <a:r>
              <a:rPr lang="en-US" dirty="0" smtClean="0"/>
              <a:t>Gregor von Laszewski</a:t>
            </a:r>
          </a:p>
          <a:p>
            <a:r>
              <a:rPr lang="en-US" dirty="0" err="1" smtClean="0"/>
              <a:t>laszewski@gmail.com</a:t>
            </a:r>
            <a:endParaRPr lang="en-US" dirty="0" smtClean="0"/>
          </a:p>
          <a:p>
            <a:endParaRPr lang="en-US" dirty="0" smtClean="0"/>
          </a:p>
          <a:p>
            <a:r>
              <a:rPr lang="en-US" dirty="0" smtClean="0"/>
              <a:t>Geoffrey C. Fox, </a:t>
            </a:r>
            <a:r>
              <a:rPr lang="en-US" dirty="0" err="1" smtClean="0"/>
              <a:t>Fugang</a:t>
            </a:r>
            <a:r>
              <a:rPr lang="en-US" dirty="0" smtClean="0"/>
              <a:t> Wang</a:t>
            </a:r>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a:t>
            </a:fld>
            <a:endParaRPr lang="en-US"/>
          </a:p>
        </p:txBody>
      </p:sp>
    </p:spTree>
    <p:extLst>
      <p:ext uri="{BB962C8B-B14F-4D97-AF65-F5344CB8AC3E}">
        <p14:creationId xmlns:p14="http://schemas.microsoft.com/office/powerpoint/2010/main" val="1836107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 &amp; Support</a:t>
            </a:r>
            <a:endParaRPr lang="en-US" dirty="0"/>
          </a:p>
        </p:txBody>
      </p:sp>
      <p:sp>
        <p:nvSpPr>
          <p:cNvPr id="5" name="Content Placeholder 4"/>
          <p:cNvSpPr>
            <a:spLocks noGrp="1"/>
          </p:cNvSpPr>
          <p:nvPr>
            <p:ph sz="half" idx="1"/>
          </p:nvPr>
        </p:nvSpPr>
        <p:spPr/>
        <p:txBody>
          <a:bodyPr/>
          <a:lstStyle/>
          <a:p>
            <a:r>
              <a:rPr lang="en-US" b="1" dirty="0" smtClean="0"/>
              <a:t>Computing</a:t>
            </a:r>
          </a:p>
          <a:p>
            <a:pPr lvl="1"/>
            <a:r>
              <a:rPr lang="en-US" dirty="0" smtClean="0"/>
              <a:t>Distributed set of clusters at</a:t>
            </a:r>
          </a:p>
          <a:p>
            <a:pPr lvl="2"/>
            <a:r>
              <a:rPr lang="en-US" dirty="0" smtClean="0"/>
              <a:t> IU, UC, SDSC, UFL</a:t>
            </a:r>
            <a:endParaRPr lang="en-US" dirty="0"/>
          </a:p>
          <a:p>
            <a:pPr lvl="1"/>
            <a:r>
              <a:rPr lang="en-US" dirty="0" smtClean="0"/>
              <a:t>Diverse specifications</a:t>
            </a:r>
          </a:p>
          <a:p>
            <a:pPr lvl="2"/>
            <a:r>
              <a:rPr lang="en-US" dirty="0" smtClean="0"/>
              <a:t>See portal</a:t>
            </a:r>
          </a:p>
          <a:p>
            <a:r>
              <a:rPr lang="en-US" b="1" dirty="0" smtClean="0"/>
              <a:t>Networking</a:t>
            </a:r>
          </a:p>
          <a:p>
            <a:pPr lvl="1"/>
            <a:r>
              <a:rPr lang="en-US" dirty="0" smtClean="0"/>
              <a:t>WAN 10GB/s</a:t>
            </a:r>
          </a:p>
          <a:p>
            <a:pPr lvl="1"/>
            <a:r>
              <a:rPr lang="en-US" dirty="0" smtClean="0"/>
              <a:t>Many Clusters </a:t>
            </a:r>
            <a:r>
              <a:rPr lang="en-US" dirty="0" err="1" smtClean="0"/>
              <a:t>Infiniband</a:t>
            </a:r>
            <a:endParaRPr lang="en-US" dirty="0" smtClean="0"/>
          </a:p>
          <a:p>
            <a:pPr lvl="1"/>
            <a:r>
              <a:rPr lang="en-US" dirty="0" smtClean="0"/>
              <a:t>Network fault generator </a:t>
            </a:r>
          </a:p>
          <a:p>
            <a:pPr lvl="1"/>
            <a:endParaRPr lang="en-US" dirty="0" smtClean="0"/>
          </a:p>
        </p:txBody>
      </p:sp>
      <p:sp>
        <p:nvSpPr>
          <p:cNvPr id="6" name="Content Placeholder 5"/>
          <p:cNvSpPr>
            <a:spLocks noGrp="1"/>
          </p:cNvSpPr>
          <p:nvPr>
            <p:ph sz="half" idx="2"/>
          </p:nvPr>
        </p:nvSpPr>
        <p:spPr/>
        <p:txBody>
          <a:bodyPr>
            <a:normAutofit fontScale="92500"/>
          </a:bodyPr>
          <a:lstStyle/>
          <a:p>
            <a:r>
              <a:rPr lang="en-US" b="1" dirty="0" smtClean="0"/>
              <a:t>Storage</a:t>
            </a:r>
          </a:p>
          <a:p>
            <a:pPr lvl="1"/>
            <a:r>
              <a:rPr lang="en-US" dirty="0" smtClean="0"/>
              <a:t>Sites maintain their own shared file server</a:t>
            </a:r>
          </a:p>
          <a:p>
            <a:pPr lvl="1"/>
            <a:r>
              <a:rPr lang="en-US" dirty="0" smtClean="0"/>
              <a:t>Has been upgraded on one cluster to 12TB per server due to user request</a:t>
            </a:r>
          </a:p>
          <a:p>
            <a:r>
              <a:rPr lang="en-US" b="1" dirty="0" smtClean="0"/>
              <a:t>Support</a:t>
            </a:r>
          </a:p>
          <a:p>
            <a:pPr lvl="1"/>
            <a:r>
              <a:rPr lang="en-US" dirty="0" smtClean="0"/>
              <a:t>Portal</a:t>
            </a:r>
          </a:p>
          <a:p>
            <a:pPr lvl="1"/>
            <a:r>
              <a:rPr lang="en-US" dirty="0" smtClean="0"/>
              <a:t>Ticket System</a:t>
            </a:r>
          </a:p>
          <a:p>
            <a:pPr lvl="1"/>
            <a:r>
              <a:rPr lang="en-US" dirty="0" smtClean="0"/>
              <a:t>Integrated Systems and Software Team</a:t>
            </a:r>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10</a:t>
            </a:fld>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298516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55"/>
            <a:ext cx="9144000" cy="944847"/>
          </a:xfrm>
        </p:spPr>
        <p:txBody>
          <a:bodyPr>
            <a:normAutofit fontScale="90000"/>
          </a:bodyPr>
          <a:lstStyle/>
          <a:p>
            <a:r>
              <a:rPr lang="en-US" b="1" dirty="0" smtClean="0"/>
              <a:t>FutureGrid:  a Grid/Cloud/HPC Testbed</a:t>
            </a:r>
            <a:endParaRPr lang="en-US" b="1" dirty="0"/>
          </a:p>
        </p:txBody>
      </p:sp>
      <p:grpSp>
        <p:nvGrpSpPr>
          <p:cNvPr id="3" name="Group 2"/>
          <p:cNvGrpSpPr/>
          <p:nvPr/>
        </p:nvGrpSpPr>
        <p:grpSpPr>
          <a:xfrm>
            <a:off x="21636" y="1334937"/>
            <a:ext cx="9100728" cy="4705141"/>
            <a:chOff x="21636" y="1334935"/>
            <a:chExt cx="9100728" cy="4705141"/>
          </a:xfrm>
        </p:grpSpPr>
        <p:grpSp>
          <p:nvGrpSpPr>
            <p:cNvPr id="30" name="Group 29"/>
            <p:cNvGrpSpPr/>
            <p:nvPr/>
          </p:nvGrpSpPr>
          <p:grpSpPr>
            <a:xfrm>
              <a:off x="227427" y="5029200"/>
              <a:ext cx="8518273" cy="1010876"/>
              <a:chOff x="227427" y="4495800"/>
              <a:chExt cx="8518273" cy="1010876"/>
            </a:xfrm>
          </p:grpSpPr>
          <p:grpSp>
            <p:nvGrpSpPr>
              <p:cNvPr id="32" name="Group 11"/>
              <p:cNvGrpSpPr/>
              <p:nvPr/>
            </p:nvGrpSpPr>
            <p:grpSpPr>
              <a:xfrm>
                <a:off x="227427" y="4860345"/>
                <a:ext cx="2825859" cy="646331"/>
                <a:chOff x="152400" y="6172200"/>
                <a:chExt cx="2825859" cy="667259"/>
              </a:xfrm>
            </p:grpSpPr>
            <p:sp>
              <p:nvSpPr>
                <p:cNvPr id="34" name="TextBox 33"/>
                <p:cNvSpPr txBox="1"/>
                <p:nvPr/>
              </p:nvSpPr>
              <p:spPr>
                <a:xfrm>
                  <a:off x="838200" y="6172200"/>
                  <a:ext cx="844364" cy="667259"/>
                </a:xfrm>
                <a:prstGeom prst="rect">
                  <a:avLst/>
                </a:prstGeom>
                <a:noFill/>
              </p:spPr>
              <p:txBody>
                <a:bodyPr wrap="none" rtlCol="0">
                  <a:spAutoFit/>
                </a:bodyPr>
                <a:lstStyle/>
                <a:p>
                  <a:pPr defTabSz="457178"/>
                  <a:r>
                    <a:rPr lang="en-US" dirty="0">
                      <a:solidFill>
                        <a:prstClr val="black"/>
                      </a:solidFill>
                    </a:rPr>
                    <a:t>Private</a:t>
                  </a:r>
                  <a:br>
                    <a:rPr lang="en-US" dirty="0">
                      <a:solidFill>
                        <a:prstClr val="black"/>
                      </a:solidFill>
                    </a:rPr>
                  </a:br>
                  <a:r>
                    <a:rPr lang="en-US" dirty="0">
                      <a:solidFill>
                        <a:prstClr val="black"/>
                      </a:solidFill>
                    </a:rPr>
                    <a:t>Public</a:t>
                  </a:r>
                </a:p>
              </p:txBody>
            </p:sp>
            <p:cxnSp>
              <p:nvCxnSpPr>
                <p:cNvPr id="35" name="Straight Connector 34"/>
                <p:cNvCxnSpPr/>
                <p:nvPr/>
              </p:nvCxnSpPr>
              <p:spPr>
                <a:xfrm>
                  <a:off x="152400" y="6400800"/>
                  <a:ext cx="457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52400" y="6629400"/>
                  <a:ext cx="457200"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76400" y="6324600"/>
                  <a:ext cx="1301859" cy="381291"/>
                </a:xfrm>
                <a:prstGeom prst="rect">
                  <a:avLst/>
                </a:prstGeom>
                <a:noFill/>
              </p:spPr>
              <p:txBody>
                <a:bodyPr wrap="none" rtlCol="0">
                  <a:spAutoFit/>
                </a:bodyPr>
                <a:lstStyle/>
                <a:p>
                  <a:pPr defTabSz="457178"/>
                  <a:r>
                    <a:rPr lang="en-US" dirty="0">
                      <a:solidFill>
                        <a:prstClr val="black"/>
                      </a:solidFill>
                    </a:rPr>
                    <a:t>FG Network</a:t>
                  </a:r>
                </a:p>
              </p:txBody>
            </p:sp>
          </p:grpSp>
          <p:sp>
            <p:nvSpPr>
              <p:cNvPr id="33" name="TextBox 32"/>
              <p:cNvSpPr txBox="1"/>
              <p:nvPr/>
            </p:nvSpPr>
            <p:spPr>
              <a:xfrm>
                <a:off x="6934200" y="4495800"/>
                <a:ext cx="1811500" cy="553998"/>
              </a:xfrm>
              <a:prstGeom prst="rect">
                <a:avLst/>
              </a:prstGeom>
              <a:noFill/>
            </p:spPr>
            <p:txBody>
              <a:bodyPr wrap="square" rtlCol="0">
                <a:spAutoFit/>
              </a:bodyPr>
              <a:lstStyle/>
              <a:p>
                <a:pPr defTabSz="457178"/>
                <a:r>
                  <a:rPr lang="en-US" sz="1600" b="1" dirty="0">
                    <a:solidFill>
                      <a:prstClr val="black"/>
                    </a:solidFill>
                  </a:rPr>
                  <a:t>NID</a:t>
                </a:r>
                <a:r>
                  <a:rPr lang="en-US" sz="1400" dirty="0">
                    <a:solidFill>
                      <a:prstClr val="black"/>
                    </a:solidFill>
                  </a:rPr>
                  <a:t>: Network Impairment Device</a:t>
                </a:r>
              </a:p>
            </p:txBody>
          </p:sp>
        </p:grpSp>
        <p:grpSp>
          <p:nvGrpSpPr>
            <p:cNvPr id="11" name="Group 10"/>
            <p:cNvGrpSpPr/>
            <p:nvPr/>
          </p:nvGrpSpPr>
          <p:grpSpPr>
            <a:xfrm>
              <a:off x="21636" y="1334935"/>
              <a:ext cx="9100728" cy="4564174"/>
              <a:chOff x="21636" y="1146913"/>
              <a:chExt cx="9100728" cy="4564174"/>
            </a:xfrm>
          </p:grpSpPr>
          <p:pic>
            <p:nvPicPr>
              <p:cNvPr id="12" name="Picture 11" descr="gtb network v15.png"/>
              <p:cNvPicPr>
                <a:picLocks noChangeAspect="1"/>
              </p:cNvPicPr>
              <p:nvPr/>
            </p:nvPicPr>
            <p:blipFill>
              <a:blip r:embed="rId3" cstate="print"/>
              <a:stretch>
                <a:fillRect/>
              </a:stretch>
            </p:blipFill>
            <p:spPr>
              <a:xfrm>
                <a:off x="21636" y="1146913"/>
                <a:ext cx="9100728" cy="4564174"/>
              </a:xfrm>
              <a:prstGeom prst="rect">
                <a:avLst/>
              </a:prstGeom>
            </p:spPr>
          </p:pic>
          <p:sp>
            <p:nvSpPr>
              <p:cNvPr id="13" name="TextBox 12"/>
              <p:cNvSpPr txBox="1"/>
              <p:nvPr/>
            </p:nvSpPr>
            <p:spPr>
              <a:xfrm>
                <a:off x="6955407" y="3733799"/>
                <a:ext cx="2137499" cy="276999"/>
              </a:xfrm>
              <a:prstGeom prst="rect">
                <a:avLst/>
              </a:prstGeom>
              <a:solidFill>
                <a:schemeClr val="bg1"/>
              </a:solidFill>
            </p:spPr>
            <p:txBody>
              <a:bodyPr wrap="none" rtlCol="0">
                <a:spAutoFit/>
              </a:bodyPr>
              <a:lstStyle/>
              <a:p>
                <a:r>
                  <a:rPr lang="en-US" sz="1200" b="1" dirty="0"/>
                  <a:t>12TF Disk rich + GPU 512 cores</a:t>
                </a:r>
              </a:p>
            </p:txBody>
          </p:sp>
        </p:grpSp>
      </p:gr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11</a:t>
            </a:fld>
            <a:endParaRPr lang="en-US"/>
          </a:p>
        </p:txBody>
      </p:sp>
    </p:spTree>
    <p:extLst>
      <p:ext uri="{BB962C8B-B14F-4D97-AF65-F5344CB8AC3E}">
        <p14:creationId xmlns:p14="http://schemas.microsoft.com/office/powerpoint/2010/main" val="4240258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FutureGrid</a:t>
            </a:r>
            <a:r>
              <a:rPr lang="en-US" dirty="0"/>
              <a:t> </a:t>
            </a:r>
            <a:r>
              <a:rPr lang="en-US" dirty="0" smtClean="0"/>
              <a:t>Clusters</a:t>
            </a:r>
            <a:endParaRPr lang="en-US" dirty="0"/>
          </a:p>
        </p:txBody>
      </p:sp>
      <p:sp>
        <p:nvSpPr>
          <p:cNvPr id="15" name="Content Placeholder 14"/>
          <p:cNvSpPr>
            <a:spLocks noGrp="1"/>
          </p:cNvSpPr>
          <p:nvPr>
            <p:ph idx="1"/>
          </p:nvPr>
        </p:nvSpPr>
        <p:spPr/>
        <p:txBody>
          <a:bodyPr/>
          <a:lstStyle/>
          <a:p>
            <a:endParaRPr lang="en-US"/>
          </a:p>
        </p:txBody>
      </p:sp>
      <p:sp>
        <p:nvSpPr>
          <p:cNvPr id="2" name="Date Placeholder 1"/>
          <p:cNvSpPr>
            <a:spLocks noGrp="1"/>
          </p:cNvSpPr>
          <p:nvPr>
            <p:ph type="dt" sz="half" idx="10"/>
          </p:nvPr>
        </p:nvSpPr>
        <p:spPr/>
        <p:txBody>
          <a:bodyPr/>
          <a:lstStyle/>
          <a:p>
            <a:r>
              <a:rPr lang="en-US" smtClean="0"/>
              <a:t>Gregor von Laszewski</a:t>
            </a:r>
            <a:endParaRPr lang="en-US"/>
          </a:p>
        </p:txBody>
      </p:sp>
      <p:sp>
        <p:nvSpPr>
          <p:cNvPr id="3" name="Slide Number Placeholder 2"/>
          <p:cNvSpPr>
            <a:spLocks noGrp="1"/>
          </p:cNvSpPr>
          <p:nvPr>
            <p:ph type="sldNum" sz="quarter" idx="11"/>
          </p:nvPr>
        </p:nvSpPr>
        <p:spPr>
          <a:prstGeom prst="rect">
            <a:avLst/>
          </a:prstGeom>
        </p:spPr>
        <p:txBody>
          <a:bodyPr lIns="91436" tIns="45716" rIns="91436" bIns="45716"/>
          <a:lstStyle/>
          <a:p>
            <a:fld id="{D8CFE096-9650-498C-990C-20F2420C253B}" type="slidenum">
              <a:rPr lang="en-US" smtClean="0"/>
              <a:pPr/>
              <a:t>12</a:t>
            </a:fld>
            <a:endParaRPr lang="en-US"/>
          </a:p>
        </p:txBody>
      </p:sp>
      <p:sp>
        <p:nvSpPr>
          <p:cNvPr id="4" name="TextBox 3"/>
          <p:cNvSpPr txBox="1"/>
          <p:nvPr/>
        </p:nvSpPr>
        <p:spPr>
          <a:xfrm>
            <a:off x="839518" y="-1780950"/>
            <a:ext cx="7681334" cy="707886"/>
          </a:xfrm>
          <a:prstGeom prst="rect">
            <a:avLst/>
          </a:prstGeom>
          <a:solidFill>
            <a:schemeClr val="bg1"/>
          </a:solidFill>
        </p:spPr>
        <p:txBody>
          <a:bodyPr wrap="none" lIns="91436" tIns="45716" rIns="91436" bIns="45716" rtlCol="0">
            <a:spAutoFit/>
          </a:bodyPr>
          <a:lstStyle/>
          <a:p>
            <a:r>
              <a:rPr lang="en-US" sz="4000" b="1" dirty="0"/>
              <a:t>FutureGrid Distributed Testbed-</a:t>
            </a:r>
            <a:r>
              <a:rPr lang="en-US" sz="4000" b="1" dirty="0" err="1"/>
              <a:t>aaS</a:t>
            </a:r>
            <a:endParaRPr lang="en-US" sz="4000" b="1" dirty="0"/>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7575" y="3338011"/>
            <a:ext cx="2266553" cy="339983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4692362" y="6371523"/>
            <a:ext cx="1861315" cy="466280"/>
          </a:xfrm>
          <a:prstGeom prst="rect">
            <a:avLst/>
          </a:prstGeom>
          <a:solidFill>
            <a:schemeClr val="bg1"/>
          </a:solidFill>
        </p:spPr>
        <p:txBody>
          <a:bodyPr wrap="none" lIns="91436" tIns="45716" rIns="91436" bIns="45716" rtlCol="0">
            <a:spAutoFit/>
          </a:bodyPr>
          <a:lstStyle/>
          <a:p>
            <a:r>
              <a:rPr lang="en-US" sz="2400" b="1" dirty="0"/>
              <a:t>Sierra (SDSC)</a:t>
            </a: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544" y="3795972"/>
            <a:ext cx="1944161" cy="3041831"/>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676925" y="6365657"/>
            <a:ext cx="1743848" cy="466280"/>
          </a:xfrm>
          <a:prstGeom prst="rect">
            <a:avLst/>
          </a:prstGeom>
          <a:solidFill>
            <a:schemeClr val="bg1"/>
          </a:solidFill>
        </p:spPr>
        <p:txBody>
          <a:bodyPr wrap="none" lIns="91436" tIns="45716" rIns="91436" bIns="45716" rtlCol="0">
            <a:spAutoFit/>
          </a:bodyPr>
          <a:lstStyle/>
          <a:p>
            <a:r>
              <a:rPr lang="en-US" sz="2400" b="1" dirty="0"/>
              <a:t>Foxtrot (UF)</a:t>
            </a: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8" y="3947916"/>
            <a:ext cx="2329281" cy="2880694"/>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p:cNvSpPr txBox="1"/>
          <p:nvPr/>
        </p:nvSpPr>
        <p:spPr>
          <a:xfrm>
            <a:off x="142094" y="6365657"/>
            <a:ext cx="2163049" cy="466280"/>
          </a:xfrm>
          <a:prstGeom prst="rect">
            <a:avLst/>
          </a:prstGeom>
          <a:solidFill>
            <a:schemeClr val="bg1"/>
          </a:solidFill>
        </p:spPr>
        <p:txBody>
          <a:bodyPr wrap="none" lIns="91436" tIns="45716" rIns="91436" bIns="45716" rtlCol="0">
            <a:spAutoFit/>
          </a:bodyPr>
          <a:lstStyle/>
          <a:p>
            <a:r>
              <a:rPr lang="en-US" sz="2400" b="1" dirty="0"/>
              <a:t>Hotel (Chicago)</a:t>
            </a:r>
          </a:p>
        </p:txBody>
      </p:sp>
      <p:grpSp>
        <p:nvGrpSpPr>
          <p:cNvPr id="12" name="Group 11"/>
          <p:cNvGrpSpPr/>
          <p:nvPr/>
        </p:nvGrpSpPr>
        <p:grpSpPr>
          <a:xfrm>
            <a:off x="372396" y="1156854"/>
            <a:ext cx="5238083" cy="2653145"/>
            <a:chOff x="4250178" y="351692"/>
            <a:chExt cx="4893821" cy="2645271"/>
          </a:xfrm>
        </p:grpSpPr>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994" b="7623"/>
            <a:stretch/>
          </p:blipFill>
          <p:spPr bwMode="auto">
            <a:xfrm>
              <a:off x="4250178" y="351692"/>
              <a:ext cx="4893821" cy="26452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4544573" y="2473731"/>
              <a:ext cx="4066681" cy="460295"/>
            </a:xfrm>
            <a:prstGeom prst="rect">
              <a:avLst/>
            </a:prstGeom>
            <a:solidFill>
              <a:schemeClr val="bg1"/>
            </a:solidFill>
          </p:spPr>
          <p:txBody>
            <a:bodyPr wrap="square" rtlCol="0">
              <a:spAutoFit/>
            </a:bodyPr>
            <a:lstStyle/>
            <a:p>
              <a:r>
                <a:rPr lang="en-US" sz="2400" b="1" dirty="0"/>
                <a:t>India (IBM) and </a:t>
              </a:r>
              <a:r>
                <a:rPr lang="en-US" sz="2400" b="1" dirty="0" err="1"/>
                <a:t>Xray</a:t>
              </a:r>
              <a:r>
                <a:rPr lang="en-US" sz="2400" b="1" dirty="0"/>
                <a:t> (Cray) (IU)</a:t>
              </a:r>
            </a:p>
          </p:txBody>
        </p:sp>
      </p:grpSp>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34" t="5170" r="8493" b="10515"/>
          <a:stretch/>
        </p:blipFill>
        <p:spPr bwMode="auto">
          <a:xfrm>
            <a:off x="6996689" y="3505885"/>
            <a:ext cx="2055405" cy="3362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7" name="TextBox 16"/>
          <p:cNvSpPr txBox="1"/>
          <p:nvPr/>
        </p:nvSpPr>
        <p:spPr>
          <a:xfrm>
            <a:off x="7061459" y="6362330"/>
            <a:ext cx="1990635" cy="466280"/>
          </a:xfrm>
          <a:prstGeom prst="rect">
            <a:avLst/>
          </a:prstGeom>
          <a:solidFill>
            <a:schemeClr val="bg1"/>
          </a:solidFill>
        </p:spPr>
        <p:txBody>
          <a:bodyPr wrap="square" lIns="91436" tIns="45716" rIns="91436" bIns="45716" rtlCol="0">
            <a:spAutoFit/>
          </a:bodyPr>
          <a:lstStyle/>
          <a:p>
            <a:r>
              <a:rPr lang="en-US" sz="2400" b="1" dirty="0"/>
              <a:t>Alamo (TACC)</a:t>
            </a:r>
          </a:p>
        </p:txBody>
      </p:sp>
      <p:pic>
        <p:nvPicPr>
          <p:cNvPr id="19"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252"/>
          <a:stretch/>
        </p:blipFill>
        <p:spPr bwMode="auto">
          <a:xfrm>
            <a:off x="5978552" y="1133520"/>
            <a:ext cx="2553599" cy="2204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9"/>
          <p:cNvSpPr txBox="1"/>
          <p:nvPr/>
        </p:nvSpPr>
        <p:spPr>
          <a:xfrm>
            <a:off x="6226029" y="2799273"/>
            <a:ext cx="2252215" cy="466280"/>
          </a:xfrm>
          <a:prstGeom prst="rect">
            <a:avLst/>
          </a:prstGeom>
          <a:solidFill>
            <a:schemeClr val="bg1"/>
          </a:solidFill>
        </p:spPr>
        <p:txBody>
          <a:bodyPr wrap="none" lIns="91436" tIns="45716" rIns="91436" bIns="45716" rtlCol="0">
            <a:spAutoFit/>
          </a:bodyPr>
          <a:lstStyle/>
          <a:p>
            <a:r>
              <a:rPr lang="en-US" sz="2400" b="1" dirty="0">
                <a:solidFill>
                  <a:srgbClr val="FF0000"/>
                </a:solidFill>
              </a:rPr>
              <a:t>Bravo</a:t>
            </a:r>
            <a:r>
              <a:rPr lang="en-US" sz="2400" b="1" dirty="0"/>
              <a:t> </a:t>
            </a:r>
            <a:r>
              <a:rPr lang="en-US" sz="2400" b="1" dirty="0">
                <a:solidFill>
                  <a:schemeClr val="accent6"/>
                </a:solidFill>
              </a:rPr>
              <a:t>Delta</a:t>
            </a:r>
            <a:r>
              <a:rPr lang="en-US" sz="2400" b="1" dirty="0"/>
              <a:t> (IU)</a:t>
            </a:r>
          </a:p>
        </p:txBody>
      </p:sp>
    </p:spTree>
    <p:extLst>
      <p:ext uri="{BB962C8B-B14F-4D97-AF65-F5344CB8AC3E}">
        <p14:creationId xmlns:p14="http://schemas.microsoft.com/office/powerpoint/2010/main" val="416585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4CC141A-9CC6-41A7-A7D0-011D836CC6E2}" type="slidenum">
              <a:rPr lang="en-US" smtClean="0"/>
              <a:pPr/>
              <a:t>13</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83647420"/>
              </p:ext>
            </p:extLst>
          </p:nvPr>
        </p:nvGraphicFramePr>
        <p:xfrm>
          <a:off x="553818" y="886487"/>
          <a:ext cx="8279012" cy="5385738"/>
        </p:xfrm>
        <a:graphic>
          <a:graphicData uri="http://schemas.openxmlformats.org/drawingml/2006/table">
            <a:tbl>
              <a:tblPr firstRow="1" firstCol="1" lastRow="1" lastCol="1" bandRow="1">
                <a:tableStyleId>{B301B821-A1FF-4177-AEE7-76D212191A09}</a:tableStyleId>
              </a:tblPr>
              <a:tblGrid>
                <a:gridCol w="887518"/>
                <a:gridCol w="1284719"/>
                <a:gridCol w="773009"/>
                <a:gridCol w="700064"/>
                <a:gridCol w="814432"/>
                <a:gridCol w="954467"/>
                <a:gridCol w="954468"/>
                <a:gridCol w="688950"/>
                <a:gridCol w="1221385"/>
              </a:tblGrid>
              <a:tr h="530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Name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System type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CPUs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Cores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TFLOPS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Total RAM (GB)</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Secondary Storage (TB)</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Site</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rPr>
                        <a:t> Status</a:t>
                      </a:r>
                      <a:endParaRPr kumimoji="0" lang="en-US" sz="1400" b="1" i="0" u="none" strike="noStrike" cap="none" normalizeH="0" baseline="0" dirty="0">
                        <a:ln>
                          <a:noFill/>
                        </a:ln>
                        <a:solidFill>
                          <a:srgbClr val="FFFFFF"/>
                        </a:solidFill>
                        <a:effectLst/>
                        <a:latin typeface="Calibri" charset="0"/>
                        <a:ea typeface="Times" charset="0"/>
                        <a:cs typeface="Times New Roman" charset="0"/>
                      </a:endParaRPr>
                    </a:p>
                  </a:txBody>
                  <a:tcPr marL="8890" marR="8890" marT="0" marB="0" anchor="ctr" horzOverflow="overflow"/>
                </a:tc>
              </a:tr>
              <a:tr h="3252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India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256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1024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11</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3072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512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IU</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810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Alamo</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Dell </a:t>
                      </a:r>
                      <a:r>
                        <a:rPr kumimoji="0" lang="en-US" sz="1400" u="none" strike="noStrike" cap="none" normalizeH="0" baseline="0" dirty="0" err="1">
                          <a:ln>
                            <a:noFill/>
                          </a:ln>
                          <a:effectLst/>
                        </a:rPr>
                        <a:t>PowerEdge</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192</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768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1152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TACC</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252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Hotel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2016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120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UC</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252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Sierra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2688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96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SDSC</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252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err="1" smtClean="0">
                          <a:ln>
                            <a:noFill/>
                          </a:ln>
                          <a:effectLst/>
                        </a:rPr>
                        <a:t>Xray</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Cray XT5m</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672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1344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180</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a:ln>
                            <a:noFill/>
                          </a:ln>
                          <a:effectLst/>
                        </a:rPr>
                        <a:t>IU</a:t>
                      </a:r>
                      <a:endParaRPr kumimoji="0" lang="en-US" sz="1400" b="0" i="0" u="none" strike="noStrike" cap="none" normalizeH="0" baseline="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252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Foxtrot</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 IBM </a:t>
                      </a:r>
                      <a:r>
                        <a:rPr kumimoji="0" lang="en-US" sz="1400" u="none" strike="noStrike" cap="none" normalizeH="0" baseline="0" dirty="0" err="1">
                          <a:ln>
                            <a:noFill/>
                          </a:ln>
                          <a:effectLst/>
                        </a:rPr>
                        <a:t>iDataPlex</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64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256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768</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a:ln>
                            <a:noFill/>
                          </a:ln>
                          <a:effectLst/>
                        </a:rPr>
                        <a:t>UF</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5715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Bravo</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Large Disk &amp; memory</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128</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1.5</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3072 </a:t>
                      </a:r>
                      <a:br>
                        <a:rPr kumimoji="0" lang="en-US" sz="1400" u="none" strike="noStrike" cap="none" normalizeH="0" baseline="0" dirty="0" smtClean="0">
                          <a:ln>
                            <a:noFill/>
                          </a:ln>
                          <a:effectLst/>
                        </a:rPr>
                      </a:br>
                      <a:r>
                        <a:rPr kumimoji="0" lang="en-US" sz="1400" u="none" strike="noStrike" cap="none" normalizeH="0" baseline="0" dirty="0" smtClean="0">
                          <a:ln>
                            <a:noFill/>
                          </a:ln>
                          <a:effectLst/>
                        </a:rPr>
                        <a:t>(192GB</a:t>
                      </a:r>
                      <a:br>
                        <a:rPr kumimoji="0" lang="en-US" sz="1400" u="none" strike="noStrike" cap="none" normalizeH="0" baseline="0" dirty="0" smtClean="0">
                          <a:ln>
                            <a:noFill/>
                          </a:ln>
                          <a:effectLst/>
                        </a:rPr>
                      </a:br>
                      <a:r>
                        <a:rPr kumimoji="0" lang="en-US" sz="1400" u="none" strike="noStrike" cap="none" normalizeH="0" baseline="0" dirty="0" smtClean="0">
                          <a:ln>
                            <a:noFill/>
                          </a:ln>
                          <a:effectLst/>
                        </a:rPr>
                        <a:t>per node)</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 </a:t>
                      </a:r>
                      <a:br>
                        <a:rPr kumimoji="0" lang="en-US" sz="1400" u="none" strike="noStrike" cap="none" normalizeH="0" baseline="0" dirty="0" smtClean="0">
                          <a:ln>
                            <a:noFill/>
                          </a:ln>
                          <a:effectLst/>
                        </a:rPr>
                      </a:br>
                      <a:r>
                        <a:rPr kumimoji="0" lang="en-US" sz="1400" u="none" strike="noStrike" cap="none" normalizeH="0" baseline="0" dirty="0" smtClean="0">
                          <a:ln>
                            <a:noFill/>
                          </a:ln>
                          <a:effectLst/>
                        </a:rPr>
                        <a:t>(12 TB per Server)</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smtClean="0">
                          <a:ln>
                            <a:noFill/>
                          </a:ln>
                          <a:effectLst/>
                        </a:rPr>
                        <a:t>  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57155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Delta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Large Disk &amp; memory With Tesla GPU’s</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32 CPU   </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400" dirty="0" smtClean="0"/>
                        <a:t>32 GPU’s</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9</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3072 (192GB per node)</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192 (12 TB per Server)</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35845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alibri" charset="0"/>
                          <a:ea typeface="Times" charset="0"/>
                          <a:cs typeface="Times New Roman" charset="0"/>
                        </a:rPr>
                        <a:t>Lima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SSD Test System</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16</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128</a:t>
                      </a: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1.3</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512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3.8 (SSD)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8 (SATA)</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libri" charset="0"/>
                          <a:ea typeface="Times" charset="0"/>
                          <a:cs typeface="Times New Roman" charset="0"/>
                        </a:rPr>
                        <a:t>SDSC</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smtClean="0">
                          <a:ln>
                            <a:noFill/>
                          </a:ln>
                          <a:solidFill>
                            <a:srgbClr val="000000"/>
                          </a:solidFill>
                          <a:effectLst/>
                          <a:latin typeface="Calibri" charset="0"/>
                          <a:ea typeface="Times" charset="0"/>
                          <a:cs typeface="Times New Roman" charset="0"/>
                        </a:rPr>
                        <a:t>Operational</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5011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Echo</a:t>
                      </a: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Large memory </a:t>
                      </a:r>
                      <a:r>
                        <a:rPr kumimoji="0" lang="en-US" sz="1400" u="none" strike="noStrike" cap="none" normalizeH="0" baseline="0" dirty="0" err="1" smtClean="0">
                          <a:ln>
                            <a:noFill/>
                          </a:ln>
                          <a:effectLst/>
                        </a:rPr>
                        <a:t>ScaleMP</a:t>
                      </a:r>
                      <a:endParaRPr kumimoji="0" lang="en-US" sz="1400" u="none" strike="noStrike" cap="none" normalizeH="0" baseline="0" dirty="0" smtClean="0">
                        <a:ln>
                          <a:noFill/>
                        </a:ln>
                        <a:effectLst/>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u="none" strike="noStrike" cap="none" normalizeH="0" baseline="0" dirty="0" smtClean="0">
                          <a:ln>
                            <a:noFill/>
                          </a:ln>
                          <a:effectLst/>
                        </a:rPr>
                        <a:t>32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smtClean="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6144</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192</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u="none" strike="noStrike" cap="none" normalizeH="0" baseline="0" dirty="0" smtClean="0">
                          <a:ln>
                            <a:noFill/>
                          </a:ln>
                          <a:effectLst/>
                        </a:rPr>
                        <a:t>IU</a:t>
                      </a:r>
                      <a:endParaRPr kumimoji="0" lang="en-US" sz="1400" b="0"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smtClean="0">
                          <a:ln>
                            <a:noFill/>
                          </a:ln>
                          <a:effectLst/>
                        </a:rPr>
                        <a:t>Beta</a:t>
                      </a:r>
                      <a:endParaRPr kumimoji="0" lang="en-US" sz="1400" b="1" i="0" u="none" strike="noStrike" cap="none" normalizeH="0" baseline="0" dirty="0">
                        <a:ln>
                          <a:noFill/>
                        </a:ln>
                        <a:solidFill>
                          <a:srgbClr val="000000"/>
                        </a:solidFill>
                        <a:effectLst/>
                        <a:latin typeface="Calibri" charset="0"/>
                        <a:ea typeface="Times" charset="0"/>
                        <a:cs typeface="Times New Roman" charset="0"/>
                      </a:endParaRPr>
                    </a:p>
                  </a:txBody>
                  <a:tcPr marL="8890" marR="8890" marT="0" marB="0" anchor="ctr" horzOverflow="overflow"/>
                </a:tc>
              </a:tr>
              <a:tr h="5960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rPr>
                        <a:t>TOTAL </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a:ln>
                            <a:noFill/>
                          </a:ln>
                          <a:solidFill>
                            <a:schemeClr val="tx1"/>
                          </a:solidFill>
                          <a:effectLst/>
                        </a:rPr>
                        <a:t> </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1128</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+ 32 GPU</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i="0" u="none" strike="noStrike" cap="none" normalizeH="0" baseline="0" dirty="0" smtClean="0">
                          <a:ln>
                            <a:noFill/>
                          </a:ln>
                          <a:solidFill>
                            <a:schemeClr val="tx1"/>
                          </a:solidFill>
                          <a:effectLst/>
                        </a:rPr>
                        <a:t>4704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+14336 GPU</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54.8</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23840</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charset="0"/>
                          <a:ea typeface="Times" charset="0"/>
                          <a:cs typeface="Times New Roman" charset="0"/>
                        </a:rPr>
                        <a:t>1550</a:t>
                      </a: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Calibri" charset="0"/>
                        <a:ea typeface="Times" charset="0"/>
                        <a:cs typeface="Times New Roman" charset="0"/>
                      </a:endParaRPr>
                    </a:p>
                  </a:txBody>
                  <a:tcPr marL="8890" marR="8890" marT="0" marB="0" anchor="ctr" horzOverflow="overflow"/>
                </a:tc>
              </a:tr>
            </a:tbl>
          </a:graphicData>
        </a:graphic>
      </p:graphicFrame>
      <p:sp>
        <p:nvSpPr>
          <p:cNvPr id="2" name="Title 1"/>
          <p:cNvSpPr>
            <a:spLocks noGrp="1"/>
          </p:cNvSpPr>
          <p:nvPr>
            <p:ph type="title"/>
          </p:nvPr>
        </p:nvSpPr>
        <p:spPr>
          <a:xfrm>
            <a:off x="76200" y="0"/>
            <a:ext cx="8610600" cy="838200"/>
          </a:xfrm>
        </p:spPr>
        <p:txBody>
          <a:bodyPr/>
          <a:lstStyle/>
          <a:p>
            <a:r>
              <a:rPr lang="en-US" dirty="0"/>
              <a:t>Heterogeneous </a:t>
            </a:r>
            <a:r>
              <a:rPr lang="en-US" dirty="0" smtClean="0"/>
              <a:t>Systems </a:t>
            </a:r>
            <a:r>
              <a:rPr lang="en-US" dirty="0"/>
              <a:t>Hardware</a:t>
            </a:r>
          </a:p>
        </p:txBody>
      </p:sp>
      <p:sp>
        <p:nvSpPr>
          <p:cNvPr id="3" name="Date Placeholder 2"/>
          <p:cNvSpPr>
            <a:spLocks noGrp="1"/>
          </p:cNvSpPr>
          <p:nvPr>
            <p:ph type="dt" sz="half" idx="10"/>
          </p:nvPr>
        </p:nvSpPr>
        <p:spPr/>
        <p:txBody>
          <a:bodyPr/>
          <a:lstStyle/>
          <a:p>
            <a:r>
              <a:rPr lang="en-US" smtClean="0"/>
              <a:t>Gregor von Laszewski</a:t>
            </a:r>
            <a:endParaRPr lang="en-US" dirty="0"/>
          </a:p>
        </p:txBody>
      </p:sp>
    </p:spTree>
    <p:extLst>
      <p:ext uri="{BB962C8B-B14F-4D97-AF65-F5344CB8AC3E}">
        <p14:creationId xmlns:p14="http://schemas.microsoft.com/office/powerpoint/2010/main" val="3724310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Overview of Software </a:t>
            </a:r>
            <a:endParaRPr lang="en-US" dirty="0"/>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14</a:t>
            </a:fld>
            <a:endParaRPr lang="en-US"/>
          </a:p>
        </p:txBody>
      </p:sp>
    </p:spTree>
    <p:extLst>
      <p:ext uri="{BB962C8B-B14F-4D97-AF65-F5344CB8AC3E}">
        <p14:creationId xmlns:p14="http://schemas.microsoft.com/office/powerpoint/2010/main" val="252648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Software Services Categories</a:t>
            </a:r>
            <a:endParaRPr lang="en-US" dirty="0"/>
          </a:p>
        </p:txBody>
      </p:sp>
      <p:sp>
        <p:nvSpPr>
          <p:cNvPr id="3" name="Content Placeholder 2"/>
          <p:cNvSpPr>
            <a:spLocks noGrp="1"/>
          </p:cNvSpPr>
          <p:nvPr>
            <p:ph idx="1"/>
          </p:nvPr>
        </p:nvSpPr>
        <p:spPr>
          <a:xfrm>
            <a:off x="1781470" y="5419624"/>
            <a:ext cx="6905329" cy="706856"/>
          </a:xfrm>
        </p:spPr>
        <p:txBody>
          <a:bodyPr>
            <a:normAutofit fontScale="55000" lnSpcReduction="20000"/>
          </a:bodyPr>
          <a:lstStyle/>
          <a:p>
            <a:r>
              <a:rPr lang="en-US" dirty="0" smtClean="0"/>
              <a:t>Other Services</a:t>
            </a:r>
          </a:p>
          <a:p>
            <a:pPr lvl="1"/>
            <a:r>
              <a:rPr lang="en-US" dirty="0" smtClean="0"/>
              <a:t>Other services useful for the users as part of the FG service offerings </a:t>
            </a:r>
          </a:p>
          <a:p>
            <a:pPr lvl="1"/>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15</a:t>
            </a:fld>
            <a:endParaRPr lang="en-US"/>
          </a:p>
        </p:txBody>
      </p:sp>
      <p:graphicFrame>
        <p:nvGraphicFramePr>
          <p:cNvPr id="7" name="Diagram 6"/>
          <p:cNvGraphicFramePr/>
          <p:nvPr>
            <p:extLst>
              <p:ext uri="{D42A27DB-BD31-4B8C-83A1-F6EECF244321}">
                <p14:modId xmlns:p14="http://schemas.microsoft.com/office/powerpoint/2010/main" val="2807032334"/>
              </p:ext>
            </p:extLst>
          </p:nvPr>
        </p:nvGraphicFramePr>
        <p:xfrm>
          <a:off x="1630947" y="1156855"/>
          <a:ext cx="7145623" cy="4030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Connector 9"/>
          <p:cNvCxnSpPr/>
          <p:nvPr/>
        </p:nvCxnSpPr>
        <p:spPr>
          <a:xfrm>
            <a:off x="214644" y="4400090"/>
            <a:ext cx="883745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rot="16200000">
            <a:off x="-885219" y="2750605"/>
            <a:ext cx="4030243" cy="842747"/>
            <a:chOff x="0" y="3254109"/>
            <a:chExt cx="2674469" cy="774365"/>
          </a:xfrm>
          <a:scene3d>
            <a:camera prst="orthographicFront"/>
            <a:lightRig rig="flat" dir="t"/>
          </a:scene3d>
        </p:grpSpPr>
        <p:sp>
          <p:nvSpPr>
            <p:cNvPr id="11" name="Rounded Rectangle 10"/>
            <p:cNvSpPr/>
            <p:nvPr/>
          </p:nvSpPr>
          <p:spPr>
            <a:xfrm>
              <a:off x="0" y="3254109"/>
              <a:ext cx="2674469" cy="774365"/>
            </a:xfrm>
            <a:prstGeom prst="roundRect">
              <a:avLst/>
            </a:prstGeom>
            <a:sp3d prstMaterial="dkEdge">
              <a:bevelT w="8200" h="38100"/>
            </a:sp3d>
          </p:spPr>
          <p:style>
            <a:lnRef idx="0">
              <a:schemeClr val="lt1">
                <a:hueOff val="0"/>
                <a:satOff val="0"/>
                <a:lumOff val="0"/>
                <a:alphaOff val="0"/>
              </a:schemeClr>
            </a:lnRef>
            <a:fillRef idx="2">
              <a:schemeClr val="accent2">
                <a:hueOff val="4681520"/>
                <a:satOff val="-5839"/>
                <a:lumOff val="1373"/>
                <a:alphaOff val="0"/>
              </a:schemeClr>
            </a:fillRef>
            <a:effectRef idx="1">
              <a:schemeClr val="accent2">
                <a:hueOff val="4681520"/>
                <a:satOff val="-5839"/>
                <a:lumOff val="1373"/>
                <a:alphaOff val="0"/>
              </a:schemeClr>
            </a:effectRef>
            <a:fontRef idx="minor">
              <a:schemeClr val="dk1"/>
            </a:fontRef>
          </p:style>
        </p:sp>
        <p:sp>
          <p:nvSpPr>
            <p:cNvPr id="12" name="Rounded Rectangle 4"/>
            <p:cNvSpPr/>
            <p:nvPr/>
          </p:nvSpPr>
          <p:spPr>
            <a:xfrm>
              <a:off x="37801" y="3291906"/>
              <a:ext cx="2598867" cy="69876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i="1" kern="1200" dirty="0" err="1" smtClean="0"/>
                <a:t>TestbedaaS</a:t>
              </a:r>
              <a:r>
                <a:rPr lang="en-US" sz="2400" i="1" kern="1200" dirty="0" smtClean="0"/>
                <a:t> =</a:t>
              </a:r>
              <a:r>
                <a:rPr lang="en-US" sz="2400" i="1" kern="1200" dirty="0" err="1" smtClean="0"/>
                <a:t>TaaS</a:t>
              </a:r>
              <a:endParaRPr lang="en-US" sz="2400" i="1" kern="1200" dirty="0"/>
            </a:p>
          </p:txBody>
        </p:sp>
      </p:grpSp>
    </p:spTree>
    <p:extLst>
      <p:ext uri="{BB962C8B-B14F-4D97-AF65-F5344CB8AC3E}">
        <p14:creationId xmlns:p14="http://schemas.microsoft.com/office/powerpoint/2010/main" val="494868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14400"/>
          </a:xfrm>
        </p:spPr>
        <p:txBody>
          <a:bodyPr/>
          <a:lstStyle/>
          <a:p>
            <a:r>
              <a:rPr lang="en-US" dirty="0"/>
              <a:t>Selected List of Services Offered</a:t>
            </a:r>
          </a:p>
        </p:txBody>
      </p:sp>
      <p:sp>
        <p:nvSpPr>
          <p:cNvPr id="4" name="Slide Number Placeholder 3"/>
          <p:cNvSpPr>
            <a:spLocks noGrp="1"/>
          </p:cNvSpPr>
          <p:nvPr>
            <p:ph type="sldNum" sz="quarter" idx="11"/>
          </p:nvPr>
        </p:nvSpPr>
        <p:spPr/>
        <p:txBody>
          <a:bodyPr/>
          <a:lstStyle/>
          <a:p>
            <a:fld id="{94CC141A-9CC6-41A7-A7D0-011D836CC6E2}" type="slidenum">
              <a:rPr lang="en-US" smtClean="0"/>
              <a:pPr/>
              <a:t>16</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3230844755"/>
              </p:ext>
            </p:extLst>
          </p:nvPr>
        </p:nvGraphicFramePr>
        <p:xfrm>
          <a:off x="457200" y="964286"/>
          <a:ext cx="8229600" cy="551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rot="16200000">
            <a:off x="6563097" y="2699695"/>
            <a:ext cx="4203700" cy="461657"/>
          </a:xfrm>
          <a:prstGeom prst="rect">
            <a:avLst/>
          </a:prstGeom>
        </p:spPr>
        <p:style>
          <a:lnRef idx="1">
            <a:schemeClr val="accent3"/>
          </a:lnRef>
          <a:fillRef idx="2">
            <a:schemeClr val="accent3"/>
          </a:fillRef>
          <a:effectRef idx="1">
            <a:schemeClr val="accent3"/>
          </a:effectRef>
          <a:fontRef idx="minor">
            <a:schemeClr val="dk1"/>
          </a:fontRef>
        </p:style>
        <p:txBody>
          <a:bodyPr wrap="square" lIns="91436" tIns="45716" rIns="91436" bIns="45716">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2" name="Date Placeholder 1"/>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41378558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Simplified </a:t>
            </a:r>
            <a:r>
              <a:rPr lang="en-US" dirty="0" err="1"/>
              <a:t>TaaS</a:t>
            </a:r>
            <a:r>
              <a:rPr lang="en-US" dirty="0"/>
              <a:t> </a:t>
            </a:r>
            <a:r>
              <a:rPr lang="en-US" dirty="0" smtClean="0"/>
              <a:t>Software Architecture</a:t>
            </a:r>
            <a:endParaRPr lang="en-US" dirty="0"/>
          </a:p>
        </p:txBody>
      </p:sp>
      <p:pic>
        <p:nvPicPr>
          <p:cNvPr id="4" name="Content Placeholder 3"/>
          <p:cNvPicPr>
            <a:picLocks noGrp="1" noChangeAspect="1"/>
          </p:cNvPicPr>
          <p:nvPr>
            <p:ph idx="1"/>
          </p:nvPr>
        </p:nvPicPr>
        <p:blipFill>
          <a:blip r:embed="rId2"/>
          <a:srcRect l="-40756" r="-40756"/>
          <a:stretch>
            <a:fillRect/>
          </a:stretch>
        </p:blipFill>
        <p:spPr/>
      </p:pic>
      <p:sp>
        <p:nvSpPr>
          <p:cNvPr id="3" name="Date Placeholder 2"/>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17</a:t>
            </a:fld>
            <a:endParaRPr lang="en-US"/>
          </a:p>
        </p:txBody>
      </p:sp>
    </p:spTree>
    <p:extLst>
      <p:ext uri="{BB962C8B-B14F-4D97-AF65-F5344CB8AC3E}">
        <p14:creationId xmlns:p14="http://schemas.microsoft.com/office/powerpoint/2010/main" val="377510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4002"/>
          </a:xfrm>
        </p:spPr>
        <p:txBody>
          <a:bodyPr>
            <a:normAutofit fontScale="90000"/>
          </a:bodyPr>
          <a:lstStyle/>
          <a:p>
            <a:r>
              <a:rPr lang="en-US" dirty="0" err="1" smtClean="0"/>
              <a:t>TaaS</a:t>
            </a:r>
            <a:r>
              <a:rPr lang="en-US" dirty="0" smtClean="0"/>
              <a:t> Software Architecture</a:t>
            </a:r>
            <a:endParaRPr lang="en-US" dirty="0"/>
          </a:p>
        </p:txBody>
      </p:sp>
      <p:pic>
        <p:nvPicPr>
          <p:cNvPr id="4" name="Content Placeholder 3"/>
          <p:cNvPicPr>
            <a:picLocks noGrp="1" noChangeAspect="1"/>
          </p:cNvPicPr>
          <p:nvPr>
            <p:ph idx="1"/>
          </p:nvPr>
        </p:nvPicPr>
        <p:blipFill>
          <a:blip r:embed="rId3"/>
          <a:srcRect l="-33981" r="-33981"/>
          <a:stretch>
            <a:fillRect/>
          </a:stretch>
        </p:blipFill>
        <p:spPr>
          <a:xfrm>
            <a:off x="-188275" y="814913"/>
            <a:ext cx="9585543" cy="5696964"/>
          </a:xfrm>
        </p:spPr>
      </p:pic>
      <p:sp>
        <p:nvSpPr>
          <p:cNvPr id="3" name="Date Placeholder 2"/>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18</a:t>
            </a:fld>
            <a:endParaRPr lang="en-US"/>
          </a:p>
        </p:txBody>
      </p:sp>
    </p:spTree>
    <p:extLst>
      <p:ext uri="{BB962C8B-B14F-4D97-AF65-F5344CB8AC3E}">
        <p14:creationId xmlns:p14="http://schemas.microsoft.com/office/powerpoint/2010/main" val="2448919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5306" y="248024"/>
            <a:ext cx="2743200" cy="1143000"/>
          </a:xfrm>
        </p:spPr>
        <p:txBody>
          <a:bodyPr/>
          <a:lstStyle/>
          <a:p>
            <a:r>
              <a:rPr lang="en-US" dirty="0" smtClean="0"/>
              <a:t>Services Offered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3570883"/>
              </p:ext>
            </p:extLst>
          </p:nvPr>
        </p:nvGraphicFramePr>
        <p:xfrm>
          <a:off x="152405" y="270995"/>
          <a:ext cx="5715001" cy="6587005"/>
        </p:xfrm>
        <a:graphic>
          <a:graphicData uri="http://schemas.openxmlformats.org/drawingml/2006/table">
            <a:tbl>
              <a:tblPr firstRow="1" bandRow="1">
                <a:tableStyleId>{69C7853C-536D-4A76-A0AE-DD22124D55A5}</a:tableStyleId>
              </a:tblPr>
              <a:tblGrid>
                <a:gridCol w="1538652"/>
                <a:gridCol w="512885"/>
                <a:gridCol w="586153"/>
                <a:gridCol w="512885"/>
                <a:gridCol w="512885"/>
                <a:gridCol w="512885"/>
                <a:gridCol w="439615"/>
                <a:gridCol w="366347"/>
                <a:gridCol w="366347"/>
                <a:gridCol w="366347"/>
              </a:tblGrid>
              <a:tr h="734845">
                <a:tc>
                  <a:txBody>
                    <a:bodyPr/>
                    <a:lstStyle/>
                    <a:p>
                      <a:endParaRPr lang="en-US" sz="1800" dirty="0">
                        <a:solidFill>
                          <a:schemeClr val="tx1"/>
                        </a:solidFill>
                      </a:endParaRPr>
                    </a:p>
                  </a:txBody>
                  <a:tcPr vert="vert"/>
                </a:tc>
                <a:tc>
                  <a:txBody>
                    <a:bodyPr/>
                    <a:lstStyle/>
                    <a:p>
                      <a:r>
                        <a:rPr lang="en-US" sz="1800" dirty="0" smtClean="0">
                          <a:solidFill>
                            <a:schemeClr val="tx1"/>
                          </a:solidFill>
                        </a:rPr>
                        <a:t>India</a:t>
                      </a:r>
                      <a:endParaRPr lang="en-US" sz="1800" dirty="0">
                        <a:solidFill>
                          <a:schemeClr val="tx1"/>
                        </a:solidFill>
                      </a:endParaRPr>
                    </a:p>
                  </a:txBody>
                  <a:tcPr vert="vert"/>
                </a:tc>
                <a:tc>
                  <a:txBody>
                    <a:bodyPr/>
                    <a:lstStyle/>
                    <a:p>
                      <a:r>
                        <a:rPr lang="en-US" sz="1800" dirty="0" smtClean="0">
                          <a:solidFill>
                            <a:schemeClr val="tx1"/>
                          </a:solidFill>
                        </a:rPr>
                        <a:t>Sierra</a:t>
                      </a:r>
                      <a:endParaRPr lang="en-US" sz="1800" dirty="0">
                        <a:solidFill>
                          <a:schemeClr val="tx1"/>
                        </a:solidFill>
                      </a:endParaRPr>
                    </a:p>
                  </a:txBody>
                  <a:tcPr vert="vert"/>
                </a:tc>
                <a:tc>
                  <a:txBody>
                    <a:bodyPr/>
                    <a:lstStyle/>
                    <a:p>
                      <a:r>
                        <a:rPr lang="en-US" sz="1800" dirty="0" smtClean="0">
                          <a:solidFill>
                            <a:schemeClr val="tx1"/>
                          </a:solidFill>
                        </a:rPr>
                        <a:t>Hotel</a:t>
                      </a:r>
                      <a:endParaRPr lang="en-US" sz="1800" dirty="0">
                        <a:solidFill>
                          <a:schemeClr val="tx1"/>
                        </a:solidFill>
                      </a:endParaRPr>
                    </a:p>
                  </a:txBody>
                  <a:tcPr vert="vert"/>
                </a:tc>
                <a:tc>
                  <a:txBody>
                    <a:bodyPr/>
                    <a:lstStyle/>
                    <a:p>
                      <a:r>
                        <a:rPr lang="en-US" sz="1400" dirty="0" smtClean="0">
                          <a:solidFill>
                            <a:schemeClr val="tx1"/>
                          </a:solidFill>
                        </a:rPr>
                        <a:t>Foxtrot</a:t>
                      </a:r>
                      <a:endParaRPr lang="en-US" sz="1400" dirty="0">
                        <a:solidFill>
                          <a:schemeClr val="tx1"/>
                        </a:solidFill>
                      </a:endParaRPr>
                    </a:p>
                  </a:txBody>
                  <a:tcPr vert="vert"/>
                </a:tc>
                <a:tc>
                  <a:txBody>
                    <a:bodyPr/>
                    <a:lstStyle/>
                    <a:p>
                      <a:r>
                        <a:rPr lang="en-US" sz="1800" dirty="0" smtClean="0">
                          <a:solidFill>
                            <a:schemeClr val="tx1"/>
                          </a:solidFill>
                        </a:rPr>
                        <a:t>Alamo</a:t>
                      </a:r>
                      <a:endParaRPr lang="en-US" sz="1800" dirty="0">
                        <a:solidFill>
                          <a:schemeClr val="tx1"/>
                        </a:solidFill>
                      </a:endParaRPr>
                    </a:p>
                  </a:txBody>
                  <a:tcPr vert="vert"/>
                </a:tc>
                <a:tc>
                  <a:txBody>
                    <a:bodyPr/>
                    <a:lstStyle/>
                    <a:p>
                      <a:r>
                        <a:rPr lang="en-US" sz="1800" dirty="0" err="1" smtClean="0">
                          <a:solidFill>
                            <a:schemeClr val="tx1"/>
                          </a:solidFill>
                        </a:rPr>
                        <a:t>Xray</a:t>
                      </a:r>
                      <a:endParaRPr lang="en-US" sz="1800" dirty="0">
                        <a:solidFill>
                          <a:schemeClr val="tx1"/>
                        </a:solidFill>
                      </a:endParaRPr>
                    </a:p>
                  </a:txBody>
                  <a:tcPr vert="vert"/>
                </a:tc>
                <a:tc>
                  <a:txBody>
                    <a:bodyPr/>
                    <a:lstStyle/>
                    <a:p>
                      <a:r>
                        <a:rPr lang="en-US" sz="1800" dirty="0" smtClean="0">
                          <a:solidFill>
                            <a:schemeClr val="tx1"/>
                          </a:solidFill>
                        </a:rPr>
                        <a:t>Bravo</a:t>
                      </a:r>
                      <a:endParaRPr lang="en-US" sz="1800" dirty="0">
                        <a:solidFill>
                          <a:schemeClr val="tx1"/>
                        </a:solidFill>
                      </a:endParaRPr>
                    </a:p>
                  </a:txBody>
                  <a:tcPr vert="vert"/>
                </a:tc>
                <a:tc>
                  <a:txBody>
                    <a:bodyPr/>
                    <a:lstStyle/>
                    <a:p>
                      <a:r>
                        <a:rPr lang="en-US" sz="1800" dirty="0" smtClean="0">
                          <a:solidFill>
                            <a:schemeClr val="tx1"/>
                          </a:solidFill>
                        </a:rPr>
                        <a:t>Delta</a:t>
                      </a:r>
                      <a:endParaRPr lang="en-US" sz="1800" dirty="0">
                        <a:solidFill>
                          <a:schemeClr val="tx1"/>
                        </a:solidFill>
                      </a:endParaRPr>
                    </a:p>
                  </a:txBody>
                  <a:tcPr vert="vert"/>
                </a:tc>
                <a:tc>
                  <a:txBody>
                    <a:bodyPr/>
                    <a:lstStyle/>
                    <a:p>
                      <a:r>
                        <a:rPr lang="en-US" sz="1800" dirty="0" smtClean="0">
                          <a:solidFill>
                            <a:schemeClr val="tx1"/>
                          </a:solidFill>
                        </a:rPr>
                        <a:t>Echo </a:t>
                      </a:r>
                      <a:endParaRPr lang="en-US" sz="1800" dirty="0">
                        <a:solidFill>
                          <a:schemeClr val="tx1"/>
                        </a:solidFill>
                      </a:endParaRPr>
                    </a:p>
                  </a:txBody>
                  <a:tcPr vert="vert"/>
                </a:tc>
              </a:tr>
              <a:tr h="365760">
                <a:tc>
                  <a:txBody>
                    <a:bodyPr/>
                    <a:lstStyle/>
                    <a:p>
                      <a:r>
                        <a:rPr lang="en-US" sz="1800" dirty="0" err="1" smtClean="0">
                          <a:solidFill>
                            <a:schemeClr val="tx1"/>
                          </a:solidFill>
                        </a:rPr>
                        <a:t>myHadoop</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smtClean="0">
                          <a:solidFill>
                            <a:schemeClr val="tx1"/>
                          </a:solidFill>
                        </a:rPr>
                        <a:t>Nimbus</a:t>
                      </a: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Zapf Dingbats"/>
                          <a:ea typeface="Zapf Dingbats"/>
                          <a:cs typeface="Zapf Dingbats"/>
                          <a:sym typeface="Zapf Dingbats"/>
                        </a:rPr>
                        <a:t>✔</a:t>
                      </a:r>
                      <a:endParaRPr lang="en-US" sz="1800" dirty="0" smtClean="0">
                        <a:solidFill>
                          <a:srgbClr val="0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Zapf Dingbats"/>
                          <a:ea typeface="Zapf Dingbats"/>
                          <a:cs typeface="Zapf Dingbats"/>
                          <a:sym typeface="Zapf Dingbats"/>
                        </a:rPr>
                        <a:t>✔</a:t>
                      </a:r>
                      <a:endParaRPr lang="en-US" sz="1800" dirty="0" smtClean="0">
                        <a:solidFill>
                          <a:srgbClr val="000000"/>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smtClean="0">
                          <a:solidFill>
                            <a:schemeClr val="tx1"/>
                          </a:solidFill>
                        </a:rPr>
                        <a:t>OpenStack</a:t>
                      </a:r>
                      <a:endParaRPr lang="en-US" sz="1800" dirty="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rgbClr val="00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Zapf Dingbats"/>
                          <a:ea typeface="Zapf Dingbats"/>
                          <a:cs typeface="Zapf Dingbats"/>
                          <a:sym typeface="Zapf Dingbats"/>
                        </a:rPr>
                        <a:t>✔</a:t>
                      </a:r>
                      <a:endParaRPr lang="en-US" sz="1800" dirty="0" smtClean="0">
                        <a:solidFill>
                          <a:srgbClr val="000000"/>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smtClean="0">
                          <a:solidFill>
                            <a:schemeClr val="tx1"/>
                          </a:solidFill>
                        </a:rPr>
                        <a:t>Eucalyptus</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Webdings"/>
                          <a:ea typeface="Webdings"/>
                          <a:cs typeface="Webdings"/>
                          <a:sym typeface="Webdings"/>
                        </a:rPr>
                        <a:t></a:t>
                      </a:r>
                      <a:endParaRPr lang="en-US" sz="1800" b="1"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r>
              <a:tr h="365760">
                <a:tc>
                  <a:txBody>
                    <a:bodyPr/>
                    <a:lstStyle/>
                    <a:p>
                      <a:r>
                        <a:rPr lang="en-US" sz="1800" dirty="0" smtClean="0">
                          <a:solidFill>
                            <a:schemeClr val="tx1"/>
                          </a:solidFill>
                        </a:rPr>
                        <a:t>ViNe</a:t>
                      </a:r>
                      <a:r>
                        <a:rPr lang="en-US" sz="1800" baseline="30000" dirty="0" smtClean="0">
                          <a:solidFill>
                            <a:schemeClr val="tx1"/>
                          </a:solidFill>
                        </a:rPr>
                        <a:t>1</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r>
              <a:tr h="365760">
                <a:tc>
                  <a:txBody>
                    <a:bodyPr/>
                    <a:lstStyle/>
                    <a:p>
                      <a:r>
                        <a:rPr lang="en-US" sz="1800" dirty="0" smtClean="0">
                          <a:solidFill>
                            <a:schemeClr val="tx1"/>
                          </a:solidFill>
                        </a:rPr>
                        <a:t>Genesis II</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r>
              <a:tr h="365760">
                <a:tc>
                  <a:txBody>
                    <a:bodyPr/>
                    <a:lstStyle/>
                    <a:p>
                      <a:r>
                        <a:rPr lang="en-US" sz="1800" dirty="0" err="1" smtClean="0">
                          <a:solidFill>
                            <a:schemeClr val="tx1"/>
                          </a:solidFill>
                        </a:rPr>
                        <a:t>Unicore</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r>
              <a:tr h="365760">
                <a:tc>
                  <a:txBody>
                    <a:bodyPr/>
                    <a:lstStyle/>
                    <a:p>
                      <a:r>
                        <a:rPr lang="en-US" sz="1800" dirty="0" smtClean="0">
                          <a:solidFill>
                            <a:schemeClr val="tx1"/>
                          </a:solidFill>
                        </a:rPr>
                        <a:t>MPI</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r>
              <a:tr h="365760">
                <a:tc>
                  <a:txBody>
                    <a:bodyPr/>
                    <a:lstStyle/>
                    <a:p>
                      <a:r>
                        <a:rPr lang="en-US" sz="1800" dirty="0" err="1" smtClean="0">
                          <a:solidFill>
                            <a:schemeClr val="tx1"/>
                          </a:solidFill>
                        </a:rPr>
                        <a:t>OpenMP</a:t>
                      </a:r>
                      <a:r>
                        <a:rPr lang="en-US" sz="1800" dirty="0" smtClean="0">
                          <a:solidFill>
                            <a:schemeClr val="tx1"/>
                          </a:solidFill>
                        </a:rPr>
                        <a:t> </a:t>
                      </a: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err="1" smtClean="0">
                          <a:solidFill>
                            <a:schemeClr val="tx1"/>
                          </a:solidFill>
                        </a:rPr>
                        <a:t>ScaleMP</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tx1"/>
                          </a:solidFill>
                          <a:latin typeface="Webdings"/>
                          <a:ea typeface="Webdings"/>
                          <a:cs typeface="Webdings"/>
                          <a:sym typeface="Webdings"/>
                        </a:rPr>
                        <a:t></a:t>
                      </a:r>
                      <a:endParaRPr lang="en-US" sz="1800" b="1"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r>
              <a:tr h="365760">
                <a:tc>
                  <a:txBody>
                    <a:bodyPr/>
                    <a:lstStyle/>
                    <a:p>
                      <a:r>
                        <a:rPr lang="en-US" sz="1800" dirty="0" smtClean="0">
                          <a:solidFill>
                            <a:schemeClr val="tx1"/>
                          </a:solidFill>
                        </a:rPr>
                        <a:t>Ganglia</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r>
              <a:tr h="365760">
                <a:tc>
                  <a:txBody>
                    <a:bodyPr/>
                    <a:lstStyle/>
                    <a:p>
                      <a:r>
                        <a:rPr lang="en-US" sz="1800" dirty="0" smtClean="0">
                          <a:solidFill>
                            <a:schemeClr val="tx1"/>
                          </a:solidFill>
                        </a:rPr>
                        <a:t>Pegasus</a:t>
                      </a:r>
                      <a:r>
                        <a:rPr lang="en-US" sz="1800" baseline="30000" dirty="0" smtClean="0">
                          <a:solidFill>
                            <a:schemeClr val="tx1"/>
                          </a:solidFill>
                        </a:rPr>
                        <a:t>3</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r>
              <a:tr h="365760">
                <a:tc>
                  <a:txBody>
                    <a:bodyPr/>
                    <a:lstStyle/>
                    <a:p>
                      <a:r>
                        <a:rPr lang="en-US" sz="1800" dirty="0" smtClean="0">
                          <a:solidFill>
                            <a:schemeClr val="tx1"/>
                          </a:solidFill>
                        </a:rPr>
                        <a:t>Inca</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tc>
              </a:tr>
              <a:tr h="365760">
                <a:tc>
                  <a:txBody>
                    <a:bodyPr/>
                    <a:lstStyle/>
                    <a:p>
                      <a:r>
                        <a:rPr lang="en-US" sz="1800" dirty="0" smtClean="0">
                          <a:solidFill>
                            <a:schemeClr val="tx1"/>
                          </a:solidFill>
                        </a:rPr>
                        <a:t>Portal</a:t>
                      </a:r>
                      <a:r>
                        <a:rPr lang="en-US" sz="1800" baseline="30000" dirty="0" smtClean="0">
                          <a:solidFill>
                            <a:schemeClr val="tx1"/>
                          </a:solidFill>
                        </a:rPr>
                        <a:t>2</a:t>
                      </a:r>
                      <a:endParaRPr lang="en-US" sz="1800" dirty="0">
                        <a:solidFill>
                          <a:schemeClr val="tx1"/>
                        </a:solidFill>
                      </a:endParaRPr>
                    </a:p>
                  </a:txBody>
                  <a:tcPr/>
                </a:tc>
                <a:tc>
                  <a:txBody>
                    <a:bodyPr/>
                    <a:lstStyle/>
                    <a:p>
                      <a:pPr algn="ctr"/>
                      <a:r>
                        <a:rPr lang="en-US" sz="1800" dirty="0" smtClean="0">
                          <a:solidFill>
                            <a:schemeClr val="tx1"/>
                          </a:solidFill>
                          <a:latin typeface="Wingdings"/>
                          <a:ea typeface="Wingdings"/>
                          <a:cs typeface="Wingdings"/>
                          <a:sym typeface="Wingdings"/>
                        </a:rPr>
                        <a:t></a:t>
                      </a:r>
                      <a:endParaRPr lang="en-US" sz="18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Wingdings"/>
                          <a:ea typeface="Wingdings"/>
                          <a:cs typeface="Wingdings"/>
                          <a:sym typeface="Wingding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smtClean="0">
                          <a:solidFill>
                            <a:schemeClr val="tx1"/>
                          </a:solidFill>
                        </a:rPr>
                        <a:t>PAPI</a:t>
                      </a: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a:solidFill>
                          <a:schemeClr val="tx1"/>
                        </a:solidFill>
                      </a:endParaRPr>
                    </a:p>
                  </a:txBody>
                  <a:tcPr/>
                </a:tc>
                <a:tc>
                  <a:txBody>
                    <a:bodyPr/>
                    <a:lstStyle/>
                    <a:p>
                      <a:pPr algn="ctr"/>
                      <a:endParaRPr lang="en-US" sz="180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r>
              <a:tr h="365760">
                <a:tc>
                  <a:txBody>
                    <a:bodyPr/>
                    <a:lstStyle/>
                    <a:p>
                      <a:r>
                        <a:rPr lang="en-US" sz="1800" dirty="0" smtClean="0">
                          <a:solidFill>
                            <a:schemeClr val="tx1"/>
                          </a:solidFill>
                        </a:rPr>
                        <a:t>Globus</a:t>
                      </a: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marL="0" marR="0" indent="0" algn="ctr" defTabSz="457196" rtl="0" eaLnBrk="1" fontAlgn="auto" latinLnBrk="0" hangingPunct="1">
                        <a:lnSpc>
                          <a:spcPct val="100000"/>
                        </a:lnSpc>
                        <a:spcBef>
                          <a:spcPts val="0"/>
                        </a:spcBef>
                        <a:spcAft>
                          <a:spcPts val="0"/>
                        </a:spcAft>
                        <a:buClrTx/>
                        <a:buSzTx/>
                        <a:buFontTx/>
                        <a:buNone/>
                        <a:tabLst/>
                        <a:defRPr/>
                      </a:pPr>
                      <a:r>
                        <a:rPr lang="en-US" sz="1800" dirty="0" smtClean="0">
                          <a:solidFill>
                            <a:schemeClr val="tx1"/>
                          </a:solidFill>
                          <a:latin typeface="Zapf Dingbats"/>
                          <a:ea typeface="Zapf Dingbats"/>
                          <a:cs typeface="Zapf Dingbats"/>
                          <a:sym typeface="Zapf Dingbats"/>
                        </a:rPr>
                        <a:t>✔</a:t>
                      </a:r>
                      <a:endParaRPr lang="en-US" sz="1800" dirty="0" smtClean="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c>
                  <a:txBody>
                    <a:bodyPr/>
                    <a:lstStyle/>
                    <a:p>
                      <a:pPr algn="ctr"/>
                      <a:endParaRPr lang="en-US" sz="1800" dirty="0">
                        <a:solidFill>
                          <a:schemeClr val="tx1"/>
                        </a:solidFill>
                      </a:endParaRPr>
                    </a:p>
                  </a:txBody>
                  <a:tcPr/>
                </a:tc>
              </a:tr>
            </a:tbl>
          </a:graphicData>
        </a:graphic>
      </p:graphicFrame>
      <p:sp>
        <p:nvSpPr>
          <p:cNvPr id="5" name="Date Placeholder 4"/>
          <p:cNvSpPr>
            <a:spLocks noGrp="1"/>
          </p:cNvSpPr>
          <p:nvPr>
            <p:ph type="dt" sz="half" idx="10"/>
          </p:nvPr>
        </p:nvSpPr>
        <p:spPr/>
        <p:txBody>
          <a:bodyPr/>
          <a:lstStyle/>
          <a:p>
            <a:r>
              <a:rPr lang="en-US" smtClean="0"/>
              <a:t>Gregor von Laszewski</a:t>
            </a:r>
            <a:endParaRPr lang="en-US" dirty="0"/>
          </a:p>
        </p:txBody>
      </p:sp>
      <p:sp>
        <p:nvSpPr>
          <p:cNvPr id="7" name="Slide Number Placeholder 6"/>
          <p:cNvSpPr>
            <a:spLocks noGrp="1"/>
          </p:cNvSpPr>
          <p:nvPr>
            <p:ph type="sldNum" sz="quarter" idx="11"/>
          </p:nvPr>
        </p:nvSpPr>
        <p:spPr>
          <a:xfrm>
            <a:off x="6553200" y="6356352"/>
            <a:ext cx="2133600" cy="365125"/>
          </a:xfrm>
          <a:prstGeom prst="rect">
            <a:avLst/>
          </a:prstGeom>
        </p:spPr>
        <p:txBody>
          <a:bodyPr lIns="91436" tIns="45716" rIns="91436" bIns="45716"/>
          <a:lstStyle/>
          <a:p>
            <a:fld id="{14EB8B87-E7C0-334D-BEA7-32F58CF9455F}" type="slidenum">
              <a:rPr lang="en-US" smtClean="0"/>
              <a:t>19</a:t>
            </a:fld>
            <a:endParaRPr lang="en-US"/>
          </a:p>
        </p:txBody>
      </p:sp>
      <p:sp>
        <p:nvSpPr>
          <p:cNvPr id="3" name="TextBox 2"/>
          <p:cNvSpPr txBox="1"/>
          <p:nvPr/>
        </p:nvSpPr>
        <p:spPr>
          <a:xfrm>
            <a:off x="6595037" y="2244169"/>
            <a:ext cx="2438400" cy="4247317"/>
          </a:xfrm>
          <a:prstGeom prst="rect">
            <a:avLst/>
          </a:prstGeom>
          <a:noFill/>
        </p:spPr>
        <p:txBody>
          <a:bodyPr wrap="square" lIns="91436" tIns="45716" rIns="91436" bIns="45716" rtlCol="0">
            <a:spAutoFit/>
          </a:bodyPr>
          <a:lstStyle/>
          <a:p>
            <a:pPr marL="342883" indent="-342883">
              <a:buFont typeface="+mj-lt"/>
              <a:buAutoNum type="arabicPeriod"/>
            </a:pPr>
            <a:r>
              <a:rPr lang="en-US" dirty="0" err="1" smtClean="0">
                <a:ea typeface="Zapf Dingbats"/>
                <a:cs typeface="Zapf Dingbats"/>
                <a:sym typeface="Zapf Dingbats"/>
              </a:rPr>
              <a:t>ViNe</a:t>
            </a:r>
            <a:r>
              <a:rPr lang="en-US" dirty="0" smtClean="0">
                <a:ea typeface="Zapf Dingbats"/>
                <a:cs typeface="Zapf Dingbats"/>
                <a:sym typeface="Zapf Dingbats"/>
              </a:rPr>
              <a:t> </a:t>
            </a:r>
            <a:r>
              <a:rPr lang="en-US" dirty="0">
                <a:ea typeface="Zapf Dingbats"/>
                <a:cs typeface="Zapf Dingbats"/>
                <a:sym typeface="Zapf Dingbats"/>
              </a:rPr>
              <a:t>can be installed on the </a:t>
            </a:r>
            <a:br>
              <a:rPr lang="en-US" dirty="0">
                <a:ea typeface="Zapf Dingbats"/>
                <a:cs typeface="Zapf Dingbats"/>
                <a:sym typeface="Zapf Dingbats"/>
              </a:rPr>
            </a:br>
            <a:r>
              <a:rPr lang="en-US" dirty="0">
                <a:ea typeface="Zapf Dingbats"/>
                <a:cs typeface="Zapf Dingbats"/>
                <a:sym typeface="Zapf Dingbats"/>
              </a:rPr>
              <a:t>other resources via    </a:t>
            </a:r>
            <a:r>
              <a:rPr lang="en-US" dirty="0" smtClean="0">
                <a:ea typeface="Zapf Dingbats"/>
                <a:cs typeface="Zapf Dingbats"/>
                <a:sym typeface="Zapf Dingbats"/>
              </a:rPr>
              <a:t>Nimbus </a:t>
            </a:r>
            <a:r>
              <a:rPr lang="en-US" dirty="0">
                <a:latin typeface="Wingdings"/>
                <a:ea typeface="Wingdings"/>
                <a:cs typeface="Wingdings"/>
                <a:sym typeface="Wingdings"/>
              </a:rPr>
              <a:t></a:t>
            </a:r>
            <a:endParaRPr lang="en-US" dirty="0" smtClean="0">
              <a:ea typeface="Zapf Dingbats"/>
              <a:cs typeface="Zapf Dingbats"/>
              <a:sym typeface="Zapf Dingbats"/>
            </a:endParaRPr>
          </a:p>
          <a:p>
            <a:pPr marL="342883" indent="-342883">
              <a:buFont typeface="+mj-lt"/>
              <a:buAutoNum type="arabicPeriod"/>
            </a:pPr>
            <a:r>
              <a:rPr lang="en-US" dirty="0" smtClean="0">
                <a:sym typeface="Wingdings"/>
              </a:rPr>
              <a:t>Access to the resource is  requested through the portal </a:t>
            </a:r>
            <a:r>
              <a:rPr lang="en-US" dirty="0" smtClean="0">
                <a:latin typeface="Wingdings"/>
                <a:ea typeface="Wingdings"/>
                <a:cs typeface="Wingdings"/>
                <a:sym typeface="Wingdings"/>
              </a:rPr>
              <a:t></a:t>
            </a:r>
          </a:p>
          <a:p>
            <a:pPr marL="342883" indent="-342883">
              <a:buFont typeface="+mj-lt"/>
              <a:buAutoNum type="arabicPeriod"/>
            </a:pPr>
            <a:r>
              <a:rPr lang="en-US" dirty="0" smtClean="0">
                <a:ea typeface="Wingdings"/>
                <a:cs typeface="Wingdings"/>
                <a:sym typeface="Wingdings"/>
              </a:rPr>
              <a:t>Pegasus available via Nimbus and Eucalyptus images</a:t>
            </a:r>
          </a:p>
          <a:p>
            <a:pPr marL="342883" indent="-342883">
              <a:buFont typeface="+mj-lt"/>
              <a:buAutoNum type="arabicPeriod"/>
            </a:pPr>
            <a:r>
              <a:rPr lang="en-US" dirty="0" smtClean="0">
                <a:sym typeface="Wingdings"/>
              </a:rPr>
              <a:t>.</a:t>
            </a:r>
            <a:r>
              <a:rPr lang="en-US" dirty="0" smtClean="0">
                <a:latin typeface="Webdings"/>
                <a:ea typeface="Webdings"/>
                <a:cs typeface="Webdings"/>
                <a:sym typeface="Webdings"/>
              </a:rPr>
              <a:t></a:t>
            </a:r>
            <a:r>
              <a:rPr lang="en-US" dirty="0" smtClean="0">
                <a:sym typeface="Wingdings"/>
              </a:rPr>
              <a:t>. deprecated</a:t>
            </a:r>
            <a:endParaRPr lang="en-US" dirty="0"/>
          </a:p>
          <a:p>
            <a:pPr marL="342883" indent="-342883">
              <a:buFont typeface="+mj-lt"/>
              <a:buAutoNum type="arabicPeriod"/>
            </a:pPr>
            <a:endParaRPr lang="en-US" dirty="0"/>
          </a:p>
          <a:p>
            <a:pPr marL="342883" indent="-342883">
              <a:buFont typeface="+mj-lt"/>
              <a:buAutoNum type="arabicPeriod"/>
            </a:pPr>
            <a:endParaRPr lang="en-US" dirty="0" smtClean="0">
              <a:sym typeface="Wingdings"/>
            </a:endParaRPr>
          </a:p>
          <a:p>
            <a:endParaRPr lang="en-US" dirty="0"/>
          </a:p>
        </p:txBody>
      </p:sp>
    </p:spTree>
    <p:extLst>
      <p:ext uri="{BB962C8B-B14F-4D97-AF65-F5344CB8AC3E}">
        <p14:creationId xmlns:p14="http://schemas.microsoft.com/office/powerpoint/2010/main" val="17727304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5" name="Text Placeholder 4"/>
          <p:cNvSpPr>
            <a:spLocks noGrp="1"/>
          </p:cNvSpPr>
          <p:nvPr>
            <p:ph type="body" idx="1"/>
          </p:nvPr>
        </p:nvSpPr>
        <p:spPr/>
        <p:txBody>
          <a:bodyPr/>
          <a:lstStyle/>
          <a:p>
            <a:r>
              <a:rPr lang="en-US" dirty="0" smtClean="0"/>
              <a:t>NSF Funding</a:t>
            </a:r>
            <a:endParaRPr lang="en-US" dirty="0"/>
          </a:p>
        </p:txBody>
      </p:sp>
      <p:sp>
        <p:nvSpPr>
          <p:cNvPr id="3" name="Content Placeholder 2"/>
          <p:cNvSpPr>
            <a:spLocks noGrp="1"/>
          </p:cNvSpPr>
          <p:nvPr>
            <p:ph sz="half" idx="2"/>
          </p:nvPr>
        </p:nvSpPr>
        <p:spPr/>
        <p:txBody>
          <a:bodyPr>
            <a:normAutofit fontScale="92500" lnSpcReduction="10000"/>
          </a:bodyPr>
          <a:lstStyle/>
          <a:p>
            <a:r>
              <a:rPr lang="en-US" dirty="0" smtClean="0"/>
              <a:t>The </a:t>
            </a:r>
            <a:r>
              <a:rPr lang="en-US" dirty="0"/>
              <a:t>FutureGrid project is funded by the National Science Foundation (NSF) and is led by Indiana University with University of Chicago, University of Florida, San Diego Supercomputing Center, Texas Advanced Computing Center, University of Virginia, University of Tennessee, University of Southern California, Dresden, Purdue University, and Grid 5000 as partner sites.</a:t>
            </a:r>
          </a:p>
        </p:txBody>
      </p:sp>
      <p:sp>
        <p:nvSpPr>
          <p:cNvPr id="6" name="Text Placeholder 5"/>
          <p:cNvSpPr>
            <a:spLocks noGrp="1"/>
          </p:cNvSpPr>
          <p:nvPr>
            <p:ph type="body" sz="quarter" idx="3"/>
          </p:nvPr>
        </p:nvSpPr>
        <p:spPr/>
        <p:txBody>
          <a:bodyPr/>
          <a:lstStyle/>
          <a:p>
            <a:r>
              <a:rPr lang="en-US" dirty="0" smtClean="0"/>
              <a:t>Reuse of Slides</a:t>
            </a:r>
            <a:endParaRPr lang="en-US" dirty="0"/>
          </a:p>
        </p:txBody>
      </p:sp>
      <p:sp>
        <p:nvSpPr>
          <p:cNvPr id="7" name="Content Placeholder 6"/>
          <p:cNvSpPr>
            <a:spLocks noGrp="1"/>
          </p:cNvSpPr>
          <p:nvPr>
            <p:ph sz="quarter" idx="4"/>
          </p:nvPr>
        </p:nvSpPr>
        <p:spPr/>
        <p:txBody>
          <a:bodyPr>
            <a:normAutofit/>
          </a:bodyPr>
          <a:lstStyle/>
          <a:p>
            <a:r>
              <a:rPr lang="en-US" dirty="0"/>
              <a:t>If you reuse the slides you must properly </a:t>
            </a:r>
            <a:r>
              <a:rPr lang="en-US" dirty="0" smtClean="0"/>
              <a:t>cite </a:t>
            </a:r>
            <a:r>
              <a:rPr lang="en-US" dirty="0"/>
              <a:t>this slide deck and its associated publications. </a:t>
            </a:r>
            <a:endParaRPr lang="en-US" dirty="0" smtClean="0"/>
          </a:p>
          <a:p>
            <a:r>
              <a:rPr lang="en-US" dirty="0" smtClean="0"/>
              <a:t>Please </a:t>
            </a:r>
            <a:r>
              <a:rPr lang="en-US" dirty="0"/>
              <a:t>contact Gregor von </a:t>
            </a:r>
            <a:r>
              <a:rPr lang="en-US" dirty="0" smtClean="0"/>
              <a:t>Laszewski</a:t>
            </a:r>
          </a:p>
          <a:p>
            <a:pPr lvl="1"/>
            <a:r>
              <a:rPr lang="en-US" dirty="0" smtClean="0">
                <a:hlinkClick r:id="rId2"/>
              </a:rPr>
              <a:t>laszewski@gmail.com</a:t>
            </a:r>
            <a:endParaRPr lang="en-US" dirty="0" smtClean="0"/>
          </a:p>
          <a:p>
            <a:pPr lvl="1"/>
            <a:endParaRPr lang="en-US" dirty="0" smtClean="0"/>
          </a:p>
          <a:p>
            <a:pPr marL="0" indent="0">
              <a:buNone/>
            </a:pPr>
            <a:endParaRPr lang="en-US" dirty="0" smtClean="0"/>
          </a:p>
          <a:p>
            <a:endParaRPr lang="en-US" dirty="0"/>
          </a:p>
          <a:p>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2</a:t>
            </a:fld>
            <a:endParaRPr lang="en-US"/>
          </a:p>
        </p:txBody>
      </p:sp>
      <p:sp>
        <p:nvSpPr>
          <p:cNvPr id="8" name="Date Placeholder 7"/>
          <p:cNvSpPr>
            <a:spLocks noGrp="1"/>
          </p:cNvSpPr>
          <p:nvPr>
            <p:ph type="dt" sz="half" idx="10"/>
          </p:nvPr>
        </p:nvSpPr>
        <p:spPr/>
        <p:txBody>
          <a:bodyPr/>
          <a:lstStyle/>
          <a:p>
            <a:r>
              <a:rPr lang="en-US" dirty="0" smtClean="0"/>
              <a:t>Gregor von Laszewski</a:t>
            </a:r>
            <a:endParaRPr lang="en-US" dirty="0"/>
          </a:p>
        </p:txBody>
      </p:sp>
    </p:spTree>
    <p:extLst>
      <p:ext uri="{BB962C8B-B14F-4D97-AF65-F5344CB8AC3E}">
        <p14:creationId xmlns:p14="http://schemas.microsoft.com/office/powerpoint/2010/main" val="1954866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Services should we install?</a:t>
            </a:r>
            <a:endParaRPr lang="en-US" dirty="0"/>
          </a:p>
        </p:txBody>
      </p:sp>
      <p:sp>
        <p:nvSpPr>
          <p:cNvPr id="3" name="Content Placeholder 2"/>
          <p:cNvSpPr>
            <a:spLocks noGrp="1"/>
          </p:cNvSpPr>
          <p:nvPr>
            <p:ph idx="1"/>
          </p:nvPr>
        </p:nvSpPr>
        <p:spPr/>
        <p:txBody>
          <a:bodyPr/>
          <a:lstStyle/>
          <a:p>
            <a:r>
              <a:rPr lang="en-US" dirty="0" smtClean="0"/>
              <a:t>We look at statistics on what users request</a:t>
            </a:r>
          </a:p>
          <a:p>
            <a:r>
              <a:rPr lang="en-US" dirty="0" smtClean="0"/>
              <a:t>We look at interesting projects as part of the project description</a:t>
            </a:r>
          </a:p>
          <a:p>
            <a:r>
              <a:rPr lang="en-US" dirty="0" smtClean="0"/>
              <a:t>We look for projects which we intend to integrate with: e.g. XD TAS, XSEDE</a:t>
            </a:r>
          </a:p>
          <a:p>
            <a:r>
              <a:rPr lang="en-US" dirty="0" smtClean="0"/>
              <a:t>We look at community activities</a:t>
            </a:r>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20</a:t>
            </a:fld>
            <a:endParaRPr lang="en-US"/>
          </a:p>
        </p:txBody>
      </p:sp>
    </p:spTree>
    <p:extLst>
      <p:ext uri="{BB962C8B-B14F-4D97-AF65-F5344CB8AC3E}">
        <p14:creationId xmlns:p14="http://schemas.microsoft.com/office/powerpoint/2010/main" val="3196484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ontent Placeholder 18"/>
          <p:cNvGraphicFramePr>
            <a:graphicFrameLocks noGrp="1"/>
          </p:cNvGraphicFramePr>
          <p:nvPr>
            <p:ph idx="1"/>
            <p:extLst>
              <p:ext uri="{D42A27DB-BD31-4B8C-83A1-F6EECF244321}">
                <p14:modId xmlns:p14="http://schemas.microsoft.com/office/powerpoint/2010/main" val="4165044543"/>
              </p:ext>
            </p:extLst>
          </p:nvPr>
        </p:nvGraphicFramePr>
        <p:xfrm>
          <a:off x="457200" y="1235075"/>
          <a:ext cx="8229600" cy="4891088"/>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Technology Requests per Quarter</a:t>
            </a:r>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21</a:t>
            </a:fld>
            <a:endParaRPr lang="en-US"/>
          </a:p>
        </p:txBody>
      </p:sp>
      <p:sp>
        <p:nvSpPr>
          <p:cNvPr id="6" name="Rectangle 5"/>
          <p:cNvSpPr/>
          <p:nvPr/>
        </p:nvSpPr>
        <p:spPr>
          <a:xfrm>
            <a:off x="2553570" y="6000709"/>
            <a:ext cx="5981067" cy="646323"/>
          </a:xfrm>
          <a:prstGeom prst="rect">
            <a:avLst/>
          </a:prstGeom>
          <a:solidFill>
            <a:schemeClr val="bg1"/>
          </a:solidFill>
        </p:spPr>
        <p:txBody>
          <a:bodyPr wrap="square" lIns="91436" tIns="45716" rIns="91436" bIns="45716">
            <a:spAutoFit/>
          </a:bodyPr>
          <a:lstStyle/>
          <a:p>
            <a:endParaRPr lang="en-US" sz="1200" dirty="0"/>
          </a:p>
          <a:p>
            <a:r>
              <a:rPr lang="en-US" sz="1200" dirty="0"/>
              <a:t>(c) It is not permissible to publish the above graph in a paper or report without </a:t>
            </a:r>
            <a:r>
              <a:rPr lang="en-US" sz="1200" dirty="0" smtClean="0"/>
              <a:t>permission and potential co-authorship to avoid misinterpretation. Please </a:t>
            </a:r>
            <a:r>
              <a:rPr lang="en-US" sz="1200" dirty="0"/>
              <a:t>contact </a:t>
            </a:r>
            <a:r>
              <a:rPr lang="en-US" sz="1200" dirty="0" err="1"/>
              <a:t>laszewski@gmail.com</a:t>
            </a:r>
            <a:r>
              <a:rPr lang="en-US" sz="1200" dirty="0"/>
              <a:t> </a:t>
            </a:r>
          </a:p>
        </p:txBody>
      </p:sp>
      <p:cxnSp>
        <p:nvCxnSpPr>
          <p:cNvPr id="11" name="Straight Arrow Connector 10"/>
          <p:cNvCxnSpPr/>
          <p:nvPr/>
        </p:nvCxnSpPr>
        <p:spPr>
          <a:xfrm flipH="1" flipV="1">
            <a:off x="5909649" y="2785985"/>
            <a:ext cx="371832" cy="2679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5036411" y="1597583"/>
            <a:ext cx="1122176" cy="1009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909650" y="4878122"/>
            <a:ext cx="248937" cy="1604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5906885" y="4062420"/>
            <a:ext cx="251702" cy="5801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5800522" y="4251668"/>
            <a:ext cx="3580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Gregor von Laszewski</a:t>
            </a:r>
            <a:endParaRPr lang="en-US"/>
          </a:p>
        </p:txBody>
      </p:sp>
      <p:sp>
        <p:nvSpPr>
          <p:cNvPr id="23" name="Rounded Rectangle 22"/>
          <p:cNvSpPr/>
          <p:nvPr/>
        </p:nvSpPr>
        <p:spPr>
          <a:xfrm>
            <a:off x="6486316" y="3017521"/>
            <a:ext cx="1010502" cy="2913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486316" y="1451888"/>
            <a:ext cx="1010502" cy="2913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2001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Service Partitioning</a:t>
            </a:r>
            <a:endParaRPr lang="en-US" dirty="0"/>
          </a:p>
        </p:txBody>
      </p:sp>
      <p:pic>
        <p:nvPicPr>
          <p:cNvPr id="6" name="Content Placeholder 5" descr="Screen Shot 2013-09-10 at 5.09.38 PM.png"/>
          <p:cNvPicPr>
            <a:picLocks noGrp="1" noChangeAspect="1"/>
          </p:cNvPicPr>
          <p:nvPr>
            <p:ph idx="1"/>
          </p:nvPr>
        </p:nvPicPr>
        <p:blipFill>
          <a:blip r:embed="rId2">
            <a:extLst>
              <a:ext uri="{28A0092B-C50C-407E-A947-70E740481C1C}">
                <a14:useLocalDpi xmlns:a14="http://schemas.microsoft.com/office/drawing/2010/main" val="0"/>
              </a:ext>
            </a:extLst>
          </a:blip>
          <a:srcRect t="-12227" b="-12227"/>
          <a:stretch>
            <a:fillRect/>
          </a:stretch>
        </p:blipFill>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22</a:t>
            </a:fld>
            <a:endParaRPr lang="en-US"/>
          </a:p>
        </p:txBody>
      </p:sp>
    </p:spTree>
    <p:extLst>
      <p:ext uri="{BB962C8B-B14F-4D97-AF65-F5344CB8AC3E}">
        <p14:creationId xmlns:p14="http://schemas.microsoft.com/office/powerpoint/2010/main" val="1317130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2400"/>
            <a:ext cx="8229600" cy="914400"/>
          </a:xfrm>
        </p:spPr>
        <p:txBody>
          <a:bodyPr/>
          <a:lstStyle/>
          <a:p>
            <a:r>
              <a:rPr lang="en-US" dirty="0"/>
              <a:t>Selected List of Services Offered</a:t>
            </a:r>
          </a:p>
        </p:txBody>
      </p:sp>
      <p:sp>
        <p:nvSpPr>
          <p:cNvPr id="4" name="Slide Number Placeholder 3"/>
          <p:cNvSpPr>
            <a:spLocks noGrp="1"/>
          </p:cNvSpPr>
          <p:nvPr>
            <p:ph type="sldNum" sz="quarter" idx="11"/>
          </p:nvPr>
        </p:nvSpPr>
        <p:spPr/>
        <p:txBody>
          <a:bodyPr/>
          <a:lstStyle/>
          <a:p>
            <a:fld id="{94CC141A-9CC6-41A7-A7D0-011D836CC6E2}" type="slidenum">
              <a:rPr lang="en-US" smtClean="0"/>
              <a:pPr/>
              <a:t>23</a:t>
            </a:fld>
            <a:endParaRPr lang="en-US"/>
          </a:p>
        </p:txBody>
      </p:sp>
      <p:graphicFrame>
        <p:nvGraphicFramePr>
          <p:cNvPr id="5" name="Content Placeholder 4"/>
          <p:cNvGraphicFramePr>
            <a:graphicFrameLocks/>
          </p:cNvGraphicFramePr>
          <p:nvPr>
            <p:extLst>
              <p:ext uri="{D42A27DB-BD31-4B8C-83A1-F6EECF244321}">
                <p14:modId xmlns:p14="http://schemas.microsoft.com/office/powerpoint/2010/main" val="173415190"/>
              </p:ext>
            </p:extLst>
          </p:nvPr>
        </p:nvGraphicFramePr>
        <p:xfrm>
          <a:off x="457200" y="964286"/>
          <a:ext cx="8229600" cy="551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rot="16200000">
            <a:off x="6563097" y="2699695"/>
            <a:ext cx="4203700" cy="461657"/>
          </a:xfrm>
          <a:prstGeom prst="rect">
            <a:avLst/>
          </a:prstGeom>
        </p:spPr>
        <p:style>
          <a:lnRef idx="1">
            <a:schemeClr val="accent3"/>
          </a:lnRef>
          <a:fillRef idx="2">
            <a:schemeClr val="accent3"/>
          </a:fillRef>
          <a:effectRef idx="1">
            <a:schemeClr val="accent3"/>
          </a:effectRef>
          <a:fontRef idx="minor">
            <a:schemeClr val="dk1"/>
          </a:fontRef>
        </p:style>
        <p:txBody>
          <a:bodyPr wrap="square" lIns="91436" tIns="45716" rIns="91436" bIns="45716">
            <a:spAutoFit/>
          </a:bodyPr>
          <a:lstStyle/>
          <a:p>
            <a:pPr algn="ctr"/>
            <a:r>
              <a:rPr lang="en-US" sz="2400" i="1" spc="200" dirty="0" smtClean="0">
                <a:ln w="29210">
                  <a:solidFill>
                    <a:srgbClr val="A6A6A6"/>
                  </a:solidFill>
                </a:ln>
                <a:solidFill>
                  <a:schemeClr val="tx1">
                    <a:alpha val="50000"/>
                  </a:schemeClr>
                </a:solidFill>
                <a:effectLst>
                  <a:innerShdw blurRad="50800" dist="50800" dir="8100000">
                    <a:srgbClr val="7D7D7D">
                      <a:alpha val="73000"/>
                    </a:srgbClr>
                  </a:innerShdw>
                </a:effectLst>
              </a:rPr>
              <a:t>FutureGrid</a:t>
            </a:r>
            <a:endParaRPr lang="en-US" sz="2400" i="1" spc="200" dirty="0">
              <a:ln w="29210">
                <a:solidFill>
                  <a:srgbClr val="A6A6A6"/>
                </a:solidFill>
              </a:ln>
              <a:solidFill>
                <a:schemeClr val="tx1">
                  <a:alpha val="50000"/>
                </a:schemeClr>
              </a:solidFill>
              <a:effectLst>
                <a:innerShdw blurRad="50800" dist="50800" dir="8100000">
                  <a:srgbClr val="7D7D7D">
                    <a:alpha val="73000"/>
                  </a:srgbClr>
                </a:innerShdw>
              </a:effectLst>
            </a:endParaRPr>
          </a:p>
        </p:txBody>
      </p:sp>
      <p:sp>
        <p:nvSpPr>
          <p:cNvPr id="2" name="Date Placeholder 1"/>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34065613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Cloudmesh</a:t>
            </a:r>
            <a:endParaRPr lang="en-US" dirty="0"/>
          </a:p>
        </p:txBody>
      </p:sp>
      <p:sp>
        <p:nvSpPr>
          <p:cNvPr id="8" name="Subtitle 7"/>
          <p:cNvSpPr>
            <a:spLocks noGrp="1"/>
          </p:cNvSpPr>
          <p:nvPr>
            <p:ph type="subTitle" idx="1"/>
          </p:nvPr>
        </p:nvSpPr>
        <p:spPr/>
        <p:txBody>
          <a:bodyPr/>
          <a:lstStyle/>
          <a:p>
            <a:r>
              <a:rPr lang="en-US" dirty="0" smtClean="0"/>
              <a:t>An evolving  toolkit and service to </a:t>
            </a:r>
          </a:p>
          <a:p>
            <a:r>
              <a:rPr lang="en-US" dirty="0" smtClean="0"/>
              <a:t>build and interface with</a:t>
            </a:r>
          </a:p>
          <a:p>
            <a:r>
              <a:rPr lang="en-US" dirty="0" smtClean="0"/>
              <a:t> a </a:t>
            </a:r>
            <a:r>
              <a:rPr lang="en-US" dirty="0" err="1" smtClean="0"/>
              <a:t>testbed</a:t>
            </a:r>
            <a:r>
              <a:rPr lang="en-US" dirty="0" smtClean="0"/>
              <a:t> so that users can conduct advanced reproducible experiments</a:t>
            </a:r>
            <a:endParaRPr lang="en-US" dirty="0"/>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6" name="Slide Number Placeholder 5"/>
          <p:cNvSpPr>
            <a:spLocks noGrp="1"/>
          </p:cNvSpPr>
          <p:nvPr>
            <p:ph type="sldNum" sz="quarter" idx="11"/>
          </p:nvPr>
        </p:nvSpPr>
        <p:spPr/>
        <p:txBody>
          <a:bodyPr/>
          <a:lstStyle/>
          <a:p>
            <a:fld id="{C9C97DA1-B60F-0F41-ACBE-683AF5E4DF26}" type="slidenum">
              <a:rPr lang="en-US" smtClean="0"/>
              <a:t>24</a:t>
            </a:fld>
            <a:endParaRPr lang="en-US"/>
          </a:p>
        </p:txBody>
      </p:sp>
    </p:spTree>
    <p:extLst>
      <p:ext uri="{BB962C8B-B14F-4D97-AF65-F5344CB8AC3E}">
        <p14:creationId xmlns:p14="http://schemas.microsoft.com/office/powerpoint/2010/main" val="3577836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004363"/>
          </a:xfrm>
        </p:spPr>
        <p:txBody>
          <a:bodyPr>
            <a:normAutofit/>
          </a:bodyPr>
          <a:lstStyle/>
          <a:p>
            <a:r>
              <a:rPr lang="en-US" sz="3600" dirty="0" smtClean="0"/>
              <a:t>Cloudmesh </a:t>
            </a:r>
            <a:r>
              <a:rPr lang="en-US" sz="3600" u="sng" dirty="0" smtClean="0"/>
              <a:t>Functionality View </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25</a:t>
            </a:fld>
            <a:endParaRPr lang="en-US"/>
          </a:p>
        </p:txBody>
      </p:sp>
    </p:spTree>
    <p:extLst>
      <p:ext uri="{BB962C8B-B14F-4D97-AF65-F5344CB8AC3E}">
        <p14:creationId xmlns:p14="http://schemas.microsoft.com/office/powerpoint/2010/main" val="1104604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Cloudmesh </a:t>
            </a:r>
            <a:r>
              <a:rPr lang="en-US" u="sng" dirty="0" smtClean="0"/>
              <a:t>Layered Architecture View</a:t>
            </a:r>
            <a:endParaRPr lang="en-US" sz="2000" u="sng" dirty="0"/>
          </a:p>
        </p:txBody>
      </p:sp>
      <p:pic>
        <p:nvPicPr>
          <p:cNvPr id="3" name="Picture 2"/>
          <p:cNvPicPr>
            <a:picLocks noChangeAspect="1"/>
          </p:cNvPicPr>
          <p:nvPr/>
        </p:nvPicPr>
        <p:blipFill>
          <a:blip r:embed="rId3"/>
          <a:stretch>
            <a:fillRect/>
          </a:stretch>
        </p:blipFill>
        <p:spPr>
          <a:xfrm>
            <a:off x="228648" y="1455679"/>
            <a:ext cx="8727470" cy="4565616"/>
          </a:xfrm>
          <a:prstGeom prst="rect">
            <a:avLst/>
          </a:prstGeom>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26</a:t>
            </a:fld>
            <a:endParaRPr lang="en-US"/>
          </a:p>
        </p:txBody>
      </p:sp>
    </p:spTree>
    <p:extLst>
      <p:ext uri="{BB962C8B-B14F-4D97-AF65-F5344CB8AC3E}">
        <p14:creationId xmlns:p14="http://schemas.microsoft.com/office/powerpoint/2010/main" val="76613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Provisioning Management</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27</a:t>
            </a:fld>
            <a:endParaRPr lang="en-US"/>
          </a:p>
        </p:txBody>
      </p:sp>
    </p:spTree>
    <p:extLst>
      <p:ext uri="{BB962C8B-B14F-4D97-AF65-F5344CB8AC3E}">
        <p14:creationId xmlns:p14="http://schemas.microsoft.com/office/powerpoint/2010/main" val="1588609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normAutofit/>
          </a:bodyPr>
          <a:lstStyle/>
          <a:p>
            <a:r>
              <a:rPr lang="en-US" dirty="0" smtClean="0">
                <a:latin typeface="Arial" charset="0"/>
                <a:cs typeface="Arial" charset="0"/>
              </a:rPr>
              <a:t>Dynamic </a:t>
            </a:r>
            <a:r>
              <a:rPr lang="en-US" dirty="0">
                <a:latin typeface="Arial" charset="0"/>
                <a:cs typeface="Arial" charset="0"/>
              </a:rPr>
              <a:t>Provisioning</a:t>
            </a:r>
          </a:p>
        </p:txBody>
      </p:sp>
      <p:sp>
        <p:nvSpPr>
          <p:cNvPr id="26626" name="Content Placeholder 2"/>
          <p:cNvSpPr>
            <a:spLocks noGrp="1"/>
          </p:cNvSpPr>
          <p:nvPr>
            <p:ph idx="1"/>
          </p:nvPr>
        </p:nvSpPr>
        <p:spPr/>
        <p:txBody>
          <a:bodyPr>
            <a:normAutofit/>
          </a:bodyPr>
          <a:lstStyle/>
          <a:p>
            <a:pPr>
              <a:buClr>
                <a:srgbClr val="000000"/>
              </a:buClr>
              <a:buFontTx/>
              <a:buChar char="•"/>
            </a:pPr>
            <a:r>
              <a:rPr lang="en-US" dirty="0">
                <a:solidFill>
                  <a:srgbClr val="000000"/>
                </a:solidFill>
                <a:latin typeface="Arial" charset="0"/>
                <a:cs typeface="Arial" charset="0"/>
              </a:rPr>
              <a:t>Dynamically </a:t>
            </a:r>
            <a:r>
              <a:rPr lang="en-US" u="sng" dirty="0">
                <a:solidFill>
                  <a:srgbClr val="000000"/>
                </a:solidFill>
                <a:latin typeface="Arial" charset="0"/>
                <a:cs typeface="Arial" charset="0"/>
              </a:rPr>
              <a:t>partition</a:t>
            </a:r>
            <a:r>
              <a:rPr lang="en-US" dirty="0">
                <a:solidFill>
                  <a:srgbClr val="000000"/>
                </a:solidFill>
                <a:latin typeface="Arial" charset="0"/>
                <a:cs typeface="Arial" charset="0"/>
              </a:rPr>
              <a:t> a set of resources </a:t>
            </a:r>
            <a:endParaRPr lang="en-US" dirty="0">
              <a:latin typeface="Arial" charset="0"/>
              <a:cs typeface="Arial" charset="0"/>
            </a:endParaRPr>
          </a:p>
          <a:p>
            <a:pPr>
              <a:buClr>
                <a:srgbClr val="000000"/>
              </a:buClr>
              <a:buFontTx/>
              <a:buChar char="•"/>
            </a:pPr>
            <a:r>
              <a:rPr lang="en-US" dirty="0">
                <a:solidFill>
                  <a:srgbClr val="000000"/>
                </a:solidFill>
                <a:latin typeface="Arial" charset="0"/>
                <a:cs typeface="Arial" charset="0"/>
              </a:rPr>
              <a:t>Dynamically </a:t>
            </a:r>
            <a:r>
              <a:rPr lang="en-US" u="sng" dirty="0">
                <a:solidFill>
                  <a:srgbClr val="000000"/>
                </a:solidFill>
                <a:latin typeface="Arial" charset="0"/>
                <a:cs typeface="Arial" charset="0"/>
              </a:rPr>
              <a:t>allocate</a:t>
            </a:r>
            <a:r>
              <a:rPr lang="en-US" dirty="0">
                <a:solidFill>
                  <a:srgbClr val="000000"/>
                </a:solidFill>
                <a:latin typeface="Arial" charset="0"/>
                <a:cs typeface="Arial" charset="0"/>
              </a:rPr>
              <a:t> resources to users</a:t>
            </a:r>
            <a:endParaRPr lang="en-US" dirty="0">
              <a:latin typeface="Arial" charset="0"/>
              <a:cs typeface="Arial" charset="0"/>
            </a:endParaRPr>
          </a:p>
          <a:p>
            <a:pPr>
              <a:buClr>
                <a:srgbClr val="000000"/>
              </a:buClr>
              <a:buFontTx/>
              <a:buChar char="•"/>
            </a:pPr>
            <a:r>
              <a:rPr lang="en-US" dirty="0">
                <a:solidFill>
                  <a:srgbClr val="000000"/>
                </a:solidFill>
                <a:latin typeface="Arial" charset="0"/>
                <a:cs typeface="Arial" charset="0"/>
              </a:rPr>
              <a:t>Dynamically </a:t>
            </a:r>
            <a:r>
              <a:rPr lang="en-US" u="sng" dirty="0">
                <a:solidFill>
                  <a:srgbClr val="000000"/>
                </a:solidFill>
                <a:latin typeface="Arial" charset="0"/>
                <a:cs typeface="Arial" charset="0"/>
              </a:rPr>
              <a:t>define</a:t>
            </a:r>
            <a:r>
              <a:rPr lang="en-US" dirty="0">
                <a:solidFill>
                  <a:srgbClr val="000000"/>
                </a:solidFill>
                <a:latin typeface="Arial" charset="0"/>
                <a:cs typeface="Arial" charset="0"/>
              </a:rPr>
              <a:t> the environment that a resource is going to </a:t>
            </a:r>
            <a:r>
              <a:rPr lang="en-US" dirty="0" smtClean="0">
                <a:solidFill>
                  <a:srgbClr val="000000"/>
                </a:solidFill>
                <a:latin typeface="Arial" charset="0"/>
                <a:cs typeface="Arial" charset="0"/>
              </a:rPr>
              <a:t>use</a:t>
            </a:r>
          </a:p>
          <a:p>
            <a:pPr>
              <a:buClr>
                <a:srgbClr val="000000"/>
              </a:buClr>
              <a:buFontTx/>
              <a:buChar char="•"/>
            </a:pPr>
            <a:r>
              <a:rPr lang="en-US" dirty="0" smtClean="0">
                <a:solidFill>
                  <a:srgbClr val="000000"/>
                </a:solidFill>
                <a:latin typeface="Arial" charset="0"/>
                <a:cs typeface="Arial" charset="0"/>
              </a:rPr>
              <a:t>Dynamically </a:t>
            </a:r>
            <a:r>
              <a:rPr lang="en-US" u="sng" dirty="0">
                <a:solidFill>
                  <a:srgbClr val="000000"/>
                </a:solidFill>
                <a:latin typeface="Arial" charset="0"/>
                <a:cs typeface="Arial" charset="0"/>
              </a:rPr>
              <a:t>assign</a:t>
            </a:r>
            <a:r>
              <a:rPr lang="en-US" dirty="0">
                <a:solidFill>
                  <a:srgbClr val="000000"/>
                </a:solidFill>
                <a:latin typeface="Arial" charset="0"/>
                <a:cs typeface="Arial" charset="0"/>
              </a:rPr>
              <a:t> them based on user request</a:t>
            </a:r>
            <a:endParaRPr lang="en-US" dirty="0">
              <a:latin typeface="Arial" charset="0"/>
              <a:cs typeface="Arial" charset="0"/>
            </a:endParaRPr>
          </a:p>
          <a:p>
            <a:pPr>
              <a:buClr>
                <a:srgbClr val="000000"/>
              </a:buClr>
              <a:buFontTx/>
              <a:buChar char="•"/>
            </a:pPr>
            <a:r>
              <a:rPr lang="en-US" dirty="0" err="1">
                <a:solidFill>
                  <a:srgbClr val="000000"/>
                </a:solidFill>
                <a:latin typeface="Arial" charset="0"/>
                <a:cs typeface="Arial" charset="0"/>
              </a:rPr>
              <a:t>Deallocate</a:t>
            </a:r>
            <a:r>
              <a:rPr lang="en-US" dirty="0">
                <a:solidFill>
                  <a:srgbClr val="000000"/>
                </a:solidFill>
                <a:latin typeface="Arial" charset="0"/>
                <a:cs typeface="Arial" charset="0"/>
              </a:rPr>
              <a:t> the resources so they can be dynamically allocated again</a:t>
            </a:r>
          </a:p>
          <a:p>
            <a:endParaRPr lang="en-US" dirty="0">
              <a:latin typeface="Arial" charset="0"/>
              <a:cs typeface="Arial" charset="0"/>
            </a:endParaRPr>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28</a:t>
            </a:fld>
            <a:endParaRPr lang="en-US"/>
          </a:p>
        </p:txBody>
      </p:sp>
    </p:spTree>
    <p:extLst>
      <p:ext uri="{BB962C8B-B14F-4D97-AF65-F5344CB8AC3E}">
        <p14:creationId xmlns:p14="http://schemas.microsoft.com/office/powerpoint/2010/main" val="163464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p:txBody>
          <a:bodyPr lIns="0" tIns="0" rIns="0" bIns="0">
            <a:normAutofit/>
          </a:bodyPr>
          <a:lstStyle/>
          <a:p>
            <a:pPr eaLnBrk="1" hangingPunct="1">
              <a:lnSpc>
                <a:spcPct val="95000"/>
              </a:lnSpc>
              <a:defRPr/>
            </a:pPr>
            <a:r>
              <a:rPr lang="en-US" dirty="0" smtClean="0">
                <a:solidFill>
                  <a:srgbClr val="000000"/>
                </a:solidFill>
                <a:latin typeface="Arial" charset="0"/>
                <a:ea typeface="+mj-ea"/>
                <a:cs typeface="+mj-cs"/>
              </a:rPr>
              <a:t>Use Cases</a:t>
            </a:r>
            <a:endParaRPr lang="en-US" dirty="0">
              <a:solidFill>
                <a:srgbClr val="000000"/>
              </a:solidFill>
              <a:latin typeface="Arial" charset="0"/>
              <a:ea typeface="+mj-ea"/>
              <a:cs typeface="+mj-cs"/>
            </a:endParaRPr>
          </a:p>
        </p:txBody>
      </p:sp>
      <p:sp>
        <p:nvSpPr>
          <p:cNvPr id="2" name="Content Placeholder 1"/>
          <p:cNvSpPr>
            <a:spLocks noGrp="1"/>
          </p:cNvSpPr>
          <p:nvPr>
            <p:ph idx="1"/>
          </p:nvPr>
        </p:nvSpPr>
        <p:spPr/>
        <p:txBody>
          <a:bodyPr>
            <a:normAutofit fontScale="92500"/>
          </a:bodyPr>
          <a:lstStyle/>
          <a:p>
            <a:pPr>
              <a:lnSpc>
                <a:spcPct val="95000"/>
              </a:lnSpc>
              <a:buClr>
                <a:srgbClr val="000000"/>
              </a:buClr>
              <a:buSzPct val="100000"/>
              <a:buFontTx/>
              <a:buChar char="•"/>
              <a:defRPr/>
            </a:pPr>
            <a:r>
              <a:rPr lang="en-US" sz="3000" dirty="0">
                <a:solidFill>
                  <a:srgbClr val="000000"/>
                </a:solidFill>
                <a:latin typeface="Arial" pitchFamily="34" charset="0"/>
                <a:cs typeface="Arial" pitchFamily="34" charset="0"/>
              </a:rPr>
              <a:t>Static </a:t>
            </a:r>
            <a:r>
              <a:rPr lang="en-US" sz="3000" dirty="0" smtClean="0">
                <a:solidFill>
                  <a:srgbClr val="000000"/>
                </a:solidFill>
                <a:latin typeface="Arial" pitchFamily="34" charset="0"/>
                <a:cs typeface="Arial" pitchFamily="34" charset="0"/>
              </a:rPr>
              <a:t>provisioning: </a:t>
            </a:r>
            <a:endParaRPr lang="en-US" dirty="0">
              <a:latin typeface="Arial" pitchFamily="34" charset="0"/>
              <a:cs typeface="Arial" pitchFamily="34" charset="0"/>
            </a:endParaRPr>
          </a:p>
          <a:p>
            <a:pPr lvl="1">
              <a:lnSpc>
                <a:spcPct val="95000"/>
              </a:lnSpc>
              <a:buClr>
                <a:srgbClr val="000000"/>
              </a:buClr>
              <a:buSzPct val="80000"/>
              <a:buFont typeface="Courier New" charset="0"/>
              <a:buChar char="o"/>
              <a:defRPr/>
            </a:pPr>
            <a:r>
              <a:rPr lang="en-US" sz="2200" dirty="0">
                <a:solidFill>
                  <a:srgbClr val="000000"/>
                </a:solidFill>
                <a:latin typeface="Arial" pitchFamily="34" charset="0"/>
                <a:cs typeface="Arial" pitchFamily="34" charset="0"/>
              </a:rPr>
              <a:t>Resources in a cluster may be statically reassigned based on the anticipated user requirements, part of an HPC or cloud service. It is still dynamic, but control is with the administrator. (Note some call this also dynamic provisioning.)</a:t>
            </a:r>
            <a:endParaRPr lang="en-US" dirty="0">
              <a:latin typeface="Arial" pitchFamily="34" charset="0"/>
              <a:cs typeface="Arial" pitchFamily="34" charset="0"/>
            </a:endParaRPr>
          </a:p>
          <a:p>
            <a:pPr>
              <a:lnSpc>
                <a:spcPct val="95000"/>
              </a:lnSpc>
              <a:buClr>
                <a:srgbClr val="000000"/>
              </a:buClr>
              <a:buSzPct val="100000"/>
              <a:buFontTx/>
              <a:buChar char="•"/>
              <a:defRPr/>
            </a:pPr>
            <a:r>
              <a:rPr lang="en-US" sz="3000" dirty="0">
                <a:solidFill>
                  <a:srgbClr val="000000"/>
                </a:solidFill>
                <a:latin typeface="Arial" pitchFamily="34" charset="0"/>
                <a:cs typeface="Arial" pitchFamily="34" charset="0"/>
              </a:rPr>
              <a:t>Automatic </a:t>
            </a:r>
            <a:r>
              <a:rPr lang="en-US" sz="3000" dirty="0" smtClean="0">
                <a:solidFill>
                  <a:srgbClr val="000000"/>
                </a:solidFill>
                <a:latin typeface="Arial" pitchFamily="34" charset="0"/>
                <a:cs typeface="Arial" pitchFamily="34" charset="0"/>
              </a:rPr>
              <a:t>Dynamic provisioning: </a:t>
            </a:r>
            <a:endParaRPr lang="en-US" dirty="0">
              <a:latin typeface="Arial" pitchFamily="34" charset="0"/>
              <a:cs typeface="Arial" pitchFamily="34" charset="0"/>
            </a:endParaRPr>
          </a:p>
          <a:p>
            <a:pPr lvl="1">
              <a:lnSpc>
                <a:spcPct val="95000"/>
              </a:lnSpc>
              <a:buClr>
                <a:srgbClr val="000000"/>
              </a:buClr>
              <a:buSzPct val="80000"/>
              <a:buFont typeface="Courier New" charset="0"/>
              <a:buChar char="o"/>
              <a:defRPr/>
            </a:pPr>
            <a:r>
              <a:rPr lang="en-US" sz="2200" dirty="0">
                <a:solidFill>
                  <a:srgbClr val="000000"/>
                </a:solidFill>
                <a:latin typeface="Arial" pitchFamily="34" charset="0"/>
                <a:cs typeface="Arial" pitchFamily="34" charset="0"/>
              </a:rPr>
              <a:t>Replace the administrator with intelligent scheduler. </a:t>
            </a:r>
            <a:endParaRPr lang="en-US" dirty="0">
              <a:latin typeface="Arial" pitchFamily="34" charset="0"/>
              <a:cs typeface="Arial" pitchFamily="34" charset="0"/>
            </a:endParaRPr>
          </a:p>
          <a:p>
            <a:pPr>
              <a:lnSpc>
                <a:spcPct val="95000"/>
              </a:lnSpc>
              <a:buClr>
                <a:srgbClr val="000000"/>
              </a:buClr>
              <a:buSzPct val="100000"/>
              <a:buFontTx/>
              <a:buChar char="•"/>
              <a:defRPr/>
            </a:pPr>
            <a:r>
              <a:rPr lang="en-US" sz="3000" dirty="0">
                <a:solidFill>
                  <a:srgbClr val="000000"/>
                </a:solidFill>
                <a:latin typeface="Arial" pitchFamily="34" charset="0"/>
                <a:cs typeface="Arial" pitchFamily="34" charset="0"/>
              </a:rPr>
              <a:t>Queue-based dynamic provisioning: </a:t>
            </a:r>
            <a:endParaRPr lang="en-US" dirty="0">
              <a:latin typeface="Arial" pitchFamily="34" charset="0"/>
              <a:cs typeface="Arial" pitchFamily="34" charset="0"/>
            </a:endParaRPr>
          </a:p>
          <a:p>
            <a:pPr lvl="1">
              <a:lnSpc>
                <a:spcPct val="95000"/>
              </a:lnSpc>
              <a:buClr>
                <a:srgbClr val="000000"/>
              </a:buClr>
              <a:buSzPct val="80000"/>
              <a:buFont typeface="Courier New" charset="0"/>
              <a:buChar char="o"/>
              <a:defRPr/>
            </a:pPr>
            <a:r>
              <a:rPr lang="en-US" sz="2200" dirty="0">
                <a:solidFill>
                  <a:srgbClr val="000000"/>
                </a:solidFill>
                <a:latin typeface="Arial" pitchFamily="34" charset="0"/>
                <a:cs typeface="Arial" pitchFamily="34" charset="0"/>
              </a:rPr>
              <a:t>provisioning of images is time consuming, group jobs using a similar environment and reuse the image. User just sees queue.</a:t>
            </a:r>
            <a:endParaRPr lang="en-US" dirty="0">
              <a:latin typeface="Arial" pitchFamily="34" charset="0"/>
              <a:cs typeface="Arial" pitchFamily="34" charset="0"/>
            </a:endParaRPr>
          </a:p>
          <a:p>
            <a:pPr>
              <a:lnSpc>
                <a:spcPct val="95000"/>
              </a:lnSpc>
              <a:buClr>
                <a:srgbClr val="000000"/>
              </a:buClr>
              <a:buSzPct val="100000"/>
              <a:buFontTx/>
              <a:buChar char="•"/>
              <a:defRPr/>
            </a:pPr>
            <a:r>
              <a:rPr lang="en-US" sz="3000" dirty="0">
                <a:solidFill>
                  <a:srgbClr val="000000"/>
                </a:solidFill>
                <a:latin typeface="Arial" pitchFamily="34" charset="0"/>
                <a:cs typeface="Arial" pitchFamily="34" charset="0"/>
              </a:rPr>
              <a:t>Deployment: </a:t>
            </a:r>
            <a:endParaRPr lang="en-US" dirty="0">
              <a:latin typeface="Arial" pitchFamily="34" charset="0"/>
              <a:cs typeface="Arial" pitchFamily="34" charset="0"/>
            </a:endParaRPr>
          </a:p>
          <a:p>
            <a:pPr lvl="1">
              <a:lnSpc>
                <a:spcPct val="95000"/>
              </a:lnSpc>
              <a:buClr>
                <a:srgbClr val="000000"/>
              </a:buClr>
              <a:buSzPct val="80000"/>
              <a:buFont typeface="Courier New" charset="0"/>
              <a:buChar char="o"/>
              <a:defRPr/>
            </a:pPr>
            <a:r>
              <a:rPr lang="en-US" sz="2200" dirty="0" smtClean="0">
                <a:solidFill>
                  <a:srgbClr val="000000"/>
                </a:solidFill>
                <a:latin typeface="Arial" pitchFamily="34" charset="0"/>
                <a:cs typeface="Arial" pitchFamily="34" charset="0"/>
              </a:rPr>
              <a:t>Use dynamic </a:t>
            </a:r>
            <a:r>
              <a:rPr lang="en-US" sz="2200" dirty="0">
                <a:solidFill>
                  <a:srgbClr val="000000"/>
                </a:solidFill>
                <a:latin typeface="Arial" pitchFamily="34" charset="0"/>
                <a:cs typeface="Arial" pitchFamily="34" charset="0"/>
              </a:rPr>
              <a:t>provisioning </a:t>
            </a:r>
            <a:r>
              <a:rPr lang="en-US" sz="2200" dirty="0" smtClean="0">
                <a:solidFill>
                  <a:srgbClr val="000000"/>
                </a:solidFill>
                <a:latin typeface="Arial" pitchFamily="34" charset="0"/>
                <a:cs typeface="Arial" pitchFamily="34" charset="0"/>
              </a:rPr>
              <a:t>to deploy services and tools. Integrate with </a:t>
            </a:r>
            <a:r>
              <a:rPr lang="en-US" sz="2200" dirty="0" err="1" smtClean="0">
                <a:solidFill>
                  <a:srgbClr val="000000"/>
                </a:solidFill>
                <a:latin typeface="Arial" pitchFamily="34" charset="0"/>
                <a:cs typeface="Arial" pitchFamily="34" charset="0"/>
              </a:rPr>
              <a:t>baremetal</a:t>
            </a:r>
            <a:r>
              <a:rPr lang="en-US" sz="2200" dirty="0" smtClean="0">
                <a:solidFill>
                  <a:srgbClr val="000000"/>
                </a:solidFill>
                <a:latin typeface="Arial" pitchFamily="34" charset="0"/>
                <a:cs typeface="Arial" pitchFamily="34" charset="0"/>
              </a:rPr>
              <a:t> provisioning</a:t>
            </a:r>
            <a:endParaRPr lang="en-US" sz="2200" dirty="0">
              <a:solidFill>
                <a:srgbClr val="000000"/>
              </a:solidFill>
              <a:latin typeface="Arial" pitchFamily="34" charset="0"/>
              <a:cs typeface="Arial" pitchFamily="34" charset="0"/>
            </a:endParaRPr>
          </a:p>
          <a:p>
            <a:endParaRPr lang="es-ES"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29</a:t>
            </a:fld>
            <a:endParaRPr lang="en-US"/>
          </a:p>
        </p:txBody>
      </p:sp>
    </p:spTree>
    <p:extLst>
      <p:ext uri="{BB962C8B-B14F-4D97-AF65-F5344CB8AC3E}">
        <p14:creationId xmlns:p14="http://schemas.microsoft.com/office/powerpoint/2010/main" val="378572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Presenter</a:t>
            </a:r>
            <a:endParaRPr lang="en-US" dirty="0"/>
          </a:p>
        </p:txBody>
      </p:sp>
      <p:sp>
        <p:nvSpPr>
          <p:cNvPr id="3" name="Text Placeholder 2"/>
          <p:cNvSpPr>
            <a:spLocks noGrp="1"/>
          </p:cNvSpPr>
          <p:nvPr>
            <p:ph type="body" idx="1"/>
          </p:nvPr>
        </p:nvSpPr>
        <p:spPr/>
        <p:txBody>
          <a:bodyPr/>
          <a:lstStyle/>
          <a:p>
            <a:r>
              <a:rPr lang="en-US" dirty="0"/>
              <a:t>Gregor von Laszewski </a:t>
            </a:r>
          </a:p>
        </p:txBody>
      </p:sp>
      <p:sp>
        <p:nvSpPr>
          <p:cNvPr id="4" name="Content Placeholder 3"/>
          <p:cNvSpPr>
            <a:spLocks noGrp="1"/>
          </p:cNvSpPr>
          <p:nvPr>
            <p:ph sz="half" idx="2"/>
          </p:nvPr>
        </p:nvSpPr>
        <p:spPr/>
        <p:txBody>
          <a:bodyPr>
            <a:normAutofit fontScale="55000" lnSpcReduction="20000"/>
          </a:bodyPr>
          <a:lstStyle/>
          <a:p>
            <a:pPr marL="0" indent="0" algn="just">
              <a:buNone/>
            </a:pPr>
            <a:r>
              <a:rPr lang="en-US" dirty="0" smtClean="0"/>
              <a:t>is </a:t>
            </a:r>
            <a:r>
              <a:rPr lang="en-US" dirty="0"/>
              <a:t>an Assistant Director of CGL and DSC </a:t>
            </a:r>
            <a:r>
              <a:rPr lang="en-US" dirty="0" smtClean="0"/>
              <a:t>at Indiana University </a:t>
            </a:r>
            <a:r>
              <a:rPr lang="en-US" dirty="0"/>
              <a:t>and an Adjunct Associate Professor </a:t>
            </a:r>
            <a:r>
              <a:rPr lang="en-US" dirty="0" smtClean="0"/>
              <a:t>in </a:t>
            </a:r>
            <a:r>
              <a:rPr lang="en-US" dirty="0"/>
              <a:t>the Computer Science department. He is currently conducting research in Cloud computing as part of the </a:t>
            </a:r>
            <a:r>
              <a:rPr lang="en-US" dirty="0" err="1"/>
              <a:t>FutureGrid</a:t>
            </a:r>
            <a:r>
              <a:rPr lang="en-US" dirty="0"/>
              <a:t> project in which he also serves as software architect. He held a position at Argonne National Laboratory from Nov. 1996 – Aug. 2009  where he was last a scientist and a fellow of the Computation Institute at University of Chicago. During the last two years of that appointment he was on sabbatical and held a position as Associate Professor and the Director of a Lab at Rochester Institute of Technology </a:t>
            </a:r>
            <a:r>
              <a:rPr lang="en-US" dirty="0" smtClean="0"/>
              <a:t>focusing </a:t>
            </a:r>
            <a:r>
              <a:rPr lang="en-US" dirty="0"/>
              <a:t>on </a:t>
            </a:r>
            <a:r>
              <a:rPr lang="en-US" dirty="0" err="1"/>
              <a:t>Cyberinfrastructure</a:t>
            </a:r>
            <a:r>
              <a:rPr lang="en-US" dirty="0"/>
              <a:t>.  He received a Masters Degree in 1990 from the University of Bonn, Germany, and a Ph.D. in 1996 from Syracuse University in computer science. He was involved in Grid computing since the term was coined. Current research interests are in the areas of Cloud computing. He has been the lead of the Java Commodity Grid Kit (http://</a:t>
            </a:r>
            <a:r>
              <a:rPr lang="en-US" dirty="0" err="1" smtClean="0"/>
              <a:t>www.cogkit.org</a:t>
            </a:r>
            <a:r>
              <a:rPr lang="en-US" dirty="0" smtClean="0"/>
              <a:t> and </a:t>
            </a:r>
            <a:r>
              <a:rPr lang="en-US" dirty="0" err="1" smtClean="0"/>
              <a:t>jglobus</a:t>
            </a:r>
            <a:r>
              <a:rPr lang="en-US" dirty="0" smtClean="0"/>
              <a:t>) </a:t>
            </a:r>
            <a:r>
              <a:rPr lang="en-US" dirty="0"/>
              <a:t>which </a:t>
            </a:r>
            <a:r>
              <a:rPr lang="en-US" dirty="0" smtClean="0"/>
              <a:t>provide </a:t>
            </a:r>
            <a:r>
              <a:rPr lang="en-US" dirty="0"/>
              <a:t>till today a basis for many Grid related projects including the Globus toolkit. His Web page is located at http://</a:t>
            </a:r>
            <a:r>
              <a:rPr lang="en-US" dirty="0" err="1" smtClean="0"/>
              <a:t>gregor.cyberaide.org</a:t>
            </a:r>
            <a:r>
              <a:rPr lang="en-US" dirty="0" smtClean="0"/>
              <a:t>.</a:t>
            </a:r>
            <a:endParaRPr lang="en-US" dirty="0"/>
          </a:p>
        </p:txBody>
      </p:sp>
      <p:sp>
        <p:nvSpPr>
          <p:cNvPr id="5" name="Text Placeholder 4"/>
          <p:cNvSpPr>
            <a:spLocks noGrp="1"/>
          </p:cNvSpPr>
          <p:nvPr>
            <p:ph type="body" sz="quarter" idx="3"/>
          </p:nvPr>
        </p:nvSpPr>
        <p:spPr/>
        <p:txBody>
          <a:bodyPr/>
          <a:lstStyle/>
          <a:p>
            <a:r>
              <a:rPr lang="en-US" dirty="0" err="1" smtClean="0"/>
              <a:t>laszewski@gmail.com</a:t>
            </a:r>
            <a:endParaRPr lang="en-US" dirty="0"/>
          </a:p>
        </p:txBody>
      </p:sp>
      <p:pic>
        <p:nvPicPr>
          <p:cNvPr id="9" name="Content Placeholder 8" descr="gregor.jpg"/>
          <p:cNvPicPr>
            <a:picLocks noGrp="1" noChangeAspect="1"/>
          </p:cNvPicPr>
          <p:nvPr>
            <p:ph sz="quarter" idx="4"/>
          </p:nvPr>
        </p:nvPicPr>
        <p:blipFill>
          <a:blip r:embed="rId2">
            <a:extLst>
              <a:ext uri="{28A0092B-C50C-407E-A947-70E740481C1C}">
                <a14:useLocalDpi xmlns:a14="http://schemas.microsoft.com/office/drawing/2010/main" val="0"/>
              </a:ext>
            </a:extLst>
          </a:blip>
          <a:srcRect l="-23856" r="-23856"/>
          <a:stretch>
            <a:fillRect/>
          </a:stretch>
        </p:blipFill>
        <p:spPr>
          <a:xfrm>
            <a:off x="4645025" y="2174875"/>
            <a:ext cx="4041775" cy="3951288"/>
          </a:xfrm>
        </p:spPr>
      </p:pic>
      <p:sp>
        <p:nvSpPr>
          <p:cNvPr id="7" name="Date Placeholder 6"/>
          <p:cNvSpPr>
            <a:spLocks noGrp="1"/>
          </p:cNvSpPr>
          <p:nvPr>
            <p:ph type="dt" sz="half" idx="10"/>
          </p:nvPr>
        </p:nvSpPr>
        <p:spPr/>
        <p:txBody>
          <a:bodyPr/>
          <a:lstStyle/>
          <a:p>
            <a:r>
              <a:rPr lang="en-US" smtClean="0"/>
              <a:t>Gregor von Laszewski</a:t>
            </a:r>
            <a:endParaRPr lang="en-US" dirty="0"/>
          </a:p>
        </p:txBody>
      </p:sp>
      <p:sp>
        <p:nvSpPr>
          <p:cNvPr id="8" name="Slide Number Placeholder 7"/>
          <p:cNvSpPr>
            <a:spLocks noGrp="1"/>
          </p:cNvSpPr>
          <p:nvPr>
            <p:ph type="sldNum" sz="quarter" idx="11"/>
          </p:nvPr>
        </p:nvSpPr>
        <p:spPr/>
        <p:txBody>
          <a:bodyPr/>
          <a:lstStyle/>
          <a:p>
            <a:fld id="{C9C97DA1-B60F-0F41-ACBE-683AF5E4DF26}" type="slidenum">
              <a:rPr lang="en-US" smtClean="0"/>
              <a:t>3</a:t>
            </a:fld>
            <a:endParaRPr lang="en-US"/>
          </a:p>
        </p:txBody>
      </p:sp>
    </p:spTree>
    <p:extLst>
      <p:ext uri="{BB962C8B-B14F-4D97-AF65-F5344CB8AC3E}">
        <p14:creationId xmlns:p14="http://schemas.microsoft.com/office/powerpoint/2010/main" val="1187397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a:t>
            </a:r>
            <a:endParaRPr lang="en-US" dirty="0"/>
          </a:p>
        </p:txBody>
      </p:sp>
      <p:sp>
        <p:nvSpPr>
          <p:cNvPr id="3" name="Content Placeholder 2"/>
          <p:cNvSpPr>
            <a:spLocks noGrp="1"/>
          </p:cNvSpPr>
          <p:nvPr>
            <p:ph idx="1"/>
          </p:nvPr>
        </p:nvSpPr>
        <p:spPr>
          <a:xfrm>
            <a:off x="334211" y="1234440"/>
            <a:ext cx="8717883" cy="4892040"/>
          </a:xfrm>
        </p:spPr>
        <p:txBody>
          <a:bodyPr/>
          <a:lstStyle/>
          <a:p>
            <a:pPr marL="0" indent="-400050"/>
            <a:r>
              <a:rPr lang="en-US" b="1" i="1" dirty="0" smtClean="0">
                <a:solidFill>
                  <a:srgbClr val="000000"/>
                </a:solidFill>
                <a:latin typeface="Arial" charset="0"/>
                <a:cs typeface="Arial" charset="0"/>
              </a:rPr>
              <a:t>What do users get:</a:t>
            </a:r>
          </a:p>
          <a:p>
            <a:pPr marL="741522" lvl="2" indent="-341472"/>
            <a:r>
              <a:rPr lang="en-US" b="1" i="1" dirty="0" smtClean="0">
                <a:solidFill>
                  <a:srgbClr val="000000"/>
                </a:solidFill>
                <a:latin typeface="Arial" charset="0"/>
                <a:cs typeface="Arial" charset="0"/>
              </a:rPr>
              <a:t>Provisioning of OS</a:t>
            </a:r>
            <a:endParaRPr lang="en-US" b="1" i="1" dirty="0">
              <a:solidFill>
                <a:srgbClr val="000000"/>
              </a:solidFill>
              <a:latin typeface="Arial" charset="0"/>
              <a:cs typeface="Arial" charset="0"/>
            </a:endParaRPr>
          </a:p>
          <a:p>
            <a:pPr marL="0" indent="-400050"/>
            <a:r>
              <a:rPr lang="en-US" b="1" i="1" dirty="0">
                <a:solidFill>
                  <a:srgbClr val="000000"/>
                </a:solidFill>
                <a:latin typeface="Arial" charset="0"/>
                <a:cs typeface="Arial" charset="0"/>
              </a:rPr>
              <a:t>What do users want:</a:t>
            </a:r>
          </a:p>
          <a:p>
            <a:pPr marL="741522" lvl="2" indent="-341472"/>
            <a:r>
              <a:rPr lang="en-US" b="1" i="1" dirty="0">
                <a:solidFill>
                  <a:srgbClr val="000000"/>
                </a:solidFill>
                <a:latin typeface="Arial" charset="0"/>
                <a:cs typeface="Arial" charset="0"/>
              </a:rPr>
              <a:t>Provisioning of advanced services</a:t>
            </a:r>
          </a:p>
          <a:p>
            <a:pPr marL="741522" lvl="2" indent="-341472"/>
            <a:r>
              <a:rPr lang="en-US" b="1" i="1" dirty="0">
                <a:solidFill>
                  <a:srgbClr val="000000"/>
                </a:solidFill>
                <a:latin typeface="Arial" charset="0"/>
                <a:cs typeface="Arial" charset="0"/>
              </a:rPr>
              <a:t>Flexibility in creating the </a:t>
            </a:r>
            <a:r>
              <a:rPr lang="en-US" b="1" i="1" dirty="0" err="1">
                <a:solidFill>
                  <a:srgbClr val="000000"/>
                </a:solidFill>
                <a:latin typeface="Arial" charset="0"/>
                <a:cs typeface="Arial" charset="0"/>
              </a:rPr>
              <a:t>baremetal</a:t>
            </a:r>
            <a:r>
              <a:rPr lang="en-US" b="1" i="1" dirty="0">
                <a:solidFill>
                  <a:srgbClr val="000000"/>
                </a:solidFill>
                <a:latin typeface="Arial" charset="0"/>
                <a:cs typeface="Arial" charset="0"/>
              </a:rPr>
              <a:t> OS and services</a:t>
            </a:r>
          </a:p>
          <a:p>
            <a:pPr marL="741522" lvl="2" indent="-341472"/>
            <a:r>
              <a:rPr lang="en-US" b="1" i="1" dirty="0">
                <a:solidFill>
                  <a:srgbClr val="000000"/>
                </a:solidFill>
                <a:latin typeface="Arial" charset="0"/>
                <a:cs typeface="Arial" charset="0"/>
              </a:rPr>
              <a:t>Provisioning the same image on VM and </a:t>
            </a:r>
            <a:r>
              <a:rPr lang="en-US" b="1" i="1" dirty="0" err="1">
                <a:solidFill>
                  <a:srgbClr val="000000"/>
                </a:solidFill>
                <a:latin typeface="Arial" charset="0"/>
                <a:cs typeface="Arial" charset="0"/>
              </a:rPr>
              <a:t>baremetal</a:t>
            </a:r>
            <a:endParaRPr lang="en-US" dirty="0"/>
          </a:p>
          <a:p>
            <a:pPr marL="0" indent="-400050"/>
            <a:r>
              <a:rPr lang="en-US" b="1" i="1" dirty="0" smtClean="0">
                <a:solidFill>
                  <a:srgbClr val="000000"/>
                </a:solidFill>
                <a:latin typeface="Arial" charset="0"/>
                <a:cs typeface="Arial" charset="0"/>
              </a:rPr>
              <a:t>Confusion exists:</a:t>
            </a:r>
          </a:p>
          <a:p>
            <a:pPr marL="741522" lvl="2" indent="-341472"/>
            <a:r>
              <a:rPr lang="en-US" b="1" i="1" dirty="0" smtClean="0">
                <a:latin typeface="Arial" charset="0"/>
                <a:cs typeface="Arial" charset="0"/>
              </a:rPr>
              <a:t>Different use of term Dynamic Provisioning dependent on Vendor, Project, …</a:t>
            </a:r>
            <a:endParaRPr lang="en-US" b="1" i="1" dirty="0">
              <a:latin typeface="Arial" charset="0"/>
              <a:cs typeface="Arial" charset="0"/>
            </a:endParaRPr>
          </a:p>
        </p:txBody>
      </p:sp>
      <p:sp>
        <p:nvSpPr>
          <p:cNvPr id="4" name="Date Placeholder 3"/>
          <p:cNvSpPr>
            <a:spLocks noGrp="1"/>
          </p:cNvSpPr>
          <p:nvPr>
            <p:ph type="dt" sz="half" idx="10"/>
          </p:nvPr>
        </p:nvSpPr>
        <p:spPr/>
        <p:txBody>
          <a:bodyPr/>
          <a:lstStyle/>
          <a:p>
            <a:r>
              <a:rPr lang="en-US" smtClean="0"/>
              <a:t>Gregor von Laszewski</a:t>
            </a:r>
            <a:endParaRPr lang="en-US" dirty="0"/>
          </a:p>
        </p:txBody>
      </p:sp>
      <p:sp>
        <p:nvSpPr>
          <p:cNvPr id="5" name="Slide Number Placeholder 4"/>
          <p:cNvSpPr>
            <a:spLocks noGrp="1"/>
          </p:cNvSpPr>
          <p:nvPr>
            <p:ph type="sldNum" sz="quarter" idx="11"/>
          </p:nvPr>
        </p:nvSpPr>
        <p:spPr/>
        <p:txBody>
          <a:bodyPr/>
          <a:lstStyle/>
          <a:p>
            <a:fld id="{C9C97DA1-B60F-0F41-ACBE-683AF5E4DF26}" type="slidenum">
              <a:rPr lang="en-US" smtClean="0"/>
              <a:t>30</a:t>
            </a:fld>
            <a:endParaRPr lang="en-US"/>
          </a:p>
        </p:txBody>
      </p:sp>
    </p:spTree>
    <p:extLst>
      <p:ext uri="{BB962C8B-B14F-4D97-AF65-F5344CB8AC3E}">
        <p14:creationId xmlns:p14="http://schemas.microsoft.com/office/powerpoint/2010/main" val="2019026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Avoid Confusion</a:t>
            </a:r>
            <a:endParaRPr lang="en-US" dirty="0"/>
          </a:p>
        </p:txBody>
      </p:sp>
      <p:sp>
        <p:nvSpPr>
          <p:cNvPr id="10" name="Content Placeholder 9"/>
          <p:cNvSpPr>
            <a:spLocks noGrp="1"/>
          </p:cNvSpPr>
          <p:nvPr>
            <p:ph idx="1"/>
          </p:nvPr>
        </p:nvSpPr>
        <p:spPr/>
        <p:txBody>
          <a:bodyPr/>
          <a:lstStyle/>
          <a:p>
            <a:pPr marL="0" indent="0" algn="ctr">
              <a:buNone/>
            </a:pPr>
            <a:r>
              <a:rPr lang="en-US" dirty="0" smtClean="0"/>
              <a:t>To avoid confusion with the overloaded term</a:t>
            </a:r>
          </a:p>
          <a:p>
            <a:pPr marL="0" indent="0" algn="ctr">
              <a:buNone/>
            </a:pPr>
            <a:endParaRPr lang="en-US" dirty="0" smtClean="0"/>
          </a:p>
          <a:p>
            <a:pPr marL="457200" lvl="1" indent="0" algn="ctr">
              <a:buNone/>
            </a:pPr>
            <a:r>
              <a:rPr lang="en-US" i="1" dirty="0" smtClean="0"/>
              <a:t>Dynamic Provisioning</a:t>
            </a:r>
          </a:p>
          <a:p>
            <a:pPr marL="457200" lvl="1" indent="0" algn="ctr">
              <a:buNone/>
            </a:pPr>
            <a:endParaRPr lang="en-US" dirty="0"/>
          </a:p>
          <a:p>
            <a:pPr marL="0" indent="0" algn="ctr">
              <a:buNone/>
            </a:pPr>
            <a:r>
              <a:rPr lang="en-US" dirty="0"/>
              <a:t>w</a:t>
            </a:r>
            <a:r>
              <a:rPr lang="en-US" dirty="0" smtClean="0"/>
              <a:t>e will use the term</a:t>
            </a:r>
            <a:endParaRPr lang="en-US" dirty="0"/>
          </a:p>
          <a:p>
            <a:pPr marL="457200" lvl="1" indent="0" algn="ctr">
              <a:buNone/>
            </a:pPr>
            <a:r>
              <a:rPr lang="en-US" sz="6000" b="1" i="1" dirty="0" smtClean="0"/>
              <a:t>RAIN</a:t>
            </a:r>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31</a:t>
            </a:fld>
            <a:endParaRPr lang="en-US"/>
          </a:p>
        </p:txBody>
      </p:sp>
    </p:spTree>
    <p:extLst>
      <p:ext uri="{BB962C8B-B14F-4D97-AF65-F5344CB8AC3E}">
        <p14:creationId xmlns:p14="http://schemas.microsoft.com/office/powerpoint/2010/main" val="2355513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rapezoid 17"/>
          <p:cNvSpPr/>
          <p:nvPr/>
        </p:nvSpPr>
        <p:spPr>
          <a:xfrm>
            <a:off x="1143953" y="5173415"/>
            <a:ext cx="7025217" cy="978510"/>
          </a:xfrm>
          <a:prstGeom prst="trapezoid">
            <a:avLst>
              <a:gd name="adj" fmla="val 110294"/>
            </a:avLst>
          </a:prstGeom>
          <a:gradFill>
            <a:gsLst>
              <a:gs pos="0">
                <a:schemeClr val="tx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What is RAIN?</a:t>
            </a:r>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32</a:t>
            </a:fld>
            <a:endParaRPr lang="en-US" dirty="0"/>
          </a:p>
        </p:txBody>
      </p:sp>
      <p:sp>
        <p:nvSpPr>
          <p:cNvPr id="6" name="Trapezoid 5"/>
          <p:cNvSpPr/>
          <p:nvPr/>
        </p:nvSpPr>
        <p:spPr>
          <a:xfrm>
            <a:off x="991553" y="4627685"/>
            <a:ext cx="7025217" cy="978510"/>
          </a:xfrm>
          <a:prstGeom prst="trapezoid">
            <a:avLst>
              <a:gd name="adj" fmla="val 110294"/>
            </a:avLst>
          </a:prstGeom>
          <a:gradFill>
            <a:gsLst>
              <a:gs pos="0">
                <a:schemeClr val="accent3">
                  <a:lumMod val="20000"/>
                  <a:lumOff val="80000"/>
                </a:schemeClr>
              </a:gs>
              <a:gs pos="100000">
                <a:schemeClr val="accent3">
                  <a:lumMod val="75000"/>
                </a:schemeClr>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97262" y="5630636"/>
            <a:ext cx="1509460" cy="461665"/>
          </a:xfrm>
          <a:prstGeom prst="rect">
            <a:avLst/>
          </a:prstGeom>
          <a:noFill/>
        </p:spPr>
        <p:txBody>
          <a:bodyPr wrap="none" rtlCol="0">
            <a:spAutoFit/>
          </a:bodyPr>
          <a:lstStyle/>
          <a:p>
            <a:r>
              <a:rPr lang="en-US" sz="2400" i="1" dirty="0" smtClean="0">
                <a:solidFill>
                  <a:schemeClr val="bg1"/>
                </a:solidFill>
              </a:rPr>
              <a:t>Resources</a:t>
            </a:r>
            <a:endParaRPr lang="en-US" sz="2400" i="1" dirty="0">
              <a:solidFill>
                <a:schemeClr val="bg1"/>
              </a:solidFill>
            </a:endParaRPr>
          </a:p>
        </p:txBody>
      </p:sp>
      <p:sp>
        <p:nvSpPr>
          <p:cNvPr id="11" name="TextBox 10"/>
          <p:cNvSpPr txBox="1"/>
          <p:nvPr/>
        </p:nvSpPr>
        <p:spPr>
          <a:xfrm>
            <a:off x="5846522" y="4627685"/>
            <a:ext cx="1241508" cy="461665"/>
          </a:xfrm>
          <a:prstGeom prst="rect">
            <a:avLst/>
          </a:prstGeom>
          <a:noFill/>
        </p:spPr>
        <p:txBody>
          <a:bodyPr wrap="none" rtlCol="0">
            <a:spAutoFit/>
          </a:bodyPr>
          <a:lstStyle/>
          <a:p>
            <a:r>
              <a:rPr lang="en-US" sz="2400" i="1" dirty="0" err="1" smtClean="0"/>
              <a:t>Hadoop</a:t>
            </a:r>
            <a:endParaRPr lang="en-US" sz="2400" i="1" dirty="0"/>
          </a:p>
        </p:txBody>
      </p:sp>
      <p:sp>
        <p:nvSpPr>
          <p:cNvPr id="12" name="TextBox 11"/>
          <p:cNvSpPr txBox="1"/>
          <p:nvPr/>
        </p:nvSpPr>
        <p:spPr>
          <a:xfrm>
            <a:off x="1862568" y="4636588"/>
            <a:ext cx="2034694" cy="461665"/>
          </a:xfrm>
          <a:prstGeom prst="rect">
            <a:avLst/>
          </a:prstGeom>
          <a:noFill/>
        </p:spPr>
        <p:txBody>
          <a:bodyPr wrap="none" rtlCol="0">
            <a:spAutoFit/>
          </a:bodyPr>
          <a:lstStyle/>
          <a:p>
            <a:r>
              <a:rPr lang="en-US" sz="2400" i="1" dirty="0" smtClean="0"/>
              <a:t>Virtual Cluster</a:t>
            </a:r>
            <a:endParaRPr lang="en-US" sz="2400" i="1" dirty="0"/>
          </a:p>
        </p:txBody>
      </p:sp>
      <p:sp>
        <p:nvSpPr>
          <p:cNvPr id="13" name="TextBox 12"/>
          <p:cNvSpPr txBox="1"/>
          <p:nvPr/>
        </p:nvSpPr>
        <p:spPr>
          <a:xfrm>
            <a:off x="1684249" y="5141879"/>
            <a:ext cx="1453706" cy="461665"/>
          </a:xfrm>
          <a:prstGeom prst="rect">
            <a:avLst/>
          </a:prstGeom>
          <a:noFill/>
        </p:spPr>
        <p:txBody>
          <a:bodyPr wrap="none" rtlCol="0">
            <a:spAutoFit/>
          </a:bodyPr>
          <a:lstStyle/>
          <a:p>
            <a:r>
              <a:rPr lang="en-US" sz="2400" i="1" dirty="0" smtClean="0"/>
              <a:t>OS Image</a:t>
            </a:r>
            <a:endParaRPr lang="en-US" sz="2400" i="1" dirty="0"/>
          </a:p>
        </p:txBody>
      </p:sp>
      <p:sp>
        <p:nvSpPr>
          <p:cNvPr id="14" name="TextBox 13"/>
          <p:cNvSpPr txBox="1"/>
          <p:nvPr/>
        </p:nvSpPr>
        <p:spPr>
          <a:xfrm>
            <a:off x="4074782" y="4726380"/>
            <a:ext cx="1342648" cy="830997"/>
          </a:xfrm>
          <a:prstGeom prst="rect">
            <a:avLst/>
          </a:prstGeom>
          <a:noFill/>
        </p:spPr>
        <p:txBody>
          <a:bodyPr wrap="none" rtlCol="0">
            <a:spAutoFit/>
          </a:bodyPr>
          <a:lstStyle/>
          <a:p>
            <a:pPr algn="ctr"/>
            <a:r>
              <a:rPr lang="en-US" sz="2400" i="1" dirty="0" smtClean="0"/>
              <a:t>Virtual </a:t>
            </a:r>
            <a:r>
              <a:rPr lang="en-US" sz="2400" i="1" dirty="0"/>
              <a:t/>
            </a:r>
            <a:br>
              <a:rPr lang="en-US" sz="2400" i="1" dirty="0"/>
            </a:br>
            <a:r>
              <a:rPr lang="en-US" sz="2400" i="1" dirty="0" smtClean="0"/>
              <a:t>Machine</a:t>
            </a:r>
            <a:endParaRPr lang="en-US" sz="2400" i="1" dirty="0"/>
          </a:p>
        </p:txBody>
      </p:sp>
      <p:sp>
        <p:nvSpPr>
          <p:cNvPr id="15" name="TextBox 14"/>
          <p:cNvSpPr txBox="1"/>
          <p:nvPr/>
        </p:nvSpPr>
        <p:spPr>
          <a:xfrm>
            <a:off x="5681841" y="5141879"/>
            <a:ext cx="913682" cy="461665"/>
          </a:xfrm>
          <a:prstGeom prst="rect">
            <a:avLst/>
          </a:prstGeom>
          <a:noFill/>
        </p:spPr>
        <p:txBody>
          <a:bodyPr wrap="none" rtlCol="0">
            <a:spAutoFit/>
          </a:bodyPr>
          <a:lstStyle/>
          <a:p>
            <a:r>
              <a:rPr lang="en-US" sz="2400" dirty="0" smtClean="0"/>
              <a:t>Other</a:t>
            </a:r>
            <a:endParaRPr lang="en-US" sz="2400" dirty="0"/>
          </a:p>
        </p:txBody>
      </p:sp>
      <p:cxnSp>
        <p:nvCxnSpPr>
          <p:cNvPr id="17" name="Straight Connector 16"/>
          <p:cNvCxnSpPr/>
          <p:nvPr/>
        </p:nvCxnSpPr>
        <p:spPr>
          <a:xfrm flipH="1">
            <a:off x="3753054" y="3942837"/>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074782" y="3978824"/>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396510" y="4014811"/>
            <a:ext cx="624416" cy="693751"/>
          </a:xfrm>
          <a:prstGeom prst="line">
            <a:avLst/>
          </a:prstGeom>
          <a:ln w="76200" cmpd="sng">
            <a:prstDash val="sysDot"/>
          </a:ln>
        </p:spPr>
        <p:style>
          <a:lnRef idx="2">
            <a:schemeClr val="accent1"/>
          </a:lnRef>
          <a:fillRef idx="0">
            <a:schemeClr val="accent1"/>
          </a:fillRef>
          <a:effectRef idx="1">
            <a:schemeClr val="accent1"/>
          </a:effectRef>
          <a:fontRef idx="minor">
            <a:schemeClr val="tx1"/>
          </a:fontRef>
        </p:style>
      </p:cxnSp>
      <p:sp>
        <p:nvSpPr>
          <p:cNvPr id="5" name="Cloud 4"/>
          <p:cNvSpPr/>
          <p:nvPr/>
        </p:nvSpPr>
        <p:spPr>
          <a:xfrm>
            <a:off x="807461" y="1837539"/>
            <a:ext cx="7209309" cy="2211132"/>
          </a:xfrm>
          <a:prstGeom prst="cloud">
            <a:avLst/>
          </a:prstGeom>
          <a:gradFill>
            <a:gsLst>
              <a:gs pos="0">
                <a:schemeClr val="tx2">
                  <a:lumMod val="20000"/>
                  <a:lumOff val="80000"/>
                </a:schemeClr>
              </a:gs>
              <a:gs pos="100000">
                <a:schemeClr val="accent1">
                  <a:tint val="50000"/>
                  <a:shade val="100000"/>
                  <a:satMod val="350000"/>
                </a:schemeClr>
              </a:gs>
            </a:gsLst>
          </a:gradFill>
          <a:effectLst>
            <a:outerShdw blurRad="40000" dist="73787"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9" name="TextBox 8"/>
          <p:cNvSpPr txBox="1"/>
          <p:nvPr/>
        </p:nvSpPr>
        <p:spPr>
          <a:xfrm>
            <a:off x="3954192" y="2220249"/>
            <a:ext cx="1490011" cy="1200328"/>
          </a:xfrm>
          <a:prstGeom prst="rect">
            <a:avLst/>
          </a:prstGeom>
          <a:noFill/>
        </p:spPr>
        <p:txBody>
          <a:bodyPr wrap="none" rtlCol="0">
            <a:spAutoFit/>
          </a:bodyPr>
          <a:lstStyle/>
          <a:p>
            <a:pPr algn="ctr"/>
            <a:r>
              <a:rPr lang="en-US" sz="2400" dirty="0" smtClean="0"/>
              <a:t>Templates</a:t>
            </a:r>
          </a:p>
          <a:p>
            <a:pPr algn="ctr"/>
            <a:r>
              <a:rPr lang="en-US" sz="2400" dirty="0" smtClean="0"/>
              <a:t>&amp; </a:t>
            </a:r>
          </a:p>
          <a:p>
            <a:pPr algn="ctr"/>
            <a:r>
              <a:rPr lang="en-US" sz="2400" dirty="0" smtClean="0"/>
              <a:t>Services</a:t>
            </a:r>
            <a:endParaRPr lang="en-US" sz="2400" dirty="0"/>
          </a:p>
        </p:txBody>
      </p:sp>
    </p:spTree>
    <p:extLst>
      <p:ext uri="{BB962C8B-B14F-4D97-AF65-F5344CB8AC3E}">
        <p14:creationId xmlns:p14="http://schemas.microsoft.com/office/powerpoint/2010/main" val="70853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par>
                          <p:cTn id="11" fill="hold">
                            <p:stCondLst>
                              <p:cond delay="23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8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3"/>
                                        </p:tgtEl>
                                        <p:attrNameLst>
                                          <p:attrName>style.visibility</p:attrName>
                                        </p:attrNameLst>
                                      </p:cBhvr>
                                      <p:to>
                                        <p:strVal val="visible"/>
                                      </p:to>
                                    </p:set>
                                    <p:anim by="(-#ppt_w*2)" calcmode="lin" valueType="num">
                                      <p:cBhvr rctx="PPT">
                                        <p:cTn id="21" dur="500" autoRev="1" fill="hold">
                                          <p:stCondLst>
                                            <p:cond delay="0"/>
                                          </p:stCondLst>
                                        </p:cTn>
                                        <p:tgtEl>
                                          <p:spTgt spid="13"/>
                                        </p:tgtEl>
                                        <p:attrNameLst>
                                          <p:attrName>ppt_w</p:attrName>
                                        </p:attrNameLst>
                                      </p:cBhvr>
                                    </p:anim>
                                    <p:anim by="(#ppt_w*0.50)" calcmode="lin" valueType="num">
                                      <p:cBhvr>
                                        <p:cTn id="22" dur="500" decel="50000" autoRev="1" fill="hold">
                                          <p:stCondLst>
                                            <p:cond delay="0"/>
                                          </p:stCondLst>
                                        </p:cTn>
                                        <p:tgtEl>
                                          <p:spTgt spid="13"/>
                                        </p:tgtEl>
                                        <p:attrNameLst>
                                          <p:attrName>ppt_x</p:attrName>
                                        </p:attrNameLst>
                                      </p:cBhvr>
                                    </p:anim>
                                    <p:anim from="(-#ppt_h/2)" to="(#ppt_y)" calcmode="lin" valueType="num">
                                      <p:cBhvr>
                                        <p:cTn id="23" dur="1000" fill="hold">
                                          <p:stCondLst>
                                            <p:cond delay="0"/>
                                          </p:stCondLst>
                                        </p:cTn>
                                        <p:tgtEl>
                                          <p:spTgt spid="13"/>
                                        </p:tgtEl>
                                        <p:attrNameLst>
                                          <p:attrName>ppt_y</p:attrName>
                                        </p:attrNameLst>
                                      </p:cBhvr>
                                    </p:anim>
                                    <p:animRot by="21600000">
                                      <p:cBhvr>
                                        <p:cTn id="24" dur="1000" fill="hold">
                                          <p:stCondLst>
                                            <p:cond delay="0"/>
                                          </p:stCondLst>
                                        </p:cTn>
                                        <p:tgtEl>
                                          <p:spTgt spid="13"/>
                                        </p:tgtEl>
                                        <p:attrNameLst>
                                          <p:attrName>r</p:attrName>
                                        </p:attrNameLst>
                                      </p:cBhvr>
                                    </p:animRot>
                                  </p:childTnLst>
                                </p:cTn>
                              </p:par>
                            </p:childTnLst>
                          </p:cTn>
                        </p:par>
                        <p:par>
                          <p:cTn id="25" fill="hold">
                            <p:stCondLst>
                              <p:cond delay="5400"/>
                            </p:stCondLst>
                            <p:childTnLst>
                              <p:par>
                                <p:cTn id="26" presetID="56" presetClass="entr" presetSubtype="0" fill="hold" grpId="0" nodeType="afterEffect">
                                  <p:stCondLst>
                                    <p:cond delay="0"/>
                                  </p:stCondLst>
                                  <p:iterate type="lt">
                                    <p:tmPct val="10000"/>
                                  </p:iterate>
                                  <p:childTnLst>
                                    <p:set>
                                      <p:cBhvr>
                                        <p:cTn id="27" dur="1" fill="hold">
                                          <p:stCondLst>
                                            <p:cond delay="0"/>
                                          </p:stCondLst>
                                        </p:cTn>
                                        <p:tgtEl>
                                          <p:spTgt spid="14"/>
                                        </p:tgtEl>
                                        <p:attrNameLst>
                                          <p:attrName>style.visibility</p:attrName>
                                        </p:attrNameLst>
                                      </p:cBhvr>
                                      <p:to>
                                        <p:strVal val="visible"/>
                                      </p:to>
                                    </p:set>
                                    <p:anim by="(-#ppt_w*2)" calcmode="lin" valueType="num">
                                      <p:cBhvr rctx="PPT">
                                        <p:cTn id="28" dur="500" autoRev="1" fill="hold">
                                          <p:stCondLst>
                                            <p:cond delay="0"/>
                                          </p:stCondLst>
                                        </p:cTn>
                                        <p:tgtEl>
                                          <p:spTgt spid="14"/>
                                        </p:tgtEl>
                                        <p:attrNameLst>
                                          <p:attrName>ppt_w</p:attrName>
                                        </p:attrNameLst>
                                      </p:cBhvr>
                                    </p:anim>
                                    <p:anim by="(#ppt_w*0.50)" calcmode="lin" valueType="num">
                                      <p:cBhvr>
                                        <p:cTn id="29" dur="500" decel="50000" autoRev="1" fill="hold">
                                          <p:stCondLst>
                                            <p:cond delay="0"/>
                                          </p:stCondLst>
                                        </p:cTn>
                                        <p:tgtEl>
                                          <p:spTgt spid="14"/>
                                        </p:tgtEl>
                                        <p:attrNameLst>
                                          <p:attrName>ppt_x</p:attrName>
                                        </p:attrNameLst>
                                      </p:cBhvr>
                                    </p:anim>
                                    <p:anim from="(-#ppt_h/2)" to="(#ppt_y)" calcmode="lin" valueType="num">
                                      <p:cBhvr>
                                        <p:cTn id="30" dur="1000" fill="hold">
                                          <p:stCondLst>
                                            <p:cond delay="0"/>
                                          </p:stCondLst>
                                        </p:cTn>
                                        <p:tgtEl>
                                          <p:spTgt spid="14"/>
                                        </p:tgtEl>
                                        <p:attrNameLst>
                                          <p:attrName>ppt_y</p:attrName>
                                        </p:attrNameLst>
                                      </p:cBhvr>
                                    </p:anim>
                                    <p:animRot by="21600000">
                                      <p:cBhvr>
                                        <p:cTn id="31" dur="1000" fill="hold">
                                          <p:stCondLst>
                                            <p:cond delay="0"/>
                                          </p:stCondLst>
                                        </p:cTn>
                                        <p:tgtEl>
                                          <p:spTgt spid="14"/>
                                        </p:tgtEl>
                                        <p:attrNameLst>
                                          <p:attrName>r</p:attrName>
                                        </p:attrNameLst>
                                      </p:cBhvr>
                                    </p:animRot>
                                  </p:childTnLst>
                                </p:cTn>
                              </p:par>
                            </p:childTnLst>
                          </p:cTn>
                        </p:par>
                        <p:par>
                          <p:cTn id="32" fill="hold">
                            <p:stCondLst>
                              <p:cond delay="77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15"/>
                                        </p:tgtEl>
                                        <p:attrNameLst>
                                          <p:attrName>style.visibility</p:attrName>
                                        </p:attrNameLst>
                                      </p:cBhvr>
                                      <p:to>
                                        <p:strVal val="visible"/>
                                      </p:to>
                                    </p:set>
                                    <p:anim by="(-#ppt_w*2)" calcmode="lin" valueType="num">
                                      <p:cBhvr rctx="PPT">
                                        <p:cTn id="35" dur="500" autoRev="1" fill="hold">
                                          <p:stCondLst>
                                            <p:cond delay="0"/>
                                          </p:stCondLst>
                                        </p:cTn>
                                        <p:tgtEl>
                                          <p:spTgt spid="15"/>
                                        </p:tgtEl>
                                        <p:attrNameLst>
                                          <p:attrName>ppt_w</p:attrName>
                                        </p:attrNameLst>
                                      </p:cBhvr>
                                    </p:anim>
                                    <p:anim by="(#ppt_w*0.50)" calcmode="lin" valueType="num">
                                      <p:cBhvr>
                                        <p:cTn id="36" dur="500" decel="50000" autoRev="1" fill="hold">
                                          <p:stCondLst>
                                            <p:cond delay="0"/>
                                          </p:stCondLst>
                                        </p:cTn>
                                        <p:tgtEl>
                                          <p:spTgt spid="15"/>
                                        </p:tgtEl>
                                        <p:attrNameLst>
                                          <p:attrName>ppt_x</p:attrName>
                                        </p:attrNameLst>
                                      </p:cBhvr>
                                    </p:anim>
                                    <p:anim from="(-#ppt_h/2)" to="(#ppt_y)" calcmode="lin" valueType="num">
                                      <p:cBhvr>
                                        <p:cTn id="37" dur="1000" fill="hold">
                                          <p:stCondLst>
                                            <p:cond delay="0"/>
                                          </p:stCondLst>
                                        </p:cTn>
                                        <p:tgtEl>
                                          <p:spTgt spid="15"/>
                                        </p:tgtEl>
                                        <p:attrNameLst>
                                          <p:attrName>ppt_y</p:attrName>
                                        </p:attrNameLst>
                                      </p:cBhvr>
                                    </p:anim>
                                    <p:animRot by="21600000">
                                      <p:cBhvr>
                                        <p:cTn id="38"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800" y="935790"/>
            <a:ext cx="7772400" cy="4545264"/>
          </a:xfrm>
        </p:spPr>
        <p:txBody>
          <a:bodyPr/>
          <a:lstStyle/>
          <a:p>
            <a:r>
              <a:rPr lang="en-US" dirty="0" smtClean="0"/>
              <a:t>RAIN/RAINING</a:t>
            </a:r>
            <a:br>
              <a:rPr lang="en-US" dirty="0" smtClean="0"/>
            </a:br>
            <a:r>
              <a:rPr lang="en-US" b="0" i="1" dirty="0" smtClean="0"/>
              <a:t>is a Concept</a:t>
            </a:r>
            <a:r>
              <a:rPr lang="en-US" dirty="0" smtClean="0"/>
              <a:t/>
            </a:r>
            <a:br>
              <a:rPr lang="en-US" dirty="0" smtClean="0"/>
            </a:br>
            <a:r>
              <a:rPr lang="en-US" dirty="0" smtClean="0"/>
              <a:t/>
            </a:r>
            <a:br>
              <a:rPr lang="en-US" dirty="0" smtClean="0"/>
            </a:br>
            <a:r>
              <a:rPr lang="en-US" dirty="0"/>
              <a:t>Cloudmesh </a:t>
            </a:r>
            <a:r>
              <a:rPr lang="en-US" dirty="0" smtClean="0"/>
              <a:t/>
            </a:r>
            <a:br>
              <a:rPr lang="en-US" dirty="0" smtClean="0"/>
            </a:br>
            <a:r>
              <a:rPr lang="en-US" b="0" i="1" dirty="0" smtClean="0"/>
              <a:t>is </a:t>
            </a:r>
            <a:r>
              <a:rPr lang="en-US" b="0" i="1" dirty="0"/>
              <a:t>a framework implementing RAIN</a:t>
            </a:r>
            <a:br>
              <a:rPr lang="en-US" b="0" i="1" dirty="0"/>
            </a:br>
            <a:r>
              <a:rPr lang="en-US" b="0" i="1" dirty="0" smtClean="0"/>
              <a:t>It includes a </a:t>
            </a:r>
            <a:br>
              <a:rPr lang="en-US" b="0" i="1" dirty="0" smtClean="0"/>
            </a:br>
            <a:r>
              <a:rPr lang="en-US" b="0" i="1" dirty="0" smtClean="0"/>
              <a:t>component called Rain</a:t>
            </a:r>
            <a:endParaRPr lang="en-US" b="0" i="1"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33</a:t>
            </a:fld>
            <a:endParaRPr lang="en-US"/>
          </a:p>
        </p:txBody>
      </p:sp>
    </p:spTree>
    <p:extLst>
      <p:ext uri="{BB962C8B-B14F-4D97-AF65-F5344CB8AC3E}">
        <p14:creationId xmlns:p14="http://schemas.microsoft.com/office/powerpoint/2010/main" val="982614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latin typeface="Arial" charset="0"/>
                <a:cs typeface="Arial" charset="0"/>
              </a:rPr>
              <a:t>RAIN Terminology</a:t>
            </a:r>
            <a:endParaRPr lang="en-US" dirty="0">
              <a:latin typeface="Arial" charset="0"/>
              <a:cs typeface="Arial" charset="0"/>
            </a:endParaRPr>
          </a:p>
        </p:txBody>
      </p:sp>
      <p:sp>
        <p:nvSpPr>
          <p:cNvPr id="4" name="Content Placeholder 3"/>
          <p:cNvSpPr>
            <a:spLocks noGrp="1"/>
          </p:cNvSpPr>
          <p:nvPr>
            <p:ph idx="1"/>
          </p:nvPr>
        </p:nvSpPr>
        <p:spPr>
          <a:xfrm>
            <a:off x="457200" y="1600200"/>
            <a:ext cx="8229600" cy="4709160"/>
          </a:xfrm>
        </p:spPr>
        <p:txBody>
          <a:bodyPr>
            <a:normAutofit fontScale="70000" lnSpcReduction="20000"/>
          </a:bodyPr>
          <a:lstStyle/>
          <a:p>
            <a:pPr>
              <a:lnSpc>
                <a:spcPct val="120000"/>
              </a:lnSpc>
              <a:defRPr/>
            </a:pPr>
            <a:r>
              <a:rPr lang="en-US" b="1" dirty="0" smtClean="0">
                <a:latin typeface="Arial"/>
                <a:cs typeface="Arial"/>
              </a:rPr>
              <a:t>Image Management </a:t>
            </a:r>
            <a:r>
              <a:rPr lang="en-US" dirty="0" smtClean="0">
                <a:latin typeface="Arial"/>
                <a:cs typeface="Arial"/>
              </a:rPr>
              <a:t>provides the low level software to create</a:t>
            </a:r>
            <a:r>
              <a:rPr lang="en-US" dirty="0">
                <a:latin typeface="Arial"/>
                <a:cs typeface="Arial"/>
              </a:rPr>
              <a:t>, customize, store</a:t>
            </a:r>
            <a:r>
              <a:rPr lang="en-US" dirty="0" smtClean="0">
                <a:latin typeface="Arial"/>
                <a:cs typeface="Arial"/>
              </a:rPr>
              <a:t>, </a:t>
            </a:r>
            <a:r>
              <a:rPr lang="en-US" dirty="0">
                <a:latin typeface="Arial"/>
                <a:cs typeface="Arial"/>
              </a:rPr>
              <a:t>share and </a:t>
            </a:r>
            <a:r>
              <a:rPr lang="en-US" dirty="0" smtClean="0">
                <a:latin typeface="Arial"/>
                <a:cs typeface="Arial"/>
              </a:rPr>
              <a:t>deploy images needed to achieve Dynamic Provisioning and coordinate it with RAIN</a:t>
            </a:r>
            <a:endParaRPr lang="en-US" sz="1500" dirty="0">
              <a:latin typeface="Arial"/>
              <a:cs typeface="Arial"/>
            </a:endParaRPr>
          </a:p>
          <a:p>
            <a:pPr>
              <a:lnSpc>
                <a:spcPct val="120000"/>
              </a:lnSpc>
              <a:defRPr/>
            </a:pPr>
            <a:r>
              <a:rPr lang="en-US" b="1" dirty="0" smtClean="0">
                <a:latin typeface="Arial"/>
                <a:cs typeface="Arial"/>
              </a:rPr>
              <a:t>Image Provisioning</a:t>
            </a:r>
            <a:r>
              <a:rPr lang="en-US" dirty="0" smtClean="0">
                <a:latin typeface="Arial"/>
                <a:cs typeface="Arial"/>
              </a:rPr>
              <a:t> is referred to as providing machines with the requested OS</a:t>
            </a:r>
            <a:endParaRPr lang="en-US" sz="1700" b="1" dirty="0">
              <a:latin typeface="Arial"/>
              <a:cs typeface="Arial"/>
            </a:endParaRPr>
          </a:p>
          <a:p>
            <a:pPr>
              <a:lnSpc>
                <a:spcPct val="120000"/>
              </a:lnSpc>
              <a:defRPr/>
            </a:pPr>
            <a:r>
              <a:rPr lang="en-US" b="1" dirty="0" smtClean="0">
                <a:latin typeface="Arial"/>
                <a:cs typeface="Arial"/>
              </a:rPr>
              <a:t>RAIN</a:t>
            </a:r>
            <a:r>
              <a:rPr lang="en-US" dirty="0" smtClean="0">
                <a:latin typeface="Arial"/>
                <a:cs typeface="Arial"/>
              </a:rPr>
              <a:t> is our highest level component that uses </a:t>
            </a:r>
          </a:p>
          <a:p>
            <a:pPr lvl="1">
              <a:lnSpc>
                <a:spcPct val="120000"/>
              </a:lnSpc>
              <a:defRPr/>
            </a:pPr>
            <a:r>
              <a:rPr lang="en-US" b="1" dirty="0" smtClean="0">
                <a:latin typeface="Arial"/>
                <a:cs typeface="Arial"/>
              </a:rPr>
              <a:t>Image Management</a:t>
            </a:r>
            <a:r>
              <a:rPr lang="en-US" dirty="0" smtClean="0">
                <a:latin typeface="Arial"/>
                <a:cs typeface="Arial"/>
              </a:rPr>
              <a:t> to provide custom environments that may have to be created. Therefore, a Rain request may involve the </a:t>
            </a:r>
            <a:br>
              <a:rPr lang="en-US" dirty="0" smtClean="0">
                <a:latin typeface="Arial"/>
                <a:cs typeface="Arial"/>
              </a:rPr>
            </a:br>
            <a:r>
              <a:rPr lang="en-US" dirty="0" smtClean="0">
                <a:latin typeface="Arial"/>
                <a:cs typeface="Arial"/>
              </a:rPr>
              <a:t>        (1) creating, (2) deploying, and (3) provisioning </a:t>
            </a:r>
            <a:br>
              <a:rPr lang="en-US" dirty="0" smtClean="0">
                <a:latin typeface="Arial"/>
                <a:cs typeface="Arial"/>
              </a:rPr>
            </a:br>
            <a:r>
              <a:rPr lang="en-US" dirty="0" smtClean="0">
                <a:latin typeface="Arial"/>
                <a:cs typeface="Arial"/>
              </a:rPr>
              <a:t>of one or more images in a set of machines on demand</a:t>
            </a:r>
          </a:p>
          <a:p>
            <a:pPr lvl="1">
              <a:lnSpc>
                <a:spcPct val="120000"/>
              </a:lnSpc>
              <a:defRPr/>
            </a:pPr>
            <a:r>
              <a:rPr lang="en-US" b="1" dirty="0" smtClean="0">
                <a:latin typeface="Arial"/>
                <a:cs typeface="Arial"/>
              </a:rPr>
              <a:t>Service Management </a:t>
            </a:r>
            <a:r>
              <a:rPr lang="en-US" dirty="0" smtClean="0">
                <a:latin typeface="Arial"/>
                <a:cs typeface="Arial"/>
              </a:rPr>
              <a:t>to provide runtime adaptations to provisioned images on servers and to register the services into a mesh of services</a:t>
            </a:r>
            <a:endParaRPr lang="en-US" dirty="0">
              <a:latin typeface="Arial"/>
              <a:cs typeface="Arial"/>
            </a:endParaRPr>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34</a:t>
            </a:fld>
            <a:endParaRPr lang="en-US"/>
          </a:p>
        </p:txBody>
      </p:sp>
    </p:spTree>
    <p:extLst>
      <p:ext uri="{BB962C8B-B14F-4D97-AF65-F5344CB8AC3E}">
        <p14:creationId xmlns:p14="http://schemas.microsoft.com/office/powerpoint/2010/main" val="70383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p:txBody>
          <a:bodyPr lIns="0" tIns="0" rIns="0" bIns="0">
            <a:normAutofit/>
          </a:bodyPr>
          <a:lstStyle/>
          <a:p>
            <a:pPr eaLnBrk="1" hangingPunct="1">
              <a:lnSpc>
                <a:spcPct val="95000"/>
              </a:lnSpc>
              <a:defRPr/>
            </a:pPr>
            <a:r>
              <a:rPr lang="en-US" dirty="0" smtClean="0">
                <a:solidFill>
                  <a:srgbClr val="000000"/>
                </a:solidFill>
                <a:latin typeface="Arial" charset="0"/>
                <a:ea typeface="+mj-ea"/>
                <a:cs typeface="+mj-cs"/>
              </a:rPr>
              <a:t>Motivating Use Cases for RAIN</a:t>
            </a:r>
            <a:endParaRPr lang="en-US" dirty="0">
              <a:solidFill>
                <a:srgbClr val="000000"/>
              </a:solidFill>
              <a:latin typeface="Arial" charset="0"/>
              <a:ea typeface="+mj-ea"/>
              <a:cs typeface="+mj-cs"/>
            </a:endParaRPr>
          </a:p>
        </p:txBody>
      </p:sp>
      <p:sp>
        <p:nvSpPr>
          <p:cNvPr id="3" name="Content Placeholder 2"/>
          <p:cNvSpPr>
            <a:spLocks noGrp="1"/>
          </p:cNvSpPr>
          <p:nvPr>
            <p:ph idx="1"/>
          </p:nvPr>
        </p:nvSpPr>
        <p:spPr>
          <a:xfrm>
            <a:off x="457200" y="1033920"/>
            <a:ext cx="8229600" cy="5262613"/>
          </a:xfrm>
        </p:spPr>
        <p:txBody>
          <a:bodyPr>
            <a:normAutofit fontScale="77500" lnSpcReduction="20000"/>
          </a:bodyPr>
          <a:lstStyle/>
          <a:p>
            <a:pPr eaLnBrk="1" hangingPunct="1">
              <a:lnSpc>
                <a:spcPct val="120000"/>
              </a:lnSpc>
              <a:buClr>
                <a:srgbClr val="000000"/>
              </a:buClr>
              <a:buSzPct val="100000"/>
            </a:pPr>
            <a:r>
              <a:rPr lang="en-US" dirty="0" smtClean="0">
                <a:solidFill>
                  <a:srgbClr val="000000"/>
                </a:solidFill>
                <a:latin typeface="Arial" pitchFamily="34" charset="0"/>
                <a:cs typeface="Arial" pitchFamily="34" charset="0"/>
              </a:rPr>
              <a:t>Redeploy my cluster on nodes I have used previously for </a:t>
            </a:r>
            <a:r>
              <a:rPr lang="en-US" dirty="0" err="1" smtClean="0">
                <a:solidFill>
                  <a:srgbClr val="000000"/>
                </a:solidFill>
                <a:latin typeface="Arial" pitchFamily="34" charset="0"/>
                <a:cs typeface="Arial" pitchFamily="34" charset="0"/>
              </a:rPr>
              <a:t>IaaS</a:t>
            </a:r>
            <a:endParaRPr lang="en-US" dirty="0" smtClean="0">
              <a:solidFill>
                <a:srgbClr val="000000"/>
              </a:solidFill>
              <a:latin typeface="Arial" pitchFamily="34" charset="0"/>
              <a:cs typeface="Arial" pitchFamily="34" charset="0"/>
            </a:endParaRPr>
          </a:p>
          <a:p>
            <a:pPr eaLnBrk="1" hangingPunct="1">
              <a:lnSpc>
                <a:spcPct val="120000"/>
              </a:lnSpc>
              <a:buClr>
                <a:srgbClr val="000000"/>
              </a:buClr>
              <a:buSzPct val="100000"/>
            </a:pPr>
            <a:r>
              <a:rPr lang="en-US" dirty="0" smtClean="0">
                <a:solidFill>
                  <a:srgbClr val="000000"/>
                </a:solidFill>
                <a:latin typeface="Arial" pitchFamily="34" charset="0"/>
                <a:cs typeface="Arial" pitchFamily="34" charset="0"/>
              </a:rPr>
              <a:t>Give </a:t>
            </a:r>
            <a:r>
              <a:rPr lang="en-US" dirty="0">
                <a:solidFill>
                  <a:srgbClr val="000000"/>
                </a:solidFill>
                <a:latin typeface="Arial" pitchFamily="34" charset="0"/>
                <a:cs typeface="Arial" pitchFamily="34" charset="0"/>
              </a:rPr>
              <a:t>me a virtual cluster with 30 nodes based on </a:t>
            </a:r>
            <a:r>
              <a:rPr lang="en-US" dirty="0" err="1">
                <a:solidFill>
                  <a:srgbClr val="000000"/>
                </a:solidFill>
                <a:latin typeface="Arial" pitchFamily="34" charset="0"/>
                <a:cs typeface="Arial" pitchFamily="34" charset="0"/>
              </a:rPr>
              <a:t>Xen</a:t>
            </a:r>
            <a:endParaRPr lang="en-US" dirty="0">
              <a:latin typeface="Arial" pitchFamily="34" charset="0"/>
              <a:cs typeface="Arial" pitchFamily="34" charset="0"/>
            </a:endParaRPr>
          </a:p>
          <a:p>
            <a:pPr eaLnBrk="1" hangingPunct="1">
              <a:lnSpc>
                <a:spcPct val="120000"/>
              </a:lnSpc>
              <a:buClr>
                <a:srgbClr val="000000"/>
              </a:buClr>
              <a:buSzPct val="100000"/>
            </a:pPr>
            <a:r>
              <a:rPr lang="en-US" dirty="0">
                <a:solidFill>
                  <a:srgbClr val="000000"/>
                </a:solidFill>
                <a:latin typeface="Arial" pitchFamily="34" charset="0"/>
                <a:cs typeface="Arial" pitchFamily="34" charset="0"/>
              </a:rPr>
              <a:t>Give me 15 KVM nodes each in </a:t>
            </a:r>
            <a:r>
              <a:rPr lang="en-US" dirty="0" smtClean="0">
                <a:solidFill>
                  <a:srgbClr val="000000"/>
                </a:solidFill>
                <a:latin typeface="Arial" pitchFamily="34" charset="0"/>
                <a:cs typeface="Arial" pitchFamily="34" charset="0"/>
              </a:rPr>
              <a:t>SDSC </a:t>
            </a:r>
            <a:r>
              <a:rPr lang="en-US" dirty="0">
                <a:solidFill>
                  <a:srgbClr val="000000"/>
                </a:solidFill>
                <a:latin typeface="Arial" pitchFamily="34" charset="0"/>
                <a:cs typeface="Arial" pitchFamily="34" charset="0"/>
              </a:rPr>
              <a:t>and </a:t>
            </a:r>
            <a:r>
              <a:rPr lang="en-US" dirty="0" smtClean="0">
                <a:solidFill>
                  <a:srgbClr val="000000"/>
                </a:solidFill>
                <a:latin typeface="Arial" pitchFamily="34" charset="0"/>
                <a:cs typeface="Arial" pitchFamily="34" charset="0"/>
              </a:rPr>
              <a:t>IU linked </a:t>
            </a:r>
            <a:r>
              <a:rPr lang="en-US" dirty="0">
                <a:solidFill>
                  <a:srgbClr val="000000"/>
                </a:solidFill>
                <a:latin typeface="Arial" pitchFamily="34" charset="0"/>
                <a:cs typeface="Arial" pitchFamily="34" charset="0"/>
              </a:rPr>
              <a:t>to </a:t>
            </a:r>
            <a:r>
              <a:rPr lang="en-US" dirty="0" smtClean="0">
                <a:solidFill>
                  <a:srgbClr val="000000"/>
                </a:solidFill>
                <a:latin typeface="Arial" pitchFamily="34" charset="0"/>
                <a:cs typeface="Arial" pitchFamily="34" charset="0"/>
              </a:rPr>
              <a:t>Azure</a:t>
            </a:r>
            <a:endParaRPr lang="en-US" dirty="0">
              <a:latin typeface="Arial" pitchFamily="34" charset="0"/>
              <a:cs typeface="Arial" pitchFamily="34" charset="0"/>
            </a:endParaRPr>
          </a:p>
          <a:p>
            <a:pPr eaLnBrk="1" hangingPunct="1">
              <a:lnSpc>
                <a:spcPct val="120000"/>
              </a:lnSpc>
              <a:buClr>
                <a:srgbClr val="000000"/>
              </a:buClr>
              <a:buSzPct val="100000"/>
            </a:pPr>
            <a:r>
              <a:rPr lang="en-US" dirty="0">
                <a:solidFill>
                  <a:srgbClr val="000000"/>
                </a:solidFill>
                <a:latin typeface="Arial" pitchFamily="34" charset="0"/>
                <a:cs typeface="Arial" pitchFamily="34" charset="0"/>
              </a:rPr>
              <a:t>Give me a Eucalyptus environment with 10 nodes</a:t>
            </a:r>
            <a:endParaRPr lang="en-US" dirty="0">
              <a:latin typeface="Arial" pitchFamily="34" charset="0"/>
              <a:cs typeface="Arial" pitchFamily="34" charset="0"/>
            </a:endParaRPr>
          </a:p>
          <a:p>
            <a:pPr eaLnBrk="1" hangingPunct="1">
              <a:lnSpc>
                <a:spcPct val="120000"/>
              </a:lnSpc>
              <a:buClr>
                <a:srgbClr val="000000"/>
              </a:buClr>
              <a:buSzPct val="100000"/>
            </a:pPr>
            <a:r>
              <a:rPr lang="en-US" dirty="0">
                <a:solidFill>
                  <a:srgbClr val="000000"/>
                </a:solidFill>
                <a:latin typeface="Arial" pitchFamily="34" charset="0"/>
                <a:cs typeface="Arial" pitchFamily="34" charset="0"/>
              </a:rPr>
              <a:t>Give 32 MPI nodes running on first Linux and then </a:t>
            </a:r>
            <a:r>
              <a:rPr lang="en-US" dirty="0" smtClean="0">
                <a:solidFill>
                  <a:srgbClr val="000000"/>
                </a:solidFill>
                <a:latin typeface="Arial" pitchFamily="34" charset="0"/>
                <a:cs typeface="Arial" pitchFamily="34" charset="0"/>
              </a:rPr>
              <a:t>Windows</a:t>
            </a:r>
            <a:endParaRPr lang="en-US" dirty="0">
              <a:latin typeface="Arial" pitchFamily="34" charset="0"/>
              <a:cs typeface="Arial" pitchFamily="34" charset="0"/>
            </a:endParaRPr>
          </a:p>
          <a:p>
            <a:pPr eaLnBrk="1" hangingPunct="1">
              <a:lnSpc>
                <a:spcPct val="120000"/>
              </a:lnSpc>
              <a:buClr>
                <a:srgbClr val="000000"/>
              </a:buClr>
              <a:buSzPct val="100000"/>
            </a:pPr>
            <a:r>
              <a:rPr lang="en-US" dirty="0">
                <a:solidFill>
                  <a:srgbClr val="000000"/>
                </a:solidFill>
                <a:latin typeface="Arial" pitchFamily="34" charset="0"/>
                <a:cs typeface="Arial" pitchFamily="34" charset="0"/>
              </a:rPr>
              <a:t>Give me a </a:t>
            </a:r>
            <a:r>
              <a:rPr lang="en-US" dirty="0" err="1">
                <a:solidFill>
                  <a:srgbClr val="000000"/>
                </a:solidFill>
                <a:latin typeface="Arial" pitchFamily="34" charset="0"/>
                <a:cs typeface="Arial" pitchFamily="34" charset="0"/>
              </a:rPr>
              <a:t>Hadoop</a:t>
            </a:r>
            <a:r>
              <a:rPr lang="en-US" dirty="0">
                <a:solidFill>
                  <a:srgbClr val="000000"/>
                </a:solidFill>
                <a:latin typeface="Arial" pitchFamily="34" charset="0"/>
                <a:cs typeface="Arial" pitchFamily="34" charset="0"/>
              </a:rPr>
              <a:t> environment with 160 nodes</a:t>
            </a:r>
            <a:endParaRPr lang="en-US" dirty="0">
              <a:latin typeface="Arial" pitchFamily="34" charset="0"/>
              <a:cs typeface="Arial" pitchFamily="34" charset="0"/>
            </a:endParaRPr>
          </a:p>
          <a:p>
            <a:pPr eaLnBrk="1" hangingPunct="1">
              <a:lnSpc>
                <a:spcPct val="120000"/>
              </a:lnSpc>
              <a:buClr>
                <a:srgbClr val="000000"/>
              </a:buClr>
              <a:buSzPct val="100000"/>
            </a:pPr>
            <a:r>
              <a:rPr lang="en-US" dirty="0">
                <a:solidFill>
                  <a:srgbClr val="000000"/>
                </a:solidFill>
                <a:latin typeface="Arial" pitchFamily="34" charset="0"/>
                <a:cs typeface="Arial" pitchFamily="34" charset="0"/>
              </a:rPr>
              <a:t>Give me a 1000 BLAST instances </a:t>
            </a:r>
            <a:endParaRPr lang="en-US" dirty="0" smtClean="0">
              <a:solidFill>
                <a:srgbClr val="000000"/>
              </a:solidFill>
              <a:latin typeface="Arial" pitchFamily="34" charset="0"/>
              <a:cs typeface="Arial" pitchFamily="34" charset="0"/>
            </a:endParaRPr>
          </a:p>
          <a:p>
            <a:pPr eaLnBrk="1" hangingPunct="1">
              <a:lnSpc>
                <a:spcPct val="120000"/>
              </a:lnSpc>
              <a:buClr>
                <a:srgbClr val="000000"/>
              </a:buClr>
              <a:buSzPct val="100000"/>
            </a:pPr>
            <a:r>
              <a:rPr lang="en-US" dirty="0" smtClean="0">
                <a:solidFill>
                  <a:srgbClr val="000000"/>
                </a:solidFill>
                <a:latin typeface="Arial" pitchFamily="34" charset="0"/>
                <a:cs typeface="Arial" pitchFamily="34" charset="0"/>
              </a:rPr>
              <a:t>Run </a:t>
            </a:r>
            <a:r>
              <a:rPr lang="en-US" dirty="0">
                <a:solidFill>
                  <a:srgbClr val="000000"/>
                </a:solidFill>
                <a:latin typeface="Arial" pitchFamily="34" charset="0"/>
                <a:cs typeface="Arial" pitchFamily="34" charset="0"/>
              </a:rPr>
              <a:t>my application on </a:t>
            </a:r>
            <a:r>
              <a:rPr lang="en-US" dirty="0" err="1">
                <a:solidFill>
                  <a:srgbClr val="000000"/>
                </a:solidFill>
                <a:latin typeface="Arial" pitchFamily="34" charset="0"/>
                <a:cs typeface="Arial" pitchFamily="34" charset="0"/>
              </a:rPr>
              <a:t>Hadoop</a:t>
            </a:r>
            <a:r>
              <a:rPr lang="en-US" dirty="0">
                <a:solidFill>
                  <a:srgbClr val="000000"/>
                </a:solidFill>
                <a:latin typeface="Arial" pitchFamily="34" charset="0"/>
                <a:cs typeface="Arial" pitchFamily="34" charset="0"/>
              </a:rPr>
              <a:t>, Dryad, Amazon and Azure … and compare the performance</a:t>
            </a:r>
          </a:p>
          <a:p>
            <a:pPr marL="0" indent="0">
              <a:buNone/>
            </a:pPr>
            <a:endParaRPr lang="es-ES" dirty="0"/>
          </a:p>
        </p:txBody>
      </p:sp>
      <p:sp>
        <p:nvSpPr>
          <p:cNvPr id="2" name="Date Placeholder 1"/>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35</a:t>
            </a:fld>
            <a:endParaRPr lang="en-US"/>
          </a:p>
        </p:txBody>
      </p:sp>
    </p:spTree>
    <p:extLst>
      <p:ext uri="{BB962C8B-B14F-4D97-AF65-F5344CB8AC3E}">
        <p14:creationId xmlns:p14="http://schemas.microsoft.com/office/powerpoint/2010/main" val="1995237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5" y="140494"/>
            <a:ext cx="8229600" cy="1143000"/>
          </a:xfrm>
        </p:spPr>
        <p:txBody>
          <a:bodyPr>
            <a:normAutofit fontScale="90000"/>
          </a:bodyPr>
          <a:lstStyle/>
          <a:p>
            <a:r>
              <a:rPr lang="en-US" dirty="0" smtClean="0"/>
              <a:t>RAIN Dynamic Resourcing </a:t>
            </a:r>
            <a:br>
              <a:rPr lang="en-US" dirty="0" smtClean="0"/>
            </a:br>
            <a:r>
              <a:rPr lang="en-US" dirty="0" smtClean="0"/>
              <a:t>Capability Use Cases</a:t>
            </a:r>
            <a:endParaRPr lang="en-US" dirty="0"/>
          </a:p>
        </p:txBody>
      </p:sp>
      <p:sp>
        <p:nvSpPr>
          <p:cNvPr id="3" name="Text Placeholder 2"/>
          <p:cNvSpPr>
            <a:spLocks noGrp="1"/>
          </p:cNvSpPr>
          <p:nvPr>
            <p:ph type="body" idx="1"/>
          </p:nvPr>
        </p:nvSpPr>
        <p:spPr/>
        <p:txBody>
          <a:bodyPr/>
          <a:lstStyle/>
          <a:p>
            <a:r>
              <a:rPr lang="en-US" dirty="0" smtClean="0"/>
              <a:t>Cloud/HPC Bursting</a:t>
            </a:r>
            <a:endParaRPr lang="en-US" dirty="0"/>
          </a:p>
        </p:txBody>
      </p:sp>
      <p:sp>
        <p:nvSpPr>
          <p:cNvPr id="4" name="Content Placeholder 3"/>
          <p:cNvSpPr>
            <a:spLocks noGrp="1"/>
          </p:cNvSpPr>
          <p:nvPr>
            <p:ph sz="half" idx="2"/>
          </p:nvPr>
        </p:nvSpPr>
        <p:spPr/>
        <p:txBody>
          <a:bodyPr/>
          <a:lstStyle/>
          <a:p>
            <a:r>
              <a:rPr lang="en-US" dirty="0" smtClean="0"/>
              <a:t>Move workload (images/jobs) to other clouds (or HPC Clusters) in case your current resource gets over utilized.</a:t>
            </a:r>
            <a:br>
              <a:rPr lang="en-US" dirty="0" smtClean="0"/>
            </a:br>
            <a:r>
              <a:rPr lang="en-US" dirty="0" smtClean="0"/>
              <a:t/>
            </a:r>
            <a:br>
              <a:rPr lang="en-US" dirty="0" smtClean="0"/>
            </a:br>
            <a:endParaRPr lang="en-US" dirty="0"/>
          </a:p>
          <a:p>
            <a:r>
              <a:rPr lang="en-US" dirty="0" smtClean="0"/>
              <a:t>Users do this</a:t>
            </a:r>
          </a:p>
          <a:p>
            <a:r>
              <a:rPr lang="en-US" dirty="0" smtClean="0"/>
              <a:t>Providers do this</a:t>
            </a:r>
          </a:p>
          <a:p>
            <a:r>
              <a:rPr lang="en-US" dirty="0" smtClean="0"/>
              <a:t>Schedulers do this</a:t>
            </a:r>
            <a:endParaRPr lang="en-US" dirty="0"/>
          </a:p>
        </p:txBody>
      </p:sp>
      <p:sp>
        <p:nvSpPr>
          <p:cNvPr id="5" name="Text Placeholder 4"/>
          <p:cNvSpPr>
            <a:spLocks noGrp="1"/>
          </p:cNvSpPr>
          <p:nvPr>
            <p:ph type="body" sz="quarter" idx="3"/>
          </p:nvPr>
        </p:nvSpPr>
        <p:spPr>
          <a:xfrm>
            <a:off x="4474233" y="1525205"/>
            <a:ext cx="4383360" cy="639762"/>
          </a:xfrm>
        </p:spPr>
        <p:txBody>
          <a:bodyPr/>
          <a:lstStyle/>
          <a:p>
            <a:r>
              <a:rPr lang="en-US" dirty="0" smtClean="0"/>
              <a:t>Resource(Cloud/HPC) Shifting or</a:t>
            </a:r>
            <a:br>
              <a:rPr lang="en-US" dirty="0" smtClean="0"/>
            </a:br>
            <a:r>
              <a:rPr lang="en-US" dirty="0" smtClean="0"/>
              <a:t>Dynamic Resource Provisioning</a:t>
            </a:r>
            <a:endParaRPr lang="en-US" dirty="0"/>
          </a:p>
        </p:txBody>
      </p:sp>
      <p:sp>
        <p:nvSpPr>
          <p:cNvPr id="6" name="Content Placeholder 5"/>
          <p:cNvSpPr>
            <a:spLocks noGrp="1"/>
          </p:cNvSpPr>
          <p:nvPr>
            <p:ph sz="quarter" idx="4"/>
          </p:nvPr>
        </p:nvSpPr>
        <p:spPr>
          <a:xfrm>
            <a:off x="4645026" y="2094667"/>
            <a:ext cx="4212567" cy="4375640"/>
          </a:xfrm>
        </p:spPr>
        <p:txBody>
          <a:bodyPr/>
          <a:lstStyle/>
          <a:p>
            <a:r>
              <a:rPr lang="en-US" dirty="0" smtClean="0"/>
              <a:t>Add more resources to a cloud or HPC capability from resources that are not used or are underutilized.</a:t>
            </a:r>
            <a:endParaRPr lang="en-US" dirty="0"/>
          </a:p>
          <a:p>
            <a:r>
              <a:rPr lang="en-US" dirty="0" smtClean="0"/>
              <a:t>Now doing this by hand</a:t>
            </a:r>
          </a:p>
          <a:p>
            <a:r>
              <a:rPr lang="en-US" dirty="0" smtClean="0"/>
              <a:t>We are automatizing this</a:t>
            </a:r>
          </a:p>
          <a:p>
            <a:pPr lvl="1"/>
            <a:r>
              <a:rPr lang="en-US" dirty="0" smtClean="0"/>
              <a:t>PhD thesis</a:t>
            </a:r>
          </a:p>
          <a:p>
            <a:r>
              <a:rPr lang="en-US" dirty="0" smtClean="0"/>
              <a:t>We want to integrate this with Cloud Bursting</a:t>
            </a:r>
            <a:br>
              <a:rPr lang="en-US" dirty="0" smtClean="0"/>
            </a:br>
            <a:endParaRPr lang="en-US" dirty="0"/>
          </a:p>
          <a:p>
            <a:r>
              <a:rPr lang="en-US" dirty="0" smtClean="0">
                <a:solidFill>
                  <a:srgbClr val="FF0000"/>
                </a:solidFill>
              </a:rPr>
              <a:t>Requires Access to Resources</a:t>
            </a:r>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36</a:t>
            </a:fld>
            <a:endParaRPr lang="en-US"/>
          </a:p>
        </p:txBody>
      </p:sp>
    </p:spTree>
    <p:extLst>
      <p:ext uri="{BB962C8B-B14F-4D97-AF65-F5344CB8AC3E}">
        <p14:creationId xmlns:p14="http://schemas.microsoft.com/office/powerpoint/2010/main" val="4087857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Use Cases</a:t>
            </a:r>
            <a:endParaRPr lang="en-US" dirty="0"/>
          </a:p>
        </p:txBody>
      </p:sp>
      <p:sp>
        <p:nvSpPr>
          <p:cNvPr id="8" name="Content Placeholder 7"/>
          <p:cNvSpPr>
            <a:spLocks noGrp="1"/>
          </p:cNvSpPr>
          <p:nvPr>
            <p:ph idx="1"/>
          </p:nvPr>
        </p:nvSpPr>
        <p:spPr/>
        <p:txBody>
          <a:bodyPr>
            <a:normAutofit fontScale="92500" lnSpcReduction="20000"/>
          </a:bodyPr>
          <a:lstStyle/>
          <a:p>
            <a:r>
              <a:rPr lang="en-US" b="1" dirty="0" smtClean="0"/>
              <a:t>Deployment.</a:t>
            </a:r>
            <a:r>
              <a:rPr lang="en-US" dirty="0" smtClean="0"/>
              <a:t> Deploy custom services onto Resources including</a:t>
            </a:r>
            <a:r>
              <a:rPr lang="en-US" dirty="0"/>
              <a:t> </a:t>
            </a:r>
            <a:r>
              <a:rPr lang="en-US" dirty="0" err="1" smtClean="0"/>
              <a:t>IaaS</a:t>
            </a:r>
            <a:r>
              <a:rPr lang="en-US" dirty="0" smtClean="0"/>
              <a:t>, </a:t>
            </a:r>
            <a:r>
              <a:rPr lang="en-US" dirty="0" err="1" smtClean="0"/>
              <a:t>PaaS</a:t>
            </a:r>
            <a:r>
              <a:rPr lang="en-US" dirty="0" smtClean="0"/>
              <a:t>, Queuing </a:t>
            </a:r>
            <a:r>
              <a:rPr lang="en-US" dirty="0"/>
              <a:t>System </a:t>
            </a:r>
            <a:r>
              <a:rPr lang="en-US" dirty="0" err="1" smtClean="0"/>
              <a:t>aaS</a:t>
            </a:r>
            <a:r>
              <a:rPr lang="en-US" dirty="0" smtClean="0"/>
              <a:t>, Database </a:t>
            </a:r>
            <a:r>
              <a:rPr lang="en-US" dirty="0" err="1" smtClean="0"/>
              <a:t>aaS</a:t>
            </a:r>
            <a:r>
              <a:rPr lang="en-US" dirty="0" smtClean="0"/>
              <a:t>, Application/Software </a:t>
            </a:r>
            <a:r>
              <a:rPr lang="en-US" dirty="0" err="1" smtClean="0"/>
              <a:t>aaS</a:t>
            </a:r>
            <a:r>
              <a:rPr lang="en-US" dirty="0" smtClean="0"/>
              <a:t>, Address bare metal provisioning</a:t>
            </a:r>
            <a:br>
              <a:rPr lang="en-US" dirty="0" smtClean="0"/>
            </a:br>
            <a:endParaRPr lang="en-US" dirty="0" smtClean="0"/>
          </a:p>
          <a:p>
            <a:r>
              <a:rPr lang="en-US" b="1" dirty="0" smtClean="0"/>
              <a:t>Runtime.</a:t>
            </a:r>
            <a:r>
              <a:rPr lang="en-US" dirty="0" smtClean="0"/>
              <a:t> Smart </a:t>
            </a:r>
            <a:r>
              <a:rPr lang="en-US" dirty="0"/>
              <a:t>services </a:t>
            </a:r>
            <a:r>
              <a:rPr lang="en-US" dirty="0" smtClean="0"/>
              <a:t>that act on-demand changes for resource assignment between </a:t>
            </a:r>
            <a:r>
              <a:rPr lang="en-US" dirty="0" err="1" smtClean="0"/>
              <a:t>Iaas</a:t>
            </a:r>
            <a:r>
              <a:rPr lang="en-US" dirty="0"/>
              <a:t>, </a:t>
            </a:r>
            <a:r>
              <a:rPr lang="en-US" dirty="0" err="1"/>
              <a:t>PaaS</a:t>
            </a:r>
            <a:r>
              <a:rPr lang="en-US" dirty="0"/>
              <a:t>, A/</a:t>
            </a:r>
            <a:r>
              <a:rPr lang="en-US" dirty="0" err="1" smtClean="0"/>
              <a:t>SaaS</a:t>
            </a:r>
            <a:r>
              <a:rPr lang="en-US" dirty="0" smtClean="0"/>
              <a:t/>
            </a:r>
            <a:br>
              <a:rPr lang="en-US" dirty="0" smtClean="0"/>
            </a:br>
            <a:endParaRPr lang="en-US" dirty="0"/>
          </a:p>
          <a:p>
            <a:r>
              <a:rPr lang="en-US" b="1" dirty="0" smtClean="0">
                <a:solidFill>
                  <a:srgbClr val="FF0000"/>
                </a:solidFill>
              </a:rPr>
              <a:t>Interface.</a:t>
            </a:r>
            <a:r>
              <a:rPr lang="en-US" dirty="0" smtClean="0">
                <a:solidFill>
                  <a:srgbClr val="FF0000"/>
                </a:solidFill>
              </a:rPr>
              <a:t> Simple interfaces following </a:t>
            </a:r>
            <a:r>
              <a:rPr lang="en-US" dirty="0" err="1" smtClean="0">
                <a:solidFill>
                  <a:srgbClr val="FF0000"/>
                </a:solidFill>
              </a:rPr>
              <a:t>Gregor’s</a:t>
            </a:r>
            <a:r>
              <a:rPr lang="en-US" dirty="0" smtClean="0">
                <a:solidFill>
                  <a:srgbClr val="FF0000"/>
                </a:solidFill>
              </a:rPr>
              <a:t> CAU-Principle: equivalence between </a:t>
            </a:r>
            <a:br>
              <a:rPr lang="en-US" dirty="0" smtClean="0">
                <a:solidFill>
                  <a:srgbClr val="FF0000"/>
                </a:solidFill>
              </a:rPr>
            </a:br>
            <a:r>
              <a:rPr lang="en-US" b="1" u="sng" dirty="0" smtClean="0">
                <a:solidFill>
                  <a:srgbClr val="FF0000"/>
                </a:solidFill>
              </a:rPr>
              <a:t>C</a:t>
            </a:r>
            <a:r>
              <a:rPr lang="en-US" dirty="0" smtClean="0">
                <a:solidFill>
                  <a:srgbClr val="FF0000"/>
                </a:solidFill>
              </a:rPr>
              <a:t>ommand line, </a:t>
            </a:r>
            <a:r>
              <a:rPr lang="en-US" b="1" u="sng" dirty="0" smtClean="0">
                <a:solidFill>
                  <a:srgbClr val="FF0000"/>
                </a:solidFill>
              </a:rPr>
              <a:t>A</a:t>
            </a:r>
            <a:r>
              <a:rPr lang="en-US" dirty="0" smtClean="0">
                <a:solidFill>
                  <a:srgbClr val="FF0000"/>
                </a:solidFill>
              </a:rPr>
              <a:t>PI and </a:t>
            </a:r>
            <a:r>
              <a:rPr lang="en-US" b="1" u="sng" dirty="0" smtClean="0">
                <a:solidFill>
                  <a:srgbClr val="FF0000"/>
                </a:solidFill>
              </a:rPr>
              <a:t>U</a:t>
            </a:r>
            <a:r>
              <a:rPr lang="en-US" dirty="0" smtClean="0">
                <a:solidFill>
                  <a:srgbClr val="FF0000"/>
                </a:solidFill>
              </a:rPr>
              <a:t>ser interface</a:t>
            </a:r>
          </a:p>
          <a:p>
            <a:endParaRPr lang="en-US" dirty="0"/>
          </a:p>
          <a:p>
            <a:pPr marL="0" indent="0">
              <a:buNone/>
            </a:pPr>
            <a:endParaRPr lang="en-US" dirty="0" smtClean="0"/>
          </a:p>
        </p:txBody>
      </p:sp>
      <p:sp>
        <p:nvSpPr>
          <p:cNvPr id="4" name="Slide Number Placeholder 3"/>
          <p:cNvSpPr>
            <a:spLocks noGrp="1"/>
          </p:cNvSpPr>
          <p:nvPr>
            <p:ph type="sldNum" sz="quarter" idx="11"/>
          </p:nvPr>
        </p:nvSpPr>
        <p:spPr/>
        <p:txBody>
          <a:bodyPr/>
          <a:lstStyle/>
          <a:p>
            <a:fld id="{183FFB49-A6E7-3947-8F55-F954CD7469F6}" type="slidenum">
              <a:rPr lang="en-US" smtClean="0"/>
              <a:t>37</a:t>
            </a:fld>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134321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dirty="0" smtClean="0">
                <a:solidFill>
                  <a:srgbClr val="000000"/>
                </a:solidFill>
                <a:latin typeface="Arial" charset="0"/>
                <a:ea typeface="+mj-ea"/>
                <a:cs typeface="+mj-cs"/>
              </a:rPr>
              <a:t>CAU Vision</a:t>
            </a:r>
            <a:endParaRPr lang="en-US" dirty="0">
              <a:solidFill>
                <a:srgbClr val="000000"/>
              </a:solidFill>
              <a:latin typeface="Arial" charset="0"/>
              <a:ea typeface="+mj-ea"/>
              <a:cs typeface="+mj-cs"/>
            </a:endParaRPr>
          </a:p>
        </p:txBody>
      </p:sp>
      <p:sp>
        <p:nvSpPr>
          <p:cNvPr id="8196" name="Text Box 4"/>
          <p:cNvSpPr txBox="1">
            <a:spLocks noChangeArrowheads="1"/>
          </p:cNvSpPr>
          <p:nvPr/>
        </p:nvSpPr>
        <p:spPr bwMode="auto">
          <a:xfrm>
            <a:off x="497205" y="1645920"/>
            <a:ext cx="8149590" cy="29274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Times New Roman" pitchFamily="18" charset="0"/>
                <a:ea typeface="MS PGothic" pitchFamily="34" charset="-128"/>
              </a:defRPr>
            </a:lvl1pPr>
            <a:lvl2pPr indent="-34290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lnSpc>
                <a:spcPct val="95000"/>
              </a:lnSpc>
              <a:buClr>
                <a:srgbClr val="000000"/>
              </a:buClr>
              <a:buSzPct val="100000"/>
              <a:buFontTx/>
              <a:buChar char="•"/>
            </a:pPr>
            <a:r>
              <a:rPr lang="en-US" sz="2800" dirty="0" smtClean="0">
                <a:solidFill>
                  <a:srgbClr val="000000"/>
                </a:solidFill>
                <a:latin typeface="+mn-lt"/>
              </a:rPr>
              <a:t>cm-</a:t>
            </a:r>
            <a:r>
              <a:rPr lang="en-US" sz="2800" dirty="0">
                <a:solidFill>
                  <a:srgbClr val="000000"/>
                </a:solidFill>
                <a:latin typeface="+mn-lt"/>
              </a:rPr>
              <a:t>rain –h </a:t>
            </a:r>
            <a:r>
              <a:rPr lang="en-US" sz="2800" dirty="0" err="1">
                <a:solidFill>
                  <a:srgbClr val="000000"/>
                </a:solidFill>
                <a:latin typeface="+mn-lt"/>
              </a:rPr>
              <a:t>hostfile</a:t>
            </a:r>
            <a:r>
              <a:rPr lang="en-US" sz="2800" dirty="0">
                <a:solidFill>
                  <a:srgbClr val="000000"/>
                </a:solidFill>
                <a:latin typeface="+mn-lt"/>
              </a:rPr>
              <a:t> –</a:t>
            </a:r>
            <a:r>
              <a:rPr lang="en-US" sz="2800" dirty="0" err="1">
                <a:solidFill>
                  <a:srgbClr val="000000"/>
                </a:solidFill>
                <a:latin typeface="+mn-lt"/>
              </a:rPr>
              <a:t>iaas</a:t>
            </a:r>
            <a:r>
              <a:rPr lang="en-US" sz="2800" dirty="0">
                <a:solidFill>
                  <a:srgbClr val="000000"/>
                </a:solidFill>
                <a:latin typeface="+mn-lt"/>
              </a:rPr>
              <a:t> </a:t>
            </a:r>
            <a:r>
              <a:rPr lang="en-US" sz="2800" dirty="0" err="1" smtClean="0">
                <a:solidFill>
                  <a:srgbClr val="000000"/>
                </a:solidFill>
                <a:latin typeface="+mn-lt"/>
              </a:rPr>
              <a:t>openstack</a:t>
            </a:r>
            <a:r>
              <a:rPr lang="en-US" sz="2800" dirty="0" smtClean="0">
                <a:solidFill>
                  <a:srgbClr val="000000"/>
                </a:solidFill>
                <a:latin typeface="+mn-lt"/>
              </a:rPr>
              <a:t> </a:t>
            </a:r>
            <a:r>
              <a:rPr lang="en-US" sz="2800" dirty="0">
                <a:solidFill>
                  <a:srgbClr val="000000"/>
                </a:solidFill>
                <a:latin typeface="+mn-lt"/>
              </a:rPr>
              <a:t>–image </a:t>
            </a:r>
            <a:r>
              <a:rPr lang="en-US" sz="2800" dirty="0" err="1">
                <a:solidFill>
                  <a:srgbClr val="000000"/>
                </a:solidFill>
                <a:latin typeface="+mn-lt"/>
              </a:rPr>
              <a:t>img</a:t>
            </a:r>
            <a:endParaRPr lang="en-US" dirty="0">
              <a:latin typeface="+mn-lt"/>
            </a:endParaRPr>
          </a:p>
          <a:p>
            <a:pPr lvl="1" eaLnBrk="1" hangingPunct="1">
              <a:lnSpc>
                <a:spcPct val="95000"/>
              </a:lnSpc>
              <a:buClr>
                <a:srgbClr val="000000"/>
              </a:buClr>
              <a:buSzPct val="100000"/>
              <a:buFontTx/>
              <a:buChar char="•"/>
            </a:pPr>
            <a:r>
              <a:rPr lang="en-US" sz="2800" dirty="0" smtClean="0">
                <a:solidFill>
                  <a:srgbClr val="000000"/>
                </a:solidFill>
                <a:latin typeface="+mn-lt"/>
              </a:rPr>
              <a:t>cm-</a:t>
            </a:r>
            <a:r>
              <a:rPr lang="en-US" sz="2800" dirty="0">
                <a:solidFill>
                  <a:srgbClr val="000000"/>
                </a:solidFill>
                <a:latin typeface="+mn-lt"/>
              </a:rPr>
              <a:t>rain –h </a:t>
            </a:r>
            <a:r>
              <a:rPr lang="en-US" sz="2800" dirty="0" err="1">
                <a:solidFill>
                  <a:srgbClr val="000000"/>
                </a:solidFill>
                <a:latin typeface="+mn-lt"/>
              </a:rPr>
              <a:t>hostfile</a:t>
            </a:r>
            <a:r>
              <a:rPr lang="en-US" sz="2800" dirty="0">
                <a:solidFill>
                  <a:srgbClr val="000000"/>
                </a:solidFill>
                <a:latin typeface="+mn-lt"/>
              </a:rPr>
              <a:t> –</a:t>
            </a:r>
            <a:r>
              <a:rPr lang="en-US" sz="2800" dirty="0" err="1">
                <a:solidFill>
                  <a:srgbClr val="000000"/>
                </a:solidFill>
                <a:latin typeface="+mn-lt"/>
              </a:rPr>
              <a:t>paas</a:t>
            </a:r>
            <a:r>
              <a:rPr lang="en-US" sz="2800" dirty="0">
                <a:solidFill>
                  <a:srgbClr val="000000"/>
                </a:solidFill>
                <a:latin typeface="+mn-lt"/>
              </a:rPr>
              <a:t> </a:t>
            </a:r>
            <a:r>
              <a:rPr lang="en-US" sz="2800" dirty="0" err="1">
                <a:solidFill>
                  <a:srgbClr val="000000"/>
                </a:solidFill>
                <a:latin typeface="+mn-lt"/>
              </a:rPr>
              <a:t>hadoop</a:t>
            </a:r>
            <a:r>
              <a:rPr lang="en-US" sz="2800" dirty="0">
                <a:solidFill>
                  <a:srgbClr val="000000"/>
                </a:solidFill>
                <a:latin typeface="+mn-lt"/>
              </a:rPr>
              <a:t> …</a:t>
            </a:r>
            <a:endParaRPr lang="en-US" dirty="0">
              <a:latin typeface="+mn-lt"/>
            </a:endParaRPr>
          </a:p>
          <a:p>
            <a:pPr lvl="1" eaLnBrk="1" hangingPunct="1">
              <a:lnSpc>
                <a:spcPct val="95000"/>
              </a:lnSpc>
              <a:buClr>
                <a:srgbClr val="000000"/>
              </a:buClr>
              <a:buSzPct val="100000"/>
              <a:buFontTx/>
              <a:buChar char="•"/>
            </a:pPr>
            <a:r>
              <a:rPr lang="en-US" sz="2800" dirty="0" smtClean="0">
                <a:solidFill>
                  <a:srgbClr val="000000"/>
                </a:solidFill>
                <a:latin typeface="+mn-lt"/>
              </a:rPr>
              <a:t>cm-</a:t>
            </a:r>
            <a:r>
              <a:rPr lang="en-US" sz="2800" dirty="0">
                <a:solidFill>
                  <a:srgbClr val="000000"/>
                </a:solidFill>
                <a:latin typeface="+mn-lt"/>
              </a:rPr>
              <a:t>rain –h </a:t>
            </a:r>
            <a:r>
              <a:rPr lang="en-US" sz="2800" dirty="0" err="1">
                <a:solidFill>
                  <a:srgbClr val="000000"/>
                </a:solidFill>
                <a:latin typeface="+mn-lt"/>
              </a:rPr>
              <a:t>hostfile</a:t>
            </a:r>
            <a:r>
              <a:rPr lang="en-US" sz="2800" dirty="0">
                <a:solidFill>
                  <a:srgbClr val="000000"/>
                </a:solidFill>
                <a:latin typeface="+mn-lt"/>
              </a:rPr>
              <a:t> –</a:t>
            </a:r>
            <a:r>
              <a:rPr lang="en-US" sz="2800" dirty="0" err="1">
                <a:solidFill>
                  <a:srgbClr val="000000"/>
                </a:solidFill>
                <a:latin typeface="+mn-lt"/>
              </a:rPr>
              <a:t>paas</a:t>
            </a:r>
            <a:r>
              <a:rPr lang="en-US" sz="2800" dirty="0">
                <a:solidFill>
                  <a:srgbClr val="000000"/>
                </a:solidFill>
                <a:latin typeface="+mn-lt"/>
              </a:rPr>
              <a:t> </a:t>
            </a:r>
            <a:r>
              <a:rPr lang="en-US" sz="2800" dirty="0" smtClean="0">
                <a:solidFill>
                  <a:srgbClr val="000000"/>
                </a:solidFill>
                <a:latin typeface="+mn-lt"/>
              </a:rPr>
              <a:t>virtual-</a:t>
            </a:r>
            <a:r>
              <a:rPr lang="en-US" sz="2800" dirty="0" err="1" smtClean="0">
                <a:solidFill>
                  <a:srgbClr val="000000"/>
                </a:solidFill>
                <a:latin typeface="+mn-lt"/>
              </a:rPr>
              <a:t>slurm</a:t>
            </a:r>
            <a:r>
              <a:rPr lang="en-US" sz="2800" dirty="0" smtClean="0">
                <a:solidFill>
                  <a:srgbClr val="000000"/>
                </a:solidFill>
                <a:latin typeface="+mn-lt"/>
              </a:rPr>
              <a:t>-cluster  </a:t>
            </a:r>
            <a:r>
              <a:rPr lang="en-US" sz="2800" dirty="0">
                <a:solidFill>
                  <a:srgbClr val="000000"/>
                </a:solidFill>
                <a:latin typeface="+mn-lt"/>
              </a:rPr>
              <a:t>…</a:t>
            </a:r>
            <a:endParaRPr lang="en-US" dirty="0">
              <a:latin typeface="+mn-lt"/>
            </a:endParaRPr>
          </a:p>
          <a:p>
            <a:pPr lvl="1" eaLnBrk="1" hangingPunct="1">
              <a:lnSpc>
                <a:spcPct val="95000"/>
              </a:lnSpc>
              <a:buClr>
                <a:srgbClr val="000000"/>
              </a:buClr>
              <a:buSzPct val="100000"/>
              <a:buFontTx/>
              <a:buChar char="•"/>
            </a:pPr>
            <a:r>
              <a:rPr lang="en-US" sz="2800" dirty="0" smtClean="0">
                <a:solidFill>
                  <a:srgbClr val="000000"/>
                </a:solidFill>
                <a:latin typeface="+mn-lt"/>
              </a:rPr>
              <a:t>cm-</a:t>
            </a:r>
            <a:r>
              <a:rPr lang="en-US" sz="2800" dirty="0">
                <a:solidFill>
                  <a:srgbClr val="000000"/>
                </a:solidFill>
                <a:latin typeface="+mn-lt"/>
              </a:rPr>
              <a:t>rain –h </a:t>
            </a:r>
            <a:r>
              <a:rPr lang="en-US" sz="2800" dirty="0" err="1">
                <a:solidFill>
                  <a:srgbClr val="000000"/>
                </a:solidFill>
                <a:latin typeface="+mn-lt"/>
              </a:rPr>
              <a:t>hostfile</a:t>
            </a:r>
            <a:r>
              <a:rPr lang="en-US" sz="2800" dirty="0">
                <a:solidFill>
                  <a:srgbClr val="000000"/>
                </a:solidFill>
                <a:latin typeface="+mn-lt"/>
              </a:rPr>
              <a:t> –</a:t>
            </a:r>
            <a:r>
              <a:rPr lang="en-US" sz="2800" dirty="0" err="1" smtClean="0">
                <a:solidFill>
                  <a:srgbClr val="000000"/>
                </a:solidFill>
                <a:latin typeface="+mn-lt"/>
              </a:rPr>
              <a:t>gaas</a:t>
            </a:r>
            <a:r>
              <a:rPr lang="en-US" sz="2800" dirty="0">
                <a:solidFill>
                  <a:srgbClr val="000000"/>
                </a:solidFill>
                <a:latin typeface="+mn-lt"/>
              </a:rPr>
              <a:t> </a:t>
            </a:r>
            <a:r>
              <a:rPr lang="en-US" sz="2800" dirty="0" err="1" smtClean="0">
                <a:solidFill>
                  <a:srgbClr val="000000"/>
                </a:solidFill>
                <a:latin typeface="+mn-lt"/>
              </a:rPr>
              <a:t>genesisII</a:t>
            </a:r>
            <a:r>
              <a:rPr lang="en-US" sz="2800" dirty="0" smtClean="0">
                <a:solidFill>
                  <a:srgbClr val="000000"/>
                </a:solidFill>
                <a:latin typeface="+mn-lt"/>
              </a:rPr>
              <a:t> </a:t>
            </a:r>
            <a:r>
              <a:rPr lang="en-US" sz="2800" dirty="0">
                <a:solidFill>
                  <a:srgbClr val="000000"/>
                </a:solidFill>
                <a:latin typeface="+mn-lt"/>
              </a:rPr>
              <a:t>…</a:t>
            </a:r>
            <a:endParaRPr lang="en-US" dirty="0">
              <a:latin typeface="+mn-lt"/>
            </a:endParaRPr>
          </a:p>
          <a:p>
            <a:pPr eaLnBrk="1" hangingPunct="1">
              <a:lnSpc>
                <a:spcPct val="95000"/>
              </a:lnSpc>
            </a:pPr>
            <a:endParaRPr lang="en-US" sz="3200" dirty="0">
              <a:solidFill>
                <a:srgbClr val="000000"/>
              </a:solidFill>
              <a:latin typeface="+mn-lt"/>
            </a:endParaRPr>
          </a:p>
          <a:p>
            <a:pPr lvl="1" eaLnBrk="1" hangingPunct="1">
              <a:lnSpc>
                <a:spcPct val="95000"/>
              </a:lnSpc>
              <a:buClr>
                <a:srgbClr val="000000"/>
              </a:buClr>
              <a:buSzPct val="100000"/>
              <a:buFontTx/>
              <a:buChar char="•"/>
            </a:pPr>
            <a:r>
              <a:rPr lang="en-US" sz="2800" dirty="0" smtClean="0">
                <a:solidFill>
                  <a:srgbClr val="000000"/>
                </a:solidFill>
                <a:latin typeface="+mn-lt"/>
              </a:rPr>
              <a:t>cm-</a:t>
            </a:r>
            <a:r>
              <a:rPr lang="en-US" sz="2800" dirty="0">
                <a:solidFill>
                  <a:srgbClr val="000000"/>
                </a:solidFill>
                <a:latin typeface="+mn-lt"/>
              </a:rPr>
              <a:t>rain –h </a:t>
            </a:r>
            <a:r>
              <a:rPr lang="en-US" sz="2800" dirty="0" err="1">
                <a:solidFill>
                  <a:srgbClr val="000000"/>
                </a:solidFill>
                <a:latin typeface="+mn-lt"/>
              </a:rPr>
              <a:t>hostfile</a:t>
            </a:r>
            <a:r>
              <a:rPr lang="en-US" sz="2800" dirty="0">
                <a:solidFill>
                  <a:srgbClr val="000000"/>
                </a:solidFill>
                <a:latin typeface="+mn-lt"/>
              </a:rPr>
              <a:t> –image </a:t>
            </a:r>
            <a:r>
              <a:rPr lang="en-US" sz="2800" dirty="0" err="1" smtClean="0">
                <a:solidFill>
                  <a:srgbClr val="000000"/>
                </a:solidFill>
                <a:latin typeface="+mn-lt"/>
              </a:rPr>
              <a:t>img</a:t>
            </a:r>
            <a:endParaRPr lang="en-US" sz="2800" dirty="0" smtClean="0">
              <a:solidFill>
                <a:srgbClr val="000000"/>
              </a:solidFill>
              <a:latin typeface="+mn-lt"/>
            </a:endParaRPr>
          </a:p>
          <a:p>
            <a:pPr marL="114237" lvl="1" indent="0" eaLnBrk="1" hangingPunct="1">
              <a:lnSpc>
                <a:spcPct val="95000"/>
              </a:lnSpc>
              <a:buClr>
                <a:srgbClr val="000000"/>
              </a:buClr>
              <a:buSzPct val="100000"/>
            </a:pPr>
            <a:endParaRPr lang="en-US" sz="2800" dirty="0">
              <a:solidFill>
                <a:srgbClr val="000000"/>
              </a:solidFill>
              <a:latin typeface="+mn-lt"/>
            </a:endParaRPr>
          </a:p>
        </p:txBody>
      </p:sp>
      <p:grpSp>
        <p:nvGrpSpPr>
          <p:cNvPr id="5" name="Group 4"/>
          <p:cNvGrpSpPr/>
          <p:nvPr/>
        </p:nvGrpSpPr>
        <p:grpSpPr>
          <a:xfrm>
            <a:off x="254000" y="4573389"/>
            <a:ext cx="8593667" cy="1085168"/>
            <a:chOff x="885697" y="4840111"/>
            <a:chExt cx="7365512" cy="818445"/>
          </a:xfrm>
        </p:grpSpPr>
        <p:sp>
          <p:nvSpPr>
            <p:cNvPr id="2" name="Rounded Rectangle 1"/>
            <p:cNvSpPr/>
            <p:nvPr/>
          </p:nvSpPr>
          <p:spPr>
            <a:xfrm>
              <a:off x="885697" y="4840111"/>
              <a:ext cx="2017889" cy="8184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Command</a:t>
              </a:r>
            </a:p>
            <a:p>
              <a:pPr algn="ctr"/>
              <a:r>
                <a:rPr lang="en-US" sz="2400" b="1" dirty="0" smtClean="0"/>
                <a:t>Shell</a:t>
              </a:r>
              <a:endParaRPr lang="en-US" sz="2400" b="1" dirty="0"/>
            </a:p>
          </p:txBody>
        </p:sp>
        <p:sp>
          <p:nvSpPr>
            <p:cNvPr id="6" name="Rounded Rectangle 5"/>
            <p:cNvSpPr/>
            <p:nvPr/>
          </p:nvSpPr>
          <p:spPr>
            <a:xfrm>
              <a:off x="3553174" y="4840111"/>
              <a:ext cx="2017889" cy="8184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API</a:t>
              </a:r>
              <a:endParaRPr lang="en-US" sz="2400" b="1" dirty="0"/>
            </a:p>
          </p:txBody>
        </p:sp>
        <p:sp>
          <p:nvSpPr>
            <p:cNvPr id="7" name="Rounded Rectangle 6"/>
            <p:cNvSpPr/>
            <p:nvPr/>
          </p:nvSpPr>
          <p:spPr>
            <a:xfrm>
              <a:off x="6233320" y="4840111"/>
              <a:ext cx="2017889" cy="81844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smtClean="0"/>
                <a:t>User Portal/</a:t>
              </a:r>
            </a:p>
            <a:p>
              <a:pPr algn="ctr"/>
              <a:r>
                <a:rPr lang="en-US" sz="2400" b="1" dirty="0" smtClean="0"/>
                <a:t>User Interface</a:t>
              </a:r>
              <a:endParaRPr lang="en-US" sz="2400" b="1" dirty="0"/>
            </a:p>
          </p:txBody>
        </p:sp>
        <p:sp>
          <p:nvSpPr>
            <p:cNvPr id="3" name="Left-Right Arrow 2"/>
            <p:cNvSpPr/>
            <p:nvPr/>
          </p:nvSpPr>
          <p:spPr>
            <a:xfrm>
              <a:off x="2903586" y="5051778"/>
              <a:ext cx="649588" cy="381000"/>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400" b="1"/>
            </a:p>
          </p:txBody>
        </p:sp>
        <p:sp>
          <p:nvSpPr>
            <p:cNvPr id="9" name="Left-Right Arrow 8"/>
            <p:cNvSpPr/>
            <p:nvPr/>
          </p:nvSpPr>
          <p:spPr>
            <a:xfrm>
              <a:off x="5583732" y="5013678"/>
              <a:ext cx="649588" cy="381000"/>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2400" b="1"/>
            </a:p>
          </p:txBody>
        </p:sp>
      </p:grpSp>
      <p:sp>
        <p:nvSpPr>
          <p:cNvPr id="4" name="TextBox 3"/>
          <p:cNvSpPr txBox="1"/>
          <p:nvPr/>
        </p:nvSpPr>
        <p:spPr>
          <a:xfrm>
            <a:off x="6690415" y="5740779"/>
            <a:ext cx="2309158" cy="369332"/>
          </a:xfrm>
          <a:prstGeom prst="rect">
            <a:avLst/>
          </a:prstGeom>
          <a:noFill/>
        </p:spPr>
        <p:txBody>
          <a:bodyPr wrap="none" rtlCol="0">
            <a:spAutoFit/>
          </a:bodyPr>
          <a:lstStyle/>
          <a:p>
            <a:r>
              <a:rPr lang="en-US" dirty="0" err="1" smtClean="0"/>
              <a:t>Gregor’s</a:t>
            </a:r>
            <a:r>
              <a:rPr lang="en-US" dirty="0" smtClean="0"/>
              <a:t> CAU principle</a:t>
            </a:r>
            <a:endParaRPr lang="en-US" dirty="0"/>
          </a:p>
        </p:txBody>
      </p:sp>
      <p:sp>
        <p:nvSpPr>
          <p:cNvPr id="8" name="Date Placeholder 7"/>
          <p:cNvSpPr>
            <a:spLocks noGrp="1"/>
          </p:cNvSpPr>
          <p:nvPr>
            <p:ph type="dt" sz="half" idx="10"/>
          </p:nvPr>
        </p:nvSpPr>
        <p:spPr/>
        <p:txBody>
          <a:bodyPr/>
          <a:lstStyle/>
          <a:p>
            <a:r>
              <a:rPr lang="en-US" smtClean="0"/>
              <a:t>Gregor von Laszewski</a:t>
            </a:r>
            <a:endParaRPr lang="en-US"/>
          </a:p>
        </p:txBody>
      </p:sp>
      <p:sp>
        <p:nvSpPr>
          <p:cNvPr id="10" name="Slide Number Placeholder 9"/>
          <p:cNvSpPr>
            <a:spLocks noGrp="1"/>
          </p:cNvSpPr>
          <p:nvPr>
            <p:ph type="sldNum" sz="quarter" idx="11"/>
          </p:nvPr>
        </p:nvSpPr>
        <p:spPr/>
        <p:txBody>
          <a:bodyPr/>
          <a:lstStyle/>
          <a:p>
            <a:fld id="{C9C97DA1-B60F-0F41-ACBE-683AF5E4DF26}" type="slidenum">
              <a:rPr lang="en-US" smtClean="0"/>
              <a:t>38</a:t>
            </a:fld>
            <a:endParaRPr lang="en-US"/>
          </a:p>
        </p:txBody>
      </p:sp>
    </p:spTree>
    <p:extLst>
      <p:ext uri="{BB962C8B-B14F-4D97-AF65-F5344CB8AC3E}">
        <p14:creationId xmlns:p14="http://schemas.microsoft.com/office/powerpoint/2010/main" val="40314985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Design Goals of Cloudmesh</a:t>
            </a:r>
            <a:endParaRPr lang="en-US" dirty="0"/>
          </a:p>
        </p:txBody>
      </p:sp>
      <p:sp>
        <p:nvSpPr>
          <p:cNvPr id="3" name="Text Placeholder 2"/>
          <p:cNvSpPr>
            <a:spLocks noGrp="1"/>
          </p:cNvSpPr>
          <p:nvPr>
            <p:ph type="body" idx="1"/>
          </p:nvPr>
        </p:nvSpPr>
        <p:spPr>
          <a:xfrm>
            <a:off x="373117" y="1021081"/>
            <a:ext cx="4040188" cy="639762"/>
          </a:xfrm>
        </p:spPr>
        <p:txBody>
          <a:bodyPr/>
          <a:lstStyle/>
          <a:p>
            <a:r>
              <a:rPr lang="en-US" dirty="0" smtClean="0"/>
              <a:t>Requirements</a:t>
            </a:r>
            <a:endParaRPr lang="en-US" dirty="0"/>
          </a:p>
        </p:txBody>
      </p:sp>
      <p:sp>
        <p:nvSpPr>
          <p:cNvPr id="4" name="Content Placeholder 3"/>
          <p:cNvSpPr>
            <a:spLocks noGrp="1"/>
          </p:cNvSpPr>
          <p:nvPr>
            <p:ph sz="half" idx="2"/>
          </p:nvPr>
        </p:nvSpPr>
        <p:spPr>
          <a:xfrm>
            <a:off x="141395" y="1660843"/>
            <a:ext cx="4271909" cy="3951288"/>
          </a:xfrm>
        </p:spPr>
        <p:txBody>
          <a:bodyPr/>
          <a:lstStyle/>
          <a:p>
            <a:r>
              <a:rPr lang="en-US" dirty="0" smtClean="0"/>
              <a:t>Support Shifting and Bursting </a:t>
            </a:r>
            <a:endParaRPr lang="en-US" dirty="0"/>
          </a:p>
          <a:p>
            <a:r>
              <a:rPr lang="en-US" dirty="0" smtClean="0"/>
              <a:t>Support User-</a:t>
            </a:r>
            <a:r>
              <a:rPr lang="en-US" dirty="0" err="1" smtClean="0"/>
              <a:t>OnRamp</a:t>
            </a:r>
            <a:endParaRPr lang="en-US" dirty="0" smtClean="0"/>
          </a:p>
          <a:p>
            <a:r>
              <a:rPr lang="en-US" dirty="0" smtClean="0"/>
              <a:t>Supports general commercial/academic cloud federation</a:t>
            </a:r>
            <a:endParaRPr lang="en-US" dirty="0"/>
          </a:p>
          <a:p>
            <a:r>
              <a:rPr lang="en-US" dirty="0"/>
              <a:t>B</a:t>
            </a:r>
            <a:r>
              <a:rPr lang="en-US" dirty="0" smtClean="0"/>
              <a:t>are </a:t>
            </a:r>
            <a:r>
              <a:rPr lang="en-US" dirty="0"/>
              <a:t>metal </a:t>
            </a:r>
            <a:r>
              <a:rPr lang="en-US" dirty="0" smtClean="0"/>
              <a:t>and Cloud provisioning</a:t>
            </a:r>
            <a:endParaRPr lang="en-US" dirty="0"/>
          </a:p>
          <a:p>
            <a:r>
              <a:rPr lang="en-US" dirty="0" smtClean="0"/>
              <a:t>Extensible architecture</a:t>
            </a:r>
          </a:p>
          <a:p>
            <a:r>
              <a:rPr lang="en-US" dirty="0" smtClean="0"/>
              <a:t>Plugin mechanism</a:t>
            </a:r>
          </a:p>
          <a:p>
            <a:r>
              <a:rPr lang="en-US" dirty="0" smtClean="0"/>
              <a:t>Security</a:t>
            </a:r>
          </a:p>
          <a:p>
            <a:r>
              <a:rPr lang="en-US" dirty="0" smtClean="0"/>
              <a:t>Provide Service </a:t>
            </a:r>
            <a:r>
              <a:rPr lang="en-US" dirty="0" err="1" smtClean="0"/>
              <a:t>RAINing</a:t>
            </a:r>
            <a:endParaRPr lang="en-US" dirty="0" smtClean="0"/>
          </a:p>
        </p:txBody>
      </p:sp>
      <p:sp>
        <p:nvSpPr>
          <p:cNvPr id="5" name="Text Placeholder 4"/>
          <p:cNvSpPr>
            <a:spLocks noGrp="1"/>
          </p:cNvSpPr>
          <p:nvPr>
            <p:ph type="body" sz="quarter" idx="3"/>
          </p:nvPr>
        </p:nvSpPr>
        <p:spPr>
          <a:xfrm>
            <a:off x="4645026" y="963613"/>
            <a:ext cx="4041775" cy="639762"/>
          </a:xfrm>
        </p:spPr>
        <p:txBody>
          <a:bodyPr/>
          <a:lstStyle/>
          <a:p>
            <a:r>
              <a:rPr lang="en-US" dirty="0" smtClean="0"/>
              <a:t>Initial Release Capabilities</a:t>
            </a:r>
            <a:endParaRPr lang="en-US" dirty="0"/>
          </a:p>
        </p:txBody>
      </p:sp>
      <p:sp>
        <p:nvSpPr>
          <p:cNvPr id="6" name="Content Placeholder 5"/>
          <p:cNvSpPr>
            <a:spLocks noGrp="1"/>
          </p:cNvSpPr>
          <p:nvPr>
            <p:ph sz="quarter" idx="4"/>
          </p:nvPr>
        </p:nvSpPr>
        <p:spPr>
          <a:xfrm>
            <a:off x="4645026" y="1603375"/>
            <a:ext cx="4041775" cy="3951288"/>
          </a:xfrm>
        </p:spPr>
        <p:txBody>
          <a:bodyPr/>
          <a:lstStyle/>
          <a:p>
            <a:r>
              <a:rPr lang="en-US" dirty="0"/>
              <a:t>Delivers API, services, command line, command shell that supports the tasks needed to conduct  </a:t>
            </a:r>
            <a:r>
              <a:rPr lang="en-US" dirty="0" smtClean="0"/>
              <a:t>provisioning and shifting</a:t>
            </a:r>
          </a:p>
          <a:p>
            <a:r>
              <a:rPr lang="en-US" dirty="0" smtClean="0"/>
              <a:t>Uniform API to multiple clouds via </a:t>
            </a:r>
            <a:r>
              <a:rPr lang="en-US" b="1" u="sng" dirty="0" smtClean="0"/>
              <a:t>native</a:t>
            </a:r>
            <a:r>
              <a:rPr lang="en-US" dirty="0" smtClean="0"/>
              <a:t> protocol </a:t>
            </a:r>
          </a:p>
          <a:p>
            <a:pPr lvl="1"/>
            <a:r>
              <a:rPr lang="en-US" dirty="0" smtClean="0"/>
              <a:t>Important for scalability tests</a:t>
            </a:r>
          </a:p>
          <a:p>
            <a:pPr lvl="1"/>
            <a:r>
              <a:rPr lang="en-US" dirty="0" smtClean="0"/>
              <a:t>EC2 compatible tools and libraries are not enough (experience from FG)</a:t>
            </a:r>
            <a:endParaRPr lang="en-US" dirty="0"/>
          </a:p>
          <a:p>
            <a:endParaRPr lang="en-US" dirty="0"/>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39</a:t>
            </a:fld>
            <a:endParaRPr lang="en-US"/>
          </a:p>
        </p:txBody>
      </p:sp>
    </p:spTree>
    <p:extLst>
      <p:ext uri="{BB962C8B-B14F-4D97-AF65-F5344CB8AC3E}">
        <p14:creationId xmlns:p14="http://schemas.microsoft.com/office/powerpoint/2010/main" val="243202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9" name="Content Placeholder 8"/>
          <p:cNvSpPr>
            <a:spLocks noGrp="1"/>
          </p:cNvSpPr>
          <p:nvPr>
            <p:ph sz="half" idx="1"/>
          </p:nvPr>
        </p:nvSpPr>
        <p:spPr/>
        <p:txBody>
          <a:bodyPr>
            <a:normAutofit fontScale="92500" lnSpcReduction="10000"/>
          </a:bodyPr>
          <a:lstStyle/>
          <a:p>
            <a:r>
              <a:rPr lang="en-US" dirty="0" err="1" smtClean="0"/>
              <a:t>FutureGrid</a:t>
            </a:r>
            <a:endParaRPr lang="en-US" dirty="0" smtClean="0"/>
          </a:p>
          <a:p>
            <a:pPr lvl="1"/>
            <a:r>
              <a:rPr lang="en-US" dirty="0" smtClean="0"/>
              <a:t>Key Concepts</a:t>
            </a:r>
          </a:p>
          <a:p>
            <a:pPr lvl="1"/>
            <a:r>
              <a:rPr lang="en-US" dirty="0" smtClean="0"/>
              <a:t>Overview of Hardware</a:t>
            </a:r>
          </a:p>
          <a:p>
            <a:pPr lvl="1"/>
            <a:r>
              <a:rPr lang="en-US" dirty="0" smtClean="0"/>
              <a:t>Overview of Software</a:t>
            </a:r>
          </a:p>
          <a:p>
            <a:r>
              <a:rPr lang="en-US" dirty="0" smtClean="0"/>
              <a:t>Cloudmesh</a:t>
            </a:r>
          </a:p>
          <a:p>
            <a:pPr lvl="1"/>
            <a:r>
              <a:rPr lang="en-US" dirty="0" smtClean="0"/>
              <a:t>Provisioning Management</a:t>
            </a:r>
          </a:p>
          <a:p>
            <a:pPr lvl="2"/>
            <a:r>
              <a:rPr lang="en-US" dirty="0" smtClean="0"/>
              <a:t>Dynamic Provisioning</a:t>
            </a:r>
          </a:p>
          <a:p>
            <a:pPr lvl="2"/>
            <a:r>
              <a:rPr lang="en-US" dirty="0" smtClean="0"/>
              <a:t>Use Cases</a:t>
            </a:r>
          </a:p>
          <a:p>
            <a:pPr lvl="2"/>
            <a:r>
              <a:rPr lang="en-US" dirty="0" smtClean="0"/>
              <a:t>RAIN</a:t>
            </a:r>
          </a:p>
          <a:p>
            <a:pPr lvl="2"/>
            <a:r>
              <a:rPr lang="en-US" dirty="0" smtClean="0"/>
              <a:t>Image Management</a:t>
            </a:r>
          </a:p>
          <a:p>
            <a:pPr lvl="2"/>
            <a:r>
              <a:rPr lang="en-US" dirty="0" smtClean="0"/>
              <a:t>RAIN Move</a:t>
            </a:r>
            <a:endParaRPr lang="en-US" dirty="0"/>
          </a:p>
        </p:txBody>
      </p:sp>
      <p:sp>
        <p:nvSpPr>
          <p:cNvPr id="3" name="Content Placeholder 2"/>
          <p:cNvSpPr>
            <a:spLocks noGrp="1"/>
          </p:cNvSpPr>
          <p:nvPr>
            <p:ph sz="half" idx="2"/>
          </p:nvPr>
        </p:nvSpPr>
        <p:spPr>
          <a:xfrm>
            <a:off x="4648201" y="1600201"/>
            <a:ext cx="4038600" cy="4161588"/>
          </a:xfrm>
        </p:spPr>
        <p:txBody>
          <a:bodyPr>
            <a:normAutofit fontScale="92500" lnSpcReduction="10000"/>
          </a:bodyPr>
          <a:lstStyle/>
          <a:p>
            <a:r>
              <a:rPr lang="en-US" dirty="0" err="1" smtClean="0"/>
              <a:t>CloudMesh</a:t>
            </a:r>
            <a:r>
              <a:rPr lang="en-US" dirty="0" smtClean="0"/>
              <a:t> (cont.)</a:t>
            </a:r>
          </a:p>
          <a:p>
            <a:pPr lvl="1"/>
            <a:r>
              <a:rPr lang="en-US" dirty="0" smtClean="0"/>
              <a:t>Information Services</a:t>
            </a:r>
          </a:p>
          <a:p>
            <a:pPr lvl="1"/>
            <a:r>
              <a:rPr lang="en-US" dirty="0" smtClean="0"/>
              <a:t>Virtual Machine Management</a:t>
            </a:r>
          </a:p>
          <a:p>
            <a:pPr lvl="1"/>
            <a:r>
              <a:rPr lang="en-US" dirty="0" smtClean="0"/>
              <a:t>Experiment Management</a:t>
            </a:r>
          </a:p>
          <a:p>
            <a:pPr lvl="1"/>
            <a:r>
              <a:rPr lang="en-US" dirty="0" smtClean="0"/>
              <a:t>Accounting</a:t>
            </a:r>
          </a:p>
          <a:p>
            <a:pPr lvl="1"/>
            <a:r>
              <a:rPr lang="en-US" dirty="0" smtClean="0"/>
              <a:t>User On-Ramp</a:t>
            </a:r>
          </a:p>
          <a:p>
            <a:pPr lvl="1"/>
            <a:endParaRPr lang="en-US" dirty="0" smtClean="0"/>
          </a:p>
          <a:p>
            <a:r>
              <a:rPr lang="en-US" dirty="0" smtClean="0"/>
              <a:t>Next Steps</a:t>
            </a:r>
          </a:p>
          <a:p>
            <a:r>
              <a:rPr lang="en-US" dirty="0" smtClean="0"/>
              <a:t>Summary</a:t>
            </a:r>
          </a:p>
          <a:p>
            <a:endParaRPr lang="en-US" dirty="0"/>
          </a:p>
          <a:p>
            <a:endParaRPr lang="en-US" dirty="0" smtClean="0"/>
          </a:p>
          <a:p>
            <a:endParaRPr lang="en-US" dirty="0"/>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4</a:t>
            </a:fld>
            <a:endParaRPr lang="en-US"/>
          </a:p>
        </p:txBody>
      </p:sp>
    </p:spTree>
    <p:extLst>
      <p:ext uri="{BB962C8B-B14F-4D97-AF65-F5344CB8AC3E}">
        <p14:creationId xmlns:p14="http://schemas.microsoft.com/office/powerpoint/2010/main" val="16785410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ctrTitle"/>
          </p:nvPr>
        </p:nvSpPr>
        <p:spPr>
          <a:xfrm>
            <a:off x="497205" y="320040"/>
            <a:ext cx="8149590" cy="1051560"/>
          </a:xfrm>
        </p:spPr>
        <p:txBody>
          <a:bodyPr lIns="0" tIns="0" rIns="0" bIns="0"/>
          <a:lstStyle/>
          <a:p>
            <a:pPr eaLnBrk="1" hangingPunct="1">
              <a:lnSpc>
                <a:spcPct val="95000"/>
              </a:lnSpc>
              <a:defRPr/>
            </a:pPr>
            <a:r>
              <a:rPr lang="en-US" dirty="0" smtClean="0">
                <a:solidFill>
                  <a:srgbClr val="000000"/>
                </a:solidFill>
                <a:latin typeface="Arial" charset="0"/>
                <a:ea typeface="+mj-ea"/>
                <a:cs typeface="+mj-cs"/>
              </a:rPr>
              <a:t> Rain Implementation v.1</a:t>
            </a:r>
            <a:endParaRPr lang="en-US" dirty="0">
              <a:solidFill>
                <a:srgbClr val="000000"/>
              </a:solidFill>
              <a:latin typeface="Arial" charset="0"/>
              <a:ea typeface="+mj-ea"/>
              <a:cs typeface="+mj-cs"/>
            </a:endParaRPr>
          </a:p>
        </p:txBody>
      </p:sp>
      <p:pic>
        <p:nvPicPr>
          <p:cNvPr id="204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590" y="1062990"/>
            <a:ext cx="6560820" cy="5383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Gregor von Laszewski</a:t>
            </a:r>
            <a:endParaRPr lang="en-US"/>
          </a:p>
        </p:txBody>
      </p:sp>
      <p:sp>
        <p:nvSpPr>
          <p:cNvPr id="3" name="Slide Number Placeholder 2"/>
          <p:cNvSpPr>
            <a:spLocks noGrp="1"/>
          </p:cNvSpPr>
          <p:nvPr>
            <p:ph type="sldNum" sz="quarter" idx="11"/>
          </p:nvPr>
        </p:nvSpPr>
        <p:spPr/>
        <p:txBody>
          <a:bodyPr/>
          <a:lstStyle/>
          <a:p>
            <a:fld id="{C9C97DA1-B60F-0F41-ACBE-683AF5E4DF26}" type="slidenum">
              <a:rPr lang="en-US" smtClean="0"/>
              <a:t>40</a:t>
            </a:fld>
            <a:endParaRPr lang="en-US"/>
          </a:p>
        </p:txBody>
      </p:sp>
    </p:spTree>
    <p:extLst>
      <p:ext uri="{BB962C8B-B14F-4D97-AF65-F5344CB8AC3E}">
        <p14:creationId xmlns:p14="http://schemas.microsoft.com/office/powerpoint/2010/main" val="28424804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Cloudmesh v2.0</a:t>
            </a:r>
            <a:endParaRPr lang="en-US" dirty="0"/>
          </a:p>
        </p:txBody>
      </p:sp>
      <p:sp>
        <p:nvSpPr>
          <p:cNvPr id="5" name="Text Placeholder 4"/>
          <p:cNvSpPr>
            <a:spLocks noGrp="1"/>
          </p:cNvSpPr>
          <p:nvPr>
            <p:ph type="body" idx="1"/>
          </p:nvPr>
        </p:nvSpPr>
        <p:spPr>
          <a:xfrm>
            <a:off x="457200" y="1001713"/>
            <a:ext cx="4040188" cy="639762"/>
          </a:xfrm>
        </p:spPr>
        <p:txBody>
          <a:bodyPr/>
          <a:lstStyle/>
          <a:p>
            <a:r>
              <a:rPr lang="en-US" dirty="0" smtClean="0"/>
              <a:t>Current Features</a:t>
            </a:r>
            <a:endParaRPr lang="en-US" dirty="0"/>
          </a:p>
        </p:txBody>
      </p:sp>
      <p:sp>
        <p:nvSpPr>
          <p:cNvPr id="6" name="Content Placeholder 5"/>
          <p:cNvSpPr>
            <a:spLocks noGrp="1"/>
          </p:cNvSpPr>
          <p:nvPr>
            <p:ph sz="half" idx="2"/>
          </p:nvPr>
        </p:nvSpPr>
        <p:spPr>
          <a:xfrm>
            <a:off x="457200" y="1641474"/>
            <a:ext cx="4040188" cy="4467893"/>
          </a:xfrm>
        </p:spPr>
        <p:txBody>
          <a:bodyPr>
            <a:normAutofit/>
          </a:bodyPr>
          <a:lstStyle/>
          <a:p>
            <a:r>
              <a:rPr lang="en-US" dirty="0" smtClean="0"/>
              <a:t>Manages images on VMs &amp; Bare metal </a:t>
            </a:r>
          </a:p>
          <a:p>
            <a:pPr lvl="1"/>
            <a:r>
              <a:rPr lang="en-US" dirty="0" err="1" smtClean="0"/>
              <a:t>templated</a:t>
            </a:r>
            <a:r>
              <a:rPr lang="en-US" dirty="0" smtClean="0"/>
              <a:t> images</a:t>
            </a:r>
          </a:p>
          <a:p>
            <a:r>
              <a:rPr lang="en-US" dirty="0" smtClean="0"/>
              <a:t>Uses low-level client libraries</a:t>
            </a:r>
          </a:p>
          <a:p>
            <a:pPr lvl="1"/>
            <a:r>
              <a:rPr lang="en-US" dirty="0" smtClean="0"/>
              <a:t> important for testing</a:t>
            </a:r>
          </a:p>
          <a:p>
            <a:r>
              <a:rPr lang="en-US" dirty="0"/>
              <a:t>C</a:t>
            </a:r>
            <a:r>
              <a:rPr lang="en-US" dirty="0" smtClean="0"/>
              <a:t>ommand shell </a:t>
            </a:r>
          </a:p>
          <a:p>
            <a:r>
              <a:rPr lang="en-US" dirty="0" smtClean="0"/>
              <a:t>Moving of resources</a:t>
            </a:r>
          </a:p>
          <a:p>
            <a:pPr lvl="1"/>
            <a:r>
              <a:rPr lang="en-US" dirty="0" smtClean="0"/>
              <a:t>Eucalyptus, </a:t>
            </a:r>
            <a:r>
              <a:rPr lang="en-US" dirty="0" err="1" smtClean="0"/>
              <a:t>OpenStack</a:t>
            </a:r>
            <a:r>
              <a:rPr lang="en-US" dirty="0" smtClean="0"/>
              <a:t>, HPC</a:t>
            </a:r>
          </a:p>
          <a:p>
            <a:r>
              <a:rPr lang="en-US" dirty="0" smtClean="0"/>
              <a:t>Independent </a:t>
            </a:r>
            <a:r>
              <a:rPr lang="en-US" dirty="0" err="1" smtClean="0"/>
              <a:t>baremetal</a:t>
            </a:r>
            <a:r>
              <a:rPr lang="en-US" dirty="0" smtClean="0"/>
              <a:t> provisioning</a:t>
            </a:r>
            <a:endParaRPr lang="en-US" dirty="0"/>
          </a:p>
        </p:txBody>
      </p:sp>
      <p:sp>
        <p:nvSpPr>
          <p:cNvPr id="7" name="Text Placeholder 6"/>
          <p:cNvSpPr>
            <a:spLocks noGrp="1"/>
          </p:cNvSpPr>
          <p:nvPr>
            <p:ph type="body" sz="quarter" idx="3"/>
          </p:nvPr>
        </p:nvSpPr>
        <p:spPr>
          <a:xfrm>
            <a:off x="4645026" y="1001713"/>
            <a:ext cx="4041775" cy="639762"/>
          </a:xfrm>
        </p:spPr>
        <p:txBody>
          <a:bodyPr/>
          <a:lstStyle/>
          <a:p>
            <a:r>
              <a:rPr lang="en-US" dirty="0" smtClean="0"/>
              <a:t>Under Development</a:t>
            </a:r>
            <a:endParaRPr lang="en-US" dirty="0"/>
          </a:p>
        </p:txBody>
      </p:sp>
      <p:sp>
        <p:nvSpPr>
          <p:cNvPr id="8" name="Content Placeholder 7"/>
          <p:cNvSpPr>
            <a:spLocks noGrp="1"/>
          </p:cNvSpPr>
          <p:nvPr>
            <p:ph sz="quarter" idx="4"/>
          </p:nvPr>
        </p:nvSpPr>
        <p:spPr>
          <a:xfrm>
            <a:off x="4645026" y="1641475"/>
            <a:ext cx="4041775" cy="3951288"/>
          </a:xfrm>
        </p:spPr>
        <p:txBody>
          <a:bodyPr/>
          <a:lstStyle/>
          <a:p>
            <a:r>
              <a:rPr lang="en-US" dirty="0"/>
              <a:t>Provisioning via </a:t>
            </a:r>
            <a:r>
              <a:rPr lang="en-US" dirty="0" smtClean="0"/>
              <a:t>AMQP</a:t>
            </a:r>
          </a:p>
          <a:p>
            <a:r>
              <a:rPr lang="en-US" dirty="0" smtClean="0"/>
              <a:t>Provisioning multiple clusters</a:t>
            </a:r>
          </a:p>
          <a:p>
            <a:pPr lvl="1"/>
            <a:r>
              <a:rPr lang="en-US" dirty="0" smtClean="0"/>
              <a:t>Provisioning Inventory for FG</a:t>
            </a:r>
          </a:p>
          <a:p>
            <a:pPr lvl="1"/>
            <a:r>
              <a:rPr lang="en-US" dirty="0" smtClean="0"/>
              <a:t>Provisioning Monitor</a:t>
            </a:r>
          </a:p>
          <a:p>
            <a:r>
              <a:rPr lang="en-US" dirty="0" smtClean="0"/>
              <a:t>Provisioning command shell plugins</a:t>
            </a:r>
          </a:p>
          <a:p>
            <a:r>
              <a:rPr lang="en-US" dirty="0" smtClean="0"/>
              <a:t>Provisioning Metrics</a:t>
            </a:r>
          </a:p>
          <a:p>
            <a:endParaRPr lang="en-US" dirty="0" smtClean="0"/>
          </a:p>
          <a:p>
            <a:endParaRPr lang="en-US" dirty="0" smtClean="0"/>
          </a:p>
          <a:p>
            <a:endParaRPr lang="en-US"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41</a:t>
            </a:fld>
            <a:endParaRPr lang="en-US"/>
          </a:p>
        </p:txBody>
      </p:sp>
    </p:spTree>
    <p:extLst>
      <p:ext uri="{BB962C8B-B14F-4D97-AF65-F5344CB8AC3E}">
        <p14:creationId xmlns:p14="http://schemas.microsoft.com/office/powerpoint/2010/main" val="3303534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ctrTitle"/>
          </p:nvPr>
        </p:nvSpPr>
        <p:spPr>
          <a:xfrm>
            <a:off x="725805" y="2175987"/>
            <a:ext cx="7692390" cy="1378743"/>
          </a:xfrm>
        </p:spPr>
        <p:txBody>
          <a:bodyPr lIns="0" tIns="0" rIns="0" bIns="0"/>
          <a:lstStyle/>
          <a:p>
            <a:pPr>
              <a:lnSpc>
                <a:spcPct val="95000"/>
              </a:lnSpc>
            </a:pPr>
            <a:r>
              <a:rPr lang="en-US" dirty="0">
                <a:solidFill>
                  <a:srgbClr val="000000"/>
                </a:solidFill>
                <a:latin typeface="Arial" charset="0"/>
              </a:rPr>
              <a:t>Image </a:t>
            </a:r>
            <a:r>
              <a:rPr lang="en-US" dirty="0" smtClean="0">
                <a:solidFill>
                  <a:srgbClr val="000000"/>
                </a:solidFill>
                <a:latin typeface="Arial" charset="0"/>
              </a:rPr>
              <a:t>Management</a:t>
            </a:r>
            <a:r>
              <a:rPr lang="en-US" dirty="0">
                <a:solidFill>
                  <a:srgbClr val="000000"/>
                </a:solidFill>
                <a:latin typeface="Arial" charset="0"/>
              </a:rPr>
              <a:t> </a:t>
            </a:r>
          </a:p>
        </p:txBody>
      </p:sp>
      <p:sp>
        <p:nvSpPr>
          <p:cNvPr id="2051" name="Rectangle 2"/>
          <p:cNvSpPr>
            <a:spLocks noGrp="1" noChangeArrowheads="1"/>
          </p:cNvSpPr>
          <p:nvPr>
            <p:ph type="subTitle" idx="1"/>
          </p:nvPr>
        </p:nvSpPr>
        <p:spPr>
          <a:xfrm>
            <a:off x="1411605" y="4206240"/>
            <a:ext cx="6320790" cy="1661637"/>
          </a:xfrm>
        </p:spPr>
        <p:txBody>
          <a:bodyPr lIns="0" tIns="0" rIns="0" bIns="0"/>
          <a:lstStyle/>
          <a:p>
            <a:pPr>
              <a:lnSpc>
                <a:spcPct val="95000"/>
              </a:lnSpc>
              <a:spcBef>
                <a:spcPct val="0"/>
              </a:spcBef>
            </a:pPr>
            <a:endParaRPr lang="en-US" dirty="0">
              <a:solidFill>
                <a:srgbClr val="898989"/>
              </a:solidFill>
              <a:latin typeface="Arial" charset="0"/>
            </a:endParaRPr>
          </a:p>
        </p:txBody>
      </p:sp>
      <p:sp>
        <p:nvSpPr>
          <p:cNvPr id="2" name="Date Placeholder 1"/>
          <p:cNvSpPr>
            <a:spLocks noGrp="1"/>
          </p:cNvSpPr>
          <p:nvPr>
            <p:ph type="dt" sz="half" idx="10"/>
          </p:nvPr>
        </p:nvSpPr>
        <p:spPr/>
        <p:txBody>
          <a:bodyPr/>
          <a:lstStyle/>
          <a:p>
            <a:r>
              <a:rPr lang="en-US" smtClean="0"/>
              <a:t>Gregor von Laszewski</a:t>
            </a:r>
            <a:endParaRPr lang="en-US"/>
          </a:p>
        </p:txBody>
      </p:sp>
      <p:sp>
        <p:nvSpPr>
          <p:cNvPr id="3" name="Slide Number Placeholder 2"/>
          <p:cNvSpPr>
            <a:spLocks noGrp="1"/>
          </p:cNvSpPr>
          <p:nvPr>
            <p:ph type="sldNum" sz="quarter" idx="11"/>
          </p:nvPr>
        </p:nvSpPr>
        <p:spPr/>
        <p:txBody>
          <a:bodyPr/>
          <a:lstStyle/>
          <a:p>
            <a:fld id="{C9C97DA1-B60F-0F41-ACBE-683AF5E4DF26}" type="slidenum">
              <a:rPr lang="en-US" smtClean="0"/>
              <a:t>42</a:t>
            </a:fld>
            <a:endParaRPr lang="en-US"/>
          </a:p>
        </p:txBody>
      </p:sp>
    </p:spTree>
    <p:extLst>
      <p:ext uri="{BB962C8B-B14F-4D97-AF65-F5344CB8AC3E}">
        <p14:creationId xmlns:p14="http://schemas.microsoft.com/office/powerpoint/2010/main" val="1493803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97204" y="1645920"/>
            <a:ext cx="8646795" cy="456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lvl="1">
              <a:lnSpc>
                <a:spcPct val="95000"/>
              </a:lnSpc>
              <a:buClr>
                <a:srgbClr val="000000"/>
              </a:buClr>
              <a:buSzPct val="100000"/>
              <a:buFontTx/>
              <a:buChar char="•"/>
              <a:defRPr/>
            </a:pPr>
            <a:r>
              <a:rPr lang="en-US" dirty="0">
                <a:solidFill>
                  <a:srgbClr val="000000"/>
                </a:solidFill>
                <a:latin typeface="Arial" charset="0"/>
              </a:rPr>
              <a:t>The goal is to create and maintain platforms in custom </a:t>
            </a:r>
            <a:r>
              <a:rPr lang="en-US" dirty="0" smtClean="0">
                <a:solidFill>
                  <a:srgbClr val="000000"/>
                </a:solidFill>
                <a:latin typeface="Arial" charset="0"/>
              </a:rPr>
              <a:t>VMs </a:t>
            </a:r>
            <a:r>
              <a:rPr lang="en-US" dirty="0">
                <a:solidFill>
                  <a:srgbClr val="000000"/>
                </a:solidFill>
                <a:latin typeface="Arial" charset="0"/>
              </a:rPr>
              <a:t>that can be retrieved, deployed, and provisioned on </a:t>
            </a:r>
            <a:r>
              <a:rPr lang="en-US" dirty="0" smtClean="0">
                <a:solidFill>
                  <a:srgbClr val="000000"/>
                </a:solidFill>
                <a:latin typeface="Arial" charset="0"/>
              </a:rPr>
              <a:t>demand.</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A </a:t>
            </a:r>
            <a:r>
              <a:rPr lang="en-US" dirty="0">
                <a:solidFill>
                  <a:srgbClr val="000000"/>
                </a:solidFill>
                <a:latin typeface="Arial" charset="0"/>
              </a:rPr>
              <a:t>unified Image Management system to create and maintain VM and bare-metal </a:t>
            </a:r>
            <a:r>
              <a:rPr lang="en-US" dirty="0" smtClean="0">
                <a:solidFill>
                  <a:srgbClr val="000000"/>
                </a:solidFill>
                <a:latin typeface="Arial" charset="0"/>
              </a:rPr>
              <a:t>images.</a:t>
            </a:r>
            <a:br>
              <a:rPr lang="en-US" dirty="0" smtClean="0">
                <a:solidFill>
                  <a:srgbClr val="000000"/>
                </a:solidFill>
                <a:latin typeface="Arial" charset="0"/>
              </a:rPr>
            </a:br>
            <a:endParaRPr lang="en-US" dirty="0" smtClean="0"/>
          </a:p>
          <a:p>
            <a:pPr lvl="1">
              <a:lnSpc>
                <a:spcPct val="95000"/>
              </a:lnSpc>
              <a:buClr>
                <a:srgbClr val="000000"/>
              </a:buClr>
              <a:buSzPct val="100000"/>
              <a:buFontTx/>
              <a:buChar char="•"/>
              <a:defRPr/>
            </a:pPr>
            <a:r>
              <a:rPr lang="en-US" dirty="0" smtClean="0">
                <a:solidFill>
                  <a:srgbClr val="000000"/>
                </a:solidFill>
                <a:latin typeface="Arial" charset="0"/>
              </a:rPr>
              <a:t>Integrate </a:t>
            </a:r>
            <a:r>
              <a:rPr lang="en-US" dirty="0">
                <a:solidFill>
                  <a:srgbClr val="000000"/>
                </a:solidFill>
                <a:latin typeface="Arial" charset="0"/>
              </a:rPr>
              <a:t>images through a repository to instantiate services on demand with </a:t>
            </a:r>
            <a:r>
              <a:rPr lang="en-US" dirty="0" smtClean="0">
                <a:solidFill>
                  <a:srgbClr val="000000"/>
                </a:solidFill>
                <a:latin typeface="Arial" charset="0"/>
              </a:rPr>
              <a:t>RAIN.</a:t>
            </a:r>
            <a:br>
              <a:rPr lang="en-US" dirty="0" smtClean="0">
                <a:solidFill>
                  <a:srgbClr val="000000"/>
                </a:solidFill>
                <a:latin typeface="Arial" charset="0"/>
              </a:rPr>
            </a:br>
            <a:endParaRPr lang="en-US" dirty="0" smtClean="0">
              <a:solidFill>
                <a:srgbClr val="000000"/>
              </a:solidFill>
              <a:latin typeface="Arial" charset="0"/>
            </a:endParaRPr>
          </a:p>
          <a:p>
            <a:pPr lvl="1">
              <a:lnSpc>
                <a:spcPct val="95000"/>
              </a:lnSpc>
              <a:buClr>
                <a:srgbClr val="000000"/>
              </a:buClr>
              <a:buSzPct val="100000"/>
              <a:buFontTx/>
              <a:buChar char="•"/>
              <a:defRPr/>
            </a:pPr>
            <a:r>
              <a:rPr lang="en-US" dirty="0" smtClean="0">
                <a:solidFill>
                  <a:srgbClr val="000000"/>
                </a:solidFill>
                <a:latin typeface="Arial" charset="0"/>
              </a:rPr>
              <a:t>Essentially </a:t>
            </a:r>
            <a:r>
              <a:rPr lang="en-US" dirty="0">
                <a:solidFill>
                  <a:srgbClr val="000000"/>
                </a:solidFill>
                <a:latin typeface="Arial" charset="0"/>
              </a:rPr>
              <a:t>enables the rapid development and deployment of </a:t>
            </a:r>
            <a:r>
              <a:rPr lang="en-US" dirty="0" smtClean="0">
                <a:solidFill>
                  <a:srgbClr val="000000"/>
                </a:solidFill>
                <a:latin typeface="Arial" charset="0"/>
              </a:rPr>
              <a:t>platform </a:t>
            </a:r>
            <a:r>
              <a:rPr lang="en-US" dirty="0">
                <a:solidFill>
                  <a:srgbClr val="000000"/>
                </a:solidFill>
                <a:latin typeface="Arial" charset="0"/>
              </a:rPr>
              <a:t>services on </a:t>
            </a:r>
            <a:r>
              <a:rPr lang="en-US" dirty="0" err="1">
                <a:solidFill>
                  <a:srgbClr val="000000"/>
                </a:solidFill>
                <a:latin typeface="Arial" charset="0"/>
              </a:rPr>
              <a:t>FutureGrid</a:t>
            </a:r>
            <a:r>
              <a:rPr lang="en-US" dirty="0">
                <a:solidFill>
                  <a:srgbClr val="000000"/>
                </a:solidFill>
                <a:latin typeface="Arial" charset="0"/>
              </a:rPr>
              <a:t> infrastructure.</a:t>
            </a:r>
          </a:p>
          <a:p>
            <a:pPr>
              <a:lnSpc>
                <a:spcPct val="95000"/>
              </a:lnSpc>
              <a:buClr>
                <a:srgbClr val="000000"/>
              </a:buClr>
              <a:buSzPct val="100000"/>
              <a:buFontTx/>
              <a:buChar char="•"/>
              <a:defRPr/>
            </a:pPr>
            <a:endParaRPr lang="en-US" dirty="0" smtClean="0">
              <a:cs typeface="+mn-cs"/>
            </a:endParaRPr>
          </a:p>
        </p:txBody>
      </p:sp>
      <p:sp>
        <p:nvSpPr>
          <p:cNvPr id="3075" name="Rectangle 1"/>
          <p:cNvSpPr>
            <a:spLocks noGrp="1" noChangeArrowheads="1"/>
          </p:cNvSpPr>
          <p:nvPr>
            <p:ph type="ctrTitle"/>
          </p:nvPr>
        </p:nvSpPr>
        <p:spPr>
          <a:xfrm>
            <a:off x="497205" y="320040"/>
            <a:ext cx="8149590" cy="1051560"/>
          </a:xfrm>
        </p:spPr>
        <p:txBody>
          <a:bodyPr lIns="0" tIns="0" rIns="0" bIns="0"/>
          <a:lstStyle/>
          <a:p>
            <a:pPr>
              <a:lnSpc>
                <a:spcPct val="95000"/>
              </a:lnSpc>
            </a:pPr>
            <a:r>
              <a:rPr lang="en-US">
                <a:solidFill>
                  <a:srgbClr val="000000"/>
                </a:solidFill>
                <a:latin typeface="Arial" charset="0"/>
              </a:rPr>
              <a:t>Motivation</a:t>
            </a:r>
          </a:p>
        </p:txBody>
      </p:sp>
      <p:sp>
        <p:nvSpPr>
          <p:cNvPr id="2" name="Date Placeholder 1"/>
          <p:cNvSpPr>
            <a:spLocks noGrp="1"/>
          </p:cNvSpPr>
          <p:nvPr>
            <p:ph type="dt" sz="half" idx="10"/>
          </p:nvPr>
        </p:nvSpPr>
        <p:spPr>
          <a:xfrm>
            <a:off x="991553" y="6372384"/>
            <a:ext cx="2133124" cy="364331"/>
          </a:xfrm>
        </p:spPr>
        <p:txBody>
          <a:bodyPr/>
          <a:lstStyle/>
          <a:p>
            <a:r>
              <a:rPr lang="en-US" dirty="0" smtClean="0"/>
              <a:t>Gregor von Laszewski</a:t>
            </a:r>
            <a:endParaRPr lang="en-US" dirty="0"/>
          </a:p>
        </p:txBody>
      </p:sp>
      <p:sp>
        <p:nvSpPr>
          <p:cNvPr id="3" name="Slide Number Placeholder 2"/>
          <p:cNvSpPr>
            <a:spLocks noGrp="1"/>
          </p:cNvSpPr>
          <p:nvPr>
            <p:ph type="sldNum" sz="quarter" idx="11"/>
          </p:nvPr>
        </p:nvSpPr>
        <p:spPr/>
        <p:txBody>
          <a:bodyPr/>
          <a:lstStyle/>
          <a:p>
            <a:fld id="{C9C97DA1-B60F-0F41-ACBE-683AF5E4DF26}" type="slidenum">
              <a:rPr lang="en-US" smtClean="0"/>
              <a:t>43</a:t>
            </a:fld>
            <a:endParaRPr lang="en-US"/>
          </a:p>
        </p:txBody>
      </p:sp>
    </p:spTree>
    <p:extLst>
      <p:ext uri="{BB962C8B-B14F-4D97-AF65-F5344CB8AC3E}">
        <p14:creationId xmlns:p14="http://schemas.microsoft.com/office/powerpoint/2010/main" val="1271075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err="1" smtClean="0"/>
              <a:t>What</a:t>
            </a:r>
            <a:r>
              <a:rPr lang="es-ES" dirty="0" smtClean="0"/>
              <a:t> </a:t>
            </a:r>
            <a:r>
              <a:rPr lang="es-ES" dirty="0" err="1" smtClean="0"/>
              <a:t>happens</a:t>
            </a:r>
            <a:r>
              <a:rPr lang="es-ES" dirty="0" smtClean="0"/>
              <a:t> </a:t>
            </a:r>
            <a:r>
              <a:rPr lang="es-ES" dirty="0" err="1" smtClean="0"/>
              <a:t>internally</a:t>
            </a:r>
            <a:r>
              <a:rPr lang="es-ES" dirty="0" smtClean="0"/>
              <a:t>?</a:t>
            </a:r>
            <a:endParaRPr lang="es-ES" dirty="0"/>
          </a:p>
        </p:txBody>
      </p:sp>
      <p:sp>
        <p:nvSpPr>
          <p:cNvPr id="3" name="2 Marcador de contenido"/>
          <p:cNvSpPr>
            <a:spLocks noGrp="1"/>
          </p:cNvSpPr>
          <p:nvPr>
            <p:ph idx="1"/>
          </p:nvPr>
        </p:nvSpPr>
        <p:spPr>
          <a:xfrm>
            <a:off x="457200" y="1340769"/>
            <a:ext cx="8229600" cy="4785395"/>
          </a:xfrm>
        </p:spPr>
        <p:txBody>
          <a:bodyPr>
            <a:normAutofit fontScale="92500"/>
          </a:bodyPr>
          <a:lstStyle/>
          <a:p>
            <a:r>
              <a:rPr lang="es-ES" dirty="0" err="1" smtClean="0"/>
              <a:t>Generate</a:t>
            </a:r>
            <a:r>
              <a:rPr lang="es-ES" dirty="0" smtClean="0"/>
              <a:t> a </a:t>
            </a:r>
            <a:r>
              <a:rPr lang="es-ES" dirty="0" err="1" smtClean="0"/>
              <a:t>Centos</a:t>
            </a:r>
            <a:r>
              <a:rPr lang="es-ES" dirty="0" smtClean="0"/>
              <a:t> </a:t>
            </a:r>
            <a:r>
              <a:rPr lang="es-ES" dirty="0" err="1" smtClean="0"/>
              <a:t>image</a:t>
            </a:r>
            <a:r>
              <a:rPr lang="es-ES" dirty="0" smtClean="0"/>
              <a:t> </a:t>
            </a:r>
            <a:r>
              <a:rPr lang="es-ES" dirty="0" err="1" smtClean="0"/>
              <a:t>with</a:t>
            </a:r>
            <a:r>
              <a:rPr lang="es-ES" dirty="0" smtClean="0"/>
              <a:t> </a:t>
            </a:r>
            <a:r>
              <a:rPr lang="es-ES" dirty="0" err="1" smtClean="0"/>
              <a:t>several</a:t>
            </a:r>
            <a:r>
              <a:rPr lang="es-ES" dirty="0" smtClean="0"/>
              <a:t> </a:t>
            </a:r>
            <a:r>
              <a:rPr lang="es-ES" dirty="0" err="1" smtClean="0"/>
              <a:t>packages</a:t>
            </a:r>
            <a:endParaRPr lang="es-ES" dirty="0" smtClean="0"/>
          </a:p>
          <a:p>
            <a:pPr lvl="1"/>
            <a:r>
              <a:rPr lang="es-ES" b="1" dirty="0" smtClean="0"/>
              <a:t>cm-</a:t>
            </a:r>
            <a:r>
              <a:rPr lang="es-ES" b="1" dirty="0" err="1" smtClean="0"/>
              <a:t>image</a:t>
            </a:r>
            <a:r>
              <a:rPr lang="es-ES" b="1" dirty="0" smtClean="0"/>
              <a:t>-</a:t>
            </a:r>
            <a:r>
              <a:rPr lang="es-ES" b="1" dirty="0" err="1" smtClean="0"/>
              <a:t>generate</a:t>
            </a:r>
            <a:r>
              <a:rPr lang="es-ES" b="1" dirty="0" smtClean="0"/>
              <a:t> –o </a:t>
            </a:r>
            <a:r>
              <a:rPr lang="es-ES" b="1" dirty="0" err="1" smtClean="0">
                <a:solidFill>
                  <a:srgbClr val="FF0000"/>
                </a:solidFill>
              </a:rPr>
              <a:t>centos</a:t>
            </a:r>
            <a:r>
              <a:rPr lang="es-ES" b="1" dirty="0" smtClean="0">
                <a:solidFill>
                  <a:srgbClr val="FF0000"/>
                </a:solidFill>
              </a:rPr>
              <a:t> </a:t>
            </a:r>
            <a:r>
              <a:rPr lang="es-ES" b="1" dirty="0" smtClean="0"/>
              <a:t>–v </a:t>
            </a:r>
            <a:r>
              <a:rPr lang="es-ES" b="1" dirty="0" smtClean="0">
                <a:solidFill>
                  <a:srgbClr val="FF0000"/>
                </a:solidFill>
              </a:rPr>
              <a:t>5.6</a:t>
            </a:r>
            <a:r>
              <a:rPr lang="es-ES" b="1" dirty="0" smtClean="0"/>
              <a:t> –a </a:t>
            </a:r>
            <a:r>
              <a:rPr lang="es-ES" b="1" dirty="0" smtClean="0">
                <a:solidFill>
                  <a:srgbClr val="FF0000"/>
                </a:solidFill>
              </a:rPr>
              <a:t>x86_64</a:t>
            </a:r>
            <a:r>
              <a:rPr lang="es-ES" b="1" dirty="0" smtClean="0"/>
              <a:t> –s </a:t>
            </a:r>
            <a:r>
              <a:rPr lang="es-ES" b="1" dirty="0" err="1" smtClean="0">
                <a:solidFill>
                  <a:schemeClr val="accent1"/>
                </a:solidFill>
              </a:rPr>
              <a:t>emacs</a:t>
            </a:r>
            <a:r>
              <a:rPr lang="es-ES" b="1" dirty="0" smtClean="0">
                <a:solidFill>
                  <a:schemeClr val="accent1"/>
                </a:solidFill>
              </a:rPr>
              <a:t>, </a:t>
            </a:r>
            <a:r>
              <a:rPr lang="es-ES" b="1" dirty="0" err="1" smtClean="0">
                <a:solidFill>
                  <a:schemeClr val="accent1"/>
                </a:solidFill>
              </a:rPr>
              <a:t>openmpi</a:t>
            </a:r>
            <a:r>
              <a:rPr lang="es-ES" b="1" dirty="0" smtClean="0">
                <a:solidFill>
                  <a:schemeClr val="accent1"/>
                </a:solidFill>
              </a:rPr>
              <a:t> </a:t>
            </a:r>
            <a:r>
              <a:rPr lang="es-ES" b="1" dirty="0" smtClean="0"/>
              <a:t>–u </a:t>
            </a:r>
            <a:r>
              <a:rPr lang="es-ES" b="1" dirty="0" err="1" smtClean="0">
                <a:solidFill>
                  <a:srgbClr val="FF0000"/>
                </a:solidFill>
              </a:rPr>
              <a:t>gregor</a:t>
            </a:r>
            <a:endParaRPr lang="es-ES" b="1" dirty="0" smtClean="0">
              <a:solidFill>
                <a:srgbClr val="FF0000"/>
              </a:solidFill>
            </a:endParaRPr>
          </a:p>
          <a:p>
            <a:pPr lvl="1"/>
            <a:r>
              <a:rPr lang="es-ES" b="1" dirty="0" smtClean="0">
                <a:solidFill>
                  <a:srgbClr val="FF0000"/>
                </a:solidFill>
              </a:rPr>
              <a:t>&gt; </a:t>
            </a:r>
            <a:r>
              <a:rPr lang="es-ES" b="1" dirty="0" err="1" smtClean="0">
                <a:solidFill>
                  <a:srgbClr val="FF0000"/>
                </a:solidFill>
              </a:rPr>
              <a:t>returns</a:t>
            </a:r>
            <a:r>
              <a:rPr lang="es-ES" b="1" dirty="0" smtClean="0">
                <a:solidFill>
                  <a:srgbClr val="FF0000"/>
                </a:solidFill>
              </a:rPr>
              <a:t> </a:t>
            </a:r>
            <a:r>
              <a:rPr lang="es-ES" b="1" dirty="0" err="1" smtClean="0">
                <a:solidFill>
                  <a:srgbClr val="FF0000"/>
                </a:solidFill>
              </a:rPr>
              <a:t>image</a:t>
            </a:r>
            <a:r>
              <a:rPr lang="es-ES" b="1" dirty="0">
                <a:solidFill>
                  <a:srgbClr val="FF0000"/>
                </a:solidFill>
              </a:rPr>
              <a:t>:</a:t>
            </a:r>
            <a:r>
              <a:rPr lang="es-ES" b="1" dirty="0" smtClean="0">
                <a:solidFill>
                  <a:srgbClr val="FF0000"/>
                </a:solidFill>
              </a:rPr>
              <a:t> </a:t>
            </a:r>
            <a:r>
              <a:rPr lang="es-ES" b="1" u="sng" dirty="0" smtClean="0">
                <a:solidFill>
                  <a:srgbClr val="FF0000"/>
                </a:solidFill>
              </a:rPr>
              <a:t>centosgregor3058834494</a:t>
            </a:r>
            <a:r>
              <a:rPr lang="es-ES" b="1" dirty="0">
                <a:solidFill>
                  <a:srgbClr val="FF0000"/>
                </a:solidFill>
              </a:rPr>
              <a:t>.tgz</a:t>
            </a:r>
            <a:r>
              <a:rPr lang="es-ES" b="1" dirty="0"/>
              <a:t> </a:t>
            </a:r>
            <a:endParaRPr lang="es-ES" b="1" dirty="0" smtClean="0">
              <a:solidFill>
                <a:srgbClr val="FF0000"/>
              </a:solidFill>
            </a:endParaRPr>
          </a:p>
          <a:p>
            <a:r>
              <a:rPr lang="es-ES" dirty="0" err="1"/>
              <a:t>Deploy</a:t>
            </a:r>
            <a:r>
              <a:rPr lang="es-ES" dirty="0"/>
              <a:t> </a:t>
            </a:r>
            <a:r>
              <a:rPr lang="es-ES" dirty="0" err="1"/>
              <a:t>the</a:t>
            </a:r>
            <a:r>
              <a:rPr lang="es-ES" dirty="0"/>
              <a:t> </a:t>
            </a:r>
            <a:r>
              <a:rPr lang="es-ES" dirty="0" err="1"/>
              <a:t>image</a:t>
            </a:r>
            <a:r>
              <a:rPr lang="es-ES" dirty="0"/>
              <a:t> </a:t>
            </a:r>
            <a:r>
              <a:rPr lang="es-ES" dirty="0" err="1" smtClean="0"/>
              <a:t>on</a:t>
            </a:r>
            <a:r>
              <a:rPr lang="es-ES" dirty="0" smtClean="0"/>
              <a:t> HPC (-x)</a:t>
            </a:r>
            <a:endParaRPr lang="es-ES" dirty="0"/>
          </a:p>
          <a:p>
            <a:pPr lvl="1"/>
            <a:r>
              <a:rPr lang="es-ES" b="1" dirty="0" smtClean="0"/>
              <a:t>cm-</a:t>
            </a:r>
            <a:r>
              <a:rPr lang="es-ES" b="1" dirty="0" err="1"/>
              <a:t>image</a:t>
            </a:r>
            <a:r>
              <a:rPr lang="es-ES" b="1" dirty="0" smtClean="0"/>
              <a:t>-</a:t>
            </a:r>
            <a:r>
              <a:rPr lang="es-ES" b="1" dirty="0" err="1" smtClean="0"/>
              <a:t>register</a:t>
            </a:r>
            <a:r>
              <a:rPr lang="es-ES" b="1" dirty="0" smtClean="0"/>
              <a:t> </a:t>
            </a:r>
            <a:r>
              <a:rPr lang="es-ES" b="1" dirty="0" smtClean="0">
                <a:solidFill>
                  <a:srgbClr val="3366FF"/>
                </a:solidFill>
              </a:rPr>
              <a:t>-</a:t>
            </a:r>
            <a:r>
              <a:rPr lang="es-ES" b="1" dirty="0">
                <a:solidFill>
                  <a:srgbClr val="3366FF"/>
                </a:solidFill>
              </a:rPr>
              <a:t>x im1r </a:t>
            </a:r>
            <a:r>
              <a:rPr lang="en-US" b="1" dirty="0">
                <a:solidFill>
                  <a:srgbClr val="3366FF"/>
                </a:solidFill>
              </a:rPr>
              <a:t>–</a:t>
            </a:r>
            <a:r>
              <a:rPr lang="es-ES" b="1" dirty="0">
                <a:solidFill>
                  <a:srgbClr val="3366FF"/>
                </a:solidFill>
              </a:rPr>
              <a:t>m india -s india -t /N/</a:t>
            </a:r>
            <a:r>
              <a:rPr lang="es-ES" b="1" dirty="0" err="1">
                <a:solidFill>
                  <a:srgbClr val="3366FF"/>
                </a:solidFill>
              </a:rPr>
              <a:t>scratch</a:t>
            </a:r>
            <a:r>
              <a:rPr lang="es-ES" b="1" dirty="0">
                <a:solidFill>
                  <a:srgbClr val="3366FF"/>
                </a:solidFill>
              </a:rPr>
              <a:t>/ </a:t>
            </a:r>
            <a:r>
              <a:rPr lang="es-ES" b="1" dirty="0" smtClean="0"/>
              <a:t>-i </a:t>
            </a:r>
            <a:r>
              <a:rPr lang="es-ES" b="1" u="sng" dirty="0" smtClean="0">
                <a:solidFill>
                  <a:srgbClr val="FF0000"/>
                </a:solidFill>
              </a:rPr>
              <a:t>centosgregor3058834494</a:t>
            </a:r>
            <a:r>
              <a:rPr lang="es-ES" b="1" dirty="0">
                <a:solidFill>
                  <a:srgbClr val="FF0000"/>
                </a:solidFill>
              </a:rPr>
              <a:t>.tgz</a:t>
            </a:r>
            <a:r>
              <a:rPr lang="es-ES" b="1" dirty="0"/>
              <a:t> -u </a:t>
            </a:r>
            <a:r>
              <a:rPr lang="es-ES" b="1" dirty="0" err="1" smtClean="0"/>
              <a:t>gregor</a:t>
            </a:r>
            <a:r>
              <a:rPr lang="es-ES" b="1" dirty="0" smtClean="0"/>
              <a:t/>
            </a:r>
            <a:br>
              <a:rPr lang="es-ES" b="1" dirty="0" smtClean="0"/>
            </a:br>
            <a:endParaRPr lang="es-ES" b="1" dirty="0"/>
          </a:p>
          <a:p>
            <a:r>
              <a:rPr lang="en-US" dirty="0" smtClean="0"/>
              <a:t>Submit a job with that image</a:t>
            </a:r>
          </a:p>
          <a:p>
            <a:pPr lvl="1"/>
            <a:r>
              <a:rPr lang="en-US" dirty="0" err="1" smtClean="0"/>
              <a:t>qsub</a:t>
            </a:r>
            <a:r>
              <a:rPr lang="en-US" dirty="0" smtClean="0"/>
              <a:t> </a:t>
            </a:r>
            <a:r>
              <a:rPr lang="en-US" dirty="0"/>
              <a:t>-l </a:t>
            </a:r>
            <a:r>
              <a:rPr lang="en-US" dirty="0" err="1"/>
              <a:t>os</a:t>
            </a:r>
            <a:r>
              <a:rPr lang="en-US" dirty="0"/>
              <a:t>=</a:t>
            </a:r>
            <a:r>
              <a:rPr lang="en-US" b="1" u="sng" dirty="0" smtClean="0">
                <a:solidFill>
                  <a:srgbClr val="FF0000"/>
                </a:solidFill>
              </a:rPr>
              <a:t>centosgregor3058834494</a:t>
            </a:r>
            <a:r>
              <a:rPr lang="en-US" dirty="0" smtClean="0"/>
              <a:t> </a:t>
            </a:r>
            <a:r>
              <a:rPr lang="en-US" dirty="0" err="1"/>
              <a:t>testjob.sh</a:t>
            </a:r>
            <a:endParaRPr lang="en-US" dirty="0"/>
          </a:p>
          <a:p>
            <a:endParaRPr lang="es-ES" b="1" dirty="0"/>
          </a:p>
          <a:p>
            <a:pPr lvl="1"/>
            <a:endParaRPr lang="es-ES" b="1" dirty="0" smtClean="0">
              <a:solidFill>
                <a:srgbClr val="FF0000"/>
              </a:solidFill>
            </a:endParaRPr>
          </a:p>
          <a:p>
            <a:pPr>
              <a:buNone/>
            </a:pPr>
            <a:endParaRPr lang="es-E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6" name="Slide Number Placeholder 5"/>
          <p:cNvSpPr>
            <a:spLocks noGrp="1"/>
          </p:cNvSpPr>
          <p:nvPr>
            <p:ph type="sldNum" sz="quarter" idx="11"/>
          </p:nvPr>
        </p:nvSpPr>
        <p:spPr/>
        <p:txBody>
          <a:bodyPr/>
          <a:lstStyle/>
          <a:p>
            <a:fld id="{C9C97DA1-B60F-0F41-ACBE-683AF5E4DF26}" type="slidenum">
              <a:rPr lang="en-US" smtClean="0"/>
              <a:t>44</a:t>
            </a:fld>
            <a:endParaRPr lang="en-US"/>
          </a:p>
        </p:txBody>
      </p:sp>
    </p:spTree>
    <p:extLst>
      <p:ext uri="{BB962C8B-B14F-4D97-AF65-F5344CB8AC3E}">
        <p14:creationId xmlns:p14="http://schemas.microsoft.com/office/powerpoint/2010/main" val="4047821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Lifecycle of Images</a:t>
            </a:r>
            <a:endParaRPr lang="en-US" dirty="0"/>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45</a:t>
            </a:fld>
            <a:endParaRPr lang="en-US"/>
          </a:p>
        </p:txBody>
      </p:sp>
      <p:pic>
        <p:nvPicPr>
          <p:cNvPr id="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893" r="893"/>
          <a:stretch>
            <a:fillRect/>
          </a:stretch>
        </p:blipFill>
        <p:spPr bwMode="auto">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1877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4"/>
          <p:cNvSpPr>
            <a:spLocks noGrp="1"/>
          </p:cNvSpPr>
          <p:nvPr>
            <p:ph type="title"/>
          </p:nvPr>
        </p:nvSpPr>
        <p:spPr/>
        <p:txBody>
          <a:bodyPr/>
          <a:lstStyle/>
          <a:p>
            <a:r>
              <a:rPr lang="en-US">
                <a:latin typeface="Calibri" charset="0"/>
              </a:rPr>
              <a:t>Image Management</a:t>
            </a:r>
          </a:p>
        </p:txBody>
      </p:sp>
      <p:sp>
        <p:nvSpPr>
          <p:cNvPr id="3" name="Text Placeholder 2"/>
          <p:cNvSpPr>
            <a:spLocks noGrp="1"/>
          </p:cNvSpPr>
          <p:nvPr>
            <p:ph type="body" idx="1"/>
          </p:nvPr>
        </p:nvSpPr>
        <p:spPr>
          <a:xfrm>
            <a:off x="457200" y="1005963"/>
            <a:ext cx="4040188" cy="639762"/>
          </a:xfrm>
        </p:spPr>
        <p:txBody>
          <a:bodyPr/>
          <a:lstStyle/>
          <a:p>
            <a:r>
              <a:rPr lang="en-US" dirty="0" smtClean="0"/>
              <a:t>Major Services</a:t>
            </a:r>
            <a:endParaRPr lang="en-US" dirty="0"/>
          </a:p>
        </p:txBody>
      </p:sp>
      <p:sp>
        <p:nvSpPr>
          <p:cNvPr id="2" name="Content Placeholder 1"/>
          <p:cNvSpPr>
            <a:spLocks noGrp="1"/>
          </p:cNvSpPr>
          <p:nvPr>
            <p:ph sz="half" idx="2"/>
          </p:nvPr>
        </p:nvSpPr>
        <p:spPr>
          <a:xfrm>
            <a:off x="457200" y="1645725"/>
            <a:ext cx="4040188" cy="3951288"/>
          </a:xfrm>
        </p:spPr>
        <p:txBody>
          <a:bodyPr/>
          <a:lstStyle/>
          <a:p>
            <a:pPr>
              <a:lnSpc>
                <a:spcPct val="120000"/>
              </a:lnSpc>
            </a:pPr>
            <a:r>
              <a:rPr lang="en-US" dirty="0" smtClean="0">
                <a:latin typeface="Arial" pitchFamily="34" charset="0"/>
                <a:cs typeface="Arial" pitchFamily="34" charset="0"/>
              </a:rPr>
              <a:t>Image </a:t>
            </a:r>
            <a:r>
              <a:rPr lang="en-US" dirty="0">
                <a:latin typeface="Arial" pitchFamily="34" charset="0"/>
                <a:cs typeface="Arial" pitchFamily="34" charset="0"/>
              </a:rPr>
              <a:t>Repository</a:t>
            </a:r>
          </a:p>
          <a:p>
            <a:pPr>
              <a:lnSpc>
                <a:spcPct val="120000"/>
              </a:lnSpc>
            </a:pPr>
            <a:r>
              <a:rPr lang="en-US" dirty="0">
                <a:latin typeface="Arial" pitchFamily="34" charset="0"/>
                <a:cs typeface="Arial" pitchFamily="34" charset="0"/>
              </a:rPr>
              <a:t>Image Generator</a:t>
            </a:r>
          </a:p>
          <a:p>
            <a:pPr>
              <a:lnSpc>
                <a:spcPct val="120000"/>
              </a:lnSpc>
            </a:pPr>
            <a:r>
              <a:rPr lang="en-US" dirty="0">
                <a:latin typeface="Arial" pitchFamily="34" charset="0"/>
                <a:cs typeface="Arial" pitchFamily="34" charset="0"/>
              </a:rPr>
              <a:t>Image Deployment</a:t>
            </a:r>
          </a:p>
          <a:p>
            <a:pPr>
              <a:lnSpc>
                <a:spcPct val="120000"/>
              </a:lnSpc>
            </a:pPr>
            <a:r>
              <a:rPr lang="en-US" dirty="0">
                <a:latin typeface="Arial" pitchFamily="34" charset="0"/>
                <a:cs typeface="Arial" pitchFamily="34" charset="0"/>
              </a:rPr>
              <a:t>Dynamic provisioning</a:t>
            </a:r>
          </a:p>
          <a:p>
            <a:pPr algn="just">
              <a:lnSpc>
                <a:spcPct val="120000"/>
              </a:lnSpc>
            </a:pPr>
            <a:r>
              <a:rPr lang="en-US" dirty="0">
                <a:latin typeface="Arial" pitchFamily="34" charset="0"/>
                <a:cs typeface="Arial" pitchFamily="34" charset="0"/>
              </a:rPr>
              <a:t>External Services</a:t>
            </a:r>
          </a:p>
        </p:txBody>
      </p:sp>
      <p:sp>
        <p:nvSpPr>
          <p:cNvPr id="5" name="Text Placeholder 4"/>
          <p:cNvSpPr>
            <a:spLocks noGrp="1"/>
          </p:cNvSpPr>
          <p:nvPr>
            <p:ph type="body" sz="quarter" idx="3"/>
          </p:nvPr>
        </p:nvSpPr>
        <p:spPr>
          <a:xfrm>
            <a:off x="4645026" y="1005963"/>
            <a:ext cx="4041775" cy="639762"/>
          </a:xfrm>
        </p:spPr>
        <p:txBody>
          <a:bodyPr/>
          <a:lstStyle/>
          <a:p>
            <a:r>
              <a:rPr lang="en-US" dirty="0" smtClean="0"/>
              <a:t>Goal</a:t>
            </a:r>
            <a:endParaRPr lang="en-US" dirty="0"/>
          </a:p>
        </p:txBody>
      </p:sp>
      <p:sp>
        <p:nvSpPr>
          <p:cNvPr id="7" name="Content Placeholder 6"/>
          <p:cNvSpPr>
            <a:spLocks noGrp="1"/>
          </p:cNvSpPr>
          <p:nvPr>
            <p:ph sz="quarter" idx="4"/>
          </p:nvPr>
        </p:nvSpPr>
        <p:spPr>
          <a:xfrm>
            <a:off x="4645026" y="1645725"/>
            <a:ext cx="4041775" cy="3951288"/>
          </a:xfrm>
        </p:spPr>
        <p:txBody>
          <a:bodyPr/>
          <a:lstStyle/>
          <a:p>
            <a:r>
              <a:rPr lang="en-US" dirty="0" smtClean="0">
                <a:solidFill>
                  <a:srgbClr val="000000"/>
                </a:solidFill>
                <a:latin typeface="Arial"/>
                <a:cs typeface="Arial"/>
              </a:rPr>
              <a:t>Create </a:t>
            </a:r>
            <a:r>
              <a:rPr lang="en-US" dirty="0">
                <a:solidFill>
                  <a:srgbClr val="000000"/>
                </a:solidFill>
                <a:latin typeface="Arial"/>
                <a:cs typeface="Arial"/>
              </a:rPr>
              <a:t>and maintain platforms in custom images that can be retrieved, deployed, and provisioned on demand</a:t>
            </a:r>
          </a:p>
          <a:p>
            <a:pPr marL="0" indent="0">
              <a:buNone/>
            </a:pPr>
            <a:endParaRPr lang="en-US" dirty="0"/>
          </a:p>
        </p:txBody>
      </p:sp>
      <p:sp>
        <p:nvSpPr>
          <p:cNvPr id="8" name="TextBox 7"/>
          <p:cNvSpPr txBox="1"/>
          <p:nvPr/>
        </p:nvSpPr>
        <p:spPr>
          <a:xfrm>
            <a:off x="285750" y="4274634"/>
            <a:ext cx="8858250" cy="1800493"/>
          </a:xfrm>
          <a:prstGeom prst="rect">
            <a:avLst/>
          </a:prstGeom>
          <a:noFill/>
        </p:spPr>
        <p:txBody>
          <a:bodyPr wrap="square" rtlCol="0">
            <a:spAutoFit/>
          </a:bodyPr>
          <a:lstStyle/>
          <a:p>
            <a:pPr>
              <a:lnSpc>
                <a:spcPct val="110000"/>
              </a:lnSpc>
              <a:defRPr/>
            </a:pPr>
            <a:r>
              <a:rPr lang="en-US" dirty="0">
                <a:solidFill>
                  <a:srgbClr val="000000"/>
                </a:solidFill>
                <a:latin typeface="Arial"/>
                <a:cs typeface="Arial"/>
              </a:rPr>
              <a:t>Use </a:t>
            </a:r>
            <a:r>
              <a:rPr lang="en-US" dirty="0" smtClean="0">
                <a:solidFill>
                  <a:srgbClr val="000000"/>
                </a:solidFill>
                <a:latin typeface="Arial"/>
                <a:cs typeface="Arial"/>
              </a:rPr>
              <a:t>case:</a:t>
            </a:r>
            <a:endParaRPr lang="en-US" dirty="0">
              <a:solidFill>
                <a:srgbClr val="000000"/>
              </a:solidFill>
              <a:latin typeface="Arial"/>
              <a:cs typeface="Arial"/>
            </a:endParaRPr>
          </a:p>
          <a:p>
            <a:pPr marL="742887" lvl="1" indent="-285750">
              <a:lnSpc>
                <a:spcPct val="110000"/>
              </a:lnSpc>
              <a:buClr>
                <a:srgbClr val="000000"/>
              </a:buClr>
              <a:buSzPct val="100000"/>
              <a:buFont typeface="Arial"/>
              <a:buChar char="•"/>
              <a:defRPr/>
            </a:pPr>
            <a:r>
              <a:rPr lang="en-US" dirty="0" smtClean="0">
                <a:solidFill>
                  <a:srgbClr val="000000"/>
                </a:solidFill>
                <a:latin typeface="Arial"/>
                <a:cs typeface="Arial"/>
              </a:rPr>
              <a:t>cm-</a:t>
            </a:r>
            <a:r>
              <a:rPr lang="en-US" dirty="0">
                <a:solidFill>
                  <a:srgbClr val="000000"/>
                </a:solidFill>
                <a:latin typeface="Arial"/>
                <a:cs typeface="Arial"/>
              </a:rPr>
              <a:t>image-generate –o </a:t>
            </a:r>
            <a:r>
              <a:rPr lang="en-US" dirty="0" err="1">
                <a:solidFill>
                  <a:srgbClr val="000000"/>
                </a:solidFill>
                <a:latin typeface="Arial"/>
                <a:cs typeface="Arial"/>
              </a:rPr>
              <a:t>ubuntu</a:t>
            </a:r>
            <a:r>
              <a:rPr lang="en-US" dirty="0">
                <a:solidFill>
                  <a:srgbClr val="000000"/>
                </a:solidFill>
                <a:latin typeface="Arial"/>
                <a:cs typeface="Arial"/>
              </a:rPr>
              <a:t> –v maverick -s openmpi-bin,gcc,fftw2,</a:t>
            </a:r>
            <a:r>
              <a:rPr lang="en-US" dirty="0" smtClean="0">
                <a:solidFill>
                  <a:srgbClr val="000000"/>
                </a:solidFill>
                <a:latin typeface="Arial"/>
                <a:cs typeface="Arial"/>
              </a:rPr>
              <a:t>emacs\ </a:t>
            </a:r>
          </a:p>
          <a:p>
            <a:pPr lvl="1">
              <a:lnSpc>
                <a:spcPct val="110000"/>
              </a:lnSpc>
              <a:buClr>
                <a:srgbClr val="000000"/>
              </a:buClr>
              <a:buSzPct val="100000"/>
              <a:defRPr/>
            </a:pPr>
            <a:r>
              <a:rPr lang="en-US" dirty="0">
                <a:solidFill>
                  <a:srgbClr val="000000"/>
                </a:solidFill>
                <a:latin typeface="Arial"/>
                <a:cs typeface="Arial"/>
              </a:rPr>
              <a:t> </a:t>
            </a:r>
            <a:r>
              <a:rPr lang="en-US" dirty="0" smtClean="0">
                <a:solidFill>
                  <a:srgbClr val="000000"/>
                </a:solidFill>
                <a:latin typeface="Arial"/>
                <a:cs typeface="Arial"/>
              </a:rPr>
              <a:t>                                 –</a:t>
            </a:r>
            <a:r>
              <a:rPr lang="en-US" dirty="0">
                <a:solidFill>
                  <a:srgbClr val="000000"/>
                </a:solidFill>
                <a:latin typeface="Arial"/>
                <a:cs typeface="Arial"/>
              </a:rPr>
              <a:t>n </a:t>
            </a:r>
            <a:r>
              <a:rPr lang="en-US" dirty="0" err="1">
                <a:solidFill>
                  <a:srgbClr val="000000"/>
                </a:solidFill>
                <a:latin typeface="Arial"/>
                <a:cs typeface="Arial"/>
              </a:rPr>
              <a:t>ubuntu-mpi-</a:t>
            </a:r>
            <a:r>
              <a:rPr lang="en-US" dirty="0" err="1" smtClean="0">
                <a:solidFill>
                  <a:srgbClr val="000000"/>
                </a:solidFill>
                <a:latin typeface="Arial"/>
                <a:cs typeface="Arial"/>
              </a:rPr>
              <a:t>dev</a:t>
            </a:r>
            <a:r>
              <a:rPr lang="en-US" dirty="0" smtClean="0">
                <a:solidFill>
                  <a:srgbClr val="000000"/>
                </a:solidFill>
                <a:latin typeface="Arial"/>
                <a:cs typeface="Arial"/>
              </a:rPr>
              <a:t> –label </a:t>
            </a:r>
            <a:r>
              <a:rPr lang="en-US" dirty="0" err="1" smtClean="0">
                <a:solidFill>
                  <a:srgbClr val="000000"/>
                </a:solidFill>
                <a:latin typeface="Arial"/>
                <a:cs typeface="Arial"/>
              </a:rPr>
              <a:t>mylabel</a:t>
            </a:r>
            <a:endParaRPr lang="en-US" dirty="0">
              <a:latin typeface="Arial"/>
              <a:cs typeface="Arial"/>
            </a:endParaRPr>
          </a:p>
          <a:p>
            <a:pPr marL="742887" lvl="1" indent="-285750">
              <a:lnSpc>
                <a:spcPct val="110000"/>
              </a:lnSpc>
              <a:buClr>
                <a:srgbClr val="000000"/>
              </a:buClr>
              <a:buSzPct val="100000"/>
              <a:buFont typeface="Arial"/>
              <a:buChar char="•"/>
              <a:defRPr/>
            </a:pPr>
            <a:r>
              <a:rPr lang="en-US" dirty="0" smtClean="0">
                <a:solidFill>
                  <a:srgbClr val="000000"/>
                </a:solidFill>
                <a:latin typeface="Arial"/>
                <a:cs typeface="Arial"/>
              </a:rPr>
              <a:t>cm-</a:t>
            </a:r>
            <a:r>
              <a:rPr lang="en-US" dirty="0">
                <a:solidFill>
                  <a:srgbClr val="000000"/>
                </a:solidFill>
                <a:latin typeface="Arial"/>
                <a:cs typeface="Arial"/>
              </a:rPr>
              <a:t>image-deploy –x </a:t>
            </a:r>
            <a:r>
              <a:rPr lang="en-US" dirty="0" err="1">
                <a:solidFill>
                  <a:srgbClr val="000000"/>
                </a:solidFill>
                <a:latin typeface="Arial"/>
                <a:cs typeface="Arial"/>
              </a:rPr>
              <a:t>india.futuregrid.org</a:t>
            </a:r>
            <a:r>
              <a:rPr lang="en-US" dirty="0">
                <a:solidFill>
                  <a:srgbClr val="000000"/>
                </a:solidFill>
                <a:latin typeface="Arial"/>
                <a:cs typeface="Arial"/>
              </a:rPr>
              <a:t> </a:t>
            </a:r>
            <a:r>
              <a:rPr lang="en-US" dirty="0" smtClean="0">
                <a:solidFill>
                  <a:srgbClr val="000000"/>
                </a:solidFill>
                <a:latin typeface="Arial"/>
                <a:cs typeface="Arial"/>
              </a:rPr>
              <a:t>–label </a:t>
            </a:r>
            <a:r>
              <a:rPr lang="en-US" dirty="0" err="1" smtClean="0">
                <a:solidFill>
                  <a:srgbClr val="000000"/>
                </a:solidFill>
                <a:latin typeface="Arial"/>
                <a:cs typeface="Arial"/>
              </a:rPr>
              <a:t>mylabel</a:t>
            </a:r>
            <a:endParaRPr lang="en-US" dirty="0">
              <a:latin typeface="Arial"/>
              <a:cs typeface="Arial"/>
            </a:endParaRPr>
          </a:p>
          <a:p>
            <a:pPr marL="742887" lvl="1" indent="-285750">
              <a:lnSpc>
                <a:spcPct val="110000"/>
              </a:lnSpc>
              <a:buClr>
                <a:srgbClr val="000000"/>
              </a:buClr>
              <a:buSzPct val="100000"/>
              <a:buFont typeface="Arial"/>
              <a:buChar char="•"/>
              <a:defRPr/>
            </a:pPr>
            <a:r>
              <a:rPr lang="en-US" dirty="0" smtClean="0">
                <a:solidFill>
                  <a:srgbClr val="000000"/>
                </a:solidFill>
                <a:latin typeface="Arial"/>
                <a:cs typeface="Arial"/>
              </a:rPr>
              <a:t>cm-</a:t>
            </a:r>
            <a:r>
              <a:rPr lang="en-US" dirty="0">
                <a:solidFill>
                  <a:srgbClr val="000000"/>
                </a:solidFill>
                <a:latin typeface="Arial"/>
                <a:cs typeface="Arial"/>
              </a:rPr>
              <a:t>rain –provision -n 32 </a:t>
            </a:r>
            <a:r>
              <a:rPr lang="en-US" dirty="0" err="1">
                <a:solidFill>
                  <a:srgbClr val="000000"/>
                </a:solidFill>
                <a:latin typeface="Arial"/>
                <a:cs typeface="Arial"/>
              </a:rPr>
              <a:t>ubuntu-mpi-dev</a:t>
            </a:r>
            <a:endParaRPr lang="en-US" dirty="0">
              <a:latin typeface="Arial"/>
              <a:cs typeface="Arial"/>
            </a:endParaRPr>
          </a:p>
          <a:p>
            <a:endParaRPr lang="en-US" sz="1200" dirty="0"/>
          </a:p>
        </p:txBody>
      </p:sp>
      <p:sp>
        <p:nvSpPr>
          <p:cNvPr id="6" name="Date Placeholder 5"/>
          <p:cNvSpPr>
            <a:spLocks noGrp="1"/>
          </p:cNvSpPr>
          <p:nvPr>
            <p:ph type="dt" sz="half" idx="10"/>
          </p:nvPr>
        </p:nvSpPr>
        <p:spPr/>
        <p:txBody>
          <a:bodyPr/>
          <a:lstStyle/>
          <a:p>
            <a:r>
              <a:rPr lang="en-US" smtClean="0"/>
              <a:t>Gregor von Laszewski</a:t>
            </a:r>
            <a:endParaRPr lang="en-US"/>
          </a:p>
        </p:txBody>
      </p:sp>
      <p:sp>
        <p:nvSpPr>
          <p:cNvPr id="9" name="Slide Number Placeholder 8"/>
          <p:cNvSpPr>
            <a:spLocks noGrp="1"/>
          </p:cNvSpPr>
          <p:nvPr>
            <p:ph type="sldNum" sz="quarter" idx="11"/>
          </p:nvPr>
        </p:nvSpPr>
        <p:spPr/>
        <p:txBody>
          <a:bodyPr/>
          <a:lstStyle/>
          <a:p>
            <a:fld id="{C9C97DA1-B60F-0F41-ACBE-683AF5E4DF26}" type="slidenum">
              <a:rPr lang="en-US" smtClean="0"/>
              <a:t>46</a:t>
            </a:fld>
            <a:endParaRPr lang="en-US"/>
          </a:p>
        </p:txBody>
      </p:sp>
    </p:spTree>
    <p:extLst>
      <p:ext uri="{BB962C8B-B14F-4D97-AF65-F5344CB8AC3E}">
        <p14:creationId xmlns:p14="http://schemas.microsoft.com/office/powerpoint/2010/main" val="297564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7"/>
          <p:cNvSpPr>
            <a:spLocks noGrp="1"/>
          </p:cNvSpPr>
          <p:nvPr>
            <p:ph type="title"/>
          </p:nvPr>
        </p:nvSpPr>
        <p:spPr/>
        <p:txBody>
          <a:bodyPr/>
          <a:lstStyle/>
          <a:p>
            <a:r>
              <a:rPr lang="en-US" dirty="0" smtClean="0">
                <a:latin typeface="Calibri" charset="0"/>
              </a:rPr>
              <a:t>Design of the Image </a:t>
            </a:r>
            <a:r>
              <a:rPr lang="en-US" dirty="0">
                <a:latin typeface="Calibri" charset="0"/>
              </a:rPr>
              <a:t>Generation</a:t>
            </a:r>
          </a:p>
        </p:txBody>
      </p:sp>
      <p:sp>
        <p:nvSpPr>
          <p:cNvPr id="3" name="Content Placeholder 2"/>
          <p:cNvSpPr>
            <a:spLocks noGrp="1"/>
          </p:cNvSpPr>
          <p:nvPr>
            <p:ph sz="half" idx="1"/>
          </p:nvPr>
        </p:nvSpPr>
        <p:spPr>
          <a:xfrm>
            <a:off x="457200" y="1600200"/>
            <a:ext cx="4039077" cy="4526280"/>
          </a:xfrm>
        </p:spPr>
        <p:txBody>
          <a:bodyPr>
            <a:normAutofit lnSpcReduction="10000"/>
          </a:bodyPr>
          <a:lstStyle/>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Users who want to create a new FG image specify the following:</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type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OS version</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Architecture</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Kernel</a:t>
            </a:r>
            <a:endParaRPr lang="en-US" dirty="0" smtClean="0"/>
          </a:p>
          <a:p>
            <a:pPr marL="1142988" lvl="2" indent="-228597" defTabSz="457196">
              <a:lnSpc>
                <a:spcPct val="95000"/>
              </a:lnSpc>
              <a:buClr>
                <a:srgbClr val="000000"/>
              </a:buClr>
              <a:buSzPct val="80000"/>
              <a:buFont typeface="Courier New" charset="0"/>
              <a:buChar char="o"/>
              <a:defRPr/>
            </a:pPr>
            <a:r>
              <a:rPr lang="en-US" dirty="0">
                <a:solidFill>
                  <a:srgbClr val="000000"/>
                </a:solidFill>
                <a:latin typeface="Arial" charset="0"/>
              </a:rPr>
              <a:t>Software Packages</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 is generated, then deployed to specified target.</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Deployed image gets continuously scanned, verified, and updated.</a:t>
            </a:r>
            <a:endParaRPr lang="en-US" dirty="0" smtClean="0"/>
          </a:p>
          <a:p>
            <a:pPr marL="742943" lvl="1" indent="-285747" defTabSz="457196">
              <a:lnSpc>
                <a:spcPct val="95000"/>
              </a:lnSpc>
              <a:buClr>
                <a:srgbClr val="000000"/>
              </a:buClr>
              <a:buSzPct val="100000"/>
              <a:buFontTx/>
              <a:buChar char="•"/>
              <a:defRPr/>
            </a:pPr>
            <a:r>
              <a:rPr lang="en-US" sz="1800" dirty="0">
                <a:solidFill>
                  <a:srgbClr val="000000"/>
                </a:solidFill>
                <a:latin typeface="Arial" charset="0"/>
              </a:rPr>
              <a:t>Images are now available for use on the target deployed system.</a:t>
            </a:r>
          </a:p>
          <a:p>
            <a:pPr marL="342896" indent="-342896" defTabSz="457196">
              <a:defRPr/>
            </a:pPr>
            <a:endParaRPr lang="en-US" dirty="0"/>
          </a:p>
        </p:txBody>
      </p:sp>
      <p:pic>
        <p:nvPicPr>
          <p:cNvPr id="512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rcRect l="-10767" r="-10767"/>
          <a:stretch>
            <a:fillRect/>
          </a:stretch>
        </p:blipFill>
        <p:spPr>
          <a:xfrm>
            <a:off x="4229100" y="1130142"/>
            <a:ext cx="4927759" cy="5522118"/>
          </a:xfrm>
        </p:spPr>
      </p:pic>
      <p:sp>
        <p:nvSpPr>
          <p:cNvPr id="2" name="Date Placeholder 1"/>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47</a:t>
            </a:fld>
            <a:endParaRPr lang="en-US"/>
          </a:p>
        </p:txBody>
      </p:sp>
    </p:spTree>
    <p:extLst>
      <p:ext uri="{BB962C8B-B14F-4D97-AF65-F5344CB8AC3E}">
        <p14:creationId xmlns:p14="http://schemas.microsoft.com/office/powerpoint/2010/main" val="564422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p:txBody>
          <a:bodyPr/>
          <a:lstStyle/>
          <a:p>
            <a:r>
              <a:rPr lang="en-US">
                <a:latin typeface="Times New Roman" charset="0"/>
              </a:rPr>
              <a:t>Generate an Image</a:t>
            </a:r>
          </a:p>
        </p:txBody>
      </p:sp>
      <p:sp>
        <p:nvSpPr>
          <p:cNvPr id="38914" name="Content Placeholder 4"/>
          <p:cNvSpPr>
            <a:spLocks noGrp="1"/>
          </p:cNvSpPr>
          <p:nvPr>
            <p:ph idx="1"/>
          </p:nvPr>
        </p:nvSpPr>
        <p:spPr>
          <a:xfrm>
            <a:off x="0" y="1371600"/>
            <a:ext cx="9029700" cy="4526280"/>
          </a:xfrm>
        </p:spPr>
        <p:txBody>
          <a:bodyPr/>
          <a:lstStyle/>
          <a:p>
            <a:r>
              <a:rPr lang="en-US" dirty="0" smtClean="0">
                <a:latin typeface="+mn-lt"/>
              </a:rPr>
              <a:t>cm-</a:t>
            </a:r>
            <a:r>
              <a:rPr lang="en-US" dirty="0">
                <a:latin typeface="+mn-lt"/>
              </a:rPr>
              <a:t>generate </a:t>
            </a:r>
            <a:r>
              <a:rPr lang="en-US" dirty="0" smtClean="0">
                <a:latin typeface="+mn-lt"/>
              </a:rPr>
              <a:t>-</a:t>
            </a:r>
            <a:r>
              <a:rPr lang="en-US" dirty="0">
                <a:latin typeface="+mn-lt"/>
              </a:rPr>
              <a:t>o centos -v 5 -a x86_64 </a:t>
            </a:r>
            <a:r>
              <a:rPr lang="en-US" dirty="0" smtClean="0">
                <a:latin typeface="+mn-lt"/>
              </a:rPr>
              <a:t/>
            </a:r>
            <a:br>
              <a:rPr lang="en-US" dirty="0" smtClean="0">
                <a:latin typeface="+mn-lt"/>
              </a:rPr>
            </a:br>
            <a:r>
              <a:rPr lang="en-US" dirty="0" smtClean="0">
                <a:latin typeface="+mn-lt"/>
              </a:rPr>
              <a:t>                      –</a:t>
            </a:r>
            <a:r>
              <a:rPr lang="en-US" dirty="0">
                <a:latin typeface="+mn-lt"/>
              </a:rPr>
              <a:t>s python26</a:t>
            </a:r>
            <a:r>
              <a:rPr lang="en-US" dirty="0" smtClean="0">
                <a:latin typeface="+mn-lt"/>
              </a:rPr>
              <a:t>,wget    (returns id)</a:t>
            </a:r>
            <a:endParaRPr lang="en-US" dirty="0">
              <a:latin typeface="+mn-lt"/>
            </a:endParaRPr>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3" name="Slide Number Placeholder 2"/>
          <p:cNvSpPr>
            <a:spLocks noGrp="1"/>
          </p:cNvSpPr>
          <p:nvPr>
            <p:ph type="sldNum" sz="quarter" idx="11"/>
          </p:nvPr>
        </p:nvSpPr>
        <p:spPr/>
        <p:txBody>
          <a:bodyPr/>
          <a:lstStyle/>
          <a:p>
            <a:pPr>
              <a:defRPr/>
            </a:pPr>
            <a:fld id="{8CF7D548-B0F0-5042-9C66-55E81111742E}" type="slidenum">
              <a:rPr lang="en-US" smtClean="0"/>
              <a:pPr>
                <a:defRPr/>
              </a:pPr>
              <a:t>48</a:t>
            </a:fld>
            <a:endParaRPr lang="en-US"/>
          </a:p>
        </p:txBody>
      </p:sp>
      <p:pic>
        <p:nvPicPr>
          <p:cNvPr id="38915" name="Picture 13" descr="generati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89" y="2440310"/>
            <a:ext cx="8978265" cy="4427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3" name="Straight Arrow Connector 32"/>
          <p:cNvCxnSpPr/>
          <p:nvPr/>
        </p:nvCxnSpPr>
        <p:spPr>
          <a:xfrm>
            <a:off x="2108840" y="3104674"/>
            <a:ext cx="1880235" cy="19431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6" name="Oval 35"/>
          <p:cNvSpPr/>
          <p:nvPr/>
        </p:nvSpPr>
        <p:spPr>
          <a:xfrm>
            <a:off x="2821786" y="304038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60" name="Rectangle 59"/>
          <p:cNvSpPr/>
          <p:nvPr/>
        </p:nvSpPr>
        <p:spPr>
          <a:xfrm>
            <a:off x="6775135" y="2457450"/>
            <a:ext cx="2203133" cy="77724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endParaRPr lang="en-US"/>
          </a:p>
        </p:txBody>
      </p:sp>
      <p:sp>
        <p:nvSpPr>
          <p:cNvPr id="8" name="Freeform 7"/>
          <p:cNvSpPr/>
          <p:nvPr/>
        </p:nvSpPr>
        <p:spPr>
          <a:xfrm>
            <a:off x="6057900" y="3314700"/>
            <a:ext cx="1257300" cy="928688"/>
          </a:xfrm>
          <a:custGeom>
            <a:avLst/>
            <a:gdLst>
              <a:gd name="connsiteX0" fmla="*/ 0 w 1396255"/>
              <a:gd name="connsiteY0" fmla="*/ 0 h 1031875"/>
              <a:gd name="connsiteX1" fmla="*/ 1349375 w 1396255"/>
              <a:gd name="connsiteY1" fmla="*/ 174625 h 1031875"/>
              <a:gd name="connsiteX2" fmla="*/ 1111250 w 1396255"/>
              <a:gd name="connsiteY2" fmla="*/ 1031875 h 1031875"/>
            </a:gdLst>
            <a:ahLst/>
            <a:cxnLst>
              <a:cxn ang="0">
                <a:pos x="connsiteX0" y="connsiteY0"/>
              </a:cxn>
              <a:cxn ang="0">
                <a:pos x="connsiteX1" y="connsiteY1"/>
              </a:cxn>
              <a:cxn ang="0">
                <a:pos x="connsiteX2" y="connsiteY2"/>
              </a:cxn>
            </a:cxnLst>
            <a:rect l="l" t="t" r="r" b="b"/>
            <a:pathLst>
              <a:path w="1396255" h="1031875">
                <a:moveTo>
                  <a:pt x="0" y="0"/>
                </a:moveTo>
                <a:cubicBezTo>
                  <a:pt x="582083" y="1323"/>
                  <a:pt x="1164167" y="2646"/>
                  <a:pt x="1349375" y="174625"/>
                </a:cubicBezTo>
                <a:cubicBezTo>
                  <a:pt x="1534583" y="346604"/>
                  <a:pt x="1111250" y="1031875"/>
                  <a:pt x="1111250" y="103187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16" name="Oval 15"/>
          <p:cNvSpPr/>
          <p:nvPr/>
        </p:nvSpPr>
        <p:spPr>
          <a:xfrm>
            <a:off x="6840855" y="3104674"/>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17" name="TextBox 16"/>
          <p:cNvSpPr txBox="1">
            <a:spLocks noChangeArrowheads="1"/>
          </p:cNvSpPr>
          <p:nvPr/>
        </p:nvSpPr>
        <p:spPr bwMode="auto">
          <a:xfrm>
            <a:off x="2303150" y="2651765"/>
            <a:ext cx="1491615"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Generate img</a:t>
            </a:r>
          </a:p>
        </p:txBody>
      </p:sp>
      <p:sp>
        <p:nvSpPr>
          <p:cNvPr id="35" name="TextBox 34"/>
          <p:cNvSpPr txBox="1">
            <a:spLocks noChangeArrowheads="1"/>
          </p:cNvSpPr>
          <p:nvPr/>
        </p:nvSpPr>
        <p:spPr bwMode="auto">
          <a:xfrm>
            <a:off x="7099459" y="2651760"/>
            <a:ext cx="1490186" cy="912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t>Deploy VM</a:t>
            </a:r>
          </a:p>
          <a:p>
            <a:pPr algn="ctr" eaLnBrk="1" hangingPunct="1"/>
            <a:r>
              <a:rPr lang="en-US" sz="1800" b="1"/>
              <a:t>And</a:t>
            </a:r>
          </a:p>
          <a:p>
            <a:pPr algn="ctr" eaLnBrk="1" hangingPunct="1"/>
            <a:r>
              <a:rPr lang="en-US" sz="1800" b="1"/>
              <a:t>Gen. Img</a:t>
            </a:r>
          </a:p>
        </p:txBody>
      </p:sp>
      <p:sp>
        <p:nvSpPr>
          <p:cNvPr id="10" name="Freeform 9"/>
          <p:cNvSpPr/>
          <p:nvPr/>
        </p:nvSpPr>
        <p:spPr>
          <a:xfrm>
            <a:off x="2757488" y="3947642"/>
            <a:ext cx="1228725" cy="1824513"/>
          </a:xfrm>
          <a:custGeom>
            <a:avLst/>
            <a:gdLst>
              <a:gd name="connsiteX0" fmla="*/ 1724484 w 1724484"/>
              <a:gd name="connsiteY0" fmla="*/ 0 h 2301875"/>
              <a:gd name="connsiteX1" fmla="*/ 105234 w 1724484"/>
              <a:gd name="connsiteY1" fmla="*/ 777875 h 2301875"/>
              <a:gd name="connsiteX2" fmla="*/ 152859 w 1724484"/>
              <a:gd name="connsiteY2" fmla="*/ 2301875 h 2301875"/>
            </a:gdLst>
            <a:ahLst/>
            <a:cxnLst>
              <a:cxn ang="0">
                <a:pos x="connsiteX0" y="connsiteY0"/>
              </a:cxn>
              <a:cxn ang="0">
                <a:pos x="connsiteX1" y="connsiteY1"/>
              </a:cxn>
              <a:cxn ang="0">
                <a:pos x="connsiteX2" y="connsiteY2"/>
              </a:cxn>
            </a:cxnLst>
            <a:rect l="l" t="t" r="r" b="b"/>
            <a:pathLst>
              <a:path w="1724484" h="2301875">
                <a:moveTo>
                  <a:pt x="1724484" y="0"/>
                </a:moveTo>
                <a:cubicBezTo>
                  <a:pt x="1045827" y="197114"/>
                  <a:pt x="367171" y="394229"/>
                  <a:pt x="105234" y="777875"/>
                </a:cubicBezTo>
                <a:cubicBezTo>
                  <a:pt x="-156704" y="1161521"/>
                  <a:pt x="152859" y="2301875"/>
                  <a:pt x="152859" y="2301875"/>
                </a:cubicBez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9" name="Oval 18"/>
          <p:cNvSpPr/>
          <p:nvPr/>
        </p:nvSpPr>
        <p:spPr>
          <a:xfrm>
            <a:off x="2887510" y="3753327"/>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cxnSp>
        <p:nvCxnSpPr>
          <p:cNvPr id="12" name="Straight Arrow Connector 11"/>
          <p:cNvCxnSpPr/>
          <p:nvPr/>
        </p:nvCxnSpPr>
        <p:spPr>
          <a:xfrm flipH="1" flipV="1">
            <a:off x="2174560" y="3687604"/>
            <a:ext cx="1814513" cy="6572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TextBox 23"/>
          <p:cNvSpPr txBox="1">
            <a:spLocks noChangeArrowheads="1"/>
          </p:cNvSpPr>
          <p:nvPr/>
        </p:nvSpPr>
        <p:spPr bwMode="auto">
          <a:xfrm>
            <a:off x="1914525" y="4141947"/>
            <a:ext cx="1944529" cy="914400"/>
          </a:xfrm>
          <a:prstGeom prst="rect">
            <a:avLst/>
          </a:prstGeom>
          <a:solidFill>
            <a:schemeClr val="bg1">
              <a:alpha val="7294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a:t>Store in the Repo </a:t>
            </a:r>
          </a:p>
          <a:p>
            <a:pPr algn="ctr" eaLnBrk="1" hangingPunct="1"/>
            <a:r>
              <a:rPr lang="en-US" sz="1800" b="1"/>
              <a:t>or</a:t>
            </a:r>
          </a:p>
          <a:p>
            <a:pPr algn="ctr" eaLnBrk="1" hangingPunct="1"/>
            <a:r>
              <a:rPr lang="en-US" sz="1800" b="1"/>
              <a:t>Return it to user</a:t>
            </a:r>
          </a:p>
        </p:txBody>
      </p:sp>
    </p:spTree>
    <p:extLst>
      <p:ext uri="{BB962C8B-B14F-4D97-AF65-F5344CB8AC3E}">
        <p14:creationId xmlns:p14="http://schemas.microsoft.com/office/powerpoint/2010/main" val="373885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6" grpId="0" animBg="1"/>
      <p:bldP spid="17" grpId="0"/>
      <p:bldP spid="35" grpId="0"/>
      <p:bldP spid="19"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3"/>
          <p:cNvSpPr>
            <a:spLocks noGrp="1"/>
          </p:cNvSpPr>
          <p:nvPr>
            <p:ph type="title"/>
          </p:nvPr>
        </p:nvSpPr>
        <p:spPr/>
        <p:txBody>
          <a:bodyPr/>
          <a:lstStyle/>
          <a:p>
            <a:r>
              <a:rPr lang="en-US">
                <a:latin typeface="Times New Roman" charset="0"/>
              </a:rPr>
              <a:t>Register an Image for HPC</a:t>
            </a:r>
          </a:p>
        </p:txBody>
      </p:sp>
      <p:sp>
        <p:nvSpPr>
          <p:cNvPr id="43010" name="Content Placeholder 4"/>
          <p:cNvSpPr>
            <a:spLocks noGrp="1"/>
          </p:cNvSpPr>
          <p:nvPr>
            <p:ph idx="1"/>
          </p:nvPr>
        </p:nvSpPr>
        <p:spPr/>
        <p:txBody>
          <a:bodyPr/>
          <a:lstStyle/>
          <a:p>
            <a:r>
              <a:rPr lang="en-US" dirty="0" smtClean="0"/>
              <a:t>cm</a:t>
            </a:r>
            <a:r>
              <a:rPr lang="en-US" dirty="0" smtClean="0">
                <a:latin typeface="+mn-lt"/>
              </a:rPr>
              <a:t>-</a:t>
            </a:r>
            <a:r>
              <a:rPr lang="en-US" dirty="0">
                <a:latin typeface="+mn-lt"/>
              </a:rPr>
              <a:t>register </a:t>
            </a:r>
            <a:r>
              <a:rPr lang="en-US" dirty="0" smtClean="0">
                <a:latin typeface="+mn-lt"/>
              </a:rPr>
              <a:t>-</a:t>
            </a:r>
            <a:r>
              <a:rPr lang="en-US" dirty="0">
                <a:latin typeface="+mn-lt"/>
              </a:rPr>
              <a:t>r 2131235123 -x </a:t>
            </a:r>
            <a:r>
              <a:rPr lang="en-US" dirty="0" err="1">
                <a:latin typeface="+mn-lt"/>
              </a:rPr>
              <a:t>india</a:t>
            </a:r>
            <a:r>
              <a:rPr lang="en-US" dirty="0">
                <a:latin typeface="+mn-lt"/>
              </a:rPr>
              <a:t> </a:t>
            </a:r>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3" name="Slide Number Placeholder 2"/>
          <p:cNvSpPr>
            <a:spLocks noGrp="1"/>
          </p:cNvSpPr>
          <p:nvPr>
            <p:ph type="sldNum" sz="quarter" idx="11"/>
          </p:nvPr>
        </p:nvSpPr>
        <p:spPr/>
        <p:txBody>
          <a:bodyPr/>
          <a:lstStyle/>
          <a:p>
            <a:pPr>
              <a:defRPr/>
            </a:pPr>
            <a:fld id="{8CF7D548-B0F0-5042-9C66-55E81111742E}" type="slidenum">
              <a:rPr lang="en-US" smtClean="0"/>
              <a:pPr>
                <a:defRPr/>
              </a:pPr>
              <a:t>49</a:t>
            </a:fld>
            <a:endParaRPr lang="en-US"/>
          </a:p>
        </p:txBody>
      </p:sp>
      <p:pic>
        <p:nvPicPr>
          <p:cNvPr id="43011" name="Picture 2" descr="hpc_deplo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 y="2327438"/>
            <a:ext cx="9144000" cy="443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9040" y="4457700"/>
            <a:ext cx="2407444" cy="14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2" name="Straight Arrow Connector 21"/>
          <p:cNvCxnSpPr/>
          <p:nvPr/>
        </p:nvCxnSpPr>
        <p:spPr>
          <a:xfrm>
            <a:off x="3081814" y="3364707"/>
            <a:ext cx="1425893" cy="1101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4" name="Oval 23"/>
          <p:cNvSpPr/>
          <p:nvPr/>
        </p:nvSpPr>
        <p:spPr>
          <a:xfrm>
            <a:off x="3664750" y="3623310"/>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27" name="TextBox 26"/>
          <p:cNvSpPr txBox="1">
            <a:spLocks noChangeArrowheads="1"/>
          </p:cNvSpPr>
          <p:nvPr/>
        </p:nvSpPr>
        <p:spPr bwMode="auto">
          <a:xfrm>
            <a:off x="3406145" y="2974660"/>
            <a:ext cx="1490187"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from Repo</a:t>
            </a:r>
          </a:p>
        </p:txBody>
      </p:sp>
      <p:cxnSp>
        <p:nvCxnSpPr>
          <p:cNvPr id="30" name="Straight Arrow Connector 29"/>
          <p:cNvCxnSpPr/>
          <p:nvPr/>
        </p:nvCxnSpPr>
        <p:spPr>
          <a:xfrm flipV="1">
            <a:off x="5867877" y="3364707"/>
            <a:ext cx="972978" cy="1101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3" name="Oval 32"/>
          <p:cNvSpPr/>
          <p:nvPr/>
        </p:nvSpPr>
        <p:spPr>
          <a:xfrm>
            <a:off x="5997893" y="3753327"/>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35" name="TextBox 34"/>
          <p:cNvSpPr txBox="1">
            <a:spLocks noChangeArrowheads="1"/>
          </p:cNvSpPr>
          <p:nvPr/>
        </p:nvSpPr>
        <p:spPr bwMode="auto">
          <a:xfrm>
            <a:off x="5026348" y="3298984"/>
            <a:ext cx="1490187"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Get img from Repo</a:t>
            </a:r>
          </a:p>
        </p:txBody>
      </p:sp>
      <p:sp>
        <p:nvSpPr>
          <p:cNvPr id="36" name="Freeform 35"/>
          <p:cNvSpPr/>
          <p:nvPr/>
        </p:nvSpPr>
        <p:spPr>
          <a:xfrm>
            <a:off x="6080765" y="4594860"/>
            <a:ext cx="1000125" cy="728663"/>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37" name="Oval 36"/>
          <p:cNvSpPr/>
          <p:nvPr/>
        </p:nvSpPr>
        <p:spPr>
          <a:xfrm>
            <a:off x="6710845" y="4660583"/>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39" name="TextBox 38"/>
          <p:cNvSpPr txBox="1">
            <a:spLocks noChangeArrowheads="1"/>
          </p:cNvSpPr>
          <p:nvPr/>
        </p:nvSpPr>
        <p:spPr bwMode="auto">
          <a:xfrm>
            <a:off x="6386514" y="4271963"/>
            <a:ext cx="1750219"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Customize img</a:t>
            </a:r>
          </a:p>
        </p:txBody>
      </p:sp>
      <p:cxnSp>
        <p:nvCxnSpPr>
          <p:cNvPr id="8" name="Straight Arrow Connector 7"/>
          <p:cNvCxnSpPr/>
          <p:nvPr/>
        </p:nvCxnSpPr>
        <p:spPr>
          <a:xfrm>
            <a:off x="5933599" y="5826445"/>
            <a:ext cx="907256" cy="2600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Oval 39"/>
          <p:cNvSpPr/>
          <p:nvPr/>
        </p:nvSpPr>
        <p:spPr>
          <a:xfrm>
            <a:off x="6127915" y="5632133"/>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41" name="TextBox 40"/>
          <p:cNvSpPr txBox="1">
            <a:spLocks noChangeArrowheads="1"/>
          </p:cNvSpPr>
          <p:nvPr/>
        </p:nvSpPr>
        <p:spPr bwMode="auto">
          <a:xfrm>
            <a:off x="6580823" y="5179219"/>
            <a:ext cx="2563178"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in xCAT (cp files/modify tables)</a:t>
            </a:r>
          </a:p>
        </p:txBody>
      </p:sp>
      <p:cxnSp>
        <p:nvCxnSpPr>
          <p:cNvPr id="12" name="Straight Arrow Connector 11"/>
          <p:cNvCxnSpPr/>
          <p:nvPr/>
        </p:nvCxnSpPr>
        <p:spPr>
          <a:xfrm flipH="1" flipV="1">
            <a:off x="2627472" y="4141952"/>
            <a:ext cx="1121568" cy="7958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2" name="Oval 41"/>
          <p:cNvSpPr/>
          <p:nvPr/>
        </p:nvSpPr>
        <p:spPr>
          <a:xfrm>
            <a:off x="3016096" y="4336257"/>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5</a:t>
            </a:r>
          </a:p>
        </p:txBody>
      </p:sp>
      <p:sp>
        <p:nvSpPr>
          <p:cNvPr id="43" name="TextBox 42"/>
          <p:cNvSpPr txBox="1">
            <a:spLocks noChangeArrowheads="1"/>
          </p:cNvSpPr>
          <p:nvPr/>
        </p:nvSpPr>
        <p:spPr bwMode="auto">
          <a:xfrm>
            <a:off x="2240280" y="4800600"/>
            <a:ext cx="1750219"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Return info about the img</a:t>
            </a:r>
          </a:p>
        </p:txBody>
      </p:sp>
      <p:cxnSp>
        <p:nvCxnSpPr>
          <p:cNvPr id="44" name="Straight Arrow Connector 43"/>
          <p:cNvCxnSpPr/>
          <p:nvPr/>
        </p:nvCxnSpPr>
        <p:spPr>
          <a:xfrm flipH="1">
            <a:off x="1331595" y="4077653"/>
            <a:ext cx="388620" cy="13601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6" name="TextBox 45"/>
          <p:cNvSpPr txBox="1">
            <a:spLocks noChangeArrowheads="1"/>
          </p:cNvSpPr>
          <p:nvPr/>
        </p:nvSpPr>
        <p:spPr bwMode="auto">
          <a:xfrm>
            <a:off x="25719" y="4206240"/>
            <a:ext cx="1750219" cy="914400"/>
          </a:xfrm>
          <a:prstGeom prst="rect">
            <a:avLst/>
          </a:prstGeom>
          <a:solidFill>
            <a:srgbClr val="FFFFFF">
              <a:alpha val="5882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in Moab and recycle sched</a:t>
            </a:r>
          </a:p>
        </p:txBody>
      </p:sp>
      <p:sp>
        <p:nvSpPr>
          <p:cNvPr id="45" name="Oval 44"/>
          <p:cNvSpPr/>
          <p:nvPr/>
        </p:nvSpPr>
        <p:spPr>
          <a:xfrm>
            <a:off x="1461617" y="4530567"/>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6</a:t>
            </a:r>
          </a:p>
        </p:txBody>
      </p:sp>
    </p:spTree>
    <p:extLst>
      <p:ext uri="{BB962C8B-B14F-4D97-AF65-F5344CB8AC3E}">
        <p14:creationId xmlns:p14="http://schemas.microsoft.com/office/powerpoint/2010/main" val="255243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p:bldP spid="33" grpId="0" animBg="1"/>
      <p:bldP spid="35" grpId="0"/>
      <p:bldP spid="37" grpId="0" animBg="1"/>
      <p:bldP spid="39" grpId="0"/>
      <p:bldP spid="40" grpId="0" animBg="1"/>
      <p:bldP spid="41" grpId="0"/>
      <p:bldP spid="41" grpId="1"/>
      <p:bldP spid="42" grpId="0" animBg="1"/>
      <p:bldP spid="43" grpId="0"/>
      <p:bldP spid="46"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mtClean="0"/>
              <a:t>Key Concepts</a:t>
            </a:r>
            <a:endParaRPr lang="en-US"/>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5</a:t>
            </a:fld>
            <a:endParaRPr lang="en-US"/>
          </a:p>
        </p:txBody>
      </p:sp>
    </p:spTree>
    <p:extLst>
      <p:ext uri="{BB962C8B-B14F-4D97-AF65-F5344CB8AC3E}">
        <p14:creationId xmlns:p14="http://schemas.microsoft.com/office/powerpoint/2010/main" val="9622796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
            <a:ext cx="8229600" cy="1028700"/>
          </a:xfrm>
        </p:spPr>
        <p:txBody>
          <a:bodyPr>
            <a:normAutofit fontScale="90000"/>
          </a:bodyPr>
          <a:lstStyle/>
          <a:p>
            <a:pPr>
              <a:defRPr/>
            </a:pPr>
            <a:r>
              <a:rPr lang="en-US" dirty="0" smtClean="0"/>
              <a:t>Register an Image stored in the Repository into </a:t>
            </a:r>
            <a:r>
              <a:rPr lang="en-US" dirty="0" err="1" smtClean="0"/>
              <a:t>OpenStack</a:t>
            </a:r>
            <a:endParaRPr lang="en-US" dirty="0"/>
          </a:p>
        </p:txBody>
      </p:sp>
      <p:sp>
        <p:nvSpPr>
          <p:cNvPr id="45058" name="Content Placeholder 4"/>
          <p:cNvSpPr>
            <a:spLocks noGrp="1"/>
          </p:cNvSpPr>
          <p:nvPr>
            <p:ph idx="1"/>
          </p:nvPr>
        </p:nvSpPr>
        <p:spPr>
          <a:xfrm>
            <a:off x="457200" y="1508760"/>
            <a:ext cx="9669780" cy="4526280"/>
          </a:xfrm>
        </p:spPr>
        <p:txBody>
          <a:bodyPr/>
          <a:lstStyle/>
          <a:p>
            <a:r>
              <a:rPr lang="en-US" sz="2700" dirty="0" smtClean="0"/>
              <a:t>cm-</a:t>
            </a:r>
            <a:r>
              <a:rPr lang="en-US" sz="2700" dirty="0"/>
              <a:t>register </a:t>
            </a:r>
            <a:r>
              <a:rPr lang="en-US" sz="2700" dirty="0" smtClean="0"/>
              <a:t>-</a:t>
            </a:r>
            <a:r>
              <a:rPr lang="en-US" sz="2700" dirty="0"/>
              <a:t>r 2131235123 -s </a:t>
            </a:r>
            <a:r>
              <a:rPr lang="en-US" sz="2700" dirty="0" err="1" smtClean="0"/>
              <a:t>india</a:t>
            </a:r>
            <a:endParaRPr lang="en-US" sz="2700" dirty="0"/>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3" name="Slide Number Placeholder 2"/>
          <p:cNvSpPr>
            <a:spLocks noGrp="1"/>
          </p:cNvSpPr>
          <p:nvPr>
            <p:ph type="sldNum" sz="quarter" idx="11"/>
          </p:nvPr>
        </p:nvSpPr>
        <p:spPr/>
        <p:txBody>
          <a:bodyPr/>
          <a:lstStyle/>
          <a:p>
            <a:pPr>
              <a:defRPr/>
            </a:pPr>
            <a:fld id="{8CF7D548-B0F0-5042-9C66-55E81111742E}" type="slidenum">
              <a:rPr lang="en-US" smtClean="0"/>
              <a:pPr>
                <a:defRPr/>
              </a:pPr>
              <a:t>50</a:t>
            </a:fld>
            <a:endParaRPr lang="en-US"/>
          </a:p>
        </p:txBody>
      </p:sp>
      <p:pic>
        <p:nvPicPr>
          <p:cNvPr id="45059" name="Picture 1" descr="iaas_deplo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03110"/>
            <a:ext cx="9144000" cy="4854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6260" y="4526280"/>
            <a:ext cx="219456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Arrow Connector 5"/>
          <p:cNvCxnSpPr/>
          <p:nvPr/>
        </p:nvCxnSpPr>
        <p:spPr>
          <a:xfrm>
            <a:off x="3081814" y="3493294"/>
            <a:ext cx="1425893" cy="1101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Oval 19"/>
          <p:cNvSpPr/>
          <p:nvPr/>
        </p:nvSpPr>
        <p:spPr>
          <a:xfrm>
            <a:off x="3664750" y="3753327"/>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21" name="TextBox 20"/>
          <p:cNvSpPr txBox="1">
            <a:spLocks noChangeArrowheads="1"/>
          </p:cNvSpPr>
          <p:nvPr/>
        </p:nvSpPr>
        <p:spPr bwMode="auto">
          <a:xfrm>
            <a:off x="3406145" y="3104674"/>
            <a:ext cx="1490187"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Deploy img from Repo</a:t>
            </a:r>
          </a:p>
        </p:txBody>
      </p:sp>
      <p:cxnSp>
        <p:nvCxnSpPr>
          <p:cNvPr id="11" name="Straight Arrow Connector 10"/>
          <p:cNvCxnSpPr/>
          <p:nvPr/>
        </p:nvCxnSpPr>
        <p:spPr>
          <a:xfrm flipV="1">
            <a:off x="6450807" y="3559017"/>
            <a:ext cx="972978" cy="11015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a:xfrm>
            <a:off x="6580824" y="3947637"/>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26" name="TextBox 25"/>
          <p:cNvSpPr txBox="1">
            <a:spLocks noChangeArrowheads="1"/>
          </p:cNvSpPr>
          <p:nvPr/>
        </p:nvSpPr>
        <p:spPr bwMode="auto">
          <a:xfrm>
            <a:off x="5609278" y="3493294"/>
            <a:ext cx="1490187"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Get img from Repo</a:t>
            </a:r>
          </a:p>
        </p:txBody>
      </p:sp>
      <p:sp>
        <p:nvSpPr>
          <p:cNvPr id="15" name="Freeform 14"/>
          <p:cNvSpPr/>
          <p:nvPr/>
        </p:nvSpPr>
        <p:spPr>
          <a:xfrm>
            <a:off x="6543680" y="4872040"/>
            <a:ext cx="1000125" cy="728663"/>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28" name="Oval 27"/>
          <p:cNvSpPr/>
          <p:nvPr/>
        </p:nvSpPr>
        <p:spPr>
          <a:xfrm>
            <a:off x="7293769" y="4854893"/>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29" name="TextBox 28"/>
          <p:cNvSpPr txBox="1">
            <a:spLocks noChangeArrowheads="1"/>
          </p:cNvSpPr>
          <p:nvPr/>
        </p:nvSpPr>
        <p:spPr bwMode="auto">
          <a:xfrm>
            <a:off x="6969443" y="4466273"/>
            <a:ext cx="1750219"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Customize img</a:t>
            </a:r>
          </a:p>
        </p:txBody>
      </p:sp>
      <p:sp>
        <p:nvSpPr>
          <p:cNvPr id="18" name="Freeform 17"/>
          <p:cNvSpPr/>
          <p:nvPr/>
        </p:nvSpPr>
        <p:spPr>
          <a:xfrm>
            <a:off x="2498884" y="4011930"/>
            <a:ext cx="1930241" cy="1074420"/>
          </a:xfrm>
          <a:custGeom>
            <a:avLst/>
            <a:gdLst>
              <a:gd name="connsiteX0" fmla="*/ 2206625 w 2206625"/>
              <a:gd name="connsiteY0" fmla="*/ 1063625 h 1063625"/>
              <a:gd name="connsiteX1" fmla="*/ 476250 w 2206625"/>
              <a:gd name="connsiteY1" fmla="*/ 682625 h 1063625"/>
              <a:gd name="connsiteX2" fmla="*/ 0 w 2206625"/>
              <a:gd name="connsiteY2" fmla="*/ 0 h 1063625"/>
            </a:gdLst>
            <a:ahLst/>
            <a:cxnLst>
              <a:cxn ang="0">
                <a:pos x="connsiteX0" y="connsiteY0"/>
              </a:cxn>
              <a:cxn ang="0">
                <a:pos x="connsiteX1" y="connsiteY1"/>
              </a:cxn>
              <a:cxn ang="0">
                <a:pos x="connsiteX2" y="connsiteY2"/>
              </a:cxn>
            </a:cxnLst>
            <a:rect l="l" t="t" r="r" b="b"/>
            <a:pathLst>
              <a:path w="2206625" h="1063625">
                <a:moveTo>
                  <a:pt x="2206625" y="1063625"/>
                </a:moveTo>
                <a:cubicBezTo>
                  <a:pt x="1525323" y="961760"/>
                  <a:pt x="844021" y="859896"/>
                  <a:pt x="476250" y="682625"/>
                </a:cubicBezTo>
                <a:cubicBezTo>
                  <a:pt x="108479" y="505354"/>
                  <a:pt x="0" y="0"/>
                  <a:pt x="0" y="0"/>
                </a:cubicBez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31" name="Oval 30"/>
          <p:cNvSpPr/>
          <p:nvPr/>
        </p:nvSpPr>
        <p:spPr>
          <a:xfrm>
            <a:off x="2951800" y="4660583"/>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34" name="TextBox 33"/>
          <p:cNvSpPr txBox="1">
            <a:spLocks noChangeArrowheads="1"/>
          </p:cNvSpPr>
          <p:nvPr/>
        </p:nvSpPr>
        <p:spPr bwMode="auto">
          <a:xfrm>
            <a:off x="2757493" y="4984909"/>
            <a:ext cx="1490187"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Return img to client</a:t>
            </a:r>
          </a:p>
        </p:txBody>
      </p:sp>
      <p:cxnSp>
        <p:nvCxnSpPr>
          <p:cNvPr id="23" name="Straight Arrow Connector 22"/>
          <p:cNvCxnSpPr/>
          <p:nvPr/>
        </p:nvCxnSpPr>
        <p:spPr>
          <a:xfrm flipH="1">
            <a:off x="1461612" y="3947641"/>
            <a:ext cx="194310" cy="162020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2" name="Oval 31"/>
          <p:cNvSpPr/>
          <p:nvPr/>
        </p:nvSpPr>
        <p:spPr>
          <a:xfrm>
            <a:off x="1137285" y="4660583"/>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5</a:t>
            </a:r>
          </a:p>
        </p:txBody>
      </p:sp>
      <p:sp>
        <p:nvSpPr>
          <p:cNvPr id="38" name="TextBox 37"/>
          <p:cNvSpPr txBox="1">
            <a:spLocks noChangeArrowheads="1"/>
          </p:cNvSpPr>
          <p:nvPr/>
        </p:nvSpPr>
        <p:spPr bwMode="auto">
          <a:xfrm>
            <a:off x="18574" y="4271966"/>
            <a:ext cx="1490186" cy="912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Upload the img to the Cloud</a:t>
            </a:r>
          </a:p>
        </p:txBody>
      </p:sp>
    </p:spTree>
    <p:extLst>
      <p:ext uri="{BB962C8B-B14F-4D97-AF65-F5344CB8AC3E}">
        <p14:creationId xmlns:p14="http://schemas.microsoft.com/office/powerpoint/2010/main" val="442499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animBg="1"/>
      <p:bldP spid="26" grpId="0"/>
      <p:bldP spid="28" grpId="0" animBg="1"/>
      <p:bldP spid="29" grpId="0"/>
      <p:bldP spid="31" grpId="0" animBg="1"/>
      <p:bldP spid="34" grpId="0"/>
      <p:bldP spid="32" grpId="0" animBg="1"/>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3" y="145734"/>
            <a:ext cx="8166735" cy="1144429"/>
          </a:xfrm>
        </p:spPr>
        <p:txBody>
          <a:bodyPr>
            <a:normAutofit fontScale="90000"/>
          </a:bodyPr>
          <a:lstStyle/>
          <a:p>
            <a:pPr>
              <a:defRPr/>
            </a:pPr>
            <a:r>
              <a:rPr lang="en-US" dirty="0" smtClean="0"/>
              <a:t>List of Registered Images for </a:t>
            </a:r>
            <a:br>
              <a:rPr lang="en-US" dirty="0" smtClean="0"/>
            </a:br>
            <a:r>
              <a:rPr lang="en-US" dirty="0" err="1" smtClean="0"/>
              <a:t>xCAT</a:t>
            </a:r>
            <a:r>
              <a:rPr lang="en-US" dirty="0" smtClean="0"/>
              <a:t>/Moab </a:t>
            </a:r>
            <a:endParaRPr lang="en-US" dirty="0"/>
          </a:p>
        </p:txBody>
      </p:sp>
      <p:sp>
        <p:nvSpPr>
          <p:cNvPr id="47106" name="Content Placeholder 2"/>
          <p:cNvSpPr>
            <a:spLocks noGrp="1"/>
          </p:cNvSpPr>
          <p:nvPr>
            <p:ph idx="1"/>
          </p:nvPr>
        </p:nvSpPr>
        <p:spPr/>
        <p:txBody>
          <a:bodyPr/>
          <a:lstStyle/>
          <a:p>
            <a:r>
              <a:rPr lang="en-US" dirty="0" smtClean="0"/>
              <a:t>cm</a:t>
            </a:r>
            <a:r>
              <a:rPr lang="en-US" dirty="0" smtClean="0">
                <a:latin typeface="+mn-lt"/>
              </a:rPr>
              <a:t>-</a:t>
            </a:r>
            <a:r>
              <a:rPr lang="en-US" dirty="0">
                <a:latin typeface="+mn-lt"/>
              </a:rPr>
              <a:t>register –u </a:t>
            </a:r>
            <a:r>
              <a:rPr lang="en-US" dirty="0" smtClean="0">
                <a:latin typeface="+mn-lt"/>
              </a:rPr>
              <a:t>$USER  </a:t>
            </a:r>
            <a:r>
              <a:rPr lang="en-US" dirty="0">
                <a:latin typeface="+mn-lt"/>
              </a:rPr>
              <a:t>-l –x </a:t>
            </a:r>
            <a:r>
              <a:rPr lang="en-US" dirty="0" err="1">
                <a:latin typeface="+mn-lt"/>
              </a:rPr>
              <a:t>india</a:t>
            </a:r>
            <a:endParaRPr lang="en-US" dirty="0">
              <a:latin typeface="+mn-lt"/>
            </a:endParaRPr>
          </a:p>
        </p:txBody>
      </p:sp>
      <p:sp>
        <p:nvSpPr>
          <p:cNvPr id="3" name="Date Placeholder 2"/>
          <p:cNvSpPr>
            <a:spLocks noGrp="1"/>
          </p:cNvSpPr>
          <p:nvPr>
            <p:ph type="dt" sz="half" idx="10"/>
          </p:nvPr>
        </p:nvSpPr>
        <p:spPr/>
        <p:txBody>
          <a:bodyPr/>
          <a:lstStyle/>
          <a:p>
            <a:pPr>
              <a:defRPr/>
            </a:pPr>
            <a:r>
              <a:rPr lang="en-US" smtClean="0"/>
              <a:t>Gregor von Laszewski</a:t>
            </a:r>
            <a:endParaRPr lang="en-US"/>
          </a:p>
        </p:txBody>
      </p:sp>
      <p:sp>
        <p:nvSpPr>
          <p:cNvPr id="5" name="Slide Number Placeholder 4"/>
          <p:cNvSpPr>
            <a:spLocks noGrp="1"/>
          </p:cNvSpPr>
          <p:nvPr>
            <p:ph type="sldNum" sz="quarter" idx="11"/>
          </p:nvPr>
        </p:nvSpPr>
        <p:spPr/>
        <p:txBody>
          <a:bodyPr/>
          <a:lstStyle/>
          <a:p>
            <a:pPr>
              <a:defRPr/>
            </a:pPr>
            <a:fld id="{8CF7D548-B0F0-5042-9C66-55E81111742E}" type="slidenum">
              <a:rPr lang="en-US" smtClean="0"/>
              <a:pPr>
                <a:defRPr/>
              </a:pPr>
              <a:t>51</a:t>
            </a:fld>
            <a:endParaRPr lang="en-US"/>
          </a:p>
        </p:txBody>
      </p:sp>
      <p:pic>
        <p:nvPicPr>
          <p:cNvPr id="47108" name="Picture 4" descr="hpc_deplo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 y="2327438"/>
            <a:ext cx="9144000" cy="443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256497" y="2457455"/>
            <a:ext cx="2721768" cy="1295877"/>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endParaRPr lang="en-US"/>
          </a:p>
        </p:txBody>
      </p:sp>
      <p:sp>
        <p:nvSpPr>
          <p:cNvPr id="9" name="Rectangle 8"/>
          <p:cNvSpPr/>
          <p:nvPr/>
        </p:nvSpPr>
        <p:spPr>
          <a:xfrm>
            <a:off x="3534729" y="4466278"/>
            <a:ext cx="2721769" cy="1490187"/>
          </a:xfrm>
          <a:prstGeom prst="rect">
            <a:avLst/>
          </a:prstGeom>
          <a:solidFill>
            <a:srgbClr val="FFFFFF"/>
          </a:solidFill>
          <a:ln>
            <a:noFill/>
          </a:ln>
          <a:effectLst/>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endParaRPr lang="en-US"/>
          </a:p>
        </p:txBody>
      </p:sp>
      <p:sp>
        <p:nvSpPr>
          <p:cNvPr id="12" name="Freeform 11"/>
          <p:cNvSpPr/>
          <p:nvPr/>
        </p:nvSpPr>
        <p:spPr>
          <a:xfrm>
            <a:off x="1485900" y="4171950"/>
            <a:ext cx="342900" cy="1143000"/>
          </a:xfrm>
          <a:custGeom>
            <a:avLst/>
            <a:gdLst>
              <a:gd name="connsiteX0" fmla="*/ 381000 w 381000"/>
              <a:gd name="connsiteY0" fmla="*/ 0 h 1270000"/>
              <a:gd name="connsiteX1" fmla="*/ 0 w 381000"/>
              <a:gd name="connsiteY1" fmla="*/ 1270000 h 1270000"/>
            </a:gdLst>
            <a:ahLst/>
            <a:cxnLst>
              <a:cxn ang="0">
                <a:pos x="connsiteX0" y="connsiteY0"/>
              </a:cxn>
              <a:cxn ang="0">
                <a:pos x="connsiteX1" y="connsiteY1"/>
              </a:cxn>
            </a:cxnLst>
            <a:rect l="l" t="t" r="r" b="b"/>
            <a:pathLst>
              <a:path w="381000" h="1270000">
                <a:moveTo>
                  <a:pt x="381000" y="0"/>
                </a:moveTo>
                <a:lnTo>
                  <a:pt x="0" y="1270000"/>
                </a:ln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14" name="Freeform 13"/>
          <p:cNvSpPr/>
          <p:nvPr/>
        </p:nvSpPr>
        <p:spPr>
          <a:xfrm>
            <a:off x="3081814" y="2651765"/>
            <a:ext cx="1000125" cy="518637"/>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6" name="TextBox 15"/>
          <p:cNvSpPr txBox="1">
            <a:spLocks noChangeArrowheads="1"/>
          </p:cNvSpPr>
          <p:nvPr/>
        </p:nvSpPr>
        <p:spPr bwMode="auto">
          <a:xfrm>
            <a:off x="3406140" y="2133124"/>
            <a:ext cx="1748790"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List deployed Images</a:t>
            </a:r>
          </a:p>
        </p:txBody>
      </p:sp>
      <p:sp>
        <p:nvSpPr>
          <p:cNvPr id="17" name="Freeform 16"/>
          <p:cNvSpPr/>
          <p:nvPr/>
        </p:nvSpPr>
        <p:spPr>
          <a:xfrm>
            <a:off x="3146108" y="3429005"/>
            <a:ext cx="1000125" cy="518637"/>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3" name="Oval 12"/>
          <p:cNvSpPr/>
          <p:nvPr/>
        </p:nvSpPr>
        <p:spPr>
          <a:xfrm>
            <a:off x="3406140" y="2910364"/>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15" name="Oval 14"/>
          <p:cNvSpPr/>
          <p:nvPr/>
        </p:nvSpPr>
        <p:spPr>
          <a:xfrm>
            <a:off x="3600450" y="3623310"/>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18" name="Freeform 17"/>
          <p:cNvSpPr/>
          <p:nvPr/>
        </p:nvSpPr>
        <p:spPr>
          <a:xfrm>
            <a:off x="2886075" y="4200525"/>
            <a:ext cx="3829050" cy="1871663"/>
          </a:xfrm>
          <a:custGeom>
            <a:avLst/>
            <a:gdLst>
              <a:gd name="connsiteX0" fmla="*/ 0 w 4254500"/>
              <a:gd name="connsiteY0" fmla="*/ 0 h 2079691"/>
              <a:gd name="connsiteX1" fmla="*/ 2524125 w 4254500"/>
              <a:gd name="connsiteY1" fmla="*/ 1746250 h 2079691"/>
              <a:gd name="connsiteX2" fmla="*/ 4254500 w 4254500"/>
              <a:gd name="connsiteY2" fmla="*/ 2079625 h 2079691"/>
            </a:gdLst>
            <a:ahLst/>
            <a:cxnLst>
              <a:cxn ang="0">
                <a:pos x="connsiteX0" y="connsiteY0"/>
              </a:cxn>
              <a:cxn ang="0">
                <a:pos x="connsiteX1" y="connsiteY1"/>
              </a:cxn>
              <a:cxn ang="0">
                <a:pos x="connsiteX2" y="connsiteY2"/>
              </a:cxn>
            </a:cxnLst>
            <a:rect l="l" t="t" r="r" b="b"/>
            <a:pathLst>
              <a:path w="4254500" h="2079691">
                <a:moveTo>
                  <a:pt x="0" y="0"/>
                </a:moveTo>
                <a:cubicBezTo>
                  <a:pt x="907521" y="699823"/>
                  <a:pt x="1815042" y="1399646"/>
                  <a:pt x="2524125" y="1746250"/>
                </a:cubicBezTo>
                <a:cubicBezTo>
                  <a:pt x="3233208" y="2092854"/>
                  <a:pt x="4254500" y="2079625"/>
                  <a:pt x="4254500" y="207962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19" name="Oval 18"/>
          <p:cNvSpPr/>
          <p:nvPr/>
        </p:nvSpPr>
        <p:spPr>
          <a:xfrm>
            <a:off x="3534730" y="4530567"/>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20" name="Oval 19"/>
          <p:cNvSpPr/>
          <p:nvPr/>
        </p:nvSpPr>
        <p:spPr>
          <a:xfrm>
            <a:off x="1525905" y="4530567"/>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21" name="TextBox 20"/>
          <p:cNvSpPr txBox="1">
            <a:spLocks noChangeArrowheads="1"/>
          </p:cNvSpPr>
          <p:nvPr/>
        </p:nvSpPr>
        <p:spPr bwMode="auto">
          <a:xfrm>
            <a:off x="4183380" y="3234690"/>
            <a:ext cx="1750219"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Return Images both know about</a:t>
            </a:r>
          </a:p>
        </p:txBody>
      </p:sp>
      <p:sp>
        <p:nvSpPr>
          <p:cNvPr id="22" name="TextBox 21"/>
          <p:cNvSpPr txBox="1">
            <a:spLocks noChangeArrowheads="1"/>
          </p:cNvSpPr>
          <p:nvPr/>
        </p:nvSpPr>
        <p:spPr bwMode="auto">
          <a:xfrm>
            <a:off x="4053368" y="4336257"/>
            <a:ext cx="175021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Tell me what images you know</a:t>
            </a:r>
          </a:p>
        </p:txBody>
      </p:sp>
      <p:sp>
        <p:nvSpPr>
          <p:cNvPr id="23" name="TextBox 22"/>
          <p:cNvSpPr txBox="1">
            <a:spLocks noChangeArrowheads="1"/>
          </p:cNvSpPr>
          <p:nvPr/>
        </p:nvSpPr>
        <p:spPr bwMode="auto">
          <a:xfrm>
            <a:off x="0" y="4206240"/>
            <a:ext cx="1750219"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Tell me what images you know</a:t>
            </a:r>
          </a:p>
        </p:txBody>
      </p:sp>
    </p:spTree>
    <p:extLst>
      <p:ext uri="{BB962C8B-B14F-4D97-AF65-F5344CB8AC3E}">
        <p14:creationId xmlns:p14="http://schemas.microsoft.com/office/powerpoint/2010/main" val="288194612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animBg="1"/>
      <p:bldP spid="15" grpId="0" animBg="1"/>
      <p:bldP spid="19" grpId="0" animBg="1"/>
      <p:bldP spid="20" grpId="0" animBg="1"/>
      <p:bldP spid="21" grpId="0"/>
      <p:bldP spid="22" grpId="0"/>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Rain an Image and execute a task (</a:t>
            </a:r>
            <a:r>
              <a:rPr lang="en-US" dirty="0" err="1" smtClean="0"/>
              <a:t>baremetal</a:t>
            </a:r>
            <a:r>
              <a:rPr lang="en-US" dirty="0"/>
              <a:t>)</a:t>
            </a:r>
            <a:r>
              <a:rPr lang="en-US" dirty="0" smtClean="0"/>
              <a:t> </a:t>
            </a:r>
            <a:endParaRPr lang="en-US" dirty="0"/>
          </a:p>
        </p:txBody>
      </p:sp>
      <p:sp>
        <p:nvSpPr>
          <p:cNvPr id="49154" name="Content Placeholder 2"/>
          <p:cNvSpPr>
            <a:spLocks noGrp="1"/>
          </p:cNvSpPr>
          <p:nvPr>
            <p:ph idx="1"/>
          </p:nvPr>
        </p:nvSpPr>
        <p:spPr>
          <a:xfrm>
            <a:off x="182880" y="1440180"/>
            <a:ext cx="8503920" cy="4686300"/>
          </a:xfrm>
        </p:spPr>
        <p:txBody>
          <a:bodyPr/>
          <a:lstStyle/>
          <a:p>
            <a:r>
              <a:rPr lang="en-US" sz="2700" dirty="0" smtClean="0"/>
              <a:t>cm-</a:t>
            </a:r>
            <a:r>
              <a:rPr lang="en-US" sz="2700" dirty="0"/>
              <a:t>rain </a:t>
            </a:r>
            <a:r>
              <a:rPr lang="en-US" sz="2700" dirty="0" smtClean="0"/>
              <a:t>-</a:t>
            </a:r>
            <a:r>
              <a:rPr lang="en-US" sz="2700" dirty="0"/>
              <a:t>r 123123123 -x </a:t>
            </a:r>
            <a:r>
              <a:rPr lang="en-US" sz="2700" dirty="0" err="1"/>
              <a:t>india</a:t>
            </a:r>
            <a:r>
              <a:rPr lang="en-US" sz="2700" dirty="0"/>
              <a:t> -j </a:t>
            </a:r>
            <a:r>
              <a:rPr lang="en-US" sz="2700" dirty="0" err="1"/>
              <a:t>testjob.sh</a:t>
            </a:r>
            <a:r>
              <a:rPr lang="en-US" sz="2700" dirty="0"/>
              <a:t> -m 2 </a:t>
            </a:r>
          </a:p>
        </p:txBody>
      </p:sp>
      <p:sp>
        <p:nvSpPr>
          <p:cNvPr id="3" name="Date Placeholder 2"/>
          <p:cNvSpPr>
            <a:spLocks noGrp="1"/>
          </p:cNvSpPr>
          <p:nvPr>
            <p:ph type="dt" sz="half" idx="10"/>
          </p:nvPr>
        </p:nvSpPr>
        <p:spPr/>
        <p:txBody>
          <a:bodyPr/>
          <a:lstStyle/>
          <a:p>
            <a:pPr>
              <a:defRPr/>
            </a:pPr>
            <a:r>
              <a:rPr lang="en-US" smtClean="0"/>
              <a:t>Gregor von Laszewski</a:t>
            </a:r>
            <a:endParaRPr lang="en-US"/>
          </a:p>
        </p:txBody>
      </p:sp>
      <p:sp>
        <p:nvSpPr>
          <p:cNvPr id="5" name="Slide Number Placeholder 4"/>
          <p:cNvSpPr>
            <a:spLocks noGrp="1"/>
          </p:cNvSpPr>
          <p:nvPr>
            <p:ph type="sldNum" sz="quarter" idx="11"/>
          </p:nvPr>
        </p:nvSpPr>
        <p:spPr/>
        <p:txBody>
          <a:bodyPr/>
          <a:lstStyle/>
          <a:p>
            <a:pPr>
              <a:defRPr/>
            </a:pPr>
            <a:fld id="{8CF7D548-B0F0-5042-9C66-55E81111742E}" type="slidenum">
              <a:rPr lang="en-US" smtClean="0"/>
              <a:pPr>
                <a:defRPr/>
              </a:pPr>
              <a:t>52</a:t>
            </a:fld>
            <a:endParaRPr lang="en-US"/>
          </a:p>
        </p:txBody>
      </p:sp>
      <p:pic>
        <p:nvPicPr>
          <p:cNvPr id="49156" name="Picture 4" descr="hpc_deplo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51760"/>
            <a:ext cx="9144000" cy="44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9040" y="4732020"/>
            <a:ext cx="2407444" cy="1440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16"/>
          <p:cNvSpPr/>
          <p:nvPr/>
        </p:nvSpPr>
        <p:spPr>
          <a:xfrm>
            <a:off x="5803583" y="2263140"/>
            <a:ext cx="1000125" cy="517208"/>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9" name="Oval 18"/>
          <p:cNvSpPr/>
          <p:nvPr/>
        </p:nvSpPr>
        <p:spPr>
          <a:xfrm>
            <a:off x="6127915" y="2651760"/>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18" name="TextBox 17"/>
          <p:cNvSpPr txBox="1">
            <a:spLocks noChangeArrowheads="1"/>
          </p:cNvSpPr>
          <p:nvPr/>
        </p:nvSpPr>
        <p:spPr bwMode="auto">
          <a:xfrm>
            <a:off x="6580824" y="1938814"/>
            <a:ext cx="1750219" cy="914400"/>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Run job in my image stored in the repo</a:t>
            </a:r>
          </a:p>
        </p:txBody>
      </p:sp>
      <p:cxnSp>
        <p:nvCxnSpPr>
          <p:cNvPr id="24" name="Straight Arrow Connector 23"/>
          <p:cNvCxnSpPr/>
          <p:nvPr/>
        </p:nvCxnSpPr>
        <p:spPr>
          <a:xfrm>
            <a:off x="3070384" y="3687604"/>
            <a:ext cx="1425893" cy="110299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5" name="Oval 24"/>
          <p:cNvSpPr/>
          <p:nvPr/>
        </p:nvSpPr>
        <p:spPr>
          <a:xfrm>
            <a:off x="3600450" y="4141947"/>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26" name="TextBox 25"/>
          <p:cNvSpPr txBox="1">
            <a:spLocks noChangeArrowheads="1"/>
          </p:cNvSpPr>
          <p:nvPr/>
        </p:nvSpPr>
        <p:spPr bwMode="auto">
          <a:xfrm>
            <a:off x="4247674" y="4011930"/>
            <a:ext cx="1490186"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from Repo</a:t>
            </a:r>
          </a:p>
        </p:txBody>
      </p:sp>
      <p:cxnSp>
        <p:nvCxnSpPr>
          <p:cNvPr id="27" name="Straight Arrow Connector 26"/>
          <p:cNvCxnSpPr/>
          <p:nvPr/>
        </p:nvCxnSpPr>
        <p:spPr>
          <a:xfrm flipV="1">
            <a:off x="5857875" y="3817620"/>
            <a:ext cx="777240" cy="97297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8" name="Oval 27"/>
          <p:cNvSpPr/>
          <p:nvPr/>
        </p:nvSpPr>
        <p:spPr>
          <a:xfrm>
            <a:off x="5986465" y="4077653"/>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29" name="TextBox 28"/>
          <p:cNvSpPr txBox="1">
            <a:spLocks noChangeArrowheads="1"/>
          </p:cNvSpPr>
          <p:nvPr/>
        </p:nvSpPr>
        <p:spPr bwMode="auto">
          <a:xfrm>
            <a:off x="6505099" y="3883343"/>
            <a:ext cx="1491615" cy="635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Get img from Repo</a:t>
            </a:r>
          </a:p>
        </p:txBody>
      </p:sp>
      <p:sp>
        <p:nvSpPr>
          <p:cNvPr id="30" name="Freeform 29"/>
          <p:cNvSpPr/>
          <p:nvPr/>
        </p:nvSpPr>
        <p:spPr>
          <a:xfrm>
            <a:off x="6149345" y="4937760"/>
            <a:ext cx="1000125" cy="728663"/>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31" name="Oval 30"/>
          <p:cNvSpPr/>
          <p:nvPr/>
        </p:nvSpPr>
        <p:spPr>
          <a:xfrm>
            <a:off x="6699409" y="4984909"/>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5</a:t>
            </a:r>
          </a:p>
        </p:txBody>
      </p:sp>
      <p:sp>
        <p:nvSpPr>
          <p:cNvPr id="32" name="TextBox 31"/>
          <p:cNvSpPr txBox="1">
            <a:spLocks noChangeArrowheads="1"/>
          </p:cNvSpPr>
          <p:nvPr/>
        </p:nvSpPr>
        <p:spPr bwMode="auto">
          <a:xfrm>
            <a:off x="6376512" y="4594860"/>
            <a:ext cx="1748790" cy="361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Customize img</a:t>
            </a:r>
          </a:p>
        </p:txBody>
      </p:sp>
      <p:cxnSp>
        <p:nvCxnSpPr>
          <p:cNvPr id="33" name="Straight Arrow Connector 32"/>
          <p:cNvCxnSpPr/>
          <p:nvPr/>
        </p:nvCxnSpPr>
        <p:spPr>
          <a:xfrm>
            <a:off x="5922169" y="6150769"/>
            <a:ext cx="907256" cy="2600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4" name="Oval 33"/>
          <p:cNvSpPr/>
          <p:nvPr/>
        </p:nvSpPr>
        <p:spPr>
          <a:xfrm>
            <a:off x="6116479" y="5956459"/>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6</a:t>
            </a:r>
          </a:p>
        </p:txBody>
      </p:sp>
      <p:sp>
        <p:nvSpPr>
          <p:cNvPr id="35" name="TextBox 34"/>
          <p:cNvSpPr txBox="1">
            <a:spLocks noChangeArrowheads="1"/>
          </p:cNvSpPr>
          <p:nvPr/>
        </p:nvSpPr>
        <p:spPr bwMode="auto">
          <a:xfrm>
            <a:off x="6570822" y="5502121"/>
            <a:ext cx="2561748"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in xCAT (cp files/modify tables)</a:t>
            </a:r>
          </a:p>
        </p:txBody>
      </p:sp>
      <p:cxnSp>
        <p:nvCxnSpPr>
          <p:cNvPr id="36" name="Straight Arrow Connector 35"/>
          <p:cNvCxnSpPr/>
          <p:nvPr/>
        </p:nvCxnSpPr>
        <p:spPr>
          <a:xfrm flipH="1" flipV="1">
            <a:off x="2617475" y="4466278"/>
            <a:ext cx="1295877" cy="9072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7" name="Oval 36"/>
          <p:cNvSpPr/>
          <p:nvPr/>
        </p:nvSpPr>
        <p:spPr>
          <a:xfrm>
            <a:off x="3006090" y="4660583"/>
            <a:ext cx="452914"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7</a:t>
            </a:r>
          </a:p>
        </p:txBody>
      </p:sp>
      <p:cxnSp>
        <p:nvCxnSpPr>
          <p:cNvPr id="39" name="Straight Arrow Connector 38"/>
          <p:cNvCxnSpPr/>
          <p:nvPr/>
        </p:nvCxnSpPr>
        <p:spPr>
          <a:xfrm flipH="1">
            <a:off x="1450186" y="4400550"/>
            <a:ext cx="260033" cy="13615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40" name="TextBox 39"/>
          <p:cNvSpPr txBox="1">
            <a:spLocks noChangeArrowheads="1"/>
          </p:cNvSpPr>
          <p:nvPr/>
        </p:nvSpPr>
        <p:spPr bwMode="auto">
          <a:xfrm>
            <a:off x="154310" y="4530567"/>
            <a:ext cx="1434465" cy="1191578"/>
          </a:xfrm>
          <a:prstGeom prst="rect">
            <a:avLst/>
          </a:prstGeom>
          <a:solidFill>
            <a:srgbClr val="FFFFFF">
              <a:alpha val="5882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 in Moab and recycle sched</a:t>
            </a:r>
          </a:p>
        </p:txBody>
      </p:sp>
      <p:sp>
        <p:nvSpPr>
          <p:cNvPr id="41" name="Oval 40"/>
          <p:cNvSpPr/>
          <p:nvPr/>
        </p:nvSpPr>
        <p:spPr>
          <a:xfrm>
            <a:off x="1321600" y="5113497"/>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8</a:t>
            </a:r>
          </a:p>
        </p:txBody>
      </p:sp>
      <p:sp>
        <p:nvSpPr>
          <p:cNvPr id="38" name="TextBox 37"/>
          <p:cNvSpPr txBox="1">
            <a:spLocks noChangeArrowheads="1"/>
          </p:cNvSpPr>
          <p:nvPr/>
        </p:nvSpPr>
        <p:spPr bwMode="auto">
          <a:xfrm>
            <a:off x="2583180" y="5143500"/>
            <a:ext cx="1165860" cy="9144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Return info about the img</a:t>
            </a:r>
          </a:p>
        </p:txBody>
      </p:sp>
      <p:sp>
        <p:nvSpPr>
          <p:cNvPr id="45" name="Freeform 44"/>
          <p:cNvSpPr/>
          <p:nvPr/>
        </p:nvSpPr>
        <p:spPr>
          <a:xfrm flipH="1">
            <a:off x="2627474" y="2327434"/>
            <a:ext cx="1000125" cy="518636"/>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46" name="Oval 45"/>
          <p:cNvSpPr/>
          <p:nvPr/>
        </p:nvSpPr>
        <p:spPr>
          <a:xfrm>
            <a:off x="2887510" y="2197418"/>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7</a:t>
            </a:r>
          </a:p>
        </p:txBody>
      </p:sp>
      <p:pic>
        <p:nvPicPr>
          <p:cNvPr id="49181" name="Picture 50" descr="rainbox.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00450" y="2067403"/>
            <a:ext cx="2203133" cy="1690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TextBox 47"/>
          <p:cNvSpPr txBox="1">
            <a:spLocks noChangeArrowheads="1"/>
          </p:cNvSpPr>
          <p:nvPr/>
        </p:nvSpPr>
        <p:spPr bwMode="auto">
          <a:xfrm>
            <a:off x="1395889" y="2457450"/>
            <a:ext cx="2463165" cy="912972"/>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qsub, monitor status, completion status and indiacate output files</a:t>
            </a:r>
          </a:p>
        </p:txBody>
      </p:sp>
      <p:sp>
        <p:nvSpPr>
          <p:cNvPr id="54" name="Freeform 53"/>
          <p:cNvSpPr/>
          <p:nvPr/>
        </p:nvSpPr>
        <p:spPr>
          <a:xfrm>
            <a:off x="3057525" y="3400425"/>
            <a:ext cx="3070384" cy="631508"/>
          </a:xfrm>
          <a:custGeom>
            <a:avLst/>
            <a:gdLst>
              <a:gd name="connsiteX0" fmla="*/ 2984500 w 3411219"/>
              <a:gd name="connsiteY0" fmla="*/ 0 h 701512"/>
              <a:gd name="connsiteX1" fmla="*/ 3159125 w 3411219"/>
              <a:gd name="connsiteY1" fmla="*/ 698500 h 701512"/>
              <a:gd name="connsiteX2" fmla="*/ 0 w 3411219"/>
              <a:gd name="connsiteY2" fmla="*/ 269875 h 701512"/>
            </a:gdLst>
            <a:ahLst/>
            <a:cxnLst>
              <a:cxn ang="0">
                <a:pos x="connsiteX0" y="connsiteY0"/>
              </a:cxn>
              <a:cxn ang="0">
                <a:pos x="connsiteX1" y="connsiteY1"/>
              </a:cxn>
              <a:cxn ang="0">
                <a:pos x="connsiteX2" y="connsiteY2"/>
              </a:cxn>
            </a:cxnLst>
            <a:rect l="l" t="t" r="r" b="b"/>
            <a:pathLst>
              <a:path w="3411219" h="701512">
                <a:moveTo>
                  <a:pt x="2984500" y="0"/>
                </a:moveTo>
                <a:cubicBezTo>
                  <a:pt x="3320521" y="326760"/>
                  <a:pt x="3656542" y="653521"/>
                  <a:pt x="3159125" y="698500"/>
                </a:cubicBezTo>
                <a:cubicBezTo>
                  <a:pt x="2661708" y="743479"/>
                  <a:pt x="0" y="269875"/>
                  <a:pt x="0" y="26987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55" name="Oval 54"/>
          <p:cNvSpPr/>
          <p:nvPr/>
        </p:nvSpPr>
        <p:spPr>
          <a:xfrm>
            <a:off x="5803583" y="3687607"/>
            <a:ext cx="452914" cy="390048"/>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57" name="TextBox 56"/>
          <p:cNvSpPr txBox="1">
            <a:spLocks noChangeArrowheads="1"/>
          </p:cNvSpPr>
          <p:nvPr/>
        </p:nvSpPr>
        <p:spPr bwMode="auto">
          <a:xfrm>
            <a:off x="5479262" y="3298984"/>
            <a:ext cx="1424463" cy="360045"/>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Register img</a:t>
            </a:r>
          </a:p>
        </p:txBody>
      </p:sp>
    </p:spTree>
    <p:extLst>
      <p:ext uri="{BB962C8B-B14F-4D97-AF65-F5344CB8AC3E}">
        <p14:creationId xmlns:p14="http://schemas.microsoft.com/office/powerpoint/2010/main" val="3525005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25" grpId="0" animBg="1"/>
      <p:bldP spid="26" grpId="0"/>
      <p:bldP spid="28" grpId="0" animBg="1"/>
      <p:bldP spid="29" grpId="0"/>
      <p:bldP spid="31" grpId="0" animBg="1"/>
      <p:bldP spid="32" grpId="0"/>
      <p:bldP spid="34" grpId="0" animBg="1"/>
      <p:bldP spid="35" grpId="0"/>
      <p:bldP spid="37" grpId="0" animBg="1"/>
      <p:bldP spid="40" grpId="0" animBg="1"/>
      <p:bldP spid="41" grpId="0" animBg="1"/>
      <p:bldP spid="38" grpId="0" animBg="1"/>
      <p:bldP spid="46" grpId="0" animBg="1"/>
      <p:bldP spid="48" grpId="0" animBg="1"/>
      <p:bldP spid="55" grpId="0" animBg="1"/>
      <p:bldP spid="5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normAutofit fontScale="90000"/>
          </a:bodyPr>
          <a:lstStyle/>
          <a:p>
            <a:r>
              <a:rPr lang="en-US" dirty="0"/>
              <a:t>Rain a </a:t>
            </a:r>
            <a:r>
              <a:rPr lang="en-US" dirty="0" err="1"/>
              <a:t>Hadoop</a:t>
            </a:r>
            <a:r>
              <a:rPr lang="en-US" dirty="0"/>
              <a:t> environment in Interactive mode</a:t>
            </a:r>
          </a:p>
        </p:txBody>
      </p:sp>
      <p:sp>
        <p:nvSpPr>
          <p:cNvPr id="51202" name="Content Placeholder 2"/>
          <p:cNvSpPr>
            <a:spLocks noGrp="1"/>
          </p:cNvSpPr>
          <p:nvPr>
            <p:ph idx="1"/>
          </p:nvPr>
        </p:nvSpPr>
        <p:spPr/>
        <p:txBody>
          <a:bodyPr/>
          <a:lstStyle/>
          <a:p>
            <a:r>
              <a:rPr lang="nl-NL" sz="2500" dirty="0" smtClean="0"/>
              <a:t>cm-</a:t>
            </a:r>
            <a:r>
              <a:rPr lang="nl-NL" sz="2500" dirty="0" err="1"/>
              <a:t>rain</a:t>
            </a:r>
            <a:r>
              <a:rPr lang="nl-NL" sz="2500" dirty="0"/>
              <a:t> </a:t>
            </a:r>
            <a:r>
              <a:rPr lang="nl-NL" sz="2500" dirty="0" smtClean="0"/>
              <a:t>-</a:t>
            </a:r>
            <a:r>
              <a:rPr lang="nl-NL" sz="2500" dirty="0"/>
              <a:t>i ami-00000017 -s </a:t>
            </a:r>
            <a:r>
              <a:rPr lang="nl-NL" sz="2500" dirty="0" err="1"/>
              <a:t>india</a:t>
            </a:r>
            <a:r>
              <a:rPr lang="nl-NL" sz="2500" dirty="0"/>
              <a:t> -v ~/</a:t>
            </a:r>
            <a:r>
              <a:rPr lang="nl-NL" sz="2500" dirty="0" err="1"/>
              <a:t>OSessex-india</a:t>
            </a:r>
            <a:r>
              <a:rPr lang="nl-NL" sz="2500" dirty="0"/>
              <a:t>/</a:t>
            </a:r>
            <a:r>
              <a:rPr lang="nl-NL" sz="2500" dirty="0" err="1"/>
              <a:t>novarc</a:t>
            </a:r>
            <a:r>
              <a:rPr lang="nl-NL" sz="2500" dirty="0"/>
              <a:t> --</a:t>
            </a:r>
            <a:r>
              <a:rPr lang="nl-NL" sz="2500" dirty="0" err="1"/>
              <a:t>hadoop</a:t>
            </a:r>
            <a:r>
              <a:rPr lang="nl-NL" sz="2500" dirty="0"/>
              <a:t> --</a:t>
            </a:r>
            <a:r>
              <a:rPr lang="nl-NL" sz="2500" dirty="0" err="1"/>
              <a:t>inputdir</a:t>
            </a:r>
            <a:r>
              <a:rPr lang="nl-NL" sz="2500" dirty="0"/>
              <a:t> ~/inputdir1/ --</a:t>
            </a:r>
            <a:r>
              <a:rPr lang="nl-NL" sz="2500" dirty="0" err="1"/>
              <a:t>outputdir</a:t>
            </a:r>
            <a:r>
              <a:rPr lang="nl-NL" sz="2500" dirty="0"/>
              <a:t> ~/</a:t>
            </a:r>
            <a:r>
              <a:rPr lang="nl-NL" sz="2500" dirty="0" err="1"/>
              <a:t>outputdir</a:t>
            </a:r>
            <a:r>
              <a:rPr lang="nl-NL" sz="2500" dirty="0"/>
              <a:t>/ -m 3 -I</a:t>
            </a:r>
            <a:endParaRPr lang="en-US" sz="2500" dirty="0"/>
          </a:p>
          <a:p>
            <a:endParaRPr lang="en-US" dirty="0">
              <a:latin typeface="+mn-lt"/>
            </a:endParaRPr>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3" name="Slide Number Placeholder 2"/>
          <p:cNvSpPr>
            <a:spLocks noGrp="1"/>
          </p:cNvSpPr>
          <p:nvPr>
            <p:ph type="sldNum" sz="quarter" idx="11"/>
          </p:nvPr>
        </p:nvSpPr>
        <p:spPr/>
        <p:txBody>
          <a:bodyPr/>
          <a:lstStyle/>
          <a:p>
            <a:pPr>
              <a:defRPr/>
            </a:pPr>
            <a:fld id="{8CF7D548-B0F0-5042-9C66-55E81111742E}" type="slidenum">
              <a:rPr lang="en-US" smtClean="0"/>
              <a:pPr>
                <a:defRPr/>
              </a:pPr>
              <a:t>53</a:t>
            </a:fld>
            <a:endParaRPr lang="en-US"/>
          </a:p>
        </p:txBody>
      </p:sp>
      <p:sp>
        <p:nvSpPr>
          <p:cNvPr id="21" name="Freeform 20"/>
          <p:cNvSpPr/>
          <p:nvPr/>
        </p:nvSpPr>
        <p:spPr>
          <a:xfrm flipH="1">
            <a:off x="1828800" y="3086100"/>
            <a:ext cx="3070384" cy="631508"/>
          </a:xfrm>
          <a:custGeom>
            <a:avLst/>
            <a:gdLst>
              <a:gd name="connsiteX0" fmla="*/ 2984500 w 3411219"/>
              <a:gd name="connsiteY0" fmla="*/ 0 h 701512"/>
              <a:gd name="connsiteX1" fmla="*/ 3159125 w 3411219"/>
              <a:gd name="connsiteY1" fmla="*/ 698500 h 701512"/>
              <a:gd name="connsiteX2" fmla="*/ 0 w 3411219"/>
              <a:gd name="connsiteY2" fmla="*/ 269875 h 701512"/>
            </a:gdLst>
            <a:ahLst/>
            <a:cxnLst>
              <a:cxn ang="0">
                <a:pos x="connsiteX0" y="connsiteY0"/>
              </a:cxn>
              <a:cxn ang="0">
                <a:pos x="connsiteX1" y="connsiteY1"/>
              </a:cxn>
              <a:cxn ang="0">
                <a:pos x="connsiteX2" y="connsiteY2"/>
              </a:cxn>
            </a:cxnLst>
            <a:rect l="l" t="t" r="r" b="b"/>
            <a:pathLst>
              <a:path w="3411219" h="701512">
                <a:moveTo>
                  <a:pt x="2984500" y="0"/>
                </a:moveTo>
                <a:cubicBezTo>
                  <a:pt x="3320521" y="326760"/>
                  <a:pt x="3656542" y="653521"/>
                  <a:pt x="3159125" y="698500"/>
                </a:cubicBezTo>
                <a:cubicBezTo>
                  <a:pt x="2661708" y="743479"/>
                  <a:pt x="0" y="269875"/>
                  <a:pt x="0" y="26987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pic>
        <p:nvPicPr>
          <p:cNvPr id="51205" name="Picture 4" descr="rainbo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80360"/>
            <a:ext cx="2203133" cy="169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4807" y="3783330"/>
            <a:ext cx="4949190" cy="3074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537460"/>
            <a:ext cx="2583180" cy="158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14900" y="445770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7920" y="562356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46620" y="459486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63540" y="4732020"/>
            <a:ext cx="22860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reeform 15"/>
          <p:cNvSpPr/>
          <p:nvPr/>
        </p:nvSpPr>
        <p:spPr>
          <a:xfrm rot="16200000" flipH="1">
            <a:off x="695805" y="4424840"/>
            <a:ext cx="584359" cy="787242"/>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7" name="Oval 16"/>
          <p:cNvSpPr/>
          <p:nvPr/>
        </p:nvSpPr>
        <p:spPr>
          <a:xfrm>
            <a:off x="457200" y="466344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18" name="TextBox 17"/>
          <p:cNvSpPr txBox="1">
            <a:spLocks noChangeArrowheads="1"/>
          </p:cNvSpPr>
          <p:nvPr/>
        </p:nvSpPr>
        <p:spPr bwMode="auto">
          <a:xfrm>
            <a:off x="182880" y="5006340"/>
            <a:ext cx="1750219" cy="637223"/>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Deploy Hadoop Environment</a:t>
            </a:r>
          </a:p>
        </p:txBody>
      </p:sp>
      <p:sp>
        <p:nvSpPr>
          <p:cNvPr id="19" name="Oval 18"/>
          <p:cNvSpPr/>
          <p:nvPr/>
        </p:nvSpPr>
        <p:spPr>
          <a:xfrm>
            <a:off x="3113252" y="3268980"/>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20" name="TextBox 19"/>
          <p:cNvSpPr txBox="1">
            <a:spLocks noChangeArrowheads="1"/>
          </p:cNvSpPr>
          <p:nvPr/>
        </p:nvSpPr>
        <p:spPr bwMode="auto">
          <a:xfrm>
            <a:off x="2788925" y="2880365"/>
            <a:ext cx="1295877" cy="360045"/>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Start VM</a:t>
            </a:r>
          </a:p>
        </p:txBody>
      </p:sp>
      <p:cxnSp>
        <p:nvCxnSpPr>
          <p:cNvPr id="22" name="Straight Arrow Connector 21"/>
          <p:cNvCxnSpPr/>
          <p:nvPr/>
        </p:nvCxnSpPr>
        <p:spPr>
          <a:xfrm flipH="1">
            <a:off x="2651760" y="3909060"/>
            <a:ext cx="226314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Oval 22"/>
          <p:cNvSpPr/>
          <p:nvPr/>
        </p:nvSpPr>
        <p:spPr>
          <a:xfrm>
            <a:off x="3474720" y="390906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24" name="TextBox 23"/>
          <p:cNvSpPr txBox="1">
            <a:spLocks noChangeArrowheads="1"/>
          </p:cNvSpPr>
          <p:nvPr/>
        </p:nvSpPr>
        <p:spPr bwMode="auto">
          <a:xfrm>
            <a:off x="3200400" y="3566164"/>
            <a:ext cx="1645920"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VMs Running</a:t>
            </a:r>
          </a:p>
        </p:txBody>
      </p:sp>
      <p:sp>
        <p:nvSpPr>
          <p:cNvPr id="30" name="Oval 29"/>
          <p:cNvSpPr/>
          <p:nvPr/>
        </p:nvSpPr>
        <p:spPr>
          <a:xfrm>
            <a:off x="3749040" y="466344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31" name="TextBox 30"/>
          <p:cNvSpPr txBox="1">
            <a:spLocks noChangeArrowheads="1"/>
          </p:cNvSpPr>
          <p:nvPr/>
        </p:nvSpPr>
        <p:spPr bwMode="auto">
          <a:xfrm>
            <a:off x="2857500" y="4251960"/>
            <a:ext cx="2331720"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Install/Configure Hadoop</a:t>
            </a:r>
          </a:p>
        </p:txBody>
      </p:sp>
      <p:sp>
        <p:nvSpPr>
          <p:cNvPr id="43" name="Freeform 42"/>
          <p:cNvSpPr/>
          <p:nvPr/>
        </p:nvSpPr>
        <p:spPr>
          <a:xfrm>
            <a:off x="2614613" y="4484847"/>
            <a:ext cx="2373154" cy="540068"/>
          </a:xfrm>
          <a:custGeom>
            <a:avLst/>
            <a:gdLst>
              <a:gd name="connsiteX0" fmla="*/ 0 w 2636212"/>
              <a:gd name="connsiteY0" fmla="*/ 0 h 599365"/>
              <a:gd name="connsiteX1" fmla="*/ 769697 w 2636212"/>
              <a:gd name="connsiteY1" fmla="*/ 558030 h 599365"/>
              <a:gd name="connsiteX2" fmla="*/ 2636212 w 2636212"/>
              <a:gd name="connsiteY2" fmla="*/ 558030 h 599365"/>
            </a:gdLst>
            <a:ahLst/>
            <a:cxnLst>
              <a:cxn ang="0">
                <a:pos x="connsiteX0" y="connsiteY0"/>
              </a:cxn>
              <a:cxn ang="0">
                <a:pos x="connsiteX1" y="connsiteY1"/>
              </a:cxn>
              <a:cxn ang="0">
                <a:pos x="connsiteX2" y="connsiteY2"/>
              </a:cxn>
            </a:cxnLst>
            <a:rect l="l" t="t" r="r" b="b"/>
            <a:pathLst>
              <a:path w="2636212" h="599365">
                <a:moveTo>
                  <a:pt x="0" y="0"/>
                </a:moveTo>
                <a:cubicBezTo>
                  <a:pt x="165164" y="232512"/>
                  <a:pt x="330328" y="465025"/>
                  <a:pt x="769697" y="558030"/>
                </a:cubicBezTo>
                <a:cubicBezTo>
                  <a:pt x="1209066" y="651035"/>
                  <a:pt x="2636212" y="558030"/>
                  <a:pt x="2636212" y="558030"/>
                </a:cubicBezTo>
              </a:path>
            </a:pathLst>
          </a:custGeom>
          <a:ln>
            <a:tailEnd type="stealth" w="lg" len="lg"/>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46" name="Freeform 45"/>
          <p:cNvSpPr/>
          <p:nvPr/>
        </p:nvSpPr>
        <p:spPr>
          <a:xfrm>
            <a:off x="2008823" y="4572000"/>
            <a:ext cx="2978944" cy="1042988"/>
          </a:xfrm>
          <a:custGeom>
            <a:avLst/>
            <a:gdLst>
              <a:gd name="connsiteX0" fmla="*/ 0 w 3309697"/>
              <a:gd name="connsiteY0" fmla="*/ 0 h 1158195"/>
              <a:gd name="connsiteX1" fmla="*/ 558031 w 3309697"/>
              <a:gd name="connsiteY1" fmla="*/ 1135303 h 1158195"/>
              <a:gd name="connsiteX2" fmla="*/ 3309697 w 3309697"/>
              <a:gd name="connsiteY2" fmla="*/ 788939 h 1158195"/>
              <a:gd name="connsiteX3" fmla="*/ 3309697 w 3309697"/>
              <a:gd name="connsiteY3" fmla="*/ 788939 h 1158195"/>
            </a:gdLst>
            <a:ahLst/>
            <a:cxnLst>
              <a:cxn ang="0">
                <a:pos x="connsiteX0" y="connsiteY0"/>
              </a:cxn>
              <a:cxn ang="0">
                <a:pos x="connsiteX1" y="connsiteY1"/>
              </a:cxn>
              <a:cxn ang="0">
                <a:pos x="connsiteX2" y="connsiteY2"/>
              </a:cxn>
              <a:cxn ang="0">
                <a:pos x="connsiteX3" y="connsiteY3"/>
              </a:cxn>
            </a:cxnLst>
            <a:rect l="l" t="t" r="r" b="b"/>
            <a:pathLst>
              <a:path w="3309697" h="1158195">
                <a:moveTo>
                  <a:pt x="0" y="0"/>
                </a:moveTo>
                <a:cubicBezTo>
                  <a:pt x="3207" y="501906"/>
                  <a:pt x="6415" y="1003813"/>
                  <a:pt x="558031" y="1135303"/>
                </a:cubicBezTo>
                <a:cubicBezTo>
                  <a:pt x="1109647" y="1266793"/>
                  <a:pt x="3309697" y="788939"/>
                  <a:pt x="3309697" y="788939"/>
                </a:cubicBezTo>
                <a:lnTo>
                  <a:pt x="3309697" y="788939"/>
                </a:lnTo>
              </a:path>
            </a:pathLst>
          </a:cu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47" name="Oval 46"/>
          <p:cNvSpPr/>
          <p:nvPr/>
        </p:nvSpPr>
        <p:spPr>
          <a:xfrm>
            <a:off x="3337560" y="541782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5</a:t>
            </a:r>
          </a:p>
        </p:txBody>
      </p:sp>
      <p:sp>
        <p:nvSpPr>
          <p:cNvPr id="44" name="TextBox 43"/>
          <p:cNvSpPr txBox="1"/>
          <p:nvPr/>
        </p:nvSpPr>
        <p:spPr>
          <a:xfrm>
            <a:off x="1897380" y="4937760"/>
            <a:ext cx="2020253" cy="637223"/>
          </a:xfrm>
          <a:prstGeom prst="rect">
            <a:avLst/>
          </a:prstGeom>
          <a:solidFill>
            <a:schemeClr val="bg1">
              <a:lumMod val="95000"/>
              <a:alpha val="49000"/>
            </a:schemeClr>
          </a:solidFill>
        </p:spPr>
        <p:txBody>
          <a:bodyPr lIns="82292" tIns="41148" rIns="82292" bIns="41148">
            <a:spAutoFit/>
          </a:bodyPr>
          <a:lstStyle/>
          <a:p>
            <a:pPr>
              <a:defRPr/>
            </a:pPr>
            <a:r>
              <a:rPr lang="en-US" b="1" dirty="0"/>
              <a:t>Login User in </a:t>
            </a:r>
            <a:r>
              <a:rPr lang="en-US" b="1" dirty="0" err="1"/>
              <a:t>Hadoop</a:t>
            </a:r>
            <a:r>
              <a:rPr lang="en-US" b="1" dirty="0"/>
              <a:t> Master</a:t>
            </a:r>
          </a:p>
        </p:txBody>
      </p:sp>
    </p:spTree>
    <p:extLst>
      <p:ext uri="{BB962C8B-B14F-4D97-AF65-F5344CB8AC3E}">
        <p14:creationId xmlns:p14="http://schemas.microsoft.com/office/powerpoint/2010/main" val="228901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3" grpId="0" animBg="1"/>
      <p:bldP spid="24" grpId="0"/>
      <p:bldP spid="30" grpId="0" animBg="1"/>
      <p:bldP spid="31" grpId="0"/>
      <p:bldP spid="47" grpId="0" animBg="1"/>
      <p:bldP spid="4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US" dirty="0"/>
              <a:t>Rain a </a:t>
            </a:r>
            <a:r>
              <a:rPr lang="en-US" dirty="0" err="1"/>
              <a:t>Hadoop</a:t>
            </a:r>
            <a:r>
              <a:rPr lang="en-US" dirty="0"/>
              <a:t> environment and execute Word count 1/2</a:t>
            </a:r>
          </a:p>
        </p:txBody>
      </p:sp>
      <p:sp>
        <p:nvSpPr>
          <p:cNvPr id="53250" name="Content Placeholder 2"/>
          <p:cNvSpPr>
            <a:spLocks noGrp="1"/>
          </p:cNvSpPr>
          <p:nvPr>
            <p:ph idx="1"/>
          </p:nvPr>
        </p:nvSpPr>
        <p:spPr/>
        <p:txBody>
          <a:bodyPr/>
          <a:lstStyle/>
          <a:p>
            <a:r>
              <a:rPr lang="nl-NL" sz="2500" dirty="0"/>
              <a:t>As </a:t>
            </a:r>
            <a:r>
              <a:rPr lang="nl-NL" sz="2500" dirty="0" err="1"/>
              <a:t>example</a:t>
            </a:r>
            <a:r>
              <a:rPr lang="nl-NL" sz="2500" dirty="0"/>
              <a:t> we </a:t>
            </a:r>
            <a:r>
              <a:rPr lang="nl-NL" sz="2500" dirty="0" err="1"/>
              <a:t>use</a:t>
            </a:r>
            <a:r>
              <a:rPr lang="nl-NL" sz="2500" dirty="0"/>
              <a:t> the word </a:t>
            </a:r>
            <a:r>
              <a:rPr lang="nl-NL" sz="2500" dirty="0" err="1"/>
              <a:t>count</a:t>
            </a:r>
            <a:r>
              <a:rPr lang="nl-NL" sz="2500" dirty="0"/>
              <a:t> </a:t>
            </a:r>
            <a:r>
              <a:rPr lang="nl-NL" sz="2500" dirty="0" err="1"/>
              <a:t>application</a:t>
            </a:r>
            <a:r>
              <a:rPr lang="nl-NL" sz="2500" dirty="0"/>
              <a:t> </a:t>
            </a:r>
            <a:r>
              <a:rPr lang="nl-NL" sz="2500" dirty="0" err="1"/>
              <a:t>to</a:t>
            </a:r>
            <a:r>
              <a:rPr lang="nl-NL" sz="2500" dirty="0"/>
              <a:t> </a:t>
            </a:r>
            <a:r>
              <a:rPr lang="nl-NL" sz="2500" dirty="0" err="1"/>
              <a:t>count</a:t>
            </a:r>
            <a:r>
              <a:rPr lang="nl-NL" sz="2500" dirty="0"/>
              <a:t> the </a:t>
            </a:r>
            <a:r>
              <a:rPr lang="nl-NL" sz="2500" dirty="0" err="1"/>
              <a:t>words</a:t>
            </a:r>
            <a:r>
              <a:rPr lang="nl-NL" sz="2500" dirty="0"/>
              <a:t> of </a:t>
            </a:r>
            <a:r>
              <a:rPr lang="nl-NL" sz="2500" dirty="0" err="1"/>
              <a:t>several</a:t>
            </a:r>
            <a:r>
              <a:rPr lang="nl-NL" sz="2500" dirty="0"/>
              <a:t> </a:t>
            </a:r>
            <a:r>
              <a:rPr lang="nl-NL" sz="2500" dirty="0" err="1"/>
              <a:t>books</a:t>
            </a:r>
            <a:endParaRPr lang="nl-NL" sz="2500" dirty="0"/>
          </a:p>
          <a:p>
            <a:r>
              <a:rPr lang="nl-NL" sz="2500" dirty="0" err="1"/>
              <a:t>Create</a:t>
            </a:r>
            <a:r>
              <a:rPr lang="nl-NL" sz="2500" dirty="0"/>
              <a:t> script </a:t>
            </a:r>
            <a:r>
              <a:rPr lang="nl-NL" sz="2500" dirty="0" err="1"/>
              <a:t>with</a:t>
            </a:r>
            <a:r>
              <a:rPr lang="nl-NL" sz="2500" dirty="0"/>
              <a:t> the </a:t>
            </a:r>
            <a:r>
              <a:rPr lang="nl-NL" sz="2500" dirty="0" err="1"/>
              <a:t>hadoop</a:t>
            </a:r>
            <a:r>
              <a:rPr lang="nl-NL" sz="2500" dirty="0"/>
              <a:t> </a:t>
            </a:r>
            <a:r>
              <a:rPr lang="nl-NL" sz="2500" dirty="0" err="1"/>
              <a:t>command</a:t>
            </a:r>
            <a:r>
              <a:rPr lang="nl-NL" sz="2500" dirty="0"/>
              <a:t> (</a:t>
            </a:r>
            <a:r>
              <a:rPr lang="en-US" sz="2500" dirty="0"/>
              <a:t>h</a:t>
            </a:r>
            <a:r>
              <a:rPr lang="nl-NL" sz="2500" dirty="0" err="1"/>
              <a:t>adoopword.sh</a:t>
            </a:r>
            <a:r>
              <a:rPr lang="nl-NL" sz="2500" dirty="0"/>
              <a:t>)</a:t>
            </a:r>
          </a:p>
          <a:p>
            <a:endParaRPr lang="nl-NL" sz="2500" dirty="0"/>
          </a:p>
          <a:p>
            <a:endParaRPr lang="nl-NL" sz="2500" dirty="0"/>
          </a:p>
          <a:p>
            <a:r>
              <a:rPr lang="nl-NL" sz="2500" dirty="0"/>
              <a:t>Download </a:t>
            </a:r>
            <a:r>
              <a:rPr lang="nl-NL" sz="2500" dirty="0" err="1"/>
              <a:t>books</a:t>
            </a:r>
            <a:r>
              <a:rPr lang="nl-NL" sz="2500" dirty="0"/>
              <a:t> in </a:t>
            </a:r>
            <a:r>
              <a:rPr lang="nl-NL" sz="2500" dirty="0" err="1"/>
              <a:t>txt</a:t>
            </a:r>
            <a:endParaRPr lang="nl-NL" sz="2500" dirty="0"/>
          </a:p>
          <a:p>
            <a:endParaRPr lang="nl-NL" sz="2500" dirty="0"/>
          </a:p>
          <a:p>
            <a:r>
              <a:rPr lang="en-US" dirty="0" err="1"/>
              <a:t>Uncompress</a:t>
            </a:r>
            <a:r>
              <a:rPr lang="en-US" dirty="0"/>
              <a:t> books</a:t>
            </a:r>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3" name="Slide Number Placeholder 2"/>
          <p:cNvSpPr>
            <a:spLocks noGrp="1"/>
          </p:cNvSpPr>
          <p:nvPr>
            <p:ph type="sldNum" sz="quarter" idx="11"/>
          </p:nvPr>
        </p:nvSpPr>
        <p:spPr/>
        <p:txBody>
          <a:bodyPr/>
          <a:lstStyle/>
          <a:p>
            <a:pPr>
              <a:defRPr/>
            </a:pPr>
            <a:fld id="{8CF7D548-B0F0-5042-9C66-55E81111742E}" type="slidenum">
              <a:rPr lang="en-US" smtClean="0"/>
              <a:pPr>
                <a:defRPr/>
              </a:pPr>
              <a:t>54</a:t>
            </a:fld>
            <a:endParaRPr lang="en-US"/>
          </a:p>
        </p:txBody>
      </p:sp>
      <p:sp>
        <p:nvSpPr>
          <p:cNvPr id="53251" name="Text Box 8"/>
          <p:cNvSpPr txBox="1">
            <a:spLocks noChangeArrowheads="1"/>
          </p:cNvSpPr>
          <p:nvPr/>
        </p:nvSpPr>
        <p:spPr bwMode="auto">
          <a:xfrm>
            <a:off x="662940" y="3017520"/>
            <a:ext cx="7955280" cy="77581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dirty="0" err="1">
                <a:latin typeface="+mn-lt"/>
              </a:rPr>
              <a:t>hadoop</a:t>
            </a:r>
            <a:r>
              <a:rPr lang="en-US" sz="2500" dirty="0">
                <a:latin typeface="+mn-lt"/>
              </a:rPr>
              <a:t> jar $HADOOP_CONF_DIR/../</a:t>
            </a:r>
            <a:r>
              <a:rPr lang="en-US" sz="2500" dirty="0" err="1">
                <a:latin typeface="+mn-lt"/>
              </a:rPr>
              <a:t>hadoop</a:t>
            </a:r>
            <a:r>
              <a:rPr lang="en-US" sz="2500" dirty="0">
                <a:latin typeface="+mn-lt"/>
              </a:rPr>
              <a:t>-examples*.jar </a:t>
            </a:r>
            <a:r>
              <a:rPr lang="en-US" sz="2500" dirty="0" err="1">
                <a:latin typeface="+mn-lt"/>
              </a:rPr>
              <a:t>wordcount</a:t>
            </a:r>
            <a:r>
              <a:rPr lang="en-US" sz="2500" dirty="0">
                <a:latin typeface="+mn-lt"/>
              </a:rPr>
              <a:t>  inputdir1 </a:t>
            </a:r>
            <a:r>
              <a:rPr lang="en-US" sz="2500" dirty="0" err="1">
                <a:latin typeface="+mn-lt"/>
              </a:rPr>
              <a:t>outputdir</a:t>
            </a:r>
            <a:endParaRPr lang="en-US" sz="2500" dirty="0">
              <a:latin typeface="+mn-lt"/>
            </a:endParaRPr>
          </a:p>
        </p:txBody>
      </p:sp>
      <p:sp>
        <p:nvSpPr>
          <p:cNvPr id="53252" name="Text Box 8"/>
          <p:cNvSpPr txBox="1">
            <a:spLocks noChangeArrowheads="1"/>
          </p:cNvSpPr>
          <p:nvPr/>
        </p:nvSpPr>
        <p:spPr bwMode="auto">
          <a:xfrm>
            <a:off x="662940" y="4001928"/>
            <a:ext cx="7955280" cy="387192"/>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dirty="0">
                <a:latin typeface="+mn-lt"/>
              </a:rPr>
              <a:t>$ </a:t>
            </a:r>
            <a:r>
              <a:rPr lang="en-US" sz="2500" dirty="0" err="1">
                <a:latin typeface="+mn-lt"/>
              </a:rPr>
              <a:t>wget</a:t>
            </a:r>
            <a:r>
              <a:rPr lang="en-US" sz="2500" dirty="0">
                <a:latin typeface="+mn-lt"/>
              </a:rPr>
              <a:t> i120/test-image/books-</a:t>
            </a:r>
            <a:r>
              <a:rPr lang="en-US" sz="2500" dirty="0" err="1">
                <a:latin typeface="+mn-lt"/>
              </a:rPr>
              <a:t>example.tgz</a:t>
            </a:r>
            <a:endParaRPr lang="en-US" sz="2500" dirty="0">
              <a:latin typeface="+mn-lt"/>
            </a:endParaRPr>
          </a:p>
        </p:txBody>
      </p:sp>
      <p:sp>
        <p:nvSpPr>
          <p:cNvPr id="53253" name="Text Box 8"/>
          <p:cNvSpPr txBox="1">
            <a:spLocks noChangeArrowheads="1"/>
          </p:cNvSpPr>
          <p:nvPr/>
        </p:nvSpPr>
        <p:spPr bwMode="auto">
          <a:xfrm>
            <a:off x="662940" y="5349240"/>
            <a:ext cx="7955280" cy="775812"/>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a:latin typeface="+mn-lt"/>
              </a:rPr>
              <a:t>$ mkdir ~/inputdir1</a:t>
            </a:r>
          </a:p>
          <a:p>
            <a:r>
              <a:rPr lang="en-US" sz="2500">
                <a:latin typeface="+mn-lt"/>
              </a:rPr>
              <a:t>$ tar xvfz books-example.tgz –C ~/inputdir1</a:t>
            </a:r>
          </a:p>
        </p:txBody>
      </p:sp>
    </p:spTree>
    <p:extLst>
      <p:ext uri="{BB962C8B-B14F-4D97-AF65-F5344CB8AC3E}">
        <p14:creationId xmlns:p14="http://schemas.microsoft.com/office/powerpoint/2010/main" val="370186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dirty="0">
                <a:latin typeface="Times New Roman" charset="0"/>
              </a:rPr>
              <a:t>Rain a </a:t>
            </a:r>
            <a:r>
              <a:rPr lang="en-US" dirty="0" err="1">
                <a:latin typeface="Times New Roman" charset="0"/>
              </a:rPr>
              <a:t>Hadoop</a:t>
            </a:r>
            <a:r>
              <a:rPr lang="en-US" dirty="0">
                <a:latin typeface="Times New Roman" charset="0"/>
              </a:rPr>
              <a:t> environment and execute Word count 2/2</a:t>
            </a:r>
          </a:p>
        </p:txBody>
      </p:sp>
      <p:sp>
        <p:nvSpPr>
          <p:cNvPr id="3" name="Content Placeholder 2"/>
          <p:cNvSpPr>
            <a:spLocks noGrp="1"/>
          </p:cNvSpPr>
          <p:nvPr>
            <p:ph idx="1"/>
          </p:nvPr>
        </p:nvSpPr>
        <p:spPr/>
        <p:txBody>
          <a:bodyPr/>
          <a:lstStyle/>
          <a:p>
            <a:pPr>
              <a:defRPr/>
            </a:pPr>
            <a:r>
              <a:rPr lang="en-US" dirty="0" smtClean="0"/>
              <a:t>Execute rain</a:t>
            </a:r>
          </a:p>
          <a:p>
            <a:pPr>
              <a:defRPr/>
            </a:pPr>
            <a:endParaRPr lang="en-US" dirty="0"/>
          </a:p>
          <a:p>
            <a:pPr marL="0" indent="0">
              <a:buNone/>
              <a:defRPr/>
            </a:pPr>
            <a:endParaRPr lang="en-US" dirty="0"/>
          </a:p>
          <a:p>
            <a:pPr>
              <a:defRPr/>
            </a:pPr>
            <a:r>
              <a:rPr lang="en-US" dirty="0" smtClean="0"/>
              <a:t>Once the job is done</a:t>
            </a:r>
          </a:p>
          <a:p>
            <a:pPr>
              <a:defRPr/>
            </a:pPr>
            <a:endParaRPr lang="en-US" dirty="0"/>
          </a:p>
          <a:p>
            <a:pPr>
              <a:defRPr/>
            </a:pPr>
            <a:endParaRPr lang="en-US" dirty="0" smtClean="0"/>
          </a:p>
          <a:p>
            <a:pPr>
              <a:defRPr/>
            </a:pPr>
            <a:r>
              <a:rPr lang="en-US" dirty="0" smtClean="0"/>
              <a:t>The output is in the file </a:t>
            </a:r>
            <a:r>
              <a:rPr lang="nb-NO" b="1" i="1" dirty="0" smtClean="0"/>
              <a:t>part-r-00000</a:t>
            </a:r>
            <a:endParaRPr lang="en-US" b="1" i="1" dirty="0" smtClean="0"/>
          </a:p>
          <a:p>
            <a:pPr>
              <a:defRPr/>
            </a:pPr>
            <a:endParaRPr lang="en-US" dirty="0"/>
          </a:p>
        </p:txBody>
      </p:sp>
      <p:sp>
        <p:nvSpPr>
          <p:cNvPr id="2" name="Date Placeholder 1"/>
          <p:cNvSpPr>
            <a:spLocks noGrp="1"/>
          </p:cNvSpPr>
          <p:nvPr>
            <p:ph type="dt" sz="half" idx="10"/>
          </p:nvPr>
        </p:nvSpPr>
        <p:spPr/>
        <p:txBody>
          <a:bodyPr/>
          <a:lstStyle/>
          <a:p>
            <a:pPr>
              <a:defRPr/>
            </a:pPr>
            <a:r>
              <a:rPr lang="en-US" smtClean="0"/>
              <a:t>Gregor von Laszewski</a:t>
            </a:r>
            <a:endParaRPr lang="en-US"/>
          </a:p>
        </p:txBody>
      </p:sp>
      <p:sp>
        <p:nvSpPr>
          <p:cNvPr id="4" name="Slide Number Placeholder 3"/>
          <p:cNvSpPr>
            <a:spLocks noGrp="1"/>
          </p:cNvSpPr>
          <p:nvPr>
            <p:ph type="sldNum" sz="quarter" idx="11"/>
          </p:nvPr>
        </p:nvSpPr>
        <p:spPr/>
        <p:txBody>
          <a:bodyPr/>
          <a:lstStyle/>
          <a:p>
            <a:pPr>
              <a:defRPr/>
            </a:pPr>
            <a:fld id="{8CF7D548-B0F0-5042-9C66-55E81111742E}" type="slidenum">
              <a:rPr lang="en-US" smtClean="0"/>
              <a:pPr>
                <a:defRPr/>
              </a:pPr>
              <a:t>55</a:t>
            </a:fld>
            <a:endParaRPr lang="en-US"/>
          </a:p>
        </p:txBody>
      </p:sp>
      <p:sp>
        <p:nvSpPr>
          <p:cNvPr id="54275" name="Text Box 8"/>
          <p:cNvSpPr txBox="1">
            <a:spLocks noChangeArrowheads="1"/>
          </p:cNvSpPr>
          <p:nvPr/>
        </p:nvSpPr>
        <p:spPr bwMode="auto">
          <a:xfrm>
            <a:off x="662940" y="1824143"/>
            <a:ext cx="7955280" cy="1163003"/>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nl-NL" sz="2500" dirty="0">
                <a:latin typeface="+mn-lt"/>
              </a:rPr>
              <a:t>$ </a:t>
            </a:r>
            <a:r>
              <a:rPr lang="nl-NL" sz="2500" dirty="0" smtClean="0">
                <a:latin typeface="+mn-lt"/>
              </a:rPr>
              <a:t>cm-</a:t>
            </a:r>
            <a:r>
              <a:rPr lang="nl-NL" sz="2500" dirty="0" err="1">
                <a:latin typeface="+mn-lt"/>
              </a:rPr>
              <a:t>rain</a:t>
            </a:r>
            <a:r>
              <a:rPr lang="nl-NL" sz="2500" dirty="0">
                <a:latin typeface="+mn-lt"/>
              </a:rPr>
              <a:t> -u </a:t>
            </a:r>
            <a:r>
              <a:rPr lang="nl-NL" sz="2500" dirty="0" err="1" smtClean="0">
                <a:latin typeface="+mn-lt"/>
              </a:rPr>
              <a:t>gregor</a:t>
            </a:r>
            <a:r>
              <a:rPr lang="nl-NL" sz="2500" dirty="0" smtClean="0">
                <a:latin typeface="+mn-lt"/>
              </a:rPr>
              <a:t> </a:t>
            </a:r>
            <a:r>
              <a:rPr lang="nl-NL" sz="2500" dirty="0">
                <a:latin typeface="+mn-lt"/>
              </a:rPr>
              <a:t>-i ami-00000017 -s </a:t>
            </a:r>
            <a:r>
              <a:rPr lang="nl-NL" sz="2500" dirty="0" err="1">
                <a:latin typeface="+mn-lt"/>
              </a:rPr>
              <a:t>india</a:t>
            </a:r>
            <a:r>
              <a:rPr lang="nl-NL" sz="2500" dirty="0">
                <a:latin typeface="+mn-lt"/>
              </a:rPr>
              <a:t> -v ~/</a:t>
            </a:r>
            <a:r>
              <a:rPr lang="nl-NL" sz="2500" dirty="0" err="1">
                <a:latin typeface="+mn-lt"/>
              </a:rPr>
              <a:t>OSessex-india</a:t>
            </a:r>
            <a:r>
              <a:rPr lang="nl-NL" sz="2500" dirty="0">
                <a:latin typeface="+mn-lt"/>
              </a:rPr>
              <a:t>/</a:t>
            </a:r>
            <a:r>
              <a:rPr lang="nl-NL" sz="2500" dirty="0" err="1">
                <a:latin typeface="+mn-lt"/>
              </a:rPr>
              <a:t>novarc</a:t>
            </a:r>
            <a:r>
              <a:rPr lang="nl-NL" sz="2500" dirty="0">
                <a:latin typeface="+mn-lt"/>
              </a:rPr>
              <a:t> </a:t>
            </a:r>
            <a:r>
              <a:rPr lang="en-US" sz="2500" dirty="0">
                <a:latin typeface="+mn-lt"/>
              </a:rPr>
              <a:t>–</a:t>
            </a:r>
            <a:r>
              <a:rPr lang="nl-NL" sz="2500" dirty="0">
                <a:latin typeface="+mn-lt"/>
              </a:rPr>
              <a:t>j ~/</a:t>
            </a:r>
            <a:r>
              <a:rPr lang="en-US" sz="2500" dirty="0">
                <a:latin typeface="+mn-lt"/>
              </a:rPr>
              <a:t>h</a:t>
            </a:r>
            <a:r>
              <a:rPr lang="nl-NL" sz="2500" dirty="0" err="1">
                <a:latin typeface="+mn-lt"/>
              </a:rPr>
              <a:t>adoopword.sh</a:t>
            </a:r>
            <a:r>
              <a:rPr lang="nl-NL" sz="2500" dirty="0">
                <a:latin typeface="+mn-lt"/>
              </a:rPr>
              <a:t> --</a:t>
            </a:r>
            <a:r>
              <a:rPr lang="nl-NL" sz="2500" dirty="0" err="1">
                <a:latin typeface="+mn-lt"/>
              </a:rPr>
              <a:t>hadoop</a:t>
            </a:r>
            <a:r>
              <a:rPr lang="nl-NL" sz="2500" dirty="0">
                <a:latin typeface="+mn-lt"/>
              </a:rPr>
              <a:t> --</a:t>
            </a:r>
            <a:r>
              <a:rPr lang="nl-NL" sz="2500" dirty="0" err="1">
                <a:latin typeface="+mn-lt"/>
              </a:rPr>
              <a:t>inputdir</a:t>
            </a:r>
            <a:r>
              <a:rPr lang="nl-NL" sz="2500" dirty="0">
                <a:latin typeface="+mn-lt"/>
              </a:rPr>
              <a:t> ~/inputdir1/ --</a:t>
            </a:r>
            <a:r>
              <a:rPr lang="nl-NL" sz="2500" dirty="0" err="1">
                <a:latin typeface="+mn-lt"/>
              </a:rPr>
              <a:t>outputdir</a:t>
            </a:r>
            <a:r>
              <a:rPr lang="nl-NL" sz="2500" dirty="0">
                <a:latin typeface="+mn-lt"/>
              </a:rPr>
              <a:t> ~/</a:t>
            </a:r>
            <a:r>
              <a:rPr lang="nl-NL" sz="2500" dirty="0" err="1">
                <a:latin typeface="+mn-lt"/>
              </a:rPr>
              <a:t>outputdir</a:t>
            </a:r>
            <a:r>
              <a:rPr lang="nl-NL" sz="2500" dirty="0">
                <a:latin typeface="+mn-lt"/>
              </a:rPr>
              <a:t>/ -m 3</a:t>
            </a:r>
          </a:p>
        </p:txBody>
      </p:sp>
      <p:sp>
        <p:nvSpPr>
          <p:cNvPr id="54276" name="Text Box 8"/>
          <p:cNvSpPr txBox="1">
            <a:spLocks noChangeArrowheads="1"/>
          </p:cNvSpPr>
          <p:nvPr/>
        </p:nvSpPr>
        <p:spPr bwMode="auto">
          <a:xfrm>
            <a:off x="662940" y="3977645"/>
            <a:ext cx="7955280" cy="754053"/>
          </a:xfrm>
          <a:prstGeom prst="rect">
            <a:avLst/>
          </a:prstGeom>
          <a:solidFill>
            <a:srgbClr val="BFBFB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nb-NO" sz="2500">
                <a:latin typeface="+mn-lt"/>
              </a:rPr>
              <a:t>$ ls ~/outputdir/outputdir/</a:t>
            </a:r>
          </a:p>
          <a:p>
            <a:r>
              <a:rPr lang="nb-NO">
                <a:latin typeface="+mn-lt"/>
              </a:rPr>
              <a:t>_logs  part-r-00000  _SUCCESS</a:t>
            </a:r>
          </a:p>
        </p:txBody>
      </p:sp>
    </p:spTree>
    <p:extLst>
      <p:ext uri="{BB962C8B-B14F-4D97-AF65-F5344CB8AC3E}">
        <p14:creationId xmlns:p14="http://schemas.microsoft.com/office/powerpoint/2010/main" val="711794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a:latin typeface="Times New Roman" charset="0"/>
              </a:rPr>
              <a:t>Rain a Virtual Cluster</a:t>
            </a:r>
          </a:p>
        </p:txBody>
      </p:sp>
      <p:sp>
        <p:nvSpPr>
          <p:cNvPr id="55298" name="Content Placeholder 2"/>
          <p:cNvSpPr>
            <a:spLocks noGrp="1"/>
          </p:cNvSpPr>
          <p:nvPr>
            <p:ph idx="1"/>
          </p:nvPr>
        </p:nvSpPr>
        <p:spPr/>
        <p:txBody>
          <a:bodyPr/>
          <a:lstStyle/>
          <a:p>
            <a:r>
              <a:rPr lang="en-US" sz="2500" dirty="0" smtClean="0"/>
              <a:t>cm-</a:t>
            </a:r>
            <a:r>
              <a:rPr lang="nl-NL" sz="2500" dirty="0" err="1" smtClean="0"/>
              <a:t>cluter</a:t>
            </a:r>
            <a:r>
              <a:rPr lang="nl-NL" sz="2500" dirty="0" smtClean="0"/>
              <a:t> </a:t>
            </a:r>
            <a:r>
              <a:rPr lang="nl-NL" sz="2500" dirty="0"/>
              <a:t>run -i ami-00000017 </a:t>
            </a:r>
            <a:r>
              <a:rPr lang="en-US" sz="2500" dirty="0"/>
              <a:t>-</a:t>
            </a:r>
            <a:r>
              <a:rPr lang="nl-NL" sz="2500" dirty="0"/>
              <a:t>n 3 </a:t>
            </a:r>
            <a:r>
              <a:rPr lang="en-US" sz="2500" dirty="0"/>
              <a:t>-</a:t>
            </a:r>
            <a:r>
              <a:rPr lang="nl-NL" sz="2500" dirty="0"/>
              <a:t>t m1.medium </a:t>
            </a:r>
            <a:r>
              <a:rPr lang="en-US" sz="2500" dirty="0"/>
              <a:t>-</a:t>
            </a:r>
            <a:r>
              <a:rPr lang="nl-NL" sz="2500" dirty="0"/>
              <a:t>a </a:t>
            </a:r>
            <a:r>
              <a:rPr lang="nl-NL" sz="2500" dirty="0" err="1"/>
              <a:t>mycluster</a:t>
            </a:r>
            <a:endParaRPr lang="en-US" sz="2500" dirty="0"/>
          </a:p>
          <a:p>
            <a:endParaRPr lang="en-US" dirty="0">
              <a:latin typeface="+mn-lt"/>
            </a:endParaRPr>
          </a:p>
        </p:txBody>
      </p:sp>
      <p:sp>
        <p:nvSpPr>
          <p:cNvPr id="4" name="Date Placeholder 3"/>
          <p:cNvSpPr>
            <a:spLocks noGrp="1"/>
          </p:cNvSpPr>
          <p:nvPr>
            <p:ph type="dt" sz="half" idx="10"/>
          </p:nvPr>
        </p:nvSpPr>
        <p:spPr/>
        <p:txBody>
          <a:bodyPr/>
          <a:lstStyle/>
          <a:p>
            <a:pPr>
              <a:defRPr/>
            </a:pPr>
            <a:r>
              <a:rPr lang="en-US" smtClean="0"/>
              <a:t>Gregor von Laszewski</a:t>
            </a:r>
            <a:endParaRPr lang="en-US"/>
          </a:p>
        </p:txBody>
      </p:sp>
      <p:sp>
        <p:nvSpPr>
          <p:cNvPr id="6" name="Slide Number Placeholder 5"/>
          <p:cNvSpPr>
            <a:spLocks noGrp="1"/>
          </p:cNvSpPr>
          <p:nvPr>
            <p:ph type="sldNum" sz="quarter" idx="11"/>
          </p:nvPr>
        </p:nvSpPr>
        <p:spPr/>
        <p:txBody>
          <a:bodyPr/>
          <a:lstStyle/>
          <a:p>
            <a:pPr>
              <a:defRPr/>
            </a:pPr>
            <a:fld id="{8CF7D548-B0F0-5042-9C66-55E81111742E}" type="slidenum">
              <a:rPr lang="en-US" smtClean="0"/>
              <a:pPr>
                <a:defRPr/>
              </a:pPr>
              <a:t>56</a:t>
            </a:fld>
            <a:endParaRPr lang="en-US"/>
          </a:p>
        </p:txBody>
      </p:sp>
      <p:sp>
        <p:nvSpPr>
          <p:cNvPr id="21" name="Freeform 20"/>
          <p:cNvSpPr/>
          <p:nvPr/>
        </p:nvSpPr>
        <p:spPr>
          <a:xfrm flipH="1">
            <a:off x="1828800" y="3086100"/>
            <a:ext cx="3070384" cy="631508"/>
          </a:xfrm>
          <a:custGeom>
            <a:avLst/>
            <a:gdLst>
              <a:gd name="connsiteX0" fmla="*/ 2984500 w 3411219"/>
              <a:gd name="connsiteY0" fmla="*/ 0 h 701512"/>
              <a:gd name="connsiteX1" fmla="*/ 3159125 w 3411219"/>
              <a:gd name="connsiteY1" fmla="*/ 698500 h 701512"/>
              <a:gd name="connsiteX2" fmla="*/ 0 w 3411219"/>
              <a:gd name="connsiteY2" fmla="*/ 269875 h 701512"/>
            </a:gdLst>
            <a:ahLst/>
            <a:cxnLst>
              <a:cxn ang="0">
                <a:pos x="connsiteX0" y="connsiteY0"/>
              </a:cxn>
              <a:cxn ang="0">
                <a:pos x="connsiteX1" y="connsiteY1"/>
              </a:cxn>
              <a:cxn ang="0">
                <a:pos x="connsiteX2" y="connsiteY2"/>
              </a:cxn>
            </a:cxnLst>
            <a:rect l="l" t="t" r="r" b="b"/>
            <a:pathLst>
              <a:path w="3411219" h="701512">
                <a:moveTo>
                  <a:pt x="2984500" y="0"/>
                </a:moveTo>
                <a:cubicBezTo>
                  <a:pt x="3320521" y="326760"/>
                  <a:pt x="3656542" y="653521"/>
                  <a:pt x="3159125" y="698500"/>
                </a:cubicBezTo>
                <a:cubicBezTo>
                  <a:pt x="2661708" y="743479"/>
                  <a:pt x="0" y="269875"/>
                  <a:pt x="0" y="269875"/>
                </a:cubicBezTo>
              </a:path>
            </a:pathLst>
          </a:cu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pic>
        <p:nvPicPr>
          <p:cNvPr id="55300" name="Picture 4" descr="rainbox.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80360"/>
            <a:ext cx="2203133" cy="169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4807" y="3783330"/>
            <a:ext cx="4949190" cy="3074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537460"/>
            <a:ext cx="2583180" cy="158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6320" y="425196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7980" y="555498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46620" y="4594860"/>
            <a:ext cx="12573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reeform 15"/>
          <p:cNvSpPr/>
          <p:nvPr/>
        </p:nvSpPr>
        <p:spPr>
          <a:xfrm rot="16200000" flipH="1">
            <a:off x="695805" y="4424840"/>
            <a:ext cx="584359" cy="787242"/>
          </a:xfrm>
          <a:custGeom>
            <a:avLst/>
            <a:gdLst>
              <a:gd name="connsiteX0" fmla="*/ 0 w 1111250"/>
              <a:gd name="connsiteY0" fmla="*/ 0 h 809625"/>
              <a:gd name="connsiteX1" fmla="*/ 1111250 w 1111250"/>
              <a:gd name="connsiteY1" fmla="*/ 381000 h 809625"/>
              <a:gd name="connsiteX2" fmla="*/ 0 w 1111250"/>
              <a:gd name="connsiteY2" fmla="*/ 809625 h 809625"/>
              <a:gd name="connsiteX3" fmla="*/ 0 w 1111250"/>
              <a:gd name="connsiteY3" fmla="*/ 809625 h 809625"/>
            </a:gdLst>
            <a:ahLst/>
            <a:cxnLst>
              <a:cxn ang="0">
                <a:pos x="connsiteX0" y="connsiteY0"/>
              </a:cxn>
              <a:cxn ang="0">
                <a:pos x="connsiteX1" y="connsiteY1"/>
              </a:cxn>
              <a:cxn ang="0">
                <a:pos x="connsiteX2" y="connsiteY2"/>
              </a:cxn>
              <a:cxn ang="0">
                <a:pos x="connsiteX3" y="connsiteY3"/>
              </a:cxn>
            </a:cxnLst>
            <a:rect l="l" t="t" r="r" b="b"/>
            <a:pathLst>
              <a:path w="1111250" h="809625">
                <a:moveTo>
                  <a:pt x="0" y="0"/>
                </a:moveTo>
                <a:cubicBezTo>
                  <a:pt x="555625" y="123031"/>
                  <a:pt x="1111250" y="246063"/>
                  <a:pt x="1111250" y="381000"/>
                </a:cubicBezTo>
                <a:cubicBezTo>
                  <a:pt x="1111250" y="515937"/>
                  <a:pt x="0" y="809625"/>
                  <a:pt x="0" y="809625"/>
                </a:cubicBezTo>
                <a:lnTo>
                  <a:pt x="0" y="809625"/>
                </a:lnTo>
              </a:path>
            </a:pathLst>
          </a:custGeom>
          <a:ln>
            <a:headEnd type="none"/>
            <a:tailEnd type="arrow"/>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17" name="Oval 16"/>
          <p:cNvSpPr/>
          <p:nvPr/>
        </p:nvSpPr>
        <p:spPr>
          <a:xfrm>
            <a:off x="457200" y="466344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1</a:t>
            </a:r>
          </a:p>
        </p:txBody>
      </p:sp>
      <p:sp>
        <p:nvSpPr>
          <p:cNvPr id="18" name="TextBox 17"/>
          <p:cNvSpPr txBox="1">
            <a:spLocks noChangeArrowheads="1"/>
          </p:cNvSpPr>
          <p:nvPr/>
        </p:nvSpPr>
        <p:spPr bwMode="auto">
          <a:xfrm>
            <a:off x="182880" y="5143500"/>
            <a:ext cx="1750219" cy="637223"/>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Deploy Virtual Cluster</a:t>
            </a:r>
          </a:p>
        </p:txBody>
      </p:sp>
      <p:sp>
        <p:nvSpPr>
          <p:cNvPr id="19" name="Oval 18"/>
          <p:cNvSpPr/>
          <p:nvPr/>
        </p:nvSpPr>
        <p:spPr>
          <a:xfrm>
            <a:off x="3113252" y="3268980"/>
            <a:ext cx="45291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2</a:t>
            </a:r>
          </a:p>
        </p:txBody>
      </p:sp>
      <p:sp>
        <p:nvSpPr>
          <p:cNvPr id="20" name="TextBox 19"/>
          <p:cNvSpPr txBox="1">
            <a:spLocks noChangeArrowheads="1"/>
          </p:cNvSpPr>
          <p:nvPr/>
        </p:nvSpPr>
        <p:spPr bwMode="auto">
          <a:xfrm>
            <a:off x="2788925" y="2880365"/>
            <a:ext cx="1295877" cy="360045"/>
          </a:xfrm>
          <a:prstGeom prst="rect">
            <a:avLst/>
          </a:prstGeom>
          <a:solidFill>
            <a:schemeClr val="bg1">
              <a:alpha val="67058"/>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Start VM</a:t>
            </a:r>
          </a:p>
        </p:txBody>
      </p:sp>
      <p:cxnSp>
        <p:nvCxnSpPr>
          <p:cNvPr id="22" name="Straight Arrow Connector 21"/>
          <p:cNvCxnSpPr/>
          <p:nvPr/>
        </p:nvCxnSpPr>
        <p:spPr>
          <a:xfrm flipH="1">
            <a:off x="2651760" y="3909060"/>
            <a:ext cx="2263140" cy="3429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Oval 22"/>
          <p:cNvSpPr/>
          <p:nvPr/>
        </p:nvSpPr>
        <p:spPr>
          <a:xfrm>
            <a:off x="3474720" y="390906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3</a:t>
            </a:r>
          </a:p>
        </p:txBody>
      </p:sp>
      <p:sp>
        <p:nvSpPr>
          <p:cNvPr id="24" name="TextBox 23"/>
          <p:cNvSpPr txBox="1">
            <a:spLocks noChangeArrowheads="1"/>
          </p:cNvSpPr>
          <p:nvPr/>
        </p:nvSpPr>
        <p:spPr bwMode="auto">
          <a:xfrm>
            <a:off x="3200400" y="3566164"/>
            <a:ext cx="1645920" cy="36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VMs Running</a:t>
            </a:r>
          </a:p>
        </p:txBody>
      </p:sp>
      <p:sp>
        <p:nvSpPr>
          <p:cNvPr id="30" name="Oval 29"/>
          <p:cNvSpPr/>
          <p:nvPr/>
        </p:nvSpPr>
        <p:spPr>
          <a:xfrm>
            <a:off x="3749040" y="466344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4</a:t>
            </a:r>
          </a:p>
        </p:txBody>
      </p:sp>
      <p:sp>
        <p:nvSpPr>
          <p:cNvPr id="31" name="TextBox 30"/>
          <p:cNvSpPr txBox="1">
            <a:spLocks noChangeArrowheads="1"/>
          </p:cNvSpPr>
          <p:nvPr/>
        </p:nvSpPr>
        <p:spPr bwMode="auto">
          <a:xfrm>
            <a:off x="2857500" y="4251960"/>
            <a:ext cx="2331720" cy="63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2" tIns="41148" rIns="82292"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a:t>Install/Configure SLURM</a:t>
            </a:r>
          </a:p>
        </p:txBody>
      </p:sp>
      <p:sp>
        <p:nvSpPr>
          <p:cNvPr id="43" name="Freeform 42"/>
          <p:cNvSpPr/>
          <p:nvPr/>
        </p:nvSpPr>
        <p:spPr>
          <a:xfrm>
            <a:off x="2614613" y="4484847"/>
            <a:ext cx="2373154" cy="540068"/>
          </a:xfrm>
          <a:custGeom>
            <a:avLst/>
            <a:gdLst>
              <a:gd name="connsiteX0" fmla="*/ 0 w 2636212"/>
              <a:gd name="connsiteY0" fmla="*/ 0 h 599365"/>
              <a:gd name="connsiteX1" fmla="*/ 769697 w 2636212"/>
              <a:gd name="connsiteY1" fmla="*/ 558030 h 599365"/>
              <a:gd name="connsiteX2" fmla="*/ 2636212 w 2636212"/>
              <a:gd name="connsiteY2" fmla="*/ 558030 h 599365"/>
            </a:gdLst>
            <a:ahLst/>
            <a:cxnLst>
              <a:cxn ang="0">
                <a:pos x="connsiteX0" y="connsiteY0"/>
              </a:cxn>
              <a:cxn ang="0">
                <a:pos x="connsiteX1" y="connsiteY1"/>
              </a:cxn>
              <a:cxn ang="0">
                <a:pos x="connsiteX2" y="connsiteY2"/>
              </a:cxn>
            </a:cxnLst>
            <a:rect l="l" t="t" r="r" b="b"/>
            <a:pathLst>
              <a:path w="2636212" h="599365">
                <a:moveTo>
                  <a:pt x="0" y="0"/>
                </a:moveTo>
                <a:cubicBezTo>
                  <a:pt x="165164" y="232512"/>
                  <a:pt x="330328" y="465025"/>
                  <a:pt x="769697" y="558030"/>
                </a:cubicBezTo>
                <a:cubicBezTo>
                  <a:pt x="1209066" y="651035"/>
                  <a:pt x="2636212" y="558030"/>
                  <a:pt x="2636212" y="558030"/>
                </a:cubicBezTo>
              </a:path>
            </a:pathLst>
          </a:custGeom>
          <a:ln>
            <a:tailEnd type="stealth" w="lg" len="lg"/>
          </a:ln>
        </p:spPr>
        <p:style>
          <a:lnRef idx="2">
            <a:schemeClr val="dk1"/>
          </a:lnRef>
          <a:fillRef idx="0">
            <a:schemeClr val="dk1"/>
          </a:fillRef>
          <a:effectRef idx="1">
            <a:schemeClr val="dk1"/>
          </a:effectRef>
          <a:fontRef idx="minor">
            <a:schemeClr val="tx1"/>
          </a:fontRef>
        </p:style>
        <p:txBody>
          <a:bodyPr lIns="82292" tIns="41148" rIns="82292" bIns="41148" anchor="ctr"/>
          <a:lstStyle/>
          <a:p>
            <a:pPr algn="ctr">
              <a:defRPr/>
            </a:pPr>
            <a:endParaRPr lang="en-US"/>
          </a:p>
        </p:txBody>
      </p:sp>
      <p:sp>
        <p:nvSpPr>
          <p:cNvPr id="46" name="Freeform 45"/>
          <p:cNvSpPr/>
          <p:nvPr/>
        </p:nvSpPr>
        <p:spPr>
          <a:xfrm>
            <a:off x="2008823" y="4572000"/>
            <a:ext cx="2978944" cy="1042988"/>
          </a:xfrm>
          <a:custGeom>
            <a:avLst/>
            <a:gdLst>
              <a:gd name="connsiteX0" fmla="*/ 0 w 3309697"/>
              <a:gd name="connsiteY0" fmla="*/ 0 h 1158195"/>
              <a:gd name="connsiteX1" fmla="*/ 558031 w 3309697"/>
              <a:gd name="connsiteY1" fmla="*/ 1135303 h 1158195"/>
              <a:gd name="connsiteX2" fmla="*/ 3309697 w 3309697"/>
              <a:gd name="connsiteY2" fmla="*/ 788939 h 1158195"/>
              <a:gd name="connsiteX3" fmla="*/ 3309697 w 3309697"/>
              <a:gd name="connsiteY3" fmla="*/ 788939 h 1158195"/>
            </a:gdLst>
            <a:ahLst/>
            <a:cxnLst>
              <a:cxn ang="0">
                <a:pos x="connsiteX0" y="connsiteY0"/>
              </a:cxn>
              <a:cxn ang="0">
                <a:pos x="connsiteX1" y="connsiteY1"/>
              </a:cxn>
              <a:cxn ang="0">
                <a:pos x="connsiteX2" y="connsiteY2"/>
              </a:cxn>
              <a:cxn ang="0">
                <a:pos x="connsiteX3" y="connsiteY3"/>
              </a:cxn>
            </a:cxnLst>
            <a:rect l="l" t="t" r="r" b="b"/>
            <a:pathLst>
              <a:path w="3309697" h="1158195">
                <a:moveTo>
                  <a:pt x="0" y="0"/>
                </a:moveTo>
                <a:cubicBezTo>
                  <a:pt x="3207" y="501906"/>
                  <a:pt x="6415" y="1003813"/>
                  <a:pt x="558031" y="1135303"/>
                </a:cubicBezTo>
                <a:cubicBezTo>
                  <a:pt x="1109647" y="1266793"/>
                  <a:pt x="3309697" y="788939"/>
                  <a:pt x="3309697" y="788939"/>
                </a:cubicBezTo>
                <a:lnTo>
                  <a:pt x="3309697" y="788939"/>
                </a:lnTo>
              </a:path>
            </a:pathLst>
          </a:cu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lIns="82292" tIns="41148" rIns="82292" bIns="41148" anchor="ctr"/>
          <a:lstStyle/>
          <a:p>
            <a:pPr algn="ctr">
              <a:defRPr/>
            </a:pPr>
            <a:endParaRPr lang="en-US"/>
          </a:p>
        </p:txBody>
      </p:sp>
      <p:sp>
        <p:nvSpPr>
          <p:cNvPr id="47" name="Oval 46"/>
          <p:cNvSpPr/>
          <p:nvPr/>
        </p:nvSpPr>
        <p:spPr>
          <a:xfrm>
            <a:off x="3337560" y="5417820"/>
            <a:ext cx="454343" cy="388620"/>
          </a:xfrm>
          <a:prstGeom prst="ellipse">
            <a:avLst/>
          </a:prstGeom>
          <a:ln>
            <a:solidFill>
              <a:srgbClr val="000000"/>
            </a:solidFill>
          </a:ln>
        </p:spPr>
        <p:style>
          <a:lnRef idx="1">
            <a:schemeClr val="accent3"/>
          </a:lnRef>
          <a:fillRef idx="2">
            <a:schemeClr val="accent3"/>
          </a:fillRef>
          <a:effectRef idx="1">
            <a:schemeClr val="accent3"/>
          </a:effectRef>
          <a:fontRef idx="minor">
            <a:schemeClr val="dk1"/>
          </a:fontRef>
        </p:style>
        <p:txBody>
          <a:bodyPr lIns="82292" tIns="41148" rIns="82292" bIns="41148" anchor="ctr"/>
          <a:lstStyle/>
          <a:p>
            <a:pPr algn="ctr">
              <a:defRPr/>
            </a:pPr>
            <a:r>
              <a:rPr lang="en-US" b="1" dirty="0"/>
              <a:t>5</a:t>
            </a:r>
          </a:p>
        </p:txBody>
      </p:sp>
      <p:sp>
        <p:nvSpPr>
          <p:cNvPr id="44" name="TextBox 43"/>
          <p:cNvSpPr txBox="1"/>
          <p:nvPr/>
        </p:nvSpPr>
        <p:spPr>
          <a:xfrm>
            <a:off x="1897380" y="4937760"/>
            <a:ext cx="2020253" cy="637223"/>
          </a:xfrm>
          <a:prstGeom prst="rect">
            <a:avLst/>
          </a:prstGeom>
          <a:solidFill>
            <a:schemeClr val="bg1">
              <a:lumMod val="95000"/>
              <a:alpha val="49000"/>
            </a:schemeClr>
          </a:solidFill>
        </p:spPr>
        <p:txBody>
          <a:bodyPr lIns="82292" tIns="41148" rIns="82292" bIns="41148">
            <a:spAutoFit/>
          </a:bodyPr>
          <a:lstStyle/>
          <a:p>
            <a:pPr>
              <a:defRPr/>
            </a:pPr>
            <a:r>
              <a:rPr lang="en-US" b="1" dirty="0"/>
              <a:t>Login User in Frontend</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83480" y="4732020"/>
            <a:ext cx="1257300" cy="94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92240" y="4320540"/>
            <a:ext cx="1257300" cy="94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12180" y="5882164"/>
            <a:ext cx="1257300" cy="94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p:cNvCxnSpPr/>
          <p:nvPr/>
        </p:nvCxnSpPr>
        <p:spPr>
          <a:xfrm flipV="1">
            <a:off x="6149340" y="4800600"/>
            <a:ext cx="548640" cy="27432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080760" y="5417820"/>
            <a:ext cx="342900" cy="61722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766560" y="5074920"/>
            <a:ext cx="68580" cy="96012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47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3" grpId="0" animBg="1"/>
      <p:bldP spid="24" grpId="0"/>
      <p:bldP spid="30" grpId="0" animBg="1"/>
      <p:bldP spid="31" grpId="0"/>
      <p:bldP spid="47"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smtClean="0"/>
              <a:t>Some Performance Numbers</a:t>
            </a:r>
            <a:endParaRPr lang="en-US" dirty="0"/>
          </a:p>
        </p:txBody>
      </p:sp>
      <p:sp>
        <p:nvSpPr>
          <p:cNvPr id="9" name="Subtitle 8"/>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57</a:t>
            </a:fld>
            <a:endParaRPr lang="en-US"/>
          </a:p>
        </p:txBody>
      </p:sp>
    </p:spTree>
    <p:extLst>
      <p:ext uri="{BB962C8B-B14F-4D97-AF65-F5344CB8AC3E}">
        <p14:creationId xmlns:p14="http://schemas.microsoft.com/office/powerpoint/2010/main" val="31515070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Recall: Lifecycle of Images</a:t>
            </a:r>
            <a:endParaRPr lang="en-US" dirty="0"/>
          </a:p>
        </p:txBody>
      </p:sp>
      <p:sp>
        <p:nvSpPr>
          <p:cNvPr id="7" name="Date Placeholder 6"/>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58</a:t>
            </a:fld>
            <a:endParaRPr lang="en-US"/>
          </a:p>
        </p:txBody>
      </p:sp>
      <p:pic>
        <p:nvPicPr>
          <p:cNvPr id="1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l="893" r="893"/>
          <a:stretch>
            <a:fillRect/>
          </a:stretch>
        </p:blipFill>
        <p:spPr bwMode="auto">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623276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(a) &amp; (b)</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68276906"/>
              </p:ext>
            </p:extLst>
          </p:nvPr>
        </p:nvGraphicFramePr>
        <p:xfrm>
          <a:off x="2023295" y="1037179"/>
          <a:ext cx="5314950" cy="2786710"/>
        </p:xfrm>
        <a:graphic>
          <a:graphicData uri="http://schemas.openxmlformats.org/presentationml/2006/ole">
            <mc:AlternateContent xmlns:mc="http://schemas.openxmlformats.org/markup-compatibility/2006">
              <mc:Choice xmlns:v="urn:schemas-microsoft-com:vml" Requires="v">
                <p:oleObj spid="_x0000_s7305" name="Worksheet" r:id="rId4" imgW="5905500" imgH="3213100" progId="Excel.Sheet.12">
                  <p:embed/>
                </p:oleObj>
              </mc:Choice>
              <mc:Fallback>
                <p:oleObj name="Worksheet" r:id="rId4" imgW="5905500" imgH="3213100" progId="Excel.Sheet.12">
                  <p:embed/>
                  <p:pic>
                    <p:nvPicPr>
                      <p:cNvPr id="0" name=""/>
                      <p:cNvPicPr/>
                      <p:nvPr/>
                    </p:nvPicPr>
                    <p:blipFill>
                      <a:blip r:embed="rId5"/>
                      <a:stretch>
                        <a:fillRect/>
                      </a:stretch>
                    </p:blipFill>
                    <p:spPr>
                      <a:xfrm>
                        <a:off x="2023295" y="1037179"/>
                        <a:ext cx="5314950" cy="278671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60818255"/>
              </p:ext>
            </p:extLst>
          </p:nvPr>
        </p:nvGraphicFramePr>
        <p:xfrm>
          <a:off x="2023295" y="3713870"/>
          <a:ext cx="5314950" cy="3007605"/>
        </p:xfrm>
        <a:graphic>
          <a:graphicData uri="http://schemas.openxmlformats.org/presentationml/2006/ole">
            <mc:AlternateContent xmlns:mc="http://schemas.openxmlformats.org/markup-compatibility/2006">
              <mc:Choice xmlns:v="urn:schemas-microsoft-com:vml" Requires="v">
                <p:oleObj spid="_x0000_s7306" name="Worksheet" r:id="rId7" imgW="5511800" imgH="3365500" progId="Excel.Sheet.12">
                  <p:embed/>
                </p:oleObj>
              </mc:Choice>
              <mc:Fallback>
                <p:oleObj name="Worksheet" r:id="rId7" imgW="5511800" imgH="3365500" progId="Excel.Sheet.12">
                  <p:embed/>
                  <p:pic>
                    <p:nvPicPr>
                      <p:cNvPr id="0" name=""/>
                      <p:cNvPicPr/>
                      <p:nvPr/>
                    </p:nvPicPr>
                    <p:blipFill>
                      <a:blip r:embed="rId8"/>
                      <a:stretch>
                        <a:fillRect/>
                      </a:stretch>
                    </p:blipFill>
                    <p:spPr>
                      <a:xfrm>
                        <a:off x="2023295" y="3713870"/>
                        <a:ext cx="5314950" cy="3007605"/>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smtClean="0"/>
              <a:t>Gregor von Laszewski</a:t>
            </a:r>
            <a:endParaRPr lang="en-US"/>
          </a:p>
        </p:txBody>
      </p:sp>
      <p:sp>
        <p:nvSpPr>
          <p:cNvPr id="7" name="Slide Number Placeholder 6"/>
          <p:cNvSpPr>
            <a:spLocks noGrp="1"/>
          </p:cNvSpPr>
          <p:nvPr>
            <p:ph type="sldNum" sz="quarter" idx="11"/>
          </p:nvPr>
        </p:nvSpPr>
        <p:spPr/>
        <p:txBody>
          <a:bodyPr/>
          <a:lstStyle/>
          <a:p>
            <a:fld id="{C9C97DA1-B60F-0F41-ACBE-683AF5E4DF26}" type="slidenum">
              <a:rPr lang="en-US" smtClean="0"/>
              <a:t>59</a:t>
            </a:fld>
            <a:endParaRPr lang="en-US"/>
          </a:p>
        </p:txBody>
      </p:sp>
      <p:sp>
        <p:nvSpPr>
          <p:cNvPr id="4" name="TextBox 3"/>
          <p:cNvSpPr txBox="1"/>
          <p:nvPr/>
        </p:nvSpPr>
        <p:spPr>
          <a:xfrm>
            <a:off x="124131" y="1755910"/>
            <a:ext cx="1774845" cy="646331"/>
          </a:xfrm>
          <a:prstGeom prst="rect">
            <a:avLst/>
          </a:prstGeom>
          <a:noFill/>
        </p:spPr>
        <p:txBody>
          <a:bodyPr wrap="none" rtlCol="0">
            <a:spAutoFit/>
          </a:bodyPr>
          <a:lstStyle/>
          <a:p>
            <a:pPr marL="342900" indent="-342900">
              <a:buAutoNum type="alphaLcParenR"/>
            </a:pPr>
            <a:r>
              <a:rPr lang="en-US" dirty="0" smtClean="0"/>
              <a:t>Create Image</a:t>
            </a:r>
          </a:p>
          <a:p>
            <a:pPr marL="342900" indent="-342900">
              <a:buAutoNum type="alphaLcParenR"/>
            </a:pPr>
            <a:r>
              <a:rPr lang="en-US" dirty="0" smtClean="0"/>
              <a:t>Store Image</a:t>
            </a:r>
            <a:endParaRPr lang="en-US" dirty="0"/>
          </a:p>
        </p:txBody>
      </p:sp>
    </p:spTree>
    <p:extLst>
      <p:ext uri="{BB962C8B-B14F-4D97-AF65-F5344CB8AC3E}">
        <p14:creationId xmlns:p14="http://schemas.microsoft.com/office/powerpoint/2010/main" val="37177758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of Essential </a:t>
            </a:r>
            <a:r>
              <a:rPr lang="en-US" sz="3600" dirty="0"/>
              <a:t>and </a:t>
            </a:r>
            <a:r>
              <a:rPr lang="en-US" sz="3600" dirty="0" smtClean="0"/>
              <a:t/>
            </a:r>
            <a:br>
              <a:rPr lang="en-US" sz="3600" dirty="0" smtClean="0"/>
            </a:br>
            <a:r>
              <a:rPr lang="en-US" sz="3600" dirty="0" smtClean="0"/>
              <a:t>Differentiating </a:t>
            </a:r>
            <a:r>
              <a:rPr lang="en-US" sz="3600" dirty="0"/>
              <a:t>F</a:t>
            </a:r>
            <a:r>
              <a:rPr lang="en-US" sz="3600" dirty="0" smtClean="0"/>
              <a:t>eatures </a:t>
            </a:r>
            <a:r>
              <a:rPr lang="en-US" sz="3600" dirty="0"/>
              <a:t>of FutureGrid</a:t>
            </a:r>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a:prstGeom prst="rect">
            <a:avLst/>
          </a:prstGeom>
        </p:spPr>
        <p:txBody>
          <a:bodyPr/>
          <a:lstStyle/>
          <a:p>
            <a:fld id="{94CC141A-9CC6-41A7-A7D0-011D836CC6E2}" type="slidenum">
              <a:rPr lang="en-US" smtClean="0"/>
              <a:pPr/>
              <a:t>6</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85949235"/>
              </p:ext>
            </p:extLst>
          </p:nvPr>
        </p:nvGraphicFramePr>
        <p:xfrm>
          <a:off x="124131" y="1235075"/>
          <a:ext cx="8820297" cy="4673599"/>
        </p:xfrm>
        <a:graphic>
          <a:graphicData uri="http://schemas.openxmlformats.org/drawingml/2006/table">
            <a:tbl>
              <a:tblPr firstRow="1" bandRow="1">
                <a:tableStyleId>{69C7853C-536D-4A76-A0AE-DD22124D55A5}</a:tableStyleId>
              </a:tblPr>
              <a:tblGrid>
                <a:gridCol w="1876119"/>
                <a:gridCol w="4857750"/>
                <a:gridCol w="2086428"/>
              </a:tblGrid>
              <a:tr h="370840">
                <a:tc>
                  <a:txBody>
                    <a:bodyPr/>
                    <a:lstStyle/>
                    <a:p>
                      <a:r>
                        <a:rPr lang="en-US" dirty="0" smtClean="0"/>
                        <a:t>Feature</a:t>
                      </a:r>
                      <a:endParaRPr lang="en-US" dirty="0"/>
                    </a:p>
                  </a:txBody>
                  <a:tcPr/>
                </a:tc>
                <a:tc>
                  <a:txBody>
                    <a:bodyPr/>
                    <a:lstStyle/>
                    <a:p>
                      <a:r>
                        <a:rPr lang="en-US" dirty="0" smtClean="0"/>
                        <a:t>FG</a:t>
                      </a:r>
                      <a:endParaRPr lang="en-US" dirty="0"/>
                    </a:p>
                  </a:txBody>
                  <a:tcPr/>
                </a:tc>
                <a:tc>
                  <a:txBody>
                    <a:bodyPr/>
                    <a:lstStyle/>
                    <a:p>
                      <a:r>
                        <a:rPr lang="en-US" dirty="0" err="1" smtClean="0"/>
                        <a:t>Vs</a:t>
                      </a:r>
                      <a:r>
                        <a:rPr lang="en-US" dirty="0" smtClean="0"/>
                        <a:t> AWS, Azure, …</a:t>
                      </a:r>
                      <a:endParaRPr lang="en-US" dirty="0"/>
                    </a:p>
                  </a:txBody>
                  <a:tcPr/>
                </a:tc>
              </a:tr>
              <a:tr h="370840">
                <a:tc>
                  <a:txBody>
                    <a:bodyPr/>
                    <a:lstStyle/>
                    <a:p>
                      <a:r>
                        <a:rPr lang="en-US" dirty="0" smtClean="0"/>
                        <a:t>Reproducibility</a:t>
                      </a:r>
                      <a:endParaRPr lang="en-US" dirty="0"/>
                    </a:p>
                  </a:txBody>
                  <a:tcPr/>
                </a:tc>
                <a:tc>
                  <a:txBody>
                    <a:bodyPr/>
                    <a:lstStyle/>
                    <a:p>
                      <a:r>
                        <a:rPr lang="en-US" dirty="0" smtClean="0"/>
                        <a:t>Reproducible</a:t>
                      </a:r>
                      <a:r>
                        <a:rPr lang="en-US" baseline="0" dirty="0" smtClean="0"/>
                        <a:t> p</a:t>
                      </a:r>
                      <a:r>
                        <a:rPr lang="en-US" dirty="0" smtClean="0"/>
                        <a:t>erformance, Selectable resources location </a:t>
                      </a:r>
                      <a:endParaRPr lang="en-US" dirty="0"/>
                    </a:p>
                  </a:txBody>
                  <a:tcPr/>
                </a:tc>
                <a:tc>
                  <a:txBody>
                    <a:bodyPr/>
                    <a:lstStyle/>
                    <a:p>
                      <a:r>
                        <a:rPr lang="en-US" dirty="0" smtClean="0"/>
                        <a:t>Difficult to reproduce</a:t>
                      </a:r>
                    </a:p>
                    <a:p>
                      <a:r>
                        <a:rPr lang="en-US" dirty="0" smtClean="0"/>
                        <a:t>Scheduler determined</a:t>
                      </a:r>
                      <a:endParaRPr lang="en-US" dirty="0"/>
                    </a:p>
                  </a:txBody>
                  <a:tcPr/>
                </a:tc>
              </a:tr>
              <a:tr h="370840">
                <a:tc>
                  <a:txBody>
                    <a:bodyPr/>
                    <a:lstStyle/>
                    <a:p>
                      <a:r>
                        <a:rPr lang="en-US" dirty="0" smtClean="0"/>
                        <a:t>Access to HPC</a:t>
                      </a:r>
                      <a:endParaRPr lang="en-US" dirty="0"/>
                    </a:p>
                  </a:txBody>
                  <a:tcPr/>
                </a:tc>
                <a:tc>
                  <a:txBody>
                    <a:bodyPr/>
                    <a:lstStyle/>
                    <a:p>
                      <a:r>
                        <a:rPr lang="en-US" dirty="0" smtClean="0"/>
                        <a:t>Includes also clusters</a:t>
                      </a:r>
                      <a:endParaRPr lang="en-US" dirty="0"/>
                    </a:p>
                  </a:txBody>
                  <a:tcPr/>
                </a:tc>
                <a:tc>
                  <a:txBody>
                    <a:bodyPr/>
                    <a:lstStyle/>
                    <a:p>
                      <a:r>
                        <a:rPr lang="en-US" dirty="0" smtClean="0"/>
                        <a:t>Includes also clusters (AWS)</a:t>
                      </a:r>
                      <a:endParaRPr lang="en-US" dirty="0"/>
                    </a:p>
                  </a:txBody>
                  <a:tcPr/>
                </a:tc>
              </a:tr>
              <a:tr h="370840">
                <a:tc>
                  <a:txBody>
                    <a:bodyPr/>
                    <a:lstStyle/>
                    <a:p>
                      <a:r>
                        <a:rPr lang="en-US" dirty="0" smtClean="0"/>
                        <a:t>Multiple Clouds</a:t>
                      </a:r>
                      <a:endParaRPr lang="en-US" dirty="0"/>
                    </a:p>
                  </a:txBody>
                  <a:tcPr/>
                </a:tc>
                <a:tc>
                  <a:txBody>
                    <a:bodyPr/>
                    <a:lstStyle/>
                    <a:p>
                      <a:r>
                        <a:rPr lang="en-US" dirty="0" err="1" smtClean="0"/>
                        <a:t>OpenStack</a:t>
                      </a:r>
                      <a:r>
                        <a:rPr lang="en-US" dirty="0" smtClean="0"/>
                        <a:t>, Eucalyptus, Nimbus, (</a:t>
                      </a:r>
                      <a:r>
                        <a:rPr lang="en-US" dirty="0" err="1" smtClean="0"/>
                        <a:t>OpenNebula</a:t>
                      </a:r>
                      <a:r>
                        <a:rPr lang="en-US" dirty="0" smtClean="0"/>
                        <a:t>)</a:t>
                      </a:r>
                      <a:endParaRPr lang="en-US" dirty="0"/>
                    </a:p>
                  </a:txBody>
                  <a:tcPr/>
                </a:tc>
                <a:tc>
                  <a:txBody>
                    <a:bodyPr/>
                    <a:lstStyle/>
                    <a:p>
                      <a:r>
                        <a:rPr lang="en-US" dirty="0" smtClean="0"/>
                        <a:t>One </a:t>
                      </a:r>
                      <a:r>
                        <a:rPr lang="en-US" dirty="0" err="1" smtClean="0"/>
                        <a:t>IaaS</a:t>
                      </a:r>
                      <a:r>
                        <a:rPr lang="en-US" dirty="0" smtClean="0"/>
                        <a:t> Framework</a:t>
                      </a:r>
                      <a:endParaRPr lang="en-US" dirty="0"/>
                    </a:p>
                  </a:txBody>
                  <a:tcPr/>
                </a:tc>
              </a:tr>
              <a:tr h="370840">
                <a:tc>
                  <a:txBody>
                    <a:bodyPr/>
                    <a:lstStyle/>
                    <a:p>
                      <a:r>
                        <a:rPr lang="en-US" dirty="0" smtClean="0"/>
                        <a:t>Target Users</a:t>
                      </a:r>
                      <a:endParaRPr lang="en-US" dirty="0"/>
                    </a:p>
                  </a:txBody>
                  <a:tcPr/>
                </a:tc>
                <a:tc>
                  <a:txBody>
                    <a:bodyPr/>
                    <a:lstStyle/>
                    <a:p>
                      <a:r>
                        <a:rPr lang="en-US" dirty="0" smtClean="0"/>
                        <a:t>Scientists, Researchers, Users, Technologists</a:t>
                      </a:r>
                      <a:endParaRPr lang="en-US" dirty="0"/>
                    </a:p>
                  </a:txBody>
                  <a:tcPr/>
                </a:tc>
                <a:tc>
                  <a:txBody>
                    <a:bodyPr/>
                    <a:lstStyle/>
                    <a:p>
                      <a:r>
                        <a:rPr lang="en-US" dirty="0" smtClean="0"/>
                        <a:t>Users, Technologists</a:t>
                      </a:r>
                      <a:endParaRPr lang="en-US" dirty="0"/>
                    </a:p>
                  </a:txBody>
                  <a:tcPr/>
                </a:tc>
              </a:tr>
              <a:tr h="370840">
                <a:tc>
                  <a:txBody>
                    <a:bodyPr/>
                    <a:lstStyle/>
                    <a:p>
                      <a:r>
                        <a:rPr lang="en-US" dirty="0" smtClean="0"/>
                        <a:t>Diverse</a:t>
                      </a:r>
                      <a:r>
                        <a:rPr lang="en-US" baseline="0" dirty="0" smtClean="0"/>
                        <a:t> </a:t>
                      </a:r>
                      <a:r>
                        <a:rPr lang="en-US" dirty="0" smtClean="0"/>
                        <a:t>Services</a:t>
                      </a:r>
                      <a:endParaRPr lang="en-US" dirty="0"/>
                    </a:p>
                  </a:txBody>
                  <a:tcPr/>
                </a:tc>
                <a:tc>
                  <a:txBody>
                    <a:bodyPr/>
                    <a:lstStyle/>
                    <a:p>
                      <a:r>
                        <a:rPr lang="en-US" dirty="0" smtClean="0"/>
                        <a:t>Integrates AWS, </a:t>
                      </a:r>
                      <a:r>
                        <a:rPr lang="en-US" dirty="0" err="1" smtClean="0"/>
                        <a:t>OpenStack</a:t>
                      </a:r>
                      <a:r>
                        <a:rPr lang="en-US" dirty="0" smtClean="0"/>
                        <a:t>, </a:t>
                      </a:r>
                      <a:r>
                        <a:rPr lang="en-US" dirty="0" err="1" smtClean="0"/>
                        <a:t>Hadoop</a:t>
                      </a:r>
                      <a:r>
                        <a:rPr lang="en-US" dirty="0" smtClean="0"/>
                        <a:t>, provisioning</a:t>
                      </a:r>
                      <a:r>
                        <a:rPr lang="en-US" baseline="0" dirty="0" smtClean="0"/>
                        <a:t> software for </a:t>
                      </a:r>
                      <a:r>
                        <a:rPr lang="en-US" dirty="0" err="1" smtClean="0"/>
                        <a:t>IaaS</a:t>
                      </a:r>
                      <a:r>
                        <a:rPr lang="en-US" dirty="0" smtClean="0"/>
                        <a:t> and </a:t>
                      </a:r>
                      <a:r>
                        <a:rPr lang="en-US" dirty="0" err="1" smtClean="0"/>
                        <a:t>PaaS</a:t>
                      </a:r>
                      <a:r>
                        <a:rPr lang="en-US" dirty="0" smtClean="0"/>
                        <a:t>, Integrate better with HPC,</a:t>
                      </a:r>
                    </a:p>
                    <a:p>
                      <a:r>
                        <a:rPr lang="en-US" dirty="0" smtClean="0"/>
                        <a:t>Integrated metrics/accounting between</a:t>
                      </a:r>
                      <a:r>
                        <a:rPr lang="en-US" baseline="0" dirty="0" smtClean="0"/>
                        <a:t> </a:t>
                      </a:r>
                      <a:r>
                        <a:rPr lang="en-US" baseline="0" dirty="0" err="1" smtClean="0"/>
                        <a:t>IaaS</a:t>
                      </a:r>
                      <a:endParaRPr lang="en-US" baseline="0" dirty="0" smtClean="0"/>
                    </a:p>
                    <a:p>
                      <a:r>
                        <a:rPr lang="en-US" baseline="0" dirty="0" smtClean="0"/>
                        <a:t>Integrated Account Management </a:t>
                      </a:r>
                    </a:p>
                  </a:txBody>
                  <a:tcPr/>
                </a:tc>
                <a:tc>
                  <a:txBody>
                    <a:bodyPr/>
                    <a:lstStyle/>
                    <a:p>
                      <a:r>
                        <a:rPr lang="en-US" dirty="0" smtClean="0"/>
                        <a:t>One</a:t>
                      </a:r>
                      <a:r>
                        <a:rPr lang="en-US" baseline="0" dirty="0" smtClean="0"/>
                        <a:t> Framework</a:t>
                      </a:r>
                      <a:endParaRPr lang="en-US" dirty="0"/>
                    </a:p>
                  </a:txBody>
                  <a:tcPr/>
                </a:tc>
              </a:tr>
            </a:tbl>
          </a:graphicData>
        </a:graphic>
      </p:graphicFrame>
    </p:spTree>
    <p:extLst>
      <p:ext uri="{BB962C8B-B14F-4D97-AF65-F5344CB8AC3E}">
        <p14:creationId xmlns:p14="http://schemas.microsoft.com/office/powerpoint/2010/main" val="16090283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(c)</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790532809"/>
              </p:ext>
            </p:extLst>
          </p:nvPr>
        </p:nvGraphicFramePr>
        <p:xfrm>
          <a:off x="100303" y="2013898"/>
          <a:ext cx="4203882" cy="2786710"/>
        </p:xfrm>
        <a:graphic>
          <a:graphicData uri="http://schemas.openxmlformats.org/presentationml/2006/ole">
            <mc:AlternateContent xmlns:mc="http://schemas.openxmlformats.org/markup-compatibility/2006">
              <mc:Choice xmlns:v="urn:schemas-microsoft-com:vml" Requires="v">
                <p:oleObj spid="_x0000_s8329" name="Worksheet" r:id="rId4" imgW="4483100" imgH="2971800" progId="Excel.Sheet.12">
                  <p:embed/>
                </p:oleObj>
              </mc:Choice>
              <mc:Fallback>
                <p:oleObj name="Worksheet" r:id="rId4" imgW="4483100" imgH="2971800" progId="Excel.Sheet.12">
                  <p:embed/>
                  <p:pic>
                    <p:nvPicPr>
                      <p:cNvPr id="0" name=""/>
                      <p:cNvPicPr/>
                      <p:nvPr/>
                    </p:nvPicPr>
                    <p:blipFill>
                      <a:blip r:embed="rId5"/>
                      <a:stretch>
                        <a:fillRect/>
                      </a:stretch>
                    </p:blipFill>
                    <p:spPr>
                      <a:xfrm>
                        <a:off x="100303" y="2013898"/>
                        <a:ext cx="4203882" cy="2786710"/>
                      </a:xfrm>
                      <a:prstGeom prst="rect">
                        <a:avLst/>
                      </a:prstGeom>
                      <a:ln>
                        <a:solidFill>
                          <a:schemeClr val="tx1"/>
                        </a:solidFill>
                      </a:ln>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662593294"/>
              </p:ext>
            </p:extLst>
          </p:nvPr>
        </p:nvGraphicFramePr>
        <p:xfrm>
          <a:off x="4304185" y="1193088"/>
          <a:ext cx="4834890" cy="3257550"/>
        </p:xfrm>
        <a:graphic>
          <a:graphicData uri="http://schemas.openxmlformats.org/presentationml/2006/ole">
            <mc:AlternateContent xmlns:mc="http://schemas.openxmlformats.org/markup-compatibility/2006">
              <mc:Choice xmlns:v="urn:schemas-microsoft-com:vml" Requires="v">
                <p:oleObj spid="_x0000_s8330" name="Worksheet" r:id="rId7" imgW="5372100" imgH="3619500" progId="Excel.Sheet.12">
                  <p:embed/>
                </p:oleObj>
              </mc:Choice>
              <mc:Fallback>
                <p:oleObj name="Worksheet" r:id="rId7" imgW="5372100" imgH="3619500" progId="Excel.Sheet.12">
                  <p:embed/>
                  <p:pic>
                    <p:nvPicPr>
                      <p:cNvPr id="0" name=""/>
                      <p:cNvPicPr/>
                      <p:nvPr/>
                    </p:nvPicPr>
                    <p:blipFill>
                      <a:blip r:embed="rId8"/>
                      <a:stretch>
                        <a:fillRect/>
                      </a:stretch>
                    </p:blipFill>
                    <p:spPr>
                      <a:xfrm>
                        <a:off x="4304185" y="1193088"/>
                        <a:ext cx="4834890" cy="3257550"/>
                      </a:xfrm>
                      <a:prstGeom prst="rect">
                        <a:avLst/>
                      </a:prstGeom>
                    </p:spPr>
                  </p:pic>
                </p:oleObj>
              </mc:Fallback>
            </mc:AlternateContent>
          </a:graphicData>
        </a:graphic>
      </p:graphicFrame>
      <p:sp>
        <p:nvSpPr>
          <p:cNvPr id="3" name="Trapezoid 2"/>
          <p:cNvSpPr/>
          <p:nvPr/>
        </p:nvSpPr>
        <p:spPr>
          <a:xfrm rot="5400000">
            <a:off x="3344500" y="3112915"/>
            <a:ext cx="2647376" cy="728009"/>
          </a:xfrm>
          <a:prstGeom prst="trapezoid">
            <a:avLst>
              <a:gd name="adj" fmla="val 128191"/>
            </a:avLst>
          </a:prstGeom>
          <a:solidFill>
            <a:schemeClr val="bg1">
              <a:lumMod val="95000"/>
              <a:alpha val="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6" name="Slide Number Placeholder 5"/>
          <p:cNvSpPr>
            <a:spLocks noGrp="1"/>
          </p:cNvSpPr>
          <p:nvPr>
            <p:ph type="sldNum" sz="quarter" idx="11"/>
          </p:nvPr>
        </p:nvSpPr>
        <p:spPr/>
        <p:txBody>
          <a:bodyPr/>
          <a:lstStyle/>
          <a:p>
            <a:fld id="{C9C97DA1-B60F-0F41-ACBE-683AF5E4DF26}" type="slidenum">
              <a:rPr lang="en-US" smtClean="0"/>
              <a:t>60</a:t>
            </a:fld>
            <a:endParaRPr lang="en-US"/>
          </a:p>
        </p:txBody>
      </p:sp>
      <p:sp>
        <p:nvSpPr>
          <p:cNvPr id="4" name="TextBox 3"/>
          <p:cNvSpPr txBox="1"/>
          <p:nvPr/>
        </p:nvSpPr>
        <p:spPr>
          <a:xfrm>
            <a:off x="2660316" y="5681579"/>
            <a:ext cx="1868007" cy="369332"/>
          </a:xfrm>
          <a:prstGeom prst="rect">
            <a:avLst/>
          </a:prstGeom>
          <a:noFill/>
        </p:spPr>
        <p:txBody>
          <a:bodyPr wrap="none" rtlCol="0">
            <a:spAutoFit/>
          </a:bodyPr>
          <a:lstStyle/>
          <a:p>
            <a:r>
              <a:rPr lang="en-US" dirty="0" smtClean="0"/>
              <a:t>(c) Register Image</a:t>
            </a:r>
            <a:endParaRPr lang="en-US" dirty="0"/>
          </a:p>
        </p:txBody>
      </p:sp>
    </p:spTree>
    <p:extLst>
      <p:ext uri="{BB962C8B-B14F-4D97-AF65-F5344CB8AC3E}">
        <p14:creationId xmlns:p14="http://schemas.microsoft.com/office/powerpoint/2010/main" val="3590304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for Phase (a &amp; b &amp; c &amp; d)</a:t>
            </a:r>
            <a:endParaRPr lang="en-US" dirty="0"/>
          </a:p>
        </p:txBody>
      </p:sp>
      <p:sp>
        <p:nvSpPr>
          <p:cNvPr id="3" name="Content Placeholder 2"/>
          <p:cNvSpPr>
            <a:spLocks noGrp="1"/>
          </p:cNvSpPr>
          <p:nvPr>
            <p:ph sz="half" idx="1"/>
          </p:nvPr>
        </p:nvSpPr>
        <p:spPr/>
        <p:txBody>
          <a:bodyPr/>
          <a:lstStyle/>
          <a:p>
            <a:endParaRPr lang="en-US"/>
          </a:p>
        </p:txBody>
      </p:sp>
      <p:graphicFrame>
        <p:nvGraphicFramePr>
          <p:cNvPr id="9" name="Content Placeholder 8"/>
          <p:cNvGraphicFramePr>
            <a:graphicFrameLocks noGrp="1" noChangeAspect="1"/>
          </p:cNvGraphicFramePr>
          <p:nvPr>
            <p:ph sz="half" idx="2"/>
            <p:extLst>
              <p:ext uri="{D42A27DB-BD31-4B8C-83A1-F6EECF244321}">
                <p14:modId xmlns:p14="http://schemas.microsoft.com/office/powerpoint/2010/main" val="861514822"/>
              </p:ext>
            </p:extLst>
          </p:nvPr>
        </p:nvGraphicFramePr>
        <p:xfrm>
          <a:off x="350375" y="1600200"/>
          <a:ext cx="8336425" cy="4525963"/>
        </p:xfrm>
        <a:graphic>
          <a:graphicData uri="http://schemas.openxmlformats.org/presentationml/2006/ole">
            <mc:AlternateContent xmlns:mc="http://schemas.openxmlformats.org/markup-compatibility/2006">
              <mc:Choice xmlns:v="urn:schemas-microsoft-com:vml" Requires="v">
                <p:oleObj spid="_x0000_s9285" name="Worksheet" r:id="rId4" imgW="6362700" imgH="3454400" progId="Excel.Sheet.12">
                  <p:embed/>
                </p:oleObj>
              </mc:Choice>
              <mc:Fallback>
                <p:oleObj name="Worksheet" r:id="rId4" imgW="6362700" imgH="3454400" progId="Excel.Sheet.12">
                  <p:embed/>
                  <p:pic>
                    <p:nvPicPr>
                      <p:cNvPr id="0" name=""/>
                      <p:cNvPicPr/>
                      <p:nvPr/>
                    </p:nvPicPr>
                    <p:blipFill>
                      <a:blip r:embed="rId5"/>
                      <a:stretch>
                        <a:fillRect/>
                      </a:stretch>
                    </p:blipFill>
                    <p:spPr>
                      <a:xfrm>
                        <a:off x="350375" y="1600200"/>
                        <a:ext cx="8336425" cy="4525963"/>
                      </a:xfrm>
                      <a:prstGeom prst="rect">
                        <a:avLst/>
                      </a:prstGeom>
                    </p:spPr>
                  </p:pic>
                </p:oleObj>
              </mc:Fallback>
            </mc:AlternateContent>
          </a:graphicData>
        </a:graphic>
      </p:graphicFrame>
      <p:sp>
        <p:nvSpPr>
          <p:cNvPr id="6" name="Rectangle 5"/>
          <p:cNvSpPr/>
          <p:nvPr/>
        </p:nvSpPr>
        <p:spPr>
          <a:xfrm>
            <a:off x="3221600" y="1843257"/>
            <a:ext cx="2803411" cy="43370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7" name="Slide Number Placeholder 6"/>
          <p:cNvSpPr>
            <a:spLocks noGrp="1"/>
          </p:cNvSpPr>
          <p:nvPr>
            <p:ph type="sldNum" sz="quarter" idx="11"/>
          </p:nvPr>
        </p:nvSpPr>
        <p:spPr/>
        <p:txBody>
          <a:bodyPr/>
          <a:lstStyle/>
          <a:p>
            <a:fld id="{C9C97DA1-B60F-0F41-ACBE-683AF5E4DF26}" type="slidenum">
              <a:rPr lang="en-US" smtClean="0"/>
              <a:t>61</a:t>
            </a:fld>
            <a:endParaRPr lang="en-US"/>
          </a:p>
        </p:txBody>
      </p:sp>
      <p:sp>
        <p:nvSpPr>
          <p:cNvPr id="4" name="TextBox 3"/>
          <p:cNvSpPr txBox="1"/>
          <p:nvPr/>
        </p:nvSpPr>
        <p:spPr>
          <a:xfrm>
            <a:off x="2339474" y="1138808"/>
            <a:ext cx="2552051" cy="369332"/>
          </a:xfrm>
          <a:prstGeom prst="rect">
            <a:avLst/>
          </a:prstGeom>
          <a:noFill/>
        </p:spPr>
        <p:txBody>
          <a:bodyPr wrap="none" rtlCol="0">
            <a:spAutoFit/>
          </a:bodyPr>
          <a:lstStyle/>
          <a:p>
            <a:r>
              <a:rPr lang="en-US" dirty="0"/>
              <a:t>a</a:t>
            </a:r>
            <a:r>
              <a:rPr lang="en-US" dirty="0" smtClean="0"/>
              <a:t>, b, c, d)  Entire Lifecycle</a:t>
            </a:r>
            <a:endParaRPr lang="en-US" dirty="0"/>
          </a:p>
        </p:txBody>
      </p:sp>
    </p:spTree>
    <p:extLst>
      <p:ext uri="{BB962C8B-B14F-4D97-AF65-F5344CB8AC3E}">
        <p14:creationId xmlns:p14="http://schemas.microsoft.com/office/powerpoint/2010/main" val="40827687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bare metal slower</a:t>
            </a:r>
            <a:endParaRPr lang="en-US" dirty="0"/>
          </a:p>
        </p:txBody>
      </p:sp>
      <p:sp>
        <p:nvSpPr>
          <p:cNvPr id="3" name="Content Placeholder 2"/>
          <p:cNvSpPr>
            <a:spLocks noGrp="1"/>
          </p:cNvSpPr>
          <p:nvPr>
            <p:ph sz="half" idx="1"/>
          </p:nvPr>
        </p:nvSpPr>
        <p:spPr/>
        <p:txBody>
          <a:bodyPr/>
          <a:lstStyle/>
          <a:p>
            <a:r>
              <a:rPr lang="en-US" dirty="0" smtClean="0"/>
              <a:t>HPC bare metal is slower as time is dominated in last phase, including a bare metal boot</a:t>
            </a:r>
            <a:endParaRPr lang="en-US" dirty="0"/>
          </a:p>
        </p:txBody>
      </p:sp>
      <p:sp>
        <p:nvSpPr>
          <p:cNvPr id="4" name="Content Placeholder 3"/>
          <p:cNvSpPr>
            <a:spLocks noGrp="1"/>
          </p:cNvSpPr>
          <p:nvPr>
            <p:ph sz="half" idx="2"/>
          </p:nvPr>
        </p:nvSpPr>
        <p:spPr/>
        <p:txBody>
          <a:bodyPr/>
          <a:lstStyle/>
          <a:p>
            <a:r>
              <a:rPr lang="en-US" dirty="0" smtClean="0"/>
              <a:t>In clouds we do lots of things in memory and avoid bare metal boot by using an in memory boot.</a:t>
            </a:r>
          </a:p>
          <a:p>
            <a:pPr marL="0" indent="0">
              <a:buNone/>
            </a:pPr>
            <a:endParaRPr lang="en-US" dirty="0"/>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6" name="Slide Number Placeholder 5"/>
          <p:cNvSpPr>
            <a:spLocks noGrp="1"/>
          </p:cNvSpPr>
          <p:nvPr>
            <p:ph type="sldNum" sz="quarter" idx="11"/>
          </p:nvPr>
        </p:nvSpPr>
        <p:spPr/>
        <p:txBody>
          <a:bodyPr/>
          <a:lstStyle/>
          <a:p>
            <a:fld id="{C9C97DA1-B60F-0F41-ACBE-683AF5E4DF26}" type="slidenum">
              <a:rPr lang="en-US" smtClean="0"/>
              <a:t>62</a:t>
            </a:fld>
            <a:endParaRPr lang="en-US"/>
          </a:p>
        </p:txBody>
      </p:sp>
    </p:spTree>
    <p:extLst>
      <p:ext uri="{BB962C8B-B14F-4D97-AF65-F5344CB8AC3E}">
        <p14:creationId xmlns:p14="http://schemas.microsoft.com/office/powerpoint/2010/main" val="27317304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r>
              <a:rPr lang="en-US" dirty="0" smtClean="0">
                <a:latin typeface="+mn-lt"/>
              </a:rPr>
              <a:t>Cloudmesh </a:t>
            </a:r>
            <a:br>
              <a:rPr lang="en-US" dirty="0" smtClean="0">
                <a:latin typeface="+mn-lt"/>
              </a:rPr>
            </a:br>
            <a:r>
              <a:rPr lang="en-US" dirty="0" smtClean="0">
                <a:latin typeface="+mn-lt"/>
              </a:rPr>
              <a:t>RAIN Move</a:t>
            </a:r>
            <a:endParaRPr lang="en-US" dirty="0">
              <a:latin typeface="+mn-lt"/>
            </a:endParaRPr>
          </a:p>
        </p:txBody>
      </p:sp>
      <p:sp>
        <p:nvSpPr>
          <p:cNvPr id="2" name="Subtitle 1"/>
          <p:cNvSpPr>
            <a:spLocks noGrp="1"/>
          </p:cNvSpPr>
          <p:nvPr>
            <p:ph type="subTitle" idx="1"/>
          </p:nvPr>
        </p:nvSpPr>
        <p:spPr/>
        <p:txBody>
          <a:bodyPr/>
          <a:lstStyle/>
          <a:p>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63</a:t>
            </a:fld>
            <a:endParaRPr lang="en-US"/>
          </a:p>
        </p:txBody>
      </p:sp>
    </p:spTree>
    <p:extLst>
      <p:ext uri="{BB962C8B-B14F-4D97-AF65-F5344CB8AC3E}">
        <p14:creationId xmlns:p14="http://schemas.microsoft.com/office/powerpoint/2010/main" val="2984247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smtClean="0"/>
              <a:t>Cloudmesh RAIN Move</a:t>
            </a:r>
            <a:endParaRPr lang="en-US" dirty="0"/>
          </a:p>
        </p:txBody>
      </p:sp>
      <p:sp>
        <p:nvSpPr>
          <p:cNvPr id="3" name="Content Placeholder 2"/>
          <p:cNvSpPr>
            <a:spLocks noGrp="1"/>
          </p:cNvSpPr>
          <p:nvPr>
            <p:ph idx="1"/>
          </p:nvPr>
        </p:nvSpPr>
        <p:spPr/>
        <p:txBody>
          <a:bodyPr>
            <a:normAutofit fontScale="85000" lnSpcReduction="10000"/>
          </a:bodyPr>
          <a:lstStyle/>
          <a:p>
            <a:pPr>
              <a:defRPr/>
            </a:pPr>
            <a:r>
              <a:rPr lang="en-US" dirty="0" smtClean="0"/>
              <a:t>Orchestrates resource re-allocation among different infrastructures</a:t>
            </a:r>
          </a:p>
          <a:p>
            <a:pPr>
              <a:defRPr/>
            </a:pPr>
            <a:r>
              <a:rPr lang="en-US" dirty="0" smtClean="0"/>
              <a:t>Command Line interface to ease the access to this service</a:t>
            </a:r>
          </a:p>
          <a:p>
            <a:pPr>
              <a:defRPr/>
            </a:pPr>
            <a:r>
              <a:rPr lang="en-US" dirty="0" smtClean="0"/>
              <a:t>Exclusive access to the service to prevent conflicts</a:t>
            </a:r>
          </a:p>
          <a:p>
            <a:pPr>
              <a:defRPr/>
            </a:pPr>
            <a:r>
              <a:rPr lang="en-US" dirty="0" smtClean="0"/>
              <a:t>Keep status information about the resources assigned to each infrastructure as well as the historical to be able to make predictions about the future needs</a:t>
            </a:r>
          </a:p>
          <a:p>
            <a:pPr>
              <a:defRPr/>
            </a:pPr>
            <a:r>
              <a:rPr lang="en-US" dirty="0" smtClean="0"/>
              <a:t>Scheduler that can dynamically re-allocate resources and support manually planning future re-allocations</a:t>
            </a:r>
            <a:endParaRPr lang="en-US" dirty="0"/>
          </a:p>
        </p:txBody>
      </p:sp>
      <p:sp>
        <p:nvSpPr>
          <p:cNvPr id="2" name="Date Placeholder 1"/>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64</a:t>
            </a:fld>
            <a:endParaRPr lang="en-US"/>
          </a:p>
        </p:txBody>
      </p:sp>
    </p:spTree>
    <p:extLst>
      <p:ext uri="{BB962C8B-B14F-4D97-AF65-F5344CB8AC3E}">
        <p14:creationId xmlns:p14="http://schemas.microsoft.com/office/powerpoint/2010/main" val="2518971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5" name="Date Placeholder 14"/>
          <p:cNvSpPr>
            <a:spLocks noGrp="1"/>
          </p:cNvSpPr>
          <p:nvPr>
            <p:ph type="dt" sz="half" idx="10"/>
          </p:nvPr>
        </p:nvSpPr>
        <p:spPr/>
        <p:txBody>
          <a:bodyPr/>
          <a:lstStyle/>
          <a:p>
            <a:r>
              <a:rPr lang="en-US" dirty="0" smtClean="0"/>
              <a:t>Gregor von Laszewski</a:t>
            </a:r>
            <a:endParaRPr lang="en-US" dirty="0"/>
          </a:p>
        </p:txBody>
      </p:sp>
      <p:sp>
        <p:nvSpPr>
          <p:cNvPr id="16" name="Slide Number Placeholder 15"/>
          <p:cNvSpPr>
            <a:spLocks noGrp="1"/>
          </p:cNvSpPr>
          <p:nvPr>
            <p:ph type="sldNum" sz="quarter" idx="11"/>
          </p:nvPr>
        </p:nvSpPr>
        <p:spPr/>
        <p:txBody>
          <a:bodyPr/>
          <a:lstStyle/>
          <a:p>
            <a:fld id="{C9C97DA1-B60F-0F41-ACBE-683AF5E4DF26}" type="slidenum">
              <a:rPr lang="en-US" smtClean="0"/>
              <a:t>65</a:t>
            </a:fld>
            <a:endParaRPr lang="en-US"/>
          </a:p>
        </p:txBody>
      </p:sp>
      <p:grpSp>
        <p:nvGrpSpPr>
          <p:cNvPr id="6" name="Group 5"/>
          <p:cNvGrpSpPr/>
          <p:nvPr/>
        </p:nvGrpSpPr>
        <p:grpSpPr>
          <a:xfrm>
            <a:off x="1625069" y="1831474"/>
            <a:ext cx="5123254" cy="2423022"/>
            <a:chOff x="1625069" y="1831474"/>
            <a:chExt cx="5123254" cy="2423022"/>
          </a:xfrm>
        </p:grpSpPr>
        <p:sp>
          <p:nvSpPr>
            <p:cNvPr id="3" name="TextBox 2"/>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8" name="TextBox 7"/>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9" name="TextBox 8"/>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10" name="TextBox 9"/>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5" name="Rectangle 4"/>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18" name="TextBox 17"/>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11" name="TextBox 10"/>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14648749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6" name="Group 5"/>
          <p:cNvGrpSpPr/>
          <p:nvPr/>
        </p:nvGrpSpPr>
        <p:grpSpPr>
          <a:xfrm>
            <a:off x="2148416" y="1994958"/>
            <a:ext cx="5185833" cy="1926167"/>
            <a:chOff x="2148416" y="1994958"/>
            <a:chExt cx="5185833" cy="1926167"/>
          </a:xfrm>
          <a:solidFill>
            <a:schemeClr val="bg1">
              <a:lumMod val="85000"/>
              <a:alpha val="61000"/>
            </a:schemeClr>
          </a:solidFill>
        </p:grpSpPr>
        <p:sp>
          <p:nvSpPr>
            <p:cNvPr id="5" name="Left-Right Arrow 4"/>
            <p:cNvSpPr/>
            <p:nvPr/>
          </p:nvSpPr>
          <p:spPr>
            <a:xfrm>
              <a:off x="2148416" y="3275541"/>
              <a:ext cx="5185833" cy="645584"/>
            </a:xfrm>
            <a:prstGeom prst="leftRightArrow">
              <a:avLst/>
            </a:prstGeom>
            <a:grp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 name="Bent Arrow 2"/>
            <p:cNvSpPr/>
            <p:nvPr/>
          </p:nvSpPr>
          <p:spPr>
            <a:xfrm rot="5400000" flipV="1">
              <a:off x="3069167" y="2074333"/>
              <a:ext cx="1481667" cy="1322917"/>
            </a:xfrm>
            <a:prstGeom prst="bentArrow">
              <a:avLst/>
            </a:prstGeom>
            <a:grp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gr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5" name="Date Placeholder 14"/>
          <p:cNvSpPr>
            <a:spLocks noGrp="1"/>
          </p:cNvSpPr>
          <p:nvPr>
            <p:ph type="dt" sz="half" idx="10"/>
          </p:nvPr>
        </p:nvSpPr>
        <p:spPr/>
        <p:txBody>
          <a:bodyPr/>
          <a:lstStyle/>
          <a:p>
            <a:r>
              <a:rPr lang="en-US" smtClean="0"/>
              <a:t>Gregor von Laszewski</a:t>
            </a:r>
            <a:endParaRPr lang="en-US"/>
          </a:p>
        </p:txBody>
      </p:sp>
      <p:sp>
        <p:nvSpPr>
          <p:cNvPr id="16" name="Slide Number Placeholder 15"/>
          <p:cNvSpPr>
            <a:spLocks noGrp="1"/>
          </p:cNvSpPr>
          <p:nvPr>
            <p:ph type="sldNum" sz="quarter" idx="11"/>
          </p:nvPr>
        </p:nvSpPr>
        <p:spPr/>
        <p:txBody>
          <a:bodyPr/>
          <a:lstStyle/>
          <a:p>
            <a:fld id="{C9C97DA1-B60F-0F41-ACBE-683AF5E4DF26}" type="slidenum">
              <a:rPr lang="en-US" smtClean="0"/>
              <a:t>66</a:t>
            </a:fld>
            <a:endParaRPr lang="en-US"/>
          </a:p>
        </p:txBody>
      </p:sp>
    </p:spTree>
    <p:extLst>
      <p:ext uri="{BB962C8B-B14F-4D97-AF65-F5344CB8AC3E}">
        <p14:creationId xmlns:p14="http://schemas.microsoft.com/office/powerpoint/2010/main" val="22697916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7" name="Group 6"/>
          <p:cNvGrpSpPr/>
          <p:nvPr/>
        </p:nvGrpSpPr>
        <p:grpSpPr>
          <a:xfrm>
            <a:off x="1965960" y="4594860"/>
            <a:ext cx="2057400" cy="1028700"/>
            <a:chOff x="1965960" y="4594860"/>
            <a:chExt cx="2057400" cy="1028700"/>
          </a:xfrm>
        </p:grpSpPr>
        <p:sp>
          <p:nvSpPr>
            <p:cNvPr id="8" name="Oval 7"/>
            <p:cNvSpPr/>
            <p:nvPr/>
          </p:nvSpPr>
          <p:spPr>
            <a:xfrm>
              <a:off x="1965960" y="480060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1</a:t>
              </a:r>
              <a:endParaRPr lang="en-US" dirty="0"/>
            </a:p>
          </p:txBody>
        </p:sp>
        <p:sp>
          <p:nvSpPr>
            <p:cNvPr id="9" name="&quot;No&quot; Symbol 8"/>
            <p:cNvSpPr/>
            <p:nvPr/>
          </p:nvSpPr>
          <p:spPr>
            <a:xfrm>
              <a:off x="1965960" y="5280660"/>
              <a:ext cx="342900" cy="342900"/>
            </a:xfrm>
            <a:prstGeom prst="noSmoking">
              <a:avLst/>
            </a:prstGeom>
          </p:spPr>
          <p:style>
            <a:lnRef idx="1">
              <a:schemeClr val="accent2"/>
            </a:lnRef>
            <a:fillRef idx="3">
              <a:schemeClr val="accent2"/>
            </a:fillRef>
            <a:effectRef idx="2">
              <a:schemeClr val="accent2"/>
            </a:effectRef>
            <a:fontRef idx="minor">
              <a:schemeClr val="lt1"/>
            </a:fontRef>
          </p:style>
          <p:txBody>
            <a:bodyPr lIns="82292" tIns="41148" rIns="82292" bIns="41148" rtlCol="0" anchor="ctr"/>
            <a:lstStyle/>
            <a:p>
              <a:pPr algn="ctr"/>
              <a:endParaRPr lang="en-US">
                <a:solidFill>
                  <a:schemeClr val="tx1"/>
                </a:solidFill>
              </a:endParaRPr>
            </a:p>
          </p:txBody>
        </p:sp>
        <p:sp>
          <p:nvSpPr>
            <p:cNvPr id="10" name="Oval 9"/>
            <p:cNvSpPr/>
            <p:nvPr/>
          </p:nvSpPr>
          <p:spPr>
            <a:xfrm>
              <a:off x="3406140" y="459486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2</a:t>
              </a:r>
              <a:endParaRPr lang="en-US" dirty="0"/>
            </a:p>
          </p:txBody>
        </p:sp>
        <p:sp>
          <p:nvSpPr>
            <p:cNvPr id="11" name="Sun 10"/>
            <p:cNvSpPr/>
            <p:nvPr/>
          </p:nvSpPr>
          <p:spPr>
            <a:xfrm>
              <a:off x="3680460" y="4869180"/>
              <a:ext cx="342900" cy="342900"/>
            </a:xfrm>
            <a:prstGeom prst="sun">
              <a:avLst/>
            </a:prstGeom>
          </p:spPr>
          <p:style>
            <a:lnRef idx="1">
              <a:schemeClr val="accent3"/>
            </a:lnRef>
            <a:fillRef idx="3">
              <a:schemeClr val="accent3"/>
            </a:fillRef>
            <a:effectRef idx="2">
              <a:schemeClr val="accent3"/>
            </a:effectRef>
            <a:fontRef idx="minor">
              <a:schemeClr val="lt1"/>
            </a:fontRef>
          </p:style>
          <p:txBody>
            <a:bodyPr lIns="82292" tIns="41148" rIns="82292" bIns="41148" rtlCol="0" anchor="ctr"/>
            <a:lstStyle/>
            <a:p>
              <a:pPr algn="ctr"/>
              <a:endParaRPr lang="en-US"/>
            </a:p>
          </p:txBody>
        </p:sp>
        <p:cxnSp>
          <p:nvCxnSpPr>
            <p:cNvPr id="12" name="Elbow Connector 11"/>
            <p:cNvCxnSpPr>
              <a:stCxn id="13" idx="6"/>
              <a:endCxn id="14" idx="2"/>
            </p:cNvCxnSpPr>
            <p:nvPr/>
          </p:nvCxnSpPr>
          <p:spPr>
            <a:xfrm>
              <a:off x="2377440" y="5383530"/>
              <a:ext cx="1234440" cy="1143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7170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sp>
          <p:nvSpPr>
            <p:cNvPr id="14" name="Oval 13"/>
            <p:cNvSpPr/>
            <p:nvPr/>
          </p:nvSpPr>
          <p:spPr>
            <a:xfrm>
              <a:off x="361188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grpSp>
      <p:grpSp>
        <p:nvGrpSpPr>
          <p:cNvPr id="20" name="Group 19"/>
          <p:cNvGrpSpPr/>
          <p:nvPr/>
        </p:nvGrpSpPr>
        <p:grpSpPr>
          <a:xfrm>
            <a:off x="2741083" y="2111376"/>
            <a:ext cx="3082529" cy="2689224"/>
            <a:chOff x="2741083" y="2111376"/>
            <a:chExt cx="3082529" cy="2689224"/>
          </a:xfrm>
        </p:grpSpPr>
        <p:sp>
          <p:nvSpPr>
            <p:cNvPr id="17" name="Bent Arrow 16"/>
            <p:cNvSpPr/>
            <p:nvPr/>
          </p:nvSpPr>
          <p:spPr>
            <a:xfrm rot="16200000" flipH="1" flipV="1">
              <a:off x="4427867" y="2615340"/>
              <a:ext cx="1899709" cy="891781"/>
            </a:xfrm>
            <a:prstGeom prst="bent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8" name="Curved Down Arrow 17"/>
            <p:cNvSpPr/>
            <p:nvPr/>
          </p:nvSpPr>
          <p:spPr>
            <a:xfrm>
              <a:off x="2741083" y="4011083"/>
              <a:ext cx="1502834" cy="789517"/>
            </a:xfrm>
            <a:prstGeom prst="curvedDown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19" name="Left Arrow 18"/>
            <p:cNvSpPr/>
            <p:nvPr/>
          </p:nvSpPr>
          <p:spPr>
            <a:xfrm>
              <a:off x="4023360" y="3810000"/>
              <a:ext cx="1691640" cy="784860"/>
            </a:xfrm>
            <a:prstGeom prst="left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5" name="Date Placeholder 14"/>
          <p:cNvSpPr>
            <a:spLocks noGrp="1"/>
          </p:cNvSpPr>
          <p:nvPr>
            <p:ph type="dt" sz="half" idx="10"/>
          </p:nvPr>
        </p:nvSpPr>
        <p:spPr/>
        <p:txBody>
          <a:bodyPr/>
          <a:lstStyle/>
          <a:p>
            <a:r>
              <a:rPr lang="en-US" smtClean="0"/>
              <a:t>Gregor von Laszewski</a:t>
            </a:r>
            <a:endParaRPr lang="en-US"/>
          </a:p>
        </p:txBody>
      </p:sp>
      <p:sp>
        <p:nvSpPr>
          <p:cNvPr id="16" name="Slide Number Placeholder 15"/>
          <p:cNvSpPr>
            <a:spLocks noGrp="1"/>
          </p:cNvSpPr>
          <p:nvPr>
            <p:ph type="sldNum" sz="quarter" idx="11"/>
          </p:nvPr>
        </p:nvSpPr>
        <p:spPr/>
        <p:txBody>
          <a:bodyPr/>
          <a:lstStyle/>
          <a:p>
            <a:fld id="{C9C97DA1-B60F-0F41-ACBE-683AF5E4DF26}" type="slidenum">
              <a:rPr lang="en-US" smtClean="0"/>
              <a:t>67</a:t>
            </a:fld>
            <a:endParaRPr lang="en-US"/>
          </a:p>
        </p:txBody>
      </p:sp>
      <p:grpSp>
        <p:nvGrpSpPr>
          <p:cNvPr id="22" name="Group 21"/>
          <p:cNvGrpSpPr/>
          <p:nvPr/>
        </p:nvGrpSpPr>
        <p:grpSpPr>
          <a:xfrm>
            <a:off x="1625069" y="1831474"/>
            <a:ext cx="5123254" cy="2423022"/>
            <a:chOff x="1625069" y="1831474"/>
            <a:chExt cx="5123254" cy="2423022"/>
          </a:xfrm>
        </p:grpSpPr>
        <p:sp>
          <p:nvSpPr>
            <p:cNvPr id="23" name="TextBox 22"/>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4" name="TextBox 23"/>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5" name="TextBox 24"/>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6" name="TextBox 25"/>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7" name="Rectangle 26"/>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31" name="TextBox 30"/>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32" name="TextBox 31"/>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41854643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Move Resources</a:t>
            </a:r>
            <a:endParaRPr lang="en-US" dirty="0"/>
          </a:p>
        </p:txBody>
      </p:sp>
      <p:pic>
        <p:nvPicPr>
          <p:cNvPr id="4" name="Content Placeholder 3"/>
          <p:cNvPicPr>
            <a:picLocks noGrp="1" noChangeAspect="1"/>
          </p:cNvPicPr>
          <p:nvPr>
            <p:ph idx="1"/>
          </p:nvPr>
        </p:nvPicPr>
        <p:blipFill>
          <a:blip r:embed="rId2"/>
          <a:srcRect l="-10864" r="-10864"/>
          <a:stretch>
            <a:fillRect/>
          </a:stretch>
        </p:blipFill>
        <p:spPr/>
      </p:pic>
      <p:grpSp>
        <p:nvGrpSpPr>
          <p:cNvPr id="7" name="Group 6"/>
          <p:cNvGrpSpPr/>
          <p:nvPr/>
        </p:nvGrpSpPr>
        <p:grpSpPr>
          <a:xfrm>
            <a:off x="1965960" y="4594860"/>
            <a:ext cx="2057400" cy="1028700"/>
            <a:chOff x="1965960" y="4594860"/>
            <a:chExt cx="2057400" cy="1028700"/>
          </a:xfrm>
        </p:grpSpPr>
        <p:sp>
          <p:nvSpPr>
            <p:cNvPr id="8" name="Oval 7"/>
            <p:cNvSpPr/>
            <p:nvPr/>
          </p:nvSpPr>
          <p:spPr>
            <a:xfrm>
              <a:off x="1965960" y="480060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1</a:t>
              </a:r>
              <a:endParaRPr lang="en-US" dirty="0"/>
            </a:p>
          </p:txBody>
        </p:sp>
        <p:sp>
          <p:nvSpPr>
            <p:cNvPr id="9" name="&quot;No&quot; Symbol 8"/>
            <p:cNvSpPr/>
            <p:nvPr/>
          </p:nvSpPr>
          <p:spPr>
            <a:xfrm>
              <a:off x="1965960" y="5280660"/>
              <a:ext cx="342900" cy="342900"/>
            </a:xfrm>
            <a:prstGeom prst="noSmoking">
              <a:avLst/>
            </a:prstGeom>
          </p:spPr>
          <p:style>
            <a:lnRef idx="1">
              <a:schemeClr val="accent2"/>
            </a:lnRef>
            <a:fillRef idx="3">
              <a:schemeClr val="accent2"/>
            </a:fillRef>
            <a:effectRef idx="2">
              <a:schemeClr val="accent2"/>
            </a:effectRef>
            <a:fontRef idx="minor">
              <a:schemeClr val="lt1"/>
            </a:fontRef>
          </p:style>
          <p:txBody>
            <a:bodyPr lIns="82292" tIns="41148" rIns="82292" bIns="41148" rtlCol="0" anchor="ctr"/>
            <a:lstStyle/>
            <a:p>
              <a:pPr algn="ctr"/>
              <a:endParaRPr lang="en-US">
                <a:solidFill>
                  <a:schemeClr val="tx1"/>
                </a:solidFill>
              </a:endParaRPr>
            </a:p>
          </p:txBody>
        </p:sp>
        <p:sp>
          <p:nvSpPr>
            <p:cNvPr id="10" name="Oval 9"/>
            <p:cNvSpPr/>
            <p:nvPr/>
          </p:nvSpPr>
          <p:spPr>
            <a:xfrm>
              <a:off x="3406140" y="4594860"/>
              <a:ext cx="411480" cy="411480"/>
            </a:xfrm>
            <a:prstGeom prst="ellipse">
              <a:avLst/>
            </a:prstGeom>
          </p:spPr>
          <p:style>
            <a:lnRef idx="1">
              <a:schemeClr val="accent2"/>
            </a:lnRef>
            <a:fillRef idx="2">
              <a:schemeClr val="accent2"/>
            </a:fillRef>
            <a:effectRef idx="1">
              <a:schemeClr val="accent2"/>
            </a:effectRef>
            <a:fontRef idx="minor">
              <a:schemeClr val="dk1"/>
            </a:fontRef>
          </p:style>
          <p:txBody>
            <a:bodyPr lIns="82292" tIns="41148" rIns="82292" bIns="41148" rtlCol="0" anchor="ctr"/>
            <a:lstStyle/>
            <a:p>
              <a:pPr algn="ctr"/>
              <a:r>
                <a:rPr lang="en-US" dirty="0" smtClean="0"/>
                <a:t>2</a:t>
              </a:r>
              <a:endParaRPr lang="en-US" dirty="0"/>
            </a:p>
          </p:txBody>
        </p:sp>
        <p:sp>
          <p:nvSpPr>
            <p:cNvPr id="11" name="Sun 10"/>
            <p:cNvSpPr/>
            <p:nvPr/>
          </p:nvSpPr>
          <p:spPr>
            <a:xfrm>
              <a:off x="3680460" y="4869180"/>
              <a:ext cx="342900" cy="342900"/>
            </a:xfrm>
            <a:prstGeom prst="sun">
              <a:avLst/>
            </a:prstGeom>
          </p:spPr>
          <p:style>
            <a:lnRef idx="1">
              <a:schemeClr val="accent3"/>
            </a:lnRef>
            <a:fillRef idx="3">
              <a:schemeClr val="accent3"/>
            </a:fillRef>
            <a:effectRef idx="2">
              <a:schemeClr val="accent3"/>
            </a:effectRef>
            <a:fontRef idx="minor">
              <a:schemeClr val="lt1"/>
            </a:fontRef>
          </p:style>
          <p:txBody>
            <a:bodyPr lIns="82292" tIns="41148" rIns="82292" bIns="41148" rtlCol="0" anchor="ctr"/>
            <a:lstStyle/>
            <a:p>
              <a:pPr algn="ctr"/>
              <a:endParaRPr lang="en-US"/>
            </a:p>
          </p:txBody>
        </p:sp>
        <p:cxnSp>
          <p:nvCxnSpPr>
            <p:cNvPr id="12" name="Elbow Connector 11"/>
            <p:cNvCxnSpPr>
              <a:stCxn id="13" idx="6"/>
              <a:endCxn id="14" idx="2"/>
            </p:cNvCxnSpPr>
            <p:nvPr/>
          </p:nvCxnSpPr>
          <p:spPr>
            <a:xfrm>
              <a:off x="2377440" y="5383530"/>
              <a:ext cx="1234440" cy="1143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217170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sp>
          <p:nvSpPr>
            <p:cNvPr id="14" name="Oval 13"/>
            <p:cNvSpPr/>
            <p:nvPr/>
          </p:nvSpPr>
          <p:spPr>
            <a:xfrm>
              <a:off x="3611880" y="5280660"/>
              <a:ext cx="205740" cy="205740"/>
            </a:xfrm>
            <a:prstGeom prst="ellipse">
              <a:avLst/>
            </a:prstGeom>
          </p:spPr>
          <p:style>
            <a:lnRef idx="1">
              <a:schemeClr val="accent1"/>
            </a:lnRef>
            <a:fillRef idx="3">
              <a:schemeClr val="accent1"/>
            </a:fillRef>
            <a:effectRef idx="2">
              <a:schemeClr val="accent1"/>
            </a:effectRef>
            <a:fontRef idx="minor">
              <a:schemeClr val="lt1"/>
            </a:fontRef>
          </p:style>
          <p:txBody>
            <a:bodyPr lIns="82292" tIns="41148" rIns="82292" bIns="41148" rtlCol="0" anchor="ctr"/>
            <a:lstStyle/>
            <a:p>
              <a:pPr algn="ctr"/>
              <a:endParaRPr lang="en-US"/>
            </a:p>
          </p:txBody>
        </p:sp>
      </p:grpSp>
      <p:sp>
        <p:nvSpPr>
          <p:cNvPr id="18" name="Curved Down Arrow 17"/>
          <p:cNvSpPr/>
          <p:nvPr/>
        </p:nvSpPr>
        <p:spPr>
          <a:xfrm>
            <a:off x="2741083" y="4011083"/>
            <a:ext cx="1502834" cy="789517"/>
          </a:xfrm>
          <a:prstGeom prst="curvedDownArrow">
            <a:avLst/>
          </a:prstGeom>
          <a:solidFill>
            <a:schemeClr val="bg1">
              <a:lumMod val="75000"/>
              <a:alpha val="26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1" name="TextBox 20"/>
          <p:cNvSpPr txBox="1"/>
          <p:nvPr/>
        </p:nvSpPr>
        <p:spPr>
          <a:xfrm>
            <a:off x="3037417" y="1318712"/>
            <a:ext cx="3060716"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dirty="0"/>
              <a:t>Autonomous Runtime Services</a:t>
            </a:r>
          </a:p>
        </p:txBody>
      </p:sp>
      <p:sp>
        <p:nvSpPr>
          <p:cNvPr id="15" name="Date Placeholder 14"/>
          <p:cNvSpPr>
            <a:spLocks noGrp="1"/>
          </p:cNvSpPr>
          <p:nvPr>
            <p:ph type="dt" sz="half" idx="10"/>
          </p:nvPr>
        </p:nvSpPr>
        <p:spPr/>
        <p:txBody>
          <a:bodyPr/>
          <a:lstStyle/>
          <a:p>
            <a:r>
              <a:rPr lang="en-US" smtClean="0"/>
              <a:t>Gregor von Laszewski</a:t>
            </a:r>
            <a:endParaRPr lang="en-US"/>
          </a:p>
        </p:txBody>
      </p:sp>
      <p:sp>
        <p:nvSpPr>
          <p:cNvPr id="16" name="Slide Number Placeholder 15"/>
          <p:cNvSpPr>
            <a:spLocks noGrp="1"/>
          </p:cNvSpPr>
          <p:nvPr>
            <p:ph type="sldNum" sz="quarter" idx="11"/>
          </p:nvPr>
        </p:nvSpPr>
        <p:spPr/>
        <p:txBody>
          <a:bodyPr/>
          <a:lstStyle/>
          <a:p>
            <a:fld id="{C9C97DA1-B60F-0F41-ACBE-683AF5E4DF26}" type="slidenum">
              <a:rPr lang="en-US" smtClean="0"/>
              <a:t>68</a:t>
            </a:fld>
            <a:endParaRPr lang="en-US"/>
          </a:p>
        </p:txBody>
      </p:sp>
      <p:grpSp>
        <p:nvGrpSpPr>
          <p:cNvPr id="17" name="Group 16"/>
          <p:cNvGrpSpPr/>
          <p:nvPr/>
        </p:nvGrpSpPr>
        <p:grpSpPr>
          <a:xfrm>
            <a:off x="1625069" y="1831474"/>
            <a:ext cx="5123254" cy="2423022"/>
            <a:chOff x="1625069" y="1831474"/>
            <a:chExt cx="5123254" cy="2423022"/>
          </a:xfrm>
        </p:grpSpPr>
        <p:sp>
          <p:nvSpPr>
            <p:cNvPr id="19" name="TextBox 18"/>
            <p:cNvSpPr txBox="1"/>
            <p:nvPr/>
          </p:nvSpPr>
          <p:spPr>
            <a:xfrm>
              <a:off x="1871581" y="187157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0" name="TextBox 19"/>
            <p:cNvSpPr txBox="1"/>
            <p:nvPr/>
          </p:nvSpPr>
          <p:spPr>
            <a:xfrm>
              <a:off x="3124677" y="188126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2" name="TextBox 21"/>
            <p:cNvSpPr txBox="1"/>
            <p:nvPr/>
          </p:nvSpPr>
          <p:spPr>
            <a:xfrm>
              <a:off x="4377773" y="1890958"/>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3" name="TextBox 22"/>
            <p:cNvSpPr txBox="1"/>
            <p:nvPr/>
          </p:nvSpPr>
          <p:spPr>
            <a:xfrm>
              <a:off x="6278823" y="1831474"/>
              <a:ext cx="469500" cy="338554"/>
            </a:xfrm>
            <a:prstGeom prst="rect">
              <a:avLst/>
            </a:prstGeom>
            <a:solidFill>
              <a:schemeClr val="bg1"/>
            </a:solidFill>
          </p:spPr>
          <p:txBody>
            <a:bodyPr wrap="none" rtlCol="0">
              <a:spAutoFit/>
            </a:bodyPr>
            <a:lstStyle/>
            <a:p>
              <a:r>
                <a:rPr lang="en-US" sz="1600" dirty="0" smtClean="0"/>
                <a:t>CM</a:t>
              </a:r>
              <a:endParaRPr lang="en-US" sz="1600" dirty="0"/>
            </a:p>
          </p:txBody>
        </p:sp>
        <p:sp>
          <p:nvSpPr>
            <p:cNvPr id="24" name="Rectangle 23"/>
            <p:cNvSpPr/>
            <p:nvPr/>
          </p:nvSpPr>
          <p:spPr>
            <a:xfrm>
              <a:off x="171115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828715"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705648" y="3997158"/>
              <a:ext cx="307474" cy="200526"/>
            </a:xfrm>
            <a:prstGeom prst="rect">
              <a:avLst/>
            </a:prstGeom>
            <a:solidFill>
              <a:srgbClr val="FFCC66"/>
            </a:solid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1625069" y="3901567"/>
              <a:ext cx="469500" cy="338554"/>
            </a:xfrm>
            <a:prstGeom prst="rect">
              <a:avLst/>
            </a:prstGeom>
            <a:noFill/>
          </p:spPr>
          <p:txBody>
            <a:bodyPr wrap="none" rtlCol="0">
              <a:spAutoFit/>
            </a:bodyPr>
            <a:lstStyle/>
            <a:p>
              <a:r>
                <a:rPr lang="en-US" sz="1600" dirty="0" smtClean="0"/>
                <a:t>CM</a:t>
              </a:r>
              <a:endParaRPr lang="en-US" sz="1600" dirty="0"/>
            </a:p>
          </p:txBody>
        </p:sp>
        <p:sp>
          <p:nvSpPr>
            <p:cNvPr id="28" name="TextBox 27"/>
            <p:cNvSpPr txBox="1"/>
            <p:nvPr/>
          </p:nvSpPr>
          <p:spPr>
            <a:xfrm>
              <a:off x="3680057" y="3915942"/>
              <a:ext cx="469500" cy="338554"/>
            </a:xfrm>
            <a:prstGeom prst="rect">
              <a:avLst/>
            </a:prstGeom>
            <a:noFill/>
          </p:spPr>
          <p:txBody>
            <a:bodyPr wrap="none" rtlCol="0">
              <a:spAutoFit/>
            </a:bodyPr>
            <a:lstStyle/>
            <a:p>
              <a:r>
                <a:rPr lang="en-US" sz="1600" dirty="0" smtClean="0"/>
                <a:t>CM</a:t>
              </a:r>
              <a:endParaRPr lang="en-US" sz="1600" dirty="0"/>
            </a:p>
          </p:txBody>
        </p:sp>
        <p:sp>
          <p:nvSpPr>
            <p:cNvPr id="29" name="TextBox 28"/>
            <p:cNvSpPr txBox="1"/>
            <p:nvPr/>
          </p:nvSpPr>
          <p:spPr>
            <a:xfrm>
              <a:off x="5597094" y="3915942"/>
              <a:ext cx="469500" cy="338554"/>
            </a:xfrm>
            <a:prstGeom prst="rect">
              <a:avLst/>
            </a:prstGeom>
            <a:noFill/>
          </p:spPr>
          <p:txBody>
            <a:bodyPr wrap="none" rtlCol="0">
              <a:spAutoFit/>
            </a:bodyPr>
            <a:lstStyle/>
            <a:p>
              <a:r>
                <a:rPr lang="en-US" sz="1600" dirty="0" smtClean="0"/>
                <a:t>CM</a:t>
              </a:r>
              <a:endParaRPr lang="en-US" sz="1600" dirty="0"/>
            </a:p>
          </p:txBody>
        </p:sp>
      </p:grpSp>
    </p:spTree>
    <p:extLst>
      <p:ext uri="{BB962C8B-B14F-4D97-AF65-F5344CB8AC3E}">
        <p14:creationId xmlns:p14="http://schemas.microsoft.com/office/powerpoint/2010/main" val="1257655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Information Services</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69</a:t>
            </a:fld>
            <a:endParaRPr lang="en-US"/>
          </a:p>
        </p:txBody>
      </p:sp>
    </p:spTree>
    <p:extLst>
      <p:ext uri="{BB962C8B-B14F-4D97-AF65-F5344CB8AC3E}">
        <p14:creationId xmlns:p14="http://schemas.microsoft.com/office/powerpoint/2010/main" val="149285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09-10 at 8.40.27 AM.png"/>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3515326" y="2040731"/>
            <a:ext cx="7520734" cy="4746948"/>
          </a:xfrm>
          <a:prstGeom prst="rect">
            <a:avLst/>
          </a:prstGeom>
        </p:spPr>
      </p:pic>
      <p:pic>
        <p:nvPicPr>
          <p:cNvPr id="7" name="Picture 6" descr="Screen Shot 2013-09-10 at 8.36.08 AM.png"/>
          <p:cNvPicPr>
            <a:picLocks noChangeAspect="1"/>
          </p:cNvPicPr>
          <p:nvPr/>
        </p:nvPicPr>
        <p:blipFill>
          <a:blip r:embed="rId4">
            <a:alphaModFix amt="16000"/>
            <a:extLst>
              <a:ext uri="{28A0092B-C50C-407E-A947-70E740481C1C}">
                <a14:useLocalDpi xmlns:a14="http://schemas.microsoft.com/office/drawing/2010/main" val="0"/>
              </a:ext>
            </a:extLst>
          </a:blip>
          <a:stretch>
            <a:fillRect/>
          </a:stretch>
        </p:blipFill>
        <p:spPr>
          <a:xfrm>
            <a:off x="6917953" y="1189770"/>
            <a:ext cx="2226047" cy="1439741"/>
          </a:xfrm>
          <a:prstGeom prst="rect">
            <a:avLst/>
          </a:prstGeom>
        </p:spPr>
      </p:pic>
      <p:sp>
        <p:nvSpPr>
          <p:cNvPr id="2" name="Title 1"/>
          <p:cNvSpPr>
            <a:spLocks noGrp="1"/>
          </p:cNvSpPr>
          <p:nvPr>
            <p:ph type="title"/>
          </p:nvPr>
        </p:nvSpPr>
        <p:spPr/>
        <p:txBody>
          <a:bodyPr>
            <a:normAutofit/>
          </a:bodyPr>
          <a:lstStyle/>
          <a:p>
            <a:r>
              <a:rPr lang="en-US" dirty="0" smtClean="0"/>
              <a:t>Uses for </a:t>
            </a:r>
            <a:r>
              <a:rPr lang="en-US" dirty="0" err="1" smtClean="0"/>
              <a:t>FutureGrid</a:t>
            </a:r>
            <a:r>
              <a:rPr lang="en-US" dirty="0" smtClean="0"/>
              <a:t> </a:t>
            </a:r>
            <a:r>
              <a:rPr lang="en-US" dirty="0" err="1" smtClean="0"/>
              <a:t>TestbedaaS</a:t>
            </a:r>
            <a:endParaRPr lang="en-US" dirty="0"/>
          </a:p>
        </p:txBody>
      </p:sp>
      <p:sp>
        <p:nvSpPr>
          <p:cNvPr id="3" name="Content Placeholder 2"/>
          <p:cNvSpPr>
            <a:spLocks noGrp="1"/>
          </p:cNvSpPr>
          <p:nvPr>
            <p:ph idx="1"/>
          </p:nvPr>
        </p:nvSpPr>
        <p:spPr>
          <a:xfrm>
            <a:off x="457200" y="1234440"/>
            <a:ext cx="8229600" cy="5201052"/>
          </a:xfrm>
          <a:noFill/>
        </p:spPr>
        <p:txBody>
          <a:bodyPr>
            <a:normAutofit/>
          </a:bodyPr>
          <a:lstStyle/>
          <a:p>
            <a:pPr>
              <a:spcBef>
                <a:spcPts val="0"/>
              </a:spcBef>
            </a:pPr>
            <a:r>
              <a:rPr lang="en-US" sz="2800" b="1" dirty="0" smtClean="0"/>
              <a:t>337 </a:t>
            </a:r>
            <a:r>
              <a:rPr lang="en-US" sz="2800" dirty="0" smtClean="0"/>
              <a:t>approved projects (</a:t>
            </a:r>
            <a:r>
              <a:rPr lang="en-US" sz="2800" b="1" dirty="0" smtClean="0"/>
              <a:t>1970 users</a:t>
            </a:r>
            <a:r>
              <a:rPr lang="en-US" sz="2800" dirty="0" smtClean="0"/>
              <a:t>) </a:t>
            </a:r>
            <a:r>
              <a:rPr lang="en-US" sz="2800" b="1" dirty="0" smtClean="0"/>
              <a:t>Sept </a:t>
            </a:r>
            <a:r>
              <a:rPr lang="en-US" sz="2800" b="1" dirty="0"/>
              <a:t>9</a:t>
            </a:r>
            <a:r>
              <a:rPr lang="en-US" sz="2800" b="1" dirty="0" smtClean="0"/>
              <a:t> 2013</a:t>
            </a:r>
          </a:p>
          <a:p>
            <a:pPr lvl="1">
              <a:spcBef>
                <a:spcPts val="0"/>
              </a:spcBef>
            </a:pPr>
            <a:r>
              <a:rPr lang="en-US" sz="2400" dirty="0" smtClean="0"/>
              <a:t>Users from 53 Countries</a:t>
            </a:r>
          </a:p>
          <a:p>
            <a:pPr lvl="1">
              <a:spcBef>
                <a:spcPts val="0"/>
              </a:spcBef>
            </a:pPr>
            <a:r>
              <a:rPr lang="en-US" sz="2400" dirty="0" smtClean="0"/>
              <a:t>USA (</a:t>
            </a:r>
            <a:r>
              <a:rPr lang="en-US" sz="2400" b="1" dirty="0" smtClean="0">
                <a:solidFill>
                  <a:srgbClr val="FF0000"/>
                </a:solidFill>
              </a:rPr>
              <a:t>77%</a:t>
            </a:r>
            <a:r>
              <a:rPr lang="en-US" sz="2400" dirty="0" smtClean="0"/>
              <a:t>), Puerto Rico (</a:t>
            </a:r>
            <a:r>
              <a:rPr lang="en-US" sz="2400" b="1" dirty="0" smtClean="0">
                <a:solidFill>
                  <a:srgbClr val="FF0000"/>
                </a:solidFill>
              </a:rPr>
              <a:t>3%</a:t>
            </a:r>
            <a:r>
              <a:rPr lang="en-US" sz="2400" dirty="0" smtClean="0"/>
              <a:t>), Indonesia (2.3%)</a:t>
            </a:r>
            <a:endParaRPr lang="en-US" sz="2000" dirty="0" smtClean="0"/>
          </a:p>
          <a:p>
            <a:pPr>
              <a:spcBef>
                <a:spcPts val="0"/>
              </a:spcBef>
            </a:pPr>
            <a:r>
              <a:rPr lang="en-US" sz="2800" b="1" dirty="0" smtClean="0"/>
              <a:t>Computer Science and Middleware (</a:t>
            </a:r>
            <a:r>
              <a:rPr lang="en-US" sz="2800" b="1" dirty="0" smtClean="0">
                <a:solidFill>
                  <a:srgbClr val="FF0000"/>
                </a:solidFill>
              </a:rPr>
              <a:t>55.2%</a:t>
            </a:r>
            <a:r>
              <a:rPr lang="en-US" sz="2800" b="1" dirty="0" smtClean="0"/>
              <a:t>)</a:t>
            </a:r>
          </a:p>
          <a:p>
            <a:pPr lvl="1">
              <a:spcBef>
                <a:spcPts val="0"/>
              </a:spcBef>
            </a:pPr>
            <a:r>
              <a:rPr lang="en-US" sz="2400" dirty="0" smtClean="0"/>
              <a:t>Core CS </a:t>
            </a:r>
            <a:r>
              <a:rPr lang="en-US" sz="2400" dirty="0"/>
              <a:t>and </a:t>
            </a:r>
            <a:r>
              <a:rPr lang="en-US" sz="2400" dirty="0" err="1" smtClean="0"/>
              <a:t>Cyberinfrastructure</a:t>
            </a:r>
            <a:r>
              <a:rPr lang="en-US" sz="2400" dirty="0" smtClean="0"/>
              <a:t> (51.9%); Interoperability </a:t>
            </a:r>
            <a:r>
              <a:rPr lang="en-US" sz="2400" dirty="0" smtClean="0">
                <a:solidFill>
                  <a:srgbClr val="000000"/>
                </a:solidFill>
              </a:rPr>
              <a:t>(</a:t>
            </a:r>
            <a:r>
              <a:rPr lang="en-US" sz="2400" b="1" dirty="0" smtClean="0">
                <a:solidFill>
                  <a:srgbClr val="000000"/>
                </a:solidFill>
              </a:rPr>
              <a:t>3.3%</a:t>
            </a:r>
            <a:r>
              <a:rPr lang="en-US" sz="2400" dirty="0" smtClean="0">
                <a:solidFill>
                  <a:srgbClr val="000000"/>
                </a:solidFill>
              </a:rPr>
              <a:t>)</a:t>
            </a:r>
            <a:r>
              <a:rPr lang="en-US" sz="2400" b="1" dirty="0" smtClean="0">
                <a:solidFill>
                  <a:srgbClr val="000000"/>
                </a:solidFill>
              </a:rPr>
              <a:t> </a:t>
            </a:r>
            <a:r>
              <a:rPr lang="en-US" sz="2400" dirty="0" smtClean="0"/>
              <a:t>for Grids </a:t>
            </a:r>
            <a:r>
              <a:rPr lang="en-US" sz="2400" dirty="0"/>
              <a:t>and </a:t>
            </a:r>
            <a:r>
              <a:rPr lang="en-US" sz="2400" dirty="0" smtClean="0"/>
              <a:t>Clouds such as </a:t>
            </a:r>
            <a:r>
              <a:rPr lang="en-US" sz="2400" dirty="0"/>
              <a:t>Open Grid Forum OGF </a:t>
            </a:r>
            <a:r>
              <a:rPr lang="en-US" sz="2400" dirty="0" smtClean="0"/>
              <a:t>Standards</a:t>
            </a:r>
          </a:p>
          <a:p>
            <a:pPr>
              <a:spcBef>
                <a:spcPts val="0"/>
              </a:spcBef>
            </a:pPr>
            <a:r>
              <a:rPr lang="en-US" sz="2800" b="1" dirty="0" smtClean="0"/>
              <a:t>Domain </a:t>
            </a:r>
            <a:r>
              <a:rPr lang="en-US" sz="2800" b="1" dirty="0"/>
              <a:t>Science applications (</a:t>
            </a:r>
            <a:r>
              <a:rPr lang="en-US" sz="2800" b="1" dirty="0">
                <a:solidFill>
                  <a:srgbClr val="FF0000"/>
                </a:solidFill>
              </a:rPr>
              <a:t>20.4</a:t>
            </a:r>
            <a:r>
              <a:rPr lang="en-US" sz="2800" b="1" dirty="0" smtClean="0">
                <a:solidFill>
                  <a:srgbClr val="FF0000"/>
                </a:solidFill>
              </a:rPr>
              <a:t>%)</a:t>
            </a:r>
            <a:endParaRPr lang="en-US" sz="2800" b="1" dirty="0">
              <a:solidFill>
                <a:srgbClr val="FF0000"/>
              </a:solidFill>
            </a:endParaRPr>
          </a:p>
          <a:p>
            <a:pPr lvl="1">
              <a:spcBef>
                <a:spcPts val="0"/>
              </a:spcBef>
            </a:pPr>
            <a:r>
              <a:rPr lang="en-US" sz="2400" dirty="0"/>
              <a:t>Life science </a:t>
            </a:r>
            <a:r>
              <a:rPr lang="en-US" sz="2400" dirty="0">
                <a:solidFill>
                  <a:srgbClr val="000000"/>
                </a:solidFill>
              </a:rPr>
              <a:t>highlighted </a:t>
            </a:r>
            <a:r>
              <a:rPr lang="en-US" sz="2400" dirty="0" smtClean="0">
                <a:solidFill>
                  <a:srgbClr val="000000"/>
                </a:solidFill>
              </a:rPr>
              <a:t>(9.8%</a:t>
            </a:r>
            <a:r>
              <a:rPr lang="en-US" sz="2400" dirty="0">
                <a:solidFill>
                  <a:srgbClr val="000000"/>
                </a:solidFill>
              </a:rPr>
              <a:t>), Non Life Science </a:t>
            </a:r>
            <a:r>
              <a:rPr lang="en-US" sz="2400" dirty="0" smtClean="0">
                <a:solidFill>
                  <a:srgbClr val="000000"/>
                </a:solidFill>
              </a:rPr>
              <a:t>(11.3%</a:t>
            </a:r>
            <a:r>
              <a:rPr lang="en-US" sz="2400" dirty="0">
                <a:solidFill>
                  <a:srgbClr val="000000"/>
                </a:solidFill>
              </a:rPr>
              <a:t>)</a:t>
            </a:r>
          </a:p>
          <a:p>
            <a:pPr>
              <a:spcBef>
                <a:spcPts val="0"/>
              </a:spcBef>
            </a:pPr>
            <a:r>
              <a:rPr lang="en-US" sz="2800" b="1" dirty="0"/>
              <a:t>Training Education and Outreach (</a:t>
            </a:r>
            <a:r>
              <a:rPr lang="en-US" sz="2800" b="1" dirty="0" smtClean="0">
                <a:solidFill>
                  <a:srgbClr val="FF0000"/>
                </a:solidFill>
              </a:rPr>
              <a:t>13.9</a:t>
            </a:r>
            <a:r>
              <a:rPr lang="en-US" sz="2800" b="1" dirty="0">
                <a:solidFill>
                  <a:srgbClr val="FF0000"/>
                </a:solidFill>
              </a:rPr>
              <a:t>%</a:t>
            </a:r>
            <a:r>
              <a:rPr lang="en-US" sz="2800" b="1" dirty="0"/>
              <a:t>)</a:t>
            </a:r>
          </a:p>
          <a:p>
            <a:pPr lvl="1">
              <a:spcBef>
                <a:spcPts val="0"/>
              </a:spcBef>
            </a:pPr>
            <a:r>
              <a:rPr lang="en-US" sz="2400" dirty="0"/>
              <a:t>Semester and short events; interesting outreach to HBCU</a:t>
            </a:r>
          </a:p>
          <a:p>
            <a:pPr>
              <a:spcBef>
                <a:spcPts val="0"/>
              </a:spcBef>
            </a:pPr>
            <a:r>
              <a:rPr lang="en-US" sz="2800" b="1" dirty="0" smtClean="0"/>
              <a:t>Computer Systems Evaluation (</a:t>
            </a:r>
            <a:r>
              <a:rPr lang="en-US" sz="2800" b="1" dirty="0" smtClean="0">
                <a:solidFill>
                  <a:srgbClr val="FF0000"/>
                </a:solidFill>
              </a:rPr>
              <a:t>9.8%</a:t>
            </a:r>
            <a:r>
              <a:rPr lang="en-US" sz="2800" b="1" dirty="0" smtClean="0"/>
              <a:t>)</a:t>
            </a:r>
          </a:p>
          <a:p>
            <a:pPr lvl="1">
              <a:spcBef>
                <a:spcPts val="0"/>
              </a:spcBef>
            </a:pPr>
            <a:r>
              <a:rPr lang="en-US" sz="2400" dirty="0" smtClean="0"/>
              <a:t>XSEDE (TIS, TAS), OSG, EGI; Campuses</a:t>
            </a:r>
          </a:p>
        </p:txBody>
      </p:sp>
      <p:sp>
        <p:nvSpPr>
          <p:cNvPr id="5" name="Date Placeholder 4"/>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a:prstGeom prst="rect">
            <a:avLst/>
          </a:prstGeom>
        </p:spPr>
        <p:txBody>
          <a:bodyPr/>
          <a:lstStyle/>
          <a:p>
            <a:fld id="{94CC141A-9CC6-41A7-A7D0-011D836CC6E2}" type="slidenum">
              <a:rPr lang="en-US" smtClean="0"/>
              <a:pPr/>
              <a:t>7</a:t>
            </a:fld>
            <a:endParaRPr lang="en-US"/>
          </a:p>
        </p:txBody>
      </p:sp>
    </p:spTree>
    <p:extLst>
      <p:ext uri="{BB962C8B-B14F-4D97-AF65-F5344CB8AC3E}">
        <p14:creationId xmlns:p14="http://schemas.microsoft.com/office/powerpoint/2010/main" val="252249697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Services</a:t>
            </a:r>
            <a:endParaRPr lang="en-US" dirty="0"/>
          </a:p>
        </p:txBody>
      </p:sp>
      <p:sp>
        <p:nvSpPr>
          <p:cNvPr id="3" name="Content Placeholder 2"/>
          <p:cNvSpPr>
            <a:spLocks noGrp="1"/>
          </p:cNvSpPr>
          <p:nvPr>
            <p:ph sz="half" idx="1"/>
          </p:nvPr>
        </p:nvSpPr>
        <p:spPr>
          <a:xfrm>
            <a:off x="457200" y="1171575"/>
            <a:ext cx="4038600" cy="4525963"/>
          </a:xfrm>
        </p:spPr>
        <p:txBody>
          <a:bodyPr/>
          <a:lstStyle/>
          <a:p>
            <a:r>
              <a:rPr lang="en-US" dirty="0" smtClean="0"/>
              <a:t>Information Services</a:t>
            </a:r>
          </a:p>
          <a:p>
            <a:pPr lvl="1"/>
            <a:r>
              <a:rPr lang="en-US" dirty="0" smtClean="0"/>
              <a:t>Cloudmesh</a:t>
            </a:r>
            <a:br>
              <a:rPr lang="en-US" dirty="0" smtClean="0"/>
            </a:br>
            <a:r>
              <a:rPr lang="en-US" dirty="0" err="1" smtClean="0"/>
              <a:t>CloudMetrics</a:t>
            </a:r>
            <a:endParaRPr lang="en-US" dirty="0" smtClean="0"/>
          </a:p>
          <a:p>
            <a:pPr lvl="2"/>
            <a:r>
              <a:rPr lang="en-US" i="1" dirty="0" smtClean="0"/>
              <a:t>Accounting integration (XSEDE)</a:t>
            </a:r>
          </a:p>
          <a:p>
            <a:pPr lvl="2"/>
            <a:r>
              <a:rPr lang="en-US" b="1" i="1" u="sng" dirty="0" smtClean="0"/>
              <a:t>all</a:t>
            </a:r>
            <a:r>
              <a:rPr lang="en-US" u="sng" dirty="0" smtClean="0"/>
              <a:t> </a:t>
            </a:r>
            <a:r>
              <a:rPr lang="en-US" dirty="0" smtClean="0"/>
              <a:t>events (logged)</a:t>
            </a:r>
          </a:p>
          <a:p>
            <a:pPr lvl="2"/>
            <a:r>
              <a:rPr lang="en-US" dirty="0" err="1" smtClean="0"/>
              <a:t>OpenStack</a:t>
            </a:r>
            <a:r>
              <a:rPr lang="en-US" dirty="0" smtClean="0"/>
              <a:t>, Eucalyptus, Nimbus</a:t>
            </a:r>
          </a:p>
          <a:p>
            <a:pPr lvl="1"/>
            <a:r>
              <a:rPr lang="en-US" dirty="0" smtClean="0"/>
              <a:t>Leveraging existing services: </a:t>
            </a:r>
          </a:p>
          <a:p>
            <a:pPr lvl="2"/>
            <a:r>
              <a:rPr lang="en-US" dirty="0" smtClean="0"/>
              <a:t>Ganglia, </a:t>
            </a:r>
            <a:r>
              <a:rPr lang="en-US" dirty="0" err="1" smtClean="0"/>
              <a:t>Nagios</a:t>
            </a:r>
            <a:r>
              <a:rPr lang="en-US" dirty="0" smtClean="0"/>
              <a:t>, </a:t>
            </a:r>
            <a:r>
              <a:rPr lang="en-US" dirty="0" err="1" smtClean="0"/>
              <a:t>Ohai</a:t>
            </a:r>
            <a:r>
              <a:rPr lang="en-US" dirty="0" smtClean="0"/>
              <a:t>, Inca, Inca</a:t>
            </a:r>
            <a:endParaRPr lang="en-US" dirty="0"/>
          </a:p>
          <a:p>
            <a:pPr lvl="1"/>
            <a:endParaRPr lang="en-US" dirty="0"/>
          </a:p>
        </p:txBody>
      </p:sp>
      <p:sp>
        <p:nvSpPr>
          <p:cNvPr id="4" name="Content Placeholder 3"/>
          <p:cNvSpPr>
            <a:spLocks noGrp="1"/>
          </p:cNvSpPr>
          <p:nvPr>
            <p:ph sz="half" idx="2"/>
          </p:nvPr>
        </p:nvSpPr>
        <p:spPr>
          <a:xfrm>
            <a:off x="4254500" y="1123950"/>
            <a:ext cx="4432301" cy="4525963"/>
          </a:xfrm>
        </p:spPr>
        <p:txBody>
          <a:bodyPr/>
          <a:lstStyle/>
          <a:p>
            <a:r>
              <a:rPr lang="en-US" dirty="0" smtClean="0"/>
              <a:t>Cloudmesh </a:t>
            </a:r>
            <a:br>
              <a:rPr lang="en-US" dirty="0" smtClean="0"/>
            </a:br>
            <a:r>
              <a:rPr lang="en-US" dirty="0" err="1" smtClean="0"/>
              <a:t>CloudMetrics</a:t>
            </a:r>
            <a:endParaRPr lang="en-US" dirty="0" smtClean="0"/>
          </a:p>
          <a:p>
            <a:pPr lvl="1"/>
            <a:r>
              <a:rPr lang="en-US" dirty="0" smtClean="0"/>
              <a:t>Report</a:t>
            </a:r>
            <a:endParaRPr lang="en-US" dirty="0"/>
          </a:p>
          <a:p>
            <a:pPr lvl="1"/>
            <a:r>
              <a:rPr lang="en-US" dirty="0" smtClean="0"/>
              <a:t>Portal</a:t>
            </a:r>
          </a:p>
          <a:p>
            <a:pPr lvl="1"/>
            <a:endParaRPr lang="en-US" dirty="0"/>
          </a:p>
          <a:p>
            <a:pPr lvl="1"/>
            <a:endParaRPr lang="en-US" dirty="0" smtClean="0"/>
          </a:p>
          <a:p>
            <a:pPr marL="457200" lvl="1" indent="0">
              <a:buNone/>
            </a:pPr>
            <a:r>
              <a:rPr lang="en-US" dirty="0"/>
              <a:t/>
            </a:r>
            <a:br>
              <a:rPr lang="en-US" dirty="0"/>
            </a:br>
            <a:endParaRPr lang="en-US" dirty="0" smtClean="0"/>
          </a:p>
          <a:p>
            <a:pPr lvl="1"/>
            <a:r>
              <a:rPr lang="en-US" dirty="0" smtClean="0"/>
              <a:t>CLI:  </a:t>
            </a:r>
          </a:p>
          <a:p>
            <a:pPr marL="457200" lvl="1" indent="0">
              <a:buNone/>
            </a:pPr>
            <a:r>
              <a:rPr lang="en-US" dirty="0" smtClean="0">
                <a:latin typeface="Courier"/>
                <a:cs typeface="Courier"/>
              </a:rPr>
              <a:t>	</a:t>
            </a:r>
            <a:r>
              <a:rPr lang="en-US" sz="2000" dirty="0" smtClean="0">
                <a:latin typeface="Courier"/>
                <a:cs typeface="Courier"/>
              </a:rPr>
              <a:t>cm&gt; generate report</a:t>
            </a:r>
          </a:p>
          <a:p>
            <a:pPr lvl="1"/>
            <a:r>
              <a:rPr lang="en-US" dirty="0" smtClean="0"/>
              <a:t>API </a:t>
            </a:r>
          </a:p>
          <a:p>
            <a:pPr marL="457200" lvl="1" indent="0">
              <a:buNone/>
            </a:pPr>
            <a:r>
              <a:rPr lang="en-US" dirty="0"/>
              <a:t>	</a:t>
            </a:r>
            <a:r>
              <a:rPr lang="en-US" sz="2000" dirty="0" err="1" smtClean="0"/>
              <a:t>generate_report</a:t>
            </a:r>
            <a:endParaRPr lang="en-US" sz="2000" dirty="0"/>
          </a:p>
        </p:txBody>
      </p:sp>
      <p:pic>
        <p:nvPicPr>
          <p:cNvPr id="5" name="Picture 4" descr="Screen Shot 2013-07-21 at 7.09.4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100" y="1156855"/>
            <a:ext cx="1322677" cy="1539875"/>
          </a:xfrm>
          <a:prstGeom prst="rect">
            <a:avLst/>
          </a:prstGeom>
          <a:ln>
            <a:solidFill>
              <a:schemeClr val="tx1"/>
            </a:solidFill>
          </a:ln>
          <a:effectLst>
            <a:outerShdw blurRad="50800" dist="63500" dir="2700000" algn="tl" rotWithShape="0">
              <a:srgbClr val="000000">
                <a:alpha val="43000"/>
              </a:srgbClr>
            </a:outerShdw>
          </a:effectLst>
        </p:spPr>
      </p:pic>
      <p:pic>
        <p:nvPicPr>
          <p:cNvPr id="7" name="Picture 6" descr="Screen Shot 2013-07-21 at 7.31.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463" y="3021134"/>
            <a:ext cx="2348953" cy="1347795"/>
          </a:xfrm>
          <a:prstGeom prst="rect">
            <a:avLst/>
          </a:prstGeom>
          <a:ln>
            <a:solidFill>
              <a:schemeClr val="tx1"/>
            </a:solidFill>
          </a:ln>
          <a:effectLst>
            <a:outerShdw blurRad="50800" dist="38100" dir="2700000" algn="tl" rotWithShape="0">
              <a:srgbClr val="000000">
                <a:alpha val="43000"/>
              </a:srgbClr>
            </a:outerShdw>
          </a:effectLst>
        </p:spPr>
      </p:pic>
      <p:sp>
        <p:nvSpPr>
          <p:cNvPr id="6" name="Date Placeholder 5"/>
          <p:cNvSpPr>
            <a:spLocks noGrp="1"/>
          </p:cNvSpPr>
          <p:nvPr>
            <p:ph type="dt" sz="half" idx="10"/>
          </p:nvPr>
        </p:nvSpPr>
        <p:spPr/>
        <p:txBody>
          <a:bodyPr/>
          <a:lstStyle/>
          <a:p>
            <a:r>
              <a:rPr lang="en-US" smtClean="0"/>
              <a:t>Gregor von Laszewski</a:t>
            </a:r>
            <a:endParaRPr lang="en-US"/>
          </a:p>
        </p:txBody>
      </p:sp>
      <p:sp>
        <p:nvSpPr>
          <p:cNvPr id="8" name="Slide Number Placeholder 7"/>
          <p:cNvSpPr>
            <a:spLocks noGrp="1"/>
          </p:cNvSpPr>
          <p:nvPr>
            <p:ph type="sldNum" sz="quarter" idx="11"/>
          </p:nvPr>
        </p:nvSpPr>
        <p:spPr/>
        <p:txBody>
          <a:bodyPr/>
          <a:lstStyle/>
          <a:p>
            <a:fld id="{C9C97DA1-B60F-0F41-ACBE-683AF5E4DF26}" type="slidenum">
              <a:rPr lang="en-US" smtClean="0"/>
              <a:t>70</a:t>
            </a:fld>
            <a:endParaRPr lang="en-US"/>
          </a:p>
        </p:txBody>
      </p:sp>
    </p:spTree>
    <p:extLst>
      <p:ext uri="{BB962C8B-B14F-4D97-AF65-F5344CB8AC3E}">
        <p14:creationId xmlns:p14="http://schemas.microsoft.com/office/powerpoint/2010/main" val="4223562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Virtual Machine Management</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71</a:t>
            </a:fld>
            <a:endParaRPr lang="en-US"/>
          </a:p>
        </p:txBody>
      </p:sp>
    </p:spTree>
    <p:extLst>
      <p:ext uri="{BB962C8B-B14F-4D97-AF65-F5344CB8AC3E}">
        <p14:creationId xmlns:p14="http://schemas.microsoft.com/office/powerpoint/2010/main" val="1492853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Virtual machine management</a:t>
            </a:r>
            <a:endParaRPr lang="en-US" dirty="0"/>
          </a:p>
        </p:txBody>
      </p:sp>
      <p:sp>
        <p:nvSpPr>
          <p:cNvPr id="6" name="Content Placeholder 5"/>
          <p:cNvSpPr>
            <a:spLocks noGrp="1"/>
          </p:cNvSpPr>
          <p:nvPr>
            <p:ph idx="1"/>
          </p:nvPr>
        </p:nvSpPr>
        <p:spPr/>
        <p:txBody>
          <a:bodyPr>
            <a:normAutofit lnSpcReduction="10000"/>
          </a:bodyPr>
          <a:lstStyle/>
          <a:p>
            <a:r>
              <a:rPr lang="en-US" dirty="0" smtClean="0"/>
              <a:t>Provide uniform library that </a:t>
            </a:r>
          </a:p>
          <a:p>
            <a:pPr lvl="1"/>
            <a:r>
              <a:rPr lang="en-US" dirty="0" smtClean="0"/>
              <a:t>integrates with many clouds</a:t>
            </a:r>
          </a:p>
          <a:p>
            <a:pPr lvl="1"/>
            <a:r>
              <a:rPr lang="en-US" dirty="0" smtClean="0"/>
              <a:t>can be used for the CAU principle</a:t>
            </a:r>
          </a:p>
          <a:p>
            <a:pPr lvl="1"/>
            <a:r>
              <a:rPr lang="en-US" dirty="0" smtClean="0"/>
              <a:t>Retrieves as much information about the objects as we can (standards and user library limit that access including </a:t>
            </a:r>
            <a:r>
              <a:rPr lang="en-US" dirty="0" err="1" smtClean="0"/>
              <a:t>boto</a:t>
            </a:r>
            <a:r>
              <a:rPr lang="en-US" dirty="0" smtClean="0"/>
              <a:t> and </a:t>
            </a:r>
            <a:r>
              <a:rPr lang="en-US" dirty="0" err="1" smtClean="0"/>
              <a:t>libcloud</a:t>
            </a:r>
            <a:r>
              <a:rPr lang="en-US" dirty="0" smtClean="0"/>
              <a:t>). Provide wrapper and use native protocols. </a:t>
            </a:r>
          </a:p>
          <a:p>
            <a:pPr lvl="2"/>
            <a:r>
              <a:rPr lang="en-US" dirty="0" smtClean="0"/>
              <a:t>This has been proven to be important for debugging evolving software</a:t>
            </a:r>
          </a:p>
          <a:p>
            <a:pPr lvl="1"/>
            <a:r>
              <a:rPr lang="en-US" dirty="0" smtClean="0"/>
              <a:t>Command line interface</a:t>
            </a:r>
          </a:p>
          <a:p>
            <a:pPr lvl="1"/>
            <a:r>
              <a:rPr lang="en-US" dirty="0" smtClean="0"/>
              <a:t>User Interface</a:t>
            </a:r>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72</a:t>
            </a:fld>
            <a:endParaRPr lang="en-US"/>
          </a:p>
        </p:txBody>
      </p:sp>
    </p:spTree>
    <p:extLst>
      <p:ext uri="{BB962C8B-B14F-4D97-AF65-F5344CB8AC3E}">
        <p14:creationId xmlns:p14="http://schemas.microsoft.com/office/powerpoint/2010/main" val="10116777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Side Federation with </a:t>
            </a:r>
            <a:br>
              <a:rPr lang="en-US" dirty="0" smtClean="0"/>
            </a:br>
            <a:r>
              <a:rPr lang="en-US" dirty="0" smtClean="0"/>
              <a:t>Cloud Mesh UI</a:t>
            </a:r>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73</a:t>
            </a:fld>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pic>
        <p:nvPicPr>
          <p:cNvPr id="7" name="Content Placeholder 6" descr="Screen Shot 2013-09-10 at 6.29.49 PM.png"/>
          <p:cNvPicPr>
            <a:picLocks noGrp="1" noChangeAspect="1"/>
          </p:cNvPicPr>
          <p:nvPr>
            <p:ph idx="1"/>
          </p:nvPr>
        </p:nvPicPr>
        <p:blipFill>
          <a:blip r:embed="rId2">
            <a:extLst>
              <a:ext uri="{28A0092B-C50C-407E-A947-70E740481C1C}">
                <a14:useLocalDpi xmlns:a14="http://schemas.microsoft.com/office/drawing/2010/main" val="0"/>
              </a:ext>
            </a:extLst>
          </a:blip>
          <a:srcRect l="-12751" r="-12751"/>
          <a:stretch>
            <a:fillRect/>
          </a:stretch>
        </p:blipFill>
        <p:spPr>
          <a:xfrm>
            <a:off x="0" y="1238515"/>
            <a:ext cx="9325374" cy="5542338"/>
          </a:xfrm>
        </p:spPr>
      </p:pic>
    </p:spTree>
    <p:extLst>
      <p:ext uri="{BB962C8B-B14F-4D97-AF65-F5344CB8AC3E}">
        <p14:creationId xmlns:p14="http://schemas.microsoft.com/office/powerpoint/2010/main" val="10575376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Experiment Management</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74</a:t>
            </a:fld>
            <a:endParaRPr lang="en-US"/>
          </a:p>
        </p:txBody>
      </p:sp>
    </p:spTree>
    <p:extLst>
      <p:ext uri="{BB962C8B-B14F-4D97-AF65-F5344CB8AC3E}">
        <p14:creationId xmlns:p14="http://schemas.microsoft.com/office/powerpoint/2010/main" val="1098309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7200" y="274638"/>
            <a:ext cx="1219200" cy="5592762"/>
          </a:xfrm>
        </p:spPr>
        <p:txBody>
          <a:bodyPr vert="vert270" lIns="0" tIns="0" rIns="0" bIns="0"/>
          <a:lstStyle/>
          <a:p>
            <a:pPr eaLnBrk="1" hangingPunct="1">
              <a:lnSpc>
                <a:spcPct val="95000"/>
              </a:lnSpc>
            </a:pPr>
            <a:r>
              <a:rPr lang="en-US" dirty="0">
                <a:solidFill>
                  <a:srgbClr val="000000"/>
                </a:solidFill>
                <a:latin typeface="Arial" charset="0"/>
              </a:rPr>
              <a:t>Portal Subsystem</a:t>
            </a:r>
          </a:p>
        </p:txBody>
      </p:sp>
      <p:pic>
        <p:nvPicPr>
          <p:cNvPr id="14339"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l="-51167" r="-51167"/>
          <a:stretch>
            <a:fillRect/>
          </a:stretch>
        </p:blipFill>
        <p:spPr>
          <a:xfrm>
            <a:off x="-1676401" y="-228600"/>
            <a:ext cx="13855515" cy="7620000"/>
          </a:xfrm>
        </p:spPr>
      </p:pic>
      <p:sp>
        <p:nvSpPr>
          <p:cNvPr id="3077" name="Text Box 5"/>
          <p:cNvSpPr txBox="1">
            <a:spLocks noChangeArrowheads="1"/>
          </p:cNvSpPr>
          <p:nvPr/>
        </p:nvSpPr>
        <p:spPr bwMode="auto">
          <a:xfrm>
            <a:off x="3164682" y="6457950"/>
            <a:ext cx="2814638" cy="162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100">
                <a:solidFill>
                  <a:srgbClr val="898989"/>
                </a:solidFill>
                <a:latin typeface="Arial" charset="0"/>
              </a:rPr>
              <a:t>http://futuregrid.org</a:t>
            </a:r>
          </a:p>
        </p:txBody>
      </p:sp>
      <p:sp>
        <p:nvSpPr>
          <p:cNvPr id="4" name="Date Placeholder 3"/>
          <p:cNvSpPr>
            <a:spLocks noGrp="1"/>
          </p:cNvSpPr>
          <p:nvPr>
            <p:ph type="dt" sz="half" idx="10"/>
          </p:nvPr>
        </p:nvSpPr>
        <p:spPr/>
        <p:txBody>
          <a:bodyPr/>
          <a:lstStyle/>
          <a:p>
            <a:r>
              <a:rPr lang="en-US" smtClean="0"/>
              <a:t>Gregor von Laszewski</a:t>
            </a:r>
            <a:endParaRPr lang="en-US" dirty="0"/>
          </a:p>
        </p:txBody>
      </p:sp>
      <p:sp>
        <p:nvSpPr>
          <p:cNvPr id="5" name="Slide Number Placeholder 4"/>
          <p:cNvSpPr>
            <a:spLocks noGrp="1"/>
          </p:cNvSpPr>
          <p:nvPr>
            <p:ph type="sldNum" sz="quarter" idx="11"/>
          </p:nvPr>
        </p:nvSpPr>
        <p:spPr/>
        <p:txBody>
          <a:bodyPr/>
          <a:lstStyle/>
          <a:p>
            <a:fld id="{C9C97DA1-B60F-0F41-ACBE-683AF5E4DF26}" type="slidenum">
              <a:rPr lang="en-US" smtClean="0"/>
              <a:t>75</a:t>
            </a:fld>
            <a:endParaRPr lang="en-US"/>
          </a:p>
        </p:txBody>
      </p:sp>
    </p:spTree>
    <p:extLst>
      <p:ext uri="{BB962C8B-B14F-4D97-AF65-F5344CB8AC3E}">
        <p14:creationId xmlns:p14="http://schemas.microsoft.com/office/powerpoint/2010/main" val="38806813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590"/>
            <a:ext cx="9144000" cy="1143000"/>
          </a:xfrm>
        </p:spPr>
        <p:txBody>
          <a:bodyPr/>
          <a:lstStyle/>
          <a:p>
            <a:r>
              <a:rPr lang="en-US" dirty="0" err="1" smtClean="0"/>
              <a:t>CloudMesh</a:t>
            </a:r>
            <a:r>
              <a:rPr lang="en-US" dirty="0" smtClean="0"/>
              <a:t>: Command Line Interface invoking dynamic provisioning</a:t>
            </a:r>
            <a:endParaRPr lang="en-US" dirty="0"/>
          </a:p>
        </p:txBody>
      </p:sp>
      <p:sp>
        <p:nvSpPr>
          <p:cNvPr id="3" name="Content Placeholder 2"/>
          <p:cNvSpPr>
            <a:spLocks noGrp="1"/>
          </p:cNvSpPr>
          <p:nvPr>
            <p:ph idx="1"/>
          </p:nvPr>
        </p:nvSpPr>
        <p:spPr>
          <a:xfrm>
            <a:off x="228600" y="1234440"/>
            <a:ext cx="8686800" cy="4892040"/>
          </a:xfrm>
        </p:spPr>
        <p:txBody>
          <a:bodyPr>
            <a:normAutofit fontScale="47500" lnSpcReduction="20000"/>
          </a:bodyPr>
          <a:lstStyle/>
          <a:p>
            <a:pPr marL="0" indent="0">
              <a:buNone/>
            </a:pPr>
            <a:r>
              <a:rPr lang="fr-FR" dirty="0" smtClean="0">
                <a:latin typeface="Courier"/>
                <a:cs typeface="Courier"/>
              </a:rPr>
              <a:t>$ cm</a:t>
            </a:r>
            <a:endParaRPr lang="fr-FR" dirty="0">
              <a:latin typeface="Courier"/>
              <a:cs typeface="Courier"/>
            </a:endParaRPr>
          </a:p>
          <a:p>
            <a:pPr marL="0" indent="0">
              <a:buNone/>
            </a:pPr>
            <a:endParaRPr lang="fr-FR" dirty="0">
              <a:latin typeface="Courier"/>
              <a:cs typeface="Courier"/>
            </a:endParaRPr>
          </a:p>
          <a:p>
            <a:pPr marL="0" indent="0">
              <a:buNone/>
            </a:pPr>
            <a:r>
              <a:rPr lang="fr-FR" dirty="0">
                <a:latin typeface="Courier"/>
                <a:cs typeface="Courier"/>
              </a:rPr>
              <a:t>              </a:t>
            </a:r>
            <a:r>
              <a:rPr lang="fr-FR" dirty="0" err="1">
                <a:latin typeface="Courier"/>
                <a:cs typeface="Courier"/>
              </a:rPr>
              <a:t>FutureGrid</a:t>
            </a:r>
            <a:r>
              <a:rPr lang="fr-FR" dirty="0">
                <a:latin typeface="Courier"/>
                <a:cs typeface="Courier"/>
              </a:rPr>
              <a:t> - Cloud </a:t>
            </a:r>
            <a:r>
              <a:rPr lang="fr-FR" dirty="0" err="1">
                <a:latin typeface="Courier"/>
                <a:cs typeface="Courier"/>
              </a:rPr>
              <a:t>Mesh</a:t>
            </a:r>
            <a:r>
              <a:rPr lang="fr-FR" dirty="0">
                <a:latin typeface="Courier"/>
                <a:cs typeface="Courier"/>
              </a:rPr>
              <a:t> Shell</a:t>
            </a:r>
          </a:p>
          <a:p>
            <a:pPr marL="0" indent="0">
              <a:buNone/>
            </a:pPr>
            <a:r>
              <a:rPr lang="fr-FR" dirty="0">
                <a:latin typeface="Courier"/>
                <a:cs typeface="Courier"/>
              </a:rPr>
              <a:t>------------------------------------------------------</a:t>
            </a:r>
          </a:p>
          <a:p>
            <a:pPr marL="0" indent="0">
              <a:buNone/>
            </a:pPr>
            <a:r>
              <a:rPr lang="fr-FR" dirty="0">
                <a:latin typeface="Courier"/>
                <a:cs typeface="Courier"/>
              </a:rPr>
              <a:t>   ____ _                 _   __  __           _</a:t>
            </a:r>
          </a:p>
          <a:p>
            <a:pPr marL="0" indent="0">
              <a:buNone/>
            </a:pPr>
            <a:r>
              <a:rPr lang="fr-FR" dirty="0">
                <a:latin typeface="Courier"/>
                <a:cs typeface="Courier"/>
              </a:rPr>
              <a:t>  / ___| | ___  _   _  __| | |  \/  | ___  ___| |__</a:t>
            </a:r>
          </a:p>
          <a:p>
            <a:pPr marL="0" indent="0">
              <a:buNone/>
            </a:pPr>
            <a:r>
              <a:rPr lang="fr-FR" dirty="0">
                <a:latin typeface="Courier"/>
                <a:cs typeface="Courier"/>
              </a:rPr>
              <a:t> | |   | |/ _ \| | | |/ _` | | |\/| |/ _ \/ __| '_ \ </a:t>
            </a:r>
          </a:p>
          <a:p>
            <a:pPr marL="0" indent="0">
              <a:buNone/>
            </a:pPr>
            <a:r>
              <a:rPr lang="fr-FR" dirty="0">
                <a:latin typeface="Courier"/>
                <a:cs typeface="Courier"/>
              </a:rPr>
              <a:t> | |___| | (_) | |_| | (_| | | |  | |  __/\__ \ | | |</a:t>
            </a:r>
          </a:p>
          <a:p>
            <a:pPr marL="0" indent="0">
              <a:buNone/>
            </a:pPr>
            <a:r>
              <a:rPr lang="fr-FR" dirty="0">
                <a:latin typeface="Courier"/>
                <a:cs typeface="Courier"/>
              </a:rPr>
              <a:t>  \____|_|\___/ \__,_|\__,_| |_|  |_|\___||___/_| |_|</a:t>
            </a:r>
          </a:p>
          <a:p>
            <a:pPr marL="0" indent="0">
              <a:buNone/>
            </a:pPr>
            <a:r>
              <a:rPr lang="fr-FR" dirty="0">
                <a:latin typeface="Courier"/>
                <a:cs typeface="Courier"/>
              </a:rPr>
              <a:t>======================================================</a:t>
            </a:r>
          </a:p>
          <a:p>
            <a:pPr marL="0" indent="0">
              <a:buNone/>
            </a:pPr>
            <a:endParaRPr lang="fr-FR" dirty="0">
              <a:latin typeface="Courier"/>
              <a:cs typeface="Courier"/>
            </a:endParaRPr>
          </a:p>
          <a:p>
            <a:pPr marL="0" indent="0">
              <a:buNone/>
            </a:pPr>
            <a:r>
              <a:rPr lang="fr-FR" dirty="0">
                <a:latin typeface="Courier"/>
                <a:cs typeface="Courier"/>
              </a:rPr>
              <a:t>cm&gt; help </a:t>
            </a:r>
          </a:p>
          <a:p>
            <a:pPr marL="0" indent="0">
              <a:buNone/>
            </a:pPr>
            <a:endParaRPr lang="fr-FR" dirty="0">
              <a:latin typeface="Courier"/>
              <a:cs typeface="Courier"/>
            </a:endParaRPr>
          </a:p>
          <a:p>
            <a:pPr marL="0" indent="0">
              <a:buNone/>
            </a:pPr>
            <a:r>
              <a:rPr lang="fr-FR" dirty="0" err="1">
                <a:latin typeface="Courier"/>
                <a:cs typeface="Courier"/>
              </a:rPr>
              <a:t>Documented</a:t>
            </a:r>
            <a:r>
              <a:rPr lang="fr-FR" dirty="0">
                <a:latin typeface="Courier"/>
                <a:cs typeface="Courier"/>
              </a:rPr>
              <a:t> </a:t>
            </a:r>
            <a:r>
              <a:rPr lang="fr-FR" dirty="0" err="1">
                <a:latin typeface="Courier"/>
                <a:cs typeface="Courier"/>
              </a:rPr>
              <a:t>commands</a:t>
            </a:r>
            <a:r>
              <a:rPr lang="fr-FR" dirty="0">
                <a:latin typeface="Courier"/>
                <a:cs typeface="Courier"/>
              </a:rPr>
              <a:t> (type help &lt;</a:t>
            </a:r>
            <a:r>
              <a:rPr lang="fr-FR" dirty="0" err="1">
                <a:latin typeface="Courier"/>
                <a:cs typeface="Courier"/>
              </a:rPr>
              <a:t>topic</a:t>
            </a:r>
            <a:r>
              <a:rPr lang="fr-FR" dirty="0">
                <a:latin typeface="Courier"/>
                <a:cs typeface="Courier"/>
              </a:rPr>
              <a:t>&gt;):</a:t>
            </a:r>
          </a:p>
          <a:p>
            <a:pPr marL="0" indent="0">
              <a:buNone/>
            </a:pPr>
            <a:r>
              <a:rPr lang="fr-FR" dirty="0">
                <a:latin typeface="Courier"/>
                <a:cs typeface="Courier"/>
              </a:rPr>
              <a:t>========================================</a:t>
            </a:r>
          </a:p>
          <a:p>
            <a:pPr marL="0" indent="0">
              <a:buNone/>
            </a:pPr>
            <a:r>
              <a:rPr lang="fr-FR" dirty="0">
                <a:latin typeface="Courier"/>
                <a:cs typeface="Courier"/>
              </a:rPr>
              <a:t>EOF    dot2  </a:t>
            </a:r>
            <a:r>
              <a:rPr lang="fr-FR" dirty="0" err="1">
                <a:latin typeface="Courier"/>
                <a:cs typeface="Courier"/>
              </a:rPr>
              <a:t>graphviz</a:t>
            </a:r>
            <a:r>
              <a:rPr lang="fr-FR" dirty="0">
                <a:latin typeface="Courier"/>
                <a:cs typeface="Courier"/>
              </a:rPr>
              <a:t>  </a:t>
            </a:r>
            <a:r>
              <a:rPr lang="fr-FR" u="sng" dirty="0" err="1">
                <a:latin typeface="Courier"/>
                <a:cs typeface="Courier"/>
              </a:rPr>
              <a:t>inventory</a:t>
            </a:r>
            <a:r>
              <a:rPr lang="fr-FR" dirty="0">
                <a:latin typeface="Courier"/>
                <a:cs typeface="Courier"/>
              </a:rPr>
              <a:t>  open     </a:t>
            </a:r>
            <a:r>
              <a:rPr lang="fr-FR" u="sng" dirty="0" err="1">
                <a:latin typeface="Courier"/>
                <a:cs typeface="Courier"/>
              </a:rPr>
              <a:t>project</a:t>
            </a:r>
            <a:r>
              <a:rPr lang="fr-FR" dirty="0">
                <a:latin typeface="Courier"/>
                <a:cs typeface="Courier"/>
              </a:rPr>
              <a:t>  </a:t>
            </a:r>
            <a:r>
              <a:rPr lang="fr-FR" dirty="0" err="1">
                <a:latin typeface="Courier"/>
                <a:cs typeface="Courier"/>
              </a:rPr>
              <a:t>quit</a:t>
            </a:r>
            <a:r>
              <a:rPr lang="fr-FR" dirty="0">
                <a:latin typeface="Courier"/>
                <a:cs typeface="Courier"/>
              </a:rPr>
              <a:t>    </a:t>
            </a:r>
            <a:r>
              <a:rPr lang="fr-FR" dirty="0" err="1">
                <a:latin typeface="Courier"/>
                <a:cs typeface="Courier"/>
              </a:rPr>
              <a:t>timer</a:t>
            </a:r>
            <a:r>
              <a:rPr lang="fr-FR" dirty="0">
                <a:latin typeface="Courier"/>
                <a:cs typeface="Courier"/>
              </a:rPr>
              <a:t>  </a:t>
            </a:r>
            <a:r>
              <a:rPr lang="fr-FR" dirty="0" err="1">
                <a:latin typeface="Courier"/>
                <a:cs typeface="Courier"/>
              </a:rPr>
              <a:t>verbose</a:t>
            </a:r>
            <a:endParaRPr lang="fr-FR" dirty="0">
              <a:latin typeface="Courier"/>
              <a:cs typeface="Courier"/>
            </a:endParaRPr>
          </a:p>
          <a:p>
            <a:pPr marL="0" indent="0">
              <a:buNone/>
            </a:pPr>
            <a:r>
              <a:rPr lang="fr-FR" dirty="0" err="1">
                <a:latin typeface="Courier"/>
                <a:cs typeface="Courier"/>
              </a:rPr>
              <a:t>clear</a:t>
            </a:r>
            <a:r>
              <a:rPr lang="fr-FR" dirty="0">
                <a:latin typeface="Courier"/>
                <a:cs typeface="Courier"/>
              </a:rPr>
              <a:t>  </a:t>
            </a:r>
            <a:r>
              <a:rPr lang="fr-FR" dirty="0" err="1">
                <a:latin typeface="Courier"/>
                <a:cs typeface="Courier"/>
              </a:rPr>
              <a:t>edit</a:t>
            </a:r>
            <a:r>
              <a:rPr lang="fr-FR" dirty="0">
                <a:latin typeface="Courier"/>
                <a:cs typeface="Courier"/>
              </a:rPr>
              <a:t>  help      </a:t>
            </a:r>
            <a:r>
              <a:rPr lang="fr-FR" u="sng" dirty="0" err="1">
                <a:latin typeface="Courier"/>
                <a:cs typeface="Courier"/>
              </a:rPr>
              <a:t>keys</a:t>
            </a:r>
            <a:r>
              <a:rPr lang="fr-FR" dirty="0">
                <a:latin typeface="Courier"/>
                <a:cs typeface="Courier"/>
              </a:rPr>
              <a:t>       pause    </a:t>
            </a:r>
            <a:r>
              <a:rPr lang="fr-FR" dirty="0" err="1">
                <a:latin typeface="Courier"/>
                <a:cs typeface="Courier"/>
              </a:rPr>
              <a:t>py</a:t>
            </a:r>
            <a:r>
              <a:rPr lang="fr-FR" dirty="0">
                <a:latin typeface="Courier"/>
                <a:cs typeface="Courier"/>
              </a:rPr>
              <a:t>       </a:t>
            </a:r>
            <a:r>
              <a:rPr lang="fr-FR" dirty="0" err="1">
                <a:latin typeface="Courier"/>
                <a:cs typeface="Courier"/>
              </a:rPr>
              <a:t>rst</a:t>
            </a:r>
            <a:r>
              <a:rPr lang="fr-FR" dirty="0">
                <a:latin typeface="Courier"/>
                <a:cs typeface="Courier"/>
              </a:rPr>
              <a:t>     use    version</a:t>
            </a:r>
          </a:p>
          <a:p>
            <a:pPr marL="0" indent="0">
              <a:buNone/>
            </a:pPr>
            <a:r>
              <a:rPr lang="fr-FR" dirty="0" err="1">
                <a:latin typeface="Courier"/>
                <a:cs typeface="Courier"/>
              </a:rPr>
              <a:t>cloud</a:t>
            </a:r>
            <a:r>
              <a:rPr lang="fr-FR" dirty="0">
                <a:latin typeface="Courier"/>
                <a:cs typeface="Courier"/>
              </a:rPr>
              <a:t>  </a:t>
            </a:r>
            <a:r>
              <a:rPr lang="fr-FR" dirty="0" err="1">
                <a:latin typeface="Courier"/>
                <a:cs typeface="Courier"/>
              </a:rPr>
              <a:t>exec</a:t>
            </a:r>
            <a:r>
              <a:rPr lang="fr-FR" dirty="0">
                <a:latin typeface="Courier"/>
                <a:cs typeface="Courier"/>
              </a:rPr>
              <a:t>  info      man        plugins  q        script  var    </a:t>
            </a:r>
            <a:r>
              <a:rPr lang="fr-FR" u="sng" dirty="0" err="1">
                <a:latin typeface="Courier"/>
                <a:cs typeface="Courier"/>
              </a:rPr>
              <a:t>vm</a:t>
            </a:r>
            <a:r>
              <a:rPr lang="fr-FR" u="sng" dirty="0">
                <a:latin typeface="Courier"/>
                <a:cs typeface="Courier"/>
              </a:rPr>
              <a:t>     </a:t>
            </a:r>
          </a:p>
          <a:p>
            <a:pPr marL="0" indent="0">
              <a:buNone/>
            </a:pPr>
            <a:endParaRPr lang="fr-FR" dirty="0">
              <a:latin typeface="Courier"/>
              <a:cs typeface="Courier"/>
            </a:endParaRPr>
          </a:p>
          <a:p>
            <a:pPr marL="0" indent="0">
              <a:buNone/>
            </a:pPr>
            <a:r>
              <a:rPr lang="fr-FR" dirty="0">
                <a:latin typeface="Courier"/>
                <a:cs typeface="Courier"/>
              </a:rPr>
              <a:t>cm&gt; </a:t>
            </a:r>
          </a:p>
        </p:txBody>
      </p:sp>
      <p:sp>
        <p:nvSpPr>
          <p:cNvPr id="4" name="TextBox 3"/>
          <p:cNvSpPr txBox="1"/>
          <p:nvPr/>
        </p:nvSpPr>
        <p:spPr>
          <a:xfrm>
            <a:off x="7115503" y="2270234"/>
            <a:ext cx="1965218" cy="646331"/>
          </a:xfrm>
          <a:prstGeom prst="rect">
            <a:avLst/>
          </a:prstGeom>
          <a:noFill/>
        </p:spPr>
        <p:txBody>
          <a:bodyPr wrap="none" rtlCol="0">
            <a:spAutoFit/>
          </a:bodyPr>
          <a:lstStyle/>
          <a:p>
            <a:r>
              <a:rPr lang="en-US" dirty="0" smtClean="0"/>
              <a:t>Also REST interface</a:t>
            </a:r>
            <a:br>
              <a:rPr lang="en-US" dirty="0" smtClean="0"/>
            </a:br>
            <a:r>
              <a:rPr lang="en-US" dirty="0" smtClean="0"/>
              <a:t>Python API</a:t>
            </a:r>
            <a:endParaRPr lang="en-US" dirty="0"/>
          </a:p>
        </p:txBody>
      </p:sp>
      <p:sp>
        <p:nvSpPr>
          <p:cNvPr id="5" name="TextBox 4"/>
          <p:cNvSpPr txBox="1"/>
          <p:nvPr/>
        </p:nvSpPr>
        <p:spPr>
          <a:xfrm>
            <a:off x="804334" y="5517447"/>
            <a:ext cx="2428269" cy="338554"/>
          </a:xfrm>
          <a:prstGeom prst="rect">
            <a:avLst/>
          </a:prstGeom>
          <a:noFill/>
        </p:spPr>
        <p:txBody>
          <a:bodyPr wrap="none" rtlCol="0">
            <a:spAutoFit/>
          </a:bodyPr>
          <a:lstStyle/>
          <a:p>
            <a:r>
              <a:rPr lang="en-US" sz="1600" b="1" dirty="0" smtClean="0">
                <a:solidFill>
                  <a:srgbClr val="FF0000"/>
                </a:solidFill>
              </a:rPr>
              <a:t>provision b-001 </a:t>
            </a:r>
            <a:r>
              <a:rPr lang="en-US" sz="1600" b="1" dirty="0" err="1" smtClean="0">
                <a:solidFill>
                  <a:srgbClr val="FF0000"/>
                </a:solidFill>
              </a:rPr>
              <a:t>openstack</a:t>
            </a:r>
            <a:r>
              <a:rPr lang="en-US" sz="1600" b="1" dirty="0" smtClean="0">
                <a:solidFill>
                  <a:srgbClr val="FF0000"/>
                </a:solidFill>
              </a:rPr>
              <a:t> </a:t>
            </a:r>
            <a:endParaRPr lang="en-US" sz="1600" b="1" dirty="0">
              <a:solidFill>
                <a:srgbClr val="FF0000"/>
              </a:solidFill>
            </a:endParaRPr>
          </a:p>
        </p:txBody>
      </p:sp>
      <p:sp>
        <p:nvSpPr>
          <p:cNvPr id="6" name="Date Placeholder 5"/>
          <p:cNvSpPr>
            <a:spLocks noGrp="1"/>
          </p:cNvSpPr>
          <p:nvPr>
            <p:ph type="dt" sz="half" idx="10"/>
          </p:nvPr>
        </p:nvSpPr>
        <p:spPr/>
        <p:txBody>
          <a:bodyPr/>
          <a:lstStyle/>
          <a:p>
            <a:r>
              <a:rPr lang="en-US" smtClean="0"/>
              <a:t>Gregor von Laszewski</a:t>
            </a:r>
            <a:endParaRPr lang="en-US"/>
          </a:p>
        </p:txBody>
      </p:sp>
      <p:sp>
        <p:nvSpPr>
          <p:cNvPr id="7" name="Slide Number Placeholder 6"/>
          <p:cNvSpPr>
            <a:spLocks noGrp="1"/>
          </p:cNvSpPr>
          <p:nvPr>
            <p:ph type="sldNum" sz="quarter" idx="11"/>
          </p:nvPr>
        </p:nvSpPr>
        <p:spPr/>
        <p:txBody>
          <a:bodyPr/>
          <a:lstStyle/>
          <a:p>
            <a:fld id="{C9C97DA1-B60F-0F41-ACBE-683AF5E4DF26}" type="slidenum">
              <a:rPr lang="en-US" smtClean="0"/>
              <a:t>76</a:t>
            </a:fld>
            <a:endParaRPr lang="en-US"/>
          </a:p>
        </p:txBody>
      </p:sp>
    </p:spTree>
    <p:extLst>
      <p:ext uri="{BB962C8B-B14F-4D97-AF65-F5344CB8AC3E}">
        <p14:creationId xmlns:p14="http://schemas.microsoft.com/office/powerpoint/2010/main" val="21462765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Cloudmesh with </a:t>
            </a:r>
            <a:r>
              <a:rPr lang="en-US" dirty="0" err="1" smtClean="0"/>
              <a:t>IPython</a:t>
            </a:r>
            <a:endParaRPr lang="en-US" dirty="0"/>
          </a:p>
        </p:txBody>
      </p:sp>
      <p:pic>
        <p:nvPicPr>
          <p:cNvPr id="6" name="Content Placeholder 5" descr="Screen Shot 2013-09-10 at 10.59.16 PM.png"/>
          <p:cNvPicPr>
            <a:picLocks noGrp="1" noChangeAspect="1"/>
          </p:cNvPicPr>
          <p:nvPr>
            <p:ph idx="1"/>
          </p:nvPr>
        </p:nvPicPr>
        <p:blipFill>
          <a:blip r:embed="rId2">
            <a:extLst>
              <a:ext uri="{28A0092B-C50C-407E-A947-70E740481C1C}">
                <a14:useLocalDpi xmlns:a14="http://schemas.microsoft.com/office/drawing/2010/main" val="0"/>
              </a:ext>
            </a:extLst>
          </a:blip>
          <a:srcRect t="3038" b="3038"/>
          <a:stretch>
            <a:fillRect/>
          </a:stretch>
        </p:blipFill>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77</a:t>
            </a:fld>
            <a:endParaRPr lang="en-US"/>
          </a:p>
        </p:txBody>
      </p:sp>
    </p:spTree>
    <p:extLst>
      <p:ext uri="{BB962C8B-B14F-4D97-AF65-F5344CB8AC3E}">
        <p14:creationId xmlns:p14="http://schemas.microsoft.com/office/powerpoint/2010/main" val="23834262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Side Federation with </a:t>
            </a:r>
            <a:br>
              <a:rPr lang="en-US" dirty="0" smtClean="0"/>
            </a:br>
            <a:r>
              <a:rPr lang="en-US" dirty="0" smtClean="0"/>
              <a:t>Cloud Mesh UI</a:t>
            </a:r>
            <a:endParaRPr lang="en-US" dirty="0"/>
          </a:p>
        </p:txBody>
      </p:sp>
      <p:sp>
        <p:nvSpPr>
          <p:cNvPr id="4" name="Slide Number Placeholder 3"/>
          <p:cNvSpPr>
            <a:spLocks noGrp="1"/>
          </p:cNvSpPr>
          <p:nvPr>
            <p:ph type="sldNum" sz="quarter" idx="11"/>
          </p:nvPr>
        </p:nvSpPr>
        <p:spPr/>
        <p:txBody>
          <a:bodyPr/>
          <a:lstStyle/>
          <a:p>
            <a:fld id="{183FFB49-A6E7-3947-8F55-F954CD7469F6}" type="slidenum">
              <a:rPr lang="en-US" smtClean="0"/>
              <a:t>78</a:t>
            </a:fld>
            <a:endParaRPr lang="en-US"/>
          </a:p>
        </p:txBody>
      </p:sp>
      <p:sp>
        <p:nvSpPr>
          <p:cNvPr id="3" name="Date Placeholder 2"/>
          <p:cNvSpPr>
            <a:spLocks noGrp="1"/>
          </p:cNvSpPr>
          <p:nvPr>
            <p:ph type="dt" sz="half" idx="10"/>
          </p:nvPr>
        </p:nvSpPr>
        <p:spPr/>
        <p:txBody>
          <a:bodyPr/>
          <a:lstStyle/>
          <a:p>
            <a:r>
              <a:rPr lang="en-US" smtClean="0"/>
              <a:t>Gregor von Laszewski</a:t>
            </a:r>
            <a:endParaRPr lang="en-US"/>
          </a:p>
        </p:txBody>
      </p:sp>
      <p:pic>
        <p:nvPicPr>
          <p:cNvPr id="7" name="Content Placeholder 6" descr="Screen Shot 2013-09-10 at 6.29.49 PM.png"/>
          <p:cNvPicPr>
            <a:picLocks noGrp="1" noChangeAspect="1"/>
          </p:cNvPicPr>
          <p:nvPr>
            <p:ph idx="1"/>
          </p:nvPr>
        </p:nvPicPr>
        <p:blipFill>
          <a:blip r:embed="rId2">
            <a:extLst>
              <a:ext uri="{28A0092B-C50C-407E-A947-70E740481C1C}">
                <a14:useLocalDpi xmlns:a14="http://schemas.microsoft.com/office/drawing/2010/main" val="0"/>
              </a:ext>
            </a:extLst>
          </a:blip>
          <a:srcRect l="-12751" r="-12751"/>
          <a:stretch>
            <a:fillRect/>
          </a:stretch>
        </p:blipFill>
        <p:spPr>
          <a:xfrm>
            <a:off x="0" y="1238515"/>
            <a:ext cx="9325374" cy="5542338"/>
          </a:xfrm>
        </p:spPr>
      </p:pic>
    </p:spTree>
    <p:extLst>
      <p:ext uri="{BB962C8B-B14F-4D97-AF65-F5344CB8AC3E}">
        <p14:creationId xmlns:p14="http://schemas.microsoft.com/office/powerpoint/2010/main" val="4764471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Cloudmesh Workflow DAG </a:t>
            </a:r>
            <a:endParaRPr lang="en-US" dirty="0"/>
          </a:p>
        </p:txBody>
      </p:sp>
      <p:pic>
        <p:nvPicPr>
          <p:cNvPr id="6" name="Content Placeholder 5" descr="Screen Shot 2013-09-11 at 9.14.14 AM.png"/>
          <p:cNvPicPr>
            <a:picLocks noGrp="1" noChangeAspect="1"/>
          </p:cNvPicPr>
          <p:nvPr>
            <p:ph idx="1"/>
          </p:nvPr>
        </p:nvPicPr>
        <p:blipFill>
          <a:blip r:embed="rId2">
            <a:extLst>
              <a:ext uri="{28A0092B-C50C-407E-A947-70E740481C1C}">
                <a14:useLocalDpi xmlns:a14="http://schemas.microsoft.com/office/drawing/2010/main" val="0"/>
              </a:ext>
            </a:extLst>
          </a:blip>
          <a:srcRect l="-11672" r="-11672"/>
          <a:stretch>
            <a:fillRect/>
          </a:stretch>
        </p:blipFill>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79</a:t>
            </a:fld>
            <a:endParaRPr lang="en-US"/>
          </a:p>
        </p:txBody>
      </p:sp>
    </p:spTree>
    <p:extLst>
      <p:ext uri="{BB962C8B-B14F-4D97-AF65-F5344CB8AC3E}">
        <p14:creationId xmlns:p14="http://schemas.microsoft.com/office/powerpoint/2010/main" val="182488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b="1" dirty="0" smtClean="0"/>
              <a:t>FutureGrid Operating Model</a:t>
            </a:r>
            <a:endParaRPr lang="en-US" b="1" dirty="0"/>
          </a:p>
        </p:txBody>
      </p:sp>
      <p:sp>
        <p:nvSpPr>
          <p:cNvPr id="3" name="Content Placeholder 2"/>
          <p:cNvSpPr>
            <a:spLocks noGrp="1"/>
          </p:cNvSpPr>
          <p:nvPr>
            <p:ph idx="1"/>
          </p:nvPr>
        </p:nvSpPr>
        <p:spPr>
          <a:xfrm>
            <a:off x="248264" y="838200"/>
            <a:ext cx="8717894" cy="3199063"/>
          </a:xfrm>
        </p:spPr>
        <p:txBody>
          <a:bodyPr>
            <a:noAutofit/>
          </a:bodyPr>
          <a:lstStyle/>
          <a:p>
            <a:r>
              <a:rPr lang="en-US" sz="2400" dirty="0" smtClean="0">
                <a:latin typeface="Arial" pitchFamily="34" charset="0"/>
                <a:cs typeface="Arial" pitchFamily="34" charset="0"/>
              </a:rPr>
              <a:t>Rather than just loading images onto VM’s, </a:t>
            </a:r>
            <a:r>
              <a:rPr lang="en-US" sz="2400" dirty="0" err="1" smtClean="0">
                <a:latin typeface="Arial" pitchFamily="34" charset="0"/>
                <a:cs typeface="Arial" pitchFamily="34" charset="0"/>
              </a:rPr>
              <a:t>FutureGrid</a:t>
            </a:r>
            <a:r>
              <a:rPr lang="en-US" sz="2400" dirty="0" smtClean="0">
                <a:latin typeface="Arial" pitchFamily="34" charset="0"/>
                <a:cs typeface="Arial" pitchFamily="34" charset="0"/>
              </a:rPr>
              <a:t> also supports </a:t>
            </a:r>
            <a:r>
              <a:rPr lang="en-US" sz="2400" dirty="0" smtClean="0">
                <a:solidFill>
                  <a:srgbClr val="FF0000"/>
                </a:solidFill>
                <a:latin typeface="Arial" pitchFamily="34" charset="0"/>
                <a:cs typeface="Arial" pitchFamily="34" charset="0"/>
              </a:rPr>
              <a:t>Cloud, Grid and Parallel computing </a:t>
            </a:r>
            <a:r>
              <a:rPr lang="en-US" sz="2400" dirty="0" smtClean="0">
                <a:latin typeface="Arial" pitchFamily="34" charset="0"/>
                <a:cs typeface="Arial" pitchFamily="34" charset="0"/>
              </a:rPr>
              <a:t>environments by </a:t>
            </a:r>
            <a:r>
              <a:rPr lang="en-US" sz="2400" dirty="0" smtClean="0">
                <a:solidFill>
                  <a:srgbClr val="FF0000"/>
                </a:solidFill>
                <a:latin typeface="Arial" pitchFamily="34" charset="0"/>
                <a:cs typeface="Arial" pitchFamily="34" charset="0"/>
              </a:rPr>
              <a:t>provisioning </a:t>
            </a:r>
            <a:r>
              <a:rPr lang="en-US" sz="2400" dirty="0" smtClean="0">
                <a:latin typeface="Arial" pitchFamily="34" charset="0"/>
                <a:cs typeface="Arial" pitchFamily="34" charset="0"/>
              </a:rPr>
              <a:t>software as needed onto “bare-metal” or VM’s/Hypervisors</a:t>
            </a:r>
          </a:p>
          <a:p>
            <a:pPr lvl="1"/>
            <a:r>
              <a:rPr lang="en-US" sz="2000" dirty="0" smtClean="0">
                <a:solidFill>
                  <a:srgbClr val="FF0000"/>
                </a:solidFill>
                <a:latin typeface="Arial" pitchFamily="34" charset="0"/>
                <a:cs typeface="Arial" pitchFamily="34" charset="0"/>
              </a:rPr>
              <a:t>Image library </a:t>
            </a:r>
            <a:r>
              <a:rPr lang="en-US" sz="2000" dirty="0" smtClean="0">
                <a:latin typeface="Arial" pitchFamily="34" charset="0"/>
                <a:cs typeface="Arial" pitchFamily="34" charset="0"/>
              </a:rPr>
              <a:t>for MPI, </a:t>
            </a:r>
            <a:r>
              <a:rPr lang="en-US" sz="2000" dirty="0" err="1" smtClean="0">
                <a:latin typeface="Arial" pitchFamily="34" charset="0"/>
                <a:cs typeface="Arial" pitchFamily="34" charset="0"/>
              </a:rPr>
              <a:t>OpenMP</a:t>
            </a:r>
            <a:r>
              <a:rPr lang="en-US" sz="2000" dirty="0" smtClean="0">
                <a:latin typeface="Arial" pitchFamily="34" charset="0"/>
                <a:cs typeface="Arial" pitchFamily="34" charset="0"/>
              </a:rPr>
              <a:t>, MapReduce (Hadoop, (Dryad), Twister), </a:t>
            </a:r>
            <a:r>
              <a:rPr lang="en-US" sz="2000" dirty="0" err="1" smtClean="0">
                <a:latin typeface="Arial" pitchFamily="34" charset="0"/>
                <a:cs typeface="Arial" pitchFamily="34" charset="0"/>
              </a:rPr>
              <a:t>gLite</a:t>
            </a:r>
            <a:r>
              <a:rPr lang="en-US" sz="2000" dirty="0" smtClean="0">
                <a:latin typeface="Arial" pitchFamily="34" charset="0"/>
                <a:cs typeface="Arial" pitchFamily="34" charset="0"/>
              </a:rPr>
              <a:t>, Unicore, Globus, Xen, </a:t>
            </a:r>
            <a:r>
              <a:rPr lang="en-US" sz="2000" dirty="0" err="1" smtClean="0">
                <a:latin typeface="Arial" pitchFamily="34" charset="0"/>
                <a:cs typeface="Arial" pitchFamily="34" charset="0"/>
              </a:rPr>
              <a:t>ScaleMP</a:t>
            </a:r>
            <a:r>
              <a:rPr lang="en-US" sz="2000" dirty="0" smtClean="0">
                <a:latin typeface="Arial" pitchFamily="34" charset="0"/>
                <a:cs typeface="Arial" pitchFamily="34" charset="0"/>
              </a:rPr>
              <a:t> (distributed Shared Memory), Nimbus, Eucalyptus, OpenNebula, KVM, Windows …..</a:t>
            </a:r>
          </a:p>
          <a:p>
            <a:pPr lvl="1"/>
            <a:r>
              <a:rPr lang="en-US" sz="2000" dirty="0" smtClean="0">
                <a:latin typeface="Arial" pitchFamily="34" charset="0"/>
                <a:cs typeface="Arial" pitchFamily="34" charset="0"/>
              </a:rPr>
              <a:t>Either statically or dynamically</a:t>
            </a:r>
          </a:p>
        </p:txBody>
      </p:sp>
      <p:grpSp>
        <p:nvGrpSpPr>
          <p:cNvPr id="17" name="Group 16"/>
          <p:cNvGrpSpPr/>
          <p:nvPr/>
        </p:nvGrpSpPr>
        <p:grpSpPr>
          <a:xfrm>
            <a:off x="1066800" y="3898590"/>
            <a:ext cx="7716157" cy="2542492"/>
            <a:chOff x="457200" y="5334000"/>
            <a:chExt cx="7716157" cy="1491734"/>
          </a:xfrm>
        </p:grpSpPr>
        <p:grpSp>
          <p:nvGrpSpPr>
            <p:cNvPr id="8" name="Group 7"/>
            <p:cNvGrpSpPr/>
            <p:nvPr/>
          </p:nvGrpSpPr>
          <p:grpSpPr>
            <a:xfrm>
              <a:off x="838200" y="5334000"/>
              <a:ext cx="4648200" cy="519351"/>
              <a:chOff x="1143000" y="5419457"/>
              <a:chExt cx="4648200" cy="519351"/>
            </a:xfrm>
          </p:grpSpPr>
          <p:sp>
            <p:nvSpPr>
              <p:cNvPr id="4" name="Oval 3"/>
              <p:cNvSpPr/>
              <p:nvPr/>
            </p:nvSpPr>
            <p:spPr>
              <a:xfrm>
                <a:off x="11430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schemeClr val="tx1"/>
                    </a:solidFill>
                  </a:rPr>
                  <a:t>Image1</a:t>
                </a:r>
                <a:endParaRPr lang="en-US" dirty="0">
                  <a:solidFill>
                    <a:schemeClr val="tx1"/>
                  </a:solidFill>
                </a:endParaRPr>
              </a:p>
            </p:txBody>
          </p:sp>
          <p:sp>
            <p:nvSpPr>
              <p:cNvPr id="5" name="Oval 4"/>
              <p:cNvSpPr/>
              <p:nvPr/>
            </p:nvSpPr>
            <p:spPr>
              <a:xfrm>
                <a:off x="2559778"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smtClean="0">
                    <a:solidFill>
                      <a:schemeClr val="tx1"/>
                    </a:solidFill>
                  </a:rPr>
                  <a:t>Image2</a:t>
                </a:r>
                <a:endParaRPr lang="en-US" dirty="0">
                  <a:solidFill>
                    <a:schemeClr val="tx1"/>
                  </a:solidFill>
                </a:endParaRPr>
              </a:p>
            </p:txBody>
          </p:sp>
          <p:sp>
            <p:nvSpPr>
              <p:cNvPr id="6" name="Oval 5"/>
              <p:cNvSpPr/>
              <p:nvPr/>
            </p:nvSpPr>
            <p:spPr>
              <a:xfrm>
                <a:off x="4495800" y="5419457"/>
                <a:ext cx="1295400" cy="519351"/>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normAutofit/>
              </a:bodyPr>
              <a:lstStyle/>
              <a:p>
                <a:pPr algn="ctr"/>
                <a:r>
                  <a:rPr lang="en-US" dirty="0" err="1" smtClean="0">
                    <a:solidFill>
                      <a:schemeClr val="tx1"/>
                    </a:solidFill>
                  </a:rPr>
                  <a:t>ImageN</a:t>
                </a:r>
                <a:endParaRPr lang="en-US" dirty="0">
                  <a:solidFill>
                    <a:schemeClr val="tx1"/>
                  </a:solidFill>
                </a:endParaRPr>
              </a:p>
            </p:txBody>
          </p:sp>
          <p:sp>
            <p:nvSpPr>
              <p:cNvPr id="7" name="TextBox 6"/>
              <p:cNvSpPr txBox="1"/>
              <p:nvPr/>
            </p:nvSpPr>
            <p:spPr>
              <a:xfrm>
                <a:off x="3976556" y="5448300"/>
                <a:ext cx="397866" cy="461665"/>
              </a:xfrm>
              <a:prstGeom prst="rect">
                <a:avLst/>
              </a:prstGeom>
              <a:noFill/>
            </p:spPr>
            <p:txBody>
              <a:bodyPr wrap="none" rtlCol="0">
                <a:spAutoFit/>
              </a:bodyPr>
              <a:lstStyle/>
              <a:p>
                <a:r>
                  <a:rPr lang="en-US" sz="2400" dirty="0" smtClean="0"/>
                  <a:t>…</a:t>
                </a:r>
                <a:endParaRPr lang="en-US" sz="2400" dirty="0"/>
              </a:p>
            </p:txBody>
          </p:sp>
        </p:grpSp>
        <p:cxnSp>
          <p:nvCxnSpPr>
            <p:cNvPr id="10" name="Straight Arrow Connector 9"/>
            <p:cNvCxnSpPr/>
            <p:nvPr/>
          </p:nvCxnSpPr>
          <p:spPr>
            <a:xfrm>
              <a:off x="4114800" y="60198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990600" y="5943600"/>
              <a:ext cx="9144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05400" y="6019800"/>
              <a:ext cx="636713" cy="369332"/>
            </a:xfrm>
            <a:prstGeom prst="rect">
              <a:avLst/>
            </a:prstGeom>
            <a:noFill/>
          </p:spPr>
          <p:txBody>
            <a:bodyPr wrap="none" rtlCol="0">
              <a:spAutoFit/>
            </a:bodyPr>
            <a:lstStyle/>
            <a:p>
              <a:r>
                <a:rPr lang="en-US" dirty="0" smtClean="0"/>
                <a:t>Load</a:t>
              </a:r>
              <a:endParaRPr lang="en-US" dirty="0"/>
            </a:p>
          </p:txBody>
        </p:sp>
        <p:sp>
          <p:nvSpPr>
            <p:cNvPr id="15" name="TextBox 14"/>
            <p:cNvSpPr txBox="1"/>
            <p:nvPr/>
          </p:nvSpPr>
          <p:spPr>
            <a:xfrm>
              <a:off x="457200" y="6286500"/>
              <a:ext cx="878767" cy="369332"/>
            </a:xfrm>
            <a:prstGeom prst="rect">
              <a:avLst/>
            </a:prstGeom>
            <a:noFill/>
          </p:spPr>
          <p:txBody>
            <a:bodyPr wrap="none" rtlCol="0">
              <a:spAutoFit/>
            </a:bodyPr>
            <a:lstStyle/>
            <a:p>
              <a:r>
                <a:rPr lang="en-US" dirty="0" smtClean="0"/>
                <a:t>Choose</a:t>
              </a:r>
              <a:endParaRPr lang="en-US" dirty="0"/>
            </a:p>
          </p:txBody>
        </p:sp>
        <p:cxnSp>
          <p:nvCxnSpPr>
            <p:cNvPr id="16" name="Straight Arrow Connector 15"/>
            <p:cNvCxnSpPr/>
            <p:nvPr/>
          </p:nvCxnSpPr>
          <p:spPr>
            <a:xfrm>
              <a:off x="6705600" y="6470372"/>
              <a:ext cx="7620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620000" y="6286500"/>
              <a:ext cx="553357" cy="369332"/>
            </a:xfrm>
            <a:prstGeom prst="rect">
              <a:avLst/>
            </a:prstGeom>
            <a:noFill/>
          </p:spPr>
          <p:txBody>
            <a:bodyPr wrap="none" rtlCol="0">
              <a:spAutoFit/>
            </a:bodyPr>
            <a:lstStyle/>
            <a:p>
              <a:r>
                <a:rPr lang="en-US" dirty="0" smtClean="0"/>
                <a:t>Run</a:t>
              </a:r>
              <a:endParaRPr lang="en-US" dirty="0"/>
            </a:p>
          </p:txBody>
        </p:sp>
        <p:pic>
          <p:nvPicPr>
            <p:cNvPr id="63490" name="Picture 2" descr="http://www.clusterconnection.com/wp-content/uploads/2009/05/cluster-300x302.jpg"/>
            <p:cNvPicPr>
              <a:picLocks noChangeAspect="1" noChangeArrowheads="1"/>
            </p:cNvPicPr>
            <p:nvPr/>
          </p:nvPicPr>
          <p:blipFill>
            <a:blip r:embed="rId3" cstate="print"/>
            <a:srcRect/>
            <a:stretch>
              <a:fillRect/>
            </a:stretch>
          </p:blipFill>
          <p:spPr bwMode="auto">
            <a:xfrm>
              <a:off x="5791200" y="5943600"/>
              <a:ext cx="800100" cy="805434"/>
            </a:xfrm>
            <a:prstGeom prst="rect">
              <a:avLst/>
            </a:prstGeom>
            <a:noFill/>
          </p:spPr>
        </p:pic>
        <p:sp>
          <p:nvSpPr>
            <p:cNvPr id="19" name="TextBox 18"/>
            <p:cNvSpPr txBox="1"/>
            <p:nvPr/>
          </p:nvSpPr>
          <p:spPr>
            <a:xfrm>
              <a:off x="3903073" y="6456402"/>
              <a:ext cx="1839040" cy="369332"/>
            </a:xfrm>
            <a:prstGeom prst="rect">
              <a:avLst/>
            </a:prstGeom>
            <a:noFill/>
          </p:spPr>
          <p:txBody>
            <a:bodyPr wrap="none" rtlCol="0">
              <a:spAutoFit/>
            </a:bodyPr>
            <a:lstStyle/>
            <a:p>
              <a:r>
                <a:rPr lang="en-US" dirty="0" smtClean="0"/>
                <a:t>VM </a:t>
              </a:r>
              <a:r>
                <a:rPr lang="en-US" dirty="0"/>
                <a:t> </a:t>
              </a:r>
              <a:r>
                <a:rPr lang="en-US" dirty="0" smtClean="0"/>
                <a:t>or </a:t>
              </a:r>
              <a:r>
                <a:rPr lang="en-US" dirty="0" err="1" smtClean="0"/>
                <a:t>baremetal</a:t>
              </a:r>
              <a:endParaRPr lang="en-US" dirty="0"/>
            </a:p>
          </p:txBody>
        </p:sp>
      </p:grpSp>
      <p:sp>
        <p:nvSpPr>
          <p:cNvPr id="9" name="Date Placeholder 8"/>
          <p:cNvSpPr>
            <a:spLocks noGrp="1"/>
          </p:cNvSpPr>
          <p:nvPr>
            <p:ph type="dt" sz="half" idx="10"/>
          </p:nvPr>
        </p:nvSpPr>
        <p:spPr/>
        <p:txBody>
          <a:bodyPr/>
          <a:lstStyle/>
          <a:p>
            <a:r>
              <a:rPr lang="en-US" smtClean="0"/>
              <a:t>Gregor von Laszewski</a:t>
            </a:r>
            <a:endParaRPr lang="en-US"/>
          </a:p>
        </p:txBody>
      </p:sp>
      <p:sp>
        <p:nvSpPr>
          <p:cNvPr id="11" name="Slide Number Placeholder 10"/>
          <p:cNvSpPr>
            <a:spLocks noGrp="1"/>
          </p:cNvSpPr>
          <p:nvPr>
            <p:ph type="sldNum" sz="quarter" idx="11"/>
          </p:nvPr>
        </p:nvSpPr>
        <p:spPr/>
        <p:txBody>
          <a:bodyPr/>
          <a:lstStyle/>
          <a:p>
            <a:fld id="{C9C97DA1-B60F-0F41-ACBE-683AF5E4DF26}" type="slidenum">
              <a:rPr lang="en-US" smtClean="0"/>
              <a:t>8</a:t>
            </a:fld>
            <a:endParaRPr lang="en-US"/>
          </a:p>
        </p:txBody>
      </p:sp>
    </p:spTree>
    <p:extLst>
      <p:ext uri="{BB962C8B-B14F-4D97-AF65-F5344CB8AC3E}">
        <p14:creationId xmlns:p14="http://schemas.microsoft.com/office/powerpoint/2010/main" val="660186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10" y="13855"/>
            <a:ext cx="9144000" cy="1143000"/>
          </a:xfrm>
        </p:spPr>
        <p:txBody>
          <a:bodyPr/>
          <a:lstStyle/>
          <a:p>
            <a:r>
              <a:rPr lang="en-US" dirty="0" err="1" smtClean="0"/>
              <a:t>CloudMesh</a:t>
            </a:r>
            <a:r>
              <a:rPr lang="en-US" dirty="0" smtClean="0"/>
              <a:t>: </a:t>
            </a:r>
            <a:br>
              <a:rPr lang="en-US" dirty="0" smtClean="0"/>
            </a:br>
            <a:r>
              <a:rPr lang="en-US" dirty="0" smtClean="0"/>
              <a:t>Example of Moving a Service </a:t>
            </a:r>
            <a:endParaRPr lang="en-US" dirty="0"/>
          </a:p>
        </p:txBody>
      </p:sp>
      <p:pic>
        <p:nvPicPr>
          <p:cNvPr id="9" name="Content Placeholder 8" descr="Screen Shot 2013-07-21 at 1.14.03 PM.png"/>
          <p:cNvPicPr>
            <a:picLocks noGrp="1" noChangeAspect="1"/>
          </p:cNvPicPr>
          <p:nvPr>
            <p:ph idx="1"/>
          </p:nvPr>
        </p:nvPicPr>
        <p:blipFill>
          <a:blip r:embed="rId2">
            <a:extLst>
              <a:ext uri="{28A0092B-C50C-407E-A947-70E740481C1C}">
                <a14:useLocalDpi xmlns:a14="http://schemas.microsoft.com/office/drawing/2010/main" val="0"/>
              </a:ext>
            </a:extLst>
          </a:blip>
          <a:srcRect l="-5806" r="-5806"/>
          <a:stretch>
            <a:fillRect/>
          </a:stretch>
        </p:blipFill>
        <p:spPr/>
      </p:pic>
      <p:sp>
        <p:nvSpPr>
          <p:cNvPr id="2" name="Date Placeholder 1"/>
          <p:cNvSpPr>
            <a:spLocks noGrp="1"/>
          </p:cNvSpPr>
          <p:nvPr>
            <p:ph type="dt" sz="half" idx="10"/>
          </p:nvPr>
        </p:nvSpPr>
        <p:spPr/>
        <p:txBody>
          <a:bodyPr/>
          <a:lstStyle/>
          <a:p>
            <a:r>
              <a:rPr lang="en-US" smtClean="0"/>
              <a:t>Gregor von Laszewski</a:t>
            </a:r>
            <a:endParaRPr lang="en-US"/>
          </a:p>
        </p:txBody>
      </p:sp>
      <p:sp>
        <p:nvSpPr>
          <p:cNvPr id="3" name="Slide Number Placeholder 2"/>
          <p:cNvSpPr>
            <a:spLocks noGrp="1"/>
          </p:cNvSpPr>
          <p:nvPr>
            <p:ph type="sldNum" sz="quarter" idx="11"/>
          </p:nvPr>
        </p:nvSpPr>
        <p:spPr/>
        <p:txBody>
          <a:bodyPr/>
          <a:lstStyle/>
          <a:p>
            <a:fld id="{C9C97DA1-B60F-0F41-ACBE-683AF5E4DF26}" type="slidenum">
              <a:rPr lang="en-US" smtClean="0"/>
              <a:t>80</a:t>
            </a:fld>
            <a:endParaRPr lang="en-US"/>
          </a:p>
        </p:txBody>
      </p:sp>
    </p:spTree>
    <p:extLst>
      <p:ext uri="{BB962C8B-B14F-4D97-AF65-F5344CB8AC3E}">
        <p14:creationId xmlns:p14="http://schemas.microsoft.com/office/powerpoint/2010/main" val="38238889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Cloudmesh One Click Install</a:t>
            </a:r>
            <a:endParaRPr lang="en-US" dirty="0"/>
          </a:p>
        </p:txBody>
      </p:sp>
      <p:pic>
        <p:nvPicPr>
          <p:cNvPr id="5" name="Content Placeholder 4" descr="Screen Shot 2013-02-18 at 10.23.57 AM.png"/>
          <p:cNvPicPr>
            <a:picLocks noGrp="1" noChangeAspect="1"/>
          </p:cNvPicPr>
          <p:nvPr>
            <p:ph idx="1"/>
          </p:nvPr>
        </p:nvPicPr>
        <p:blipFill>
          <a:blip r:embed="rId2">
            <a:extLst>
              <a:ext uri="{28A0092B-C50C-407E-A947-70E740481C1C}">
                <a14:useLocalDpi xmlns:a14="http://schemas.microsoft.com/office/drawing/2010/main" val="0"/>
              </a:ext>
            </a:extLst>
          </a:blip>
          <a:srcRect t="380" b="380"/>
          <a:stretch>
            <a:fillRect/>
          </a:stretch>
        </p:blipFill>
        <p:spPr/>
      </p:pic>
      <p:sp>
        <p:nvSpPr>
          <p:cNvPr id="4" name="Slide Number Placeholder 3"/>
          <p:cNvSpPr>
            <a:spLocks noGrp="1"/>
          </p:cNvSpPr>
          <p:nvPr>
            <p:ph type="sldNum" sz="quarter" idx="11"/>
          </p:nvPr>
        </p:nvSpPr>
        <p:spPr/>
        <p:txBody>
          <a:bodyPr/>
          <a:lstStyle/>
          <a:p>
            <a:fld id="{183FFB49-A6E7-3947-8F55-F954CD7469F6}" type="slidenum">
              <a:rPr lang="en-US" smtClean="0"/>
              <a:t>81</a:t>
            </a:fld>
            <a:endParaRPr lang="en-US"/>
          </a:p>
        </p:txBody>
      </p:sp>
      <p:sp>
        <p:nvSpPr>
          <p:cNvPr id="6" name="Rectangle 5"/>
          <p:cNvSpPr/>
          <p:nvPr/>
        </p:nvSpPr>
        <p:spPr>
          <a:xfrm>
            <a:off x="2624669" y="2328333"/>
            <a:ext cx="2596443" cy="3668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smtClean="0"/>
              <a:t>Hadoop</a:t>
            </a:r>
            <a:r>
              <a:rPr lang="en-US" b="1" dirty="0" smtClean="0"/>
              <a:t> one-click Install</a:t>
            </a:r>
            <a:endParaRPr lang="en-US" b="1" dirty="0"/>
          </a:p>
        </p:txBody>
      </p:sp>
      <p:sp>
        <p:nvSpPr>
          <p:cNvPr id="3" name="Date Placeholder 2"/>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41467852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 </a:t>
              </a:r>
              <a:r>
                <a:rPr lang="en-US" sz="1900" b="1" kern="1200" dirty="0" err="1" smtClean="0">
                  <a:latin typeface="Arial"/>
                  <a:cs typeface="Arial"/>
                </a:rPr>
                <a:t>DaG</a:t>
              </a:r>
              <a:endParaRPr lang="en-US" sz="1900" b="1" kern="1200" dirty="0" smtClean="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r>
                <a:rPr lang="en-US" sz="1900" b="1" dirty="0" smtClean="0">
                  <a:latin typeface="Arial"/>
                  <a:cs typeface="Arial"/>
                </a:rPr>
                <a:t> </a:t>
              </a:r>
              <a:r>
                <a:rPr lang="en-US" sz="1900" b="1" dirty="0" err="1" smtClean="0">
                  <a:latin typeface="Arial"/>
                  <a:cs typeface="Arial"/>
                </a:rPr>
                <a:t>Noteebooks</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Account and Accounting Management</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82</a:t>
            </a:fld>
            <a:endParaRPr lang="en-US"/>
          </a:p>
        </p:txBody>
      </p:sp>
    </p:spTree>
    <p:extLst>
      <p:ext uri="{BB962C8B-B14F-4D97-AF65-F5344CB8AC3E}">
        <p14:creationId xmlns:p14="http://schemas.microsoft.com/office/powerpoint/2010/main" val="2503946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Account Management and Accounting</a:t>
            </a:r>
            <a:endParaRPr lang="en-US" dirty="0"/>
          </a:p>
        </p:txBody>
      </p:sp>
      <p:sp>
        <p:nvSpPr>
          <p:cNvPr id="6" name="Text Placeholder 5"/>
          <p:cNvSpPr>
            <a:spLocks noGrp="1"/>
          </p:cNvSpPr>
          <p:nvPr>
            <p:ph type="body" idx="1"/>
          </p:nvPr>
        </p:nvSpPr>
        <p:spPr/>
        <p:txBody>
          <a:bodyPr/>
          <a:lstStyle/>
          <a:p>
            <a:r>
              <a:rPr lang="en-US" dirty="0" smtClean="0"/>
              <a:t>Observations</a:t>
            </a:r>
            <a:endParaRPr lang="en-US" dirty="0"/>
          </a:p>
        </p:txBody>
      </p:sp>
      <p:sp>
        <p:nvSpPr>
          <p:cNvPr id="5" name="Content Placeholder 4"/>
          <p:cNvSpPr>
            <a:spLocks noGrp="1"/>
          </p:cNvSpPr>
          <p:nvPr>
            <p:ph sz="half" idx="2"/>
          </p:nvPr>
        </p:nvSpPr>
        <p:spPr/>
        <p:txBody>
          <a:bodyPr/>
          <a:lstStyle/>
          <a:p>
            <a:r>
              <a:rPr lang="en-US" dirty="0" smtClean="0"/>
              <a:t>Various systems have their own account and accounting management</a:t>
            </a:r>
          </a:p>
          <a:p>
            <a:pPr lvl="1"/>
            <a:r>
              <a:rPr lang="en-US" dirty="0" smtClean="0"/>
              <a:t>We need uniform access</a:t>
            </a:r>
          </a:p>
          <a:p>
            <a:r>
              <a:rPr lang="en-US" dirty="0" smtClean="0"/>
              <a:t>For Clouds we see evolution of systems, which require adaptations</a:t>
            </a:r>
            <a:endParaRPr lang="en-US" dirty="0"/>
          </a:p>
          <a:p>
            <a:r>
              <a:rPr lang="en-US" dirty="0" smtClean="0"/>
              <a:t>Role based system for Projects</a:t>
            </a:r>
            <a:r>
              <a:rPr lang="en-US" dirty="0"/>
              <a:t> </a:t>
            </a:r>
            <a:r>
              <a:rPr lang="en-US" dirty="0" smtClean="0"/>
              <a:t>and Users (not all </a:t>
            </a:r>
            <a:r>
              <a:rPr lang="en-US" dirty="0" err="1" smtClean="0"/>
              <a:t>IaaS</a:t>
            </a:r>
            <a:r>
              <a:rPr lang="en-US" dirty="0" smtClean="0"/>
              <a:t> support projects)</a:t>
            </a:r>
          </a:p>
          <a:p>
            <a:pPr marL="0" indent="0">
              <a:buNone/>
            </a:pPr>
            <a:endParaRPr lang="en-US" dirty="0"/>
          </a:p>
          <a:p>
            <a:endParaRPr lang="en-US" dirty="0"/>
          </a:p>
        </p:txBody>
      </p:sp>
      <p:sp>
        <p:nvSpPr>
          <p:cNvPr id="7" name="Text Placeholder 6"/>
          <p:cNvSpPr>
            <a:spLocks noGrp="1"/>
          </p:cNvSpPr>
          <p:nvPr>
            <p:ph type="body" sz="quarter" idx="3"/>
          </p:nvPr>
        </p:nvSpPr>
        <p:spPr/>
        <p:txBody>
          <a:bodyPr/>
          <a:lstStyle/>
          <a:p>
            <a:r>
              <a:rPr lang="en-US" dirty="0" smtClean="0"/>
              <a:t>Solution</a:t>
            </a:r>
            <a:endParaRPr lang="en-US" dirty="0"/>
          </a:p>
        </p:txBody>
      </p:sp>
      <p:sp>
        <p:nvSpPr>
          <p:cNvPr id="8" name="Content Placeholder 7"/>
          <p:cNvSpPr>
            <a:spLocks noGrp="1"/>
          </p:cNvSpPr>
          <p:nvPr>
            <p:ph sz="quarter" idx="4"/>
          </p:nvPr>
        </p:nvSpPr>
        <p:spPr/>
        <p:txBody>
          <a:bodyPr/>
          <a:lstStyle/>
          <a:p>
            <a:r>
              <a:rPr lang="en-US" dirty="0" smtClean="0"/>
              <a:t>Uniform account management by leveraging LDAP </a:t>
            </a:r>
          </a:p>
          <a:p>
            <a:pPr lvl="1"/>
            <a:r>
              <a:rPr lang="en-US" dirty="0" err="1" smtClean="0"/>
              <a:t>OpenID</a:t>
            </a:r>
            <a:r>
              <a:rPr lang="en-US" dirty="0" smtClean="0"/>
              <a:t> registration</a:t>
            </a:r>
          </a:p>
          <a:p>
            <a:r>
              <a:rPr lang="en-US" dirty="0" smtClean="0"/>
              <a:t>United Accounting system based on log and event parsing across </a:t>
            </a:r>
            <a:r>
              <a:rPr lang="en-US" dirty="0" err="1" smtClean="0"/>
              <a:t>IaaS</a:t>
            </a:r>
            <a:endParaRPr lang="en-US" dirty="0" smtClean="0"/>
          </a:p>
          <a:p>
            <a:r>
              <a:rPr lang="en-US" dirty="0" smtClean="0"/>
              <a:t>Integration of HPC Accounting system</a:t>
            </a:r>
          </a:p>
          <a:p>
            <a:r>
              <a:rPr lang="en-US" dirty="0" smtClean="0"/>
              <a:t>Integration with external </a:t>
            </a:r>
            <a:r>
              <a:rPr lang="en-US" dirty="0" err="1" smtClean="0"/>
              <a:t>IaaS</a:t>
            </a:r>
            <a:r>
              <a:rPr lang="en-US" dirty="0" smtClean="0"/>
              <a:t> via user-controlled proxies</a:t>
            </a:r>
            <a:endParaRPr lang="en-US"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83</a:t>
            </a:fld>
            <a:endParaRPr lang="en-US"/>
          </a:p>
        </p:txBody>
      </p:sp>
    </p:spTree>
    <p:extLst>
      <p:ext uri="{BB962C8B-B14F-4D97-AF65-F5344CB8AC3E}">
        <p14:creationId xmlns:p14="http://schemas.microsoft.com/office/powerpoint/2010/main" val="4199295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Report Generation</a:t>
            </a:r>
            <a:endParaRPr lang="en-US" dirty="0"/>
          </a:p>
        </p:txBody>
      </p:sp>
      <p:sp>
        <p:nvSpPr>
          <p:cNvPr id="8" name="Text Placeholder 7"/>
          <p:cNvSpPr>
            <a:spLocks noGrp="1"/>
          </p:cNvSpPr>
          <p:nvPr>
            <p:ph type="body" idx="1"/>
          </p:nvPr>
        </p:nvSpPr>
        <p:spPr/>
        <p:txBody>
          <a:bodyPr/>
          <a:lstStyle/>
          <a:p>
            <a:r>
              <a:rPr lang="en-US" dirty="0" smtClean="0"/>
              <a:t>Written Report in PDF</a:t>
            </a:r>
            <a:endParaRPr lang="en-US" dirty="0"/>
          </a:p>
        </p:txBody>
      </p:sp>
      <p:pic>
        <p:nvPicPr>
          <p:cNvPr id="6" name="Content Placeholder 5" descr="Screen Shot 2013-09-11 at 8.41.20 AM.png"/>
          <p:cNvPicPr>
            <a:picLocks noGrp="1" noChangeAspect="1"/>
          </p:cNvPicPr>
          <p:nvPr>
            <p:ph sz="half" idx="2"/>
          </p:nvPr>
        </p:nvPicPr>
        <p:blipFill>
          <a:blip r:embed="rId2">
            <a:extLst>
              <a:ext uri="{28A0092B-C50C-407E-A947-70E740481C1C}">
                <a14:useLocalDpi xmlns:a14="http://schemas.microsoft.com/office/drawing/2010/main" val="0"/>
              </a:ext>
            </a:extLst>
          </a:blip>
          <a:srcRect l="-16216" r="-16216"/>
          <a:stretch>
            <a:fillRect/>
          </a:stretch>
        </p:blipFill>
        <p:spPr/>
      </p:pic>
      <p:sp>
        <p:nvSpPr>
          <p:cNvPr id="9" name="Text Placeholder 8"/>
          <p:cNvSpPr>
            <a:spLocks noGrp="1"/>
          </p:cNvSpPr>
          <p:nvPr>
            <p:ph type="body" sz="quarter" idx="3"/>
          </p:nvPr>
        </p:nvSpPr>
        <p:spPr/>
        <p:txBody>
          <a:bodyPr/>
          <a:lstStyle/>
          <a:p>
            <a:r>
              <a:rPr lang="en-US" dirty="0" smtClean="0"/>
              <a:t>Online Report via Portal</a:t>
            </a:r>
            <a:endParaRPr lang="en-US" dirty="0"/>
          </a:p>
        </p:txBody>
      </p:sp>
      <p:pic>
        <p:nvPicPr>
          <p:cNvPr id="12" name="Content Placeholder 11" descr="Screen Shot 2013-09-11 at 8.42.48 AM.png"/>
          <p:cNvPicPr>
            <a:picLocks noGrp="1" noChangeAspect="1"/>
          </p:cNvPicPr>
          <p:nvPr>
            <p:ph sz="quarter" idx="4"/>
          </p:nvPr>
        </p:nvPicPr>
        <p:blipFill>
          <a:blip r:embed="rId3">
            <a:extLst>
              <a:ext uri="{28A0092B-C50C-407E-A947-70E740481C1C}">
                <a14:useLocalDpi xmlns:a14="http://schemas.microsoft.com/office/drawing/2010/main" val="0"/>
              </a:ext>
            </a:extLst>
          </a:blip>
          <a:srcRect t="-27556" b="-27556"/>
          <a:stretch>
            <a:fillRect/>
          </a:stretch>
        </p:blipFill>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84</a:t>
            </a:fld>
            <a:endParaRPr lang="en-US"/>
          </a:p>
        </p:txBody>
      </p:sp>
    </p:spTree>
    <p:extLst>
      <p:ext uri="{BB962C8B-B14F-4D97-AF65-F5344CB8AC3E}">
        <p14:creationId xmlns:p14="http://schemas.microsoft.com/office/powerpoint/2010/main" val="2981921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effectLst>
                <a:glow rad="228600">
                  <a:schemeClr val="accent2">
                    <a:satMod val="175000"/>
                    <a:alpha val="40000"/>
                  </a:schemeClr>
                </a:glow>
                <a:outerShdw blurRad="40000" dist="23000" dir="5400000" rotWithShape="0">
                  <a:srgbClr val="000000">
                    <a:alpha val="35000"/>
                  </a:srgbClr>
                </a:outerShdw>
              </a:effectLst>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143000"/>
          </a:xfrm>
        </p:spPr>
        <p:txBody>
          <a:bodyPr>
            <a:normAutofit/>
          </a:bodyPr>
          <a:lstStyle/>
          <a:p>
            <a:r>
              <a:rPr lang="en-US" sz="3600" dirty="0" smtClean="0"/>
              <a:t>User On-Ramp</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85</a:t>
            </a:fld>
            <a:endParaRPr lang="en-US"/>
          </a:p>
        </p:txBody>
      </p:sp>
    </p:spTree>
    <p:extLst>
      <p:ext uri="{BB962C8B-B14F-4D97-AF65-F5344CB8AC3E}">
        <p14:creationId xmlns:p14="http://schemas.microsoft.com/office/powerpoint/2010/main" val="4700170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Users </a:t>
            </a:r>
          </a:p>
          <a:p>
            <a:pPr lvl="1"/>
            <a:r>
              <a:rPr lang="en-US" dirty="0" smtClean="0"/>
              <a:t>Uniform interface to clouds</a:t>
            </a:r>
          </a:p>
          <a:p>
            <a:pPr lvl="1"/>
            <a:r>
              <a:rPr lang="en-US" dirty="0" smtClean="0"/>
              <a:t>Registers external clouds</a:t>
            </a:r>
          </a:p>
          <a:p>
            <a:pPr lvl="2"/>
            <a:r>
              <a:rPr lang="en-US" dirty="0" smtClean="0"/>
              <a:t>Simplify account management</a:t>
            </a:r>
          </a:p>
          <a:p>
            <a:pPr lvl="1"/>
            <a:r>
              <a:rPr lang="en-US" dirty="0" smtClean="0"/>
              <a:t>Use similar images on </a:t>
            </a:r>
            <a:r>
              <a:rPr lang="en-US" dirty="0" err="1" smtClean="0"/>
              <a:t>testbed</a:t>
            </a:r>
            <a:r>
              <a:rPr lang="en-US" dirty="0" smtClean="0"/>
              <a:t> and external cloud</a:t>
            </a:r>
          </a:p>
          <a:p>
            <a:pPr lvl="1"/>
            <a:r>
              <a:rPr lang="en-US" dirty="0" smtClean="0"/>
              <a:t>Use multiple clouds at the same time</a:t>
            </a:r>
          </a:p>
          <a:p>
            <a:pPr lvl="1"/>
            <a:r>
              <a:rPr lang="en-US" dirty="0" smtClean="0"/>
              <a:t>Use </a:t>
            </a:r>
            <a:r>
              <a:rPr lang="en-US" dirty="0" err="1" smtClean="0"/>
              <a:t>testbed</a:t>
            </a:r>
            <a:r>
              <a:rPr lang="en-US" dirty="0" smtClean="0"/>
              <a:t> before moving to production cloud</a:t>
            </a:r>
          </a:p>
          <a:p>
            <a:r>
              <a:rPr lang="en-US" dirty="0" smtClean="0"/>
              <a:t>Providers</a:t>
            </a:r>
          </a:p>
          <a:p>
            <a:pPr lvl="1"/>
            <a:r>
              <a:rPr lang="en-US" dirty="0" smtClean="0"/>
              <a:t>Cloud Bursting</a:t>
            </a:r>
          </a:p>
          <a:p>
            <a:pPr lvl="1"/>
            <a:r>
              <a:rPr lang="en-US" dirty="0" smtClean="0"/>
              <a:t>Cost considerations</a:t>
            </a:r>
          </a:p>
          <a:p>
            <a:pPr lvl="1"/>
            <a:r>
              <a:rPr lang="en-US" dirty="0" smtClean="0"/>
              <a:t>Access to traditional HPC</a:t>
            </a:r>
            <a:endParaRPr lang="en-US"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4" name="Slide Number Placeholder 3"/>
          <p:cNvSpPr>
            <a:spLocks noGrp="1"/>
          </p:cNvSpPr>
          <p:nvPr>
            <p:ph type="sldNum" sz="quarter" idx="11"/>
          </p:nvPr>
        </p:nvSpPr>
        <p:spPr/>
        <p:txBody>
          <a:bodyPr/>
          <a:lstStyle/>
          <a:p>
            <a:fld id="{C9C97DA1-B60F-0F41-ACBE-683AF5E4DF26}" type="slidenum">
              <a:rPr lang="en-US" smtClean="0"/>
              <a:t>86</a:t>
            </a:fld>
            <a:endParaRPr lang="en-US"/>
          </a:p>
        </p:txBody>
      </p:sp>
    </p:spTree>
    <p:extLst>
      <p:ext uri="{BB962C8B-B14F-4D97-AF65-F5344CB8AC3E}">
        <p14:creationId xmlns:p14="http://schemas.microsoft.com/office/powerpoint/2010/main" val="25568662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Registering External Clouds</a:t>
            </a:r>
            <a:endParaRPr lang="en-US" dirty="0"/>
          </a:p>
        </p:txBody>
      </p:sp>
      <p:pic>
        <p:nvPicPr>
          <p:cNvPr id="7" name="Content Placeholder 6" descr="Screen Shot 2013-09-11 at 8.53.19 AM.png"/>
          <p:cNvPicPr>
            <a:picLocks noGrp="1" noChangeAspect="1"/>
          </p:cNvPicPr>
          <p:nvPr>
            <p:ph idx="1"/>
          </p:nvPr>
        </p:nvPicPr>
        <p:blipFill>
          <a:blip r:embed="rId2">
            <a:extLst>
              <a:ext uri="{28A0092B-C50C-407E-A947-70E740481C1C}">
                <a14:useLocalDpi xmlns:a14="http://schemas.microsoft.com/office/drawing/2010/main" val="0"/>
              </a:ext>
            </a:extLst>
          </a:blip>
          <a:srcRect t="6136" b="6136"/>
          <a:stretch>
            <a:fillRect/>
          </a:stretch>
        </p:blipFill>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87</a:t>
            </a:fld>
            <a:endParaRPr lang="en-US"/>
          </a:p>
        </p:txBody>
      </p:sp>
      <p:pic>
        <p:nvPicPr>
          <p:cNvPr id="8" name="Picture 7" descr="Screen Shot 2013-09-11 at 8.52.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677" y="4057984"/>
            <a:ext cx="2449955" cy="1176750"/>
          </a:xfrm>
          <a:prstGeom prst="rect">
            <a:avLst/>
          </a:prstGeom>
        </p:spPr>
      </p:pic>
    </p:spTree>
    <p:extLst>
      <p:ext uri="{BB962C8B-B14F-4D97-AF65-F5344CB8AC3E}">
        <p14:creationId xmlns:p14="http://schemas.microsoft.com/office/powerpoint/2010/main" val="32016010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Next Steps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1"/>
          </p:nvPr>
        </p:nvSpPr>
        <p:spPr/>
        <p:txBody>
          <a:bodyPr/>
          <a:lstStyle/>
          <a:p>
            <a:fld id="{183FFB49-A6E7-3947-8F55-F954CD7469F6}" type="slidenum">
              <a:rPr lang="en-US" smtClean="0"/>
              <a:t>88</a:t>
            </a:fld>
            <a:endParaRPr lang="en-US"/>
          </a:p>
        </p:txBody>
      </p:sp>
      <p:sp>
        <p:nvSpPr>
          <p:cNvPr id="5" name="Date Placeholder 4"/>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4173668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a:t>
            </a:r>
            <a:r>
              <a:rPr lang="en-US" dirty="0" err="1" smtClean="0"/>
              <a:t>CloudMesh</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CloudMesh</a:t>
            </a:r>
            <a:r>
              <a:rPr lang="en-US" dirty="0" smtClean="0"/>
              <a:t> Software</a:t>
            </a:r>
          </a:p>
          <a:p>
            <a:pPr lvl="1"/>
            <a:r>
              <a:rPr lang="en-US" dirty="0" smtClean="0"/>
              <a:t>First release soon</a:t>
            </a:r>
          </a:p>
          <a:p>
            <a:pPr lvl="1"/>
            <a:r>
              <a:rPr lang="en-US" dirty="0" smtClean="0"/>
              <a:t>Deploy on </a:t>
            </a:r>
            <a:r>
              <a:rPr lang="en-US" dirty="0" err="1" smtClean="0"/>
              <a:t>FutureGrid</a:t>
            </a:r>
            <a:endParaRPr lang="en-US" dirty="0" smtClean="0"/>
          </a:p>
          <a:p>
            <a:pPr lvl="1"/>
            <a:r>
              <a:rPr lang="en-US" dirty="0" smtClean="0"/>
              <a:t>Provide documentation</a:t>
            </a:r>
          </a:p>
          <a:p>
            <a:pPr lvl="1"/>
            <a:r>
              <a:rPr lang="en-US" dirty="0" smtClean="0"/>
              <a:t>Develop intelligent scheduler</a:t>
            </a:r>
          </a:p>
          <a:p>
            <a:pPr lvl="2"/>
            <a:r>
              <a:rPr lang="en-US" dirty="0" smtClean="0"/>
              <a:t>Ph.D. thesis </a:t>
            </a:r>
          </a:p>
          <a:p>
            <a:pPr lvl="1"/>
            <a:r>
              <a:rPr lang="en-US" dirty="0" smtClean="0"/>
              <a:t>Integrate with Chef</a:t>
            </a:r>
          </a:p>
          <a:p>
            <a:pPr lvl="2"/>
            <a:r>
              <a:rPr lang="en-US" dirty="0" smtClean="0"/>
              <a:t>Part of another thesis</a:t>
            </a:r>
          </a:p>
          <a:p>
            <a:r>
              <a:rPr lang="en-US" dirty="0" smtClean="0"/>
              <a:t>Other bare-metal </a:t>
            </a:r>
            <a:r>
              <a:rPr lang="en-US" dirty="0" err="1" smtClean="0"/>
              <a:t>provisioners</a:t>
            </a:r>
            <a:r>
              <a:rPr lang="en-US" dirty="0" smtClean="0"/>
              <a:t>: OpenStack</a:t>
            </a:r>
          </a:p>
          <a:p>
            <a:r>
              <a:rPr lang="en-US" dirty="0" smtClean="0"/>
              <a:t>Extend User On-Ramp features</a:t>
            </a:r>
          </a:p>
          <a:p>
            <a:r>
              <a:rPr lang="en-US" dirty="0" smtClean="0"/>
              <a:t>Other frameworks can use </a:t>
            </a:r>
            <a:r>
              <a:rPr lang="en-US" dirty="0" err="1" smtClean="0"/>
              <a:t>CloudMesh</a:t>
            </a:r>
            <a:endParaRPr lang="en-US" dirty="0" smtClean="0"/>
          </a:p>
          <a:p>
            <a:pPr lvl="1"/>
            <a:endParaRPr lang="en-US" dirty="0" smtClean="0"/>
          </a:p>
          <a:p>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89</a:t>
            </a:fld>
            <a:endParaRPr lang="en-US"/>
          </a:p>
        </p:txBody>
      </p:sp>
    </p:spTree>
    <p:extLst>
      <p:ext uri="{BB962C8B-B14F-4D97-AF65-F5344CB8AC3E}">
        <p14:creationId xmlns:p14="http://schemas.microsoft.com/office/powerpoint/2010/main" val="16692424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Overview of Hardware</a:t>
            </a:r>
            <a:endParaRPr lang="en-US" dirty="0"/>
          </a:p>
        </p:txBody>
      </p:sp>
      <p:sp>
        <p:nvSpPr>
          <p:cNvPr id="7" name="Subtitle 6"/>
          <p:cNvSpPr>
            <a:spLocks noGrp="1"/>
          </p:cNvSpPr>
          <p:nvPr>
            <p:ph type="subTitle" idx="1"/>
          </p:nvPr>
        </p:nvSpPr>
        <p:spPr/>
        <p:txBody>
          <a:bodyPr/>
          <a:lstStyle/>
          <a:p>
            <a:endParaRPr lang="en-US"/>
          </a:p>
        </p:txBody>
      </p:sp>
      <p:sp>
        <p:nvSpPr>
          <p:cNvPr id="5" name="Slide Number Placeholder 4"/>
          <p:cNvSpPr>
            <a:spLocks noGrp="1"/>
          </p:cNvSpPr>
          <p:nvPr>
            <p:ph type="sldNum" sz="quarter" idx="11"/>
          </p:nvPr>
        </p:nvSpPr>
        <p:spPr/>
        <p:txBody>
          <a:bodyPr/>
          <a:lstStyle/>
          <a:p>
            <a:fld id="{183FFB49-A6E7-3947-8F55-F954CD7469F6}" type="slidenum">
              <a:rPr lang="en-US" smtClean="0"/>
              <a:t>9</a:t>
            </a:fld>
            <a:endParaRPr lang="en-US"/>
          </a:p>
        </p:txBody>
      </p:sp>
      <p:sp>
        <p:nvSpPr>
          <p:cNvPr id="2" name="Date Placeholder 1"/>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8646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Summary</a:t>
            </a:r>
            <a:endParaRPr lang="en-US" dirty="0"/>
          </a:p>
        </p:txBody>
      </p:sp>
      <p:sp>
        <p:nvSpPr>
          <p:cNvPr id="7" name="Subtitle 6"/>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90</a:t>
            </a:fld>
            <a:endParaRPr lang="en-US"/>
          </a:p>
        </p:txBody>
      </p:sp>
    </p:spTree>
    <p:extLst>
      <p:ext uri="{BB962C8B-B14F-4D97-AF65-F5344CB8AC3E}">
        <p14:creationId xmlns:p14="http://schemas.microsoft.com/office/powerpoint/2010/main" val="30674083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Diagram group"/>
          <p:cNvGrpSpPr/>
          <p:nvPr/>
        </p:nvGrpSpPr>
        <p:grpSpPr>
          <a:xfrm>
            <a:off x="2455333" y="4692665"/>
            <a:ext cx="4205111" cy="1788899"/>
            <a:chOff x="0" y="1338791"/>
            <a:chExt cx="6095999" cy="892527"/>
          </a:xfrm>
          <a:scene3d>
            <a:camera prst="perspectiveRelaxedModerately" zoom="92000"/>
            <a:lightRig rig="balanced" dir="t">
              <a:rot lat="0" lon="0" rev="12700000"/>
            </a:lightRig>
          </a:scene3d>
        </p:grpSpPr>
        <p:grpSp>
          <p:nvGrpSpPr>
            <p:cNvPr id="5" name="Group 4"/>
            <p:cNvGrpSpPr/>
            <p:nvPr/>
          </p:nvGrpSpPr>
          <p:grpSpPr>
            <a:xfrm>
              <a:off x="0" y="1338791"/>
              <a:ext cx="6095999" cy="892527"/>
              <a:chOff x="0" y="1338791"/>
              <a:chExt cx="6095999" cy="892527"/>
            </a:xfrm>
          </p:grpSpPr>
          <p:sp>
            <p:nvSpPr>
              <p:cNvPr id="6" name="Rounded Rectangle 5"/>
              <p:cNvSpPr/>
              <p:nvPr/>
            </p:nvSpPr>
            <p:spPr>
              <a:xfrm>
                <a:off x="0" y="1338791"/>
                <a:ext cx="6095999" cy="892527"/>
              </a:xfrm>
              <a:prstGeom prst="roundRect">
                <a:avLst>
                  <a:gd name="adj" fmla="val 10000"/>
                </a:avLst>
              </a:prstGeom>
              <a:sp3d prstMaterial="plastic">
                <a:bevelT w="50800" h="50800"/>
                <a:bevelB w="50800" h="50800"/>
              </a:sp3d>
            </p:spPr>
            <p:style>
              <a:lnRef idx="0">
                <a:schemeClr val="lt1">
                  <a:hueOff val="0"/>
                  <a:satOff val="0"/>
                  <a:lumOff val="0"/>
                  <a:alphaOff val="0"/>
                </a:schemeClr>
              </a:lnRef>
              <a:fillRef idx="1">
                <a:schemeClr val="accent4">
                  <a:alpha val="80000"/>
                  <a:hueOff val="0"/>
                  <a:satOff val="0"/>
                  <a:lumOff val="0"/>
                  <a:alphaOff val="0"/>
                </a:schemeClr>
              </a:fillRef>
              <a:effectRef idx="2">
                <a:schemeClr val="accent4">
                  <a:alpha val="80000"/>
                  <a:hueOff val="0"/>
                  <a:satOff val="0"/>
                  <a:lumOff val="0"/>
                  <a:alphaOff val="0"/>
                </a:schemeClr>
              </a:effectRef>
              <a:fontRef idx="minor">
                <a:schemeClr val="lt1"/>
              </a:fontRef>
            </p:style>
          </p:sp>
          <p:sp>
            <p:nvSpPr>
              <p:cNvPr id="7" name="Rounded Rectangle 4"/>
              <p:cNvSpPr/>
              <p:nvPr/>
            </p:nvSpPr>
            <p:spPr>
              <a:xfrm>
                <a:off x="26141" y="1364932"/>
                <a:ext cx="6043717" cy="84024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800" kern="1200" dirty="0" smtClean="0"/>
                  <a:t>User On-Ramp</a:t>
                </a:r>
              </a:p>
              <a:p>
                <a:pPr lvl="0" algn="ctr" defTabSz="1066800">
                  <a:lnSpc>
                    <a:spcPct val="90000"/>
                  </a:lnSpc>
                  <a:spcBef>
                    <a:spcPct val="0"/>
                  </a:spcBef>
                  <a:spcAft>
                    <a:spcPct val="35000"/>
                  </a:spcAft>
                </a:pPr>
                <a:r>
                  <a:rPr lang="en-US" sz="1700" kern="1200" dirty="0" smtClean="0"/>
                  <a:t>Amazon, Azure, </a:t>
                </a:r>
                <a:r>
                  <a:rPr lang="en-US" sz="1700" kern="1200" dirty="0" err="1" smtClean="0"/>
                  <a:t>FutureGrid</a:t>
                </a:r>
                <a:r>
                  <a:rPr lang="en-US" sz="1700" kern="1200" dirty="0" smtClean="0"/>
                  <a:t>, XSEDE, </a:t>
                </a:r>
                <a:br>
                  <a:rPr lang="en-US" sz="1700" kern="1200" dirty="0" smtClean="0"/>
                </a:br>
                <a:r>
                  <a:rPr lang="en-US" sz="1700" kern="1200" dirty="0" err="1" smtClean="0"/>
                  <a:t>OpenCirrus</a:t>
                </a:r>
                <a:r>
                  <a:rPr lang="en-US" sz="1700" kern="1200" dirty="0" smtClean="0"/>
                  <a:t>, </a:t>
                </a:r>
                <a:r>
                  <a:rPr lang="en-US" sz="1700" kern="1200" dirty="0" err="1" smtClean="0"/>
                  <a:t>ExoGeni</a:t>
                </a:r>
                <a:r>
                  <a:rPr lang="en-US" sz="1700" kern="1200" dirty="0" smtClean="0"/>
                  <a:t>, Other Science Clouds</a:t>
                </a:r>
                <a:endParaRPr lang="en-US" sz="1700" kern="1200" dirty="0"/>
              </a:p>
            </p:txBody>
          </p:sp>
        </p:grpSp>
      </p:grpSp>
      <p:grpSp>
        <p:nvGrpSpPr>
          <p:cNvPr id="8" name="Group 7"/>
          <p:cNvGrpSpPr/>
          <p:nvPr/>
        </p:nvGrpSpPr>
        <p:grpSpPr>
          <a:xfrm>
            <a:off x="318157" y="142875"/>
            <a:ext cx="8571187" cy="5517511"/>
            <a:chOff x="318157" y="423169"/>
            <a:chExt cx="8571187" cy="5237217"/>
          </a:xfrm>
          <a:scene3d>
            <a:camera prst="perspectiveRelaxedModerately" zoom="92000"/>
            <a:lightRig rig="balanced" dir="t">
              <a:rot lat="0" lon="0" rev="12700000"/>
            </a:lightRig>
          </a:scene3d>
        </p:grpSpPr>
        <p:sp>
          <p:nvSpPr>
            <p:cNvPr id="9" name="Freeform 8"/>
            <p:cNvSpPr/>
            <p:nvPr/>
          </p:nvSpPr>
          <p:spPr>
            <a:xfrm>
              <a:off x="3383822" y="4121834"/>
              <a:ext cx="2439857" cy="1400485"/>
            </a:xfrm>
            <a:custGeom>
              <a:avLst/>
              <a:gdLst>
                <a:gd name="connsiteX0" fmla="*/ 0 w 2439857"/>
                <a:gd name="connsiteY0" fmla="*/ 700243 h 1400485"/>
                <a:gd name="connsiteX1" fmla="*/ 1219929 w 2439857"/>
                <a:gd name="connsiteY1" fmla="*/ 0 h 1400485"/>
                <a:gd name="connsiteX2" fmla="*/ 2439858 w 2439857"/>
                <a:gd name="connsiteY2" fmla="*/ 700243 h 1400485"/>
                <a:gd name="connsiteX3" fmla="*/ 1219929 w 2439857"/>
                <a:gd name="connsiteY3" fmla="*/ 1400486 h 1400485"/>
                <a:gd name="connsiteX4" fmla="*/ 0 w 2439857"/>
                <a:gd name="connsiteY4" fmla="*/ 700243 h 1400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857" h="1400485">
                  <a:moveTo>
                    <a:pt x="0" y="700243"/>
                  </a:moveTo>
                  <a:cubicBezTo>
                    <a:pt x="0" y="313509"/>
                    <a:pt x="546181" y="0"/>
                    <a:pt x="1219929" y="0"/>
                  </a:cubicBezTo>
                  <a:cubicBezTo>
                    <a:pt x="1893677" y="0"/>
                    <a:pt x="2439858" y="313509"/>
                    <a:pt x="2439858" y="700243"/>
                  </a:cubicBezTo>
                  <a:cubicBezTo>
                    <a:pt x="2439858" y="1086977"/>
                    <a:pt x="1893677" y="1400486"/>
                    <a:pt x="1219929" y="1400486"/>
                  </a:cubicBezTo>
                  <a:cubicBezTo>
                    <a:pt x="546181" y="1400486"/>
                    <a:pt x="0" y="1086977"/>
                    <a:pt x="0" y="700243"/>
                  </a:cubicBezTo>
                  <a:close/>
                </a:path>
              </a:pathLst>
            </a:custGeom>
            <a:sp3d prstMaterial="plastic">
              <a:bevelT w="50800" h="50800"/>
              <a:bevelB w="50800" h="50800"/>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372549" tIns="220336" rIns="372549" bIns="220336" numCol="1" spcCol="1270" anchor="ctr" anchorCtr="0">
              <a:noAutofit/>
            </a:bodyPr>
            <a:lstStyle/>
            <a:p>
              <a:pPr lvl="0" algn="ctr" defTabSz="1066800">
                <a:lnSpc>
                  <a:spcPct val="90000"/>
                </a:lnSpc>
                <a:spcBef>
                  <a:spcPct val="0"/>
                </a:spcBef>
                <a:spcAft>
                  <a:spcPct val="35000"/>
                </a:spcAft>
              </a:pPr>
              <a:r>
                <a:rPr lang="en-US" sz="2400" b="1" kern="1200" smtClean="0">
                  <a:latin typeface="Arial"/>
                  <a:cs typeface="Arial"/>
                </a:rPr>
                <a:t>Future Grid</a:t>
              </a:r>
            </a:p>
            <a:p>
              <a:pPr lvl="0" algn="ctr" defTabSz="1066800">
                <a:lnSpc>
                  <a:spcPct val="90000"/>
                </a:lnSpc>
                <a:spcBef>
                  <a:spcPct val="0"/>
                </a:spcBef>
                <a:spcAft>
                  <a:spcPct val="35000"/>
                </a:spcAft>
              </a:pPr>
              <a:r>
                <a:rPr lang="en-US" sz="2400" b="1" kern="1200" smtClean="0">
                  <a:latin typeface="Arial"/>
                  <a:cs typeface="Arial"/>
                </a:rPr>
                <a:t>TaaS</a:t>
              </a:r>
              <a:endParaRPr lang="en-US" sz="2400" b="1" kern="1200" dirty="0">
                <a:latin typeface="Arial"/>
                <a:cs typeface="Arial"/>
              </a:endParaRPr>
            </a:p>
          </p:txBody>
        </p:sp>
        <p:sp>
          <p:nvSpPr>
            <p:cNvPr id="10" name="Left Arrow 9"/>
            <p:cNvSpPr/>
            <p:nvPr/>
          </p:nvSpPr>
          <p:spPr>
            <a:xfrm rot="10800000">
              <a:off x="1366044"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hueOff val="0"/>
                <a:satOff val="0"/>
                <a:lumOff val="0"/>
                <a:alphaOff val="0"/>
              </a:schemeClr>
            </a:fontRef>
          </p:style>
        </p:sp>
        <p:sp>
          <p:nvSpPr>
            <p:cNvPr id="11" name="Freeform 10"/>
            <p:cNvSpPr/>
            <p:nvPr/>
          </p:nvSpPr>
          <p:spPr>
            <a:xfrm>
              <a:off x="318157"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Information Services</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err="1" smtClean="0">
                  <a:latin typeface="Arial"/>
                  <a:cs typeface="Arial"/>
                </a:rPr>
                <a:t>CloudMetrics</a:t>
              </a:r>
              <a:endParaRPr lang="en-US" sz="1900" b="1" kern="1200" dirty="0">
                <a:latin typeface="Arial"/>
                <a:cs typeface="Arial"/>
              </a:endParaRPr>
            </a:p>
          </p:txBody>
        </p:sp>
        <p:sp>
          <p:nvSpPr>
            <p:cNvPr id="12" name="Left Arrow 11"/>
            <p:cNvSpPr/>
            <p:nvPr/>
          </p:nvSpPr>
          <p:spPr>
            <a:xfrm rot="13089708">
              <a:off x="1572278" y="3092967"/>
              <a:ext cx="2462373"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hueOff val="0"/>
                <a:satOff val="0"/>
                <a:lumOff val="0"/>
                <a:alphaOff val="0"/>
              </a:schemeClr>
            </a:fontRef>
          </p:style>
        </p:sp>
        <p:sp>
          <p:nvSpPr>
            <p:cNvPr id="13" name="Freeform 12"/>
            <p:cNvSpPr/>
            <p:nvPr/>
          </p:nvSpPr>
          <p:spPr>
            <a:xfrm>
              <a:off x="531827" y="1808292"/>
              <a:ext cx="2607186" cy="1676620"/>
            </a:xfrm>
            <a:custGeom>
              <a:avLst/>
              <a:gdLst>
                <a:gd name="connsiteX0" fmla="*/ 0 w 2607186"/>
                <a:gd name="connsiteY0" fmla="*/ 167662 h 1676620"/>
                <a:gd name="connsiteX1" fmla="*/ 167662 w 2607186"/>
                <a:gd name="connsiteY1" fmla="*/ 0 h 1676620"/>
                <a:gd name="connsiteX2" fmla="*/ 2439524 w 2607186"/>
                <a:gd name="connsiteY2" fmla="*/ 0 h 1676620"/>
                <a:gd name="connsiteX3" fmla="*/ 2607186 w 2607186"/>
                <a:gd name="connsiteY3" fmla="*/ 167662 h 1676620"/>
                <a:gd name="connsiteX4" fmla="*/ 2607186 w 2607186"/>
                <a:gd name="connsiteY4" fmla="*/ 1508958 h 1676620"/>
                <a:gd name="connsiteX5" fmla="*/ 2439524 w 2607186"/>
                <a:gd name="connsiteY5" fmla="*/ 1676620 h 1676620"/>
                <a:gd name="connsiteX6" fmla="*/ 167662 w 2607186"/>
                <a:gd name="connsiteY6" fmla="*/ 1676620 h 1676620"/>
                <a:gd name="connsiteX7" fmla="*/ 0 w 2607186"/>
                <a:gd name="connsiteY7" fmla="*/ 1508958 h 1676620"/>
                <a:gd name="connsiteX8" fmla="*/ 0 w 2607186"/>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7186" h="1676620">
                  <a:moveTo>
                    <a:pt x="0" y="167662"/>
                  </a:moveTo>
                  <a:cubicBezTo>
                    <a:pt x="0" y="75065"/>
                    <a:pt x="75065" y="0"/>
                    <a:pt x="167662" y="0"/>
                  </a:cubicBezTo>
                  <a:lnTo>
                    <a:pt x="2439524" y="0"/>
                  </a:lnTo>
                  <a:cubicBezTo>
                    <a:pt x="2532121" y="0"/>
                    <a:pt x="2607186" y="75065"/>
                    <a:pt x="2607186" y="167662"/>
                  </a:cubicBezTo>
                  <a:lnTo>
                    <a:pt x="2607186" y="1508958"/>
                  </a:lnTo>
                  <a:cubicBezTo>
                    <a:pt x="2607186" y="1601555"/>
                    <a:pt x="2532121" y="1676620"/>
                    <a:pt x="2439524"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1116192"/>
                <a:satOff val="6725"/>
                <a:lumOff val="539"/>
                <a:alphaOff val="0"/>
              </a:schemeClr>
            </a:fillRef>
            <a:effectRef idx="2">
              <a:schemeClr val="accent4">
                <a:hueOff val="-1116192"/>
                <a:satOff val="6725"/>
                <a:lumOff val="539"/>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Provisioning 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Rain</a:t>
              </a:r>
            </a:p>
            <a:p>
              <a:pPr marL="171450" lvl="1" indent="-171450" algn="l" defTabSz="844550">
                <a:lnSpc>
                  <a:spcPct val="90000"/>
                </a:lnSpc>
                <a:spcBef>
                  <a:spcPct val="0"/>
                </a:spcBef>
                <a:spcAft>
                  <a:spcPct val="15000"/>
                </a:spcAft>
                <a:buChar char="••"/>
              </a:pPr>
              <a:r>
                <a:rPr lang="en-US" sz="1900" b="1" dirty="0" smtClean="0">
                  <a:latin typeface="Arial"/>
                  <a:cs typeface="Arial"/>
                </a:rPr>
                <a:t>Cloud Shifting</a:t>
              </a:r>
            </a:p>
            <a:p>
              <a:pPr marL="171450" lvl="1" indent="-171450" algn="l" defTabSz="844550">
                <a:lnSpc>
                  <a:spcPct val="90000"/>
                </a:lnSpc>
                <a:spcBef>
                  <a:spcPct val="0"/>
                </a:spcBef>
                <a:spcAft>
                  <a:spcPct val="15000"/>
                </a:spcAft>
                <a:buChar char="••"/>
              </a:pPr>
              <a:r>
                <a:rPr lang="en-US" sz="1900" b="1" kern="1200" dirty="0" smtClean="0">
                  <a:latin typeface="Arial"/>
                  <a:cs typeface="Arial"/>
                </a:rPr>
                <a:t>Cloud Bursting</a:t>
              </a:r>
              <a:endParaRPr lang="en-US" sz="1900" b="1" kern="1200" dirty="0">
                <a:latin typeface="Arial"/>
                <a:cs typeface="Arial"/>
              </a:endParaRPr>
            </a:p>
          </p:txBody>
        </p:sp>
        <p:sp>
          <p:nvSpPr>
            <p:cNvPr id="14" name="Left Arrow 13"/>
            <p:cNvSpPr/>
            <p:nvPr/>
          </p:nvSpPr>
          <p:spPr>
            <a:xfrm rot="16114334">
              <a:off x="3196720" y="2298664"/>
              <a:ext cx="2703942"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hueOff val="0"/>
                <a:satOff val="0"/>
                <a:lumOff val="0"/>
                <a:alphaOff val="0"/>
              </a:schemeClr>
            </a:fontRef>
          </p:style>
        </p:sp>
        <p:sp>
          <p:nvSpPr>
            <p:cNvPr id="15" name="Freeform 14"/>
            <p:cNvSpPr/>
            <p:nvPr/>
          </p:nvSpPr>
          <p:spPr>
            <a:xfrm>
              <a:off x="3250519" y="423169"/>
              <a:ext cx="2528972" cy="1676620"/>
            </a:xfrm>
            <a:custGeom>
              <a:avLst/>
              <a:gdLst>
                <a:gd name="connsiteX0" fmla="*/ 0 w 2528972"/>
                <a:gd name="connsiteY0" fmla="*/ 167662 h 1676620"/>
                <a:gd name="connsiteX1" fmla="*/ 167662 w 2528972"/>
                <a:gd name="connsiteY1" fmla="*/ 0 h 1676620"/>
                <a:gd name="connsiteX2" fmla="*/ 2361310 w 2528972"/>
                <a:gd name="connsiteY2" fmla="*/ 0 h 1676620"/>
                <a:gd name="connsiteX3" fmla="*/ 2528972 w 2528972"/>
                <a:gd name="connsiteY3" fmla="*/ 167662 h 1676620"/>
                <a:gd name="connsiteX4" fmla="*/ 2528972 w 2528972"/>
                <a:gd name="connsiteY4" fmla="*/ 1508958 h 1676620"/>
                <a:gd name="connsiteX5" fmla="*/ 2361310 w 2528972"/>
                <a:gd name="connsiteY5" fmla="*/ 1676620 h 1676620"/>
                <a:gd name="connsiteX6" fmla="*/ 167662 w 2528972"/>
                <a:gd name="connsiteY6" fmla="*/ 1676620 h 1676620"/>
                <a:gd name="connsiteX7" fmla="*/ 0 w 2528972"/>
                <a:gd name="connsiteY7" fmla="*/ 1508958 h 1676620"/>
                <a:gd name="connsiteX8" fmla="*/ 0 w 2528972"/>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8972" h="1676620">
                  <a:moveTo>
                    <a:pt x="0" y="167662"/>
                  </a:moveTo>
                  <a:cubicBezTo>
                    <a:pt x="0" y="75065"/>
                    <a:pt x="75065" y="0"/>
                    <a:pt x="167662" y="0"/>
                  </a:cubicBezTo>
                  <a:lnTo>
                    <a:pt x="2361310" y="0"/>
                  </a:lnTo>
                  <a:cubicBezTo>
                    <a:pt x="2453907" y="0"/>
                    <a:pt x="2528972" y="75065"/>
                    <a:pt x="2528972" y="167662"/>
                  </a:cubicBezTo>
                  <a:lnTo>
                    <a:pt x="2528972" y="1508958"/>
                  </a:lnTo>
                  <a:cubicBezTo>
                    <a:pt x="2528972" y="1601555"/>
                    <a:pt x="2453907" y="1676620"/>
                    <a:pt x="2361310"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Virtual Machine</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dirty="0" err="1" smtClean="0">
                  <a:latin typeface="Arial"/>
                  <a:cs typeface="Arial"/>
                </a:rPr>
                <a:t>IaaS</a:t>
              </a:r>
              <a:r>
                <a:rPr lang="en-US" sz="1900" b="1" dirty="0" smtClean="0">
                  <a:latin typeface="Arial"/>
                  <a:cs typeface="Arial"/>
                </a:rPr>
                <a:t> Abstraction</a:t>
              </a:r>
              <a:endParaRPr lang="en-US" sz="1900" b="1" kern="1200" dirty="0">
                <a:latin typeface="Arial"/>
                <a:cs typeface="Arial"/>
              </a:endParaRPr>
            </a:p>
          </p:txBody>
        </p:sp>
        <p:sp>
          <p:nvSpPr>
            <p:cNvPr id="16" name="Left Arrow 15"/>
            <p:cNvSpPr/>
            <p:nvPr/>
          </p:nvSpPr>
          <p:spPr>
            <a:xfrm rot="18900000">
              <a:off x="4974359" y="3013097"/>
              <a:ext cx="2248008"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hueOff val="0"/>
                <a:satOff val="0"/>
                <a:lumOff val="0"/>
                <a:alphaOff val="0"/>
              </a:schemeClr>
            </a:fontRef>
          </p:style>
        </p:sp>
        <p:sp>
          <p:nvSpPr>
            <p:cNvPr id="17" name="Freeform 16"/>
            <p:cNvSpPr/>
            <p:nvPr/>
          </p:nvSpPr>
          <p:spPr>
            <a:xfrm>
              <a:off x="5845267" y="1694362"/>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3348577"/>
                <a:satOff val="20174"/>
                <a:lumOff val="1617"/>
                <a:alphaOff val="0"/>
              </a:schemeClr>
            </a:fillRef>
            <a:effectRef idx="2">
              <a:schemeClr val="accent4">
                <a:hueOff val="-3348577"/>
                <a:satOff val="20174"/>
                <a:lumOff val="1617"/>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dirty="0" smtClean="0">
                  <a:latin typeface="Arial"/>
                  <a:cs typeface="Arial"/>
                </a:rPr>
                <a:t>Experiment</a:t>
              </a:r>
              <a:br>
                <a:rPr lang="en-US" sz="2400" b="1" kern="1200" dirty="0" smtClean="0">
                  <a:latin typeface="Arial"/>
                  <a:cs typeface="Arial"/>
                </a:rPr>
              </a:br>
              <a:r>
                <a:rPr lang="en-US" sz="2400" b="1" kern="1200" dirty="0" smtClean="0">
                  <a:latin typeface="Arial"/>
                  <a:cs typeface="Arial"/>
                </a:rPr>
                <a:t>Management</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dirty="0" smtClean="0">
                  <a:latin typeface="Arial"/>
                  <a:cs typeface="Arial"/>
                </a:rPr>
                <a:t>Shell</a:t>
              </a:r>
            </a:p>
            <a:p>
              <a:pPr marL="171450" lvl="1" indent="-171450" algn="l" defTabSz="844550">
                <a:lnSpc>
                  <a:spcPct val="90000"/>
                </a:lnSpc>
                <a:spcBef>
                  <a:spcPct val="0"/>
                </a:spcBef>
                <a:spcAft>
                  <a:spcPct val="15000"/>
                </a:spcAft>
                <a:buChar char="••"/>
              </a:pPr>
              <a:r>
                <a:rPr lang="en-US" sz="1900" b="1" dirty="0" err="1" smtClean="0">
                  <a:latin typeface="Arial"/>
                  <a:cs typeface="Arial"/>
                </a:rPr>
                <a:t>IPython</a:t>
              </a:r>
              <a:endParaRPr lang="en-US" sz="1900" b="1" kern="1200" dirty="0">
                <a:latin typeface="Arial"/>
                <a:cs typeface="Arial"/>
              </a:endParaRPr>
            </a:p>
          </p:txBody>
        </p:sp>
        <p:sp>
          <p:nvSpPr>
            <p:cNvPr id="18" name="Left Arrow 17"/>
            <p:cNvSpPr/>
            <p:nvPr/>
          </p:nvSpPr>
          <p:spPr>
            <a:xfrm>
              <a:off x="5934657" y="4507710"/>
              <a:ext cx="1906799" cy="628732"/>
            </a:xfrm>
            <a:prstGeom prst="leftArrow">
              <a:avLst>
                <a:gd name="adj1" fmla="val 60000"/>
                <a:gd name="adj2" fmla="val 50000"/>
              </a:avLst>
            </a:prstGeom>
            <a:sp3d z="-54080" prstMaterial="plastic">
              <a:bevelT w="25400" h="25400"/>
              <a:bevelB w="25400" h="25400"/>
            </a:sp3d>
          </p:spPr>
          <p:style>
            <a:lnRef idx="1">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hueOff val="0"/>
                <a:satOff val="0"/>
                <a:lumOff val="0"/>
                <a:alphaOff val="0"/>
              </a:schemeClr>
            </a:fontRef>
          </p:style>
        </p:sp>
        <p:sp>
          <p:nvSpPr>
            <p:cNvPr id="19" name="Freeform 18"/>
            <p:cNvSpPr/>
            <p:nvPr/>
          </p:nvSpPr>
          <p:spPr>
            <a:xfrm>
              <a:off x="6793569" y="3983766"/>
              <a:ext cx="2095775" cy="1676620"/>
            </a:xfrm>
            <a:custGeom>
              <a:avLst/>
              <a:gdLst>
                <a:gd name="connsiteX0" fmla="*/ 0 w 2095775"/>
                <a:gd name="connsiteY0" fmla="*/ 167662 h 1676620"/>
                <a:gd name="connsiteX1" fmla="*/ 167662 w 2095775"/>
                <a:gd name="connsiteY1" fmla="*/ 0 h 1676620"/>
                <a:gd name="connsiteX2" fmla="*/ 1928113 w 2095775"/>
                <a:gd name="connsiteY2" fmla="*/ 0 h 1676620"/>
                <a:gd name="connsiteX3" fmla="*/ 2095775 w 2095775"/>
                <a:gd name="connsiteY3" fmla="*/ 167662 h 1676620"/>
                <a:gd name="connsiteX4" fmla="*/ 2095775 w 2095775"/>
                <a:gd name="connsiteY4" fmla="*/ 1508958 h 1676620"/>
                <a:gd name="connsiteX5" fmla="*/ 1928113 w 2095775"/>
                <a:gd name="connsiteY5" fmla="*/ 1676620 h 1676620"/>
                <a:gd name="connsiteX6" fmla="*/ 167662 w 2095775"/>
                <a:gd name="connsiteY6" fmla="*/ 1676620 h 1676620"/>
                <a:gd name="connsiteX7" fmla="*/ 0 w 2095775"/>
                <a:gd name="connsiteY7" fmla="*/ 1508958 h 1676620"/>
                <a:gd name="connsiteX8" fmla="*/ 0 w 2095775"/>
                <a:gd name="connsiteY8" fmla="*/ 167662 h 167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775" h="1676620">
                  <a:moveTo>
                    <a:pt x="0" y="167662"/>
                  </a:moveTo>
                  <a:cubicBezTo>
                    <a:pt x="0" y="75065"/>
                    <a:pt x="75065" y="0"/>
                    <a:pt x="167662" y="0"/>
                  </a:cubicBezTo>
                  <a:lnTo>
                    <a:pt x="1928113" y="0"/>
                  </a:lnTo>
                  <a:cubicBezTo>
                    <a:pt x="2020710" y="0"/>
                    <a:pt x="2095775" y="75065"/>
                    <a:pt x="2095775" y="167662"/>
                  </a:cubicBezTo>
                  <a:lnTo>
                    <a:pt x="2095775" y="1508958"/>
                  </a:lnTo>
                  <a:cubicBezTo>
                    <a:pt x="2095775" y="1601555"/>
                    <a:pt x="2020710" y="1676620"/>
                    <a:pt x="1928113" y="1676620"/>
                  </a:cubicBezTo>
                  <a:lnTo>
                    <a:pt x="167662" y="1676620"/>
                  </a:lnTo>
                  <a:cubicBezTo>
                    <a:pt x="75065" y="1676620"/>
                    <a:pt x="0" y="1601555"/>
                    <a:pt x="0" y="1508958"/>
                  </a:cubicBezTo>
                  <a:lnTo>
                    <a:pt x="0" y="167662"/>
                  </a:lnTo>
                  <a:close/>
                </a:path>
              </a:pathLst>
            </a:custGeom>
            <a:sp3d prstMaterial="plastic">
              <a:bevelT w="50800" h="50800"/>
              <a:bevelB w="50800" h="508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94827" tIns="94827" rIns="94827" bIns="94827" numCol="1" spcCol="1270" anchor="t" anchorCtr="0">
              <a:noAutofit/>
            </a:bodyPr>
            <a:lstStyle/>
            <a:p>
              <a:pPr lvl="0" algn="l" defTabSz="1066800">
                <a:lnSpc>
                  <a:spcPct val="90000"/>
                </a:lnSpc>
                <a:spcBef>
                  <a:spcPct val="0"/>
                </a:spcBef>
                <a:spcAft>
                  <a:spcPct val="35000"/>
                </a:spcAft>
              </a:pPr>
              <a:r>
                <a:rPr lang="en-US" sz="2400" b="1" kern="1200" smtClean="0">
                  <a:latin typeface="Arial"/>
                  <a:cs typeface="Arial"/>
                </a:rPr>
                <a:t>Accounting</a:t>
              </a:r>
              <a:endParaRPr lang="en-US" sz="24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FG Portal</a:t>
              </a:r>
              <a:endParaRPr lang="en-US" sz="1900" b="1" kern="1200" dirty="0">
                <a:latin typeface="Arial"/>
                <a:cs typeface="Arial"/>
              </a:endParaRPr>
            </a:p>
            <a:p>
              <a:pPr marL="171450" lvl="1" indent="-171450" algn="l" defTabSz="844550">
                <a:lnSpc>
                  <a:spcPct val="90000"/>
                </a:lnSpc>
                <a:spcBef>
                  <a:spcPct val="0"/>
                </a:spcBef>
                <a:spcAft>
                  <a:spcPct val="15000"/>
                </a:spcAft>
                <a:buChar char="••"/>
              </a:pPr>
              <a:r>
                <a:rPr lang="en-US" sz="1900" b="1" kern="1200" smtClean="0">
                  <a:latin typeface="Arial"/>
                  <a:cs typeface="Arial"/>
                </a:rPr>
                <a:t>XSEDE Portal</a:t>
              </a:r>
              <a:endParaRPr lang="en-US" sz="1900" b="1" kern="1200" dirty="0">
                <a:latin typeface="Arial"/>
                <a:cs typeface="Arial"/>
              </a:endParaRPr>
            </a:p>
          </p:txBody>
        </p:sp>
      </p:grpSp>
      <p:sp>
        <p:nvSpPr>
          <p:cNvPr id="2" name="Title 1"/>
          <p:cNvSpPr>
            <a:spLocks noGrp="1"/>
          </p:cNvSpPr>
          <p:nvPr>
            <p:ph type="title"/>
          </p:nvPr>
        </p:nvSpPr>
        <p:spPr>
          <a:xfrm>
            <a:off x="0" y="13855"/>
            <a:ext cx="9143999" cy="1004363"/>
          </a:xfrm>
        </p:spPr>
        <p:txBody>
          <a:bodyPr>
            <a:normAutofit fontScale="90000"/>
          </a:bodyPr>
          <a:lstStyle/>
          <a:p>
            <a:r>
              <a:rPr lang="en-US" sz="3600" dirty="0" smtClean="0"/>
              <a:t>Cloudmesh </a:t>
            </a:r>
            <a:r>
              <a:rPr lang="en-US" sz="3600" u="sng" dirty="0" smtClean="0"/>
              <a:t>Functionality View </a:t>
            </a:r>
            <a:br>
              <a:rPr lang="en-US" sz="3600" u="sng" dirty="0" smtClean="0"/>
            </a:br>
            <a:r>
              <a:rPr lang="en-US" sz="3600" dirty="0"/>
              <a:t>S</a:t>
            </a:r>
            <a:r>
              <a:rPr lang="en-US" sz="3600" dirty="0" smtClean="0"/>
              <a:t>upporting </a:t>
            </a:r>
            <a:r>
              <a:rPr lang="en-US" sz="3600" dirty="0" err="1" smtClean="0"/>
              <a:t>TaaS</a:t>
            </a:r>
            <a:r>
              <a:rPr lang="en-US" sz="3600" dirty="0" smtClean="0"/>
              <a:t> and User on-Ramp</a:t>
            </a:r>
            <a:endParaRPr lang="en-US" sz="3600" dirty="0"/>
          </a:p>
        </p:txBody>
      </p:sp>
      <p:sp>
        <p:nvSpPr>
          <p:cNvPr id="3" name="Date Placeholder 2"/>
          <p:cNvSpPr>
            <a:spLocks noGrp="1"/>
          </p:cNvSpPr>
          <p:nvPr>
            <p:ph type="dt" sz="half" idx="10"/>
          </p:nvPr>
        </p:nvSpPr>
        <p:spPr/>
        <p:txBody>
          <a:bodyPr/>
          <a:lstStyle/>
          <a:p>
            <a:r>
              <a:rPr lang="en-US" smtClean="0"/>
              <a:t>Gregor von Laszewski</a:t>
            </a:r>
            <a:endParaRPr lang="en-US"/>
          </a:p>
        </p:txBody>
      </p:sp>
      <p:sp>
        <p:nvSpPr>
          <p:cNvPr id="20" name="Slide Number Placeholder 19"/>
          <p:cNvSpPr>
            <a:spLocks noGrp="1"/>
          </p:cNvSpPr>
          <p:nvPr>
            <p:ph type="sldNum" sz="quarter" idx="11"/>
          </p:nvPr>
        </p:nvSpPr>
        <p:spPr/>
        <p:txBody>
          <a:bodyPr/>
          <a:lstStyle/>
          <a:p>
            <a:fld id="{C9C97DA1-B60F-0F41-ACBE-683AF5E4DF26}" type="slidenum">
              <a:rPr lang="en-US" smtClean="0"/>
              <a:t>91</a:t>
            </a:fld>
            <a:endParaRPr lang="en-US"/>
          </a:p>
        </p:txBody>
      </p:sp>
    </p:spTree>
    <p:extLst>
      <p:ext uri="{BB962C8B-B14F-4D97-AF65-F5344CB8AC3E}">
        <p14:creationId xmlns:p14="http://schemas.microsoft.com/office/powerpoint/2010/main" val="3542739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Cloudmesh </a:t>
            </a:r>
            <a:r>
              <a:rPr lang="en-US" u="sng" dirty="0" smtClean="0"/>
              <a:t>Layered Architecture View</a:t>
            </a:r>
            <a:endParaRPr lang="en-US" sz="2000" u="sng" dirty="0"/>
          </a:p>
        </p:txBody>
      </p:sp>
      <p:pic>
        <p:nvPicPr>
          <p:cNvPr id="3" name="Picture 2"/>
          <p:cNvPicPr>
            <a:picLocks noChangeAspect="1"/>
          </p:cNvPicPr>
          <p:nvPr/>
        </p:nvPicPr>
        <p:blipFill>
          <a:blip r:embed="rId3"/>
          <a:stretch>
            <a:fillRect/>
          </a:stretch>
        </p:blipFill>
        <p:spPr>
          <a:xfrm>
            <a:off x="228648" y="1455679"/>
            <a:ext cx="8727470" cy="4565616"/>
          </a:xfrm>
          <a:prstGeom prst="rect">
            <a:avLst/>
          </a:prstGeom>
        </p:spPr>
      </p:pic>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92</a:t>
            </a:fld>
            <a:endParaRPr lang="en-US"/>
          </a:p>
        </p:txBody>
      </p:sp>
    </p:spTree>
    <p:extLst>
      <p:ext uri="{BB962C8B-B14F-4D97-AF65-F5344CB8AC3E}">
        <p14:creationId xmlns:p14="http://schemas.microsoft.com/office/powerpoint/2010/main" val="1659376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Mesh</a:t>
            </a:r>
            <a:endParaRPr lang="en-US" dirty="0"/>
          </a:p>
        </p:txBody>
      </p:sp>
      <p:sp>
        <p:nvSpPr>
          <p:cNvPr id="3" name="Content Placeholder 2"/>
          <p:cNvSpPr>
            <a:spLocks noGrp="1"/>
          </p:cNvSpPr>
          <p:nvPr>
            <p:ph idx="1"/>
          </p:nvPr>
        </p:nvSpPr>
        <p:spPr/>
        <p:txBody>
          <a:bodyPr/>
          <a:lstStyle/>
          <a:p>
            <a:r>
              <a:rPr lang="en-US" dirty="0" smtClean="0"/>
              <a:t>Simplify access across clouds. </a:t>
            </a:r>
          </a:p>
          <a:p>
            <a:r>
              <a:rPr lang="en-US" dirty="0" smtClean="0"/>
              <a:t>Some aspects similar to </a:t>
            </a:r>
            <a:r>
              <a:rPr lang="en-US" dirty="0" err="1" smtClean="0"/>
              <a:t>OpenStack</a:t>
            </a:r>
            <a:r>
              <a:rPr lang="en-US" dirty="0" smtClean="0"/>
              <a:t> Horizon, but for multiple clouds while integrating framework for bare-metal provisioning</a:t>
            </a:r>
          </a:p>
          <a:p>
            <a:r>
              <a:rPr lang="en-US" dirty="0" smtClean="0"/>
              <a:t>While using RAIN it will be able to do </a:t>
            </a:r>
          </a:p>
          <a:p>
            <a:pPr lvl="1"/>
            <a:r>
              <a:rPr lang="en-US" dirty="0"/>
              <a:t>o</a:t>
            </a:r>
            <a:r>
              <a:rPr lang="en-US" dirty="0" smtClean="0"/>
              <a:t>ne-click template &amp; image install on various </a:t>
            </a:r>
            <a:r>
              <a:rPr lang="en-US" dirty="0" err="1" smtClean="0"/>
              <a:t>IaaS</a:t>
            </a:r>
            <a:r>
              <a:rPr lang="en-US" dirty="0" smtClean="0"/>
              <a:t> &amp; </a:t>
            </a:r>
            <a:r>
              <a:rPr lang="en-US" dirty="0" err="1" smtClean="0"/>
              <a:t>baremetal</a:t>
            </a:r>
            <a:endParaRPr lang="en-US" dirty="0"/>
          </a:p>
          <a:p>
            <a:pPr lvl="1"/>
            <a:r>
              <a:rPr lang="en-US" dirty="0" err="1" smtClean="0"/>
              <a:t>t</a:t>
            </a:r>
            <a:r>
              <a:rPr lang="en-US" dirty="0" err="1"/>
              <a:t>e</a:t>
            </a:r>
            <a:r>
              <a:rPr lang="en-US" dirty="0" err="1" smtClean="0"/>
              <a:t>mplated</a:t>
            </a:r>
            <a:r>
              <a:rPr lang="en-US" dirty="0" smtClean="0"/>
              <a:t> workflow management involving VMs and bare metal</a:t>
            </a:r>
          </a:p>
        </p:txBody>
      </p:sp>
      <p:sp>
        <p:nvSpPr>
          <p:cNvPr id="4" name="Slide Number Placeholder 3"/>
          <p:cNvSpPr>
            <a:spLocks noGrp="1"/>
          </p:cNvSpPr>
          <p:nvPr>
            <p:ph type="sldNum" sz="quarter" idx="11"/>
          </p:nvPr>
        </p:nvSpPr>
        <p:spPr/>
        <p:txBody>
          <a:bodyPr/>
          <a:lstStyle/>
          <a:p>
            <a:fld id="{183FFB49-A6E7-3947-8F55-F954CD7469F6}" type="slidenum">
              <a:rPr lang="en-US" smtClean="0"/>
              <a:t>93</a:t>
            </a:fld>
            <a:endParaRPr lang="en-US"/>
          </a:p>
        </p:txBody>
      </p:sp>
      <p:sp>
        <p:nvSpPr>
          <p:cNvPr id="5" name="Date Placeholder 4"/>
          <p:cNvSpPr>
            <a:spLocks noGrp="1"/>
          </p:cNvSpPr>
          <p:nvPr>
            <p:ph type="dt" sz="half" idx="10"/>
          </p:nvPr>
        </p:nvSpPr>
        <p:spPr/>
        <p:txBody>
          <a:bodyPr/>
          <a:lstStyle/>
          <a:p>
            <a:r>
              <a:rPr lang="en-US" smtClean="0"/>
              <a:t>Gregor von Laszewski</a:t>
            </a:r>
            <a:endParaRPr lang="en-US"/>
          </a:p>
        </p:txBody>
      </p:sp>
    </p:spTree>
    <p:extLst>
      <p:ext uri="{BB962C8B-B14F-4D97-AF65-F5344CB8AC3E}">
        <p14:creationId xmlns:p14="http://schemas.microsoft.com/office/powerpoint/2010/main" val="4053721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a:t>
            </a:r>
            <a:endParaRPr lang="en-US" dirty="0"/>
          </a:p>
        </p:txBody>
      </p:sp>
      <p:sp>
        <p:nvSpPr>
          <p:cNvPr id="3" name="Content Placeholder 2"/>
          <p:cNvSpPr>
            <a:spLocks noGrp="1"/>
          </p:cNvSpPr>
          <p:nvPr>
            <p:ph idx="1"/>
          </p:nvPr>
        </p:nvSpPr>
        <p:spPr>
          <a:xfrm>
            <a:off x="457200" y="1234440"/>
            <a:ext cx="8229600" cy="5356192"/>
          </a:xfrm>
        </p:spPr>
        <p:txBody>
          <a:bodyPr>
            <a:normAutofit fontScale="92500" lnSpcReduction="10000"/>
          </a:bodyPr>
          <a:lstStyle/>
          <a:p>
            <a:r>
              <a:rPr lang="en-US" dirty="0" smtClean="0"/>
              <a:t>Native cloud libraries have been proven to be of advantage for debugging. </a:t>
            </a:r>
          </a:p>
          <a:p>
            <a:pPr lvl="1"/>
            <a:r>
              <a:rPr lang="en-US" dirty="0" smtClean="0"/>
              <a:t>Standard based libraries were less useful as the do not access the full capabilities of the cloud</a:t>
            </a:r>
          </a:p>
          <a:p>
            <a:r>
              <a:rPr lang="en-US" dirty="0" smtClean="0"/>
              <a:t>The CAU principal Command line-API-User interface provides to be useful for development and users</a:t>
            </a:r>
          </a:p>
          <a:p>
            <a:r>
              <a:rPr lang="en-US" dirty="0" smtClean="0"/>
              <a:t>RAIN can do VM and </a:t>
            </a:r>
            <a:r>
              <a:rPr lang="en-US" dirty="0" err="1" smtClean="0"/>
              <a:t>baremetal</a:t>
            </a:r>
            <a:r>
              <a:rPr lang="en-US" dirty="0" smtClean="0"/>
              <a:t> provisioning</a:t>
            </a:r>
          </a:p>
          <a:p>
            <a:r>
              <a:rPr lang="en-US" dirty="0" smtClean="0"/>
              <a:t>We find it useful to rain higher level services</a:t>
            </a:r>
          </a:p>
          <a:p>
            <a:r>
              <a:rPr lang="en-US" dirty="0" smtClean="0"/>
              <a:t>We can use the same resources for HPC and clouds </a:t>
            </a:r>
          </a:p>
          <a:p>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94</a:t>
            </a:fld>
            <a:endParaRPr lang="en-US"/>
          </a:p>
        </p:txBody>
      </p:sp>
    </p:spTree>
    <p:extLst>
      <p:ext uri="{BB962C8B-B14F-4D97-AF65-F5344CB8AC3E}">
        <p14:creationId xmlns:p14="http://schemas.microsoft.com/office/powerpoint/2010/main" val="40293796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Content Placeholder 2"/>
          <p:cNvSpPr>
            <a:spLocks noGrp="1"/>
          </p:cNvSpPr>
          <p:nvPr>
            <p:ph idx="1"/>
          </p:nvPr>
        </p:nvSpPr>
        <p:spPr/>
        <p:txBody>
          <a:bodyPr/>
          <a:lstStyle/>
          <a:p>
            <a:r>
              <a:rPr lang="en-US" dirty="0" err="1" smtClean="0"/>
              <a:t>laszewski@gmail.com</a:t>
            </a:r>
            <a:endParaRPr lang="en-US" dirty="0"/>
          </a:p>
        </p:txBody>
      </p:sp>
      <p:sp>
        <p:nvSpPr>
          <p:cNvPr id="4" name="Date Placeholder 3"/>
          <p:cNvSpPr>
            <a:spLocks noGrp="1"/>
          </p:cNvSpPr>
          <p:nvPr>
            <p:ph type="dt" sz="half" idx="10"/>
          </p:nvPr>
        </p:nvSpPr>
        <p:spPr/>
        <p:txBody>
          <a:bodyPr/>
          <a:lstStyle/>
          <a:p>
            <a:r>
              <a:rPr lang="en-US" smtClean="0"/>
              <a:t>Gregor von Laszewski</a:t>
            </a:r>
            <a:endParaRPr lang="en-US"/>
          </a:p>
        </p:txBody>
      </p:sp>
      <p:sp>
        <p:nvSpPr>
          <p:cNvPr id="5" name="Slide Number Placeholder 4"/>
          <p:cNvSpPr>
            <a:spLocks noGrp="1"/>
          </p:cNvSpPr>
          <p:nvPr>
            <p:ph type="sldNum" sz="quarter" idx="11"/>
          </p:nvPr>
        </p:nvSpPr>
        <p:spPr/>
        <p:txBody>
          <a:bodyPr/>
          <a:lstStyle/>
          <a:p>
            <a:fld id="{C9C97DA1-B60F-0F41-ACBE-683AF5E4DF26}" type="slidenum">
              <a:rPr lang="en-US" smtClean="0"/>
              <a:t>95</a:t>
            </a:fld>
            <a:endParaRPr lang="en-US"/>
          </a:p>
        </p:txBody>
      </p:sp>
    </p:spTree>
    <p:extLst>
      <p:ext uri="{BB962C8B-B14F-4D97-AF65-F5344CB8AC3E}">
        <p14:creationId xmlns:p14="http://schemas.microsoft.com/office/powerpoint/2010/main" val="3598769532"/>
      </p:ext>
    </p:extLst>
  </p:cSld>
  <p:clrMapOvr>
    <a:masterClrMapping/>
  </p:clrMapOvr>
</p:sld>
</file>

<file path=ppt/theme/theme1.xml><?xml version="1.0" encoding="utf-8"?>
<a:theme xmlns:a="http://schemas.openxmlformats.org/drawingml/2006/main" name="fg-tempal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fg-tempalte.thmx</Template>
  <TotalTime>6879</TotalTime>
  <Words>4204</Words>
  <Application>Microsoft Office PowerPoint</Application>
  <PresentationFormat>On-screen Show (4:3)</PresentationFormat>
  <Paragraphs>1205</Paragraphs>
  <Slides>95</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08" baseType="lpstr">
      <vt:lpstr>MS PGothic</vt:lpstr>
      <vt:lpstr>MS PGothic</vt:lpstr>
      <vt:lpstr>Arial</vt:lpstr>
      <vt:lpstr>Calibri</vt:lpstr>
      <vt:lpstr>Courier</vt:lpstr>
      <vt:lpstr>Courier New</vt:lpstr>
      <vt:lpstr>Times</vt:lpstr>
      <vt:lpstr>Times New Roman</vt:lpstr>
      <vt:lpstr>Webdings</vt:lpstr>
      <vt:lpstr>Wingdings</vt:lpstr>
      <vt:lpstr>Zapf Dingbats</vt:lpstr>
      <vt:lpstr>fg-tempalte</vt:lpstr>
      <vt:lpstr>Worksheet</vt:lpstr>
      <vt:lpstr>A Dynamic Provisioning System for Federated Cloud and Bare-metal Environments </vt:lpstr>
      <vt:lpstr>Acknowledgement</vt:lpstr>
      <vt:lpstr>About the Presenter</vt:lpstr>
      <vt:lpstr>Outline</vt:lpstr>
      <vt:lpstr>Key Concepts</vt:lpstr>
      <vt:lpstr>Summary of Essential and  Differentiating Features of FutureGrid</vt:lpstr>
      <vt:lpstr>Uses for FutureGrid TestbedaaS</vt:lpstr>
      <vt:lpstr>FutureGrid Operating Model</vt:lpstr>
      <vt:lpstr>Overview of Hardware</vt:lpstr>
      <vt:lpstr>Hardware &amp; Support</vt:lpstr>
      <vt:lpstr>FutureGrid:  a Grid/Cloud/HPC Testbed</vt:lpstr>
      <vt:lpstr>FutureGrid Clusters</vt:lpstr>
      <vt:lpstr>Heterogeneous Systems Hardware</vt:lpstr>
      <vt:lpstr>Overview of Software </vt:lpstr>
      <vt:lpstr>Selected Software Services Categories</vt:lpstr>
      <vt:lpstr>Selected List of Services Offered</vt:lpstr>
      <vt:lpstr>Simplified TaaS Software Architecture</vt:lpstr>
      <vt:lpstr>TaaS Software Architecture</vt:lpstr>
      <vt:lpstr>Services Offered</vt:lpstr>
      <vt:lpstr>Which Services should we install?</vt:lpstr>
      <vt:lpstr>Technology Requests per Quarter</vt:lpstr>
      <vt:lpstr>Flexible Service Partitioning</vt:lpstr>
      <vt:lpstr>Selected List of Services Offered</vt:lpstr>
      <vt:lpstr>Cloudmesh</vt:lpstr>
      <vt:lpstr>Cloudmesh Functionality View </vt:lpstr>
      <vt:lpstr>Cloudmesh Layered Architecture View</vt:lpstr>
      <vt:lpstr>Provisioning Management</vt:lpstr>
      <vt:lpstr>Dynamic Provisioning</vt:lpstr>
      <vt:lpstr>Use Cases</vt:lpstr>
      <vt:lpstr>Observation</vt:lpstr>
      <vt:lpstr>Avoid Confusion</vt:lpstr>
      <vt:lpstr>What is RAIN?</vt:lpstr>
      <vt:lpstr>RAIN/RAINING is a Concept  Cloudmesh  is a framework implementing RAIN It includes a  component called Rain</vt:lpstr>
      <vt:lpstr>RAIN Terminology</vt:lpstr>
      <vt:lpstr>Motivating Use Cases for RAIN</vt:lpstr>
      <vt:lpstr>RAIN Dynamic Resourcing  Capability Use Cases</vt:lpstr>
      <vt:lpstr>Distribution Use Cases</vt:lpstr>
      <vt:lpstr>CAU Vision</vt:lpstr>
      <vt:lpstr>Summary of Design Goals of Cloudmesh</vt:lpstr>
      <vt:lpstr> Rain Implementation v.1</vt:lpstr>
      <vt:lpstr>Cloudmesh v2.0</vt:lpstr>
      <vt:lpstr>Image Management </vt:lpstr>
      <vt:lpstr>Motivation</vt:lpstr>
      <vt:lpstr>What happens internally?</vt:lpstr>
      <vt:lpstr>Lifecycle of Images</vt:lpstr>
      <vt:lpstr>Image Management</vt:lpstr>
      <vt:lpstr>Design of the Image Generation</vt:lpstr>
      <vt:lpstr>Generate an Image</vt:lpstr>
      <vt:lpstr>Register an Image for HPC</vt:lpstr>
      <vt:lpstr>Register an Image stored in the Repository into OpenStack</vt:lpstr>
      <vt:lpstr>List of Registered Images for  xCAT/Moab </vt:lpstr>
      <vt:lpstr>Rain an Image and execute a task (baremetal) </vt:lpstr>
      <vt:lpstr>Rain a Hadoop environment in Interactive mode</vt:lpstr>
      <vt:lpstr>Rain a Hadoop environment and execute Word count 1/2</vt:lpstr>
      <vt:lpstr>Rain a Hadoop environment and execute Word count 2/2</vt:lpstr>
      <vt:lpstr>Rain a Virtual Cluster</vt:lpstr>
      <vt:lpstr>Some Performance Numbers</vt:lpstr>
      <vt:lpstr>Recall: Lifecycle of Images</vt:lpstr>
      <vt:lpstr>Time for Phase (a) &amp; (b)</vt:lpstr>
      <vt:lpstr>Time for Phase (c)</vt:lpstr>
      <vt:lpstr>Time for Phase (a &amp; b &amp; c &amp; d)</vt:lpstr>
      <vt:lpstr>Why is bare metal slower</vt:lpstr>
      <vt:lpstr>Cloudmesh  RAIN Move</vt:lpstr>
      <vt:lpstr>Cloudmesh RAIN Move</vt:lpstr>
      <vt:lpstr>Use Case: Move Resources</vt:lpstr>
      <vt:lpstr>Use Case: Move Resources</vt:lpstr>
      <vt:lpstr>Use Case: Move Resources</vt:lpstr>
      <vt:lpstr>Use Case: Move Resources</vt:lpstr>
      <vt:lpstr>Information Services</vt:lpstr>
      <vt:lpstr>Information Services</vt:lpstr>
      <vt:lpstr>Virtual Machine Management</vt:lpstr>
      <vt:lpstr>Virtual machine management</vt:lpstr>
      <vt:lpstr>User Side Federation with  Cloud Mesh UI</vt:lpstr>
      <vt:lpstr>Experiment Management</vt:lpstr>
      <vt:lpstr>Portal Subsystem</vt:lpstr>
      <vt:lpstr>CloudMesh: Command Line Interface invoking dynamic provisioning</vt:lpstr>
      <vt:lpstr>Interactive Cloudmesh with IPython</vt:lpstr>
      <vt:lpstr>User Side Federation with  Cloud Mesh UI</vt:lpstr>
      <vt:lpstr>Cloudmesh Workflow DAG </vt:lpstr>
      <vt:lpstr>CloudMesh:  Example of Moving a Service </vt:lpstr>
      <vt:lpstr>Cloudmesh One Click Install</vt:lpstr>
      <vt:lpstr>Account and Accounting Management</vt:lpstr>
      <vt:lpstr>Account Management and Accounting</vt:lpstr>
      <vt:lpstr>Integrated Report Generation</vt:lpstr>
      <vt:lpstr>User On-Ramp</vt:lpstr>
      <vt:lpstr>Features</vt:lpstr>
      <vt:lpstr>Registering External Clouds</vt:lpstr>
      <vt:lpstr>Next Steps</vt:lpstr>
      <vt:lpstr>Next Steps: CloudMesh</vt:lpstr>
      <vt:lpstr>Summary</vt:lpstr>
      <vt:lpstr>Cloudmesh Functionality View  Supporting TaaS and User on-Ramp</vt:lpstr>
      <vt:lpstr>Cloudmesh Layered Architecture View</vt:lpstr>
      <vt:lpstr>Cloud Mesh</vt:lpstr>
      <vt:lpstr>Advantages</vt:lpstr>
      <vt:lpstr>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Dynamic Provisioning System for Federated Cloud and Bare-metal Environments </dc:title>
  <dc:creator>Gregor von Laszewski</dc:creator>
  <cp:lastModifiedBy>Geoffrey Fox</cp:lastModifiedBy>
  <cp:revision>165</cp:revision>
  <cp:lastPrinted>2013-09-12T14:42:59Z</cp:lastPrinted>
  <dcterms:created xsi:type="dcterms:W3CDTF">2013-09-09T10:31:17Z</dcterms:created>
  <dcterms:modified xsi:type="dcterms:W3CDTF">2013-09-16T14:26:39Z</dcterms:modified>
</cp:coreProperties>
</file>