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312" r:id="rId3"/>
    <p:sldId id="346" r:id="rId4"/>
    <p:sldId id="345" r:id="rId5"/>
    <p:sldId id="276" r:id="rId6"/>
    <p:sldId id="350" r:id="rId7"/>
    <p:sldId id="347" r:id="rId8"/>
    <p:sldId id="270" r:id="rId9"/>
    <p:sldId id="348" r:id="rId10"/>
    <p:sldId id="349" r:id="rId11"/>
    <p:sldId id="263" r:id="rId12"/>
    <p:sldId id="259" r:id="rId13"/>
    <p:sldId id="264" r:id="rId14"/>
    <p:sldId id="301" r:id="rId15"/>
    <p:sldId id="265" r:id="rId16"/>
    <p:sldId id="266" r:id="rId17"/>
    <p:sldId id="273" r:id="rId18"/>
    <p:sldId id="309" r:id="rId19"/>
    <p:sldId id="269" r:id="rId20"/>
    <p:sldId id="293" r:id="rId21"/>
    <p:sldId id="290" r:id="rId22"/>
    <p:sldId id="267" r:id="rId23"/>
    <p:sldId id="291" r:id="rId24"/>
    <p:sldId id="292" r:id="rId25"/>
    <p:sldId id="272" r:id="rId26"/>
    <p:sldId id="274" r:id="rId27"/>
    <p:sldId id="279" r:id="rId28"/>
    <p:sldId id="275" r:id="rId29"/>
    <p:sldId id="295" r:id="rId30"/>
    <p:sldId id="322" r:id="rId31"/>
    <p:sldId id="325" r:id="rId32"/>
    <p:sldId id="351" r:id="rId33"/>
    <p:sldId id="344" r:id="rId34"/>
    <p:sldId id="353" r:id="rId35"/>
    <p:sldId id="352" r:id="rId36"/>
    <p:sldId id="356" r:id="rId37"/>
    <p:sldId id="35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21" autoAdjust="0"/>
    <p:restoredTop sz="98864" autoAdjust="0"/>
  </p:normalViewPr>
  <p:slideViewPr>
    <p:cSldViewPr snapToGrid="0" snapToObjects="1">
      <p:cViewPr>
        <p:scale>
          <a:sx n="126" d="100"/>
          <a:sy n="126" d="100"/>
        </p:scale>
        <p:origin x="-928"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AE689A5-6687-9549-83AA-80CA394469DD}" type="datetimeFigureOut">
              <a:rPr lang="en-US" smtClean="0"/>
              <a:t>8/1/12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F5EA99-90BB-3F4C-B7DA-83F91397B981}" type="slidenum">
              <a:rPr lang="en-US" smtClean="0"/>
              <a:t>‹#›</a:t>
            </a:fld>
            <a:endParaRPr lang="en-US"/>
          </a:p>
        </p:txBody>
      </p:sp>
    </p:spTree>
    <p:extLst>
      <p:ext uri="{BB962C8B-B14F-4D97-AF65-F5344CB8AC3E}">
        <p14:creationId xmlns:p14="http://schemas.microsoft.com/office/powerpoint/2010/main" val="41899868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5EA99-90BB-3F4C-B7DA-83F91397B981}" type="slidenum">
              <a:rPr lang="en-US" smtClean="0"/>
              <a:t>5</a:t>
            </a:fld>
            <a:endParaRPr lang="en-US"/>
          </a:p>
        </p:txBody>
      </p:sp>
    </p:spTree>
    <p:extLst>
      <p:ext uri="{BB962C8B-B14F-4D97-AF65-F5344CB8AC3E}">
        <p14:creationId xmlns:p14="http://schemas.microsoft.com/office/powerpoint/2010/main" val="1958918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5EA99-90BB-3F4C-B7DA-83F91397B981}" type="slidenum">
              <a:rPr lang="en-US" smtClean="0"/>
              <a:t>25</a:t>
            </a:fld>
            <a:endParaRPr lang="en-US"/>
          </a:p>
        </p:txBody>
      </p:sp>
    </p:spTree>
    <p:extLst>
      <p:ext uri="{BB962C8B-B14F-4D97-AF65-F5344CB8AC3E}">
        <p14:creationId xmlns:p14="http://schemas.microsoft.com/office/powerpoint/2010/main" val="2040050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5EA99-90BB-3F4C-B7DA-83F91397B981}" type="slidenum">
              <a:rPr lang="en-US" smtClean="0"/>
              <a:t>31</a:t>
            </a:fld>
            <a:endParaRPr lang="en-US"/>
          </a:p>
        </p:txBody>
      </p:sp>
    </p:spTree>
    <p:extLst>
      <p:ext uri="{BB962C8B-B14F-4D97-AF65-F5344CB8AC3E}">
        <p14:creationId xmlns:p14="http://schemas.microsoft.com/office/powerpoint/2010/main" val="3361271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5EA99-90BB-3F4C-B7DA-83F91397B981}" type="slidenum">
              <a:rPr lang="en-US" smtClean="0"/>
              <a:t>8</a:t>
            </a:fld>
            <a:endParaRPr lang="en-US"/>
          </a:p>
        </p:txBody>
      </p:sp>
    </p:spTree>
    <p:extLst>
      <p:ext uri="{BB962C8B-B14F-4D97-AF65-F5344CB8AC3E}">
        <p14:creationId xmlns:p14="http://schemas.microsoft.com/office/powerpoint/2010/main" val="2714342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Hardware failure – detection of faults and quick,</a:t>
            </a:r>
            <a:r>
              <a:rPr lang="en-US" baseline="0" dirty="0" smtClean="0"/>
              <a:t> automatic recovery </a:t>
            </a:r>
          </a:p>
          <a:p>
            <a:r>
              <a:rPr lang="en-US" baseline="0" dirty="0" smtClean="0"/>
              <a:t>Streaming data access – more for batch processing then interactive use; emphasis on high throughput of data access rather on low latency </a:t>
            </a:r>
          </a:p>
          <a:p>
            <a:r>
              <a:rPr lang="en-US" baseline="0" dirty="0" smtClean="0"/>
              <a:t>Large data sets – supports tens of millions of files in a single instance</a:t>
            </a:r>
          </a:p>
          <a:p>
            <a:r>
              <a:rPr lang="en-US" baseline="0" dirty="0" smtClean="0"/>
              <a:t>Simple coherency model – write once read many times</a:t>
            </a:r>
          </a:p>
          <a:p>
            <a:r>
              <a:rPr lang="en-US" baseline="0" dirty="0" smtClean="0"/>
              <a:t>Moving computation is cheaper than moving data</a:t>
            </a:r>
            <a:endParaRPr lang="en-US" dirty="0"/>
          </a:p>
        </p:txBody>
      </p:sp>
      <p:sp>
        <p:nvSpPr>
          <p:cNvPr id="4" name="Slide Number Placeholder 3"/>
          <p:cNvSpPr>
            <a:spLocks noGrp="1"/>
          </p:cNvSpPr>
          <p:nvPr>
            <p:ph type="sldNum" sz="quarter" idx="10"/>
          </p:nvPr>
        </p:nvSpPr>
        <p:spPr/>
        <p:txBody>
          <a:bodyPr/>
          <a:lstStyle/>
          <a:p>
            <a:fld id="{A8F5EA99-90BB-3F4C-B7DA-83F91397B981}" type="slidenum">
              <a:rPr lang="en-US" smtClean="0"/>
              <a:t>10</a:t>
            </a:fld>
            <a:endParaRPr lang="en-US"/>
          </a:p>
        </p:txBody>
      </p:sp>
    </p:spTree>
    <p:extLst>
      <p:ext uri="{BB962C8B-B14F-4D97-AF65-F5344CB8AC3E}">
        <p14:creationId xmlns:p14="http://schemas.microsoft.com/office/powerpoint/2010/main" val="50182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three major categories of machine roles in a </a:t>
            </a:r>
            <a:r>
              <a:rPr lang="en-US" dirty="0" err="1" smtClean="0"/>
              <a:t>Hadoop</a:t>
            </a:r>
            <a:r>
              <a:rPr lang="en-US" dirty="0" smtClean="0"/>
              <a:t> deployment are Client machines, Masters nodes, and Slave nodes.  The Master nodes oversee the two key functional pieces that make up </a:t>
            </a:r>
            <a:r>
              <a:rPr lang="en-US" dirty="0" err="1" smtClean="0"/>
              <a:t>Hadoop</a:t>
            </a:r>
            <a:r>
              <a:rPr lang="en-US" dirty="0" smtClean="0"/>
              <a:t>: storing lots of data (HDFS), and running parallel computations on all that data (Map Reduce).  The Name Node oversees and coordinates the data storage function (HDFS), while the Job Tracker oversees and coordinates the parallel processing of data using Map Reduce.  Slave Nodes make up the vast majority of machines and do all the dirty work of storing the data and running the computations.  Each slave runs both a Data Node and Task Tracker daemon that communicate with and receive instructions from their master nodes.  The Task Tracker daemon is a slave to the Job Tracker, the Data Node daemon a slave to the Name Node.</a:t>
            </a:r>
            <a:endParaRPr lang="en-US" dirty="0"/>
          </a:p>
        </p:txBody>
      </p:sp>
      <p:sp>
        <p:nvSpPr>
          <p:cNvPr id="4" name="Slide Number Placeholder 3"/>
          <p:cNvSpPr>
            <a:spLocks noGrp="1"/>
          </p:cNvSpPr>
          <p:nvPr>
            <p:ph type="sldNum" sz="quarter" idx="10"/>
          </p:nvPr>
        </p:nvSpPr>
        <p:spPr/>
        <p:txBody>
          <a:bodyPr/>
          <a:lstStyle/>
          <a:p>
            <a:fld id="{A8F5EA99-90BB-3F4C-B7DA-83F91397B981}" type="slidenum">
              <a:rPr lang="en-US" smtClean="0"/>
              <a:t>12</a:t>
            </a:fld>
            <a:endParaRPr lang="en-US"/>
          </a:p>
        </p:txBody>
      </p:sp>
    </p:spTree>
    <p:extLst>
      <p:ext uri="{BB962C8B-B14F-4D97-AF65-F5344CB8AC3E}">
        <p14:creationId xmlns:p14="http://schemas.microsoft.com/office/powerpoint/2010/main" val="3267540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Hadoop</a:t>
            </a:r>
            <a:r>
              <a:rPr lang="en-US" dirty="0" smtClean="0"/>
              <a:t> has the concept of “Rack Awareness”.  As the </a:t>
            </a:r>
            <a:r>
              <a:rPr lang="en-US" dirty="0" err="1" smtClean="0"/>
              <a:t>Hadoop</a:t>
            </a:r>
            <a:r>
              <a:rPr lang="en-US" dirty="0" smtClean="0"/>
              <a:t> administrator you can </a:t>
            </a:r>
            <a:r>
              <a:rPr lang="en-US" b="1" i="1" dirty="0" smtClean="0"/>
              <a:t>manually</a:t>
            </a:r>
            <a:r>
              <a:rPr lang="en-US" dirty="0" smtClean="0"/>
              <a:t> define the rack number of each slave Data Node in your cluster.  Why would you go through the trouble of doing this?  There are two key reasons for this: Data loss prevention, and network performance.  Remember that each block of data will be replicated to multiple machines to prevent the failure of one machine from losing all copies of data.  Wouldn’t it be unfortunate if all copies of data happened to be located on machines in the same rack, and that rack experiences a failure? Such as a switch failure or power failure.  That would be a mess.  So to avoid this, somebody needs to know where Data Nodes are located in the network topology and use that information to make an intelligent decision about where data replicas should exist in the cluster.  That “somebody” is the Name Node.</a:t>
            </a:r>
            <a:endParaRPr lang="en-US" dirty="0"/>
          </a:p>
        </p:txBody>
      </p:sp>
      <p:sp>
        <p:nvSpPr>
          <p:cNvPr id="4" name="Slide Number Placeholder 3"/>
          <p:cNvSpPr>
            <a:spLocks noGrp="1"/>
          </p:cNvSpPr>
          <p:nvPr>
            <p:ph type="sldNum" sz="quarter" idx="10"/>
          </p:nvPr>
        </p:nvSpPr>
        <p:spPr/>
        <p:txBody>
          <a:bodyPr/>
          <a:lstStyle/>
          <a:p>
            <a:fld id="{A8F5EA99-90BB-3F4C-B7DA-83F91397B981}" type="slidenum">
              <a:rPr lang="en-US" smtClean="0"/>
              <a:t>14</a:t>
            </a:fld>
            <a:endParaRPr lang="en-US"/>
          </a:p>
        </p:txBody>
      </p:sp>
    </p:spTree>
    <p:extLst>
      <p:ext uri="{BB962C8B-B14F-4D97-AF65-F5344CB8AC3E}">
        <p14:creationId xmlns:p14="http://schemas.microsoft.com/office/powerpoint/2010/main" val="3065688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Client breaks </a:t>
            </a:r>
            <a:r>
              <a:rPr lang="en-US" dirty="0" err="1" smtClean="0"/>
              <a:t>File.txt</a:t>
            </a:r>
            <a:r>
              <a:rPr lang="en-US" dirty="0" smtClean="0"/>
              <a:t> into (3) Blocks.  For each block, the Client consults the Name Node (usually TCP 9000) and receives a list of (3) Data Nodes that should have a copy of this block.  The Client then writes the block directly to the Data Node (usually TCP 50010).  The receiving Data Node replicates the block to other Data Nodes, and the cycle repeats for the remaining blocks.  The Name Node is not in the data path.  The Name Node only provides the map of where data is and where data should go in the cluster (file system metadata).</a:t>
            </a:r>
            <a:endParaRPr lang="en-US" dirty="0"/>
          </a:p>
        </p:txBody>
      </p:sp>
      <p:sp>
        <p:nvSpPr>
          <p:cNvPr id="4" name="Slide Number Placeholder 3"/>
          <p:cNvSpPr>
            <a:spLocks noGrp="1"/>
          </p:cNvSpPr>
          <p:nvPr>
            <p:ph type="sldNum" sz="quarter" idx="10"/>
          </p:nvPr>
        </p:nvSpPr>
        <p:spPr/>
        <p:txBody>
          <a:bodyPr/>
          <a:lstStyle/>
          <a:p>
            <a:fld id="{A8F5EA99-90BB-3F4C-B7DA-83F91397B981}" type="slidenum">
              <a:rPr lang="en-US" smtClean="0"/>
              <a:t>16</a:t>
            </a:fld>
            <a:endParaRPr lang="en-US"/>
          </a:p>
        </p:txBody>
      </p:sp>
    </p:spTree>
    <p:extLst>
      <p:ext uri="{BB962C8B-B14F-4D97-AF65-F5344CB8AC3E}">
        <p14:creationId xmlns:p14="http://schemas.microsoft.com/office/powerpoint/2010/main" val="1753389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some cases in which a Data Node daemon itself will need to read a block of data from HDFS.  One such case is where the Data Node has been asked to process data that it does not have locally, and therefore it must retrieve the data from another Data Node over the network before it can begin processing.</a:t>
            </a:r>
          </a:p>
          <a:p>
            <a:endParaRPr lang="en-US" dirty="0" smtClean="0"/>
          </a:p>
          <a:p>
            <a:r>
              <a:rPr lang="en-US" dirty="0" smtClean="0"/>
              <a:t>While the Job Tracker will always try to pick nodes with local data for a Map task, it may not always be able to do so.  One reason for this might be that all of the nodes with local data already have too many other tasks running and cannot accept anymore.</a:t>
            </a:r>
            <a:endParaRPr lang="en-US" dirty="0"/>
          </a:p>
        </p:txBody>
      </p:sp>
      <p:sp>
        <p:nvSpPr>
          <p:cNvPr id="4" name="Slide Number Placeholder 3"/>
          <p:cNvSpPr>
            <a:spLocks noGrp="1"/>
          </p:cNvSpPr>
          <p:nvPr>
            <p:ph type="sldNum" sz="quarter" idx="10"/>
          </p:nvPr>
        </p:nvSpPr>
        <p:spPr/>
        <p:txBody>
          <a:bodyPr/>
          <a:lstStyle/>
          <a:p>
            <a:fld id="{A8F5EA99-90BB-3F4C-B7DA-83F91397B981}" type="slidenum">
              <a:rPr lang="en-US" smtClean="0"/>
              <a:t>17</a:t>
            </a:fld>
            <a:endParaRPr lang="en-US"/>
          </a:p>
        </p:txBody>
      </p:sp>
    </p:spTree>
    <p:extLst>
      <p:ext uri="{BB962C8B-B14F-4D97-AF65-F5344CB8AC3E}">
        <p14:creationId xmlns:p14="http://schemas.microsoft.com/office/powerpoint/2010/main" val="2339442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5EA99-90BB-3F4C-B7DA-83F91397B981}" type="slidenum">
              <a:rPr lang="en-US" smtClean="0"/>
              <a:t>19</a:t>
            </a:fld>
            <a:endParaRPr lang="en-US"/>
          </a:p>
        </p:txBody>
      </p:sp>
    </p:spTree>
    <p:extLst>
      <p:ext uri="{BB962C8B-B14F-4D97-AF65-F5344CB8AC3E}">
        <p14:creationId xmlns:p14="http://schemas.microsoft.com/office/powerpoint/2010/main" val="3119328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F5EA99-90BB-3F4C-B7DA-83F91397B981}" type="slidenum">
              <a:rPr lang="en-US" smtClean="0"/>
              <a:t>22</a:t>
            </a:fld>
            <a:endParaRPr lang="en-US"/>
          </a:p>
        </p:txBody>
      </p:sp>
    </p:spTree>
    <p:extLst>
      <p:ext uri="{BB962C8B-B14F-4D97-AF65-F5344CB8AC3E}">
        <p14:creationId xmlns:p14="http://schemas.microsoft.com/office/powerpoint/2010/main" val="2213981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F16241-849D-9146-A98F-733C4EAC8497}" type="datetimeFigureOut">
              <a:rPr lang="en-US" smtClean="0"/>
              <a:t>8/1/12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DA500-9AF8-D448-B4D6-C41D375D2F8B}" type="slidenum">
              <a:rPr lang="en-US" smtClean="0"/>
              <a:t>‹#›</a:t>
            </a:fld>
            <a:endParaRPr lang="en-US"/>
          </a:p>
        </p:txBody>
      </p:sp>
    </p:spTree>
    <p:extLst>
      <p:ext uri="{BB962C8B-B14F-4D97-AF65-F5344CB8AC3E}">
        <p14:creationId xmlns:p14="http://schemas.microsoft.com/office/powerpoint/2010/main" val="289338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F16241-849D-9146-A98F-733C4EAC8497}" type="datetimeFigureOut">
              <a:rPr lang="en-US" smtClean="0"/>
              <a:t>8/1/12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DA500-9AF8-D448-B4D6-C41D375D2F8B}" type="slidenum">
              <a:rPr lang="en-US" smtClean="0"/>
              <a:t>‹#›</a:t>
            </a:fld>
            <a:endParaRPr lang="en-US"/>
          </a:p>
        </p:txBody>
      </p:sp>
    </p:spTree>
    <p:extLst>
      <p:ext uri="{BB962C8B-B14F-4D97-AF65-F5344CB8AC3E}">
        <p14:creationId xmlns:p14="http://schemas.microsoft.com/office/powerpoint/2010/main" val="37728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F16241-849D-9146-A98F-733C4EAC8497}" type="datetimeFigureOut">
              <a:rPr lang="en-US" smtClean="0"/>
              <a:t>8/1/12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DA500-9AF8-D448-B4D6-C41D375D2F8B}" type="slidenum">
              <a:rPr lang="en-US" smtClean="0"/>
              <a:t>‹#›</a:t>
            </a:fld>
            <a:endParaRPr lang="en-US"/>
          </a:p>
        </p:txBody>
      </p:sp>
    </p:spTree>
    <p:extLst>
      <p:ext uri="{BB962C8B-B14F-4D97-AF65-F5344CB8AC3E}">
        <p14:creationId xmlns:p14="http://schemas.microsoft.com/office/powerpoint/2010/main" val="1314384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F16241-849D-9146-A98F-733C4EAC8497}" type="datetimeFigureOut">
              <a:rPr lang="en-US" smtClean="0"/>
              <a:t>8/1/12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DA500-9AF8-D448-B4D6-C41D375D2F8B}" type="slidenum">
              <a:rPr lang="en-US" smtClean="0"/>
              <a:t>‹#›</a:t>
            </a:fld>
            <a:endParaRPr lang="en-US"/>
          </a:p>
        </p:txBody>
      </p:sp>
    </p:spTree>
    <p:extLst>
      <p:ext uri="{BB962C8B-B14F-4D97-AF65-F5344CB8AC3E}">
        <p14:creationId xmlns:p14="http://schemas.microsoft.com/office/powerpoint/2010/main" val="3763985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F16241-849D-9146-A98F-733C4EAC8497}" type="datetimeFigureOut">
              <a:rPr lang="en-US" smtClean="0"/>
              <a:t>8/1/12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1DA500-9AF8-D448-B4D6-C41D375D2F8B}" type="slidenum">
              <a:rPr lang="en-US" smtClean="0"/>
              <a:t>‹#›</a:t>
            </a:fld>
            <a:endParaRPr lang="en-US"/>
          </a:p>
        </p:txBody>
      </p:sp>
    </p:spTree>
    <p:extLst>
      <p:ext uri="{BB962C8B-B14F-4D97-AF65-F5344CB8AC3E}">
        <p14:creationId xmlns:p14="http://schemas.microsoft.com/office/powerpoint/2010/main" val="46344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F16241-849D-9146-A98F-733C4EAC8497}" type="datetimeFigureOut">
              <a:rPr lang="en-US" smtClean="0"/>
              <a:t>8/1/12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DA500-9AF8-D448-B4D6-C41D375D2F8B}" type="slidenum">
              <a:rPr lang="en-US" smtClean="0"/>
              <a:t>‹#›</a:t>
            </a:fld>
            <a:endParaRPr lang="en-US"/>
          </a:p>
        </p:txBody>
      </p:sp>
    </p:spTree>
    <p:extLst>
      <p:ext uri="{BB962C8B-B14F-4D97-AF65-F5344CB8AC3E}">
        <p14:creationId xmlns:p14="http://schemas.microsoft.com/office/powerpoint/2010/main" val="3099170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F16241-849D-9146-A98F-733C4EAC8497}" type="datetimeFigureOut">
              <a:rPr lang="en-US" smtClean="0"/>
              <a:t>8/1/12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1DA500-9AF8-D448-B4D6-C41D375D2F8B}" type="slidenum">
              <a:rPr lang="en-US" smtClean="0"/>
              <a:t>‹#›</a:t>
            </a:fld>
            <a:endParaRPr lang="en-US"/>
          </a:p>
        </p:txBody>
      </p:sp>
    </p:spTree>
    <p:extLst>
      <p:ext uri="{BB962C8B-B14F-4D97-AF65-F5344CB8AC3E}">
        <p14:creationId xmlns:p14="http://schemas.microsoft.com/office/powerpoint/2010/main" val="2316544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F16241-849D-9146-A98F-733C4EAC8497}" type="datetimeFigureOut">
              <a:rPr lang="en-US" smtClean="0"/>
              <a:t>8/1/12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1DA500-9AF8-D448-B4D6-C41D375D2F8B}" type="slidenum">
              <a:rPr lang="en-US" smtClean="0"/>
              <a:t>‹#›</a:t>
            </a:fld>
            <a:endParaRPr lang="en-US"/>
          </a:p>
        </p:txBody>
      </p:sp>
    </p:spTree>
    <p:extLst>
      <p:ext uri="{BB962C8B-B14F-4D97-AF65-F5344CB8AC3E}">
        <p14:creationId xmlns:p14="http://schemas.microsoft.com/office/powerpoint/2010/main" val="3399685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F16241-849D-9146-A98F-733C4EAC8497}" type="datetimeFigureOut">
              <a:rPr lang="en-US" smtClean="0"/>
              <a:t>8/1/12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1DA500-9AF8-D448-B4D6-C41D375D2F8B}" type="slidenum">
              <a:rPr lang="en-US" smtClean="0"/>
              <a:t>‹#›</a:t>
            </a:fld>
            <a:endParaRPr lang="en-US"/>
          </a:p>
        </p:txBody>
      </p:sp>
    </p:spTree>
    <p:extLst>
      <p:ext uri="{BB962C8B-B14F-4D97-AF65-F5344CB8AC3E}">
        <p14:creationId xmlns:p14="http://schemas.microsoft.com/office/powerpoint/2010/main" val="1556329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F16241-849D-9146-A98F-733C4EAC8497}" type="datetimeFigureOut">
              <a:rPr lang="en-US" smtClean="0"/>
              <a:t>8/1/12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DA500-9AF8-D448-B4D6-C41D375D2F8B}" type="slidenum">
              <a:rPr lang="en-US" smtClean="0"/>
              <a:t>‹#›</a:t>
            </a:fld>
            <a:endParaRPr lang="en-US"/>
          </a:p>
        </p:txBody>
      </p:sp>
    </p:spTree>
    <p:extLst>
      <p:ext uri="{BB962C8B-B14F-4D97-AF65-F5344CB8AC3E}">
        <p14:creationId xmlns:p14="http://schemas.microsoft.com/office/powerpoint/2010/main" val="1973946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F16241-849D-9146-A98F-733C4EAC8497}" type="datetimeFigureOut">
              <a:rPr lang="en-US" smtClean="0"/>
              <a:t>8/1/12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1DA500-9AF8-D448-B4D6-C41D375D2F8B}" type="slidenum">
              <a:rPr lang="en-US" smtClean="0"/>
              <a:t>‹#›</a:t>
            </a:fld>
            <a:endParaRPr lang="en-US"/>
          </a:p>
        </p:txBody>
      </p:sp>
    </p:spTree>
    <p:extLst>
      <p:ext uri="{BB962C8B-B14F-4D97-AF65-F5344CB8AC3E}">
        <p14:creationId xmlns:p14="http://schemas.microsoft.com/office/powerpoint/2010/main" val="18965484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16241-849D-9146-A98F-733C4EAC8497}" type="datetimeFigureOut">
              <a:rPr lang="en-US" smtClean="0"/>
              <a:t>8/1/12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1DA500-9AF8-D448-B4D6-C41D375D2F8B}" type="slidenum">
              <a:rPr lang="en-US" smtClean="0"/>
              <a:t>‹#›</a:t>
            </a:fld>
            <a:endParaRPr lang="en-US"/>
          </a:p>
        </p:txBody>
      </p:sp>
    </p:spTree>
    <p:extLst>
      <p:ext uri="{BB962C8B-B14F-4D97-AF65-F5344CB8AC3E}">
        <p14:creationId xmlns:p14="http://schemas.microsoft.com/office/powerpoint/2010/main" val="40831676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2.png"/><Relationship Id="rId1" Type="http://schemas.microsoft.com/office/2007/relationships/media" Target="../media/media1.mov"/><Relationship Id="rId2" Type="http://schemas.openxmlformats.org/officeDocument/2006/relationships/video" Target="../media/media1.mov"/></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966" y="245786"/>
            <a:ext cx="8549640" cy="1470025"/>
          </a:xfrm>
        </p:spPr>
        <p:txBody>
          <a:bodyPr>
            <a:noAutofit/>
          </a:bodyPr>
          <a:lstStyle/>
          <a:p>
            <a:pPr algn="l"/>
            <a:r>
              <a:rPr lang="en-US" sz="4800" dirty="0" smtClean="0"/>
              <a:t>Good Ole </a:t>
            </a:r>
            <a:r>
              <a:rPr lang="en-US" sz="4800" dirty="0" err="1" smtClean="0"/>
              <a:t>Hadoop</a:t>
            </a:r>
            <a:r>
              <a:rPr lang="en-US" sz="4800" dirty="0" smtClean="0"/>
              <a:t>! How </a:t>
            </a:r>
            <a:r>
              <a:rPr lang="en-US" sz="4800" dirty="0" smtClean="0"/>
              <a:t>We Love </a:t>
            </a:r>
            <a:r>
              <a:rPr lang="en-US" sz="4800" dirty="0" smtClean="0"/>
              <a:t>Thee!</a:t>
            </a:r>
            <a:endParaRPr lang="en-US" sz="4800" dirty="0"/>
          </a:p>
        </p:txBody>
      </p:sp>
      <p:sp>
        <p:nvSpPr>
          <p:cNvPr id="3" name="Subtitle 2"/>
          <p:cNvSpPr>
            <a:spLocks noGrp="1"/>
          </p:cNvSpPr>
          <p:nvPr>
            <p:ph type="subTitle" idx="1"/>
          </p:nvPr>
        </p:nvSpPr>
        <p:spPr>
          <a:xfrm>
            <a:off x="351966" y="2047952"/>
            <a:ext cx="4160520" cy="1424053"/>
          </a:xfrm>
        </p:spPr>
        <p:txBody>
          <a:bodyPr>
            <a:normAutofit fontScale="85000" lnSpcReduction="20000"/>
          </a:bodyPr>
          <a:lstStyle/>
          <a:p>
            <a:endParaRPr lang="en-US" sz="4000" dirty="0" smtClean="0">
              <a:solidFill>
                <a:schemeClr val="tx1"/>
              </a:solidFill>
            </a:endParaRPr>
          </a:p>
          <a:p>
            <a:r>
              <a:rPr lang="en-US" sz="4200" dirty="0" smtClean="0">
                <a:solidFill>
                  <a:schemeClr val="tx1"/>
                </a:solidFill>
              </a:rPr>
              <a:t>Jerome E. Mitchell</a:t>
            </a:r>
          </a:p>
          <a:p>
            <a:r>
              <a:rPr lang="en-US" sz="2400" dirty="0" smtClean="0">
                <a:solidFill>
                  <a:schemeClr val="tx1"/>
                </a:solidFill>
              </a:rPr>
              <a:t>Indiana University</a:t>
            </a:r>
          </a:p>
        </p:txBody>
      </p:sp>
    </p:spTree>
    <p:extLst>
      <p:ext uri="{BB962C8B-B14F-4D97-AF65-F5344CB8AC3E}">
        <p14:creationId xmlns:p14="http://schemas.microsoft.com/office/powerpoint/2010/main" val="7107933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HDFS Architecture </a:t>
            </a:r>
            <a:endParaRPr lang="en-US" dirty="0"/>
          </a:p>
        </p:txBody>
      </p:sp>
      <p:pic>
        <p:nvPicPr>
          <p:cNvPr id="6" name="Picture 3"/>
          <p:cNvPicPr>
            <a:picLocks noChangeAspect="1" noChangeArrowheads="1"/>
          </p:cNvPicPr>
          <p:nvPr/>
        </p:nvPicPr>
        <p:blipFill>
          <a:blip r:embed="rId3" cstate="print"/>
          <a:srcRect/>
          <a:stretch>
            <a:fillRect/>
          </a:stretch>
        </p:blipFill>
        <p:spPr bwMode="auto">
          <a:xfrm>
            <a:off x="837256" y="1295401"/>
            <a:ext cx="7469489" cy="4494054"/>
          </a:xfrm>
          <a:prstGeom prst="rect">
            <a:avLst/>
          </a:prstGeom>
          <a:noFill/>
          <a:ln w="9525">
            <a:noFill/>
            <a:miter lim="800000"/>
            <a:headEnd/>
            <a:tailEnd/>
          </a:ln>
        </p:spPr>
      </p:pic>
    </p:spTree>
    <p:extLst>
      <p:ext uri="{BB962C8B-B14F-4D97-AF65-F5344CB8AC3E}">
        <p14:creationId xmlns:p14="http://schemas.microsoft.com/office/powerpoint/2010/main" val="31530710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err="1" smtClean="0"/>
              <a:t>WorkFlow</a:t>
            </a:r>
            <a:endParaRPr lang="en-US" dirty="0"/>
          </a:p>
        </p:txBody>
      </p:sp>
      <p:sp>
        <p:nvSpPr>
          <p:cNvPr id="3" name="Content Placeholder 2"/>
          <p:cNvSpPr>
            <a:spLocks noGrp="1"/>
          </p:cNvSpPr>
          <p:nvPr>
            <p:ph idx="1"/>
          </p:nvPr>
        </p:nvSpPr>
        <p:spPr/>
        <p:txBody>
          <a:bodyPr>
            <a:normAutofit/>
          </a:bodyPr>
          <a:lstStyle/>
          <a:p>
            <a:r>
              <a:rPr lang="en-US" sz="2800" dirty="0" smtClean="0"/>
              <a:t>Load data into the Cluster (HDFS writes)</a:t>
            </a:r>
          </a:p>
          <a:p>
            <a:r>
              <a:rPr lang="en-US" sz="2800" dirty="0" smtClean="0"/>
              <a:t>Analyze the data (MapReduce)</a:t>
            </a:r>
          </a:p>
          <a:p>
            <a:r>
              <a:rPr lang="en-US" sz="2800" dirty="0" smtClean="0"/>
              <a:t>Store results in the Cluster (HDFS)</a:t>
            </a:r>
          </a:p>
          <a:p>
            <a:r>
              <a:rPr lang="en-US" sz="2800" dirty="0" smtClean="0"/>
              <a:t>Read the results from the Cluster (HDFS reads)</a:t>
            </a:r>
            <a:endParaRPr lang="en-US" sz="2800" dirty="0"/>
          </a:p>
        </p:txBody>
      </p:sp>
    </p:spTree>
    <p:extLst>
      <p:ext uri="{BB962C8B-B14F-4D97-AF65-F5344CB8AC3E}">
        <p14:creationId xmlns:p14="http://schemas.microsoft.com/office/powerpoint/2010/main" val="372273166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5814" y="2130099"/>
            <a:ext cx="3097951" cy="369332"/>
          </a:xfrm>
          <a:prstGeom prst="rect">
            <a:avLst/>
          </a:prstGeom>
          <a:noFill/>
        </p:spPr>
        <p:txBody>
          <a:bodyPr wrap="square" rtlCol="0">
            <a:spAutoFit/>
          </a:bodyPr>
          <a:lstStyle/>
          <a:p>
            <a:pPr algn="ctr"/>
            <a:r>
              <a:rPr lang="en-US" dirty="0" smtClean="0"/>
              <a:t>Distributed Data Processing</a:t>
            </a:r>
            <a:endParaRPr lang="en-US" dirty="0"/>
          </a:p>
        </p:txBody>
      </p:sp>
      <p:sp>
        <p:nvSpPr>
          <p:cNvPr id="86" name="TextBox 85"/>
          <p:cNvSpPr txBox="1"/>
          <p:nvPr/>
        </p:nvSpPr>
        <p:spPr>
          <a:xfrm>
            <a:off x="8475318" y="5154273"/>
            <a:ext cx="1163632" cy="369332"/>
          </a:xfrm>
          <a:prstGeom prst="rect">
            <a:avLst/>
          </a:prstGeom>
          <a:noFill/>
        </p:spPr>
        <p:txBody>
          <a:bodyPr wrap="square" rtlCol="0">
            <a:spAutoFit/>
          </a:bodyPr>
          <a:lstStyle/>
          <a:p>
            <a:r>
              <a:rPr lang="en-US" dirty="0" smtClean="0">
                <a:solidFill>
                  <a:srgbClr val="000000"/>
                </a:solidFill>
              </a:rPr>
              <a:t>Slaves</a:t>
            </a:r>
            <a:endParaRPr lang="en-US" dirty="0">
              <a:solidFill>
                <a:srgbClr val="000000"/>
              </a:solidFill>
            </a:endParaRPr>
          </a:p>
        </p:txBody>
      </p:sp>
      <p:sp>
        <p:nvSpPr>
          <p:cNvPr id="88" name="TextBox 87"/>
          <p:cNvSpPr txBox="1"/>
          <p:nvPr/>
        </p:nvSpPr>
        <p:spPr>
          <a:xfrm>
            <a:off x="8385639" y="3333464"/>
            <a:ext cx="863283" cy="369332"/>
          </a:xfrm>
          <a:prstGeom prst="rect">
            <a:avLst/>
          </a:prstGeom>
          <a:noFill/>
        </p:spPr>
        <p:txBody>
          <a:bodyPr wrap="square" rtlCol="0">
            <a:spAutoFit/>
          </a:bodyPr>
          <a:lstStyle/>
          <a:p>
            <a:r>
              <a:rPr lang="en-US" dirty="0" smtClean="0">
                <a:solidFill>
                  <a:srgbClr val="000000"/>
                </a:solidFill>
              </a:rPr>
              <a:t>Master</a:t>
            </a:r>
            <a:endParaRPr lang="en-US" dirty="0">
              <a:solidFill>
                <a:srgbClr val="000000"/>
              </a:solidFill>
            </a:endParaRPr>
          </a:p>
        </p:txBody>
      </p:sp>
      <p:sp>
        <p:nvSpPr>
          <p:cNvPr id="4" name="Rectangle 3"/>
          <p:cNvSpPr/>
          <p:nvPr/>
        </p:nvSpPr>
        <p:spPr>
          <a:xfrm>
            <a:off x="3303765" y="1317591"/>
            <a:ext cx="1478443" cy="48253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rPr>
              <a:t>Client</a:t>
            </a:r>
            <a:endParaRPr lang="en-US" dirty="0">
              <a:solidFill>
                <a:srgbClr val="000000"/>
              </a:solidFill>
            </a:endParaRPr>
          </a:p>
        </p:txBody>
      </p:sp>
      <p:sp>
        <p:nvSpPr>
          <p:cNvPr id="13" name="TextBox 12"/>
          <p:cNvSpPr txBox="1"/>
          <p:nvPr/>
        </p:nvSpPr>
        <p:spPr>
          <a:xfrm>
            <a:off x="4782208" y="2127875"/>
            <a:ext cx="3097951" cy="369332"/>
          </a:xfrm>
          <a:prstGeom prst="rect">
            <a:avLst/>
          </a:prstGeom>
          <a:noFill/>
        </p:spPr>
        <p:txBody>
          <a:bodyPr wrap="square" rtlCol="0">
            <a:spAutoFit/>
          </a:bodyPr>
          <a:lstStyle/>
          <a:p>
            <a:pPr algn="ctr"/>
            <a:r>
              <a:rPr lang="en-US" dirty="0" smtClean="0"/>
              <a:t>Distributed Data Storage</a:t>
            </a:r>
            <a:endParaRPr lang="en-US" dirty="0"/>
          </a:p>
        </p:txBody>
      </p:sp>
      <p:sp>
        <p:nvSpPr>
          <p:cNvPr id="14" name="Rectangle 13"/>
          <p:cNvSpPr/>
          <p:nvPr/>
        </p:nvSpPr>
        <p:spPr>
          <a:xfrm>
            <a:off x="3408687" y="3157023"/>
            <a:ext cx="2172126" cy="66473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rPr>
              <a:t>Name Node</a:t>
            </a:r>
            <a:endParaRPr lang="en-US" dirty="0">
              <a:solidFill>
                <a:srgbClr val="000000"/>
              </a:solidFill>
            </a:endParaRPr>
          </a:p>
        </p:txBody>
      </p:sp>
      <p:sp>
        <p:nvSpPr>
          <p:cNvPr id="22" name="Rectangle 21"/>
          <p:cNvSpPr/>
          <p:nvPr/>
        </p:nvSpPr>
        <p:spPr>
          <a:xfrm>
            <a:off x="5973460" y="3143024"/>
            <a:ext cx="2172126" cy="66473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rPr>
              <a:t>Secondary Name Node</a:t>
            </a:r>
            <a:endParaRPr lang="en-US" dirty="0">
              <a:solidFill>
                <a:srgbClr val="000000"/>
              </a:solidFill>
            </a:endParaRPr>
          </a:p>
        </p:txBody>
      </p:sp>
      <p:sp>
        <p:nvSpPr>
          <p:cNvPr id="44" name="Rectangle 43"/>
          <p:cNvSpPr/>
          <p:nvPr/>
        </p:nvSpPr>
        <p:spPr>
          <a:xfrm>
            <a:off x="600364" y="3156218"/>
            <a:ext cx="2172126" cy="66473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solidFill>
                <a:srgbClr val="FF0000"/>
              </a:solidFill>
            </a:endParaRPr>
          </a:p>
        </p:txBody>
      </p:sp>
      <p:sp>
        <p:nvSpPr>
          <p:cNvPr id="55" name="Rectangle 54"/>
          <p:cNvSpPr/>
          <p:nvPr/>
        </p:nvSpPr>
        <p:spPr>
          <a:xfrm>
            <a:off x="834901" y="4226207"/>
            <a:ext cx="1424344" cy="6566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4" name="Oval 63"/>
          <p:cNvSpPr/>
          <p:nvPr/>
        </p:nvSpPr>
        <p:spPr>
          <a:xfrm>
            <a:off x="5734167" y="5108823"/>
            <a:ext cx="239293" cy="249274"/>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5" name="Oval 64"/>
          <p:cNvSpPr/>
          <p:nvPr/>
        </p:nvSpPr>
        <p:spPr>
          <a:xfrm>
            <a:off x="5248466" y="5094643"/>
            <a:ext cx="239293" cy="249274"/>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6" name="Oval 65"/>
          <p:cNvSpPr/>
          <p:nvPr/>
        </p:nvSpPr>
        <p:spPr>
          <a:xfrm>
            <a:off x="4680632" y="5094643"/>
            <a:ext cx="239293" cy="249274"/>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7" name="TextBox 66"/>
          <p:cNvSpPr txBox="1"/>
          <p:nvPr/>
        </p:nvSpPr>
        <p:spPr>
          <a:xfrm>
            <a:off x="834901" y="4275602"/>
            <a:ext cx="1317518" cy="523220"/>
          </a:xfrm>
          <a:prstGeom prst="rect">
            <a:avLst/>
          </a:prstGeom>
          <a:noFill/>
        </p:spPr>
        <p:txBody>
          <a:bodyPr wrap="square" rtlCol="0">
            <a:spAutoFit/>
          </a:bodyPr>
          <a:lstStyle/>
          <a:p>
            <a:r>
              <a:rPr lang="en-US" sz="1400" b="1" dirty="0" smtClean="0"/>
              <a:t>Data Nodes &amp;</a:t>
            </a:r>
          </a:p>
          <a:p>
            <a:r>
              <a:rPr lang="en-US" sz="1400" b="1" dirty="0" smtClean="0"/>
              <a:t>Task Tracker</a:t>
            </a:r>
            <a:endParaRPr lang="en-US" sz="1400" b="1" dirty="0"/>
          </a:p>
        </p:txBody>
      </p:sp>
      <p:sp>
        <p:nvSpPr>
          <p:cNvPr id="69" name="Rectangle 68"/>
          <p:cNvSpPr/>
          <p:nvPr/>
        </p:nvSpPr>
        <p:spPr>
          <a:xfrm>
            <a:off x="2639074" y="4226207"/>
            <a:ext cx="1424344" cy="6566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0" name="TextBox 69"/>
          <p:cNvSpPr txBox="1"/>
          <p:nvPr/>
        </p:nvSpPr>
        <p:spPr>
          <a:xfrm>
            <a:off x="2639074" y="4275602"/>
            <a:ext cx="1317518" cy="523220"/>
          </a:xfrm>
          <a:prstGeom prst="rect">
            <a:avLst/>
          </a:prstGeom>
          <a:noFill/>
        </p:spPr>
        <p:txBody>
          <a:bodyPr wrap="square" rtlCol="0">
            <a:spAutoFit/>
          </a:bodyPr>
          <a:lstStyle/>
          <a:p>
            <a:r>
              <a:rPr lang="en-US" sz="1400" b="1" dirty="0" smtClean="0"/>
              <a:t>Data Nodes &amp;</a:t>
            </a:r>
          </a:p>
          <a:p>
            <a:r>
              <a:rPr lang="en-US" sz="1400" b="1" dirty="0" smtClean="0"/>
              <a:t>Task Tracker</a:t>
            </a:r>
            <a:endParaRPr lang="en-US" sz="1400" b="1" dirty="0"/>
          </a:p>
        </p:txBody>
      </p:sp>
      <p:sp>
        <p:nvSpPr>
          <p:cNvPr id="71" name="Rectangle 70"/>
          <p:cNvSpPr/>
          <p:nvPr/>
        </p:nvSpPr>
        <p:spPr>
          <a:xfrm>
            <a:off x="834901" y="5130451"/>
            <a:ext cx="1424344" cy="6566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2" name="TextBox 71"/>
          <p:cNvSpPr txBox="1"/>
          <p:nvPr/>
        </p:nvSpPr>
        <p:spPr>
          <a:xfrm>
            <a:off x="834901" y="5179846"/>
            <a:ext cx="1317518" cy="523220"/>
          </a:xfrm>
          <a:prstGeom prst="rect">
            <a:avLst/>
          </a:prstGeom>
          <a:noFill/>
        </p:spPr>
        <p:txBody>
          <a:bodyPr wrap="square" rtlCol="0">
            <a:spAutoFit/>
          </a:bodyPr>
          <a:lstStyle/>
          <a:p>
            <a:r>
              <a:rPr lang="en-US" sz="1400" b="1" dirty="0" smtClean="0"/>
              <a:t>Data Nodes &amp;</a:t>
            </a:r>
          </a:p>
          <a:p>
            <a:r>
              <a:rPr lang="en-US" sz="1400" b="1" dirty="0" smtClean="0"/>
              <a:t>Task Tracker</a:t>
            </a:r>
            <a:endParaRPr lang="en-US" sz="1400" b="1" dirty="0"/>
          </a:p>
        </p:txBody>
      </p:sp>
      <p:sp>
        <p:nvSpPr>
          <p:cNvPr id="73" name="Rectangle 72"/>
          <p:cNvSpPr/>
          <p:nvPr/>
        </p:nvSpPr>
        <p:spPr>
          <a:xfrm>
            <a:off x="2639074" y="5166062"/>
            <a:ext cx="1424344" cy="6566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4" name="TextBox 73"/>
          <p:cNvSpPr txBox="1"/>
          <p:nvPr/>
        </p:nvSpPr>
        <p:spPr>
          <a:xfrm>
            <a:off x="2639074" y="5215457"/>
            <a:ext cx="1317518" cy="523220"/>
          </a:xfrm>
          <a:prstGeom prst="rect">
            <a:avLst/>
          </a:prstGeom>
          <a:noFill/>
        </p:spPr>
        <p:txBody>
          <a:bodyPr wrap="square" rtlCol="0">
            <a:spAutoFit/>
          </a:bodyPr>
          <a:lstStyle/>
          <a:p>
            <a:r>
              <a:rPr lang="en-US" sz="1400" b="1" dirty="0" smtClean="0"/>
              <a:t>Data Nodes &amp;</a:t>
            </a:r>
          </a:p>
          <a:p>
            <a:r>
              <a:rPr lang="en-US" sz="1400" b="1" dirty="0" smtClean="0"/>
              <a:t>Task Tracker</a:t>
            </a:r>
            <a:endParaRPr lang="en-US" sz="1400" b="1" dirty="0"/>
          </a:p>
        </p:txBody>
      </p:sp>
      <p:sp>
        <p:nvSpPr>
          <p:cNvPr id="75" name="Rectangle 74"/>
          <p:cNvSpPr/>
          <p:nvPr/>
        </p:nvSpPr>
        <p:spPr>
          <a:xfrm>
            <a:off x="6767772" y="4275602"/>
            <a:ext cx="1424344" cy="6566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6" name="TextBox 75"/>
          <p:cNvSpPr txBox="1"/>
          <p:nvPr/>
        </p:nvSpPr>
        <p:spPr>
          <a:xfrm>
            <a:off x="6767772" y="4324997"/>
            <a:ext cx="1317518" cy="523220"/>
          </a:xfrm>
          <a:prstGeom prst="rect">
            <a:avLst/>
          </a:prstGeom>
          <a:noFill/>
        </p:spPr>
        <p:txBody>
          <a:bodyPr wrap="square" rtlCol="0">
            <a:spAutoFit/>
          </a:bodyPr>
          <a:lstStyle/>
          <a:p>
            <a:r>
              <a:rPr lang="en-US" sz="1400" b="1" dirty="0" smtClean="0"/>
              <a:t>Data Nodes &amp;</a:t>
            </a:r>
          </a:p>
          <a:p>
            <a:r>
              <a:rPr lang="en-US" sz="1400" b="1" dirty="0" smtClean="0"/>
              <a:t>Task Tracker</a:t>
            </a:r>
            <a:endParaRPr lang="en-US" sz="1400" b="1" dirty="0"/>
          </a:p>
        </p:txBody>
      </p:sp>
      <p:sp>
        <p:nvSpPr>
          <p:cNvPr id="77" name="Rectangle 76"/>
          <p:cNvSpPr/>
          <p:nvPr/>
        </p:nvSpPr>
        <p:spPr>
          <a:xfrm>
            <a:off x="6767772" y="5215457"/>
            <a:ext cx="1424344" cy="656685"/>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8" name="TextBox 77"/>
          <p:cNvSpPr txBox="1"/>
          <p:nvPr/>
        </p:nvSpPr>
        <p:spPr>
          <a:xfrm>
            <a:off x="6767772" y="5264852"/>
            <a:ext cx="1317518" cy="523220"/>
          </a:xfrm>
          <a:prstGeom prst="rect">
            <a:avLst/>
          </a:prstGeom>
          <a:noFill/>
        </p:spPr>
        <p:txBody>
          <a:bodyPr wrap="square" rtlCol="0">
            <a:spAutoFit/>
          </a:bodyPr>
          <a:lstStyle/>
          <a:p>
            <a:r>
              <a:rPr lang="en-US" sz="1400" b="1" dirty="0" smtClean="0"/>
              <a:t>Data Nodes &amp;</a:t>
            </a:r>
          </a:p>
          <a:p>
            <a:r>
              <a:rPr lang="en-US" sz="1400" b="1" dirty="0" smtClean="0"/>
              <a:t>Task Tracker</a:t>
            </a:r>
            <a:endParaRPr lang="en-US" sz="1400" b="1" dirty="0"/>
          </a:p>
        </p:txBody>
      </p:sp>
      <p:sp>
        <p:nvSpPr>
          <p:cNvPr id="79" name="Left Brace 78"/>
          <p:cNvSpPr/>
          <p:nvPr/>
        </p:nvSpPr>
        <p:spPr>
          <a:xfrm rot="5400000">
            <a:off x="1455831" y="1931314"/>
            <a:ext cx="401844" cy="189912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1" name="TextBox 80"/>
          <p:cNvSpPr txBox="1"/>
          <p:nvPr/>
        </p:nvSpPr>
        <p:spPr>
          <a:xfrm>
            <a:off x="834901" y="2379999"/>
            <a:ext cx="1537106" cy="369332"/>
          </a:xfrm>
          <a:prstGeom prst="rect">
            <a:avLst/>
          </a:prstGeom>
          <a:noFill/>
        </p:spPr>
        <p:txBody>
          <a:bodyPr wrap="square" rtlCol="0">
            <a:spAutoFit/>
          </a:bodyPr>
          <a:lstStyle/>
          <a:p>
            <a:pPr algn="ctr"/>
            <a:r>
              <a:rPr lang="en-US" dirty="0" smtClean="0"/>
              <a:t>MapReduce</a:t>
            </a:r>
            <a:endParaRPr lang="en-US" dirty="0"/>
          </a:p>
        </p:txBody>
      </p:sp>
      <p:sp>
        <p:nvSpPr>
          <p:cNvPr id="82" name="Left Brace 81"/>
          <p:cNvSpPr/>
          <p:nvPr/>
        </p:nvSpPr>
        <p:spPr>
          <a:xfrm rot="5400000">
            <a:off x="5547424" y="528022"/>
            <a:ext cx="459423" cy="473689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3" name="TextBox 82"/>
          <p:cNvSpPr txBox="1"/>
          <p:nvPr/>
        </p:nvSpPr>
        <p:spPr>
          <a:xfrm>
            <a:off x="4970484" y="2351002"/>
            <a:ext cx="1537106" cy="369332"/>
          </a:xfrm>
          <a:prstGeom prst="rect">
            <a:avLst/>
          </a:prstGeom>
          <a:noFill/>
        </p:spPr>
        <p:txBody>
          <a:bodyPr wrap="square" rtlCol="0">
            <a:spAutoFit/>
          </a:bodyPr>
          <a:lstStyle/>
          <a:p>
            <a:pPr algn="ctr"/>
            <a:r>
              <a:rPr lang="en-US" dirty="0" smtClean="0"/>
              <a:t>HDFS</a:t>
            </a:r>
            <a:endParaRPr lang="en-US" dirty="0"/>
          </a:p>
        </p:txBody>
      </p:sp>
      <p:sp>
        <p:nvSpPr>
          <p:cNvPr id="84" name="TextBox 83"/>
          <p:cNvSpPr txBox="1"/>
          <p:nvPr/>
        </p:nvSpPr>
        <p:spPr>
          <a:xfrm>
            <a:off x="707190" y="3338173"/>
            <a:ext cx="1946608" cy="379846"/>
          </a:xfrm>
          <a:prstGeom prst="rect">
            <a:avLst/>
          </a:prstGeom>
          <a:noFill/>
        </p:spPr>
        <p:txBody>
          <a:bodyPr wrap="square" rtlCol="0">
            <a:spAutoFit/>
          </a:bodyPr>
          <a:lstStyle/>
          <a:p>
            <a:pPr algn="ctr"/>
            <a:r>
              <a:rPr lang="en-US" dirty="0" smtClean="0"/>
              <a:t>Job Tracker</a:t>
            </a:r>
            <a:endParaRPr lang="en-US" dirty="0"/>
          </a:p>
        </p:txBody>
      </p:sp>
      <p:sp>
        <p:nvSpPr>
          <p:cNvPr id="85" name="Left Brace 84"/>
          <p:cNvSpPr/>
          <p:nvPr/>
        </p:nvSpPr>
        <p:spPr>
          <a:xfrm rot="10800000">
            <a:off x="8265262" y="4372015"/>
            <a:ext cx="401844" cy="14507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7" name="Left Brace 86"/>
          <p:cNvSpPr/>
          <p:nvPr/>
        </p:nvSpPr>
        <p:spPr>
          <a:xfrm rot="10800000">
            <a:off x="8259317" y="3103511"/>
            <a:ext cx="126322" cy="71824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0" name="Elbow Connector 89"/>
          <p:cNvCxnSpPr>
            <a:stCxn id="4" idx="1"/>
            <a:endCxn id="12" idx="0"/>
          </p:cNvCxnSpPr>
          <p:nvPr/>
        </p:nvCxnSpPr>
        <p:spPr>
          <a:xfrm rot="10800000" flipV="1">
            <a:off x="1754791" y="1558855"/>
            <a:ext cx="1548975" cy="571243"/>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2" name="Elbow Connector 91"/>
          <p:cNvCxnSpPr>
            <a:stCxn id="4" idx="3"/>
            <a:endCxn id="13" idx="0"/>
          </p:cNvCxnSpPr>
          <p:nvPr/>
        </p:nvCxnSpPr>
        <p:spPr>
          <a:xfrm>
            <a:off x="4782208" y="1558856"/>
            <a:ext cx="1548976" cy="569019"/>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7" name="Elbow Connector 106"/>
          <p:cNvCxnSpPr>
            <a:stCxn id="44" idx="1"/>
            <a:endCxn id="67" idx="1"/>
          </p:cNvCxnSpPr>
          <p:nvPr/>
        </p:nvCxnSpPr>
        <p:spPr>
          <a:xfrm rot="10800000" flipH="1" flipV="1">
            <a:off x="600363" y="3488582"/>
            <a:ext cx="234537" cy="1048629"/>
          </a:xfrm>
          <a:prstGeom prst="bentConnector3">
            <a:avLst>
              <a:gd name="adj1" fmla="val -97469"/>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112" name="Oval 111"/>
          <p:cNvSpPr/>
          <p:nvPr/>
        </p:nvSpPr>
        <p:spPr>
          <a:xfrm>
            <a:off x="707190" y="4516218"/>
            <a:ext cx="1554910" cy="279387"/>
          </a:xfrm>
          <a:prstGeom prst="ellipse">
            <a:avLst/>
          </a:prstGeom>
          <a:no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cxnSp>
        <p:nvCxnSpPr>
          <p:cNvPr id="114" name="Elbow Connector 113"/>
          <p:cNvCxnSpPr>
            <a:stCxn id="14" idx="2"/>
            <a:endCxn id="70" idx="0"/>
          </p:cNvCxnSpPr>
          <p:nvPr/>
        </p:nvCxnSpPr>
        <p:spPr>
          <a:xfrm rot="5400000">
            <a:off x="3669368" y="3450219"/>
            <a:ext cx="453849" cy="1196917"/>
          </a:xfrm>
          <a:prstGeom prst="bentConnector3">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115" name="Oval 114"/>
          <p:cNvSpPr/>
          <p:nvPr/>
        </p:nvSpPr>
        <p:spPr>
          <a:xfrm>
            <a:off x="2444175" y="4246637"/>
            <a:ext cx="1554910" cy="279387"/>
          </a:xfrm>
          <a:prstGeom prst="ellipse">
            <a:avLst/>
          </a:prstGeom>
          <a:noFill/>
          <a:ln>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23" name="Title 122"/>
          <p:cNvSpPr>
            <a:spLocks noGrp="1"/>
          </p:cNvSpPr>
          <p:nvPr>
            <p:ph type="title"/>
          </p:nvPr>
        </p:nvSpPr>
        <p:spPr/>
        <p:txBody>
          <a:bodyPr/>
          <a:lstStyle/>
          <a:p>
            <a:r>
              <a:rPr lang="en-US" dirty="0" smtClean="0"/>
              <a:t>Hadoop Server Roles</a:t>
            </a:r>
            <a:endParaRPr lang="en-US" dirty="0"/>
          </a:p>
        </p:txBody>
      </p:sp>
    </p:spTree>
    <p:extLst>
      <p:ext uri="{BB962C8B-B14F-4D97-AF65-F5344CB8AC3E}">
        <p14:creationId xmlns:p14="http://schemas.microsoft.com/office/powerpoint/2010/main" val="396363772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Hadoop Cluster</a:t>
            </a:r>
            <a:endParaRPr lang="en-US" dirty="0"/>
          </a:p>
        </p:txBody>
      </p:sp>
      <p:sp>
        <p:nvSpPr>
          <p:cNvPr id="4" name="Rectangle 3"/>
          <p:cNvSpPr/>
          <p:nvPr/>
        </p:nvSpPr>
        <p:spPr>
          <a:xfrm>
            <a:off x="148593" y="3221846"/>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1832165" y="3198106"/>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3505769" y="3198106"/>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p:cNvSpPr/>
          <p:nvPr/>
        </p:nvSpPr>
        <p:spPr>
          <a:xfrm>
            <a:off x="7541415" y="3198106"/>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1505529" y="2081387"/>
            <a:ext cx="1792301" cy="5816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sp>
        <p:nvSpPr>
          <p:cNvPr id="12" name="Rectangle 11"/>
          <p:cNvSpPr/>
          <p:nvPr/>
        </p:nvSpPr>
        <p:spPr>
          <a:xfrm>
            <a:off x="6075752" y="2190131"/>
            <a:ext cx="1792301" cy="5816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smtClean="0">
              <a:solidFill>
                <a:srgbClr val="000000"/>
              </a:solidFill>
            </a:endParaRPr>
          </a:p>
          <a:p>
            <a:pPr algn="ctr"/>
            <a:r>
              <a:rPr lang="en-US" dirty="0" smtClean="0">
                <a:solidFill>
                  <a:srgbClr val="000000"/>
                </a:solidFill>
              </a:rPr>
              <a:t>Switch</a:t>
            </a:r>
          </a:p>
          <a:p>
            <a:pPr algn="ctr"/>
            <a:endParaRPr lang="en-US" dirty="0"/>
          </a:p>
        </p:txBody>
      </p:sp>
      <p:sp>
        <p:nvSpPr>
          <p:cNvPr id="13" name="Cloud 12"/>
          <p:cNvSpPr/>
          <p:nvPr/>
        </p:nvSpPr>
        <p:spPr>
          <a:xfrm>
            <a:off x="3628723" y="1121341"/>
            <a:ext cx="2105443" cy="692337"/>
          </a:xfrm>
          <a:prstGeom prst="cloud">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84203" y="3376158"/>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sp>
        <p:nvSpPr>
          <p:cNvPr id="15" name="Rectangle 14"/>
          <p:cNvSpPr/>
          <p:nvPr/>
        </p:nvSpPr>
        <p:spPr>
          <a:xfrm>
            <a:off x="1891515" y="3338635"/>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000000"/>
                </a:solidFill>
              </a:rPr>
              <a:t>Switch</a:t>
            </a:r>
            <a:endParaRPr lang="en-US" dirty="0"/>
          </a:p>
        </p:txBody>
      </p:sp>
      <p:sp>
        <p:nvSpPr>
          <p:cNvPr id="16" name="Rectangle 15"/>
          <p:cNvSpPr/>
          <p:nvPr/>
        </p:nvSpPr>
        <p:spPr>
          <a:xfrm>
            <a:off x="3555148" y="3338635"/>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000000"/>
                </a:solidFill>
              </a:rPr>
              <a:t>Switch</a:t>
            </a:r>
            <a:endParaRPr lang="en-US" dirty="0"/>
          </a:p>
        </p:txBody>
      </p:sp>
      <p:sp>
        <p:nvSpPr>
          <p:cNvPr id="17" name="Rectangle 16"/>
          <p:cNvSpPr/>
          <p:nvPr/>
        </p:nvSpPr>
        <p:spPr>
          <a:xfrm>
            <a:off x="184203" y="4076500"/>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20" name="Rectangle 19"/>
          <p:cNvSpPr/>
          <p:nvPr/>
        </p:nvSpPr>
        <p:spPr>
          <a:xfrm>
            <a:off x="184203" y="4395085"/>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21" name="Rectangle 20"/>
          <p:cNvSpPr/>
          <p:nvPr/>
        </p:nvSpPr>
        <p:spPr>
          <a:xfrm>
            <a:off x="184203" y="4715579"/>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22" name="Rectangle 21"/>
          <p:cNvSpPr/>
          <p:nvPr/>
        </p:nvSpPr>
        <p:spPr>
          <a:xfrm>
            <a:off x="184203" y="5044123"/>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23" name="Rectangle 22"/>
          <p:cNvSpPr/>
          <p:nvPr/>
        </p:nvSpPr>
        <p:spPr>
          <a:xfrm>
            <a:off x="1891515" y="4044711"/>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24" name="Rectangle 23"/>
          <p:cNvSpPr/>
          <p:nvPr/>
        </p:nvSpPr>
        <p:spPr>
          <a:xfrm>
            <a:off x="1891515" y="4363296"/>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25" name="Rectangle 24"/>
          <p:cNvSpPr/>
          <p:nvPr/>
        </p:nvSpPr>
        <p:spPr>
          <a:xfrm>
            <a:off x="1891515" y="4683790"/>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26" name="Rectangle 25"/>
          <p:cNvSpPr/>
          <p:nvPr/>
        </p:nvSpPr>
        <p:spPr>
          <a:xfrm>
            <a:off x="1891515" y="501233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27" name="Rectangle 26"/>
          <p:cNvSpPr/>
          <p:nvPr/>
        </p:nvSpPr>
        <p:spPr>
          <a:xfrm>
            <a:off x="3567018" y="4044711"/>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28" name="Rectangle 27"/>
          <p:cNvSpPr/>
          <p:nvPr/>
        </p:nvSpPr>
        <p:spPr>
          <a:xfrm>
            <a:off x="3567018" y="4363296"/>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29" name="Rectangle 28"/>
          <p:cNvSpPr/>
          <p:nvPr/>
        </p:nvSpPr>
        <p:spPr>
          <a:xfrm>
            <a:off x="3567018" y="4683790"/>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30" name="Rectangle 29"/>
          <p:cNvSpPr/>
          <p:nvPr/>
        </p:nvSpPr>
        <p:spPr>
          <a:xfrm>
            <a:off x="3567018" y="501233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31" name="Rectangle 30"/>
          <p:cNvSpPr/>
          <p:nvPr/>
        </p:nvSpPr>
        <p:spPr>
          <a:xfrm>
            <a:off x="7600988" y="387299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32" name="Rectangle 31"/>
          <p:cNvSpPr/>
          <p:nvPr/>
        </p:nvSpPr>
        <p:spPr>
          <a:xfrm>
            <a:off x="7600988" y="4191579"/>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33" name="Rectangle 32"/>
          <p:cNvSpPr/>
          <p:nvPr/>
        </p:nvSpPr>
        <p:spPr>
          <a:xfrm>
            <a:off x="7600988" y="4512073"/>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34" name="Rectangle 33"/>
          <p:cNvSpPr/>
          <p:nvPr/>
        </p:nvSpPr>
        <p:spPr>
          <a:xfrm>
            <a:off x="7600988" y="4840617"/>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sp>
        <p:nvSpPr>
          <p:cNvPr id="35" name="Rectangle 34"/>
          <p:cNvSpPr/>
          <p:nvPr/>
        </p:nvSpPr>
        <p:spPr>
          <a:xfrm>
            <a:off x="7600988" y="5160711"/>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DN + TT</a:t>
            </a:r>
            <a:endParaRPr lang="en-US" dirty="0"/>
          </a:p>
        </p:txBody>
      </p:sp>
      <p:cxnSp>
        <p:nvCxnSpPr>
          <p:cNvPr id="44" name="Straight Arrow Connector 43"/>
          <p:cNvCxnSpPr>
            <a:stCxn id="13" idx="1"/>
            <a:endCxn id="11" idx="0"/>
          </p:cNvCxnSpPr>
          <p:nvPr/>
        </p:nvCxnSpPr>
        <p:spPr>
          <a:xfrm flipH="1">
            <a:off x="2401680" y="1812941"/>
            <a:ext cx="2279765" cy="2684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3" idx="1"/>
            <a:endCxn id="12" idx="0"/>
          </p:cNvCxnSpPr>
          <p:nvPr/>
        </p:nvCxnSpPr>
        <p:spPr>
          <a:xfrm>
            <a:off x="4681445" y="1812941"/>
            <a:ext cx="2290458" cy="3771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1" idx="2"/>
            <a:endCxn id="4" idx="0"/>
          </p:cNvCxnSpPr>
          <p:nvPr/>
        </p:nvCxnSpPr>
        <p:spPr>
          <a:xfrm flipH="1">
            <a:off x="881426" y="2663026"/>
            <a:ext cx="1520254" cy="558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11" idx="2"/>
          </p:cNvCxnSpPr>
          <p:nvPr/>
        </p:nvCxnSpPr>
        <p:spPr>
          <a:xfrm>
            <a:off x="2401680" y="2663026"/>
            <a:ext cx="197246" cy="535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a:stCxn id="11" idx="2"/>
            <a:endCxn id="8" idx="0"/>
          </p:cNvCxnSpPr>
          <p:nvPr/>
        </p:nvCxnSpPr>
        <p:spPr>
          <a:xfrm>
            <a:off x="2401680" y="2663026"/>
            <a:ext cx="1836922" cy="535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12" idx="2"/>
            <a:endCxn id="4" idx="0"/>
          </p:cNvCxnSpPr>
          <p:nvPr/>
        </p:nvCxnSpPr>
        <p:spPr>
          <a:xfrm flipH="1">
            <a:off x="881426" y="2771770"/>
            <a:ext cx="6090477" cy="45007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12" idx="2"/>
            <a:endCxn id="7" idx="0"/>
          </p:cNvCxnSpPr>
          <p:nvPr/>
        </p:nvCxnSpPr>
        <p:spPr>
          <a:xfrm flipH="1">
            <a:off x="2564998" y="2771770"/>
            <a:ext cx="4406905" cy="426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12" idx="2"/>
            <a:endCxn id="8" idx="0"/>
          </p:cNvCxnSpPr>
          <p:nvPr/>
        </p:nvCxnSpPr>
        <p:spPr>
          <a:xfrm flipH="1">
            <a:off x="4238602" y="2771770"/>
            <a:ext cx="2733301" cy="426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11" idx="2"/>
            <a:endCxn id="10" idx="0"/>
          </p:cNvCxnSpPr>
          <p:nvPr/>
        </p:nvCxnSpPr>
        <p:spPr>
          <a:xfrm>
            <a:off x="2401680" y="2663026"/>
            <a:ext cx="5872568" cy="5350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12" idx="2"/>
            <a:endCxn id="10" idx="0"/>
          </p:cNvCxnSpPr>
          <p:nvPr/>
        </p:nvCxnSpPr>
        <p:spPr>
          <a:xfrm>
            <a:off x="6971903" y="2771770"/>
            <a:ext cx="1302345" cy="4263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7600988" y="3336404"/>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solidFill>
                  <a:srgbClr val="000000"/>
                </a:solidFill>
              </a:rPr>
              <a:t>Switch</a:t>
            </a:r>
            <a:endParaRPr lang="en-US" dirty="0"/>
          </a:p>
        </p:txBody>
      </p:sp>
      <p:sp>
        <p:nvSpPr>
          <p:cNvPr id="6" name="TextBox 5"/>
          <p:cNvSpPr txBox="1"/>
          <p:nvPr/>
        </p:nvSpPr>
        <p:spPr>
          <a:xfrm>
            <a:off x="323737" y="5453838"/>
            <a:ext cx="1070820" cy="369332"/>
          </a:xfrm>
          <a:prstGeom prst="rect">
            <a:avLst/>
          </a:prstGeom>
          <a:noFill/>
        </p:spPr>
        <p:txBody>
          <a:bodyPr wrap="square" rtlCol="0">
            <a:spAutoFit/>
          </a:bodyPr>
          <a:lstStyle/>
          <a:p>
            <a:r>
              <a:rPr lang="en-US" dirty="0" smtClean="0">
                <a:solidFill>
                  <a:schemeClr val="bg1"/>
                </a:solidFill>
              </a:rPr>
              <a:t>Rack 1</a:t>
            </a:r>
            <a:endParaRPr lang="en-US" dirty="0">
              <a:solidFill>
                <a:schemeClr val="bg1"/>
              </a:solidFill>
            </a:endParaRPr>
          </a:p>
        </p:txBody>
      </p:sp>
      <p:sp>
        <p:nvSpPr>
          <p:cNvPr id="45" name="TextBox 44"/>
          <p:cNvSpPr txBox="1"/>
          <p:nvPr/>
        </p:nvSpPr>
        <p:spPr>
          <a:xfrm>
            <a:off x="2063516" y="5472695"/>
            <a:ext cx="1070820" cy="369332"/>
          </a:xfrm>
          <a:prstGeom prst="rect">
            <a:avLst/>
          </a:prstGeom>
          <a:noFill/>
        </p:spPr>
        <p:txBody>
          <a:bodyPr wrap="square" rtlCol="0">
            <a:spAutoFit/>
          </a:bodyPr>
          <a:lstStyle/>
          <a:p>
            <a:r>
              <a:rPr lang="en-US" dirty="0" smtClean="0">
                <a:solidFill>
                  <a:schemeClr val="bg1"/>
                </a:solidFill>
              </a:rPr>
              <a:t>Rack 2</a:t>
            </a:r>
            <a:endParaRPr lang="en-US" dirty="0">
              <a:solidFill>
                <a:schemeClr val="bg1"/>
              </a:solidFill>
            </a:endParaRPr>
          </a:p>
        </p:txBody>
      </p:sp>
      <p:sp>
        <p:nvSpPr>
          <p:cNvPr id="48" name="TextBox 47"/>
          <p:cNvSpPr txBox="1"/>
          <p:nvPr/>
        </p:nvSpPr>
        <p:spPr>
          <a:xfrm>
            <a:off x="3703192" y="5472695"/>
            <a:ext cx="1070820" cy="369332"/>
          </a:xfrm>
          <a:prstGeom prst="rect">
            <a:avLst/>
          </a:prstGeom>
          <a:noFill/>
        </p:spPr>
        <p:txBody>
          <a:bodyPr wrap="square" rtlCol="0">
            <a:spAutoFit/>
          </a:bodyPr>
          <a:lstStyle/>
          <a:p>
            <a:r>
              <a:rPr lang="en-US" dirty="0" smtClean="0">
                <a:solidFill>
                  <a:schemeClr val="bg1"/>
                </a:solidFill>
              </a:rPr>
              <a:t>Rack 3</a:t>
            </a:r>
            <a:endParaRPr lang="en-US" dirty="0">
              <a:solidFill>
                <a:schemeClr val="bg1"/>
              </a:solidFill>
            </a:endParaRPr>
          </a:p>
        </p:txBody>
      </p:sp>
      <p:sp>
        <p:nvSpPr>
          <p:cNvPr id="53" name="Oval 52"/>
          <p:cNvSpPr/>
          <p:nvPr/>
        </p:nvSpPr>
        <p:spPr>
          <a:xfrm>
            <a:off x="5614520" y="5027058"/>
            <a:ext cx="239293" cy="2492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4" name="Oval 53"/>
          <p:cNvSpPr/>
          <p:nvPr/>
        </p:nvSpPr>
        <p:spPr>
          <a:xfrm>
            <a:off x="6075752" y="5012734"/>
            <a:ext cx="239293" cy="26359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5" name="Oval 54"/>
          <p:cNvSpPr/>
          <p:nvPr/>
        </p:nvSpPr>
        <p:spPr>
          <a:xfrm>
            <a:off x="6526456" y="5044123"/>
            <a:ext cx="239293" cy="24927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7" name="TextBox 56"/>
          <p:cNvSpPr txBox="1"/>
          <p:nvPr/>
        </p:nvSpPr>
        <p:spPr>
          <a:xfrm>
            <a:off x="7738838" y="5487695"/>
            <a:ext cx="1070820" cy="369332"/>
          </a:xfrm>
          <a:prstGeom prst="rect">
            <a:avLst/>
          </a:prstGeom>
          <a:noFill/>
        </p:spPr>
        <p:txBody>
          <a:bodyPr wrap="square" rtlCol="0">
            <a:spAutoFit/>
          </a:bodyPr>
          <a:lstStyle/>
          <a:p>
            <a:r>
              <a:rPr lang="en-US" dirty="0" smtClean="0">
                <a:solidFill>
                  <a:schemeClr val="bg1"/>
                </a:solidFill>
              </a:rPr>
              <a:t>Rack N</a:t>
            </a:r>
            <a:endParaRPr lang="en-US" dirty="0">
              <a:solidFill>
                <a:schemeClr val="bg1"/>
              </a:solidFill>
            </a:endParaRPr>
          </a:p>
        </p:txBody>
      </p:sp>
    </p:spTree>
    <p:extLst>
      <p:ext uri="{BB962C8B-B14F-4D97-AF65-F5344CB8AC3E}">
        <p14:creationId xmlns:p14="http://schemas.microsoft.com/office/powerpoint/2010/main" val="27456692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Hadoop Rack Awareness – Why?</a:t>
            </a:r>
            <a:endParaRPr lang="en-US" dirty="0"/>
          </a:p>
        </p:txBody>
      </p:sp>
      <p:sp>
        <p:nvSpPr>
          <p:cNvPr id="4" name="Rectangle 3"/>
          <p:cNvSpPr/>
          <p:nvPr/>
        </p:nvSpPr>
        <p:spPr>
          <a:xfrm>
            <a:off x="148593" y="2635004"/>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p:nvSpPr>
        <p:spPr>
          <a:xfrm>
            <a:off x="1832165" y="2611264"/>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3505769" y="2611264"/>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205489" y="329973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Data Node 1</a:t>
            </a:r>
            <a:endParaRPr lang="en-US" sz="1600" dirty="0"/>
          </a:p>
        </p:txBody>
      </p:sp>
      <p:sp>
        <p:nvSpPr>
          <p:cNvPr id="8" name="Rectangle 7"/>
          <p:cNvSpPr/>
          <p:nvPr/>
        </p:nvSpPr>
        <p:spPr>
          <a:xfrm>
            <a:off x="184203" y="380633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2</a:t>
            </a:r>
            <a:endParaRPr lang="en-US" dirty="0"/>
          </a:p>
        </p:txBody>
      </p:sp>
      <p:sp>
        <p:nvSpPr>
          <p:cNvPr id="9" name="Rectangle 8"/>
          <p:cNvSpPr/>
          <p:nvPr/>
        </p:nvSpPr>
        <p:spPr>
          <a:xfrm>
            <a:off x="175593" y="427711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3</a:t>
            </a:r>
            <a:endParaRPr lang="en-US" dirty="0"/>
          </a:p>
        </p:txBody>
      </p:sp>
      <p:sp>
        <p:nvSpPr>
          <p:cNvPr id="10" name="Rectangle 9"/>
          <p:cNvSpPr/>
          <p:nvPr/>
        </p:nvSpPr>
        <p:spPr>
          <a:xfrm>
            <a:off x="175593" y="4605658"/>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5</a:t>
            </a:r>
            <a:endParaRPr lang="en-US" dirty="0"/>
          </a:p>
        </p:txBody>
      </p:sp>
      <p:sp>
        <p:nvSpPr>
          <p:cNvPr id="11" name="Can 10"/>
          <p:cNvSpPr/>
          <p:nvPr/>
        </p:nvSpPr>
        <p:spPr>
          <a:xfrm>
            <a:off x="223072" y="4091219"/>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Box 11"/>
          <p:cNvSpPr txBox="1"/>
          <p:nvPr/>
        </p:nvSpPr>
        <p:spPr>
          <a:xfrm>
            <a:off x="323737" y="4866996"/>
            <a:ext cx="1070820" cy="369332"/>
          </a:xfrm>
          <a:prstGeom prst="rect">
            <a:avLst/>
          </a:prstGeom>
          <a:noFill/>
        </p:spPr>
        <p:txBody>
          <a:bodyPr wrap="square" rtlCol="0">
            <a:spAutoFit/>
          </a:bodyPr>
          <a:lstStyle/>
          <a:p>
            <a:r>
              <a:rPr lang="en-US" dirty="0" smtClean="0">
                <a:solidFill>
                  <a:schemeClr val="bg1"/>
                </a:solidFill>
              </a:rPr>
              <a:t>Rack 1</a:t>
            </a:r>
            <a:endParaRPr lang="en-US" dirty="0">
              <a:solidFill>
                <a:schemeClr val="bg1"/>
              </a:solidFill>
            </a:endParaRPr>
          </a:p>
        </p:txBody>
      </p:sp>
      <p:sp>
        <p:nvSpPr>
          <p:cNvPr id="13" name="TextBox 12"/>
          <p:cNvSpPr txBox="1"/>
          <p:nvPr/>
        </p:nvSpPr>
        <p:spPr>
          <a:xfrm>
            <a:off x="2090395" y="4865481"/>
            <a:ext cx="1070820" cy="369332"/>
          </a:xfrm>
          <a:prstGeom prst="rect">
            <a:avLst/>
          </a:prstGeom>
          <a:noFill/>
        </p:spPr>
        <p:txBody>
          <a:bodyPr wrap="square" rtlCol="0">
            <a:spAutoFit/>
          </a:bodyPr>
          <a:lstStyle/>
          <a:p>
            <a:r>
              <a:rPr lang="en-US" dirty="0" smtClean="0">
                <a:solidFill>
                  <a:schemeClr val="bg1"/>
                </a:solidFill>
              </a:rPr>
              <a:t>Rack 5</a:t>
            </a:r>
            <a:endParaRPr lang="en-US" dirty="0">
              <a:solidFill>
                <a:schemeClr val="bg1"/>
              </a:solidFill>
            </a:endParaRPr>
          </a:p>
        </p:txBody>
      </p:sp>
      <p:sp>
        <p:nvSpPr>
          <p:cNvPr id="14" name="TextBox 13"/>
          <p:cNvSpPr txBox="1"/>
          <p:nvPr/>
        </p:nvSpPr>
        <p:spPr>
          <a:xfrm>
            <a:off x="3773966" y="4865481"/>
            <a:ext cx="1070820" cy="369332"/>
          </a:xfrm>
          <a:prstGeom prst="rect">
            <a:avLst/>
          </a:prstGeom>
          <a:noFill/>
        </p:spPr>
        <p:txBody>
          <a:bodyPr wrap="square" rtlCol="0">
            <a:spAutoFit/>
          </a:bodyPr>
          <a:lstStyle/>
          <a:p>
            <a:r>
              <a:rPr lang="en-US" dirty="0" smtClean="0">
                <a:solidFill>
                  <a:schemeClr val="bg1"/>
                </a:solidFill>
              </a:rPr>
              <a:t>Rack 9</a:t>
            </a:r>
            <a:endParaRPr lang="en-US" dirty="0">
              <a:solidFill>
                <a:schemeClr val="bg1"/>
              </a:solidFill>
            </a:endParaRPr>
          </a:p>
        </p:txBody>
      </p:sp>
      <p:sp>
        <p:nvSpPr>
          <p:cNvPr id="15" name="Can 14"/>
          <p:cNvSpPr/>
          <p:nvPr/>
        </p:nvSpPr>
        <p:spPr>
          <a:xfrm>
            <a:off x="261936" y="3616412"/>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Can 15"/>
          <p:cNvSpPr/>
          <p:nvPr/>
        </p:nvSpPr>
        <p:spPr>
          <a:xfrm>
            <a:off x="630887" y="3616412"/>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p:cNvSpPr/>
          <p:nvPr/>
        </p:nvSpPr>
        <p:spPr>
          <a:xfrm>
            <a:off x="184203" y="2789316"/>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sp>
        <p:nvSpPr>
          <p:cNvPr id="18" name="Rectangle 17"/>
          <p:cNvSpPr/>
          <p:nvPr/>
        </p:nvSpPr>
        <p:spPr>
          <a:xfrm>
            <a:off x="1887367" y="2751793"/>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sp>
        <p:nvSpPr>
          <p:cNvPr id="19" name="Rectangle 18"/>
          <p:cNvSpPr/>
          <p:nvPr/>
        </p:nvSpPr>
        <p:spPr>
          <a:xfrm>
            <a:off x="3547198" y="2751793"/>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sp>
        <p:nvSpPr>
          <p:cNvPr id="20" name="Rectangle 19"/>
          <p:cNvSpPr/>
          <p:nvPr/>
        </p:nvSpPr>
        <p:spPr>
          <a:xfrm>
            <a:off x="1917263" y="3303756"/>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5</a:t>
            </a:r>
            <a:endParaRPr lang="en-US" dirty="0"/>
          </a:p>
        </p:txBody>
      </p:sp>
      <p:sp>
        <p:nvSpPr>
          <p:cNvPr id="21" name="Rectangle 20"/>
          <p:cNvSpPr/>
          <p:nvPr/>
        </p:nvSpPr>
        <p:spPr>
          <a:xfrm>
            <a:off x="1895977" y="3810356"/>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6</a:t>
            </a:r>
            <a:endParaRPr lang="en-US" dirty="0"/>
          </a:p>
        </p:txBody>
      </p:sp>
      <p:sp>
        <p:nvSpPr>
          <p:cNvPr id="22" name="Rectangle 21"/>
          <p:cNvSpPr/>
          <p:nvPr/>
        </p:nvSpPr>
        <p:spPr>
          <a:xfrm>
            <a:off x="1887367" y="4281136"/>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7</a:t>
            </a:r>
            <a:endParaRPr lang="en-US" dirty="0"/>
          </a:p>
        </p:txBody>
      </p:sp>
      <p:sp>
        <p:nvSpPr>
          <p:cNvPr id="23" name="Rectangle 22"/>
          <p:cNvSpPr/>
          <p:nvPr/>
        </p:nvSpPr>
        <p:spPr>
          <a:xfrm>
            <a:off x="1887367" y="4609680"/>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8</a:t>
            </a:r>
            <a:endParaRPr lang="en-US" dirty="0"/>
          </a:p>
        </p:txBody>
      </p:sp>
      <p:sp>
        <p:nvSpPr>
          <p:cNvPr id="24" name="Can 23"/>
          <p:cNvSpPr/>
          <p:nvPr/>
        </p:nvSpPr>
        <p:spPr>
          <a:xfrm>
            <a:off x="2888218" y="4095241"/>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Can 24"/>
          <p:cNvSpPr/>
          <p:nvPr/>
        </p:nvSpPr>
        <p:spPr>
          <a:xfrm>
            <a:off x="2624190" y="3628486"/>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Can 25"/>
          <p:cNvSpPr/>
          <p:nvPr/>
        </p:nvSpPr>
        <p:spPr>
          <a:xfrm>
            <a:off x="2993141" y="3628486"/>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p:cNvSpPr/>
          <p:nvPr/>
        </p:nvSpPr>
        <p:spPr>
          <a:xfrm>
            <a:off x="3594573" y="329973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5</a:t>
            </a:r>
            <a:endParaRPr lang="en-US" dirty="0"/>
          </a:p>
        </p:txBody>
      </p:sp>
      <p:sp>
        <p:nvSpPr>
          <p:cNvPr id="28" name="Rectangle 27"/>
          <p:cNvSpPr/>
          <p:nvPr/>
        </p:nvSpPr>
        <p:spPr>
          <a:xfrm>
            <a:off x="3573287" y="380633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Data Node 10</a:t>
            </a:r>
            <a:endParaRPr lang="en-US" sz="1600" dirty="0"/>
          </a:p>
        </p:txBody>
      </p:sp>
      <p:sp>
        <p:nvSpPr>
          <p:cNvPr id="29" name="Rectangle 28"/>
          <p:cNvSpPr/>
          <p:nvPr/>
        </p:nvSpPr>
        <p:spPr>
          <a:xfrm>
            <a:off x="3564677" y="427711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Data Node 11 </a:t>
            </a:r>
            <a:endParaRPr lang="en-US" sz="1600" dirty="0"/>
          </a:p>
        </p:txBody>
      </p:sp>
      <p:sp>
        <p:nvSpPr>
          <p:cNvPr id="30" name="Rectangle 29"/>
          <p:cNvSpPr/>
          <p:nvPr/>
        </p:nvSpPr>
        <p:spPr>
          <a:xfrm>
            <a:off x="3564677" y="4605658"/>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600" dirty="0" smtClean="0"/>
              <a:t>Data Node 12</a:t>
            </a:r>
            <a:endParaRPr lang="en-US" sz="1600" dirty="0"/>
          </a:p>
        </p:txBody>
      </p:sp>
      <p:sp>
        <p:nvSpPr>
          <p:cNvPr id="31" name="Can 30"/>
          <p:cNvSpPr/>
          <p:nvPr/>
        </p:nvSpPr>
        <p:spPr>
          <a:xfrm>
            <a:off x="4019971" y="4091219"/>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Can 31"/>
          <p:cNvSpPr/>
          <p:nvPr/>
        </p:nvSpPr>
        <p:spPr>
          <a:xfrm>
            <a:off x="4156469" y="3600511"/>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Can 32"/>
          <p:cNvSpPr/>
          <p:nvPr/>
        </p:nvSpPr>
        <p:spPr>
          <a:xfrm>
            <a:off x="4525420" y="3600511"/>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Rectangle 33"/>
          <p:cNvSpPr/>
          <p:nvPr/>
        </p:nvSpPr>
        <p:spPr>
          <a:xfrm>
            <a:off x="1505529" y="1335848"/>
            <a:ext cx="1792301" cy="5816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cxnSp>
        <p:nvCxnSpPr>
          <p:cNvPr id="36" name="Straight Arrow Connector 35"/>
          <p:cNvCxnSpPr>
            <a:stCxn id="34" idx="2"/>
            <a:endCxn id="4" idx="0"/>
          </p:cNvCxnSpPr>
          <p:nvPr/>
        </p:nvCxnSpPr>
        <p:spPr>
          <a:xfrm flipH="1">
            <a:off x="881426" y="1917487"/>
            <a:ext cx="1520254" cy="7175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34" idx="2"/>
            <a:endCxn id="5" idx="0"/>
          </p:cNvCxnSpPr>
          <p:nvPr/>
        </p:nvCxnSpPr>
        <p:spPr>
          <a:xfrm>
            <a:off x="2401680" y="1917487"/>
            <a:ext cx="163318" cy="693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4" idx="2"/>
            <a:endCxn id="6" idx="0"/>
          </p:cNvCxnSpPr>
          <p:nvPr/>
        </p:nvCxnSpPr>
        <p:spPr>
          <a:xfrm>
            <a:off x="2401680" y="1917487"/>
            <a:ext cx="1836922" cy="693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748954" y="1934163"/>
            <a:ext cx="2172126" cy="66473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rPr>
              <a:t>Name Node</a:t>
            </a:r>
            <a:endParaRPr lang="en-US" dirty="0">
              <a:solidFill>
                <a:srgbClr val="000000"/>
              </a:solidFill>
            </a:endParaRPr>
          </a:p>
        </p:txBody>
      </p:sp>
      <p:sp>
        <p:nvSpPr>
          <p:cNvPr id="44" name="TextBox 43"/>
          <p:cNvSpPr txBox="1"/>
          <p:nvPr/>
        </p:nvSpPr>
        <p:spPr>
          <a:xfrm>
            <a:off x="7314559" y="3120418"/>
            <a:ext cx="1646786" cy="2339102"/>
          </a:xfrm>
          <a:prstGeom prst="rect">
            <a:avLst/>
          </a:prstGeom>
          <a:noFill/>
          <a:ln>
            <a:solidFill>
              <a:schemeClr val="tx1"/>
            </a:solidFill>
          </a:ln>
        </p:spPr>
        <p:txBody>
          <a:bodyPr wrap="square" rtlCol="0">
            <a:spAutoFit/>
          </a:bodyPr>
          <a:lstStyle/>
          <a:p>
            <a:r>
              <a:rPr lang="en-US" sz="1600" dirty="0" err="1" smtClean="0"/>
              <a:t>Results.txt</a:t>
            </a:r>
            <a:r>
              <a:rPr lang="en-US" sz="1600" dirty="0" smtClean="0"/>
              <a:t> =</a:t>
            </a:r>
          </a:p>
          <a:p>
            <a:r>
              <a:rPr lang="en-US" sz="1600" dirty="0" smtClean="0"/>
              <a:t>BLK A:</a:t>
            </a:r>
            <a:br>
              <a:rPr lang="en-US" sz="1600" dirty="0" smtClean="0"/>
            </a:br>
            <a:r>
              <a:rPr lang="en-US" sz="1600" dirty="0" smtClean="0"/>
              <a:t>DN1, DN5, DN6</a:t>
            </a:r>
          </a:p>
          <a:p>
            <a:endParaRPr lang="en-US" sz="1600" dirty="0"/>
          </a:p>
          <a:p>
            <a:r>
              <a:rPr lang="en-US" sz="1600" dirty="0" smtClean="0"/>
              <a:t>BLK B:</a:t>
            </a:r>
          </a:p>
          <a:p>
            <a:r>
              <a:rPr lang="en-US" sz="1600" dirty="0" smtClean="0"/>
              <a:t>DN7, DN1, DN2</a:t>
            </a:r>
          </a:p>
          <a:p>
            <a:endParaRPr lang="en-US" sz="1600" dirty="0"/>
          </a:p>
          <a:p>
            <a:r>
              <a:rPr lang="en-US" sz="1600" dirty="0" smtClean="0"/>
              <a:t>BLK C</a:t>
            </a:r>
          </a:p>
          <a:p>
            <a:r>
              <a:rPr lang="en-US" sz="1600" dirty="0" smtClean="0"/>
              <a:t>DN5, DN8, DN9</a:t>
            </a:r>
          </a:p>
        </p:txBody>
      </p:sp>
      <p:sp>
        <p:nvSpPr>
          <p:cNvPr id="45" name="TextBox 44"/>
          <p:cNvSpPr txBox="1"/>
          <p:nvPr/>
        </p:nvSpPr>
        <p:spPr>
          <a:xfrm>
            <a:off x="7339064" y="2781864"/>
            <a:ext cx="1791535" cy="338554"/>
          </a:xfrm>
          <a:prstGeom prst="rect">
            <a:avLst/>
          </a:prstGeom>
          <a:noFill/>
        </p:spPr>
        <p:txBody>
          <a:bodyPr wrap="square" rtlCol="0">
            <a:spAutoFit/>
          </a:bodyPr>
          <a:lstStyle/>
          <a:p>
            <a:r>
              <a:rPr lang="en-US" sz="1600" dirty="0" err="1" smtClean="0"/>
              <a:t>metatadata</a:t>
            </a:r>
            <a:endParaRPr lang="en-US" sz="1600" dirty="0"/>
          </a:p>
        </p:txBody>
      </p:sp>
      <p:sp>
        <p:nvSpPr>
          <p:cNvPr id="46" name="TextBox 45"/>
          <p:cNvSpPr txBox="1"/>
          <p:nvPr/>
        </p:nvSpPr>
        <p:spPr>
          <a:xfrm>
            <a:off x="5787244" y="3414021"/>
            <a:ext cx="1336871" cy="2585323"/>
          </a:xfrm>
          <a:prstGeom prst="rect">
            <a:avLst/>
          </a:prstGeom>
          <a:noFill/>
          <a:ln>
            <a:solidFill>
              <a:schemeClr val="tx1"/>
            </a:solidFill>
          </a:ln>
        </p:spPr>
        <p:txBody>
          <a:bodyPr wrap="square" rtlCol="0">
            <a:spAutoFit/>
          </a:bodyPr>
          <a:lstStyle/>
          <a:p>
            <a:r>
              <a:rPr lang="en-US" sz="1600" dirty="0" smtClean="0"/>
              <a:t>Rack 1:</a:t>
            </a:r>
            <a:br>
              <a:rPr lang="en-US" sz="1600" dirty="0" smtClean="0"/>
            </a:br>
            <a:r>
              <a:rPr lang="en-US" sz="1600" dirty="0" smtClean="0"/>
              <a:t>Data Node 1 </a:t>
            </a:r>
            <a:r>
              <a:rPr lang="en-US" sz="1600" dirty="0"/>
              <a:t/>
            </a:r>
            <a:br>
              <a:rPr lang="en-US" sz="1600" dirty="0"/>
            </a:br>
            <a:r>
              <a:rPr lang="en-US" sz="1600" dirty="0"/>
              <a:t>Data Node </a:t>
            </a:r>
            <a:r>
              <a:rPr lang="en-US" sz="1600" dirty="0" smtClean="0"/>
              <a:t>2</a:t>
            </a:r>
            <a:r>
              <a:rPr lang="en-US" sz="1600" dirty="0"/>
              <a:t/>
            </a:r>
            <a:br>
              <a:rPr lang="en-US" sz="1600" dirty="0"/>
            </a:br>
            <a:r>
              <a:rPr lang="en-US" sz="1600" dirty="0"/>
              <a:t>Data Node </a:t>
            </a:r>
            <a:r>
              <a:rPr lang="en-US" sz="1600" dirty="0" smtClean="0"/>
              <a:t>3</a:t>
            </a:r>
          </a:p>
          <a:p>
            <a:endParaRPr lang="en-US" sz="1600" dirty="0"/>
          </a:p>
          <a:p>
            <a:r>
              <a:rPr lang="en-US" sz="1600" dirty="0" smtClean="0"/>
              <a:t>Rack </a:t>
            </a:r>
            <a:r>
              <a:rPr lang="en-US" sz="1600" dirty="0"/>
              <a:t>1</a:t>
            </a:r>
            <a:r>
              <a:rPr lang="en-US" sz="1600" dirty="0" smtClean="0"/>
              <a:t>:</a:t>
            </a:r>
          </a:p>
          <a:p>
            <a:r>
              <a:rPr lang="en-US" sz="1600" dirty="0"/>
              <a:t>Data Node </a:t>
            </a:r>
            <a:r>
              <a:rPr lang="en-US" sz="1600" dirty="0" smtClean="0"/>
              <a:t>5</a:t>
            </a:r>
          </a:p>
          <a:p>
            <a:r>
              <a:rPr lang="en-US" sz="1600" dirty="0" smtClean="0"/>
              <a:t>Data </a:t>
            </a:r>
            <a:r>
              <a:rPr lang="en-US" sz="1600" dirty="0"/>
              <a:t>Node </a:t>
            </a:r>
            <a:r>
              <a:rPr lang="en-US" sz="1600" dirty="0" smtClean="0"/>
              <a:t>6</a:t>
            </a:r>
            <a:endParaRPr lang="en-US" sz="1600" dirty="0"/>
          </a:p>
          <a:p>
            <a:r>
              <a:rPr lang="en-US" sz="1600" dirty="0"/>
              <a:t>Data Node 7</a:t>
            </a:r>
          </a:p>
          <a:p>
            <a:endParaRPr lang="en-US" sz="1600" dirty="0"/>
          </a:p>
        </p:txBody>
      </p:sp>
      <p:sp>
        <p:nvSpPr>
          <p:cNvPr id="47" name="TextBox 46"/>
          <p:cNvSpPr txBox="1"/>
          <p:nvPr/>
        </p:nvSpPr>
        <p:spPr>
          <a:xfrm>
            <a:off x="5789075" y="3063725"/>
            <a:ext cx="1525484" cy="338554"/>
          </a:xfrm>
          <a:prstGeom prst="rect">
            <a:avLst/>
          </a:prstGeom>
          <a:noFill/>
        </p:spPr>
        <p:txBody>
          <a:bodyPr wrap="square" rtlCol="0">
            <a:spAutoFit/>
          </a:bodyPr>
          <a:lstStyle/>
          <a:p>
            <a:r>
              <a:rPr lang="en-US" sz="1600" dirty="0" smtClean="0"/>
              <a:t>Rack Aware</a:t>
            </a:r>
            <a:endParaRPr lang="en-US" sz="1600" dirty="0"/>
          </a:p>
        </p:txBody>
      </p:sp>
      <p:cxnSp>
        <p:nvCxnSpPr>
          <p:cNvPr id="35" name="Straight Connector 34"/>
          <p:cNvCxnSpPr/>
          <p:nvPr/>
        </p:nvCxnSpPr>
        <p:spPr>
          <a:xfrm>
            <a:off x="5787244" y="2598893"/>
            <a:ext cx="1832" cy="1460711"/>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7312727" y="2598893"/>
            <a:ext cx="1832" cy="1460711"/>
          </a:xfrm>
          <a:prstGeom prst="line">
            <a:avLst/>
          </a:prstGeom>
        </p:spPr>
        <p:style>
          <a:lnRef idx="2">
            <a:schemeClr val="accent1"/>
          </a:lnRef>
          <a:fillRef idx="0">
            <a:schemeClr val="accent1"/>
          </a:fillRef>
          <a:effectRef idx="1">
            <a:schemeClr val="accent1"/>
          </a:effectRef>
          <a:fontRef idx="minor">
            <a:schemeClr val="tx1"/>
          </a:fontRef>
        </p:style>
      </p:cxnSp>
      <p:sp>
        <p:nvSpPr>
          <p:cNvPr id="42" name="Multiply 41"/>
          <p:cNvSpPr/>
          <p:nvPr/>
        </p:nvSpPr>
        <p:spPr>
          <a:xfrm>
            <a:off x="3532621" y="1493009"/>
            <a:ext cx="1411962" cy="4942909"/>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02630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Scenario</a:t>
            </a:r>
            <a:endParaRPr lang="en-US" dirty="0"/>
          </a:p>
        </p:txBody>
      </p:sp>
      <p:sp>
        <p:nvSpPr>
          <p:cNvPr id="15" name="Can 14"/>
          <p:cNvSpPr/>
          <p:nvPr/>
        </p:nvSpPr>
        <p:spPr>
          <a:xfrm>
            <a:off x="4623945" y="4230701"/>
            <a:ext cx="3810267" cy="885110"/>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p:cNvSpPr txBox="1"/>
          <p:nvPr/>
        </p:nvSpPr>
        <p:spPr>
          <a:xfrm>
            <a:off x="1010207" y="4441390"/>
            <a:ext cx="3613738" cy="646331"/>
          </a:xfrm>
          <a:prstGeom prst="rect">
            <a:avLst/>
          </a:prstGeom>
          <a:noFill/>
        </p:spPr>
        <p:txBody>
          <a:bodyPr wrap="square" rtlCol="0">
            <a:spAutoFit/>
          </a:bodyPr>
          <a:lstStyle/>
          <a:p>
            <a:r>
              <a:rPr lang="en-US" dirty="0" smtClean="0"/>
              <a:t>Huge file containing all emails sent to Indiana University…</a:t>
            </a:r>
            <a:endParaRPr lang="en-US" dirty="0"/>
          </a:p>
        </p:txBody>
      </p:sp>
      <p:sp>
        <p:nvSpPr>
          <p:cNvPr id="17" name="TextBox 16"/>
          <p:cNvSpPr txBox="1"/>
          <p:nvPr/>
        </p:nvSpPr>
        <p:spPr>
          <a:xfrm>
            <a:off x="5547648" y="4579189"/>
            <a:ext cx="2142472" cy="382690"/>
          </a:xfrm>
          <a:prstGeom prst="rect">
            <a:avLst/>
          </a:prstGeom>
          <a:noFill/>
        </p:spPr>
        <p:txBody>
          <a:bodyPr wrap="square" rtlCol="0">
            <a:spAutoFit/>
          </a:bodyPr>
          <a:lstStyle/>
          <a:p>
            <a:pPr algn="ctr"/>
            <a:r>
              <a:rPr lang="en-US" dirty="0" err="1" smtClean="0"/>
              <a:t>File.txt</a:t>
            </a:r>
            <a:endParaRPr lang="en-US" dirty="0"/>
          </a:p>
        </p:txBody>
      </p:sp>
      <p:sp>
        <p:nvSpPr>
          <p:cNvPr id="19" name="TextBox 18"/>
          <p:cNvSpPr txBox="1"/>
          <p:nvPr/>
        </p:nvSpPr>
        <p:spPr>
          <a:xfrm>
            <a:off x="457200" y="2257672"/>
            <a:ext cx="8545679" cy="1384995"/>
          </a:xfrm>
          <a:prstGeom prst="rect">
            <a:avLst/>
          </a:prstGeom>
          <a:noFill/>
        </p:spPr>
        <p:txBody>
          <a:bodyPr wrap="square" rtlCol="0">
            <a:spAutoFit/>
          </a:bodyPr>
          <a:lstStyle/>
          <a:p>
            <a:r>
              <a:rPr lang="en-US" sz="2800" dirty="0"/>
              <a:t>How many times did our customers type the word </a:t>
            </a:r>
            <a:r>
              <a:rPr lang="en-US" sz="2800" dirty="0" smtClean="0"/>
              <a:t>refund </a:t>
            </a:r>
            <a:r>
              <a:rPr lang="en-US" sz="2800" dirty="0"/>
              <a:t>into emails sent to Indiana University?</a:t>
            </a:r>
          </a:p>
          <a:p>
            <a:endParaRPr lang="en-US" sz="2800" dirty="0"/>
          </a:p>
        </p:txBody>
      </p:sp>
    </p:spTree>
    <p:extLst>
      <p:ext uri="{BB962C8B-B14F-4D97-AF65-F5344CB8AC3E}">
        <p14:creationId xmlns:p14="http://schemas.microsoft.com/office/powerpoint/2010/main" val="2258164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Writing Files to HDFS</a:t>
            </a:r>
            <a:endParaRPr lang="en-US" dirty="0"/>
          </a:p>
        </p:txBody>
      </p:sp>
      <p:sp>
        <p:nvSpPr>
          <p:cNvPr id="4" name="Rectangle 3"/>
          <p:cNvSpPr/>
          <p:nvPr/>
        </p:nvSpPr>
        <p:spPr>
          <a:xfrm>
            <a:off x="2844979" y="3455749"/>
            <a:ext cx="2103986" cy="92359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chemeClr val="tx1"/>
              </a:solidFill>
            </a:endParaRPr>
          </a:p>
        </p:txBody>
      </p:sp>
      <p:sp>
        <p:nvSpPr>
          <p:cNvPr id="6" name="Can 5"/>
          <p:cNvSpPr/>
          <p:nvPr/>
        </p:nvSpPr>
        <p:spPr>
          <a:xfrm>
            <a:off x="280692" y="2309407"/>
            <a:ext cx="854116" cy="541197"/>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Can 6"/>
          <p:cNvSpPr/>
          <p:nvPr/>
        </p:nvSpPr>
        <p:spPr>
          <a:xfrm>
            <a:off x="2293724" y="2309407"/>
            <a:ext cx="854116" cy="541197"/>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Can 7"/>
          <p:cNvSpPr/>
          <p:nvPr/>
        </p:nvSpPr>
        <p:spPr>
          <a:xfrm>
            <a:off x="1298887" y="2309407"/>
            <a:ext cx="854116" cy="541197"/>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594070" y="1361815"/>
            <a:ext cx="2129644" cy="369332"/>
          </a:xfrm>
          <a:prstGeom prst="rect">
            <a:avLst/>
          </a:prstGeom>
          <a:noFill/>
        </p:spPr>
        <p:txBody>
          <a:bodyPr wrap="square" rtlCol="0">
            <a:spAutoFit/>
          </a:bodyPr>
          <a:lstStyle/>
          <a:p>
            <a:pPr algn="ctr"/>
            <a:r>
              <a:rPr lang="en-US" dirty="0" err="1" smtClean="0"/>
              <a:t>File.txt</a:t>
            </a:r>
            <a:endParaRPr lang="en-US" dirty="0"/>
          </a:p>
        </p:txBody>
      </p:sp>
      <p:sp>
        <p:nvSpPr>
          <p:cNvPr id="10" name="Rectangle 9"/>
          <p:cNvSpPr/>
          <p:nvPr/>
        </p:nvSpPr>
        <p:spPr>
          <a:xfrm>
            <a:off x="854117" y="4878349"/>
            <a:ext cx="1334235" cy="6413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445723" y="4878349"/>
            <a:ext cx="1334235" cy="6413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045678" y="4894724"/>
            <a:ext cx="1334235" cy="6413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an 12"/>
          <p:cNvSpPr/>
          <p:nvPr/>
        </p:nvSpPr>
        <p:spPr>
          <a:xfrm>
            <a:off x="860150" y="5315942"/>
            <a:ext cx="854116" cy="541197"/>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Can 13"/>
          <p:cNvSpPr/>
          <p:nvPr/>
        </p:nvSpPr>
        <p:spPr>
          <a:xfrm>
            <a:off x="2494894" y="5315942"/>
            <a:ext cx="854116" cy="541197"/>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Can 14"/>
          <p:cNvSpPr/>
          <p:nvPr/>
        </p:nvSpPr>
        <p:spPr>
          <a:xfrm>
            <a:off x="4094849" y="5332317"/>
            <a:ext cx="854116" cy="541197"/>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p:cNvSpPr txBox="1"/>
          <p:nvPr/>
        </p:nvSpPr>
        <p:spPr>
          <a:xfrm>
            <a:off x="854117" y="4878349"/>
            <a:ext cx="1436869" cy="369332"/>
          </a:xfrm>
          <a:prstGeom prst="rect">
            <a:avLst/>
          </a:prstGeom>
          <a:noFill/>
        </p:spPr>
        <p:txBody>
          <a:bodyPr wrap="square" rtlCol="0">
            <a:spAutoFit/>
          </a:bodyPr>
          <a:lstStyle/>
          <a:p>
            <a:r>
              <a:rPr lang="en-US" dirty="0" smtClean="0"/>
              <a:t>Data Node 1</a:t>
            </a:r>
            <a:endParaRPr lang="en-US" dirty="0"/>
          </a:p>
        </p:txBody>
      </p:sp>
      <p:sp>
        <p:nvSpPr>
          <p:cNvPr id="17" name="TextBox 16"/>
          <p:cNvSpPr txBox="1"/>
          <p:nvPr/>
        </p:nvSpPr>
        <p:spPr>
          <a:xfrm>
            <a:off x="2445723" y="4879802"/>
            <a:ext cx="1436869" cy="369332"/>
          </a:xfrm>
          <a:prstGeom prst="rect">
            <a:avLst/>
          </a:prstGeom>
          <a:noFill/>
        </p:spPr>
        <p:txBody>
          <a:bodyPr wrap="square" rtlCol="0">
            <a:spAutoFit/>
          </a:bodyPr>
          <a:lstStyle/>
          <a:p>
            <a:r>
              <a:rPr lang="en-US" dirty="0" smtClean="0"/>
              <a:t>Data Node 5</a:t>
            </a:r>
            <a:endParaRPr lang="en-US" dirty="0"/>
          </a:p>
        </p:txBody>
      </p:sp>
      <p:sp>
        <p:nvSpPr>
          <p:cNvPr id="18" name="TextBox 17"/>
          <p:cNvSpPr txBox="1"/>
          <p:nvPr/>
        </p:nvSpPr>
        <p:spPr>
          <a:xfrm>
            <a:off x="4045678" y="4862458"/>
            <a:ext cx="1436869" cy="369332"/>
          </a:xfrm>
          <a:prstGeom prst="rect">
            <a:avLst/>
          </a:prstGeom>
          <a:noFill/>
        </p:spPr>
        <p:txBody>
          <a:bodyPr wrap="square" rtlCol="0">
            <a:spAutoFit/>
          </a:bodyPr>
          <a:lstStyle/>
          <a:p>
            <a:r>
              <a:rPr lang="en-US" dirty="0" smtClean="0"/>
              <a:t>Data Node 6</a:t>
            </a:r>
            <a:endParaRPr lang="en-US" dirty="0"/>
          </a:p>
        </p:txBody>
      </p:sp>
      <p:sp>
        <p:nvSpPr>
          <p:cNvPr id="20" name="TextBox 19"/>
          <p:cNvSpPr txBox="1"/>
          <p:nvPr/>
        </p:nvSpPr>
        <p:spPr>
          <a:xfrm>
            <a:off x="280693" y="2395339"/>
            <a:ext cx="854116" cy="369332"/>
          </a:xfrm>
          <a:prstGeom prst="rect">
            <a:avLst/>
          </a:prstGeom>
          <a:noFill/>
        </p:spPr>
        <p:txBody>
          <a:bodyPr wrap="square" rtlCol="0">
            <a:spAutoFit/>
          </a:bodyPr>
          <a:lstStyle/>
          <a:p>
            <a:pPr algn="ctr"/>
            <a:r>
              <a:rPr lang="en-US" dirty="0" smtClean="0"/>
              <a:t>BLK A</a:t>
            </a:r>
            <a:endParaRPr lang="en-US" dirty="0"/>
          </a:p>
        </p:txBody>
      </p:sp>
      <p:sp>
        <p:nvSpPr>
          <p:cNvPr id="21" name="TextBox 20"/>
          <p:cNvSpPr txBox="1"/>
          <p:nvPr/>
        </p:nvSpPr>
        <p:spPr>
          <a:xfrm>
            <a:off x="1274780" y="2395339"/>
            <a:ext cx="854116" cy="369332"/>
          </a:xfrm>
          <a:prstGeom prst="rect">
            <a:avLst/>
          </a:prstGeom>
          <a:noFill/>
        </p:spPr>
        <p:txBody>
          <a:bodyPr wrap="square" rtlCol="0">
            <a:spAutoFit/>
          </a:bodyPr>
          <a:lstStyle/>
          <a:p>
            <a:pPr algn="ctr"/>
            <a:r>
              <a:rPr lang="en-US" dirty="0" smtClean="0"/>
              <a:t>BLK B</a:t>
            </a:r>
            <a:endParaRPr lang="en-US" dirty="0"/>
          </a:p>
        </p:txBody>
      </p:sp>
      <p:sp>
        <p:nvSpPr>
          <p:cNvPr id="22" name="TextBox 21"/>
          <p:cNvSpPr txBox="1"/>
          <p:nvPr/>
        </p:nvSpPr>
        <p:spPr>
          <a:xfrm>
            <a:off x="2293724" y="2395339"/>
            <a:ext cx="854116" cy="369332"/>
          </a:xfrm>
          <a:prstGeom prst="rect">
            <a:avLst/>
          </a:prstGeom>
          <a:noFill/>
        </p:spPr>
        <p:txBody>
          <a:bodyPr wrap="square" rtlCol="0">
            <a:spAutoFit/>
          </a:bodyPr>
          <a:lstStyle/>
          <a:p>
            <a:pPr algn="ctr"/>
            <a:r>
              <a:rPr lang="en-US" dirty="0" smtClean="0"/>
              <a:t>BLK C</a:t>
            </a:r>
            <a:endParaRPr lang="en-US" dirty="0"/>
          </a:p>
        </p:txBody>
      </p:sp>
      <p:sp>
        <p:nvSpPr>
          <p:cNvPr id="23" name="Left Brace 22"/>
          <p:cNvSpPr/>
          <p:nvPr/>
        </p:nvSpPr>
        <p:spPr>
          <a:xfrm rot="5400000">
            <a:off x="1498756" y="513083"/>
            <a:ext cx="431019" cy="2867149"/>
          </a:xfrm>
          <a:prstGeom prst="lef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5" name="Straight Arrow Connector 24"/>
          <p:cNvCxnSpPr>
            <a:stCxn id="4" idx="2"/>
            <a:endCxn id="10" idx="0"/>
          </p:cNvCxnSpPr>
          <p:nvPr/>
        </p:nvCxnSpPr>
        <p:spPr>
          <a:xfrm flipH="1">
            <a:off x="1521235" y="4379342"/>
            <a:ext cx="2375737" cy="4990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4" idx="2"/>
            <a:endCxn id="17" idx="0"/>
          </p:cNvCxnSpPr>
          <p:nvPr/>
        </p:nvCxnSpPr>
        <p:spPr>
          <a:xfrm flipH="1">
            <a:off x="3164158" y="4379342"/>
            <a:ext cx="732814" cy="50046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4" idx="2"/>
            <a:endCxn id="18" idx="0"/>
          </p:cNvCxnSpPr>
          <p:nvPr/>
        </p:nvCxnSpPr>
        <p:spPr>
          <a:xfrm>
            <a:off x="3896972" y="4379342"/>
            <a:ext cx="867141" cy="4831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860150" y="5401875"/>
            <a:ext cx="854116" cy="369332"/>
          </a:xfrm>
          <a:prstGeom prst="rect">
            <a:avLst/>
          </a:prstGeom>
          <a:noFill/>
        </p:spPr>
        <p:txBody>
          <a:bodyPr wrap="square" rtlCol="0">
            <a:spAutoFit/>
          </a:bodyPr>
          <a:lstStyle/>
          <a:p>
            <a:r>
              <a:rPr lang="en-US" dirty="0" smtClean="0"/>
              <a:t>BLK A</a:t>
            </a:r>
            <a:endParaRPr lang="en-US" dirty="0"/>
          </a:p>
        </p:txBody>
      </p:sp>
      <p:sp>
        <p:nvSpPr>
          <p:cNvPr id="39" name="TextBox 38"/>
          <p:cNvSpPr txBox="1"/>
          <p:nvPr/>
        </p:nvSpPr>
        <p:spPr>
          <a:xfrm>
            <a:off x="2480914" y="5468343"/>
            <a:ext cx="854116" cy="369332"/>
          </a:xfrm>
          <a:prstGeom prst="rect">
            <a:avLst/>
          </a:prstGeom>
          <a:noFill/>
        </p:spPr>
        <p:txBody>
          <a:bodyPr wrap="square" rtlCol="0">
            <a:spAutoFit/>
          </a:bodyPr>
          <a:lstStyle/>
          <a:p>
            <a:r>
              <a:rPr lang="en-US" dirty="0" smtClean="0"/>
              <a:t>BLK B</a:t>
            </a:r>
            <a:endParaRPr lang="en-US" dirty="0"/>
          </a:p>
        </p:txBody>
      </p:sp>
      <p:sp>
        <p:nvSpPr>
          <p:cNvPr id="40" name="TextBox 39"/>
          <p:cNvSpPr txBox="1"/>
          <p:nvPr/>
        </p:nvSpPr>
        <p:spPr>
          <a:xfrm>
            <a:off x="4094849" y="5458747"/>
            <a:ext cx="854116" cy="369332"/>
          </a:xfrm>
          <a:prstGeom prst="rect">
            <a:avLst/>
          </a:prstGeom>
          <a:noFill/>
        </p:spPr>
        <p:txBody>
          <a:bodyPr wrap="square" rtlCol="0">
            <a:spAutoFit/>
          </a:bodyPr>
          <a:lstStyle/>
          <a:p>
            <a:r>
              <a:rPr lang="en-US" dirty="0" smtClean="0"/>
              <a:t>BLK C</a:t>
            </a:r>
            <a:endParaRPr lang="en-US" dirty="0"/>
          </a:p>
        </p:txBody>
      </p:sp>
      <p:sp>
        <p:nvSpPr>
          <p:cNvPr id="44" name="Rectangle 43"/>
          <p:cNvSpPr/>
          <p:nvPr/>
        </p:nvSpPr>
        <p:spPr>
          <a:xfrm>
            <a:off x="7352565" y="4862458"/>
            <a:ext cx="1334235" cy="64138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7352565" y="4939831"/>
            <a:ext cx="1436869" cy="369332"/>
          </a:xfrm>
          <a:prstGeom prst="rect">
            <a:avLst/>
          </a:prstGeom>
          <a:noFill/>
        </p:spPr>
        <p:txBody>
          <a:bodyPr wrap="square" rtlCol="0">
            <a:spAutoFit/>
          </a:bodyPr>
          <a:lstStyle/>
          <a:p>
            <a:r>
              <a:rPr lang="en-US" dirty="0" smtClean="0"/>
              <a:t>Data Node N</a:t>
            </a:r>
            <a:endParaRPr lang="en-US" dirty="0"/>
          </a:p>
        </p:txBody>
      </p:sp>
      <p:sp>
        <p:nvSpPr>
          <p:cNvPr id="46" name="Oval 45"/>
          <p:cNvSpPr/>
          <p:nvPr/>
        </p:nvSpPr>
        <p:spPr>
          <a:xfrm>
            <a:off x="5935233" y="5155051"/>
            <a:ext cx="239293" cy="2492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6326926" y="5136226"/>
            <a:ext cx="239293" cy="2492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741922" y="5152601"/>
            <a:ext cx="239293" cy="2492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164158" y="3732880"/>
            <a:ext cx="1260362" cy="369332"/>
          </a:xfrm>
          <a:prstGeom prst="rect">
            <a:avLst/>
          </a:prstGeom>
          <a:noFill/>
        </p:spPr>
        <p:txBody>
          <a:bodyPr wrap="square" rtlCol="0">
            <a:spAutoFit/>
          </a:bodyPr>
          <a:lstStyle/>
          <a:p>
            <a:pPr algn="ctr"/>
            <a:r>
              <a:rPr lang="en-US" dirty="0" smtClean="0"/>
              <a:t>Client</a:t>
            </a:r>
            <a:endParaRPr lang="en-US" dirty="0"/>
          </a:p>
        </p:txBody>
      </p:sp>
      <p:sp>
        <p:nvSpPr>
          <p:cNvPr id="50" name="Rectangle 49"/>
          <p:cNvSpPr/>
          <p:nvPr/>
        </p:nvSpPr>
        <p:spPr>
          <a:xfrm>
            <a:off x="6502629" y="2019475"/>
            <a:ext cx="2103986" cy="92359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6686918" y="2292403"/>
            <a:ext cx="1784700" cy="369332"/>
          </a:xfrm>
          <a:prstGeom prst="rect">
            <a:avLst/>
          </a:prstGeom>
          <a:noFill/>
        </p:spPr>
        <p:txBody>
          <a:bodyPr wrap="square" rtlCol="0">
            <a:spAutoFit/>
          </a:bodyPr>
          <a:lstStyle/>
          <a:p>
            <a:pPr algn="ctr"/>
            <a:r>
              <a:rPr lang="en-US" dirty="0" err="1" smtClean="0"/>
              <a:t>NameNode</a:t>
            </a:r>
            <a:endParaRPr lang="en-US" dirty="0"/>
          </a:p>
        </p:txBody>
      </p:sp>
      <p:sp>
        <p:nvSpPr>
          <p:cNvPr id="53" name="TextBox 52"/>
          <p:cNvSpPr txBox="1"/>
          <p:nvPr/>
        </p:nvSpPr>
        <p:spPr>
          <a:xfrm>
            <a:off x="7120196" y="6336875"/>
            <a:ext cx="184666" cy="369332"/>
          </a:xfrm>
          <a:prstGeom prst="rect">
            <a:avLst/>
          </a:prstGeom>
          <a:noFill/>
        </p:spPr>
        <p:txBody>
          <a:bodyPr wrap="none" rtlCol="0">
            <a:spAutoFit/>
          </a:bodyPr>
          <a:lstStyle/>
          <a:p>
            <a:endParaRPr lang="en-US" dirty="0"/>
          </a:p>
        </p:txBody>
      </p:sp>
      <p:cxnSp>
        <p:nvCxnSpPr>
          <p:cNvPr id="55" name="Straight Arrow Connector 54"/>
          <p:cNvCxnSpPr/>
          <p:nvPr/>
        </p:nvCxnSpPr>
        <p:spPr>
          <a:xfrm flipH="1">
            <a:off x="4535545" y="2191597"/>
            <a:ext cx="1553663" cy="940276"/>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V="1">
            <a:off x="4948965" y="2481272"/>
            <a:ext cx="1377961" cy="858803"/>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11390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Data Node Reading Files From HDFS</a:t>
            </a:r>
            <a:endParaRPr lang="en-US" dirty="0"/>
          </a:p>
        </p:txBody>
      </p:sp>
      <p:sp>
        <p:nvSpPr>
          <p:cNvPr id="4" name="Rectangle 3"/>
          <p:cNvSpPr/>
          <p:nvPr/>
        </p:nvSpPr>
        <p:spPr>
          <a:xfrm>
            <a:off x="148593" y="2779741"/>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p:nvSpPr>
        <p:spPr>
          <a:xfrm>
            <a:off x="1832165" y="2756001"/>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3505769" y="2756001"/>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205489" y="3444471"/>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1</a:t>
            </a:r>
            <a:endParaRPr lang="en-US" dirty="0"/>
          </a:p>
        </p:txBody>
      </p:sp>
      <p:sp>
        <p:nvSpPr>
          <p:cNvPr id="8" name="Rectangle 7"/>
          <p:cNvSpPr/>
          <p:nvPr/>
        </p:nvSpPr>
        <p:spPr>
          <a:xfrm>
            <a:off x="184203" y="3951071"/>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2</a:t>
            </a:r>
            <a:endParaRPr lang="en-US" dirty="0"/>
          </a:p>
        </p:txBody>
      </p:sp>
      <p:sp>
        <p:nvSpPr>
          <p:cNvPr id="9" name="Rectangle 8"/>
          <p:cNvSpPr/>
          <p:nvPr/>
        </p:nvSpPr>
        <p:spPr>
          <a:xfrm>
            <a:off x="175593" y="4421851"/>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a:t>
            </a:r>
            <a:endParaRPr lang="en-US" dirty="0"/>
          </a:p>
        </p:txBody>
      </p:sp>
      <p:sp>
        <p:nvSpPr>
          <p:cNvPr id="10" name="Rectangle 9"/>
          <p:cNvSpPr/>
          <p:nvPr/>
        </p:nvSpPr>
        <p:spPr>
          <a:xfrm>
            <a:off x="175593" y="4750395"/>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a:t>
            </a:r>
            <a:endParaRPr lang="en-US" dirty="0"/>
          </a:p>
        </p:txBody>
      </p:sp>
      <p:sp>
        <p:nvSpPr>
          <p:cNvPr id="11" name="Can 10"/>
          <p:cNvSpPr/>
          <p:nvPr/>
        </p:nvSpPr>
        <p:spPr>
          <a:xfrm>
            <a:off x="223072" y="4235956"/>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TextBox 11"/>
          <p:cNvSpPr txBox="1"/>
          <p:nvPr/>
        </p:nvSpPr>
        <p:spPr>
          <a:xfrm>
            <a:off x="323737" y="5011733"/>
            <a:ext cx="1070820" cy="369332"/>
          </a:xfrm>
          <a:prstGeom prst="rect">
            <a:avLst/>
          </a:prstGeom>
          <a:noFill/>
        </p:spPr>
        <p:txBody>
          <a:bodyPr wrap="square" rtlCol="0">
            <a:spAutoFit/>
          </a:bodyPr>
          <a:lstStyle/>
          <a:p>
            <a:r>
              <a:rPr lang="en-US" dirty="0" smtClean="0">
                <a:solidFill>
                  <a:schemeClr val="bg1"/>
                </a:solidFill>
              </a:rPr>
              <a:t>Rack 1</a:t>
            </a:r>
            <a:endParaRPr lang="en-US" dirty="0">
              <a:solidFill>
                <a:schemeClr val="bg1"/>
              </a:solidFill>
            </a:endParaRPr>
          </a:p>
        </p:txBody>
      </p:sp>
      <p:sp>
        <p:nvSpPr>
          <p:cNvPr id="13" name="TextBox 12"/>
          <p:cNvSpPr txBox="1"/>
          <p:nvPr/>
        </p:nvSpPr>
        <p:spPr>
          <a:xfrm>
            <a:off x="2090395" y="5010218"/>
            <a:ext cx="1070820" cy="369332"/>
          </a:xfrm>
          <a:prstGeom prst="rect">
            <a:avLst/>
          </a:prstGeom>
          <a:noFill/>
        </p:spPr>
        <p:txBody>
          <a:bodyPr wrap="square" rtlCol="0">
            <a:spAutoFit/>
          </a:bodyPr>
          <a:lstStyle/>
          <a:p>
            <a:r>
              <a:rPr lang="en-US" dirty="0" smtClean="0">
                <a:solidFill>
                  <a:schemeClr val="bg1"/>
                </a:solidFill>
              </a:rPr>
              <a:t>Rack 5</a:t>
            </a:r>
            <a:endParaRPr lang="en-US" dirty="0">
              <a:solidFill>
                <a:schemeClr val="bg1"/>
              </a:solidFill>
            </a:endParaRPr>
          </a:p>
        </p:txBody>
      </p:sp>
      <p:sp>
        <p:nvSpPr>
          <p:cNvPr id="14" name="TextBox 13"/>
          <p:cNvSpPr txBox="1"/>
          <p:nvPr/>
        </p:nvSpPr>
        <p:spPr>
          <a:xfrm>
            <a:off x="3773966" y="5010218"/>
            <a:ext cx="1070820" cy="369332"/>
          </a:xfrm>
          <a:prstGeom prst="rect">
            <a:avLst/>
          </a:prstGeom>
          <a:noFill/>
        </p:spPr>
        <p:txBody>
          <a:bodyPr wrap="square" rtlCol="0">
            <a:spAutoFit/>
          </a:bodyPr>
          <a:lstStyle/>
          <a:p>
            <a:r>
              <a:rPr lang="en-US" dirty="0" smtClean="0">
                <a:solidFill>
                  <a:schemeClr val="bg1"/>
                </a:solidFill>
              </a:rPr>
              <a:t>Rack 9</a:t>
            </a:r>
            <a:endParaRPr lang="en-US" dirty="0">
              <a:solidFill>
                <a:schemeClr val="bg1"/>
              </a:solidFill>
            </a:endParaRPr>
          </a:p>
        </p:txBody>
      </p:sp>
      <p:sp>
        <p:nvSpPr>
          <p:cNvPr id="15" name="Can 14"/>
          <p:cNvSpPr/>
          <p:nvPr/>
        </p:nvSpPr>
        <p:spPr>
          <a:xfrm>
            <a:off x="261936" y="3761149"/>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Can 15"/>
          <p:cNvSpPr/>
          <p:nvPr/>
        </p:nvSpPr>
        <p:spPr>
          <a:xfrm>
            <a:off x="630887" y="3761149"/>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Rectangle 16"/>
          <p:cNvSpPr/>
          <p:nvPr/>
        </p:nvSpPr>
        <p:spPr>
          <a:xfrm>
            <a:off x="184203" y="2934053"/>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sp>
        <p:nvSpPr>
          <p:cNvPr id="18" name="Rectangle 17"/>
          <p:cNvSpPr/>
          <p:nvPr/>
        </p:nvSpPr>
        <p:spPr>
          <a:xfrm>
            <a:off x="1887367" y="2896530"/>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sp>
        <p:nvSpPr>
          <p:cNvPr id="19" name="Rectangle 18"/>
          <p:cNvSpPr/>
          <p:nvPr/>
        </p:nvSpPr>
        <p:spPr>
          <a:xfrm>
            <a:off x="3547198" y="2896530"/>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sp>
        <p:nvSpPr>
          <p:cNvPr id="20" name="Rectangle 19"/>
          <p:cNvSpPr/>
          <p:nvPr/>
        </p:nvSpPr>
        <p:spPr>
          <a:xfrm>
            <a:off x="1917263" y="3448493"/>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1</a:t>
            </a:r>
            <a:endParaRPr lang="en-US" dirty="0"/>
          </a:p>
        </p:txBody>
      </p:sp>
      <p:sp>
        <p:nvSpPr>
          <p:cNvPr id="21" name="Rectangle 20"/>
          <p:cNvSpPr/>
          <p:nvPr/>
        </p:nvSpPr>
        <p:spPr>
          <a:xfrm>
            <a:off x="1895977" y="3955093"/>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2</a:t>
            </a:r>
            <a:endParaRPr lang="en-US" dirty="0"/>
          </a:p>
        </p:txBody>
      </p:sp>
      <p:sp>
        <p:nvSpPr>
          <p:cNvPr id="22" name="Rectangle 21"/>
          <p:cNvSpPr/>
          <p:nvPr/>
        </p:nvSpPr>
        <p:spPr>
          <a:xfrm>
            <a:off x="1887367" y="4425873"/>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a:t>
            </a:r>
            <a:endParaRPr lang="en-US" dirty="0"/>
          </a:p>
        </p:txBody>
      </p:sp>
      <p:sp>
        <p:nvSpPr>
          <p:cNvPr id="23" name="Rectangle 22"/>
          <p:cNvSpPr/>
          <p:nvPr/>
        </p:nvSpPr>
        <p:spPr>
          <a:xfrm>
            <a:off x="1887367" y="4754417"/>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a:t>
            </a:r>
            <a:endParaRPr lang="en-US" dirty="0"/>
          </a:p>
        </p:txBody>
      </p:sp>
      <p:sp>
        <p:nvSpPr>
          <p:cNvPr id="24" name="Can 23"/>
          <p:cNvSpPr/>
          <p:nvPr/>
        </p:nvSpPr>
        <p:spPr>
          <a:xfrm>
            <a:off x="2888218" y="4239978"/>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Can 24"/>
          <p:cNvSpPr/>
          <p:nvPr/>
        </p:nvSpPr>
        <p:spPr>
          <a:xfrm>
            <a:off x="2624190" y="3773223"/>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Can 25"/>
          <p:cNvSpPr/>
          <p:nvPr/>
        </p:nvSpPr>
        <p:spPr>
          <a:xfrm>
            <a:off x="2993141" y="3773223"/>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p:cNvSpPr/>
          <p:nvPr/>
        </p:nvSpPr>
        <p:spPr>
          <a:xfrm>
            <a:off x="3594573" y="3444471"/>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1</a:t>
            </a:r>
            <a:endParaRPr lang="en-US" dirty="0"/>
          </a:p>
        </p:txBody>
      </p:sp>
      <p:sp>
        <p:nvSpPr>
          <p:cNvPr id="28" name="Rectangle 27"/>
          <p:cNvSpPr/>
          <p:nvPr/>
        </p:nvSpPr>
        <p:spPr>
          <a:xfrm>
            <a:off x="3573287" y="3951071"/>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2</a:t>
            </a:r>
            <a:endParaRPr lang="en-US" dirty="0"/>
          </a:p>
        </p:txBody>
      </p:sp>
      <p:sp>
        <p:nvSpPr>
          <p:cNvPr id="29" name="Rectangle 28"/>
          <p:cNvSpPr/>
          <p:nvPr/>
        </p:nvSpPr>
        <p:spPr>
          <a:xfrm>
            <a:off x="3564677" y="4421851"/>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a:t>
            </a:r>
            <a:endParaRPr lang="en-US" dirty="0"/>
          </a:p>
        </p:txBody>
      </p:sp>
      <p:sp>
        <p:nvSpPr>
          <p:cNvPr id="30" name="Rectangle 29"/>
          <p:cNvSpPr/>
          <p:nvPr/>
        </p:nvSpPr>
        <p:spPr>
          <a:xfrm>
            <a:off x="3564677" y="4750395"/>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a:t>
            </a:r>
            <a:endParaRPr lang="en-US" dirty="0"/>
          </a:p>
        </p:txBody>
      </p:sp>
      <p:sp>
        <p:nvSpPr>
          <p:cNvPr id="31" name="Can 30"/>
          <p:cNvSpPr/>
          <p:nvPr/>
        </p:nvSpPr>
        <p:spPr>
          <a:xfrm>
            <a:off x="4019971" y="4235956"/>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2" name="Can 31"/>
          <p:cNvSpPr/>
          <p:nvPr/>
        </p:nvSpPr>
        <p:spPr>
          <a:xfrm>
            <a:off x="4156469" y="3745248"/>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3" name="Can 32"/>
          <p:cNvSpPr/>
          <p:nvPr/>
        </p:nvSpPr>
        <p:spPr>
          <a:xfrm>
            <a:off x="4525420" y="3745248"/>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4" name="Rectangle 33"/>
          <p:cNvSpPr/>
          <p:nvPr/>
        </p:nvSpPr>
        <p:spPr>
          <a:xfrm>
            <a:off x="1505529" y="1480585"/>
            <a:ext cx="1792301" cy="58163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cxnSp>
        <p:nvCxnSpPr>
          <p:cNvPr id="36" name="Straight Arrow Connector 35"/>
          <p:cNvCxnSpPr>
            <a:stCxn id="34" idx="2"/>
            <a:endCxn id="4" idx="0"/>
          </p:cNvCxnSpPr>
          <p:nvPr/>
        </p:nvCxnSpPr>
        <p:spPr>
          <a:xfrm flipH="1">
            <a:off x="881426" y="2062224"/>
            <a:ext cx="1520254" cy="7175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34" idx="2"/>
            <a:endCxn id="5" idx="0"/>
          </p:cNvCxnSpPr>
          <p:nvPr/>
        </p:nvCxnSpPr>
        <p:spPr>
          <a:xfrm>
            <a:off x="2401680" y="2062224"/>
            <a:ext cx="163318" cy="693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4" idx="2"/>
            <a:endCxn id="6" idx="0"/>
          </p:cNvCxnSpPr>
          <p:nvPr/>
        </p:nvCxnSpPr>
        <p:spPr>
          <a:xfrm>
            <a:off x="2401680" y="2062224"/>
            <a:ext cx="1836922" cy="6937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5748954" y="1934163"/>
            <a:ext cx="2172126" cy="66473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solidFill>
                  <a:srgbClr val="000000"/>
                </a:solidFill>
              </a:rPr>
              <a:t>Name Node</a:t>
            </a:r>
            <a:endParaRPr lang="en-US" dirty="0">
              <a:solidFill>
                <a:srgbClr val="000000"/>
              </a:solidFill>
            </a:endParaRPr>
          </a:p>
        </p:txBody>
      </p:sp>
      <p:sp>
        <p:nvSpPr>
          <p:cNvPr id="44" name="TextBox 43"/>
          <p:cNvSpPr txBox="1"/>
          <p:nvPr/>
        </p:nvSpPr>
        <p:spPr>
          <a:xfrm>
            <a:off x="7040014" y="3066310"/>
            <a:ext cx="2103986" cy="2585323"/>
          </a:xfrm>
          <a:prstGeom prst="rect">
            <a:avLst/>
          </a:prstGeom>
          <a:noFill/>
          <a:ln>
            <a:solidFill>
              <a:schemeClr val="tx1"/>
            </a:solidFill>
          </a:ln>
        </p:spPr>
        <p:txBody>
          <a:bodyPr wrap="square" rtlCol="0">
            <a:spAutoFit/>
          </a:bodyPr>
          <a:lstStyle/>
          <a:p>
            <a:r>
              <a:rPr lang="en-US" dirty="0" err="1" smtClean="0"/>
              <a:t>Results.txt</a:t>
            </a:r>
            <a:r>
              <a:rPr lang="en-US" dirty="0" smtClean="0"/>
              <a:t> =</a:t>
            </a:r>
          </a:p>
          <a:p>
            <a:r>
              <a:rPr lang="en-US" dirty="0" smtClean="0"/>
              <a:t>BLK A:</a:t>
            </a:r>
            <a:br>
              <a:rPr lang="en-US" dirty="0" smtClean="0"/>
            </a:br>
            <a:r>
              <a:rPr lang="en-US" dirty="0" smtClean="0"/>
              <a:t>DN1, DN5, DN6</a:t>
            </a:r>
          </a:p>
          <a:p>
            <a:endParaRPr lang="en-US" dirty="0"/>
          </a:p>
          <a:p>
            <a:r>
              <a:rPr lang="en-US" dirty="0" smtClean="0"/>
              <a:t>BLK B:</a:t>
            </a:r>
          </a:p>
          <a:p>
            <a:r>
              <a:rPr lang="en-US" dirty="0" smtClean="0"/>
              <a:t>DN7, DN1, DN2</a:t>
            </a:r>
          </a:p>
          <a:p>
            <a:endParaRPr lang="en-US" dirty="0"/>
          </a:p>
          <a:p>
            <a:r>
              <a:rPr lang="en-US" dirty="0" smtClean="0"/>
              <a:t>BLK C</a:t>
            </a:r>
          </a:p>
          <a:p>
            <a:r>
              <a:rPr lang="en-US" dirty="0" smtClean="0"/>
              <a:t>DN5, DN8, DN9</a:t>
            </a:r>
          </a:p>
        </p:txBody>
      </p:sp>
      <p:sp>
        <p:nvSpPr>
          <p:cNvPr id="45" name="TextBox 44"/>
          <p:cNvSpPr txBox="1"/>
          <p:nvPr/>
        </p:nvSpPr>
        <p:spPr>
          <a:xfrm>
            <a:off x="7064519" y="2727756"/>
            <a:ext cx="1791535" cy="338554"/>
          </a:xfrm>
          <a:prstGeom prst="rect">
            <a:avLst/>
          </a:prstGeom>
          <a:noFill/>
        </p:spPr>
        <p:txBody>
          <a:bodyPr wrap="square" rtlCol="0">
            <a:spAutoFit/>
          </a:bodyPr>
          <a:lstStyle/>
          <a:p>
            <a:r>
              <a:rPr lang="en-US" sz="1600" dirty="0" err="1" smtClean="0"/>
              <a:t>metatadata</a:t>
            </a:r>
            <a:endParaRPr lang="en-US" sz="1600" dirty="0"/>
          </a:p>
        </p:txBody>
      </p:sp>
      <p:sp>
        <p:nvSpPr>
          <p:cNvPr id="46" name="TextBox 45"/>
          <p:cNvSpPr txBox="1"/>
          <p:nvPr/>
        </p:nvSpPr>
        <p:spPr>
          <a:xfrm>
            <a:off x="5127139" y="3021359"/>
            <a:ext cx="1791535" cy="2031325"/>
          </a:xfrm>
          <a:prstGeom prst="rect">
            <a:avLst/>
          </a:prstGeom>
          <a:noFill/>
          <a:ln>
            <a:solidFill>
              <a:schemeClr val="tx1"/>
            </a:solidFill>
          </a:ln>
        </p:spPr>
        <p:txBody>
          <a:bodyPr wrap="square" rtlCol="0">
            <a:spAutoFit/>
          </a:bodyPr>
          <a:lstStyle/>
          <a:p>
            <a:r>
              <a:rPr lang="en-US" dirty="0" smtClean="0"/>
              <a:t>Rack 1:</a:t>
            </a:r>
            <a:br>
              <a:rPr lang="en-US" dirty="0" smtClean="0"/>
            </a:br>
            <a:r>
              <a:rPr lang="en-US" dirty="0" smtClean="0"/>
              <a:t>Data Node 1 </a:t>
            </a:r>
            <a:r>
              <a:rPr lang="en-US" dirty="0"/>
              <a:t/>
            </a:r>
            <a:br>
              <a:rPr lang="en-US" dirty="0"/>
            </a:br>
            <a:r>
              <a:rPr lang="en-US" dirty="0"/>
              <a:t>Data Node </a:t>
            </a:r>
            <a:r>
              <a:rPr lang="en-US" dirty="0" smtClean="0"/>
              <a:t>2</a:t>
            </a:r>
            <a:r>
              <a:rPr lang="en-US" dirty="0"/>
              <a:t/>
            </a:r>
            <a:br>
              <a:rPr lang="en-US" dirty="0"/>
            </a:br>
            <a:r>
              <a:rPr lang="en-US" dirty="0"/>
              <a:t>Data Node </a:t>
            </a:r>
            <a:r>
              <a:rPr lang="en-US" dirty="0" smtClean="0"/>
              <a:t>3</a:t>
            </a:r>
          </a:p>
          <a:p>
            <a:endParaRPr lang="en-US" dirty="0"/>
          </a:p>
          <a:p>
            <a:r>
              <a:rPr lang="en-US" dirty="0" smtClean="0"/>
              <a:t>Rack </a:t>
            </a:r>
            <a:r>
              <a:rPr lang="en-US" dirty="0"/>
              <a:t>1</a:t>
            </a:r>
            <a:r>
              <a:rPr lang="en-US" dirty="0" smtClean="0"/>
              <a:t>:</a:t>
            </a:r>
          </a:p>
          <a:p>
            <a:r>
              <a:rPr lang="en-US" dirty="0"/>
              <a:t>Data Node </a:t>
            </a:r>
            <a:r>
              <a:rPr lang="en-US" dirty="0" smtClean="0"/>
              <a:t>5</a:t>
            </a:r>
            <a:endParaRPr lang="en-US" dirty="0"/>
          </a:p>
        </p:txBody>
      </p:sp>
      <p:sp>
        <p:nvSpPr>
          <p:cNvPr id="47" name="TextBox 46"/>
          <p:cNvSpPr txBox="1"/>
          <p:nvPr/>
        </p:nvSpPr>
        <p:spPr>
          <a:xfrm>
            <a:off x="5128970" y="2671063"/>
            <a:ext cx="1525484" cy="338554"/>
          </a:xfrm>
          <a:prstGeom prst="rect">
            <a:avLst/>
          </a:prstGeom>
          <a:noFill/>
        </p:spPr>
        <p:txBody>
          <a:bodyPr wrap="square" rtlCol="0">
            <a:spAutoFit/>
          </a:bodyPr>
          <a:lstStyle/>
          <a:p>
            <a:r>
              <a:rPr lang="en-US" sz="1600" dirty="0" smtClean="0"/>
              <a:t>Rack Aware</a:t>
            </a:r>
            <a:endParaRPr lang="en-US" sz="1600" dirty="0"/>
          </a:p>
        </p:txBody>
      </p:sp>
    </p:spTree>
    <p:extLst>
      <p:ext uri="{BB962C8B-B14F-4D97-AF65-F5344CB8AC3E}">
        <p14:creationId xmlns:p14="http://schemas.microsoft.com/office/powerpoint/2010/main" val="16180691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MapReduce: Three Phases</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4400" dirty="0" smtClean="0"/>
          </a:p>
          <a:p>
            <a:pPr marL="0" indent="0" algn="ctr">
              <a:buNone/>
            </a:pPr>
            <a:r>
              <a:rPr lang="en-US" sz="4800" dirty="0" smtClean="0"/>
              <a:t>1. Map</a:t>
            </a:r>
          </a:p>
          <a:p>
            <a:pPr marL="0" indent="0" algn="ctr">
              <a:buNone/>
            </a:pPr>
            <a:r>
              <a:rPr lang="en-US" sz="4800" dirty="0" smtClean="0"/>
              <a:t>2. Sort</a:t>
            </a:r>
          </a:p>
          <a:p>
            <a:pPr marL="0" indent="0" algn="ctr">
              <a:buNone/>
            </a:pPr>
            <a:r>
              <a:rPr lang="en-US" sz="4800" dirty="0" smtClean="0"/>
              <a:t>3. Reduce</a:t>
            </a:r>
            <a:endParaRPr lang="en-US" sz="4800" dirty="0"/>
          </a:p>
        </p:txBody>
      </p:sp>
    </p:spTree>
    <p:extLst>
      <p:ext uri="{BB962C8B-B14F-4D97-AF65-F5344CB8AC3E}">
        <p14:creationId xmlns:p14="http://schemas.microsoft.com/office/powerpoint/2010/main" val="35438582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Processing: Map</a:t>
            </a:r>
            <a:endParaRPr lang="en-US" dirty="0"/>
          </a:p>
        </p:txBody>
      </p:sp>
      <p:sp>
        <p:nvSpPr>
          <p:cNvPr id="4" name="Rectangle 3"/>
          <p:cNvSpPr/>
          <p:nvPr/>
        </p:nvSpPr>
        <p:spPr>
          <a:xfrm>
            <a:off x="821068" y="3626018"/>
            <a:ext cx="1808915" cy="8738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Rectangle 4"/>
          <p:cNvSpPr/>
          <p:nvPr/>
        </p:nvSpPr>
        <p:spPr>
          <a:xfrm>
            <a:off x="3342002" y="3664501"/>
            <a:ext cx="1808915" cy="8738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p:cNvSpPr/>
          <p:nvPr/>
        </p:nvSpPr>
        <p:spPr>
          <a:xfrm>
            <a:off x="6028167" y="3690157"/>
            <a:ext cx="1808915" cy="8738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Box 6"/>
          <p:cNvSpPr txBox="1"/>
          <p:nvPr/>
        </p:nvSpPr>
        <p:spPr>
          <a:xfrm>
            <a:off x="821068" y="3808669"/>
            <a:ext cx="1808915" cy="369332"/>
          </a:xfrm>
          <a:prstGeom prst="rect">
            <a:avLst/>
          </a:prstGeom>
          <a:noFill/>
        </p:spPr>
        <p:txBody>
          <a:bodyPr wrap="square" rtlCol="0">
            <a:spAutoFit/>
          </a:bodyPr>
          <a:lstStyle/>
          <a:p>
            <a:pPr algn="ctr"/>
            <a:r>
              <a:rPr lang="en-US" dirty="0" smtClean="0"/>
              <a:t>Map Task</a:t>
            </a:r>
            <a:endParaRPr lang="en-US" dirty="0"/>
          </a:p>
        </p:txBody>
      </p:sp>
      <p:sp>
        <p:nvSpPr>
          <p:cNvPr id="8" name="TextBox 7"/>
          <p:cNvSpPr txBox="1"/>
          <p:nvPr/>
        </p:nvSpPr>
        <p:spPr>
          <a:xfrm>
            <a:off x="3374075" y="3807137"/>
            <a:ext cx="1808915" cy="369332"/>
          </a:xfrm>
          <a:prstGeom prst="rect">
            <a:avLst/>
          </a:prstGeom>
          <a:noFill/>
        </p:spPr>
        <p:txBody>
          <a:bodyPr wrap="square" rtlCol="0">
            <a:spAutoFit/>
          </a:bodyPr>
          <a:lstStyle/>
          <a:p>
            <a:pPr algn="ctr"/>
            <a:r>
              <a:rPr lang="en-US" dirty="0" smtClean="0"/>
              <a:t>Map Task</a:t>
            </a:r>
            <a:endParaRPr lang="en-US" dirty="0"/>
          </a:p>
        </p:txBody>
      </p:sp>
      <p:sp>
        <p:nvSpPr>
          <p:cNvPr id="9" name="TextBox 8"/>
          <p:cNvSpPr txBox="1"/>
          <p:nvPr/>
        </p:nvSpPr>
        <p:spPr>
          <a:xfrm>
            <a:off x="6079484" y="3807137"/>
            <a:ext cx="1808915" cy="369332"/>
          </a:xfrm>
          <a:prstGeom prst="rect">
            <a:avLst/>
          </a:prstGeom>
          <a:noFill/>
        </p:spPr>
        <p:txBody>
          <a:bodyPr wrap="square" rtlCol="0">
            <a:spAutoFit/>
          </a:bodyPr>
          <a:lstStyle/>
          <a:p>
            <a:pPr algn="ctr"/>
            <a:r>
              <a:rPr lang="en-US" dirty="0" smtClean="0"/>
              <a:t>Map Task</a:t>
            </a:r>
            <a:endParaRPr lang="en-US" dirty="0"/>
          </a:p>
        </p:txBody>
      </p:sp>
      <p:sp>
        <p:nvSpPr>
          <p:cNvPr id="10" name="Can 9"/>
          <p:cNvSpPr/>
          <p:nvPr/>
        </p:nvSpPr>
        <p:spPr>
          <a:xfrm>
            <a:off x="713783" y="4293372"/>
            <a:ext cx="854116" cy="541197"/>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Can 10"/>
          <p:cNvSpPr/>
          <p:nvPr/>
        </p:nvSpPr>
        <p:spPr>
          <a:xfrm>
            <a:off x="3194467" y="4229233"/>
            <a:ext cx="854116" cy="541197"/>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Can 11"/>
          <p:cNvSpPr/>
          <p:nvPr/>
        </p:nvSpPr>
        <p:spPr>
          <a:xfrm>
            <a:off x="6028167" y="4229233"/>
            <a:ext cx="854116" cy="541197"/>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TextBox 12"/>
          <p:cNvSpPr txBox="1"/>
          <p:nvPr/>
        </p:nvSpPr>
        <p:spPr>
          <a:xfrm>
            <a:off x="707751" y="4401098"/>
            <a:ext cx="854116" cy="369332"/>
          </a:xfrm>
          <a:prstGeom prst="rect">
            <a:avLst/>
          </a:prstGeom>
          <a:noFill/>
        </p:spPr>
        <p:txBody>
          <a:bodyPr wrap="square" rtlCol="0">
            <a:spAutoFit/>
          </a:bodyPr>
          <a:lstStyle/>
          <a:p>
            <a:r>
              <a:rPr lang="en-US" dirty="0" smtClean="0"/>
              <a:t>BLK A</a:t>
            </a:r>
            <a:endParaRPr lang="en-US" dirty="0"/>
          </a:p>
        </p:txBody>
      </p:sp>
      <p:sp>
        <p:nvSpPr>
          <p:cNvPr id="14" name="TextBox 13"/>
          <p:cNvSpPr txBox="1"/>
          <p:nvPr/>
        </p:nvSpPr>
        <p:spPr>
          <a:xfrm>
            <a:off x="3194467" y="4379305"/>
            <a:ext cx="854116" cy="369332"/>
          </a:xfrm>
          <a:prstGeom prst="rect">
            <a:avLst/>
          </a:prstGeom>
          <a:noFill/>
        </p:spPr>
        <p:txBody>
          <a:bodyPr wrap="square" rtlCol="0">
            <a:spAutoFit/>
          </a:bodyPr>
          <a:lstStyle/>
          <a:p>
            <a:r>
              <a:rPr lang="en-US" dirty="0" smtClean="0"/>
              <a:t>BLK B</a:t>
            </a:r>
            <a:endParaRPr lang="en-US" dirty="0"/>
          </a:p>
        </p:txBody>
      </p:sp>
      <p:sp>
        <p:nvSpPr>
          <p:cNvPr id="15" name="TextBox 14"/>
          <p:cNvSpPr txBox="1"/>
          <p:nvPr/>
        </p:nvSpPr>
        <p:spPr>
          <a:xfrm>
            <a:off x="6028167" y="4353649"/>
            <a:ext cx="854116" cy="369332"/>
          </a:xfrm>
          <a:prstGeom prst="rect">
            <a:avLst/>
          </a:prstGeom>
          <a:noFill/>
        </p:spPr>
        <p:txBody>
          <a:bodyPr wrap="square" rtlCol="0">
            <a:spAutoFit/>
          </a:bodyPr>
          <a:lstStyle/>
          <a:p>
            <a:r>
              <a:rPr lang="en-US" dirty="0" smtClean="0"/>
              <a:t>BLK C</a:t>
            </a:r>
            <a:endParaRPr lang="en-US" dirty="0"/>
          </a:p>
        </p:txBody>
      </p:sp>
      <p:sp>
        <p:nvSpPr>
          <p:cNvPr id="16" name="Rectangle 15"/>
          <p:cNvSpPr/>
          <p:nvPr/>
        </p:nvSpPr>
        <p:spPr>
          <a:xfrm>
            <a:off x="3019118" y="1553879"/>
            <a:ext cx="2454683" cy="69602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028877" y="1717227"/>
            <a:ext cx="2451218" cy="369332"/>
          </a:xfrm>
          <a:prstGeom prst="rect">
            <a:avLst/>
          </a:prstGeom>
          <a:noFill/>
        </p:spPr>
        <p:txBody>
          <a:bodyPr wrap="square" rtlCol="0">
            <a:spAutoFit/>
          </a:bodyPr>
          <a:lstStyle/>
          <a:p>
            <a:pPr algn="ctr"/>
            <a:r>
              <a:rPr lang="en-US" dirty="0" smtClean="0"/>
              <a:t>Job Tracker</a:t>
            </a:r>
            <a:endParaRPr lang="en-US" dirty="0"/>
          </a:p>
        </p:txBody>
      </p:sp>
      <p:cxnSp>
        <p:nvCxnSpPr>
          <p:cNvPr id="19" name="Straight Arrow Connector 18"/>
          <p:cNvCxnSpPr>
            <a:stCxn id="16" idx="2"/>
            <a:endCxn id="4" idx="0"/>
          </p:cNvCxnSpPr>
          <p:nvPr/>
        </p:nvCxnSpPr>
        <p:spPr>
          <a:xfrm flipH="1">
            <a:off x="1725526" y="2249906"/>
            <a:ext cx="2520934" cy="137611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6" idx="2"/>
            <a:endCxn id="5" idx="0"/>
          </p:cNvCxnSpPr>
          <p:nvPr/>
        </p:nvCxnSpPr>
        <p:spPr>
          <a:xfrm>
            <a:off x="4246460" y="2249906"/>
            <a:ext cx="0" cy="14145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6" idx="2"/>
            <a:endCxn id="6" idx="0"/>
          </p:cNvCxnSpPr>
          <p:nvPr/>
        </p:nvCxnSpPr>
        <p:spPr>
          <a:xfrm>
            <a:off x="4246460" y="2249906"/>
            <a:ext cx="2686165" cy="144025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324901" y="1714216"/>
            <a:ext cx="1615698" cy="38172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dirty="0"/>
          </a:p>
        </p:txBody>
      </p:sp>
      <p:sp>
        <p:nvSpPr>
          <p:cNvPr id="29" name="TextBox 28"/>
          <p:cNvSpPr txBox="1"/>
          <p:nvPr/>
        </p:nvSpPr>
        <p:spPr>
          <a:xfrm>
            <a:off x="365205" y="1752527"/>
            <a:ext cx="1360321" cy="369332"/>
          </a:xfrm>
          <a:prstGeom prst="rect">
            <a:avLst/>
          </a:prstGeom>
          <a:noFill/>
        </p:spPr>
        <p:txBody>
          <a:bodyPr wrap="square" rtlCol="0">
            <a:spAutoFit/>
          </a:bodyPr>
          <a:lstStyle/>
          <a:p>
            <a:r>
              <a:rPr lang="en-US" dirty="0" smtClean="0"/>
              <a:t>Name Node</a:t>
            </a:r>
            <a:endParaRPr lang="en-US" dirty="0"/>
          </a:p>
        </p:txBody>
      </p:sp>
      <p:cxnSp>
        <p:nvCxnSpPr>
          <p:cNvPr id="18" name="Straight Arrow Connector 17"/>
          <p:cNvCxnSpPr/>
          <p:nvPr/>
        </p:nvCxnSpPr>
        <p:spPr>
          <a:xfrm>
            <a:off x="2071386" y="1752527"/>
            <a:ext cx="838419" cy="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2046726" y="2062251"/>
            <a:ext cx="838419" cy="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725526" y="4262598"/>
            <a:ext cx="1048652" cy="276999"/>
          </a:xfrm>
          <a:prstGeom prst="rect">
            <a:avLst/>
          </a:prstGeom>
          <a:noFill/>
        </p:spPr>
        <p:txBody>
          <a:bodyPr wrap="square" rtlCol="0">
            <a:spAutoFit/>
          </a:bodyPr>
          <a:lstStyle/>
          <a:p>
            <a:r>
              <a:rPr lang="en-US" sz="1200" dirty="0" smtClean="0"/>
              <a:t>Data Node 1</a:t>
            </a:r>
            <a:endParaRPr lang="en-US" sz="1200" dirty="0"/>
          </a:p>
        </p:txBody>
      </p:sp>
      <p:sp>
        <p:nvSpPr>
          <p:cNvPr id="30" name="TextBox 29"/>
          <p:cNvSpPr txBox="1"/>
          <p:nvPr/>
        </p:nvSpPr>
        <p:spPr>
          <a:xfrm>
            <a:off x="4102265" y="4301305"/>
            <a:ext cx="1048652" cy="276999"/>
          </a:xfrm>
          <a:prstGeom prst="rect">
            <a:avLst/>
          </a:prstGeom>
          <a:noFill/>
        </p:spPr>
        <p:txBody>
          <a:bodyPr wrap="square" rtlCol="0">
            <a:spAutoFit/>
          </a:bodyPr>
          <a:lstStyle/>
          <a:p>
            <a:r>
              <a:rPr lang="en-US" sz="1200" dirty="0" smtClean="0"/>
              <a:t>Data Node 5</a:t>
            </a:r>
            <a:endParaRPr lang="en-US" sz="1200" dirty="0"/>
          </a:p>
        </p:txBody>
      </p:sp>
      <p:sp>
        <p:nvSpPr>
          <p:cNvPr id="31" name="TextBox 30"/>
          <p:cNvSpPr txBox="1"/>
          <p:nvPr/>
        </p:nvSpPr>
        <p:spPr>
          <a:xfrm>
            <a:off x="6944955" y="4325593"/>
            <a:ext cx="1048652" cy="276999"/>
          </a:xfrm>
          <a:prstGeom prst="rect">
            <a:avLst/>
          </a:prstGeom>
          <a:noFill/>
        </p:spPr>
        <p:txBody>
          <a:bodyPr wrap="square" rtlCol="0">
            <a:spAutoFit/>
          </a:bodyPr>
          <a:lstStyle/>
          <a:p>
            <a:r>
              <a:rPr lang="en-US" sz="1200" dirty="0" smtClean="0"/>
              <a:t>Data Node 9</a:t>
            </a:r>
            <a:endParaRPr lang="en-US" sz="1200" dirty="0"/>
          </a:p>
        </p:txBody>
      </p:sp>
      <p:sp>
        <p:nvSpPr>
          <p:cNvPr id="32" name="Right Brace 31"/>
          <p:cNvSpPr/>
          <p:nvPr/>
        </p:nvSpPr>
        <p:spPr>
          <a:xfrm rot="5400000">
            <a:off x="3944932" y="1740418"/>
            <a:ext cx="536266" cy="701062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TextBox 32"/>
          <p:cNvSpPr txBox="1"/>
          <p:nvPr/>
        </p:nvSpPr>
        <p:spPr>
          <a:xfrm>
            <a:off x="3342002" y="5513866"/>
            <a:ext cx="1808915" cy="369332"/>
          </a:xfrm>
          <a:prstGeom prst="rect">
            <a:avLst/>
          </a:prstGeom>
          <a:noFill/>
        </p:spPr>
        <p:txBody>
          <a:bodyPr wrap="square" rtlCol="0">
            <a:spAutoFit/>
          </a:bodyPr>
          <a:lstStyle/>
          <a:p>
            <a:pPr algn="ctr"/>
            <a:r>
              <a:rPr lang="en-US" dirty="0" err="1" smtClean="0"/>
              <a:t>File.txt</a:t>
            </a:r>
            <a:endParaRPr lang="en-US" dirty="0"/>
          </a:p>
        </p:txBody>
      </p:sp>
      <p:sp>
        <p:nvSpPr>
          <p:cNvPr id="34" name="TextBox 33"/>
          <p:cNvSpPr txBox="1"/>
          <p:nvPr/>
        </p:nvSpPr>
        <p:spPr>
          <a:xfrm>
            <a:off x="1567899" y="4538315"/>
            <a:ext cx="1346334" cy="369332"/>
          </a:xfrm>
          <a:prstGeom prst="rect">
            <a:avLst/>
          </a:prstGeom>
          <a:noFill/>
        </p:spPr>
        <p:txBody>
          <a:bodyPr wrap="square" rtlCol="0">
            <a:spAutoFit/>
          </a:bodyPr>
          <a:lstStyle/>
          <a:p>
            <a:pPr algn="ctr"/>
            <a:r>
              <a:rPr lang="en-US" dirty="0" smtClean="0"/>
              <a:t>Refund = 3</a:t>
            </a:r>
            <a:endParaRPr lang="en-US" dirty="0"/>
          </a:p>
        </p:txBody>
      </p:sp>
      <p:sp>
        <p:nvSpPr>
          <p:cNvPr id="35" name="TextBox 34"/>
          <p:cNvSpPr txBox="1"/>
          <p:nvPr/>
        </p:nvSpPr>
        <p:spPr>
          <a:xfrm>
            <a:off x="4102265" y="4559776"/>
            <a:ext cx="1346334" cy="369332"/>
          </a:xfrm>
          <a:prstGeom prst="rect">
            <a:avLst/>
          </a:prstGeom>
          <a:noFill/>
        </p:spPr>
        <p:txBody>
          <a:bodyPr wrap="square" rtlCol="0">
            <a:spAutoFit/>
          </a:bodyPr>
          <a:lstStyle/>
          <a:p>
            <a:pPr algn="ctr"/>
            <a:r>
              <a:rPr lang="en-US" dirty="0" smtClean="0"/>
              <a:t>Refund = 0</a:t>
            </a:r>
            <a:endParaRPr lang="en-US" dirty="0"/>
          </a:p>
        </p:txBody>
      </p:sp>
      <p:sp>
        <p:nvSpPr>
          <p:cNvPr id="36" name="TextBox 35"/>
          <p:cNvSpPr txBox="1"/>
          <p:nvPr/>
        </p:nvSpPr>
        <p:spPr>
          <a:xfrm>
            <a:off x="6863582" y="4559776"/>
            <a:ext cx="1346334" cy="369332"/>
          </a:xfrm>
          <a:prstGeom prst="rect">
            <a:avLst/>
          </a:prstGeom>
          <a:noFill/>
        </p:spPr>
        <p:txBody>
          <a:bodyPr wrap="square" rtlCol="0">
            <a:spAutoFit/>
          </a:bodyPr>
          <a:lstStyle/>
          <a:p>
            <a:pPr algn="ctr"/>
            <a:r>
              <a:rPr lang="en-US" dirty="0" smtClean="0"/>
              <a:t>Refund= 11</a:t>
            </a:r>
            <a:endParaRPr lang="en-US" dirty="0"/>
          </a:p>
        </p:txBody>
      </p:sp>
    </p:spTree>
    <p:extLst>
      <p:ext uri="{BB962C8B-B14F-4D97-AF65-F5344CB8AC3E}">
        <p14:creationId xmlns:p14="http://schemas.microsoft.com/office/powerpoint/2010/main" val="42789225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sz="2800" dirty="0" smtClean="0"/>
              <a:t>Why Should </a:t>
            </a:r>
            <a:r>
              <a:rPr lang="en-US" sz="2800" dirty="0"/>
              <a:t>Y</a:t>
            </a:r>
            <a:r>
              <a:rPr lang="en-US" sz="2800" dirty="0" smtClean="0"/>
              <a:t>ou Care about </a:t>
            </a:r>
            <a:r>
              <a:rPr lang="en-US" sz="2800" dirty="0" err="1" smtClean="0"/>
              <a:t>Hadoop</a:t>
            </a:r>
            <a:r>
              <a:rPr lang="en-US" sz="2800" dirty="0" smtClean="0"/>
              <a:t>?</a:t>
            </a:r>
          </a:p>
          <a:p>
            <a:r>
              <a:rPr lang="en-US" sz="2800" dirty="0" smtClean="0"/>
              <a:t>What Exactly is </a:t>
            </a:r>
            <a:r>
              <a:rPr lang="en-US" sz="2800" dirty="0" err="1" smtClean="0"/>
              <a:t>Hadoop</a:t>
            </a:r>
            <a:r>
              <a:rPr lang="en-US" sz="2800" dirty="0" smtClean="0"/>
              <a:t>?</a:t>
            </a:r>
          </a:p>
          <a:p>
            <a:r>
              <a:rPr lang="en-US" sz="2800" dirty="0" smtClean="0"/>
              <a:t>Overview of </a:t>
            </a:r>
            <a:r>
              <a:rPr lang="en-US" sz="2800" dirty="0" err="1" smtClean="0"/>
              <a:t>Hadoop</a:t>
            </a:r>
            <a:r>
              <a:rPr lang="en-US" sz="2800" dirty="0" smtClean="0"/>
              <a:t> </a:t>
            </a:r>
            <a:r>
              <a:rPr lang="en-US" sz="2800" dirty="0" err="1" smtClean="0"/>
              <a:t>MapReduce</a:t>
            </a:r>
            <a:r>
              <a:rPr lang="en-US" sz="2800" dirty="0"/>
              <a:t> </a:t>
            </a:r>
            <a:r>
              <a:rPr lang="en-US" sz="2800" dirty="0" smtClean="0"/>
              <a:t>and </a:t>
            </a:r>
            <a:r>
              <a:rPr lang="en-US" sz="2800" dirty="0" err="1" smtClean="0"/>
              <a:t>Hadoop</a:t>
            </a:r>
            <a:r>
              <a:rPr lang="en-US" sz="2800" dirty="0" smtClean="0"/>
              <a:t> Distributed File System (HDFS)</a:t>
            </a:r>
          </a:p>
          <a:p>
            <a:r>
              <a:rPr lang="en-US" sz="2800" dirty="0"/>
              <a:t>Workflow</a:t>
            </a:r>
          </a:p>
          <a:p>
            <a:r>
              <a:rPr lang="en-US" sz="2800" dirty="0" smtClean="0"/>
              <a:t>Conclusions and References</a:t>
            </a:r>
          </a:p>
          <a:p>
            <a:r>
              <a:rPr lang="en-US" sz="2800" dirty="0" smtClean="0"/>
              <a:t>Getting Started with Hadoop</a:t>
            </a:r>
          </a:p>
          <a:p>
            <a:endParaRPr lang="en-US" dirty="0"/>
          </a:p>
        </p:txBody>
      </p:sp>
    </p:spTree>
    <p:extLst>
      <p:ext uri="{BB962C8B-B14F-4D97-AF65-F5344CB8AC3E}">
        <p14:creationId xmlns:p14="http://schemas.microsoft.com/office/powerpoint/2010/main" val="35158955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MapReduce: The Map Step</a:t>
            </a:r>
            <a:endParaRPr lang="en-US" dirty="0"/>
          </a:p>
        </p:txBody>
      </p:sp>
      <p:grpSp>
        <p:nvGrpSpPr>
          <p:cNvPr id="4" name="Group 21"/>
          <p:cNvGrpSpPr>
            <a:grpSpLocks/>
          </p:cNvGrpSpPr>
          <p:nvPr/>
        </p:nvGrpSpPr>
        <p:grpSpPr bwMode="auto">
          <a:xfrm>
            <a:off x="2667000" y="3994150"/>
            <a:ext cx="1219200" cy="381000"/>
            <a:chOff x="240" y="2016"/>
            <a:chExt cx="768" cy="240"/>
          </a:xfrm>
        </p:grpSpPr>
        <p:sp>
          <p:nvSpPr>
            <p:cNvPr id="5" name="Rectangle 4"/>
            <p:cNvSpPr>
              <a:spLocks noChangeArrowheads="1"/>
            </p:cNvSpPr>
            <p:nvPr/>
          </p:nvSpPr>
          <p:spPr bwMode="auto">
            <a:xfrm>
              <a:off x="576" y="2016"/>
              <a:ext cx="432" cy="24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sp>
          <p:nvSpPr>
            <p:cNvPr id="6" name="AutoShape 5"/>
            <p:cNvSpPr>
              <a:spLocks noChangeArrowheads="1"/>
            </p:cNvSpPr>
            <p:nvPr/>
          </p:nvSpPr>
          <p:spPr bwMode="auto">
            <a:xfrm>
              <a:off x="240" y="2016"/>
              <a:ext cx="288" cy="240"/>
            </a:xfrm>
            <a:prstGeom prst="triangle">
              <a:avLst>
                <a:gd name="adj" fmla="val 50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grpSp>
      <p:grpSp>
        <p:nvGrpSpPr>
          <p:cNvPr id="7" name="Group 36"/>
          <p:cNvGrpSpPr>
            <a:grpSpLocks/>
          </p:cNvGrpSpPr>
          <p:nvPr/>
        </p:nvGrpSpPr>
        <p:grpSpPr bwMode="auto">
          <a:xfrm>
            <a:off x="5105400" y="2698750"/>
            <a:ext cx="1676400" cy="1219200"/>
            <a:chOff x="1776" y="1152"/>
            <a:chExt cx="1056" cy="768"/>
          </a:xfrm>
        </p:grpSpPr>
        <p:grpSp>
          <p:nvGrpSpPr>
            <p:cNvPr id="8" name="Group 10"/>
            <p:cNvGrpSpPr>
              <a:grpSpLocks/>
            </p:cNvGrpSpPr>
            <p:nvPr/>
          </p:nvGrpSpPr>
          <p:grpSpPr bwMode="auto">
            <a:xfrm>
              <a:off x="1776" y="1152"/>
              <a:ext cx="1056" cy="336"/>
              <a:chOff x="2256" y="1344"/>
              <a:chExt cx="1056" cy="336"/>
            </a:xfrm>
          </p:grpSpPr>
          <p:sp>
            <p:nvSpPr>
              <p:cNvPr id="12" name="AutoShape 8"/>
              <p:cNvSpPr>
                <a:spLocks noChangeArrowheads="1"/>
              </p:cNvSpPr>
              <p:nvPr/>
            </p:nvSpPr>
            <p:spPr bwMode="auto">
              <a:xfrm>
                <a:off x="2256" y="1344"/>
                <a:ext cx="432" cy="336"/>
              </a:xfrm>
              <a:prstGeom prst="diamond">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sp>
            <p:nvSpPr>
              <p:cNvPr id="13" name="AutoShape 9"/>
              <p:cNvSpPr>
                <a:spLocks noChangeArrowheads="1"/>
              </p:cNvSpPr>
              <p:nvPr/>
            </p:nvSpPr>
            <p:spPr bwMode="auto">
              <a:xfrm>
                <a:off x="2688" y="1344"/>
                <a:ext cx="624" cy="336"/>
              </a:xfrm>
              <a:prstGeom prst="parallelogram">
                <a:avLst>
                  <a:gd name="adj" fmla="val 464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grpSp>
        <p:grpSp>
          <p:nvGrpSpPr>
            <p:cNvPr id="9" name="Group 11"/>
            <p:cNvGrpSpPr>
              <a:grpSpLocks/>
            </p:cNvGrpSpPr>
            <p:nvPr/>
          </p:nvGrpSpPr>
          <p:grpSpPr bwMode="auto">
            <a:xfrm>
              <a:off x="1776" y="1584"/>
              <a:ext cx="1056" cy="336"/>
              <a:chOff x="2256" y="1344"/>
              <a:chExt cx="1056" cy="336"/>
            </a:xfrm>
          </p:grpSpPr>
          <p:sp>
            <p:nvSpPr>
              <p:cNvPr id="10" name="AutoShape 12"/>
              <p:cNvSpPr>
                <a:spLocks noChangeArrowheads="1"/>
              </p:cNvSpPr>
              <p:nvPr/>
            </p:nvSpPr>
            <p:spPr bwMode="auto">
              <a:xfrm>
                <a:off x="2256" y="1344"/>
                <a:ext cx="432" cy="336"/>
              </a:xfrm>
              <a:prstGeom prst="diamond">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sp>
            <p:nvSpPr>
              <p:cNvPr id="11" name="AutoShape 13"/>
              <p:cNvSpPr>
                <a:spLocks noChangeArrowheads="1"/>
              </p:cNvSpPr>
              <p:nvPr/>
            </p:nvSpPr>
            <p:spPr bwMode="auto">
              <a:xfrm>
                <a:off x="2688" y="1344"/>
                <a:ext cx="624" cy="336"/>
              </a:xfrm>
              <a:prstGeom prst="parallelogram">
                <a:avLst>
                  <a:gd name="adj" fmla="val 464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grpSp>
      </p:grpSp>
      <p:grpSp>
        <p:nvGrpSpPr>
          <p:cNvPr id="14" name="Group 35"/>
          <p:cNvGrpSpPr>
            <a:grpSpLocks/>
          </p:cNvGrpSpPr>
          <p:nvPr/>
        </p:nvGrpSpPr>
        <p:grpSpPr bwMode="auto">
          <a:xfrm>
            <a:off x="4038600" y="3079750"/>
            <a:ext cx="762000" cy="609600"/>
            <a:chOff x="1104" y="1296"/>
            <a:chExt cx="480" cy="384"/>
          </a:xfrm>
        </p:grpSpPr>
        <p:sp>
          <p:nvSpPr>
            <p:cNvPr id="15" name="AutoShape 19"/>
            <p:cNvSpPr>
              <a:spLocks noChangeArrowheads="1"/>
            </p:cNvSpPr>
            <p:nvPr/>
          </p:nvSpPr>
          <p:spPr bwMode="auto">
            <a:xfrm>
              <a:off x="1152" y="1488"/>
              <a:ext cx="432" cy="192"/>
            </a:xfrm>
            <a:prstGeom prst="rightArrow">
              <a:avLst>
                <a:gd name="adj1" fmla="val 50000"/>
                <a:gd name="adj2" fmla="val 56250"/>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Text Box 20"/>
            <p:cNvSpPr txBox="1">
              <a:spLocks noChangeArrowheads="1"/>
            </p:cNvSpPr>
            <p:nvPr/>
          </p:nvSpPr>
          <p:spPr bwMode="auto">
            <a:xfrm>
              <a:off x="1104" y="1296"/>
              <a:ext cx="4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map</a:t>
              </a:r>
            </a:p>
          </p:txBody>
        </p:sp>
      </p:grpSp>
      <p:grpSp>
        <p:nvGrpSpPr>
          <p:cNvPr id="17" name="Group 25"/>
          <p:cNvGrpSpPr>
            <a:grpSpLocks/>
          </p:cNvGrpSpPr>
          <p:nvPr/>
        </p:nvGrpSpPr>
        <p:grpSpPr bwMode="auto">
          <a:xfrm>
            <a:off x="2667000" y="3308350"/>
            <a:ext cx="1219200" cy="381000"/>
            <a:chOff x="240" y="2016"/>
            <a:chExt cx="768" cy="240"/>
          </a:xfrm>
        </p:grpSpPr>
        <p:sp>
          <p:nvSpPr>
            <p:cNvPr id="18" name="Rectangle 26"/>
            <p:cNvSpPr>
              <a:spLocks noChangeArrowheads="1"/>
            </p:cNvSpPr>
            <p:nvPr/>
          </p:nvSpPr>
          <p:spPr bwMode="auto">
            <a:xfrm>
              <a:off x="576" y="2016"/>
              <a:ext cx="432" cy="24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sp>
          <p:nvSpPr>
            <p:cNvPr id="19" name="AutoShape 27"/>
            <p:cNvSpPr>
              <a:spLocks noChangeArrowheads="1"/>
            </p:cNvSpPr>
            <p:nvPr/>
          </p:nvSpPr>
          <p:spPr bwMode="auto">
            <a:xfrm>
              <a:off x="240" y="2016"/>
              <a:ext cx="288" cy="240"/>
            </a:xfrm>
            <a:prstGeom prst="triangle">
              <a:avLst>
                <a:gd name="adj" fmla="val 50000"/>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grpSp>
      <p:grpSp>
        <p:nvGrpSpPr>
          <p:cNvPr id="20" name="Group 28"/>
          <p:cNvGrpSpPr>
            <a:grpSpLocks/>
          </p:cNvGrpSpPr>
          <p:nvPr/>
        </p:nvGrpSpPr>
        <p:grpSpPr bwMode="auto">
          <a:xfrm>
            <a:off x="2590800" y="5441950"/>
            <a:ext cx="1219200" cy="381000"/>
            <a:chOff x="240" y="2016"/>
            <a:chExt cx="768" cy="240"/>
          </a:xfrm>
        </p:grpSpPr>
        <p:sp>
          <p:nvSpPr>
            <p:cNvPr id="21" name="Rectangle 29"/>
            <p:cNvSpPr>
              <a:spLocks noChangeArrowheads="1"/>
            </p:cNvSpPr>
            <p:nvPr/>
          </p:nvSpPr>
          <p:spPr bwMode="auto">
            <a:xfrm>
              <a:off x="576" y="2016"/>
              <a:ext cx="432" cy="240"/>
            </a:xfrm>
            <a:prstGeom prst="rect">
              <a:avLst/>
            </a:prstGeom>
            <a:solidFill>
              <a:srgbClr val="66CC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sp>
          <p:nvSpPr>
            <p:cNvPr id="22" name="AutoShape 30"/>
            <p:cNvSpPr>
              <a:spLocks noChangeArrowheads="1"/>
            </p:cNvSpPr>
            <p:nvPr/>
          </p:nvSpPr>
          <p:spPr bwMode="auto">
            <a:xfrm>
              <a:off x="240" y="2016"/>
              <a:ext cx="288" cy="240"/>
            </a:xfrm>
            <a:prstGeom prst="triangle">
              <a:avLst>
                <a:gd name="adj" fmla="val 50000"/>
              </a:avLst>
            </a:prstGeom>
            <a:solidFill>
              <a:srgbClr val="FF0066"/>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grpSp>
      <p:sp>
        <p:nvSpPr>
          <p:cNvPr id="23" name="Text Box 33"/>
          <p:cNvSpPr txBox="1">
            <a:spLocks noChangeArrowheads="1"/>
          </p:cNvSpPr>
          <p:nvPr/>
        </p:nvSpPr>
        <p:spPr bwMode="auto">
          <a:xfrm>
            <a:off x="2925763" y="4603750"/>
            <a:ext cx="503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a:t>
            </a:r>
          </a:p>
        </p:txBody>
      </p:sp>
      <p:grpSp>
        <p:nvGrpSpPr>
          <p:cNvPr id="24" name="Group 37"/>
          <p:cNvGrpSpPr>
            <a:grpSpLocks/>
          </p:cNvGrpSpPr>
          <p:nvPr/>
        </p:nvGrpSpPr>
        <p:grpSpPr bwMode="auto">
          <a:xfrm>
            <a:off x="5105400" y="4070350"/>
            <a:ext cx="1676400" cy="533400"/>
            <a:chOff x="2256" y="1344"/>
            <a:chExt cx="1056" cy="336"/>
          </a:xfrm>
        </p:grpSpPr>
        <p:sp>
          <p:nvSpPr>
            <p:cNvPr id="25" name="AutoShape 38"/>
            <p:cNvSpPr>
              <a:spLocks noChangeArrowheads="1"/>
            </p:cNvSpPr>
            <p:nvPr/>
          </p:nvSpPr>
          <p:spPr bwMode="auto">
            <a:xfrm>
              <a:off x="2256" y="1344"/>
              <a:ext cx="432" cy="336"/>
            </a:xfrm>
            <a:prstGeom prst="diamond">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sp>
          <p:nvSpPr>
            <p:cNvPr id="26" name="AutoShape 39"/>
            <p:cNvSpPr>
              <a:spLocks noChangeArrowheads="1"/>
            </p:cNvSpPr>
            <p:nvPr/>
          </p:nvSpPr>
          <p:spPr bwMode="auto">
            <a:xfrm>
              <a:off x="2688" y="1344"/>
              <a:ext cx="624" cy="336"/>
            </a:xfrm>
            <a:prstGeom prst="parallelogram">
              <a:avLst>
                <a:gd name="adj" fmla="val 464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grpSp>
      <p:grpSp>
        <p:nvGrpSpPr>
          <p:cNvPr id="27" name="Group 40"/>
          <p:cNvGrpSpPr>
            <a:grpSpLocks/>
          </p:cNvGrpSpPr>
          <p:nvPr/>
        </p:nvGrpSpPr>
        <p:grpSpPr bwMode="auto">
          <a:xfrm>
            <a:off x="4038600" y="3841750"/>
            <a:ext cx="762000" cy="609600"/>
            <a:chOff x="1104" y="1296"/>
            <a:chExt cx="480" cy="384"/>
          </a:xfrm>
        </p:grpSpPr>
        <p:sp>
          <p:nvSpPr>
            <p:cNvPr id="28" name="AutoShape 41"/>
            <p:cNvSpPr>
              <a:spLocks noChangeArrowheads="1"/>
            </p:cNvSpPr>
            <p:nvPr/>
          </p:nvSpPr>
          <p:spPr bwMode="auto">
            <a:xfrm>
              <a:off x="1152" y="1488"/>
              <a:ext cx="432" cy="192"/>
            </a:xfrm>
            <a:prstGeom prst="rightArrow">
              <a:avLst>
                <a:gd name="adj1" fmla="val 50000"/>
                <a:gd name="adj2" fmla="val 56250"/>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Text Box 42"/>
            <p:cNvSpPr txBox="1">
              <a:spLocks noChangeArrowheads="1"/>
            </p:cNvSpPr>
            <p:nvPr/>
          </p:nvSpPr>
          <p:spPr bwMode="auto">
            <a:xfrm>
              <a:off x="1104" y="1296"/>
              <a:ext cx="4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map</a:t>
              </a:r>
            </a:p>
          </p:txBody>
        </p:sp>
      </p:grpSp>
      <p:sp>
        <p:nvSpPr>
          <p:cNvPr id="30" name="Text Box 67"/>
          <p:cNvSpPr txBox="1">
            <a:spLocks noChangeArrowheads="1"/>
          </p:cNvSpPr>
          <p:nvPr/>
        </p:nvSpPr>
        <p:spPr bwMode="auto">
          <a:xfrm>
            <a:off x="2667000" y="2012950"/>
            <a:ext cx="194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Input</a:t>
            </a:r>
          </a:p>
          <a:p>
            <a:r>
              <a:rPr lang="en-US" dirty="0"/>
              <a:t>key-value pairs</a:t>
            </a:r>
          </a:p>
        </p:txBody>
      </p:sp>
      <p:sp>
        <p:nvSpPr>
          <p:cNvPr id="31" name="Text Box 34"/>
          <p:cNvSpPr txBox="1">
            <a:spLocks noChangeArrowheads="1"/>
          </p:cNvSpPr>
          <p:nvPr/>
        </p:nvSpPr>
        <p:spPr bwMode="auto">
          <a:xfrm>
            <a:off x="5105400" y="2012950"/>
            <a:ext cx="1949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Intermediate</a:t>
            </a:r>
          </a:p>
          <a:p>
            <a:r>
              <a:rPr lang="en-US" dirty="0"/>
              <a:t>key-value pairs</a:t>
            </a:r>
          </a:p>
        </p:txBody>
      </p:sp>
      <p:sp>
        <p:nvSpPr>
          <p:cNvPr id="32" name="Text Box 75"/>
          <p:cNvSpPr txBox="1">
            <a:spLocks noChangeArrowheads="1"/>
          </p:cNvSpPr>
          <p:nvPr/>
        </p:nvSpPr>
        <p:spPr bwMode="auto">
          <a:xfrm>
            <a:off x="5410200" y="4679950"/>
            <a:ext cx="503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dirty="0"/>
              <a:t>…</a:t>
            </a:r>
          </a:p>
        </p:txBody>
      </p:sp>
      <p:sp>
        <p:nvSpPr>
          <p:cNvPr id="33" name="AutoShape 76"/>
          <p:cNvSpPr>
            <a:spLocks noChangeArrowheads="1"/>
          </p:cNvSpPr>
          <p:nvPr/>
        </p:nvSpPr>
        <p:spPr bwMode="auto">
          <a:xfrm>
            <a:off x="5181600" y="5365750"/>
            <a:ext cx="685800" cy="533400"/>
          </a:xfrm>
          <a:prstGeom prst="diamond">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k</a:t>
            </a:r>
          </a:p>
        </p:txBody>
      </p:sp>
      <p:sp>
        <p:nvSpPr>
          <p:cNvPr id="34" name="AutoShape 77"/>
          <p:cNvSpPr>
            <a:spLocks noChangeArrowheads="1"/>
          </p:cNvSpPr>
          <p:nvPr/>
        </p:nvSpPr>
        <p:spPr bwMode="auto">
          <a:xfrm>
            <a:off x="5867400" y="5365750"/>
            <a:ext cx="990600" cy="533400"/>
          </a:xfrm>
          <a:prstGeom prst="parallelogram">
            <a:avLst>
              <a:gd name="adj" fmla="val 464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spTree>
    <p:extLst>
      <p:ext uri="{BB962C8B-B14F-4D97-AF65-F5344CB8AC3E}">
        <p14:creationId xmlns:p14="http://schemas.microsoft.com/office/powerpoint/2010/main" val="29141594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dissolve">
                                      <p:cBhvr>
                                        <p:cTn id="17" dur="500"/>
                                        <p:tgtEl>
                                          <p:spTgt spid="27"/>
                                        </p:tgtEl>
                                      </p:cBhvr>
                                    </p:animEffect>
                                  </p:childTnLst>
                                </p:cTn>
                              </p:par>
                              <p:par>
                                <p:cTn id="18" presetID="1" presetClass="exit" presetSubtype="0" fill="hold" nodeType="withEffect">
                                  <p:stCondLst>
                                    <p:cond delay="0"/>
                                  </p:stCondLst>
                                  <p:childTnLst>
                                    <p:set>
                                      <p:cBhvr>
                                        <p:cTn id="19" dur="1" fill="hold">
                                          <p:stCondLst>
                                            <p:cond delay="0"/>
                                          </p:stCondLst>
                                        </p:cTn>
                                        <p:tgtEl>
                                          <p:spTgt spid="1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7"/>
                                        </p:tgtEl>
                                        <p:attrNameLst>
                                          <p:attrName>style.visibility</p:attrName>
                                        </p:attrNameLst>
                                      </p:cBhvr>
                                      <p:to>
                                        <p:strVal val="hidden"/>
                                      </p:to>
                                    </p:set>
                                  </p:childTnLst>
                                </p:cTn>
                              </p:par>
                              <p:par>
                                <p:cTn id="29" presetID="9"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dissolve">
                                      <p:cBhvr>
                                        <p:cTn id="31" dur="500"/>
                                        <p:tgtEl>
                                          <p:spTgt spid="32"/>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dissolve">
                                      <p:cBhvr>
                                        <p:cTn id="34" dur="500"/>
                                        <p:tgtEl>
                                          <p:spTgt spid="33"/>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dissolve">
                                      <p:cBhvr>
                                        <p:cTn id="3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Map (Example)</a:t>
            </a:r>
            <a:endParaRPr lang="en-US" dirty="0"/>
          </a:p>
        </p:txBody>
      </p:sp>
      <p:grpSp>
        <p:nvGrpSpPr>
          <p:cNvPr id="4" name="Group 3"/>
          <p:cNvGrpSpPr/>
          <p:nvPr/>
        </p:nvGrpSpPr>
        <p:grpSpPr>
          <a:xfrm>
            <a:off x="533400" y="1947566"/>
            <a:ext cx="1447800" cy="838200"/>
            <a:chOff x="533400" y="1447800"/>
            <a:chExt cx="1447800" cy="838200"/>
          </a:xfrm>
        </p:grpSpPr>
        <p:sp>
          <p:nvSpPr>
            <p:cNvPr id="5" name="TextBox 4"/>
            <p:cNvSpPr txBox="1"/>
            <p:nvPr/>
          </p:nvSpPr>
          <p:spPr>
            <a:xfrm>
              <a:off x="609600" y="1524000"/>
              <a:ext cx="1371600" cy="646331"/>
            </a:xfrm>
            <a:prstGeom prst="rect">
              <a:avLst/>
            </a:prstGeom>
            <a:noFill/>
          </p:spPr>
          <p:txBody>
            <a:bodyPr wrap="square" rtlCol="0">
              <a:spAutoFit/>
            </a:bodyPr>
            <a:lstStyle/>
            <a:p>
              <a:r>
                <a:rPr lang="en-US" sz="1200" dirty="0" smtClean="0"/>
                <a:t>When in the course of human events it …</a:t>
              </a:r>
              <a:endParaRPr lang="en-US" sz="1200" dirty="0"/>
            </a:p>
          </p:txBody>
        </p:sp>
        <p:sp>
          <p:nvSpPr>
            <p:cNvPr id="6" name="Flowchart: Document 8"/>
            <p:cNvSpPr/>
            <p:nvPr/>
          </p:nvSpPr>
          <p:spPr bwMode="auto">
            <a:xfrm>
              <a:off x="533400" y="1447800"/>
              <a:ext cx="1371600" cy="838200"/>
            </a:xfrm>
            <a:prstGeom prst="flowChartDocumen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grpSp>
        <p:nvGrpSpPr>
          <p:cNvPr id="7" name="Group 6"/>
          <p:cNvGrpSpPr/>
          <p:nvPr/>
        </p:nvGrpSpPr>
        <p:grpSpPr>
          <a:xfrm>
            <a:off x="533400" y="2938166"/>
            <a:ext cx="1524000" cy="762000"/>
            <a:chOff x="609600" y="2971800"/>
            <a:chExt cx="1524000" cy="762000"/>
          </a:xfrm>
        </p:grpSpPr>
        <p:sp>
          <p:nvSpPr>
            <p:cNvPr id="8" name="TextBox 7"/>
            <p:cNvSpPr txBox="1"/>
            <p:nvPr/>
          </p:nvSpPr>
          <p:spPr>
            <a:xfrm>
              <a:off x="609600" y="3048000"/>
              <a:ext cx="1524000" cy="646331"/>
            </a:xfrm>
            <a:prstGeom prst="rect">
              <a:avLst/>
            </a:prstGeom>
            <a:noFill/>
          </p:spPr>
          <p:txBody>
            <a:bodyPr wrap="square" rtlCol="0">
              <a:spAutoFit/>
            </a:bodyPr>
            <a:lstStyle/>
            <a:p>
              <a:r>
                <a:rPr lang="en-US" sz="1200" dirty="0" smtClean="0"/>
                <a:t>It was the best of times and the worst of times… </a:t>
              </a:r>
              <a:endParaRPr lang="en-US" sz="1200" dirty="0"/>
            </a:p>
          </p:txBody>
        </p:sp>
        <p:sp>
          <p:nvSpPr>
            <p:cNvPr id="9" name="Flowchart: Document 9"/>
            <p:cNvSpPr/>
            <p:nvPr/>
          </p:nvSpPr>
          <p:spPr bwMode="auto">
            <a:xfrm>
              <a:off x="609600" y="2971800"/>
              <a:ext cx="1447800" cy="762000"/>
            </a:xfrm>
            <a:prstGeom prst="flowChartDocumen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sp>
        <p:nvSpPr>
          <p:cNvPr id="10" name="TextBox 9"/>
          <p:cNvSpPr txBox="1"/>
          <p:nvPr/>
        </p:nvSpPr>
        <p:spPr>
          <a:xfrm>
            <a:off x="3086100" y="2552701"/>
            <a:ext cx="784189" cy="461665"/>
          </a:xfrm>
          <a:prstGeom prst="rect">
            <a:avLst/>
          </a:prstGeom>
          <a:noFill/>
          <a:ln>
            <a:solidFill>
              <a:schemeClr val="accent1"/>
            </a:solidFill>
          </a:ln>
        </p:spPr>
        <p:txBody>
          <a:bodyPr wrap="none" rtlCol="0">
            <a:spAutoFit/>
          </a:bodyPr>
          <a:lstStyle/>
          <a:p>
            <a:r>
              <a:rPr lang="en-US" dirty="0" smtClean="0"/>
              <a:t>map</a:t>
            </a:r>
            <a:endParaRPr lang="en-US" dirty="0"/>
          </a:p>
        </p:txBody>
      </p:sp>
      <p:cxnSp>
        <p:nvCxnSpPr>
          <p:cNvPr id="11" name="Straight Arrow Connector 10"/>
          <p:cNvCxnSpPr>
            <a:stCxn id="5" idx="3"/>
            <a:endCxn id="10" idx="1"/>
          </p:cNvCxnSpPr>
          <p:nvPr/>
        </p:nvCxnSpPr>
        <p:spPr bwMode="auto">
          <a:xfrm>
            <a:off x="1981200" y="2346932"/>
            <a:ext cx="1104900" cy="4366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2" name="Straight Arrow Connector 11"/>
          <p:cNvCxnSpPr>
            <a:stCxn id="8" idx="3"/>
            <a:endCxn id="10" idx="1"/>
          </p:cNvCxnSpPr>
          <p:nvPr/>
        </p:nvCxnSpPr>
        <p:spPr bwMode="auto">
          <a:xfrm flipV="1">
            <a:off x="2057400" y="2783534"/>
            <a:ext cx="1028700" cy="55399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3" name="TextBox 12"/>
          <p:cNvSpPr txBox="1"/>
          <p:nvPr/>
        </p:nvSpPr>
        <p:spPr>
          <a:xfrm>
            <a:off x="4648200" y="2861966"/>
            <a:ext cx="3759362" cy="276999"/>
          </a:xfrm>
          <a:prstGeom prst="rect">
            <a:avLst/>
          </a:prstGeom>
          <a:noFill/>
          <a:ln>
            <a:solidFill>
              <a:schemeClr val="accent1"/>
            </a:solidFill>
          </a:ln>
        </p:spPr>
        <p:txBody>
          <a:bodyPr wrap="none" rtlCol="0">
            <a:spAutoFit/>
          </a:bodyPr>
          <a:lstStyle/>
          <a:p>
            <a:r>
              <a:rPr lang="en-US" sz="1200" dirty="0" smtClean="0"/>
              <a:t>(in,1) (the,1) (of,1) (it,1) (it,1) (was,1) (the,1) (of,1) …</a:t>
            </a:r>
            <a:endParaRPr lang="en-US" sz="1200" dirty="0"/>
          </a:p>
        </p:txBody>
      </p:sp>
      <p:sp>
        <p:nvSpPr>
          <p:cNvPr id="14" name="TextBox 13"/>
          <p:cNvSpPr txBox="1"/>
          <p:nvPr/>
        </p:nvSpPr>
        <p:spPr>
          <a:xfrm>
            <a:off x="4648200" y="2432567"/>
            <a:ext cx="3764172" cy="276999"/>
          </a:xfrm>
          <a:prstGeom prst="rect">
            <a:avLst/>
          </a:prstGeom>
          <a:noFill/>
          <a:ln>
            <a:solidFill>
              <a:schemeClr val="accent1"/>
            </a:solidFill>
          </a:ln>
        </p:spPr>
        <p:txBody>
          <a:bodyPr wrap="none" rtlCol="0">
            <a:spAutoFit/>
          </a:bodyPr>
          <a:lstStyle/>
          <a:p>
            <a:r>
              <a:rPr lang="en-US" sz="1200" dirty="0" smtClean="0"/>
              <a:t>(when,1), (course,1) (human,1) (events,1) (best,1) …</a:t>
            </a:r>
            <a:endParaRPr lang="en-US" sz="1200" dirty="0"/>
          </a:p>
        </p:txBody>
      </p:sp>
      <p:sp>
        <p:nvSpPr>
          <p:cNvPr id="15" name="TextBox 14"/>
          <p:cNvSpPr txBox="1"/>
          <p:nvPr/>
        </p:nvSpPr>
        <p:spPr>
          <a:xfrm>
            <a:off x="762000" y="1452266"/>
            <a:ext cx="877163" cy="369332"/>
          </a:xfrm>
          <a:prstGeom prst="rect">
            <a:avLst/>
          </a:prstGeom>
          <a:noFill/>
        </p:spPr>
        <p:txBody>
          <a:bodyPr wrap="none" rtlCol="0">
            <a:spAutoFit/>
          </a:bodyPr>
          <a:lstStyle/>
          <a:p>
            <a:r>
              <a:rPr lang="en-US" sz="1800" b="1" dirty="0" smtClean="0"/>
              <a:t>inputs</a:t>
            </a:r>
            <a:endParaRPr lang="en-US" sz="1800" b="1" dirty="0"/>
          </a:p>
        </p:txBody>
      </p:sp>
      <p:sp>
        <p:nvSpPr>
          <p:cNvPr id="16" name="TextBox 15"/>
          <p:cNvSpPr txBox="1"/>
          <p:nvPr/>
        </p:nvSpPr>
        <p:spPr>
          <a:xfrm>
            <a:off x="2971800" y="1452266"/>
            <a:ext cx="1494833" cy="369332"/>
          </a:xfrm>
          <a:prstGeom prst="rect">
            <a:avLst/>
          </a:prstGeom>
          <a:noFill/>
        </p:spPr>
        <p:txBody>
          <a:bodyPr wrap="none" rtlCol="0">
            <a:spAutoFit/>
          </a:bodyPr>
          <a:lstStyle/>
          <a:p>
            <a:r>
              <a:rPr lang="en-US" sz="1800" b="1" dirty="0" smtClean="0"/>
              <a:t>tasks (M=3)</a:t>
            </a:r>
            <a:endParaRPr lang="en-US" sz="1800" b="1" dirty="0"/>
          </a:p>
        </p:txBody>
      </p:sp>
      <p:sp>
        <p:nvSpPr>
          <p:cNvPr id="17" name="TextBox 16"/>
          <p:cNvSpPr txBox="1"/>
          <p:nvPr/>
        </p:nvSpPr>
        <p:spPr>
          <a:xfrm>
            <a:off x="4648200" y="1452266"/>
            <a:ext cx="4012637" cy="369332"/>
          </a:xfrm>
          <a:prstGeom prst="rect">
            <a:avLst/>
          </a:prstGeom>
          <a:noFill/>
        </p:spPr>
        <p:txBody>
          <a:bodyPr wrap="none" rtlCol="0">
            <a:spAutoFit/>
          </a:bodyPr>
          <a:lstStyle/>
          <a:p>
            <a:r>
              <a:rPr lang="en-US" sz="1800" b="1" dirty="0" smtClean="0"/>
              <a:t>partitions (intermediate files) (R=2)</a:t>
            </a:r>
            <a:endParaRPr lang="en-US" sz="1800" b="1" dirty="0"/>
          </a:p>
        </p:txBody>
      </p:sp>
      <p:cxnSp>
        <p:nvCxnSpPr>
          <p:cNvPr id="18" name="Straight Arrow Connector 17"/>
          <p:cNvCxnSpPr>
            <a:stCxn id="10" idx="3"/>
            <a:endCxn id="14" idx="1"/>
          </p:cNvCxnSpPr>
          <p:nvPr/>
        </p:nvCxnSpPr>
        <p:spPr bwMode="auto">
          <a:xfrm flipV="1">
            <a:off x="3870289" y="2571067"/>
            <a:ext cx="777911" cy="212467"/>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9" name="Straight Arrow Connector 18"/>
          <p:cNvCxnSpPr>
            <a:stCxn id="10" idx="3"/>
            <a:endCxn id="13" idx="1"/>
          </p:cNvCxnSpPr>
          <p:nvPr/>
        </p:nvCxnSpPr>
        <p:spPr bwMode="auto">
          <a:xfrm>
            <a:off x="3870289" y="2783534"/>
            <a:ext cx="777911" cy="2169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nvGrpSpPr>
          <p:cNvPr id="20" name="Group 19"/>
          <p:cNvGrpSpPr/>
          <p:nvPr/>
        </p:nvGrpSpPr>
        <p:grpSpPr>
          <a:xfrm>
            <a:off x="457200" y="5071766"/>
            <a:ext cx="7216920" cy="762000"/>
            <a:chOff x="457200" y="5105400"/>
            <a:chExt cx="7216920" cy="762000"/>
          </a:xfrm>
        </p:grpSpPr>
        <p:grpSp>
          <p:nvGrpSpPr>
            <p:cNvPr id="21" name="Group 20"/>
            <p:cNvGrpSpPr/>
            <p:nvPr/>
          </p:nvGrpSpPr>
          <p:grpSpPr>
            <a:xfrm>
              <a:off x="457200" y="5105400"/>
              <a:ext cx="1600200" cy="762000"/>
              <a:chOff x="457200" y="5105400"/>
              <a:chExt cx="1600200" cy="762000"/>
            </a:xfrm>
          </p:grpSpPr>
          <p:sp>
            <p:nvSpPr>
              <p:cNvPr id="28" name="TextBox 27"/>
              <p:cNvSpPr txBox="1"/>
              <p:nvPr/>
            </p:nvSpPr>
            <p:spPr>
              <a:xfrm>
                <a:off x="457200" y="5181600"/>
                <a:ext cx="1600200" cy="646331"/>
              </a:xfrm>
              <a:prstGeom prst="rect">
                <a:avLst/>
              </a:prstGeom>
              <a:noFill/>
            </p:spPr>
            <p:txBody>
              <a:bodyPr wrap="square" rtlCol="0">
                <a:spAutoFit/>
              </a:bodyPr>
              <a:lstStyle/>
              <a:p>
                <a:r>
                  <a:rPr lang="en-US" sz="1200" dirty="0" smtClean="0"/>
                  <a:t>This paper evaluates the suitability of the … </a:t>
                </a:r>
                <a:endParaRPr lang="en-US" sz="1200" dirty="0"/>
              </a:p>
            </p:txBody>
          </p:sp>
          <p:sp>
            <p:nvSpPr>
              <p:cNvPr id="29" name="Flowchart: Document 17"/>
              <p:cNvSpPr/>
              <p:nvPr/>
            </p:nvSpPr>
            <p:spPr bwMode="auto">
              <a:xfrm>
                <a:off x="457200" y="5105400"/>
                <a:ext cx="1524000" cy="762000"/>
              </a:xfrm>
              <a:prstGeom prst="flowChartDocumen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sp>
          <p:nvSpPr>
            <p:cNvPr id="22" name="TextBox 21"/>
            <p:cNvSpPr txBox="1"/>
            <p:nvPr/>
          </p:nvSpPr>
          <p:spPr>
            <a:xfrm>
              <a:off x="3086100" y="5255568"/>
              <a:ext cx="784189" cy="461665"/>
            </a:xfrm>
            <a:prstGeom prst="rect">
              <a:avLst/>
            </a:prstGeom>
            <a:noFill/>
            <a:ln>
              <a:solidFill>
                <a:schemeClr val="accent1"/>
              </a:solidFill>
            </a:ln>
          </p:spPr>
          <p:txBody>
            <a:bodyPr wrap="none" rtlCol="0">
              <a:spAutoFit/>
            </a:bodyPr>
            <a:lstStyle/>
            <a:p>
              <a:r>
                <a:rPr lang="en-US" dirty="0" smtClean="0"/>
                <a:t>map</a:t>
              </a:r>
              <a:endParaRPr lang="en-US" dirty="0"/>
            </a:p>
          </p:txBody>
        </p:sp>
        <p:cxnSp>
          <p:nvCxnSpPr>
            <p:cNvPr id="23" name="Straight Arrow Connector 22"/>
            <p:cNvCxnSpPr>
              <a:stCxn id="28" idx="3"/>
              <a:endCxn id="22" idx="1"/>
            </p:cNvCxnSpPr>
            <p:nvPr/>
          </p:nvCxnSpPr>
          <p:spPr bwMode="auto">
            <a:xfrm flipV="1">
              <a:off x="2057400" y="5486401"/>
              <a:ext cx="1028700" cy="1836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4343400" y="5209401"/>
              <a:ext cx="3330720" cy="276999"/>
            </a:xfrm>
            <a:prstGeom prst="rect">
              <a:avLst/>
            </a:prstGeom>
            <a:noFill/>
            <a:ln>
              <a:solidFill>
                <a:schemeClr val="accent1"/>
              </a:solidFill>
            </a:ln>
          </p:spPr>
          <p:txBody>
            <a:bodyPr wrap="none" rtlCol="0">
              <a:spAutoFit/>
            </a:bodyPr>
            <a:lstStyle/>
            <a:p>
              <a:r>
                <a:rPr lang="en-US" sz="1200" dirty="0" smtClean="0"/>
                <a:t>(this,1) (paper,1) (evaluates,1) (suitability,1) …</a:t>
              </a:r>
              <a:endParaRPr lang="en-US" sz="1200" dirty="0"/>
            </a:p>
          </p:txBody>
        </p:sp>
        <p:sp>
          <p:nvSpPr>
            <p:cNvPr id="25" name="TextBox 24"/>
            <p:cNvSpPr txBox="1"/>
            <p:nvPr/>
          </p:nvSpPr>
          <p:spPr>
            <a:xfrm>
              <a:off x="4343400" y="5562600"/>
              <a:ext cx="1715534" cy="276999"/>
            </a:xfrm>
            <a:prstGeom prst="rect">
              <a:avLst/>
            </a:prstGeom>
            <a:noFill/>
            <a:ln>
              <a:solidFill>
                <a:schemeClr val="accent1"/>
              </a:solidFill>
            </a:ln>
          </p:spPr>
          <p:txBody>
            <a:bodyPr wrap="none" rtlCol="0">
              <a:spAutoFit/>
            </a:bodyPr>
            <a:lstStyle/>
            <a:p>
              <a:r>
                <a:rPr lang="en-US" sz="1200" dirty="0" smtClean="0"/>
                <a:t>(the,1) (of,1) (the,1) …</a:t>
              </a:r>
              <a:endParaRPr lang="en-US" sz="1200" dirty="0"/>
            </a:p>
          </p:txBody>
        </p:sp>
        <p:cxnSp>
          <p:nvCxnSpPr>
            <p:cNvPr id="26" name="Straight Arrow Connector 25"/>
            <p:cNvCxnSpPr>
              <a:stCxn id="22" idx="3"/>
              <a:endCxn id="24" idx="1"/>
            </p:cNvCxnSpPr>
            <p:nvPr/>
          </p:nvCxnSpPr>
          <p:spPr bwMode="auto">
            <a:xfrm flipV="1">
              <a:off x="3870289" y="5347901"/>
              <a:ext cx="473111" cy="1385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7" name="Straight Arrow Connector 26"/>
            <p:cNvCxnSpPr>
              <a:stCxn id="22" idx="3"/>
              <a:endCxn id="25" idx="1"/>
            </p:cNvCxnSpPr>
            <p:nvPr/>
          </p:nvCxnSpPr>
          <p:spPr bwMode="auto">
            <a:xfrm>
              <a:off x="3870289" y="5486401"/>
              <a:ext cx="473111" cy="214699"/>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nvGrpSpPr>
          <p:cNvPr id="30" name="Group 29"/>
          <p:cNvGrpSpPr/>
          <p:nvPr/>
        </p:nvGrpSpPr>
        <p:grpSpPr>
          <a:xfrm>
            <a:off x="457200" y="3928766"/>
            <a:ext cx="8119410" cy="886600"/>
            <a:chOff x="457200" y="3809999"/>
            <a:chExt cx="8119410" cy="886600"/>
          </a:xfrm>
        </p:grpSpPr>
        <p:grpSp>
          <p:nvGrpSpPr>
            <p:cNvPr id="31" name="Group 30"/>
            <p:cNvGrpSpPr/>
            <p:nvPr/>
          </p:nvGrpSpPr>
          <p:grpSpPr>
            <a:xfrm>
              <a:off x="457200" y="3809999"/>
              <a:ext cx="1524000" cy="762000"/>
              <a:chOff x="609600" y="2971800"/>
              <a:chExt cx="1524000" cy="762000"/>
            </a:xfrm>
          </p:grpSpPr>
          <p:sp>
            <p:nvSpPr>
              <p:cNvPr id="38" name="TextBox 37"/>
              <p:cNvSpPr txBox="1"/>
              <p:nvPr/>
            </p:nvSpPr>
            <p:spPr>
              <a:xfrm>
                <a:off x="609600" y="3048000"/>
                <a:ext cx="1524000" cy="646331"/>
              </a:xfrm>
              <a:prstGeom prst="rect">
                <a:avLst/>
              </a:prstGeom>
              <a:noFill/>
            </p:spPr>
            <p:txBody>
              <a:bodyPr wrap="square" rtlCol="0">
                <a:spAutoFit/>
              </a:bodyPr>
              <a:lstStyle/>
              <a:p>
                <a:r>
                  <a:rPr lang="en-US" sz="1200" dirty="0" smtClean="0"/>
                  <a:t>Over the past five years, the authors and many… </a:t>
                </a:r>
                <a:endParaRPr lang="en-US" sz="1200" dirty="0"/>
              </a:p>
            </p:txBody>
          </p:sp>
          <p:sp>
            <p:nvSpPr>
              <p:cNvPr id="39" name="Flowchart: Document 14"/>
              <p:cNvSpPr/>
              <p:nvPr/>
            </p:nvSpPr>
            <p:spPr bwMode="auto">
              <a:xfrm>
                <a:off x="609600" y="2971800"/>
                <a:ext cx="1447800" cy="762000"/>
              </a:xfrm>
              <a:prstGeom prst="flowChartDocumen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grpSp>
        <p:cxnSp>
          <p:nvCxnSpPr>
            <p:cNvPr id="32" name="Straight Arrow Connector 31"/>
            <p:cNvCxnSpPr>
              <a:endCxn id="33" idx="1"/>
            </p:cNvCxnSpPr>
            <p:nvPr/>
          </p:nvCxnSpPr>
          <p:spPr bwMode="auto">
            <a:xfrm flipV="1">
              <a:off x="1981200" y="4191000"/>
              <a:ext cx="1066800" cy="18365"/>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3" name="TextBox 32"/>
            <p:cNvSpPr txBox="1"/>
            <p:nvPr/>
          </p:nvSpPr>
          <p:spPr>
            <a:xfrm>
              <a:off x="3048000" y="3960167"/>
              <a:ext cx="784189" cy="461665"/>
            </a:xfrm>
            <a:prstGeom prst="rect">
              <a:avLst/>
            </a:prstGeom>
            <a:noFill/>
            <a:ln>
              <a:solidFill>
                <a:schemeClr val="accent1"/>
              </a:solidFill>
            </a:ln>
          </p:spPr>
          <p:txBody>
            <a:bodyPr wrap="none" rtlCol="0">
              <a:spAutoFit/>
            </a:bodyPr>
            <a:lstStyle/>
            <a:p>
              <a:r>
                <a:rPr lang="en-US" dirty="0" smtClean="0"/>
                <a:t>map</a:t>
              </a:r>
              <a:endParaRPr lang="en-US" dirty="0"/>
            </a:p>
          </p:txBody>
        </p:sp>
        <p:sp>
          <p:nvSpPr>
            <p:cNvPr id="34" name="TextBox 33"/>
            <p:cNvSpPr txBox="1"/>
            <p:nvPr/>
          </p:nvSpPr>
          <p:spPr>
            <a:xfrm>
              <a:off x="4343400" y="3962400"/>
              <a:ext cx="4233210" cy="276999"/>
            </a:xfrm>
            <a:prstGeom prst="rect">
              <a:avLst/>
            </a:prstGeom>
            <a:noFill/>
            <a:ln>
              <a:solidFill>
                <a:schemeClr val="accent1"/>
              </a:solidFill>
            </a:ln>
          </p:spPr>
          <p:txBody>
            <a:bodyPr wrap="none" rtlCol="0">
              <a:spAutoFit/>
            </a:bodyPr>
            <a:lstStyle/>
            <a:p>
              <a:r>
                <a:rPr lang="en-US" sz="1200" dirty="0" smtClean="0"/>
                <a:t>(over,1), (past,1) (five,1) (years,1) (authors,1) (many,1) …</a:t>
              </a:r>
              <a:endParaRPr lang="en-US" sz="1200" dirty="0"/>
            </a:p>
          </p:txBody>
        </p:sp>
        <p:sp>
          <p:nvSpPr>
            <p:cNvPr id="35" name="TextBox 34"/>
            <p:cNvSpPr txBox="1"/>
            <p:nvPr/>
          </p:nvSpPr>
          <p:spPr>
            <a:xfrm>
              <a:off x="4343400" y="4419600"/>
              <a:ext cx="1885453" cy="276999"/>
            </a:xfrm>
            <a:prstGeom prst="rect">
              <a:avLst/>
            </a:prstGeom>
            <a:noFill/>
            <a:ln>
              <a:solidFill>
                <a:schemeClr val="accent1"/>
              </a:solidFill>
            </a:ln>
          </p:spPr>
          <p:txBody>
            <a:bodyPr wrap="none" rtlCol="0">
              <a:spAutoFit/>
            </a:bodyPr>
            <a:lstStyle/>
            <a:p>
              <a:r>
                <a:rPr lang="en-US" sz="1200" dirty="0" smtClean="0"/>
                <a:t>(the,1), (the,1) (and,1) …</a:t>
              </a:r>
              <a:endParaRPr lang="en-US" sz="1200" dirty="0"/>
            </a:p>
          </p:txBody>
        </p:sp>
        <p:cxnSp>
          <p:nvCxnSpPr>
            <p:cNvPr id="36" name="Straight Arrow Connector 35"/>
            <p:cNvCxnSpPr>
              <a:stCxn id="33" idx="3"/>
            </p:cNvCxnSpPr>
            <p:nvPr/>
          </p:nvCxnSpPr>
          <p:spPr bwMode="auto">
            <a:xfrm flipV="1">
              <a:off x="3832189" y="4024700"/>
              <a:ext cx="511211" cy="1663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7" name="Straight Arrow Connector 36"/>
            <p:cNvCxnSpPr>
              <a:stCxn id="33" idx="3"/>
            </p:cNvCxnSpPr>
            <p:nvPr/>
          </p:nvCxnSpPr>
          <p:spPr bwMode="auto">
            <a:xfrm>
              <a:off x="3832189" y="4191000"/>
              <a:ext cx="511211" cy="2909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spTree>
    <p:extLst>
      <p:ext uri="{BB962C8B-B14F-4D97-AF65-F5344CB8AC3E}">
        <p14:creationId xmlns:p14="http://schemas.microsoft.com/office/powerpoint/2010/main" val="173753567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Processing: Reduce</a:t>
            </a:r>
            <a:endParaRPr lang="en-US" dirty="0"/>
          </a:p>
        </p:txBody>
      </p:sp>
      <p:sp>
        <p:nvSpPr>
          <p:cNvPr id="4" name="Rectangle 3"/>
          <p:cNvSpPr/>
          <p:nvPr/>
        </p:nvSpPr>
        <p:spPr>
          <a:xfrm>
            <a:off x="3470294" y="1590633"/>
            <a:ext cx="1616477" cy="44896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3374075" y="2743593"/>
            <a:ext cx="1808915" cy="8738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Rectangle 5"/>
          <p:cNvSpPr/>
          <p:nvPr/>
        </p:nvSpPr>
        <p:spPr>
          <a:xfrm>
            <a:off x="821068" y="4396832"/>
            <a:ext cx="1808915" cy="8738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p:cNvSpPr/>
          <p:nvPr/>
        </p:nvSpPr>
        <p:spPr>
          <a:xfrm>
            <a:off x="3342002" y="4435315"/>
            <a:ext cx="1808915" cy="8738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Rectangle 7"/>
          <p:cNvSpPr/>
          <p:nvPr/>
        </p:nvSpPr>
        <p:spPr>
          <a:xfrm>
            <a:off x="6028167" y="4460971"/>
            <a:ext cx="1808915" cy="8738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Can 8"/>
          <p:cNvSpPr/>
          <p:nvPr/>
        </p:nvSpPr>
        <p:spPr>
          <a:xfrm>
            <a:off x="713783" y="5064186"/>
            <a:ext cx="854116" cy="541197"/>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Can 12"/>
          <p:cNvSpPr/>
          <p:nvPr/>
        </p:nvSpPr>
        <p:spPr>
          <a:xfrm>
            <a:off x="3194467" y="5000047"/>
            <a:ext cx="854116" cy="541197"/>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Can 13"/>
          <p:cNvSpPr/>
          <p:nvPr/>
        </p:nvSpPr>
        <p:spPr>
          <a:xfrm>
            <a:off x="6028167" y="5000047"/>
            <a:ext cx="854116" cy="541197"/>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TextBox 14"/>
          <p:cNvSpPr txBox="1"/>
          <p:nvPr/>
        </p:nvSpPr>
        <p:spPr>
          <a:xfrm>
            <a:off x="821068" y="4579483"/>
            <a:ext cx="1808915" cy="369332"/>
          </a:xfrm>
          <a:prstGeom prst="rect">
            <a:avLst/>
          </a:prstGeom>
          <a:noFill/>
        </p:spPr>
        <p:txBody>
          <a:bodyPr wrap="square" rtlCol="0">
            <a:spAutoFit/>
          </a:bodyPr>
          <a:lstStyle/>
          <a:p>
            <a:pPr algn="ctr"/>
            <a:r>
              <a:rPr lang="en-US" dirty="0" smtClean="0"/>
              <a:t>Map Task</a:t>
            </a:r>
            <a:endParaRPr lang="en-US" dirty="0"/>
          </a:p>
        </p:txBody>
      </p:sp>
      <p:sp>
        <p:nvSpPr>
          <p:cNvPr id="16" name="TextBox 15"/>
          <p:cNvSpPr txBox="1"/>
          <p:nvPr/>
        </p:nvSpPr>
        <p:spPr>
          <a:xfrm>
            <a:off x="3374075" y="4577951"/>
            <a:ext cx="1808915" cy="369332"/>
          </a:xfrm>
          <a:prstGeom prst="rect">
            <a:avLst/>
          </a:prstGeom>
          <a:noFill/>
        </p:spPr>
        <p:txBody>
          <a:bodyPr wrap="square" rtlCol="0">
            <a:spAutoFit/>
          </a:bodyPr>
          <a:lstStyle/>
          <a:p>
            <a:pPr algn="ctr"/>
            <a:r>
              <a:rPr lang="en-US" dirty="0" smtClean="0"/>
              <a:t>Map Task</a:t>
            </a:r>
            <a:endParaRPr lang="en-US" dirty="0"/>
          </a:p>
        </p:txBody>
      </p:sp>
      <p:sp>
        <p:nvSpPr>
          <p:cNvPr id="17" name="TextBox 16"/>
          <p:cNvSpPr txBox="1"/>
          <p:nvPr/>
        </p:nvSpPr>
        <p:spPr>
          <a:xfrm>
            <a:off x="6079484" y="4577951"/>
            <a:ext cx="1808915" cy="369332"/>
          </a:xfrm>
          <a:prstGeom prst="rect">
            <a:avLst/>
          </a:prstGeom>
          <a:noFill/>
        </p:spPr>
        <p:txBody>
          <a:bodyPr wrap="square" rtlCol="0">
            <a:spAutoFit/>
          </a:bodyPr>
          <a:lstStyle/>
          <a:p>
            <a:pPr algn="ctr"/>
            <a:r>
              <a:rPr lang="en-US" dirty="0" smtClean="0"/>
              <a:t>Map Task</a:t>
            </a:r>
            <a:endParaRPr lang="en-US" dirty="0"/>
          </a:p>
        </p:txBody>
      </p:sp>
      <p:cxnSp>
        <p:nvCxnSpPr>
          <p:cNvPr id="19" name="Straight Arrow Connector 18"/>
          <p:cNvCxnSpPr>
            <a:stCxn id="6" idx="0"/>
            <a:endCxn id="5" idx="2"/>
          </p:cNvCxnSpPr>
          <p:nvPr/>
        </p:nvCxnSpPr>
        <p:spPr>
          <a:xfrm flipV="1">
            <a:off x="1725526" y="3617407"/>
            <a:ext cx="2553007" cy="7794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0"/>
            <a:endCxn id="5" idx="2"/>
          </p:cNvCxnSpPr>
          <p:nvPr/>
        </p:nvCxnSpPr>
        <p:spPr>
          <a:xfrm flipV="1">
            <a:off x="4246460" y="3617407"/>
            <a:ext cx="32073" cy="81790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8" idx="0"/>
            <a:endCxn id="5" idx="2"/>
          </p:cNvCxnSpPr>
          <p:nvPr/>
        </p:nvCxnSpPr>
        <p:spPr>
          <a:xfrm flipH="1" flipV="1">
            <a:off x="4278533" y="3617407"/>
            <a:ext cx="2654092" cy="8435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515196" y="3001678"/>
            <a:ext cx="1462527" cy="369332"/>
          </a:xfrm>
          <a:prstGeom prst="rect">
            <a:avLst/>
          </a:prstGeom>
          <a:noFill/>
        </p:spPr>
        <p:txBody>
          <a:bodyPr wrap="square" rtlCol="0">
            <a:spAutoFit/>
          </a:bodyPr>
          <a:lstStyle/>
          <a:p>
            <a:r>
              <a:rPr lang="en-US" dirty="0" smtClean="0"/>
              <a:t>Reduce Task</a:t>
            </a:r>
            <a:endParaRPr lang="en-US" dirty="0"/>
          </a:p>
        </p:txBody>
      </p:sp>
      <p:sp>
        <p:nvSpPr>
          <p:cNvPr id="27" name="Rectangle 26"/>
          <p:cNvSpPr/>
          <p:nvPr/>
        </p:nvSpPr>
        <p:spPr>
          <a:xfrm>
            <a:off x="457200" y="1417638"/>
            <a:ext cx="1616477" cy="62855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8" name="Rectangle 27"/>
          <p:cNvSpPr/>
          <p:nvPr/>
        </p:nvSpPr>
        <p:spPr>
          <a:xfrm>
            <a:off x="262999" y="2743593"/>
            <a:ext cx="1828158" cy="92512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9" name="TextBox 28"/>
          <p:cNvSpPr txBox="1"/>
          <p:nvPr/>
        </p:nvSpPr>
        <p:spPr>
          <a:xfrm>
            <a:off x="468266" y="2860575"/>
            <a:ext cx="1436868" cy="369332"/>
          </a:xfrm>
          <a:prstGeom prst="rect">
            <a:avLst/>
          </a:prstGeom>
          <a:noFill/>
        </p:spPr>
        <p:txBody>
          <a:bodyPr wrap="square" rtlCol="0">
            <a:spAutoFit/>
          </a:bodyPr>
          <a:lstStyle/>
          <a:p>
            <a:r>
              <a:rPr lang="en-US" dirty="0" err="1" smtClean="0"/>
              <a:t>Results.txt</a:t>
            </a:r>
            <a:endParaRPr lang="en-US" dirty="0"/>
          </a:p>
        </p:txBody>
      </p:sp>
      <p:cxnSp>
        <p:nvCxnSpPr>
          <p:cNvPr id="31" name="Straight Arrow Connector 30"/>
          <p:cNvCxnSpPr/>
          <p:nvPr/>
        </p:nvCxnSpPr>
        <p:spPr>
          <a:xfrm flipH="1">
            <a:off x="2091157" y="3001678"/>
            <a:ext cx="125084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2091157" y="3202720"/>
            <a:ext cx="125084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2091157" y="3407962"/>
            <a:ext cx="125084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2091157" y="2669298"/>
            <a:ext cx="1250845" cy="369332"/>
          </a:xfrm>
          <a:prstGeom prst="rect">
            <a:avLst/>
          </a:prstGeom>
          <a:noFill/>
        </p:spPr>
        <p:txBody>
          <a:bodyPr wrap="square" rtlCol="0">
            <a:spAutoFit/>
          </a:bodyPr>
          <a:lstStyle/>
          <a:p>
            <a:pPr algn="ctr"/>
            <a:r>
              <a:rPr lang="en-US" dirty="0" smtClean="0"/>
              <a:t>HDFS</a:t>
            </a:r>
            <a:endParaRPr lang="en-US" dirty="0"/>
          </a:p>
        </p:txBody>
      </p:sp>
      <p:cxnSp>
        <p:nvCxnSpPr>
          <p:cNvPr id="42" name="Straight Arrow Connector 41"/>
          <p:cNvCxnSpPr>
            <a:stCxn id="28" idx="0"/>
          </p:cNvCxnSpPr>
          <p:nvPr/>
        </p:nvCxnSpPr>
        <p:spPr>
          <a:xfrm flipV="1">
            <a:off x="1177078" y="2046194"/>
            <a:ext cx="0" cy="6973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567899" y="2046194"/>
            <a:ext cx="0" cy="6973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816311" y="2046194"/>
            <a:ext cx="0" cy="6973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 idx="2"/>
            <a:endCxn id="5" idx="0"/>
          </p:cNvCxnSpPr>
          <p:nvPr/>
        </p:nvCxnSpPr>
        <p:spPr>
          <a:xfrm>
            <a:off x="4278533" y="2039602"/>
            <a:ext cx="0" cy="70399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707751" y="5171912"/>
            <a:ext cx="854116" cy="369332"/>
          </a:xfrm>
          <a:prstGeom prst="rect">
            <a:avLst/>
          </a:prstGeom>
          <a:noFill/>
        </p:spPr>
        <p:txBody>
          <a:bodyPr wrap="square" rtlCol="0">
            <a:spAutoFit/>
          </a:bodyPr>
          <a:lstStyle/>
          <a:p>
            <a:r>
              <a:rPr lang="en-US" dirty="0" smtClean="0"/>
              <a:t>BLK A</a:t>
            </a:r>
            <a:endParaRPr lang="en-US" dirty="0"/>
          </a:p>
        </p:txBody>
      </p:sp>
      <p:sp>
        <p:nvSpPr>
          <p:cNvPr id="56" name="TextBox 55"/>
          <p:cNvSpPr txBox="1"/>
          <p:nvPr/>
        </p:nvSpPr>
        <p:spPr>
          <a:xfrm>
            <a:off x="3194467" y="5150119"/>
            <a:ext cx="854116" cy="369332"/>
          </a:xfrm>
          <a:prstGeom prst="rect">
            <a:avLst/>
          </a:prstGeom>
          <a:noFill/>
        </p:spPr>
        <p:txBody>
          <a:bodyPr wrap="square" rtlCol="0">
            <a:spAutoFit/>
          </a:bodyPr>
          <a:lstStyle/>
          <a:p>
            <a:r>
              <a:rPr lang="en-US" dirty="0" smtClean="0"/>
              <a:t>BLK B</a:t>
            </a:r>
            <a:endParaRPr lang="en-US" dirty="0"/>
          </a:p>
        </p:txBody>
      </p:sp>
      <p:sp>
        <p:nvSpPr>
          <p:cNvPr id="57" name="TextBox 56"/>
          <p:cNvSpPr txBox="1"/>
          <p:nvPr/>
        </p:nvSpPr>
        <p:spPr>
          <a:xfrm>
            <a:off x="6028167" y="5124463"/>
            <a:ext cx="854116" cy="369332"/>
          </a:xfrm>
          <a:prstGeom prst="rect">
            <a:avLst/>
          </a:prstGeom>
          <a:noFill/>
        </p:spPr>
        <p:txBody>
          <a:bodyPr wrap="square" rtlCol="0">
            <a:spAutoFit/>
          </a:bodyPr>
          <a:lstStyle/>
          <a:p>
            <a:r>
              <a:rPr lang="en-US" dirty="0" smtClean="0"/>
              <a:t>BLK C</a:t>
            </a:r>
            <a:endParaRPr lang="en-US" dirty="0"/>
          </a:p>
        </p:txBody>
      </p:sp>
      <p:sp>
        <p:nvSpPr>
          <p:cNvPr id="35" name="Can 34"/>
          <p:cNvSpPr/>
          <p:nvPr/>
        </p:nvSpPr>
        <p:spPr>
          <a:xfrm>
            <a:off x="154983" y="3450745"/>
            <a:ext cx="403817" cy="321155"/>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7" name="Can 36"/>
          <p:cNvSpPr/>
          <p:nvPr/>
        </p:nvSpPr>
        <p:spPr>
          <a:xfrm>
            <a:off x="680717" y="3456829"/>
            <a:ext cx="403817" cy="321155"/>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8" name="Can 37"/>
          <p:cNvSpPr/>
          <p:nvPr/>
        </p:nvSpPr>
        <p:spPr>
          <a:xfrm>
            <a:off x="1359958" y="3456829"/>
            <a:ext cx="403817" cy="321155"/>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 name="TextBox 2"/>
          <p:cNvSpPr txBox="1"/>
          <p:nvPr/>
        </p:nvSpPr>
        <p:spPr>
          <a:xfrm>
            <a:off x="558800" y="1590633"/>
            <a:ext cx="1346334" cy="369332"/>
          </a:xfrm>
          <a:prstGeom prst="rect">
            <a:avLst/>
          </a:prstGeom>
          <a:noFill/>
        </p:spPr>
        <p:txBody>
          <a:bodyPr wrap="square" rtlCol="0">
            <a:spAutoFit/>
          </a:bodyPr>
          <a:lstStyle/>
          <a:p>
            <a:pPr algn="ctr"/>
            <a:r>
              <a:rPr lang="en-US" dirty="0" smtClean="0"/>
              <a:t>Client</a:t>
            </a:r>
            <a:endParaRPr lang="en-US" dirty="0"/>
          </a:p>
        </p:txBody>
      </p:sp>
      <p:sp>
        <p:nvSpPr>
          <p:cNvPr id="36" name="TextBox 35"/>
          <p:cNvSpPr txBox="1"/>
          <p:nvPr/>
        </p:nvSpPr>
        <p:spPr>
          <a:xfrm>
            <a:off x="3591057" y="1596333"/>
            <a:ext cx="1346334" cy="369332"/>
          </a:xfrm>
          <a:prstGeom prst="rect">
            <a:avLst/>
          </a:prstGeom>
          <a:noFill/>
        </p:spPr>
        <p:txBody>
          <a:bodyPr wrap="square" rtlCol="0">
            <a:spAutoFit/>
          </a:bodyPr>
          <a:lstStyle/>
          <a:p>
            <a:pPr algn="ctr"/>
            <a:r>
              <a:rPr lang="en-US" dirty="0" smtClean="0"/>
              <a:t>Job Tracker</a:t>
            </a:r>
            <a:endParaRPr lang="en-US" dirty="0"/>
          </a:p>
        </p:txBody>
      </p:sp>
      <p:sp>
        <p:nvSpPr>
          <p:cNvPr id="39" name="TextBox 38"/>
          <p:cNvSpPr txBox="1"/>
          <p:nvPr/>
        </p:nvSpPr>
        <p:spPr>
          <a:xfrm>
            <a:off x="1561867" y="5041107"/>
            <a:ext cx="1346334" cy="261610"/>
          </a:xfrm>
          <a:prstGeom prst="rect">
            <a:avLst/>
          </a:prstGeom>
          <a:noFill/>
        </p:spPr>
        <p:txBody>
          <a:bodyPr wrap="square" rtlCol="0">
            <a:spAutoFit/>
          </a:bodyPr>
          <a:lstStyle/>
          <a:p>
            <a:pPr algn="ctr"/>
            <a:r>
              <a:rPr lang="en-US" sz="1100" dirty="0" smtClean="0"/>
              <a:t>Data Node  1</a:t>
            </a:r>
            <a:endParaRPr lang="en-US" sz="1100" dirty="0"/>
          </a:p>
        </p:txBody>
      </p:sp>
      <p:sp>
        <p:nvSpPr>
          <p:cNvPr id="40" name="TextBox 39"/>
          <p:cNvSpPr txBox="1"/>
          <p:nvPr/>
        </p:nvSpPr>
        <p:spPr>
          <a:xfrm>
            <a:off x="3947523" y="5064186"/>
            <a:ext cx="1346334" cy="261610"/>
          </a:xfrm>
          <a:prstGeom prst="rect">
            <a:avLst/>
          </a:prstGeom>
          <a:noFill/>
        </p:spPr>
        <p:txBody>
          <a:bodyPr wrap="square" rtlCol="0">
            <a:spAutoFit/>
          </a:bodyPr>
          <a:lstStyle/>
          <a:p>
            <a:pPr algn="ctr"/>
            <a:r>
              <a:rPr lang="en-US" sz="1100" dirty="0" smtClean="0"/>
              <a:t>Data Node  5</a:t>
            </a:r>
            <a:endParaRPr lang="en-US" sz="1100" dirty="0"/>
          </a:p>
        </p:txBody>
      </p:sp>
      <p:sp>
        <p:nvSpPr>
          <p:cNvPr id="41" name="TextBox 40"/>
          <p:cNvSpPr txBox="1"/>
          <p:nvPr/>
        </p:nvSpPr>
        <p:spPr>
          <a:xfrm>
            <a:off x="6715887" y="5124463"/>
            <a:ext cx="1346334" cy="261610"/>
          </a:xfrm>
          <a:prstGeom prst="rect">
            <a:avLst/>
          </a:prstGeom>
          <a:noFill/>
        </p:spPr>
        <p:txBody>
          <a:bodyPr wrap="square" rtlCol="0">
            <a:spAutoFit/>
          </a:bodyPr>
          <a:lstStyle/>
          <a:p>
            <a:pPr algn="ctr"/>
            <a:r>
              <a:rPr lang="en-US" sz="1100" dirty="0" smtClean="0"/>
              <a:t>Data Node  9</a:t>
            </a:r>
            <a:endParaRPr lang="en-US" sz="1100" dirty="0"/>
          </a:p>
        </p:txBody>
      </p:sp>
      <p:sp>
        <p:nvSpPr>
          <p:cNvPr id="43" name="TextBox 42"/>
          <p:cNvSpPr txBox="1"/>
          <p:nvPr/>
        </p:nvSpPr>
        <p:spPr>
          <a:xfrm rot="20602421">
            <a:off x="1956816" y="3750690"/>
            <a:ext cx="1346334" cy="369332"/>
          </a:xfrm>
          <a:prstGeom prst="rect">
            <a:avLst/>
          </a:prstGeom>
          <a:noFill/>
        </p:spPr>
        <p:txBody>
          <a:bodyPr wrap="square" rtlCol="0">
            <a:spAutoFit/>
          </a:bodyPr>
          <a:lstStyle/>
          <a:p>
            <a:pPr algn="ctr"/>
            <a:r>
              <a:rPr lang="en-US" dirty="0" smtClean="0"/>
              <a:t>Refund = 3</a:t>
            </a:r>
            <a:endParaRPr lang="en-US" dirty="0"/>
          </a:p>
        </p:txBody>
      </p:sp>
      <p:sp>
        <p:nvSpPr>
          <p:cNvPr id="44" name="TextBox 43"/>
          <p:cNvSpPr txBox="1"/>
          <p:nvPr/>
        </p:nvSpPr>
        <p:spPr>
          <a:xfrm>
            <a:off x="3631389" y="4027500"/>
            <a:ext cx="1346334" cy="369332"/>
          </a:xfrm>
          <a:prstGeom prst="rect">
            <a:avLst/>
          </a:prstGeom>
          <a:noFill/>
        </p:spPr>
        <p:txBody>
          <a:bodyPr wrap="square" rtlCol="0">
            <a:spAutoFit/>
          </a:bodyPr>
          <a:lstStyle/>
          <a:p>
            <a:pPr algn="ctr"/>
            <a:r>
              <a:rPr lang="en-US" dirty="0" smtClean="0"/>
              <a:t>Refund = 0</a:t>
            </a:r>
            <a:endParaRPr lang="en-US" dirty="0"/>
          </a:p>
        </p:txBody>
      </p:sp>
      <p:sp>
        <p:nvSpPr>
          <p:cNvPr id="45" name="TextBox 44"/>
          <p:cNvSpPr txBox="1"/>
          <p:nvPr/>
        </p:nvSpPr>
        <p:spPr>
          <a:xfrm rot="1203842">
            <a:off x="5519773" y="3784525"/>
            <a:ext cx="1346334" cy="369332"/>
          </a:xfrm>
          <a:prstGeom prst="rect">
            <a:avLst/>
          </a:prstGeom>
          <a:noFill/>
        </p:spPr>
        <p:txBody>
          <a:bodyPr wrap="square" rtlCol="0">
            <a:spAutoFit/>
          </a:bodyPr>
          <a:lstStyle/>
          <a:p>
            <a:pPr algn="ctr"/>
            <a:r>
              <a:rPr lang="en-US" dirty="0" smtClean="0"/>
              <a:t>Refund = 11</a:t>
            </a:r>
            <a:endParaRPr lang="en-US" dirty="0"/>
          </a:p>
        </p:txBody>
      </p:sp>
      <p:sp>
        <p:nvSpPr>
          <p:cNvPr id="46" name="TextBox 45"/>
          <p:cNvSpPr txBox="1"/>
          <p:nvPr/>
        </p:nvSpPr>
        <p:spPr>
          <a:xfrm>
            <a:off x="3804583" y="3355171"/>
            <a:ext cx="1346334" cy="261610"/>
          </a:xfrm>
          <a:prstGeom prst="rect">
            <a:avLst/>
          </a:prstGeom>
          <a:noFill/>
        </p:spPr>
        <p:txBody>
          <a:bodyPr wrap="square" rtlCol="0">
            <a:spAutoFit/>
          </a:bodyPr>
          <a:lstStyle/>
          <a:p>
            <a:pPr algn="ctr"/>
            <a:r>
              <a:rPr lang="en-US" sz="1100" dirty="0" smtClean="0"/>
              <a:t>Data Node  3</a:t>
            </a:r>
            <a:endParaRPr lang="en-US" sz="1100" dirty="0"/>
          </a:p>
        </p:txBody>
      </p:sp>
      <p:sp>
        <p:nvSpPr>
          <p:cNvPr id="10" name="TextBox 9"/>
          <p:cNvSpPr txBox="1"/>
          <p:nvPr/>
        </p:nvSpPr>
        <p:spPr>
          <a:xfrm>
            <a:off x="100569" y="3456829"/>
            <a:ext cx="458231" cy="369332"/>
          </a:xfrm>
          <a:prstGeom prst="rect">
            <a:avLst/>
          </a:prstGeom>
          <a:noFill/>
        </p:spPr>
        <p:txBody>
          <a:bodyPr wrap="square" rtlCol="0">
            <a:spAutoFit/>
          </a:bodyPr>
          <a:lstStyle/>
          <a:p>
            <a:pPr algn="ctr"/>
            <a:r>
              <a:rPr lang="en-US" dirty="0" smtClean="0"/>
              <a:t>X</a:t>
            </a:r>
            <a:endParaRPr lang="en-US" dirty="0"/>
          </a:p>
        </p:txBody>
      </p:sp>
      <p:sp>
        <p:nvSpPr>
          <p:cNvPr id="48" name="TextBox 47"/>
          <p:cNvSpPr txBox="1"/>
          <p:nvPr/>
        </p:nvSpPr>
        <p:spPr>
          <a:xfrm>
            <a:off x="680717" y="3450745"/>
            <a:ext cx="458231" cy="369332"/>
          </a:xfrm>
          <a:prstGeom prst="rect">
            <a:avLst/>
          </a:prstGeom>
          <a:noFill/>
        </p:spPr>
        <p:txBody>
          <a:bodyPr wrap="square" rtlCol="0">
            <a:spAutoFit/>
          </a:bodyPr>
          <a:lstStyle/>
          <a:p>
            <a:pPr algn="ctr"/>
            <a:r>
              <a:rPr lang="en-US" dirty="0"/>
              <a:t>Y</a:t>
            </a:r>
          </a:p>
        </p:txBody>
      </p:sp>
      <p:sp>
        <p:nvSpPr>
          <p:cNvPr id="49" name="TextBox 48"/>
          <p:cNvSpPr txBox="1"/>
          <p:nvPr/>
        </p:nvSpPr>
        <p:spPr>
          <a:xfrm>
            <a:off x="1338783" y="3454803"/>
            <a:ext cx="458231" cy="369332"/>
          </a:xfrm>
          <a:prstGeom prst="rect">
            <a:avLst/>
          </a:prstGeom>
          <a:noFill/>
        </p:spPr>
        <p:txBody>
          <a:bodyPr wrap="square" rtlCol="0">
            <a:spAutoFit/>
          </a:bodyPr>
          <a:lstStyle/>
          <a:p>
            <a:pPr algn="ctr"/>
            <a:r>
              <a:rPr lang="en-US" dirty="0" smtClean="0"/>
              <a:t>Z</a:t>
            </a:r>
            <a:endParaRPr lang="en-US" dirty="0"/>
          </a:p>
        </p:txBody>
      </p:sp>
    </p:spTree>
    <p:extLst>
      <p:ext uri="{BB962C8B-B14F-4D97-AF65-F5344CB8AC3E}">
        <p14:creationId xmlns:p14="http://schemas.microsoft.com/office/powerpoint/2010/main" val="243751692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MapReduce: The Reduce Step</a:t>
            </a:r>
            <a:endParaRPr lang="en-US" dirty="0"/>
          </a:p>
        </p:txBody>
      </p:sp>
      <p:grpSp>
        <p:nvGrpSpPr>
          <p:cNvPr id="4" name="Group 15"/>
          <p:cNvGrpSpPr>
            <a:grpSpLocks/>
          </p:cNvGrpSpPr>
          <p:nvPr/>
        </p:nvGrpSpPr>
        <p:grpSpPr bwMode="auto">
          <a:xfrm>
            <a:off x="565150" y="1966913"/>
            <a:ext cx="1949450" cy="3733800"/>
            <a:chOff x="3476" y="960"/>
            <a:chExt cx="1228" cy="2352"/>
          </a:xfrm>
        </p:grpSpPr>
        <p:grpSp>
          <p:nvGrpSpPr>
            <p:cNvPr id="5" name="Group 16"/>
            <p:cNvGrpSpPr>
              <a:grpSpLocks/>
            </p:cNvGrpSpPr>
            <p:nvPr/>
          </p:nvGrpSpPr>
          <p:grpSpPr bwMode="auto">
            <a:xfrm>
              <a:off x="3552" y="1392"/>
              <a:ext cx="1104" cy="1920"/>
              <a:chOff x="3552" y="1392"/>
              <a:chExt cx="1104" cy="1920"/>
            </a:xfrm>
          </p:grpSpPr>
          <p:sp>
            <p:nvSpPr>
              <p:cNvPr id="7" name="AutoShape 17"/>
              <p:cNvSpPr>
                <a:spLocks noChangeArrowheads="1"/>
              </p:cNvSpPr>
              <p:nvPr/>
            </p:nvSpPr>
            <p:spPr bwMode="auto">
              <a:xfrm>
                <a:off x="3600" y="2976"/>
                <a:ext cx="432" cy="336"/>
              </a:xfrm>
              <a:prstGeom prst="diamond">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sp>
            <p:nvSpPr>
              <p:cNvPr id="8" name="AutoShape 18"/>
              <p:cNvSpPr>
                <a:spLocks noChangeArrowheads="1"/>
              </p:cNvSpPr>
              <p:nvPr/>
            </p:nvSpPr>
            <p:spPr bwMode="auto">
              <a:xfrm>
                <a:off x="4032" y="2976"/>
                <a:ext cx="624" cy="336"/>
              </a:xfrm>
              <a:prstGeom prst="parallelogram">
                <a:avLst>
                  <a:gd name="adj" fmla="val 464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sp>
            <p:nvSpPr>
              <p:cNvPr id="9" name="Text Box 19"/>
              <p:cNvSpPr txBox="1">
                <a:spLocks noChangeArrowheads="1"/>
              </p:cNvSpPr>
              <p:nvPr/>
            </p:nvSpPr>
            <p:spPr bwMode="auto">
              <a:xfrm>
                <a:off x="3840" y="2592"/>
                <a:ext cx="3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a:t>
                </a:r>
              </a:p>
            </p:txBody>
          </p:sp>
          <p:grpSp>
            <p:nvGrpSpPr>
              <p:cNvPr id="10" name="Group 20"/>
              <p:cNvGrpSpPr>
                <a:grpSpLocks/>
              </p:cNvGrpSpPr>
              <p:nvPr/>
            </p:nvGrpSpPr>
            <p:grpSpPr bwMode="auto">
              <a:xfrm>
                <a:off x="3552" y="1392"/>
                <a:ext cx="1056" cy="336"/>
                <a:chOff x="2256" y="1344"/>
                <a:chExt cx="1056" cy="336"/>
              </a:xfrm>
            </p:grpSpPr>
            <p:sp>
              <p:nvSpPr>
                <p:cNvPr id="16" name="AutoShape 21"/>
                <p:cNvSpPr>
                  <a:spLocks noChangeArrowheads="1"/>
                </p:cNvSpPr>
                <p:nvPr/>
              </p:nvSpPr>
              <p:spPr bwMode="auto">
                <a:xfrm>
                  <a:off x="2256" y="1344"/>
                  <a:ext cx="432" cy="336"/>
                </a:xfrm>
                <a:prstGeom prst="diamond">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dirty="0"/>
                    <a:t>k</a:t>
                  </a:r>
                </a:p>
              </p:txBody>
            </p:sp>
            <p:sp>
              <p:nvSpPr>
                <p:cNvPr id="17" name="AutoShape 22"/>
                <p:cNvSpPr>
                  <a:spLocks noChangeArrowheads="1"/>
                </p:cNvSpPr>
                <p:nvPr/>
              </p:nvSpPr>
              <p:spPr bwMode="auto">
                <a:xfrm>
                  <a:off x="2688" y="1344"/>
                  <a:ext cx="624" cy="336"/>
                </a:xfrm>
                <a:prstGeom prst="parallelogram">
                  <a:avLst>
                    <a:gd name="adj" fmla="val 464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grpSp>
          <p:grpSp>
            <p:nvGrpSpPr>
              <p:cNvPr id="11" name="Group 23"/>
              <p:cNvGrpSpPr>
                <a:grpSpLocks/>
              </p:cNvGrpSpPr>
              <p:nvPr/>
            </p:nvGrpSpPr>
            <p:grpSpPr bwMode="auto">
              <a:xfrm>
                <a:off x="3552" y="1824"/>
                <a:ext cx="1056" cy="336"/>
                <a:chOff x="2256" y="1344"/>
                <a:chExt cx="1056" cy="336"/>
              </a:xfrm>
            </p:grpSpPr>
            <p:sp>
              <p:nvSpPr>
                <p:cNvPr id="14" name="AutoShape 24"/>
                <p:cNvSpPr>
                  <a:spLocks noChangeArrowheads="1"/>
                </p:cNvSpPr>
                <p:nvPr/>
              </p:nvSpPr>
              <p:spPr bwMode="auto">
                <a:xfrm>
                  <a:off x="2256" y="1344"/>
                  <a:ext cx="432" cy="336"/>
                </a:xfrm>
                <a:prstGeom prst="diamond">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sp>
              <p:nvSpPr>
                <p:cNvPr id="15" name="AutoShape 25"/>
                <p:cNvSpPr>
                  <a:spLocks noChangeArrowheads="1"/>
                </p:cNvSpPr>
                <p:nvPr/>
              </p:nvSpPr>
              <p:spPr bwMode="auto">
                <a:xfrm>
                  <a:off x="2688" y="1344"/>
                  <a:ext cx="624" cy="336"/>
                </a:xfrm>
                <a:prstGeom prst="parallelogram">
                  <a:avLst>
                    <a:gd name="adj" fmla="val 464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grpSp>
          <p:sp>
            <p:nvSpPr>
              <p:cNvPr id="12" name="AutoShape 26"/>
              <p:cNvSpPr>
                <a:spLocks noChangeArrowheads="1"/>
              </p:cNvSpPr>
              <p:nvPr/>
            </p:nvSpPr>
            <p:spPr bwMode="auto">
              <a:xfrm>
                <a:off x="3552" y="2256"/>
                <a:ext cx="432" cy="336"/>
              </a:xfrm>
              <a:prstGeom prst="diamond">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sp>
            <p:nvSpPr>
              <p:cNvPr id="13" name="AutoShape 27"/>
              <p:cNvSpPr>
                <a:spLocks noChangeArrowheads="1"/>
              </p:cNvSpPr>
              <p:nvPr/>
            </p:nvSpPr>
            <p:spPr bwMode="auto">
              <a:xfrm>
                <a:off x="3984" y="2256"/>
                <a:ext cx="624" cy="336"/>
              </a:xfrm>
              <a:prstGeom prst="parallelogram">
                <a:avLst>
                  <a:gd name="adj" fmla="val 46429"/>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grpSp>
        <p:sp>
          <p:nvSpPr>
            <p:cNvPr id="6" name="Text Box 28"/>
            <p:cNvSpPr txBox="1">
              <a:spLocks noChangeArrowheads="1"/>
            </p:cNvSpPr>
            <p:nvPr/>
          </p:nvSpPr>
          <p:spPr bwMode="auto">
            <a:xfrm>
              <a:off x="3476" y="960"/>
              <a:ext cx="122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Intermediate</a:t>
              </a:r>
            </a:p>
            <a:p>
              <a:r>
                <a:rPr lang="en-US"/>
                <a:t>key-value pairs</a:t>
              </a:r>
            </a:p>
          </p:txBody>
        </p:sp>
      </p:grpSp>
      <p:grpSp>
        <p:nvGrpSpPr>
          <p:cNvPr id="18" name="Group 67"/>
          <p:cNvGrpSpPr>
            <a:grpSpLocks/>
          </p:cNvGrpSpPr>
          <p:nvPr/>
        </p:nvGrpSpPr>
        <p:grpSpPr bwMode="auto">
          <a:xfrm>
            <a:off x="2382838" y="3490913"/>
            <a:ext cx="849312" cy="609600"/>
            <a:chOff x="1529" y="1920"/>
            <a:chExt cx="535" cy="384"/>
          </a:xfrm>
        </p:grpSpPr>
        <p:sp>
          <p:nvSpPr>
            <p:cNvPr id="19" name="AutoShape 29"/>
            <p:cNvSpPr>
              <a:spLocks noChangeArrowheads="1"/>
            </p:cNvSpPr>
            <p:nvPr/>
          </p:nvSpPr>
          <p:spPr bwMode="auto">
            <a:xfrm>
              <a:off x="1584" y="2112"/>
              <a:ext cx="480" cy="192"/>
            </a:xfrm>
            <a:prstGeom prst="rightArrow">
              <a:avLst>
                <a:gd name="adj1" fmla="val 50000"/>
                <a:gd name="adj2" fmla="val 62500"/>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Text Box 30"/>
            <p:cNvSpPr txBox="1">
              <a:spLocks noChangeArrowheads="1"/>
            </p:cNvSpPr>
            <p:nvPr/>
          </p:nvSpPr>
          <p:spPr bwMode="auto">
            <a:xfrm>
              <a:off x="1529" y="1920"/>
              <a:ext cx="53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group</a:t>
              </a:r>
            </a:p>
          </p:txBody>
        </p:sp>
      </p:grpSp>
      <p:grpSp>
        <p:nvGrpSpPr>
          <p:cNvPr id="21" name="Group 33"/>
          <p:cNvGrpSpPr>
            <a:grpSpLocks/>
          </p:cNvGrpSpPr>
          <p:nvPr/>
        </p:nvGrpSpPr>
        <p:grpSpPr bwMode="auto">
          <a:xfrm>
            <a:off x="5899150" y="2500313"/>
            <a:ext cx="1066800" cy="533400"/>
            <a:chOff x="3456" y="1296"/>
            <a:chExt cx="672" cy="336"/>
          </a:xfrm>
        </p:grpSpPr>
        <p:sp>
          <p:nvSpPr>
            <p:cNvPr id="22" name="AutoShape 31"/>
            <p:cNvSpPr>
              <a:spLocks noChangeArrowheads="1"/>
            </p:cNvSpPr>
            <p:nvPr/>
          </p:nvSpPr>
          <p:spPr bwMode="auto">
            <a:xfrm>
              <a:off x="3504" y="1488"/>
              <a:ext cx="624" cy="144"/>
            </a:xfrm>
            <a:prstGeom prst="rightArrow">
              <a:avLst>
                <a:gd name="adj1" fmla="val 50000"/>
                <a:gd name="adj2" fmla="val 108333"/>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Text Box 32"/>
            <p:cNvSpPr txBox="1">
              <a:spLocks noChangeArrowheads="1"/>
            </p:cNvSpPr>
            <p:nvPr/>
          </p:nvSpPr>
          <p:spPr bwMode="auto">
            <a:xfrm>
              <a:off x="3456" y="1296"/>
              <a:ext cx="60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reduce</a:t>
              </a:r>
            </a:p>
          </p:txBody>
        </p:sp>
      </p:grpSp>
      <p:grpSp>
        <p:nvGrpSpPr>
          <p:cNvPr id="24" name="Group 34"/>
          <p:cNvGrpSpPr>
            <a:grpSpLocks/>
          </p:cNvGrpSpPr>
          <p:nvPr/>
        </p:nvGrpSpPr>
        <p:grpSpPr bwMode="auto">
          <a:xfrm>
            <a:off x="5899150" y="3109913"/>
            <a:ext cx="1066800" cy="533400"/>
            <a:chOff x="3456" y="1296"/>
            <a:chExt cx="672" cy="336"/>
          </a:xfrm>
        </p:grpSpPr>
        <p:sp>
          <p:nvSpPr>
            <p:cNvPr id="25" name="AutoShape 35"/>
            <p:cNvSpPr>
              <a:spLocks noChangeArrowheads="1"/>
            </p:cNvSpPr>
            <p:nvPr/>
          </p:nvSpPr>
          <p:spPr bwMode="auto">
            <a:xfrm>
              <a:off x="3504" y="1488"/>
              <a:ext cx="624" cy="144"/>
            </a:xfrm>
            <a:prstGeom prst="rightArrow">
              <a:avLst>
                <a:gd name="adj1" fmla="val 50000"/>
                <a:gd name="adj2" fmla="val 108333"/>
              </a:avLst>
            </a:prstGeom>
            <a:solidFill>
              <a:srgbClr val="FF505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Text Box 36"/>
            <p:cNvSpPr txBox="1">
              <a:spLocks noChangeArrowheads="1"/>
            </p:cNvSpPr>
            <p:nvPr/>
          </p:nvSpPr>
          <p:spPr bwMode="auto">
            <a:xfrm>
              <a:off x="3456" y="1296"/>
              <a:ext cx="60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reduce</a:t>
              </a:r>
            </a:p>
          </p:txBody>
        </p:sp>
      </p:grpSp>
      <p:grpSp>
        <p:nvGrpSpPr>
          <p:cNvPr id="27" name="Group 42"/>
          <p:cNvGrpSpPr>
            <a:grpSpLocks/>
          </p:cNvGrpSpPr>
          <p:nvPr/>
        </p:nvGrpSpPr>
        <p:grpSpPr bwMode="auto">
          <a:xfrm>
            <a:off x="7042150" y="2652713"/>
            <a:ext cx="1295400" cy="533400"/>
            <a:chOff x="4464" y="1392"/>
            <a:chExt cx="816" cy="336"/>
          </a:xfrm>
        </p:grpSpPr>
        <p:sp>
          <p:nvSpPr>
            <p:cNvPr id="28" name="AutoShape 37"/>
            <p:cNvSpPr>
              <a:spLocks noChangeArrowheads="1"/>
            </p:cNvSpPr>
            <p:nvPr/>
          </p:nvSpPr>
          <p:spPr bwMode="auto">
            <a:xfrm>
              <a:off x="4464" y="1392"/>
              <a:ext cx="432" cy="336"/>
            </a:xfrm>
            <a:prstGeom prst="diamond">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sp>
          <p:nvSpPr>
            <p:cNvPr id="29" name="AutoShape 39"/>
            <p:cNvSpPr>
              <a:spLocks noChangeArrowheads="1"/>
            </p:cNvSpPr>
            <p:nvPr/>
          </p:nvSpPr>
          <p:spPr bwMode="auto">
            <a:xfrm>
              <a:off x="4944" y="1392"/>
              <a:ext cx="336" cy="33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grpSp>
      <p:grpSp>
        <p:nvGrpSpPr>
          <p:cNvPr id="30" name="Group 43"/>
          <p:cNvGrpSpPr>
            <a:grpSpLocks/>
          </p:cNvGrpSpPr>
          <p:nvPr/>
        </p:nvGrpSpPr>
        <p:grpSpPr bwMode="auto">
          <a:xfrm>
            <a:off x="7042150" y="3262313"/>
            <a:ext cx="1295400" cy="533400"/>
            <a:chOff x="4464" y="1392"/>
            <a:chExt cx="816" cy="336"/>
          </a:xfrm>
        </p:grpSpPr>
        <p:sp>
          <p:nvSpPr>
            <p:cNvPr id="31" name="AutoShape 44"/>
            <p:cNvSpPr>
              <a:spLocks noChangeArrowheads="1"/>
            </p:cNvSpPr>
            <p:nvPr/>
          </p:nvSpPr>
          <p:spPr bwMode="auto">
            <a:xfrm>
              <a:off x="4464" y="1392"/>
              <a:ext cx="432" cy="336"/>
            </a:xfrm>
            <a:prstGeom prst="diamond">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sp>
          <p:nvSpPr>
            <p:cNvPr id="32" name="AutoShape 45"/>
            <p:cNvSpPr>
              <a:spLocks noChangeArrowheads="1"/>
            </p:cNvSpPr>
            <p:nvPr/>
          </p:nvSpPr>
          <p:spPr bwMode="auto">
            <a:xfrm>
              <a:off x="4944" y="1392"/>
              <a:ext cx="336" cy="33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grpSp>
      <p:grpSp>
        <p:nvGrpSpPr>
          <p:cNvPr id="33" name="Group 46"/>
          <p:cNvGrpSpPr>
            <a:grpSpLocks/>
          </p:cNvGrpSpPr>
          <p:nvPr/>
        </p:nvGrpSpPr>
        <p:grpSpPr bwMode="auto">
          <a:xfrm>
            <a:off x="7118350" y="5243513"/>
            <a:ext cx="1295400" cy="533400"/>
            <a:chOff x="4464" y="1392"/>
            <a:chExt cx="816" cy="336"/>
          </a:xfrm>
        </p:grpSpPr>
        <p:sp>
          <p:nvSpPr>
            <p:cNvPr id="34" name="AutoShape 47"/>
            <p:cNvSpPr>
              <a:spLocks noChangeArrowheads="1"/>
            </p:cNvSpPr>
            <p:nvPr/>
          </p:nvSpPr>
          <p:spPr bwMode="auto">
            <a:xfrm>
              <a:off x="4464" y="1392"/>
              <a:ext cx="432" cy="336"/>
            </a:xfrm>
            <a:prstGeom prst="diamond">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sp>
          <p:nvSpPr>
            <p:cNvPr id="35" name="AutoShape 48"/>
            <p:cNvSpPr>
              <a:spLocks noChangeArrowheads="1"/>
            </p:cNvSpPr>
            <p:nvPr/>
          </p:nvSpPr>
          <p:spPr bwMode="auto">
            <a:xfrm>
              <a:off x="4944" y="1392"/>
              <a:ext cx="336" cy="336"/>
            </a:xfrm>
            <a:prstGeom prst="octagon">
              <a:avLst>
                <a:gd name="adj" fmla="val 2928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grpSp>
      <p:sp>
        <p:nvSpPr>
          <p:cNvPr id="36" name="Text Box 49"/>
          <p:cNvSpPr txBox="1">
            <a:spLocks noChangeArrowheads="1"/>
          </p:cNvSpPr>
          <p:nvPr/>
        </p:nvSpPr>
        <p:spPr bwMode="auto">
          <a:xfrm>
            <a:off x="7529513" y="4405313"/>
            <a:ext cx="5032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a:t>
            </a:r>
          </a:p>
        </p:txBody>
      </p:sp>
      <p:grpSp>
        <p:nvGrpSpPr>
          <p:cNvPr id="37" name="Group 66"/>
          <p:cNvGrpSpPr>
            <a:grpSpLocks/>
          </p:cNvGrpSpPr>
          <p:nvPr/>
        </p:nvGrpSpPr>
        <p:grpSpPr bwMode="auto">
          <a:xfrm>
            <a:off x="3232150" y="2043113"/>
            <a:ext cx="2743200" cy="3657600"/>
            <a:chOff x="2064" y="1008"/>
            <a:chExt cx="1728" cy="2304"/>
          </a:xfrm>
        </p:grpSpPr>
        <p:sp>
          <p:nvSpPr>
            <p:cNvPr id="38" name="AutoShape 5"/>
            <p:cNvSpPr>
              <a:spLocks noChangeArrowheads="1"/>
            </p:cNvSpPr>
            <p:nvPr/>
          </p:nvSpPr>
          <p:spPr bwMode="auto">
            <a:xfrm>
              <a:off x="2112" y="2976"/>
              <a:ext cx="432" cy="336"/>
            </a:xfrm>
            <a:prstGeom prst="diamond">
              <a:avLst/>
            </a:prstGeom>
            <a:solidFill>
              <a:srgbClr val="CCFF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sp>
          <p:nvSpPr>
            <p:cNvPr id="39" name="AutoShape 6"/>
            <p:cNvSpPr>
              <a:spLocks noChangeArrowheads="1"/>
            </p:cNvSpPr>
            <p:nvPr/>
          </p:nvSpPr>
          <p:spPr bwMode="auto">
            <a:xfrm>
              <a:off x="2544" y="2976"/>
              <a:ext cx="528" cy="336"/>
            </a:xfrm>
            <a:prstGeom prst="parallelogram">
              <a:avLst>
                <a:gd name="adj" fmla="val 392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sp>
          <p:nvSpPr>
            <p:cNvPr id="40" name="Text Box 7"/>
            <p:cNvSpPr txBox="1">
              <a:spLocks noChangeArrowheads="1"/>
            </p:cNvSpPr>
            <p:nvPr/>
          </p:nvSpPr>
          <p:spPr bwMode="auto">
            <a:xfrm>
              <a:off x="2467" y="2496"/>
              <a:ext cx="31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b="1"/>
                <a:t>…</a:t>
              </a:r>
            </a:p>
          </p:txBody>
        </p:sp>
        <p:sp>
          <p:nvSpPr>
            <p:cNvPr id="41" name="AutoShape 8"/>
            <p:cNvSpPr>
              <a:spLocks noChangeArrowheads="1"/>
            </p:cNvSpPr>
            <p:nvPr/>
          </p:nvSpPr>
          <p:spPr bwMode="auto">
            <a:xfrm>
              <a:off x="2064" y="1392"/>
              <a:ext cx="432" cy="336"/>
            </a:xfrm>
            <a:prstGeom prst="diamond">
              <a:avLst/>
            </a:prstGeom>
            <a:solidFill>
              <a:srgbClr val="9966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sp>
          <p:nvSpPr>
            <p:cNvPr id="42" name="AutoShape 9"/>
            <p:cNvSpPr>
              <a:spLocks noChangeArrowheads="1"/>
            </p:cNvSpPr>
            <p:nvPr/>
          </p:nvSpPr>
          <p:spPr bwMode="auto">
            <a:xfrm>
              <a:off x="2496" y="1392"/>
              <a:ext cx="528" cy="336"/>
            </a:xfrm>
            <a:prstGeom prst="parallelogram">
              <a:avLst>
                <a:gd name="adj" fmla="val 392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sp>
          <p:nvSpPr>
            <p:cNvPr id="43" name="AutoShape 10"/>
            <p:cNvSpPr>
              <a:spLocks noChangeArrowheads="1"/>
            </p:cNvSpPr>
            <p:nvPr/>
          </p:nvSpPr>
          <p:spPr bwMode="auto">
            <a:xfrm>
              <a:off x="2064" y="1824"/>
              <a:ext cx="432" cy="336"/>
            </a:xfrm>
            <a:prstGeom prst="diamond">
              <a:avLst/>
            </a:prstGeom>
            <a:solidFill>
              <a:srgbClr val="CC99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k</a:t>
              </a:r>
            </a:p>
          </p:txBody>
        </p:sp>
        <p:sp>
          <p:nvSpPr>
            <p:cNvPr id="44" name="AutoShape 11"/>
            <p:cNvSpPr>
              <a:spLocks noChangeArrowheads="1"/>
            </p:cNvSpPr>
            <p:nvPr/>
          </p:nvSpPr>
          <p:spPr bwMode="auto">
            <a:xfrm>
              <a:off x="2496" y="1824"/>
              <a:ext cx="480" cy="336"/>
            </a:xfrm>
            <a:prstGeom prst="parallelogram">
              <a:avLst>
                <a:gd name="adj" fmla="val 3571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sp>
          <p:nvSpPr>
            <p:cNvPr id="45" name="AutoShape 12"/>
            <p:cNvSpPr>
              <a:spLocks noChangeArrowheads="1"/>
            </p:cNvSpPr>
            <p:nvPr/>
          </p:nvSpPr>
          <p:spPr bwMode="auto">
            <a:xfrm>
              <a:off x="2832" y="1824"/>
              <a:ext cx="528" cy="336"/>
            </a:xfrm>
            <a:prstGeom prst="parallelogram">
              <a:avLst>
                <a:gd name="adj" fmla="val 392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sp>
          <p:nvSpPr>
            <p:cNvPr id="46" name="AutoShape 13"/>
            <p:cNvSpPr>
              <a:spLocks noChangeArrowheads="1"/>
            </p:cNvSpPr>
            <p:nvPr/>
          </p:nvSpPr>
          <p:spPr bwMode="auto">
            <a:xfrm>
              <a:off x="2880" y="1392"/>
              <a:ext cx="528" cy="336"/>
            </a:xfrm>
            <a:prstGeom prst="parallelogram">
              <a:avLst>
                <a:gd name="adj" fmla="val 392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sp>
          <p:nvSpPr>
            <p:cNvPr id="47" name="AutoShape 14"/>
            <p:cNvSpPr>
              <a:spLocks noChangeArrowheads="1"/>
            </p:cNvSpPr>
            <p:nvPr/>
          </p:nvSpPr>
          <p:spPr bwMode="auto">
            <a:xfrm>
              <a:off x="3264" y="1392"/>
              <a:ext cx="528" cy="336"/>
            </a:xfrm>
            <a:prstGeom prst="parallelogram">
              <a:avLst>
                <a:gd name="adj" fmla="val 3928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v</a:t>
              </a:r>
            </a:p>
          </p:txBody>
        </p:sp>
        <p:sp>
          <p:nvSpPr>
            <p:cNvPr id="48" name="Rectangle 64"/>
            <p:cNvSpPr>
              <a:spLocks noChangeArrowheads="1"/>
            </p:cNvSpPr>
            <p:nvPr/>
          </p:nvSpPr>
          <p:spPr bwMode="auto">
            <a:xfrm>
              <a:off x="2160" y="1008"/>
              <a:ext cx="14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t>Key-value groups</a:t>
              </a:r>
            </a:p>
          </p:txBody>
        </p:sp>
      </p:grpSp>
      <p:sp>
        <p:nvSpPr>
          <p:cNvPr id="49" name="Rectangle 65"/>
          <p:cNvSpPr>
            <a:spLocks noChangeArrowheads="1"/>
          </p:cNvSpPr>
          <p:nvPr/>
        </p:nvSpPr>
        <p:spPr bwMode="auto">
          <a:xfrm>
            <a:off x="6661150" y="181451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t>Output </a:t>
            </a:r>
          </a:p>
          <a:p>
            <a:r>
              <a:rPr lang="en-US"/>
              <a:t>key-value pairs</a:t>
            </a:r>
          </a:p>
        </p:txBody>
      </p:sp>
    </p:spTree>
    <p:extLst>
      <p:ext uri="{BB962C8B-B14F-4D97-AF65-F5344CB8AC3E}">
        <p14:creationId xmlns:p14="http://schemas.microsoft.com/office/powerpoint/2010/main" val="1143167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dissolv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par>
                                <p:cTn id="18" presetID="9" presetClass="entr" presetSubtype="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dissolv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cTn>
                              </p:par>
                              <p:par>
                                <p:cTn id="26" presetID="1" presetClass="exit" presetSubtype="0" fill="hold" nodeType="withEffect">
                                  <p:stCondLst>
                                    <p:cond delay="0"/>
                                  </p:stCondLst>
                                  <p:childTnLst>
                                    <p:set>
                                      <p:cBhvr>
                                        <p:cTn id="27" dur="1" fill="hold">
                                          <p:stCondLst>
                                            <p:cond delay="0"/>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dissolv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dissolve">
                                      <p:cBhvr>
                                        <p:cTn id="37" dur="500"/>
                                        <p:tgtEl>
                                          <p:spTgt spid="36"/>
                                        </p:tgtEl>
                                      </p:cBhvr>
                                    </p:animEffect>
                                  </p:childTnLst>
                                </p:cTn>
                              </p:par>
                              <p:par>
                                <p:cTn id="38" presetID="9"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dissolv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dissolve">
                                      <p:cBhvr>
                                        <p:cTn id="4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Reduce (Example)</a:t>
            </a:r>
            <a:endParaRPr lang="en-US" dirty="0"/>
          </a:p>
        </p:txBody>
      </p:sp>
      <p:sp>
        <p:nvSpPr>
          <p:cNvPr id="4" name="TextBox 3"/>
          <p:cNvSpPr txBox="1"/>
          <p:nvPr/>
        </p:nvSpPr>
        <p:spPr>
          <a:xfrm>
            <a:off x="5656192" y="4360013"/>
            <a:ext cx="1127232" cy="461665"/>
          </a:xfrm>
          <a:prstGeom prst="rect">
            <a:avLst/>
          </a:prstGeom>
          <a:noFill/>
          <a:ln>
            <a:solidFill>
              <a:schemeClr val="accent1"/>
            </a:solidFill>
          </a:ln>
        </p:spPr>
        <p:txBody>
          <a:bodyPr wrap="none" rtlCol="0">
            <a:spAutoFit/>
          </a:bodyPr>
          <a:lstStyle/>
          <a:p>
            <a:r>
              <a:rPr lang="en-US" dirty="0" smtClean="0"/>
              <a:t>reduce</a:t>
            </a:r>
            <a:endParaRPr lang="en-US" dirty="0"/>
          </a:p>
        </p:txBody>
      </p:sp>
      <p:sp>
        <p:nvSpPr>
          <p:cNvPr id="5" name="TextBox 4"/>
          <p:cNvSpPr txBox="1"/>
          <p:nvPr/>
        </p:nvSpPr>
        <p:spPr>
          <a:xfrm>
            <a:off x="466708" y="2639679"/>
            <a:ext cx="3759362" cy="276999"/>
          </a:xfrm>
          <a:prstGeom prst="rect">
            <a:avLst/>
          </a:prstGeom>
          <a:noFill/>
          <a:ln>
            <a:solidFill>
              <a:schemeClr val="accent1"/>
            </a:solidFill>
          </a:ln>
        </p:spPr>
        <p:txBody>
          <a:bodyPr wrap="none" rtlCol="0">
            <a:spAutoFit/>
          </a:bodyPr>
          <a:lstStyle/>
          <a:p>
            <a:r>
              <a:rPr lang="en-US" sz="1200" dirty="0" smtClean="0"/>
              <a:t>(in,1) (the,1) (of,1) (it,1) (it,1) (was,1) (the,1) (of,1) …</a:t>
            </a:r>
            <a:endParaRPr lang="en-US" sz="1200" dirty="0"/>
          </a:p>
        </p:txBody>
      </p:sp>
      <p:sp>
        <p:nvSpPr>
          <p:cNvPr id="6" name="TextBox 5"/>
          <p:cNvSpPr txBox="1"/>
          <p:nvPr/>
        </p:nvSpPr>
        <p:spPr>
          <a:xfrm>
            <a:off x="466708" y="3554079"/>
            <a:ext cx="1715534" cy="276999"/>
          </a:xfrm>
          <a:prstGeom prst="rect">
            <a:avLst/>
          </a:prstGeom>
          <a:noFill/>
          <a:ln>
            <a:solidFill>
              <a:schemeClr val="accent1"/>
            </a:solidFill>
          </a:ln>
        </p:spPr>
        <p:txBody>
          <a:bodyPr wrap="none" rtlCol="0">
            <a:spAutoFit/>
          </a:bodyPr>
          <a:lstStyle/>
          <a:p>
            <a:r>
              <a:rPr lang="en-US" sz="1200" dirty="0" smtClean="0"/>
              <a:t>(the,1) (of,1) (the,1) …</a:t>
            </a:r>
            <a:endParaRPr lang="en-US" sz="1200" dirty="0"/>
          </a:p>
        </p:txBody>
      </p:sp>
      <p:sp>
        <p:nvSpPr>
          <p:cNvPr id="7" name="TextBox 6"/>
          <p:cNvSpPr txBox="1"/>
          <p:nvPr/>
        </p:nvSpPr>
        <p:spPr>
          <a:xfrm>
            <a:off x="6410308" y="1849878"/>
            <a:ext cx="1531188" cy="369332"/>
          </a:xfrm>
          <a:prstGeom prst="rect">
            <a:avLst/>
          </a:prstGeom>
          <a:noFill/>
        </p:spPr>
        <p:txBody>
          <a:bodyPr wrap="none" rtlCol="0">
            <a:spAutoFit/>
          </a:bodyPr>
          <a:lstStyle/>
          <a:p>
            <a:r>
              <a:rPr lang="en-US" sz="1800" b="1" dirty="0" smtClean="0"/>
              <a:t> reduce task</a:t>
            </a:r>
            <a:endParaRPr lang="en-US" sz="1800" b="1" dirty="0"/>
          </a:p>
        </p:txBody>
      </p:sp>
      <p:sp>
        <p:nvSpPr>
          <p:cNvPr id="8" name="TextBox 7"/>
          <p:cNvSpPr txBox="1"/>
          <p:nvPr/>
        </p:nvSpPr>
        <p:spPr>
          <a:xfrm>
            <a:off x="468511" y="1697478"/>
            <a:ext cx="3884397" cy="369332"/>
          </a:xfrm>
          <a:prstGeom prst="rect">
            <a:avLst/>
          </a:prstGeom>
          <a:noFill/>
        </p:spPr>
        <p:txBody>
          <a:bodyPr wrap="none" rtlCol="0">
            <a:spAutoFit/>
          </a:bodyPr>
          <a:lstStyle/>
          <a:p>
            <a:r>
              <a:rPr lang="en-US" sz="1800" b="1" dirty="0" smtClean="0"/>
              <a:t>partition (intermediate files) (R=2)</a:t>
            </a:r>
            <a:endParaRPr lang="en-US" sz="1800" b="1" dirty="0"/>
          </a:p>
        </p:txBody>
      </p:sp>
      <p:sp>
        <p:nvSpPr>
          <p:cNvPr id="9" name="TextBox 8"/>
          <p:cNvSpPr txBox="1"/>
          <p:nvPr/>
        </p:nvSpPr>
        <p:spPr>
          <a:xfrm>
            <a:off x="466708" y="3096879"/>
            <a:ext cx="1885453" cy="276999"/>
          </a:xfrm>
          <a:prstGeom prst="rect">
            <a:avLst/>
          </a:prstGeom>
          <a:noFill/>
          <a:ln>
            <a:solidFill>
              <a:schemeClr val="accent1"/>
            </a:solidFill>
          </a:ln>
        </p:spPr>
        <p:txBody>
          <a:bodyPr wrap="none" rtlCol="0">
            <a:spAutoFit/>
          </a:bodyPr>
          <a:lstStyle/>
          <a:p>
            <a:r>
              <a:rPr lang="en-US" sz="1200" dirty="0" smtClean="0"/>
              <a:t>(the,1), (the,1) (and,1) …</a:t>
            </a:r>
            <a:endParaRPr lang="en-US" sz="1200" dirty="0"/>
          </a:p>
        </p:txBody>
      </p:sp>
      <p:sp>
        <p:nvSpPr>
          <p:cNvPr id="10" name="TextBox 9"/>
          <p:cNvSpPr txBox="1"/>
          <p:nvPr/>
        </p:nvSpPr>
        <p:spPr>
          <a:xfrm>
            <a:off x="5870995" y="2531213"/>
            <a:ext cx="697627" cy="461665"/>
          </a:xfrm>
          <a:prstGeom prst="rect">
            <a:avLst/>
          </a:prstGeom>
          <a:noFill/>
          <a:ln>
            <a:solidFill>
              <a:schemeClr val="accent1"/>
            </a:solidFill>
          </a:ln>
        </p:spPr>
        <p:txBody>
          <a:bodyPr wrap="none" rtlCol="0">
            <a:spAutoFit/>
          </a:bodyPr>
          <a:lstStyle/>
          <a:p>
            <a:r>
              <a:rPr lang="en-US" dirty="0" smtClean="0"/>
              <a:t>sort</a:t>
            </a:r>
            <a:endParaRPr lang="en-US" dirty="0"/>
          </a:p>
        </p:txBody>
      </p:sp>
      <p:sp>
        <p:nvSpPr>
          <p:cNvPr id="11" name="TextBox 10"/>
          <p:cNvSpPr txBox="1"/>
          <p:nvPr/>
        </p:nvSpPr>
        <p:spPr>
          <a:xfrm>
            <a:off x="4592600" y="3445613"/>
            <a:ext cx="3254417" cy="461665"/>
          </a:xfrm>
          <a:prstGeom prst="rect">
            <a:avLst/>
          </a:prstGeom>
          <a:noFill/>
          <a:ln>
            <a:solidFill>
              <a:schemeClr val="accent1"/>
            </a:solidFill>
          </a:ln>
        </p:spPr>
        <p:txBody>
          <a:bodyPr wrap="none" rtlCol="0">
            <a:spAutoFit/>
          </a:bodyPr>
          <a:lstStyle/>
          <a:p>
            <a:r>
              <a:rPr lang="en-US" sz="1200" dirty="0" smtClean="0"/>
              <a:t>(and, (1)) (in,(1)) (it, (1,1)) (the, (1,1,1,1,1,1)) </a:t>
            </a:r>
          </a:p>
          <a:p>
            <a:r>
              <a:rPr lang="en-US" sz="1200" dirty="0" smtClean="0"/>
              <a:t>(of, (1,1,1)) (was,(1))</a:t>
            </a:r>
            <a:endParaRPr lang="en-US" sz="1200" dirty="0"/>
          </a:p>
        </p:txBody>
      </p:sp>
      <p:sp>
        <p:nvSpPr>
          <p:cNvPr id="12" name="TextBox 11"/>
          <p:cNvSpPr txBox="1"/>
          <p:nvPr/>
        </p:nvSpPr>
        <p:spPr>
          <a:xfrm>
            <a:off x="4619608" y="5230479"/>
            <a:ext cx="3200400" cy="276999"/>
          </a:xfrm>
          <a:prstGeom prst="rect">
            <a:avLst/>
          </a:prstGeom>
          <a:noFill/>
          <a:ln>
            <a:solidFill>
              <a:schemeClr val="accent1"/>
            </a:solidFill>
          </a:ln>
        </p:spPr>
        <p:txBody>
          <a:bodyPr wrap="square" rtlCol="0">
            <a:spAutoFit/>
          </a:bodyPr>
          <a:lstStyle/>
          <a:p>
            <a:r>
              <a:rPr lang="en-US" sz="1200" dirty="0" smtClean="0"/>
              <a:t>(and,1) (in,1) (it, 2) (of, 3) (the,6) (was,1)</a:t>
            </a:r>
            <a:endParaRPr lang="en-US" sz="1200" dirty="0"/>
          </a:p>
        </p:txBody>
      </p:sp>
      <p:cxnSp>
        <p:nvCxnSpPr>
          <p:cNvPr id="13" name="Straight Arrow Connector 12"/>
          <p:cNvCxnSpPr>
            <a:stCxn id="5" idx="3"/>
            <a:endCxn id="10" idx="1"/>
          </p:cNvCxnSpPr>
          <p:nvPr/>
        </p:nvCxnSpPr>
        <p:spPr bwMode="auto">
          <a:xfrm flipV="1">
            <a:off x="4226070" y="2762046"/>
            <a:ext cx="1644925" cy="161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4" name="Straight Arrow Connector 13"/>
          <p:cNvCxnSpPr>
            <a:stCxn id="9" idx="3"/>
            <a:endCxn id="10" idx="1"/>
          </p:cNvCxnSpPr>
          <p:nvPr/>
        </p:nvCxnSpPr>
        <p:spPr bwMode="auto">
          <a:xfrm flipV="1">
            <a:off x="2352161" y="2762046"/>
            <a:ext cx="3518834" cy="4733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5" name="Straight Arrow Connector 14"/>
          <p:cNvCxnSpPr>
            <a:stCxn id="6" idx="3"/>
            <a:endCxn id="10" idx="1"/>
          </p:cNvCxnSpPr>
          <p:nvPr/>
        </p:nvCxnSpPr>
        <p:spPr bwMode="auto">
          <a:xfrm flipV="1">
            <a:off x="2182242" y="2762046"/>
            <a:ext cx="3688753" cy="93053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6" name="Straight Arrow Connector 15"/>
          <p:cNvCxnSpPr>
            <a:stCxn id="11" idx="2"/>
            <a:endCxn id="4" idx="0"/>
          </p:cNvCxnSpPr>
          <p:nvPr/>
        </p:nvCxnSpPr>
        <p:spPr bwMode="auto">
          <a:xfrm rot="5400000">
            <a:off x="5993442" y="4133645"/>
            <a:ext cx="452735" cy="1"/>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7" name="Straight Arrow Connector 16"/>
          <p:cNvCxnSpPr>
            <a:stCxn id="4" idx="2"/>
            <a:endCxn id="12" idx="0"/>
          </p:cNvCxnSpPr>
          <p:nvPr/>
        </p:nvCxnSpPr>
        <p:spPr bwMode="auto">
          <a:xfrm rot="5400000">
            <a:off x="6015408" y="5026078"/>
            <a:ext cx="408801"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8" name="Rectangle 17"/>
          <p:cNvSpPr/>
          <p:nvPr/>
        </p:nvSpPr>
        <p:spPr bwMode="auto">
          <a:xfrm>
            <a:off x="4429108" y="2307078"/>
            <a:ext cx="3657600" cy="3733800"/>
          </a:xfrm>
          <a:prstGeom prst="rect">
            <a:avLst/>
          </a:prstGeom>
          <a:noFill/>
          <a:ln w="9525" cap="flat" cmpd="sng" algn="ctr">
            <a:solidFill>
              <a:schemeClr val="tx1"/>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charset="-128"/>
            </a:endParaRPr>
          </a:p>
        </p:txBody>
      </p:sp>
      <p:sp>
        <p:nvSpPr>
          <p:cNvPr id="19" name="TextBox 18"/>
          <p:cNvSpPr txBox="1"/>
          <p:nvPr/>
        </p:nvSpPr>
        <p:spPr>
          <a:xfrm>
            <a:off x="466708" y="5076590"/>
            <a:ext cx="3796232" cy="307777"/>
          </a:xfrm>
          <a:prstGeom prst="rect">
            <a:avLst/>
          </a:prstGeom>
          <a:noFill/>
        </p:spPr>
        <p:txBody>
          <a:bodyPr wrap="none" rtlCol="0">
            <a:spAutoFit/>
          </a:bodyPr>
          <a:lstStyle/>
          <a:p>
            <a:r>
              <a:rPr lang="en-US" sz="1400" dirty="0" smtClean="0"/>
              <a:t>Note: only one of the two reduce tasks shown</a:t>
            </a:r>
            <a:endParaRPr lang="en-US" sz="1400" dirty="0"/>
          </a:p>
        </p:txBody>
      </p:sp>
    </p:spTree>
    <p:extLst>
      <p:ext uri="{BB962C8B-B14F-4D97-AF65-F5344CB8AC3E}">
        <p14:creationId xmlns:p14="http://schemas.microsoft.com/office/powerpoint/2010/main" val="34183502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Clients Reading Files from HDFS</a:t>
            </a:r>
            <a:endParaRPr lang="en-US" dirty="0"/>
          </a:p>
        </p:txBody>
      </p:sp>
      <p:sp>
        <p:nvSpPr>
          <p:cNvPr id="4" name="Rectangle 3"/>
          <p:cNvSpPr/>
          <p:nvPr/>
        </p:nvSpPr>
        <p:spPr>
          <a:xfrm>
            <a:off x="148593" y="3100934"/>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p:nvSpPr>
        <p:spPr>
          <a:xfrm>
            <a:off x="1832165" y="3077194"/>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ectangle 5"/>
          <p:cNvSpPr/>
          <p:nvPr/>
        </p:nvSpPr>
        <p:spPr>
          <a:xfrm>
            <a:off x="3505769" y="3077194"/>
            <a:ext cx="1465665" cy="265892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205489" y="376566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1</a:t>
            </a:r>
            <a:endParaRPr lang="en-US" dirty="0"/>
          </a:p>
        </p:txBody>
      </p:sp>
      <p:sp>
        <p:nvSpPr>
          <p:cNvPr id="8" name="Rectangle 7"/>
          <p:cNvSpPr/>
          <p:nvPr/>
        </p:nvSpPr>
        <p:spPr>
          <a:xfrm>
            <a:off x="184203" y="427226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2</a:t>
            </a:r>
            <a:endParaRPr lang="en-US" dirty="0"/>
          </a:p>
        </p:txBody>
      </p:sp>
      <p:sp>
        <p:nvSpPr>
          <p:cNvPr id="9" name="Rectangle 8"/>
          <p:cNvSpPr/>
          <p:nvPr/>
        </p:nvSpPr>
        <p:spPr>
          <a:xfrm>
            <a:off x="175593" y="474304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a:t>
            </a:r>
            <a:endParaRPr lang="en-US" dirty="0"/>
          </a:p>
        </p:txBody>
      </p:sp>
      <p:sp>
        <p:nvSpPr>
          <p:cNvPr id="10" name="Rectangle 9"/>
          <p:cNvSpPr/>
          <p:nvPr/>
        </p:nvSpPr>
        <p:spPr>
          <a:xfrm>
            <a:off x="175593" y="5071588"/>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a:t>
            </a:r>
            <a:endParaRPr lang="en-US" dirty="0"/>
          </a:p>
        </p:txBody>
      </p:sp>
      <p:sp>
        <p:nvSpPr>
          <p:cNvPr id="11" name="Can 10"/>
          <p:cNvSpPr/>
          <p:nvPr/>
        </p:nvSpPr>
        <p:spPr>
          <a:xfrm>
            <a:off x="223072" y="4557149"/>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p:cNvSpPr txBox="1"/>
          <p:nvPr/>
        </p:nvSpPr>
        <p:spPr>
          <a:xfrm>
            <a:off x="323737" y="5332926"/>
            <a:ext cx="1070820" cy="369332"/>
          </a:xfrm>
          <a:prstGeom prst="rect">
            <a:avLst/>
          </a:prstGeom>
          <a:noFill/>
        </p:spPr>
        <p:txBody>
          <a:bodyPr wrap="square" rtlCol="0">
            <a:spAutoFit/>
          </a:bodyPr>
          <a:lstStyle/>
          <a:p>
            <a:r>
              <a:rPr lang="en-US" dirty="0" smtClean="0">
                <a:solidFill>
                  <a:schemeClr val="bg1"/>
                </a:solidFill>
              </a:rPr>
              <a:t>Rack 1</a:t>
            </a:r>
            <a:endParaRPr lang="en-US" dirty="0">
              <a:solidFill>
                <a:schemeClr val="bg1"/>
              </a:solidFill>
            </a:endParaRPr>
          </a:p>
        </p:txBody>
      </p:sp>
      <p:sp>
        <p:nvSpPr>
          <p:cNvPr id="14" name="TextBox 13"/>
          <p:cNvSpPr txBox="1"/>
          <p:nvPr/>
        </p:nvSpPr>
        <p:spPr>
          <a:xfrm>
            <a:off x="2090395" y="5331411"/>
            <a:ext cx="1070820" cy="369332"/>
          </a:xfrm>
          <a:prstGeom prst="rect">
            <a:avLst/>
          </a:prstGeom>
          <a:noFill/>
        </p:spPr>
        <p:txBody>
          <a:bodyPr wrap="square" rtlCol="0">
            <a:spAutoFit/>
          </a:bodyPr>
          <a:lstStyle/>
          <a:p>
            <a:r>
              <a:rPr lang="en-US" dirty="0" smtClean="0">
                <a:solidFill>
                  <a:schemeClr val="bg1"/>
                </a:solidFill>
              </a:rPr>
              <a:t>Rack 5</a:t>
            </a:r>
            <a:endParaRPr lang="en-US" dirty="0">
              <a:solidFill>
                <a:schemeClr val="bg1"/>
              </a:solidFill>
            </a:endParaRPr>
          </a:p>
        </p:txBody>
      </p:sp>
      <p:sp>
        <p:nvSpPr>
          <p:cNvPr id="15" name="TextBox 14"/>
          <p:cNvSpPr txBox="1"/>
          <p:nvPr/>
        </p:nvSpPr>
        <p:spPr>
          <a:xfrm>
            <a:off x="3773966" y="5331411"/>
            <a:ext cx="1070820" cy="369332"/>
          </a:xfrm>
          <a:prstGeom prst="rect">
            <a:avLst/>
          </a:prstGeom>
          <a:noFill/>
        </p:spPr>
        <p:txBody>
          <a:bodyPr wrap="square" rtlCol="0">
            <a:spAutoFit/>
          </a:bodyPr>
          <a:lstStyle/>
          <a:p>
            <a:r>
              <a:rPr lang="en-US" dirty="0" smtClean="0">
                <a:solidFill>
                  <a:schemeClr val="bg1"/>
                </a:solidFill>
              </a:rPr>
              <a:t>Rack 9</a:t>
            </a:r>
            <a:endParaRPr lang="en-US" dirty="0">
              <a:solidFill>
                <a:schemeClr val="bg1"/>
              </a:solidFill>
            </a:endParaRPr>
          </a:p>
        </p:txBody>
      </p:sp>
      <p:sp>
        <p:nvSpPr>
          <p:cNvPr id="17" name="Can 16"/>
          <p:cNvSpPr/>
          <p:nvPr/>
        </p:nvSpPr>
        <p:spPr>
          <a:xfrm>
            <a:off x="261936" y="4082342"/>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Can 17"/>
          <p:cNvSpPr/>
          <p:nvPr/>
        </p:nvSpPr>
        <p:spPr>
          <a:xfrm>
            <a:off x="630887" y="4082342"/>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p:cNvSpPr/>
          <p:nvPr/>
        </p:nvSpPr>
        <p:spPr>
          <a:xfrm>
            <a:off x="184203" y="3255246"/>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sp>
        <p:nvSpPr>
          <p:cNvPr id="20" name="Rectangle 19"/>
          <p:cNvSpPr/>
          <p:nvPr/>
        </p:nvSpPr>
        <p:spPr>
          <a:xfrm>
            <a:off x="1887367" y="3217723"/>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sp>
        <p:nvSpPr>
          <p:cNvPr id="21" name="Rectangle 20"/>
          <p:cNvSpPr/>
          <p:nvPr/>
        </p:nvSpPr>
        <p:spPr>
          <a:xfrm>
            <a:off x="3547198" y="3217723"/>
            <a:ext cx="1356936" cy="37984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solidFill>
                  <a:srgbClr val="000000"/>
                </a:solidFill>
              </a:rPr>
              <a:t>Switch</a:t>
            </a:r>
            <a:endParaRPr lang="en-US" dirty="0">
              <a:solidFill>
                <a:srgbClr val="000000"/>
              </a:solidFill>
            </a:endParaRPr>
          </a:p>
        </p:txBody>
      </p:sp>
      <p:sp>
        <p:nvSpPr>
          <p:cNvPr id="36" name="Rectangle 35"/>
          <p:cNvSpPr/>
          <p:nvPr/>
        </p:nvSpPr>
        <p:spPr>
          <a:xfrm>
            <a:off x="1917263" y="3769686"/>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1</a:t>
            </a:r>
            <a:endParaRPr lang="en-US" dirty="0"/>
          </a:p>
        </p:txBody>
      </p:sp>
      <p:sp>
        <p:nvSpPr>
          <p:cNvPr id="37" name="Rectangle 36"/>
          <p:cNvSpPr/>
          <p:nvPr/>
        </p:nvSpPr>
        <p:spPr>
          <a:xfrm>
            <a:off x="1895977" y="4276286"/>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2</a:t>
            </a:r>
            <a:endParaRPr lang="en-US" dirty="0"/>
          </a:p>
        </p:txBody>
      </p:sp>
      <p:sp>
        <p:nvSpPr>
          <p:cNvPr id="38" name="Rectangle 37"/>
          <p:cNvSpPr/>
          <p:nvPr/>
        </p:nvSpPr>
        <p:spPr>
          <a:xfrm>
            <a:off x="1887367" y="4747066"/>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a:t>
            </a:r>
            <a:endParaRPr lang="en-US" dirty="0"/>
          </a:p>
        </p:txBody>
      </p:sp>
      <p:sp>
        <p:nvSpPr>
          <p:cNvPr id="39" name="Rectangle 38"/>
          <p:cNvSpPr/>
          <p:nvPr/>
        </p:nvSpPr>
        <p:spPr>
          <a:xfrm>
            <a:off x="1887367" y="5075610"/>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a:t>
            </a:r>
            <a:endParaRPr lang="en-US" dirty="0"/>
          </a:p>
        </p:txBody>
      </p:sp>
      <p:sp>
        <p:nvSpPr>
          <p:cNvPr id="40" name="Can 39"/>
          <p:cNvSpPr/>
          <p:nvPr/>
        </p:nvSpPr>
        <p:spPr>
          <a:xfrm>
            <a:off x="2888218" y="4561171"/>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1" name="Can 40"/>
          <p:cNvSpPr/>
          <p:nvPr/>
        </p:nvSpPr>
        <p:spPr>
          <a:xfrm>
            <a:off x="2624190" y="4094416"/>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2" name="Can 41"/>
          <p:cNvSpPr/>
          <p:nvPr/>
        </p:nvSpPr>
        <p:spPr>
          <a:xfrm>
            <a:off x="2993141" y="4094416"/>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Rectangle 42"/>
          <p:cNvSpPr/>
          <p:nvPr/>
        </p:nvSpPr>
        <p:spPr>
          <a:xfrm>
            <a:off x="3594573" y="376566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1</a:t>
            </a:r>
            <a:endParaRPr lang="en-US" dirty="0"/>
          </a:p>
        </p:txBody>
      </p:sp>
      <p:sp>
        <p:nvSpPr>
          <p:cNvPr id="44" name="Rectangle 43"/>
          <p:cNvSpPr/>
          <p:nvPr/>
        </p:nvSpPr>
        <p:spPr>
          <a:xfrm>
            <a:off x="3573287" y="427226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 2</a:t>
            </a:r>
            <a:endParaRPr lang="en-US" dirty="0"/>
          </a:p>
        </p:txBody>
      </p:sp>
      <p:sp>
        <p:nvSpPr>
          <p:cNvPr id="45" name="Rectangle 44"/>
          <p:cNvSpPr/>
          <p:nvPr/>
        </p:nvSpPr>
        <p:spPr>
          <a:xfrm>
            <a:off x="3564677" y="4743044"/>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a:t>
            </a:r>
            <a:endParaRPr lang="en-US" dirty="0"/>
          </a:p>
        </p:txBody>
      </p:sp>
      <p:sp>
        <p:nvSpPr>
          <p:cNvPr id="46" name="Rectangle 45"/>
          <p:cNvSpPr/>
          <p:nvPr/>
        </p:nvSpPr>
        <p:spPr>
          <a:xfrm>
            <a:off x="3564677" y="5071588"/>
            <a:ext cx="1356936" cy="2967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Data Node</a:t>
            </a:r>
            <a:endParaRPr lang="en-US" dirty="0"/>
          </a:p>
        </p:txBody>
      </p:sp>
      <p:sp>
        <p:nvSpPr>
          <p:cNvPr id="47" name="Can 46"/>
          <p:cNvSpPr/>
          <p:nvPr/>
        </p:nvSpPr>
        <p:spPr>
          <a:xfrm>
            <a:off x="4019971" y="4557149"/>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8" name="Can 47"/>
          <p:cNvSpPr/>
          <p:nvPr/>
        </p:nvSpPr>
        <p:spPr>
          <a:xfrm>
            <a:off x="4156469" y="4066441"/>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9" name="Can 48"/>
          <p:cNvSpPr/>
          <p:nvPr/>
        </p:nvSpPr>
        <p:spPr>
          <a:xfrm>
            <a:off x="4525420" y="4066441"/>
            <a:ext cx="272997" cy="16618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0" name="Rectangle 49"/>
          <p:cNvSpPr/>
          <p:nvPr/>
        </p:nvSpPr>
        <p:spPr>
          <a:xfrm>
            <a:off x="2800148" y="1880910"/>
            <a:ext cx="2103986" cy="923593"/>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solidFill>
                <a:schemeClr val="tx1"/>
              </a:solidFill>
            </a:endParaRPr>
          </a:p>
        </p:txBody>
      </p:sp>
      <p:sp>
        <p:nvSpPr>
          <p:cNvPr id="51" name="TextBox 50"/>
          <p:cNvSpPr txBox="1"/>
          <p:nvPr/>
        </p:nvSpPr>
        <p:spPr>
          <a:xfrm>
            <a:off x="3119327" y="2158041"/>
            <a:ext cx="1260362" cy="369332"/>
          </a:xfrm>
          <a:prstGeom prst="rect">
            <a:avLst/>
          </a:prstGeom>
          <a:noFill/>
        </p:spPr>
        <p:txBody>
          <a:bodyPr wrap="square" rtlCol="0">
            <a:spAutoFit/>
          </a:bodyPr>
          <a:lstStyle/>
          <a:p>
            <a:pPr algn="ctr"/>
            <a:r>
              <a:rPr lang="en-US" dirty="0" smtClean="0"/>
              <a:t>Client</a:t>
            </a:r>
            <a:endParaRPr lang="en-US" dirty="0"/>
          </a:p>
        </p:txBody>
      </p:sp>
      <p:sp>
        <p:nvSpPr>
          <p:cNvPr id="52" name="Rectangle 51"/>
          <p:cNvSpPr/>
          <p:nvPr/>
        </p:nvSpPr>
        <p:spPr>
          <a:xfrm>
            <a:off x="6457798" y="1832948"/>
            <a:ext cx="2103986" cy="92359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solidFill>
                <a:schemeClr val="tx1"/>
              </a:solidFill>
            </a:endParaRPr>
          </a:p>
        </p:txBody>
      </p:sp>
      <p:sp>
        <p:nvSpPr>
          <p:cNvPr id="53" name="TextBox 52"/>
          <p:cNvSpPr txBox="1"/>
          <p:nvPr/>
        </p:nvSpPr>
        <p:spPr>
          <a:xfrm>
            <a:off x="6642087" y="2111939"/>
            <a:ext cx="1784700" cy="369332"/>
          </a:xfrm>
          <a:prstGeom prst="rect">
            <a:avLst/>
          </a:prstGeom>
          <a:noFill/>
        </p:spPr>
        <p:txBody>
          <a:bodyPr wrap="square" rtlCol="0">
            <a:spAutoFit/>
          </a:bodyPr>
          <a:lstStyle/>
          <a:p>
            <a:pPr algn="ctr"/>
            <a:r>
              <a:rPr lang="en-US" dirty="0" err="1" smtClean="0"/>
              <a:t>NameNode</a:t>
            </a:r>
            <a:endParaRPr lang="en-US" dirty="0"/>
          </a:p>
        </p:txBody>
      </p:sp>
      <p:cxnSp>
        <p:nvCxnSpPr>
          <p:cNvPr id="54" name="Straight Arrow Connector 53"/>
          <p:cNvCxnSpPr/>
          <p:nvPr/>
        </p:nvCxnSpPr>
        <p:spPr>
          <a:xfrm flipH="1">
            <a:off x="4971435" y="2191597"/>
            <a:ext cx="1355491" cy="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5001672" y="2481272"/>
            <a:ext cx="1355491" cy="0"/>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6457798" y="3404864"/>
            <a:ext cx="2103986" cy="2585323"/>
          </a:xfrm>
          <a:prstGeom prst="rect">
            <a:avLst/>
          </a:prstGeom>
          <a:noFill/>
          <a:ln>
            <a:solidFill>
              <a:schemeClr val="tx1"/>
            </a:solidFill>
          </a:ln>
        </p:spPr>
        <p:txBody>
          <a:bodyPr wrap="square" rtlCol="0">
            <a:spAutoFit/>
          </a:bodyPr>
          <a:lstStyle/>
          <a:p>
            <a:r>
              <a:rPr lang="en-US" dirty="0" err="1" smtClean="0"/>
              <a:t>Results.txt</a:t>
            </a:r>
            <a:r>
              <a:rPr lang="en-US" dirty="0" smtClean="0"/>
              <a:t> =</a:t>
            </a:r>
          </a:p>
          <a:p>
            <a:r>
              <a:rPr lang="en-US" dirty="0" smtClean="0"/>
              <a:t>BLK A:</a:t>
            </a:r>
            <a:br>
              <a:rPr lang="en-US" dirty="0" smtClean="0"/>
            </a:br>
            <a:r>
              <a:rPr lang="en-US" dirty="0" smtClean="0"/>
              <a:t>DN1, DN5, DN6</a:t>
            </a:r>
          </a:p>
          <a:p>
            <a:endParaRPr lang="en-US" dirty="0"/>
          </a:p>
          <a:p>
            <a:r>
              <a:rPr lang="en-US" dirty="0" smtClean="0"/>
              <a:t>BLK B:</a:t>
            </a:r>
          </a:p>
          <a:p>
            <a:r>
              <a:rPr lang="en-US" dirty="0" smtClean="0"/>
              <a:t>DN7, DN1, DN2</a:t>
            </a:r>
          </a:p>
          <a:p>
            <a:endParaRPr lang="en-US" dirty="0"/>
          </a:p>
          <a:p>
            <a:r>
              <a:rPr lang="en-US" dirty="0" smtClean="0"/>
              <a:t>BLK C</a:t>
            </a:r>
          </a:p>
          <a:p>
            <a:r>
              <a:rPr lang="en-US" dirty="0" smtClean="0"/>
              <a:t>DN5, DN8, DN9</a:t>
            </a:r>
          </a:p>
        </p:txBody>
      </p:sp>
      <p:sp>
        <p:nvSpPr>
          <p:cNvPr id="61" name="TextBox 60"/>
          <p:cNvSpPr txBox="1"/>
          <p:nvPr/>
        </p:nvSpPr>
        <p:spPr>
          <a:xfrm>
            <a:off x="6457798" y="3066310"/>
            <a:ext cx="1791535" cy="338554"/>
          </a:xfrm>
          <a:prstGeom prst="rect">
            <a:avLst/>
          </a:prstGeom>
          <a:noFill/>
        </p:spPr>
        <p:txBody>
          <a:bodyPr wrap="square" rtlCol="0">
            <a:spAutoFit/>
          </a:bodyPr>
          <a:lstStyle/>
          <a:p>
            <a:r>
              <a:rPr lang="en-US" sz="1600" dirty="0" err="1" smtClean="0"/>
              <a:t>metatadata</a:t>
            </a:r>
            <a:endParaRPr lang="en-US" sz="1600" dirty="0"/>
          </a:p>
        </p:txBody>
      </p:sp>
    </p:spTree>
    <p:extLst>
      <p:ext uri="{BB962C8B-B14F-4D97-AF65-F5344CB8AC3E}">
        <p14:creationId xmlns:p14="http://schemas.microsoft.com/office/powerpoint/2010/main" val="30869857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sz="2800" dirty="0">
                <a:latin typeface="Calibri"/>
                <a:cs typeface="Calibri"/>
              </a:rPr>
              <a:t>We introduced MapReduce programming model for processing large scale data</a:t>
            </a:r>
          </a:p>
          <a:p>
            <a:r>
              <a:rPr lang="en-US" sz="2800" dirty="0">
                <a:latin typeface="Calibri"/>
                <a:cs typeface="Calibri"/>
              </a:rPr>
              <a:t>We discussed the supporting Hadoop Distributed File System</a:t>
            </a:r>
          </a:p>
          <a:p>
            <a:r>
              <a:rPr lang="en-US" sz="2800" dirty="0">
                <a:latin typeface="Calibri"/>
                <a:cs typeface="Calibri"/>
              </a:rPr>
              <a:t>The concepts were illustrated using a simple example</a:t>
            </a:r>
          </a:p>
          <a:p>
            <a:r>
              <a:rPr lang="en-US" sz="2800" dirty="0">
                <a:latin typeface="Calibri"/>
                <a:cs typeface="Calibri"/>
              </a:rPr>
              <a:t>We reviewed some important parts of the source code for the example.</a:t>
            </a:r>
          </a:p>
          <a:p>
            <a:endParaRPr lang="en-US" dirty="0"/>
          </a:p>
        </p:txBody>
      </p:sp>
    </p:spTree>
    <p:extLst>
      <p:ext uri="{BB962C8B-B14F-4D97-AF65-F5344CB8AC3E}">
        <p14:creationId xmlns:p14="http://schemas.microsoft.com/office/powerpoint/2010/main" val="424149102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a:t>
            </a:r>
            <a:endParaRPr lang="en-US" dirty="0"/>
          </a:p>
        </p:txBody>
      </p:sp>
      <p:sp>
        <p:nvSpPr>
          <p:cNvPr id="3" name="Content Placeholder 2"/>
          <p:cNvSpPr>
            <a:spLocks noGrp="1"/>
          </p:cNvSpPr>
          <p:nvPr>
            <p:ph idx="1"/>
          </p:nvPr>
        </p:nvSpPr>
        <p:spPr/>
        <p:txBody>
          <a:bodyPr>
            <a:noAutofit/>
          </a:bodyPr>
          <a:lstStyle/>
          <a:p>
            <a:pPr marL="400050" indent="-400050">
              <a:buFont typeface="Wingdings 2"/>
              <a:buAutoNum type="arabicPeriod"/>
              <a:defRPr/>
            </a:pPr>
            <a:r>
              <a:rPr lang="en-US" sz="2800" dirty="0"/>
              <a:t>Apache Hadoop Tutorial: http://hadoop.apache.org http://hadoop.apache.org/core/docs/current/mapred_tutorial.html</a:t>
            </a:r>
          </a:p>
          <a:p>
            <a:pPr marL="400050" indent="-400050">
              <a:buFont typeface="+mj-lt"/>
              <a:buAutoNum type="arabicPeriod"/>
              <a:defRPr/>
            </a:pPr>
            <a:r>
              <a:rPr lang="en-US" sz="2800" dirty="0"/>
              <a:t>Dean, J. and </a:t>
            </a:r>
            <a:r>
              <a:rPr lang="en-US" sz="2800" dirty="0" err="1"/>
              <a:t>Ghemawat</a:t>
            </a:r>
            <a:r>
              <a:rPr lang="en-US" sz="2800" dirty="0"/>
              <a:t>, S. 2008. MapReduce: simplified data processing on large clusters. </a:t>
            </a:r>
            <a:r>
              <a:rPr lang="en-US" sz="2800" i="1" dirty="0"/>
              <a:t>Communication of ACM</a:t>
            </a:r>
            <a:r>
              <a:rPr lang="en-US" sz="2800" dirty="0"/>
              <a:t> 51, 1 (Jan. 2008), 107-113.</a:t>
            </a:r>
          </a:p>
          <a:p>
            <a:pPr marL="400050" indent="-400050">
              <a:buFont typeface="+mj-lt"/>
              <a:buAutoNum type="arabicPeriod"/>
              <a:defRPr/>
            </a:pPr>
            <a:r>
              <a:rPr lang="en-US" sz="2800" dirty="0" err="1"/>
              <a:t>Cloudera</a:t>
            </a:r>
            <a:r>
              <a:rPr lang="en-US" sz="2800" dirty="0"/>
              <a:t> Videos by Aaron Kimball:</a:t>
            </a:r>
          </a:p>
          <a:p>
            <a:pPr marL="400050" indent="-400050">
              <a:buNone/>
              <a:defRPr/>
            </a:pPr>
            <a:r>
              <a:rPr lang="en-US" sz="2800" dirty="0"/>
              <a:t>      http://www.cloudera.com/hadoop-training-basic</a:t>
            </a:r>
          </a:p>
          <a:p>
            <a:pPr marL="400050" indent="-400050">
              <a:buNone/>
              <a:defRPr/>
            </a:pPr>
            <a:endParaRPr lang="en-US" sz="2800" dirty="0"/>
          </a:p>
        </p:txBody>
      </p:sp>
    </p:spTree>
    <p:extLst>
      <p:ext uri="{BB962C8B-B14F-4D97-AF65-F5344CB8AC3E}">
        <p14:creationId xmlns:p14="http://schemas.microsoft.com/office/powerpoint/2010/main" val="67645202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602632"/>
            <a:ext cx="7772400" cy="1362075"/>
          </a:xfrm>
        </p:spPr>
        <p:txBody>
          <a:bodyPr>
            <a:normAutofit fontScale="90000"/>
          </a:bodyPr>
          <a:lstStyle/>
          <a:p>
            <a:r>
              <a:rPr lang="en-US" dirty="0"/>
              <a:t>Finally, A Hands-on Assignment</a:t>
            </a:r>
            <a:r>
              <a:rPr lang="en-US" dirty="0" smtClean="0"/>
              <a:t>!</a:t>
            </a:r>
            <a:r>
              <a:rPr lang="en-US" dirty="0"/>
              <a:t/>
            </a:r>
            <a:br>
              <a:rPr lang="en-US" dirty="0"/>
            </a:br>
            <a:endParaRPr lang="en-US" dirty="0"/>
          </a:p>
        </p:txBody>
      </p:sp>
    </p:spTree>
    <p:extLst>
      <p:ext uri="{BB962C8B-B14F-4D97-AF65-F5344CB8AC3E}">
        <p14:creationId xmlns:p14="http://schemas.microsoft.com/office/powerpoint/2010/main" val="323411131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258940"/>
            <a:ext cx="8615362" cy="446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861362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a:t>
            </a:r>
            <a:r>
              <a:rPr lang="en-US" dirty="0" smtClean="0"/>
              <a:t>Should </a:t>
            </a:r>
            <a:r>
              <a:rPr lang="en-US" dirty="0"/>
              <a:t>Y</a:t>
            </a:r>
            <a:r>
              <a:rPr lang="en-US" dirty="0" smtClean="0"/>
              <a:t>ou Care? – Lots of Data</a:t>
            </a:r>
            <a:r>
              <a:rPr lang="en-US" dirty="0"/>
              <a:t/>
            </a:r>
            <a:br>
              <a:rPr lang="en-US" dirty="0"/>
            </a:br>
            <a:endParaRPr lang="en-US" dirty="0"/>
          </a:p>
        </p:txBody>
      </p:sp>
      <p:sp>
        <p:nvSpPr>
          <p:cNvPr id="3" name="Content Placeholder 2"/>
          <p:cNvSpPr>
            <a:spLocks noGrp="1"/>
          </p:cNvSpPr>
          <p:nvPr>
            <p:ph idx="1"/>
          </p:nvPr>
        </p:nvSpPr>
        <p:spPr/>
        <p:txBody>
          <a:bodyPr/>
          <a:lstStyle/>
          <a:p>
            <a:pPr marL="0" indent="0" algn="ctr">
              <a:buNone/>
            </a:pPr>
            <a:r>
              <a:rPr lang="en-US" sz="6600" b="1" dirty="0"/>
              <a:t/>
            </a:r>
            <a:br>
              <a:rPr lang="en-US" sz="6600" b="1" dirty="0"/>
            </a:br>
            <a:r>
              <a:rPr lang="en-US" sz="6600" b="1" dirty="0" smtClean="0"/>
              <a:t>LOTS OF DATA </a:t>
            </a:r>
          </a:p>
          <a:p>
            <a:pPr marL="0" indent="0" algn="ctr">
              <a:buNone/>
            </a:pPr>
            <a:r>
              <a:rPr lang="en-US" sz="6600" b="1" dirty="0" smtClean="0"/>
              <a:t>EVERYWHERE</a:t>
            </a:r>
            <a:endParaRPr lang="en-US" sz="6600" b="1" dirty="0"/>
          </a:p>
        </p:txBody>
      </p:sp>
      <p:pic>
        <p:nvPicPr>
          <p:cNvPr id="4" name="Picture 3" descr="Screen shot 2012-07-30 at 8.13.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06" y="405674"/>
            <a:ext cx="3380827" cy="5146931"/>
          </a:xfrm>
          <a:prstGeom prst="rect">
            <a:avLst/>
          </a:prstGeom>
        </p:spPr>
      </p:pic>
      <p:pic>
        <p:nvPicPr>
          <p:cNvPr id="14" name="Picture 13"/>
          <p:cNvPicPr>
            <a:picLocks noChangeAspect="1"/>
          </p:cNvPicPr>
          <p:nvPr/>
        </p:nvPicPr>
        <p:blipFill>
          <a:blip r:embed="rId3"/>
          <a:stretch>
            <a:fillRect/>
          </a:stretch>
        </p:blipFill>
        <p:spPr>
          <a:xfrm>
            <a:off x="2095500" y="1079500"/>
            <a:ext cx="4940300" cy="4699000"/>
          </a:xfrm>
          <a:prstGeom prst="rect">
            <a:avLst/>
          </a:prstGeom>
        </p:spPr>
      </p:pic>
      <p:pic>
        <p:nvPicPr>
          <p:cNvPr id="15" name="Picture 14"/>
          <p:cNvPicPr>
            <a:picLocks noChangeAspect="1"/>
          </p:cNvPicPr>
          <p:nvPr/>
        </p:nvPicPr>
        <p:blipFill>
          <a:blip r:embed="rId4"/>
          <a:stretch>
            <a:fillRect/>
          </a:stretch>
        </p:blipFill>
        <p:spPr>
          <a:xfrm>
            <a:off x="3746500" y="274638"/>
            <a:ext cx="4940300" cy="4699000"/>
          </a:xfrm>
          <a:prstGeom prst="rect">
            <a:avLst/>
          </a:prstGeom>
        </p:spPr>
      </p:pic>
      <p:pic>
        <p:nvPicPr>
          <p:cNvPr id="17" name="Picture 16"/>
          <p:cNvPicPr>
            <a:picLocks noChangeAspect="1"/>
          </p:cNvPicPr>
          <p:nvPr/>
        </p:nvPicPr>
        <p:blipFill>
          <a:blip r:embed="rId5"/>
          <a:stretch>
            <a:fillRect/>
          </a:stretch>
        </p:blipFill>
        <p:spPr>
          <a:xfrm>
            <a:off x="2095500" y="1079500"/>
            <a:ext cx="4940300" cy="4699000"/>
          </a:xfrm>
          <a:prstGeom prst="rect">
            <a:avLst/>
          </a:prstGeom>
        </p:spPr>
      </p:pic>
      <p:pic>
        <p:nvPicPr>
          <p:cNvPr id="19" name="Picture 18"/>
          <p:cNvPicPr>
            <a:picLocks noChangeAspect="1"/>
          </p:cNvPicPr>
          <p:nvPr/>
        </p:nvPicPr>
        <p:blipFill>
          <a:blip r:embed="rId6"/>
          <a:stretch>
            <a:fillRect/>
          </a:stretch>
        </p:blipFill>
        <p:spPr>
          <a:xfrm>
            <a:off x="331708" y="928304"/>
            <a:ext cx="4940300" cy="4699000"/>
          </a:xfrm>
          <a:prstGeom prst="rect">
            <a:avLst/>
          </a:prstGeom>
        </p:spPr>
      </p:pic>
      <p:pic>
        <p:nvPicPr>
          <p:cNvPr id="20" name="Picture 19"/>
          <p:cNvPicPr>
            <a:picLocks noChangeAspect="1"/>
          </p:cNvPicPr>
          <p:nvPr/>
        </p:nvPicPr>
        <p:blipFill>
          <a:blip r:embed="rId7"/>
          <a:stretch>
            <a:fillRect/>
          </a:stretch>
        </p:blipFill>
        <p:spPr>
          <a:xfrm>
            <a:off x="4081026" y="853605"/>
            <a:ext cx="4940300" cy="4699000"/>
          </a:xfrm>
          <a:prstGeom prst="rect">
            <a:avLst/>
          </a:prstGeom>
        </p:spPr>
      </p:pic>
      <p:pic>
        <p:nvPicPr>
          <p:cNvPr id="21" name="Picture 20"/>
          <p:cNvPicPr>
            <a:picLocks noChangeAspect="1"/>
          </p:cNvPicPr>
          <p:nvPr/>
        </p:nvPicPr>
        <p:blipFill>
          <a:blip r:embed="rId8"/>
          <a:stretch>
            <a:fillRect/>
          </a:stretch>
        </p:blipFill>
        <p:spPr>
          <a:xfrm>
            <a:off x="2095500" y="1079500"/>
            <a:ext cx="4940300" cy="4699000"/>
          </a:xfrm>
          <a:prstGeom prst="rect">
            <a:avLst/>
          </a:prstGeom>
        </p:spPr>
      </p:pic>
      <p:pic>
        <p:nvPicPr>
          <p:cNvPr id="22" name="Picture 21" descr="Screen shot 2012-07-30 at 8.54.18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723" y="405674"/>
            <a:ext cx="6531069" cy="4278171"/>
          </a:xfrm>
          <a:prstGeom prst="rect">
            <a:avLst/>
          </a:prstGeom>
        </p:spPr>
      </p:pic>
      <p:pic>
        <p:nvPicPr>
          <p:cNvPr id="23" name="Picture 22" descr="Screen shot 2012-07-30 at 8.55.19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63794" y="621847"/>
            <a:ext cx="7216428" cy="4134468"/>
          </a:xfrm>
          <a:prstGeom prst="rect">
            <a:avLst/>
          </a:prstGeom>
        </p:spPr>
      </p:pic>
    </p:spTree>
    <p:extLst>
      <p:ext uri="{BB962C8B-B14F-4D97-AF65-F5344CB8AC3E}">
        <p14:creationId xmlns:p14="http://schemas.microsoft.com/office/powerpoint/2010/main" val="5734141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a:xfrm>
            <a:off x="457200" y="0"/>
            <a:ext cx="8229600" cy="1143000"/>
          </a:xfrm>
        </p:spPr>
        <p:txBody>
          <a:bodyPr/>
          <a:lstStyle/>
          <a:p>
            <a:r>
              <a:rPr lang="en-US" dirty="0">
                <a:latin typeface="Calibri"/>
                <a:cs typeface="Calibri"/>
              </a:rPr>
              <a:t>Lifecycle of a MapReduce Job</a:t>
            </a:r>
          </a:p>
        </p:txBody>
      </p:sp>
      <p:pic>
        <p:nvPicPr>
          <p:cNvPr id="36867" name="Picture 4" descr="mapreduce"/>
          <p:cNvPicPr>
            <a:picLocks noChangeAspect="1" noChangeArrowheads="1"/>
          </p:cNvPicPr>
          <p:nvPr/>
        </p:nvPicPr>
        <p:blipFill rotWithShape="1">
          <a:blip r:embed="rId2">
            <a:extLst>
              <a:ext uri="{28A0092B-C50C-407E-A947-70E740481C1C}">
                <a14:useLocalDpi xmlns:a14="http://schemas.microsoft.com/office/drawing/2010/main" val="0"/>
              </a:ext>
            </a:extLst>
          </a:blip>
          <a:srcRect b="2195"/>
          <a:stretch/>
        </p:blipFill>
        <p:spPr bwMode="auto">
          <a:xfrm>
            <a:off x="1524000" y="990600"/>
            <a:ext cx="6019800" cy="558955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40364" name="Group 12"/>
          <p:cNvGrpSpPr>
            <a:grpSpLocks/>
          </p:cNvGrpSpPr>
          <p:nvPr/>
        </p:nvGrpSpPr>
        <p:grpSpPr bwMode="auto">
          <a:xfrm>
            <a:off x="1981200" y="1828800"/>
            <a:ext cx="5948363" cy="685800"/>
            <a:chOff x="1248" y="1152"/>
            <a:chExt cx="3747" cy="432"/>
          </a:xfrm>
        </p:grpSpPr>
        <p:sp>
          <p:nvSpPr>
            <p:cNvPr id="36875" name="Text Box 7"/>
            <p:cNvSpPr txBox="1">
              <a:spLocks noChangeArrowheads="1"/>
            </p:cNvSpPr>
            <p:nvPr/>
          </p:nvSpPr>
          <p:spPr bwMode="auto">
            <a:xfrm>
              <a:off x="3840" y="1152"/>
              <a:ext cx="11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A13B39"/>
                  </a:solidFill>
                  <a:latin typeface="Times New Roman" charset="0"/>
                </a:rPr>
                <a:t>Map function</a:t>
              </a:r>
            </a:p>
          </p:txBody>
        </p:sp>
        <p:sp>
          <p:nvSpPr>
            <p:cNvPr id="36876" name="Rectangle 9"/>
            <p:cNvSpPr>
              <a:spLocks noChangeArrowheads="1"/>
            </p:cNvSpPr>
            <p:nvPr/>
          </p:nvSpPr>
          <p:spPr bwMode="auto">
            <a:xfrm>
              <a:off x="1248" y="1392"/>
              <a:ext cx="3360" cy="192"/>
            </a:xfrm>
            <a:prstGeom prst="rect">
              <a:avLst/>
            </a:prstGeom>
            <a:noFill/>
            <a:ln w="158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z="3200">
                <a:solidFill>
                  <a:srgbClr val="000000"/>
                </a:solidFill>
              </a:endParaRPr>
            </a:p>
          </p:txBody>
        </p:sp>
      </p:grpSp>
      <p:grpSp>
        <p:nvGrpSpPr>
          <p:cNvPr id="740365" name="Group 13"/>
          <p:cNvGrpSpPr>
            <a:grpSpLocks/>
          </p:cNvGrpSpPr>
          <p:nvPr/>
        </p:nvGrpSpPr>
        <p:grpSpPr bwMode="auto">
          <a:xfrm>
            <a:off x="1981200" y="3200400"/>
            <a:ext cx="6302375" cy="685800"/>
            <a:chOff x="1248" y="2016"/>
            <a:chExt cx="3970" cy="432"/>
          </a:xfrm>
        </p:grpSpPr>
        <p:sp>
          <p:nvSpPr>
            <p:cNvPr id="36873" name="Text Box 8"/>
            <p:cNvSpPr txBox="1">
              <a:spLocks noChangeArrowheads="1"/>
            </p:cNvSpPr>
            <p:nvPr/>
          </p:nvSpPr>
          <p:spPr bwMode="auto">
            <a:xfrm>
              <a:off x="3840" y="2016"/>
              <a:ext cx="137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a:solidFill>
                    <a:srgbClr val="A13B39"/>
                  </a:solidFill>
                  <a:latin typeface="Times New Roman" charset="0"/>
                </a:rPr>
                <a:t>Reduce function</a:t>
              </a:r>
            </a:p>
          </p:txBody>
        </p:sp>
        <p:sp>
          <p:nvSpPr>
            <p:cNvPr id="36874" name="Rectangle 10"/>
            <p:cNvSpPr>
              <a:spLocks noChangeArrowheads="1"/>
            </p:cNvSpPr>
            <p:nvPr/>
          </p:nvSpPr>
          <p:spPr bwMode="auto">
            <a:xfrm>
              <a:off x="1248" y="2256"/>
              <a:ext cx="3360" cy="192"/>
            </a:xfrm>
            <a:prstGeom prst="rect">
              <a:avLst/>
            </a:prstGeom>
            <a:noFill/>
            <a:ln w="158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endParaRPr lang="en-US" sz="3200">
                <a:solidFill>
                  <a:srgbClr val="000000"/>
                </a:solidFill>
              </a:endParaRPr>
            </a:p>
          </p:txBody>
        </p:sp>
      </p:grpSp>
      <p:grpSp>
        <p:nvGrpSpPr>
          <p:cNvPr id="740366" name="Group 14"/>
          <p:cNvGrpSpPr>
            <a:grpSpLocks/>
          </p:cNvGrpSpPr>
          <p:nvPr/>
        </p:nvGrpSpPr>
        <p:grpSpPr bwMode="auto">
          <a:xfrm>
            <a:off x="3657600" y="5634042"/>
            <a:ext cx="4379913" cy="584200"/>
            <a:chOff x="2304" y="3549"/>
            <a:chExt cx="2759" cy="368"/>
          </a:xfrm>
        </p:grpSpPr>
        <p:sp>
          <p:nvSpPr>
            <p:cNvPr id="36871" name="Text Box 6"/>
            <p:cNvSpPr txBox="1">
              <a:spLocks noChangeArrowheads="1"/>
            </p:cNvSpPr>
            <p:nvPr/>
          </p:nvSpPr>
          <p:spPr bwMode="auto">
            <a:xfrm>
              <a:off x="3810" y="3549"/>
              <a:ext cx="125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600" dirty="0">
                  <a:solidFill>
                    <a:srgbClr val="A13B39"/>
                  </a:solidFill>
                  <a:latin typeface="Times New Roman" charset="0"/>
                </a:rPr>
                <a:t>Run this program as a</a:t>
              </a:r>
            </a:p>
            <a:p>
              <a:pPr eaLnBrk="1" hangingPunct="1"/>
              <a:r>
                <a:rPr lang="en-US" sz="1600" dirty="0">
                  <a:solidFill>
                    <a:srgbClr val="A13B39"/>
                  </a:solidFill>
                  <a:latin typeface="Times New Roman" charset="0"/>
                </a:rPr>
                <a:t>MapReduce job</a:t>
              </a:r>
            </a:p>
          </p:txBody>
        </p:sp>
        <p:sp>
          <p:nvSpPr>
            <p:cNvPr id="36872" name="Line 11"/>
            <p:cNvSpPr>
              <a:spLocks noChangeShapeType="1"/>
            </p:cNvSpPr>
            <p:nvPr/>
          </p:nvSpPr>
          <p:spPr bwMode="auto">
            <a:xfrm flipH="1">
              <a:off x="2304" y="3840"/>
              <a:ext cx="1536" cy="0"/>
            </a:xfrm>
            <a:prstGeom prst="line">
              <a:avLst/>
            </a:prstGeom>
            <a:noFill/>
            <a:ln w="38100">
              <a:solidFill>
                <a:srgbClr val="99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Tree>
    <p:extLst>
      <p:ext uri="{BB962C8B-B14F-4D97-AF65-F5344CB8AC3E}">
        <p14:creationId xmlns:p14="http://schemas.microsoft.com/office/powerpoint/2010/main" val="12826236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40364"/>
                                        </p:tgtEl>
                                        <p:attrNameLst>
                                          <p:attrName>style.visibility</p:attrName>
                                        </p:attrNameLst>
                                      </p:cBhvr>
                                      <p:to>
                                        <p:strVal val="visible"/>
                                      </p:to>
                                    </p:set>
                                    <p:animEffect transition="in" filter="dissolve">
                                      <p:cBhvr>
                                        <p:cTn id="7" dur="500"/>
                                        <p:tgtEl>
                                          <p:spTgt spid="74036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740365"/>
                                        </p:tgtEl>
                                        <p:attrNameLst>
                                          <p:attrName>style.visibility</p:attrName>
                                        </p:attrNameLst>
                                      </p:cBhvr>
                                      <p:to>
                                        <p:strVal val="visible"/>
                                      </p:to>
                                    </p:set>
                                    <p:animEffect transition="in" filter="dissolve">
                                      <p:cBhvr>
                                        <p:cTn id="11" dur="500"/>
                                        <p:tgtEl>
                                          <p:spTgt spid="74036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740366"/>
                                        </p:tgtEl>
                                        <p:attrNameLst>
                                          <p:attrName>style.visibility</p:attrName>
                                        </p:attrNameLst>
                                      </p:cBhvr>
                                      <p:to>
                                        <p:strVal val="visible"/>
                                      </p:to>
                                    </p:set>
                                    <p:animEffect transition="in" filter="dissolve">
                                      <p:cBhvr>
                                        <p:cTn id="15" dur="500"/>
                                        <p:tgtEl>
                                          <p:spTgt spid="740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p:cNvSpPr>
          <p:nvPr>
            <p:ph type="title"/>
          </p:nvPr>
        </p:nvSpPr>
        <p:spPr/>
        <p:txBody>
          <a:bodyPr/>
          <a:lstStyle/>
          <a:p>
            <a:r>
              <a:rPr lang="en-US" dirty="0" smtClean="0">
                <a:latin typeface="Calibri"/>
                <a:cs typeface="Calibri"/>
              </a:rPr>
              <a:t>Job Configuration Parameters</a:t>
            </a:r>
            <a:endParaRPr lang="en-US" dirty="0">
              <a:latin typeface="Calibri"/>
              <a:cs typeface="Calibri"/>
            </a:endParaRPr>
          </a:p>
        </p:txBody>
      </p:sp>
      <p:sp>
        <p:nvSpPr>
          <p:cNvPr id="39939" name="Rectangle 6"/>
          <p:cNvSpPr>
            <a:spLocks noGrp="1"/>
          </p:cNvSpPr>
          <p:nvPr>
            <p:ph type="body" sz="half" idx="2"/>
          </p:nvPr>
        </p:nvSpPr>
        <p:spPr>
          <a:xfrm>
            <a:off x="5334000" y="1371600"/>
            <a:ext cx="3581400" cy="4525963"/>
          </a:xfrm>
        </p:spPr>
        <p:txBody>
          <a:bodyPr/>
          <a:lstStyle/>
          <a:p>
            <a:r>
              <a:rPr lang="en-US" sz="2400" dirty="0">
                <a:latin typeface="Calibri"/>
                <a:cs typeface="Calibri"/>
              </a:rPr>
              <a:t>190+ parameters in Hadoop</a:t>
            </a:r>
          </a:p>
          <a:p>
            <a:r>
              <a:rPr lang="en-US" sz="2400" dirty="0">
                <a:latin typeface="Calibri"/>
                <a:cs typeface="Calibri"/>
              </a:rPr>
              <a:t>Set manually or defaults are used</a:t>
            </a:r>
          </a:p>
        </p:txBody>
      </p:sp>
      <p:pic>
        <p:nvPicPr>
          <p:cNvPr id="39940" name="Picture 7" descr="conf"/>
          <p:cNvPicPr>
            <a:picLocks noChangeArrowheads="1"/>
          </p:cNvPicPr>
          <p:nvPr/>
        </p:nvPicPr>
        <p:blipFill rotWithShape="1">
          <a:blip r:embed="rId3">
            <a:extLst>
              <a:ext uri="{28A0092B-C50C-407E-A947-70E740481C1C}">
                <a14:useLocalDpi xmlns:a14="http://schemas.microsoft.com/office/drawing/2010/main" val="0"/>
              </a:ext>
            </a:extLst>
          </a:blip>
          <a:srcRect b="3541"/>
          <a:stretch/>
        </p:blipFill>
        <p:spPr bwMode="auto">
          <a:xfrm>
            <a:off x="970867" y="1260852"/>
            <a:ext cx="4663440" cy="46367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338437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7-30 at 1.15.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019084"/>
          </a:xfrm>
          <a:prstGeom prst="rect">
            <a:avLst/>
          </a:prstGeom>
        </p:spPr>
      </p:pic>
    </p:spTree>
    <p:extLst>
      <p:ext uri="{BB962C8B-B14F-4D97-AF65-F5344CB8AC3E}">
        <p14:creationId xmlns:p14="http://schemas.microsoft.com/office/powerpoint/2010/main" val="33338719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392383"/>
            <a:ext cx="8229600" cy="4525963"/>
          </a:xfrm>
        </p:spPr>
        <p:txBody>
          <a:bodyPr>
            <a:normAutofit fontScale="77500" lnSpcReduction="20000"/>
          </a:bodyPr>
          <a:lstStyle/>
          <a:p>
            <a:pPr marL="0" indent="0">
              <a:spcBef>
                <a:spcPts val="400"/>
              </a:spcBef>
              <a:buNone/>
            </a:pPr>
            <a:r>
              <a:rPr lang="en-GB" sz="2600" dirty="0">
                <a:solidFill>
                  <a:srgbClr val="000000"/>
                </a:solidFill>
                <a:latin typeface="Calibri"/>
                <a:cs typeface="Calibri"/>
              </a:rPr>
              <a:t>Even though the </a:t>
            </a:r>
            <a:r>
              <a:rPr lang="en-GB" sz="2600" dirty="0" err="1">
                <a:solidFill>
                  <a:srgbClr val="000000"/>
                </a:solidFill>
                <a:latin typeface="Calibri"/>
                <a:cs typeface="Calibri"/>
              </a:rPr>
              <a:t>Hadoop</a:t>
            </a:r>
            <a:r>
              <a:rPr lang="en-GB" sz="2600" dirty="0">
                <a:solidFill>
                  <a:srgbClr val="000000"/>
                </a:solidFill>
                <a:latin typeface="Calibri"/>
                <a:cs typeface="Calibri"/>
              </a:rPr>
              <a:t> framework is written in Java, programs for </a:t>
            </a:r>
            <a:r>
              <a:rPr lang="en-GB" sz="2600" dirty="0" err="1">
                <a:solidFill>
                  <a:srgbClr val="000000"/>
                </a:solidFill>
                <a:latin typeface="Calibri"/>
                <a:cs typeface="Calibri"/>
              </a:rPr>
              <a:t>Hadoop</a:t>
            </a:r>
            <a:r>
              <a:rPr lang="en-GB" sz="2600" dirty="0">
                <a:solidFill>
                  <a:srgbClr val="000000"/>
                </a:solidFill>
                <a:latin typeface="Calibri"/>
                <a:cs typeface="Calibri"/>
              </a:rPr>
              <a:t> need not to be coded in Java but can also be developed in other languages like Python or C+</a:t>
            </a:r>
            <a:r>
              <a:rPr lang="en-GB" sz="2600" dirty="0" smtClean="0">
                <a:solidFill>
                  <a:srgbClr val="000000"/>
                </a:solidFill>
                <a:latin typeface="Calibri"/>
                <a:cs typeface="Calibri"/>
              </a:rPr>
              <a:t>+.</a:t>
            </a:r>
            <a:endParaRPr lang="en-GB" sz="2600" dirty="0">
              <a:solidFill>
                <a:srgbClr val="000000"/>
              </a:solidFill>
              <a:latin typeface="Calibri"/>
              <a:cs typeface="Calibri"/>
            </a:endParaRPr>
          </a:p>
          <a:p>
            <a:pPr marL="0" indent="0">
              <a:spcBef>
                <a:spcPts val="500"/>
              </a:spcBef>
              <a:buNone/>
            </a:pPr>
            <a:r>
              <a:rPr lang="en-GB" sz="2600" dirty="0">
                <a:solidFill>
                  <a:srgbClr val="000000"/>
                </a:solidFill>
                <a:latin typeface="Calibri"/>
                <a:cs typeface="Calibri"/>
              </a:rPr>
              <a:t> Creating a launching program for your application</a:t>
            </a:r>
          </a:p>
          <a:p>
            <a:pPr marL="0" indent="0">
              <a:spcBef>
                <a:spcPts val="400"/>
              </a:spcBef>
              <a:buNone/>
            </a:pPr>
            <a:r>
              <a:rPr lang="en-GB" sz="2600" dirty="0" smtClean="0">
                <a:solidFill>
                  <a:srgbClr val="000000"/>
                </a:solidFill>
                <a:latin typeface="Calibri"/>
                <a:cs typeface="Calibri"/>
              </a:rPr>
              <a:t>The </a:t>
            </a:r>
            <a:r>
              <a:rPr lang="en-GB" sz="2600" dirty="0">
                <a:solidFill>
                  <a:srgbClr val="000000"/>
                </a:solidFill>
                <a:latin typeface="Calibri"/>
                <a:cs typeface="Calibri"/>
              </a:rPr>
              <a:t>launching program configures:</a:t>
            </a:r>
          </a:p>
          <a:p>
            <a:pPr marL="0" indent="0">
              <a:spcBef>
                <a:spcPts val="400"/>
              </a:spcBef>
              <a:buNone/>
            </a:pPr>
            <a:r>
              <a:rPr lang="en-GB" sz="2600" dirty="0">
                <a:solidFill>
                  <a:srgbClr val="000000"/>
                </a:solidFill>
                <a:latin typeface="Calibri"/>
                <a:cs typeface="Calibri"/>
              </a:rPr>
              <a:t>   – The Mapper and Reducer to use</a:t>
            </a:r>
          </a:p>
          <a:p>
            <a:pPr marL="0" indent="0">
              <a:spcBef>
                <a:spcPts val="400"/>
              </a:spcBef>
              <a:buNone/>
            </a:pPr>
            <a:r>
              <a:rPr lang="en-GB" sz="2600" dirty="0">
                <a:solidFill>
                  <a:srgbClr val="000000"/>
                </a:solidFill>
                <a:latin typeface="Calibri"/>
                <a:cs typeface="Calibri"/>
              </a:rPr>
              <a:t>   – The output key and value types (input types are inferred from the </a:t>
            </a:r>
            <a:r>
              <a:rPr lang="en-GB" sz="2600" dirty="0" err="1">
                <a:solidFill>
                  <a:srgbClr val="000000"/>
                </a:solidFill>
                <a:latin typeface="Calibri"/>
                <a:cs typeface="Calibri"/>
              </a:rPr>
              <a:t>InputFormat</a:t>
            </a:r>
            <a:r>
              <a:rPr lang="en-GB" sz="2600" dirty="0" smtClean="0">
                <a:solidFill>
                  <a:srgbClr val="000000"/>
                </a:solidFill>
                <a:latin typeface="Calibri"/>
                <a:cs typeface="Calibri"/>
              </a:rPr>
              <a:t>)</a:t>
            </a:r>
          </a:p>
          <a:p>
            <a:pPr marL="0" indent="0">
              <a:spcBef>
                <a:spcPts val="400"/>
              </a:spcBef>
              <a:buNone/>
            </a:pPr>
            <a:r>
              <a:rPr lang="en-GB" sz="2600" dirty="0" smtClean="0">
                <a:solidFill>
                  <a:srgbClr val="000000"/>
                </a:solidFill>
                <a:latin typeface="Calibri"/>
                <a:cs typeface="Calibri"/>
              </a:rPr>
              <a:t>  </a:t>
            </a:r>
            <a:r>
              <a:rPr lang="en-GB" sz="2600" dirty="0">
                <a:solidFill>
                  <a:srgbClr val="000000"/>
                </a:solidFill>
                <a:latin typeface="Calibri"/>
                <a:cs typeface="Calibri"/>
              </a:rPr>
              <a:t>– The locations for your input and output</a:t>
            </a:r>
          </a:p>
          <a:p>
            <a:pPr marL="0" indent="0">
              <a:spcBef>
                <a:spcPts val="400"/>
              </a:spcBef>
              <a:buNone/>
            </a:pPr>
            <a:r>
              <a:rPr lang="en-GB" sz="2600" dirty="0" smtClean="0">
                <a:solidFill>
                  <a:srgbClr val="000000"/>
                </a:solidFill>
                <a:latin typeface="Calibri"/>
                <a:cs typeface="Calibri"/>
              </a:rPr>
              <a:t>The </a:t>
            </a:r>
            <a:r>
              <a:rPr lang="en-GB" sz="2600" dirty="0">
                <a:solidFill>
                  <a:srgbClr val="000000"/>
                </a:solidFill>
                <a:latin typeface="Calibri"/>
                <a:cs typeface="Calibri"/>
              </a:rPr>
              <a:t>launching program then submits the job and typically waits for it to complete</a:t>
            </a:r>
          </a:p>
          <a:p>
            <a:pPr marL="0" indent="0">
              <a:spcBef>
                <a:spcPts val="400"/>
              </a:spcBef>
              <a:buNone/>
            </a:pPr>
            <a:endParaRPr lang="en-GB" sz="2600" dirty="0">
              <a:solidFill>
                <a:srgbClr val="000000"/>
              </a:solidFill>
              <a:latin typeface="Calibri"/>
              <a:cs typeface="Calibri"/>
            </a:endParaRPr>
          </a:p>
          <a:p>
            <a:pPr marL="0" indent="0">
              <a:spcBef>
                <a:spcPts val="400"/>
              </a:spcBef>
              <a:buNone/>
            </a:pPr>
            <a:r>
              <a:rPr lang="en-GB" sz="2600" dirty="0">
                <a:solidFill>
                  <a:srgbClr val="000000"/>
                </a:solidFill>
                <a:latin typeface="Calibri"/>
                <a:cs typeface="Calibri"/>
              </a:rPr>
              <a:t> A Map/Reduce may specify how it</a:t>
            </a:r>
            <a:r>
              <a:rPr lang="en-GB" altLang="en-GB" sz="2600" dirty="0">
                <a:solidFill>
                  <a:srgbClr val="000000"/>
                </a:solidFill>
                <a:latin typeface="Calibri"/>
                <a:cs typeface="Calibri"/>
              </a:rPr>
              <a:t>’</a:t>
            </a:r>
            <a:r>
              <a:rPr lang="en-GB" sz="2600" dirty="0">
                <a:solidFill>
                  <a:srgbClr val="000000"/>
                </a:solidFill>
                <a:latin typeface="Calibri"/>
                <a:cs typeface="Calibri"/>
              </a:rPr>
              <a:t>s input is to be read by specifying an </a:t>
            </a:r>
            <a:r>
              <a:rPr lang="en-GB" sz="2600" dirty="0" err="1">
                <a:solidFill>
                  <a:srgbClr val="000000"/>
                </a:solidFill>
                <a:latin typeface="Calibri"/>
                <a:cs typeface="Calibri"/>
              </a:rPr>
              <a:t>InputFormat</a:t>
            </a:r>
            <a:r>
              <a:rPr lang="en-GB" sz="2600" dirty="0">
                <a:solidFill>
                  <a:srgbClr val="000000"/>
                </a:solidFill>
                <a:latin typeface="Calibri"/>
                <a:cs typeface="Calibri"/>
              </a:rPr>
              <a:t> to be used</a:t>
            </a:r>
          </a:p>
          <a:p>
            <a:pPr marL="0" indent="0">
              <a:spcBef>
                <a:spcPts val="400"/>
              </a:spcBef>
              <a:buNone/>
            </a:pPr>
            <a:r>
              <a:rPr lang="en-GB" sz="2600" dirty="0">
                <a:solidFill>
                  <a:srgbClr val="000000"/>
                </a:solidFill>
                <a:latin typeface="Calibri"/>
                <a:cs typeface="Calibri"/>
              </a:rPr>
              <a:t> A Map/Reduce may specify how it</a:t>
            </a:r>
            <a:r>
              <a:rPr lang="en-GB" altLang="en-GB" sz="2600" dirty="0">
                <a:solidFill>
                  <a:srgbClr val="000000"/>
                </a:solidFill>
                <a:latin typeface="Calibri"/>
                <a:cs typeface="Calibri"/>
              </a:rPr>
              <a:t>’</a:t>
            </a:r>
            <a:r>
              <a:rPr lang="en-GB" sz="2600" dirty="0">
                <a:solidFill>
                  <a:srgbClr val="000000"/>
                </a:solidFill>
                <a:latin typeface="Calibri"/>
                <a:cs typeface="Calibri"/>
              </a:rPr>
              <a:t>s output is to be written by specifying an </a:t>
            </a:r>
            <a:r>
              <a:rPr lang="en-GB" sz="2600" dirty="0" err="1">
                <a:solidFill>
                  <a:srgbClr val="000000"/>
                </a:solidFill>
                <a:latin typeface="Calibri"/>
                <a:cs typeface="Calibri"/>
              </a:rPr>
              <a:t>OutputFormat</a:t>
            </a:r>
            <a:r>
              <a:rPr lang="en-GB" sz="2600" dirty="0">
                <a:solidFill>
                  <a:srgbClr val="000000"/>
                </a:solidFill>
                <a:latin typeface="Calibri"/>
                <a:cs typeface="Calibri"/>
              </a:rPr>
              <a:t> to be used</a:t>
            </a:r>
          </a:p>
          <a:p>
            <a:endParaRPr lang="en-US" dirty="0"/>
          </a:p>
        </p:txBody>
      </p:sp>
    </p:spTree>
    <p:extLst>
      <p:ext uri="{BB962C8B-B14F-4D97-AF65-F5344CB8AC3E}">
        <p14:creationId xmlns:p14="http://schemas.microsoft.com/office/powerpoint/2010/main" val="197550076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
            </a:r>
            <a:br>
              <a:rPr lang="en-US" dirty="0" smtClean="0"/>
            </a:br>
            <a:r>
              <a:rPr lang="en-US" dirty="0" smtClean="0"/>
              <a:t>HANDS </a:t>
            </a:r>
            <a:r>
              <a:rPr lang="en-US" dirty="0"/>
              <a:t>– ON SESSION </a:t>
            </a:r>
            <a:br>
              <a:rPr lang="en-US" dirty="0"/>
            </a:br>
            <a:endParaRPr lang="en-US" dirty="0"/>
          </a:p>
        </p:txBody>
      </p:sp>
      <p:pic>
        <p:nvPicPr>
          <p:cNvPr id="4" name="Screen Recording 00.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50913" y="1417638"/>
            <a:ext cx="7242175" cy="4525963"/>
          </a:xfrm>
        </p:spPr>
      </p:pic>
    </p:spTree>
    <p:extLst>
      <p:ext uri="{BB962C8B-B14F-4D97-AF65-F5344CB8AC3E}">
        <p14:creationId xmlns:p14="http://schemas.microsoft.com/office/powerpoint/2010/main" val="5415769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Your Turn…</a:t>
            </a:r>
            <a:endParaRPr lang="en-US" dirty="0"/>
          </a:p>
        </p:txBody>
      </p:sp>
      <p:sp>
        <p:nvSpPr>
          <p:cNvPr id="3" name="Content Placeholder 2"/>
          <p:cNvSpPr>
            <a:spLocks noGrp="1"/>
          </p:cNvSpPr>
          <p:nvPr>
            <p:ph idx="1"/>
          </p:nvPr>
        </p:nvSpPr>
        <p:spPr/>
        <p:txBody>
          <a:bodyPr/>
          <a:lstStyle/>
          <a:p>
            <a:r>
              <a:rPr lang="en-US" sz="2800" dirty="0" smtClean="0"/>
              <a:t>Verify the output from the </a:t>
            </a:r>
            <a:r>
              <a:rPr lang="en-US" sz="2800" dirty="0" err="1" smtClean="0"/>
              <a:t>wordcount</a:t>
            </a:r>
            <a:r>
              <a:rPr lang="en-US" sz="2800" dirty="0" smtClean="0"/>
              <a:t> program</a:t>
            </a:r>
          </a:p>
          <a:p>
            <a:pPr lvl="1"/>
            <a:r>
              <a:rPr lang="en-US" sz="2400" dirty="0" smtClean="0"/>
              <a:t>HINT:  </a:t>
            </a:r>
            <a:r>
              <a:rPr lang="nl-NL" sz="2400" b="1" dirty="0" err="1"/>
              <a:t>hadoop</a:t>
            </a:r>
            <a:r>
              <a:rPr lang="nl-NL" sz="2400" b="1" dirty="0"/>
              <a:t> </a:t>
            </a:r>
            <a:r>
              <a:rPr lang="nl-NL" sz="2400" b="1" dirty="0" err="1" smtClean="0"/>
              <a:t>fs</a:t>
            </a:r>
            <a:r>
              <a:rPr lang="nl-NL" sz="2400" b="1" dirty="0" smtClean="0"/>
              <a:t> </a:t>
            </a:r>
            <a:r>
              <a:rPr lang="en-US" sz="2400" b="1" dirty="0" smtClean="0"/>
              <a:t>–</a:t>
            </a:r>
            <a:r>
              <a:rPr lang="nl-NL" sz="2400" b="1" dirty="0" err="1" smtClean="0"/>
              <a:t>ls</a:t>
            </a:r>
            <a:r>
              <a:rPr lang="nl-NL" sz="2400" b="1" dirty="0" smtClean="0"/>
              <a:t> output</a:t>
            </a:r>
            <a:r>
              <a:rPr lang="nl-NL" sz="2400" dirty="0" smtClean="0"/>
              <a:t> </a:t>
            </a:r>
          </a:p>
          <a:p>
            <a:pPr lvl="1"/>
            <a:endParaRPr lang="en-US" sz="2400" dirty="0" smtClean="0"/>
          </a:p>
          <a:p>
            <a:r>
              <a:rPr lang="en-US" sz="2800" dirty="0" smtClean="0"/>
              <a:t> View the output from the </a:t>
            </a:r>
            <a:r>
              <a:rPr lang="en-US" sz="2800" dirty="0" err="1" smtClean="0"/>
              <a:t>wordcount</a:t>
            </a:r>
            <a:r>
              <a:rPr lang="en-US" sz="2800" dirty="0" smtClean="0"/>
              <a:t> program</a:t>
            </a:r>
          </a:p>
          <a:p>
            <a:pPr lvl="1"/>
            <a:r>
              <a:rPr lang="en-US" sz="2400" dirty="0" smtClean="0"/>
              <a:t>HINT: </a:t>
            </a:r>
            <a:r>
              <a:rPr lang="nl-NL" sz="2400" b="1" dirty="0" err="1"/>
              <a:t>hadoop</a:t>
            </a:r>
            <a:r>
              <a:rPr lang="nl-NL" sz="2400" b="1" dirty="0"/>
              <a:t> </a:t>
            </a:r>
            <a:r>
              <a:rPr lang="nl-NL" sz="2400" b="1" dirty="0" err="1" smtClean="0"/>
              <a:t>fs</a:t>
            </a:r>
            <a:r>
              <a:rPr lang="nl-NL" sz="2400" b="1" dirty="0" smtClean="0"/>
              <a:t> </a:t>
            </a:r>
            <a:r>
              <a:rPr lang="en-US" sz="2400" b="1" dirty="0" smtClean="0"/>
              <a:t>–</a:t>
            </a:r>
            <a:r>
              <a:rPr lang="nl-NL" sz="2400" b="1" dirty="0" err="1" smtClean="0"/>
              <a:t>cat</a:t>
            </a:r>
            <a:r>
              <a:rPr lang="nl-NL" sz="2400" b="1" dirty="0" smtClean="0"/>
              <a:t> output</a:t>
            </a:r>
            <a:r>
              <a:rPr lang="nl-NL" sz="2400" b="1" dirty="0"/>
              <a:t>/part-00000</a:t>
            </a:r>
            <a:endParaRPr lang="en-US" sz="2400" dirty="0"/>
          </a:p>
        </p:txBody>
      </p:sp>
    </p:spTree>
    <p:extLst>
      <p:ext uri="{BB962C8B-B14F-4D97-AF65-F5344CB8AC3E}">
        <p14:creationId xmlns:p14="http://schemas.microsoft.com/office/powerpoint/2010/main" val="1457282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Hadoop</a:t>
            </a:r>
            <a:r>
              <a:rPr lang="en-US" dirty="0" smtClean="0"/>
              <a:t> – The Good/Bad/Ugly</a:t>
            </a:r>
            <a:endParaRPr lang="en-US" dirty="0"/>
          </a:p>
        </p:txBody>
      </p:sp>
      <p:sp>
        <p:nvSpPr>
          <p:cNvPr id="3" name="Content Placeholder 2"/>
          <p:cNvSpPr>
            <a:spLocks noGrp="1"/>
          </p:cNvSpPr>
          <p:nvPr>
            <p:ph idx="1"/>
          </p:nvPr>
        </p:nvSpPr>
        <p:spPr/>
        <p:txBody>
          <a:bodyPr/>
          <a:lstStyle/>
          <a:p>
            <a:r>
              <a:rPr lang="en-US" sz="2800" dirty="0" err="1" smtClean="0"/>
              <a:t>Hadoop</a:t>
            </a:r>
            <a:r>
              <a:rPr lang="en-US" sz="2800" dirty="0" smtClean="0"/>
              <a:t> is Good – that is why we are all here</a:t>
            </a:r>
          </a:p>
          <a:p>
            <a:endParaRPr lang="en-US" sz="2800" dirty="0" smtClean="0"/>
          </a:p>
          <a:p>
            <a:r>
              <a:rPr lang="en-US" sz="2800" dirty="0" err="1" smtClean="0"/>
              <a:t>Hadoop</a:t>
            </a:r>
            <a:r>
              <a:rPr lang="en-US" sz="2800" dirty="0" smtClean="0"/>
              <a:t> is not Bad – else we would not be here</a:t>
            </a:r>
          </a:p>
          <a:p>
            <a:endParaRPr lang="en-US" sz="2800" dirty="0" smtClean="0"/>
          </a:p>
          <a:p>
            <a:r>
              <a:rPr lang="en-US" sz="2800" dirty="0" err="1" smtClean="0"/>
              <a:t>Hadoop</a:t>
            </a:r>
            <a:r>
              <a:rPr lang="en-US" sz="2800" dirty="0" smtClean="0"/>
              <a:t> is sometimes Ugly – why?</a:t>
            </a:r>
          </a:p>
          <a:p>
            <a:pPr lvl="1"/>
            <a:r>
              <a:rPr lang="en-US" sz="2400" dirty="0" smtClean="0"/>
              <a:t>Out of the box configuration – not friendly</a:t>
            </a:r>
          </a:p>
          <a:p>
            <a:pPr lvl="1"/>
            <a:r>
              <a:rPr lang="en-US" sz="2400" dirty="0" smtClean="0"/>
              <a:t>Difficult to debug</a:t>
            </a:r>
          </a:p>
          <a:p>
            <a:pPr lvl="1"/>
            <a:r>
              <a:rPr lang="en-US" sz="2400" dirty="0" smtClean="0"/>
              <a:t>Performance – tuning/optimizations is a black magic</a:t>
            </a:r>
          </a:p>
        </p:txBody>
      </p:sp>
    </p:spTree>
    <p:extLst>
      <p:ext uri="{BB962C8B-B14F-4D97-AF65-F5344CB8AC3E}">
        <p14:creationId xmlns:p14="http://schemas.microsoft.com/office/powerpoint/2010/main" val="425477828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Maps/Reducers</a:t>
            </a:r>
            <a:endParaRPr lang="en-US" dirty="0"/>
          </a:p>
        </p:txBody>
      </p:sp>
      <p:sp>
        <p:nvSpPr>
          <p:cNvPr id="3" name="Content Placeholder 2"/>
          <p:cNvSpPr>
            <a:spLocks noGrp="1"/>
          </p:cNvSpPr>
          <p:nvPr>
            <p:ph idx="1"/>
          </p:nvPr>
        </p:nvSpPr>
        <p:spPr/>
        <p:txBody>
          <a:bodyPr>
            <a:normAutofit/>
          </a:bodyPr>
          <a:lstStyle/>
          <a:p>
            <a:r>
              <a:rPr lang="en-US" sz="2800" dirty="0" err="1"/>
              <a:t>m</a:t>
            </a:r>
            <a:r>
              <a:rPr lang="en-US" sz="2800" dirty="0" err="1" smtClean="0"/>
              <a:t>apred.tasktracker.map</a:t>
            </a:r>
            <a:r>
              <a:rPr lang="en-US" sz="2800" dirty="0" smtClean="0"/>
              <a:t>/</a:t>
            </a:r>
            <a:r>
              <a:rPr lang="en-US" sz="2800" dirty="0" err="1" smtClean="0"/>
              <a:t>reduce.tasks.maximum</a:t>
            </a:r>
            <a:endParaRPr lang="en-US" sz="2800" dirty="0" smtClean="0"/>
          </a:p>
          <a:p>
            <a:pPr lvl="1"/>
            <a:r>
              <a:rPr lang="en-US" sz="2400" dirty="0" smtClean="0"/>
              <a:t>Maximum tasks (map/reduce) for a </a:t>
            </a:r>
            <a:r>
              <a:rPr lang="en-US" sz="2400" dirty="0" err="1" smtClean="0"/>
              <a:t>tasktracker</a:t>
            </a:r>
            <a:r>
              <a:rPr lang="en-US" sz="2400" dirty="0" smtClean="0"/>
              <a:t> </a:t>
            </a:r>
          </a:p>
          <a:p>
            <a:r>
              <a:rPr lang="en-US" sz="2800" dirty="0" smtClean="0"/>
              <a:t>Default: 2</a:t>
            </a:r>
          </a:p>
          <a:p>
            <a:r>
              <a:rPr lang="en-US" sz="2800" dirty="0" smtClean="0"/>
              <a:t>Suggestions</a:t>
            </a:r>
          </a:p>
          <a:p>
            <a:pPr lvl="1"/>
            <a:r>
              <a:rPr lang="en-US" sz="2400" dirty="0" smtClean="0"/>
              <a:t>Recommended range – (</a:t>
            </a:r>
            <a:r>
              <a:rPr lang="en-US" sz="2400" dirty="0" err="1" smtClean="0"/>
              <a:t>cores_per_node</a:t>
            </a:r>
            <a:r>
              <a:rPr lang="en-US" sz="2400" dirty="0" smtClean="0"/>
              <a:t>)/2 to 2x(</a:t>
            </a:r>
            <a:r>
              <a:rPr lang="en-US" sz="2400" dirty="0" err="1" smtClean="0"/>
              <a:t>cores_per_node</a:t>
            </a:r>
            <a:r>
              <a:rPr lang="en-US" sz="2400" dirty="0" smtClean="0"/>
              <a:t>)</a:t>
            </a:r>
          </a:p>
          <a:p>
            <a:pPr lvl="1"/>
            <a:r>
              <a:rPr lang="en-US" sz="2400" dirty="0" smtClean="0"/>
              <a:t>This value should be set according to the hardware specification of cluster nodes and resource requirements of tasks (map/reduce)   </a:t>
            </a:r>
            <a:endParaRPr lang="en-US" sz="2400" dirty="0"/>
          </a:p>
        </p:txBody>
      </p:sp>
    </p:spTree>
    <p:extLst>
      <p:ext uri="{BB962C8B-B14F-4D97-AF65-F5344CB8AC3E}">
        <p14:creationId xmlns:p14="http://schemas.microsoft.com/office/powerpoint/2010/main" val="34133534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Should You Care</a:t>
            </a:r>
            <a:r>
              <a:rPr lang="en-US" dirty="0"/>
              <a:t>? – Even </a:t>
            </a:r>
            <a:r>
              <a:rPr lang="en-US" dirty="0" smtClean="0"/>
              <a:t>Grocery Stores Care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68" y="1589101"/>
            <a:ext cx="1943100" cy="286067"/>
          </a:xfrm>
          <a:prstGeom prst="rect">
            <a:avLst/>
          </a:prstGeom>
        </p:spPr>
      </p:pic>
      <p:sp>
        <p:nvSpPr>
          <p:cNvPr id="3" name="TextBox 2"/>
          <p:cNvSpPr txBox="1"/>
          <p:nvPr/>
        </p:nvSpPr>
        <p:spPr>
          <a:xfrm>
            <a:off x="177568" y="1883614"/>
            <a:ext cx="8800358" cy="1138773"/>
          </a:xfrm>
          <a:prstGeom prst="rect">
            <a:avLst/>
          </a:prstGeom>
          <a:noFill/>
        </p:spPr>
        <p:txBody>
          <a:bodyPr wrap="none" rtlCol="0">
            <a:spAutoFit/>
          </a:bodyPr>
          <a:lstStyle/>
          <a:p>
            <a:r>
              <a:rPr lang="en-US" dirty="0" smtClean="0">
                <a:latin typeface="Times New Roman" pitchFamily="18" charset="0"/>
                <a:cs typeface="Times New Roman" pitchFamily="18" charset="0"/>
              </a:rPr>
              <a:t>September 2, 2009</a:t>
            </a:r>
          </a:p>
          <a:p>
            <a:r>
              <a:rPr lang="en-US" sz="3200" dirty="0" smtClean="0">
                <a:latin typeface="Times New Roman" pitchFamily="18" charset="0"/>
                <a:cs typeface="Times New Roman" pitchFamily="18" charset="0"/>
              </a:rPr>
              <a:t>Tesco, British Grocer, Uses Weather to Predict Sales</a:t>
            </a:r>
          </a:p>
          <a:p>
            <a:r>
              <a:rPr lang="en-US" dirty="0" smtClean="0">
                <a:latin typeface="Times New Roman" pitchFamily="18" charset="0"/>
                <a:cs typeface="Times New Roman" pitchFamily="18" charset="0"/>
              </a:rPr>
              <a:t>By Julia </a:t>
            </a:r>
            <a:r>
              <a:rPr lang="en-US" dirty="0" err="1" smtClean="0">
                <a:latin typeface="Times New Roman" pitchFamily="18" charset="0"/>
                <a:cs typeface="Times New Roman" pitchFamily="18" charset="0"/>
              </a:rPr>
              <a:t>Werdigier</a:t>
            </a:r>
            <a:endParaRPr lang="en-US" dirty="0">
              <a:latin typeface="Times New Roman" pitchFamily="18" charset="0"/>
              <a:cs typeface="Times New Roman" pitchFamily="18" charset="0"/>
            </a:endParaRPr>
          </a:p>
        </p:txBody>
      </p:sp>
      <p:sp>
        <p:nvSpPr>
          <p:cNvPr id="7" name="TextBox 6"/>
          <p:cNvSpPr txBox="1"/>
          <p:nvPr/>
        </p:nvSpPr>
        <p:spPr>
          <a:xfrm>
            <a:off x="177568" y="3128608"/>
            <a:ext cx="8800177" cy="2554545"/>
          </a:xfrm>
          <a:prstGeom prst="rect">
            <a:avLst/>
          </a:prstGeom>
          <a:noFill/>
        </p:spPr>
        <p:txBody>
          <a:bodyPr wrap="square" rtlCol="0">
            <a:spAutoFit/>
          </a:bodyPr>
          <a:lstStyle/>
          <a:p>
            <a:r>
              <a:rPr lang="en-US" sz="2000" dirty="0"/>
              <a:t>LONDON — Britain often conjures images of unpredictable weather, with downpours sometimes followed by sunshine within the same hour — several times a day</a:t>
            </a:r>
            <a:r>
              <a:rPr lang="en-US" sz="2000" dirty="0" smtClean="0"/>
              <a:t>.</a:t>
            </a:r>
          </a:p>
          <a:p>
            <a:endParaRPr lang="en-US" sz="2000" dirty="0"/>
          </a:p>
          <a:p>
            <a:r>
              <a:rPr lang="en-US" sz="2000" dirty="0"/>
              <a:t>“Rapidly changing weather can be a real challenge,” Jonathan Church, a Tesco spokesman, said in a statement. “The system successfully predicted temperature drops during July that led to a major increase in demand for soup, winter vegetables and cold-weather puddings.”</a:t>
            </a:r>
          </a:p>
        </p:txBody>
      </p:sp>
    </p:spTree>
    <p:extLst>
      <p:ext uri="{BB962C8B-B14F-4D97-AF65-F5344CB8AC3E}">
        <p14:creationId xmlns:p14="http://schemas.microsoft.com/office/powerpoint/2010/main" val="260025481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Hadoop?</a:t>
            </a:r>
            <a:endParaRPr lang="en-US" dirty="0"/>
          </a:p>
        </p:txBody>
      </p:sp>
      <p:sp>
        <p:nvSpPr>
          <p:cNvPr id="3" name="Content Placeholder 2"/>
          <p:cNvSpPr>
            <a:spLocks noGrp="1"/>
          </p:cNvSpPr>
          <p:nvPr>
            <p:ph idx="1"/>
          </p:nvPr>
        </p:nvSpPr>
        <p:spPr/>
        <p:txBody>
          <a:bodyPr>
            <a:normAutofit lnSpcReduction="10000"/>
          </a:bodyPr>
          <a:lstStyle/>
          <a:p>
            <a:pPr>
              <a:defRPr/>
            </a:pPr>
            <a:r>
              <a:rPr lang="en-US" sz="2800" dirty="0" smtClean="0">
                <a:latin typeface="Calibri"/>
                <a:cs typeface="Calibri"/>
              </a:rPr>
              <a:t>At </a:t>
            </a:r>
            <a:r>
              <a:rPr lang="en-US" sz="2800" dirty="0">
                <a:latin typeface="Calibri"/>
                <a:cs typeface="Calibri"/>
              </a:rPr>
              <a:t>Google MapReduce operation are run on a special file system called Google File System (GFS) that is highly optimized for this purpose.</a:t>
            </a:r>
          </a:p>
          <a:p>
            <a:pPr>
              <a:defRPr/>
            </a:pPr>
            <a:r>
              <a:rPr lang="en-US" sz="2800" dirty="0">
                <a:latin typeface="Calibri"/>
                <a:cs typeface="Calibri"/>
              </a:rPr>
              <a:t>GFS is not open source.</a:t>
            </a:r>
          </a:p>
          <a:p>
            <a:pPr>
              <a:defRPr/>
            </a:pPr>
            <a:r>
              <a:rPr lang="en-US" sz="2800" dirty="0" smtClean="0">
                <a:latin typeface="Calibri"/>
                <a:cs typeface="Calibri"/>
              </a:rPr>
              <a:t>Doug </a:t>
            </a:r>
            <a:r>
              <a:rPr lang="en-US" sz="2800" dirty="0">
                <a:latin typeface="Calibri"/>
                <a:cs typeface="Calibri"/>
              </a:rPr>
              <a:t>Cutting and Yahoo! reverse engineered the GFS and called it Hadoop Distributed File System (HDFS).</a:t>
            </a:r>
          </a:p>
          <a:p>
            <a:pPr>
              <a:defRPr/>
            </a:pPr>
            <a:r>
              <a:rPr lang="en-US" sz="2800" dirty="0">
                <a:latin typeface="Calibri"/>
                <a:cs typeface="Calibri"/>
              </a:rPr>
              <a:t>The software framework that supports </a:t>
            </a:r>
            <a:r>
              <a:rPr lang="en-US" sz="2800" dirty="0">
                <a:solidFill>
                  <a:srgbClr val="FF0000"/>
                </a:solidFill>
                <a:latin typeface="Calibri"/>
                <a:cs typeface="Calibri"/>
              </a:rPr>
              <a:t>HDFS</a:t>
            </a:r>
            <a:r>
              <a:rPr lang="en-US" sz="2800" dirty="0">
                <a:latin typeface="Calibri"/>
                <a:cs typeface="Calibri"/>
              </a:rPr>
              <a:t>, MapReduce and other related entities is called  the project Hadoop or simply Hadoop.</a:t>
            </a:r>
          </a:p>
          <a:p>
            <a:pPr>
              <a:defRPr/>
            </a:pPr>
            <a:r>
              <a:rPr lang="en-US" sz="2800" dirty="0">
                <a:latin typeface="Calibri"/>
                <a:cs typeface="Calibri"/>
              </a:rPr>
              <a:t>This is open source and distributed by Apache.</a:t>
            </a:r>
          </a:p>
          <a:p>
            <a:endParaRPr lang="en-US" dirty="0"/>
          </a:p>
        </p:txBody>
      </p:sp>
    </p:spTree>
    <p:extLst>
      <p:ext uri="{BB962C8B-B14F-4D97-AF65-F5344CB8AC3E}">
        <p14:creationId xmlns:p14="http://schemas.microsoft.com/office/powerpoint/2010/main" val="38713797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Exactly is </a:t>
            </a:r>
            <a:r>
              <a:rPr lang="en-US" dirty="0" err="1" smtClean="0"/>
              <a:t>Hadoop</a:t>
            </a:r>
            <a:r>
              <a:rPr lang="en-US" dirty="0" smtClean="0"/>
              <a:t>?</a:t>
            </a:r>
            <a:endParaRPr lang="en-US" dirty="0"/>
          </a:p>
        </p:txBody>
      </p:sp>
      <p:sp>
        <p:nvSpPr>
          <p:cNvPr id="3" name="Content Placeholder 2"/>
          <p:cNvSpPr>
            <a:spLocks noGrp="1"/>
          </p:cNvSpPr>
          <p:nvPr>
            <p:ph idx="1"/>
          </p:nvPr>
        </p:nvSpPr>
        <p:spPr/>
        <p:txBody>
          <a:bodyPr>
            <a:normAutofit/>
          </a:bodyPr>
          <a:lstStyle/>
          <a:p>
            <a:r>
              <a:rPr lang="en-US" sz="2800" dirty="0" smtClean="0"/>
              <a:t>A growing collection of subprojects </a:t>
            </a:r>
            <a:endParaRPr lang="en-US" sz="2800" dirty="0"/>
          </a:p>
        </p:txBody>
      </p:sp>
      <p:pic>
        <p:nvPicPr>
          <p:cNvPr id="4" name="Picture 3"/>
          <p:cNvPicPr preferRelativeResize="0">
            <a:picLocks/>
          </p:cNvPicPr>
          <p:nvPr/>
        </p:nvPicPr>
        <p:blipFill>
          <a:blip r:embed="rId2"/>
          <a:stretch>
            <a:fillRect/>
          </a:stretch>
        </p:blipFill>
        <p:spPr>
          <a:xfrm>
            <a:off x="2946689" y="2396314"/>
            <a:ext cx="2935224" cy="914400"/>
          </a:xfrm>
          <a:prstGeom prst="rect">
            <a:avLst/>
          </a:prstGeom>
        </p:spPr>
      </p:pic>
      <p:pic>
        <p:nvPicPr>
          <p:cNvPr id="5" name="Picture 4"/>
          <p:cNvPicPr>
            <a:picLocks noChangeAspect="1"/>
          </p:cNvPicPr>
          <p:nvPr/>
        </p:nvPicPr>
        <p:blipFill>
          <a:blip r:embed="rId3"/>
          <a:stretch>
            <a:fillRect/>
          </a:stretch>
        </p:blipFill>
        <p:spPr>
          <a:xfrm>
            <a:off x="32672" y="3900082"/>
            <a:ext cx="1621247" cy="1433116"/>
          </a:xfrm>
          <a:prstGeom prst="rect">
            <a:avLst/>
          </a:prstGeom>
        </p:spPr>
      </p:pic>
      <p:pic>
        <p:nvPicPr>
          <p:cNvPr id="6" name="Picture 5"/>
          <p:cNvPicPr>
            <a:picLocks noChangeAspect="1"/>
          </p:cNvPicPr>
          <p:nvPr/>
        </p:nvPicPr>
        <p:blipFill>
          <a:blip r:embed="rId4"/>
          <a:stretch>
            <a:fillRect/>
          </a:stretch>
        </p:blipFill>
        <p:spPr>
          <a:xfrm>
            <a:off x="5966159" y="3579879"/>
            <a:ext cx="2931862" cy="916207"/>
          </a:xfrm>
          <a:prstGeom prst="rect">
            <a:avLst/>
          </a:prstGeom>
        </p:spPr>
      </p:pic>
      <p:pic>
        <p:nvPicPr>
          <p:cNvPr id="7" name="Picture 6"/>
          <p:cNvPicPr>
            <a:picLocks noChangeAspect="1"/>
          </p:cNvPicPr>
          <p:nvPr/>
        </p:nvPicPr>
        <p:blipFill>
          <a:blip r:embed="rId5"/>
          <a:stretch>
            <a:fillRect/>
          </a:stretch>
        </p:blipFill>
        <p:spPr>
          <a:xfrm>
            <a:off x="7008780" y="2396314"/>
            <a:ext cx="1155700" cy="838200"/>
          </a:xfrm>
          <a:prstGeom prst="rect">
            <a:avLst/>
          </a:prstGeom>
        </p:spPr>
      </p:pic>
      <p:pic>
        <p:nvPicPr>
          <p:cNvPr id="8" name="Picture 7"/>
          <p:cNvPicPr>
            <a:picLocks noChangeAspect="1"/>
          </p:cNvPicPr>
          <p:nvPr/>
        </p:nvPicPr>
        <p:blipFill>
          <a:blip r:embed="rId6"/>
          <a:stretch>
            <a:fillRect/>
          </a:stretch>
        </p:blipFill>
        <p:spPr>
          <a:xfrm>
            <a:off x="4725832" y="3986998"/>
            <a:ext cx="952500" cy="1346200"/>
          </a:xfrm>
          <a:prstGeom prst="rect">
            <a:avLst/>
          </a:prstGeom>
        </p:spPr>
      </p:pic>
      <p:pic>
        <p:nvPicPr>
          <p:cNvPr id="9" name="Picture 8"/>
          <p:cNvPicPr>
            <a:picLocks noChangeAspect="1"/>
          </p:cNvPicPr>
          <p:nvPr/>
        </p:nvPicPr>
        <p:blipFill>
          <a:blip r:embed="rId7"/>
          <a:stretch>
            <a:fillRect/>
          </a:stretch>
        </p:blipFill>
        <p:spPr>
          <a:xfrm>
            <a:off x="730089" y="2287807"/>
            <a:ext cx="875213" cy="1240808"/>
          </a:xfrm>
          <a:prstGeom prst="rect">
            <a:avLst/>
          </a:prstGeom>
        </p:spPr>
      </p:pic>
      <p:pic>
        <p:nvPicPr>
          <p:cNvPr id="10" name="Picture 9"/>
          <p:cNvPicPr>
            <a:picLocks noChangeAspect="1"/>
          </p:cNvPicPr>
          <p:nvPr/>
        </p:nvPicPr>
        <p:blipFill>
          <a:blip r:embed="rId8"/>
          <a:stretch>
            <a:fillRect/>
          </a:stretch>
        </p:blipFill>
        <p:spPr>
          <a:xfrm>
            <a:off x="6359729" y="5064980"/>
            <a:ext cx="1633411" cy="507682"/>
          </a:xfrm>
          <a:prstGeom prst="rect">
            <a:avLst/>
          </a:prstGeom>
        </p:spPr>
      </p:pic>
      <p:pic>
        <p:nvPicPr>
          <p:cNvPr id="12" name="Picture 11"/>
          <p:cNvPicPr preferRelativeResize="0">
            <a:picLocks/>
          </p:cNvPicPr>
          <p:nvPr/>
        </p:nvPicPr>
        <p:blipFill>
          <a:blip r:embed="rId9"/>
          <a:stretch>
            <a:fillRect/>
          </a:stretch>
        </p:blipFill>
        <p:spPr>
          <a:xfrm>
            <a:off x="1669662" y="5333198"/>
            <a:ext cx="2935224" cy="914400"/>
          </a:xfrm>
          <a:prstGeom prst="rect">
            <a:avLst/>
          </a:prstGeom>
        </p:spPr>
      </p:pic>
      <p:pic>
        <p:nvPicPr>
          <p:cNvPr id="13" name="Picture 12"/>
          <p:cNvPicPr>
            <a:picLocks noChangeAspect="1"/>
          </p:cNvPicPr>
          <p:nvPr/>
        </p:nvPicPr>
        <p:blipFill>
          <a:blip r:embed="rId10"/>
          <a:stretch>
            <a:fillRect/>
          </a:stretch>
        </p:blipFill>
        <p:spPr>
          <a:xfrm>
            <a:off x="2514534" y="3710208"/>
            <a:ext cx="1143153" cy="1333678"/>
          </a:xfrm>
          <a:prstGeom prst="rect">
            <a:avLst/>
          </a:prstGeom>
        </p:spPr>
      </p:pic>
      <p:sp>
        <p:nvSpPr>
          <p:cNvPr id="11" name="Oval 10"/>
          <p:cNvSpPr/>
          <p:nvPr/>
        </p:nvSpPr>
        <p:spPr>
          <a:xfrm>
            <a:off x="5668253" y="3629568"/>
            <a:ext cx="3465668" cy="785878"/>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1416214" y="5391685"/>
            <a:ext cx="3465668" cy="785878"/>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6802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Hadoop for </a:t>
            </a:r>
            <a:r>
              <a:rPr lang="en-US" dirty="0" smtClean="0">
                <a:solidFill>
                  <a:srgbClr val="FF0000"/>
                </a:solidFill>
              </a:rPr>
              <a:t>BIG</a:t>
            </a:r>
            <a:r>
              <a:rPr lang="en-US" dirty="0" smtClean="0"/>
              <a:t> Data?</a:t>
            </a:r>
            <a:endParaRPr lang="en-US" dirty="0"/>
          </a:p>
        </p:txBody>
      </p:sp>
      <p:sp>
        <p:nvSpPr>
          <p:cNvPr id="3" name="Content Placeholder 2"/>
          <p:cNvSpPr>
            <a:spLocks noGrp="1"/>
          </p:cNvSpPr>
          <p:nvPr>
            <p:ph idx="1"/>
          </p:nvPr>
        </p:nvSpPr>
        <p:spPr>
          <a:xfrm>
            <a:off x="457200" y="1184565"/>
            <a:ext cx="8229600" cy="5033682"/>
          </a:xfrm>
        </p:spPr>
        <p:txBody>
          <a:bodyPr>
            <a:normAutofit lnSpcReduction="10000"/>
          </a:bodyPr>
          <a:lstStyle/>
          <a:p>
            <a:r>
              <a:rPr lang="en-US" sz="2400" dirty="0" smtClean="0"/>
              <a:t>Most creditable open source toolkit for large scale, general purpose computing</a:t>
            </a:r>
          </a:p>
          <a:p>
            <a:pPr marL="0" indent="0">
              <a:buNone/>
            </a:pPr>
            <a:endParaRPr lang="en-US" sz="2400" dirty="0" smtClean="0"/>
          </a:p>
          <a:p>
            <a:r>
              <a:rPr lang="en-US" sz="2400" dirty="0" smtClean="0"/>
              <a:t>Backed by                             ,  </a:t>
            </a:r>
          </a:p>
          <a:p>
            <a:endParaRPr lang="en-US" sz="2400" dirty="0" smtClean="0"/>
          </a:p>
          <a:p>
            <a:r>
              <a:rPr lang="en-US" sz="2400" dirty="0" smtClean="0"/>
              <a:t>Used by		                  ,                              , and many others</a:t>
            </a:r>
          </a:p>
          <a:p>
            <a:endParaRPr lang="en-US" sz="2400" dirty="0"/>
          </a:p>
          <a:p>
            <a:r>
              <a:rPr lang="en-US" sz="2400" dirty="0" smtClean="0"/>
              <a:t>Increasing support from                                     web services</a:t>
            </a:r>
          </a:p>
          <a:p>
            <a:pPr marL="0" indent="0">
              <a:buNone/>
            </a:pPr>
            <a:endParaRPr lang="en-US" sz="2400" dirty="0" smtClean="0"/>
          </a:p>
          <a:p>
            <a:r>
              <a:rPr lang="en-US" sz="2400" dirty="0" smtClean="0"/>
              <a:t>Hadoop closely imitates infrastructure developed by </a:t>
            </a:r>
          </a:p>
          <a:p>
            <a:endParaRPr lang="en-US" sz="2400" dirty="0" smtClean="0"/>
          </a:p>
          <a:p>
            <a:r>
              <a:rPr lang="en-US" sz="2400" dirty="0" smtClean="0"/>
              <a:t>Hadoop processes petabytes daily, right now</a:t>
            </a:r>
            <a:endParaRPr lang="en-US" sz="2400" dirty="0"/>
          </a:p>
          <a:p>
            <a:endParaRPr lang="en-US" sz="2400" dirty="0"/>
          </a:p>
        </p:txBody>
      </p:sp>
      <p:pic>
        <p:nvPicPr>
          <p:cNvPr id="5" name="Picture 4"/>
          <p:cNvPicPr>
            <a:picLocks noChangeAspect="1"/>
          </p:cNvPicPr>
          <p:nvPr/>
        </p:nvPicPr>
        <p:blipFill>
          <a:blip r:embed="rId2"/>
          <a:stretch>
            <a:fillRect/>
          </a:stretch>
        </p:blipFill>
        <p:spPr>
          <a:xfrm>
            <a:off x="2236504" y="2168842"/>
            <a:ext cx="1950068" cy="526518"/>
          </a:xfrm>
          <a:prstGeom prst="rect">
            <a:avLst/>
          </a:prstGeom>
        </p:spPr>
      </p:pic>
      <p:pic>
        <p:nvPicPr>
          <p:cNvPr id="6" name="Picture 5"/>
          <p:cNvPicPr>
            <a:picLocks noChangeAspect="1"/>
          </p:cNvPicPr>
          <p:nvPr/>
        </p:nvPicPr>
        <p:blipFill>
          <a:blip r:embed="rId3"/>
          <a:stretch>
            <a:fillRect/>
          </a:stretch>
        </p:blipFill>
        <p:spPr>
          <a:xfrm>
            <a:off x="4381251" y="2168842"/>
            <a:ext cx="1828651" cy="465954"/>
          </a:xfrm>
          <a:prstGeom prst="rect">
            <a:avLst/>
          </a:prstGeom>
        </p:spPr>
      </p:pic>
      <p:pic>
        <p:nvPicPr>
          <p:cNvPr id="7" name="Picture 6"/>
          <p:cNvPicPr>
            <a:picLocks noChangeAspect="1"/>
          </p:cNvPicPr>
          <p:nvPr/>
        </p:nvPicPr>
        <p:blipFill>
          <a:blip r:embed="rId4"/>
          <a:stretch>
            <a:fillRect/>
          </a:stretch>
        </p:blipFill>
        <p:spPr>
          <a:xfrm>
            <a:off x="2008191" y="3036548"/>
            <a:ext cx="1605900" cy="603274"/>
          </a:xfrm>
          <a:prstGeom prst="rect">
            <a:avLst/>
          </a:prstGeom>
        </p:spPr>
      </p:pic>
      <p:pic>
        <p:nvPicPr>
          <p:cNvPr id="8" name="Picture 7"/>
          <p:cNvPicPr>
            <a:picLocks noChangeAspect="1"/>
          </p:cNvPicPr>
          <p:nvPr/>
        </p:nvPicPr>
        <p:blipFill>
          <a:blip r:embed="rId2"/>
          <a:stretch>
            <a:fillRect/>
          </a:stretch>
        </p:blipFill>
        <p:spPr>
          <a:xfrm>
            <a:off x="3777253" y="3036548"/>
            <a:ext cx="1950068" cy="526518"/>
          </a:xfrm>
          <a:prstGeom prst="rect">
            <a:avLst/>
          </a:prstGeom>
        </p:spPr>
      </p:pic>
      <p:pic>
        <p:nvPicPr>
          <p:cNvPr id="9" name="Picture 8"/>
          <p:cNvPicPr>
            <a:picLocks noChangeAspect="1"/>
          </p:cNvPicPr>
          <p:nvPr/>
        </p:nvPicPr>
        <p:blipFill rotWithShape="1">
          <a:blip r:embed="rId5"/>
          <a:srcRect t="38635" b="37638"/>
          <a:stretch/>
        </p:blipFill>
        <p:spPr>
          <a:xfrm>
            <a:off x="4006561" y="3860600"/>
            <a:ext cx="2397064" cy="487500"/>
          </a:xfrm>
          <a:prstGeom prst="rect">
            <a:avLst/>
          </a:prstGeom>
        </p:spPr>
      </p:pic>
      <p:pic>
        <p:nvPicPr>
          <p:cNvPr id="10" name="Picture 9"/>
          <p:cNvPicPr>
            <a:picLocks noChangeAspect="1"/>
          </p:cNvPicPr>
          <p:nvPr/>
        </p:nvPicPr>
        <p:blipFill>
          <a:blip r:embed="rId6"/>
          <a:stretch>
            <a:fillRect/>
          </a:stretch>
        </p:blipFill>
        <p:spPr>
          <a:xfrm>
            <a:off x="7075844" y="4542335"/>
            <a:ext cx="2068156" cy="824265"/>
          </a:xfrm>
          <a:prstGeom prst="rect">
            <a:avLst/>
          </a:prstGeom>
        </p:spPr>
      </p:pic>
    </p:spTree>
    <p:extLst>
      <p:ext uri="{BB962C8B-B14F-4D97-AF65-F5344CB8AC3E}">
        <p14:creationId xmlns:p14="http://schemas.microsoft.com/office/powerpoint/2010/main" val="246570526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for MapReduce</a:t>
            </a:r>
            <a:endParaRPr lang="en-US" dirty="0"/>
          </a:p>
        </p:txBody>
      </p:sp>
      <p:sp>
        <p:nvSpPr>
          <p:cNvPr id="3" name="Content Placeholder 2"/>
          <p:cNvSpPr>
            <a:spLocks noGrp="1"/>
          </p:cNvSpPr>
          <p:nvPr>
            <p:ph idx="1"/>
          </p:nvPr>
        </p:nvSpPr>
        <p:spPr/>
        <p:txBody>
          <a:bodyPr>
            <a:normAutofit/>
          </a:bodyPr>
          <a:lstStyle/>
          <a:p>
            <a:r>
              <a:rPr lang="en-US" sz="2800" dirty="0" smtClean="0"/>
              <a:t>Large-Scale Data Processing</a:t>
            </a:r>
          </a:p>
          <a:p>
            <a:pPr lvl="1"/>
            <a:r>
              <a:rPr lang="en-US" sz="2400" dirty="0" smtClean="0"/>
              <a:t>Want to use 1000s of CPUs</a:t>
            </a:r>
          </a:p>
          <a:p>
            <a:pPr lvl="2"/>
            <a:r>
              <a:rPr lang="en-US" sz="2000" dirty="0" smtClean="0"/>
              <a:t>But, don</a:t>
            </a:r>
            <a:r>
              <a:rPr lang="fr-FR" sz="2000" dirty="0" smtClean="0"/>
              <a:t>’</a:t>
            </a:r>
            <a:r>
              <a:rPr lang="en-US" sz="2000" dirty="0" smtClean="0"/>
              <a:t>t want the hassle of </a:t>
            </a:r>
            <a:r>
              <a:rPr lang="en-US" sz="2000" b="1" dirty="0" smtClean="0"/>
              <a:t>managing</a:t>
            </a:r>
            <a:r>
              <a:rPr lang="en-US" sz="2000" dirty="0" smtClean="0"/>
              <a:t> things</a:t>
            </a:r>
            <a:endParaRPr lang="en-US" sz="2000" dirty="0"/>
          </a:p>
          <a:p>
            <a:r>
              <a:rPr lang="en-US" sz="2800" dirty="0" smtClean="0"/>
              <a:t>MapReduce Architecture provides</a:t>
            </a:r>
          </a:p>
          <a:p>
            <a:pPr lvl="1"/>
            <a:r>
              <a:rPr lang="en-US" sz="2400" dirty="0" smtClean="0"/>
              <a:t>Automatic Parallelization and Distribution </a:t>
            </a:r>
          </a:p>
          <a:p>
            <a:pPr lvl="1"/>
            <a:r>
              <a:rPr lang="en-US" sz="2400" dirty="0" smtClean="0"/>
              <a:t>Fault Tolerance</a:t>
            </a:r>
          </a:p>
          <a:p>
            <a:pPr lvl="1"/>
            <a:r>
              <a:rPr lang="en-US" sz="2400" dirty="0" smtClean="0"/>
              <a:t>I/O Scheduling</a:t>
            </a:r>
          </a:p>
          <a:p>
            <a:pPr lvl="1"/>
            <a:r>
              <a:rPr lang="en-US" sz="2400" dirty="0" smtClean="0"/>
              <a:t>Monitoring and Status Updates</a:t>
            </a:r>
          </a:p>
          <a:p>
            <a:pPr lvl="1"/>
            <a:endParaRPr lang="en-US" dirty="0"/>
          </a:p>
        </p:txBody>
      </p:sp>
    </p:spTree>
    <p:extLst>
      <p:ext uri="{BB962C8B-B14F-4D97-AF65-F5344CB8AC3E}">
        <p14:creationId xmlns:p14="http://schemas.microsoft.com/office/powerpoint/2010/main" val="174470353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MapReduce Model</a:t>
            </a:r>
            <a:endParaRPr lang="en-US" dirty="0"/>
          </a:p>
        </p:txBody>
      </p:sp>
      <p:sp>
        <p:nvSpPr>
          <p:cNvPr id="3" name="Content Placeholder 2"/>
          <p:cNvSpPr>
            <a:spLocks noGrp="1"/>
          </p:cNvSpPr>
          <p:nvPr>
            <p:ph sz="quarter" idx="1"/>
          </p:nvPr>
        </p:nvSpPr>
        <p:spPr>
          <a:xfrm>
            <a:off x="457200" y="1219200"/>
            <a:ext cx="8229600" cy="5181600"/>
          </a:xfrm>
        </p:spPr>
        <p:txBody>
          <a:bodyPr>
            <a:normAutofit fontScale="70000" lnSpcReduction="20000"/>
          </a:bodyPr>
          <a:lstStyle/>
          <a:p>
            <a:r>
              <a:rPr lang="en-US" sz="4000" dirty="0" smtClean="0"/>
              <a:t>Input &amp; Output: a set of key/value pairs</a:t>
            </a:r>
          </a:p>
          <a:p>
            <a:r>
              <a:rPr lang="en-US" sz="4000" dirty="0" smtClean="0"/>
              <a:t>Two primitive operations</a:t>
            </a:r>
          </a:p>
          <a:p>
            <a:pPr lvl="1"/>
            <a:r>
              <a:rPr lang="en-US" b="1" dirty="0" smtClean="0">
                <a:solidFill>
                  <a:srgbClr val="0070C0"/>
                </a:solidFill>
              </a:rPr>
              <a:t>map</a:t>
            </a:r>
            <a:r>
              <a:rPr lang="en-US" dirty="0" smtClean="0"/>
              <a:t>:     </a:t>
            </a:r>
            <a:r>
              <a:rPr lang="en-US" dirty="0" smtClean="0">
                <a:latin typeface="Courier New" pitchFamily="49" charset="0"/>
                <a:cs typeface="Courier New" pitchFamily="49" charset="0"/>
              </a:rPr>
              <a:t>(k</a:t>
            </a:r>
            <a:r>
              <a:rPr lang="en-US" baseline="-25000" dirty="0" smtClean="0">
                <a:latin typeface="Courier New" pitchFamily="49" charset="0"/>
                <a:cs typeface="Courier New" pitchFamily="49" charset="0"/>
              </a:rPr>
              <a:t>1</a:t>
            </a:r>
            <a:r>
              <a:rPr lang="en-US" dirty="0" smtClean="0">
                <a:latin typeface="Courier New" pitchFamily="49" charset="0"/>
                <a:cs typeface="Courier New" pitchFamily="49" charset="0"/>
              </a:rPr>
              <a:t>,v</a:t>
            </a:r>
            <a:r>
              <a:rPr lang="en-US" baseline="-25000" dirty="0" smtClean="0">
                <a:latin typeface="Courier New" pitchFamily="49" charset="0"/>
                <a:cs typeface="Courier New" pitchFamily="49" charset="0"/>
              </a:rPr>
              <a:t>1</a:t>
            </a:r>
            <a:r>
              <a:rPr lang="en-US" dirty="0" smtClean="0">
                <a:latin typeface="Courier New" pitchFamily="49" charset="0"/>
                <a:cs typeface="Courier New" pitchFamily="49" charset="0"/>
              </a:rPr>
              <a:t>)       </a:t>
            </a:r>
            <a:r>
              <a:rPr lang="en-US" dirty="0" smtClean="0">
                <a:latin typeface="Courier New" pitchFamily="49" charset="0"/>
                <a:cs typeface="Courier New" pitchFamily="49" charset="0"/>
                <a:sym typeface="Wingdings" pitchFamily="2" charset="2"/>
              </a:rPr>
              <a:t> list(k</a:t>
            </a:r>
            <a:r>
              <a:rPr lang="en-US" baseline="-25000" dirty="0" smtClean="0">
                <a:latin typeface="Courier New" pitchFamily="49" charset="0"/>
                <a:cs typeface="Courier New" pitchFamily="49" charset="0"/>
                <a:sym typeface="Wingdings" pitchFamily="2" charset="2"/>
              </a:rPr>
              <a:t>2</a:t>
            </a:r>
            <a:r>
              <a:rPr lang="en-US" dirty="0" smtClean="0">
                <a:latin typeface="Courier New" pitchFamily="49" charset="0"/>
                <a:cs typeface="Courier New" pitchFamily="49" charset="0"/>
                <a:sym typeface="Wingdings" pitchFamily="2" charset="2"/>
              </a:rPr>
              <a:t>,v</a:t>
            </a:r>
            <a:r>
              <a:rPr lang="en-US" baseline="-25000" dirty="0" smtClean="0">
                <a:latin typeface="Courier New" pitchFamily="49" charset="0"/>
                <a:cs typeface="Courier New" pitchFamily="49" charset="0"/>
                <a:sym typeface="Wingdings" pitchFamily="2" charset="2"/>
              </a:rPr>
              <a:t>2</a:t>
            </a:r>
            <a:r>
              <a:rPr lang="en-US" dirty="0" smtClean="0">
                <a:latin typeface="Courier New" pitchFamily="49" charset="0"/>
                <a:cs typeface="Courier New" pitchFamily="49" charset="0"/>
                <a:sym typeface="Wingdings" pitchFamily="2" charset="2"/>
              </a:rPr>
              <a:t>)</a:t>
            </a:r>
            <a:endParaRPr lang="en-US" dirty="0" smtClean="0">
              <a:latin typeface="Courier New" pitchFamily="49" charset="0"/>
              <a:cs typeface="Courier New" pitchFamily="49" charset="0"/>
            </a:endParaRPr>
          </a:p>
          <a:p>
            <a:pPr lvl="1"/>
            <a:r>
              <a:rPr lang="en-US" b="1" dirty="0" smtClean="0">
                <a:solidFill>
                  <a:srgbClr val="0070C0"/>
                </a:solidFill>
              </a:rPr>
              <a:t>reduce</a:t>
            </a:r>
            <a:r>
              <a:rPr lang="en-US" dirty="0" smtClean="0"/>
              <a:t>: </a:t>
            </a:r>
            <a:r>
              <a:rPr lang="en-US" dirty="0" smtClean="0">
                <a:latin typeface="Courier New" pitchFamily="49" charset="0"/>
                <a:cs typeface="Courier New" pitchFamily="49" charset="0"/>
              </a:rPr>
              <a:t>(k</a:t>
            </a:r>
            <a:r>
              <a:rPr lang="en-US" baseline="-25000" dirty="0" smtClean="0">
                <a:latin typeface="Courier New" pitchFamily="49" charset="0"/>
                <a:cs typeface="Courier New" pitchFamily="49" charset="0"/>
              </a:rPr>
              <a:t>2</a:t>
            </a:r>
            <a:r>
              <a:rPr lang="en-US" dirty="0" smtClean="0">
                <a:latin typeface="Courier New" pitchFamily="49" charset="0"/>
                <a:cs typeface="Courier New" pitchFamily="49" charset="0"/>
              </a:rPr>
              <a:t>,list(v</a:t>
            </a:r>
            <a:r>
              <a:rPr lang="en-US" baseline="-25000" dirty="0" smtClean="0">
                <a:latin typeface="Courier New" pitchFamily="49" charset="0"/>
                <a:cs typeface="Courier New" pitchFamily="49" charset="0"/>
              </a:rPr>
              <a:t>2</a:t>
            </a:r>
            <a:r>
              <a:rPr lang="en-US" dirty="0" smtClean="0">
                <a:latin typeface="Courier New" pitchFamily="49" charset="0"/>
                <a:cs typeface="Courier New" pitchFamily="49" charset="0"/>
              </a:rPr>
              <a:t>)) </a:t>
            </a:r>
            <a:r>
              <a:rPr lang="en-US" dirty="0" smtClean="0">
                <a:latin typeface="Courier New" pitchFamily="49" charset="0"/>
                <a:cs typeface="Courier New" pitchFamily="49" charset="0"/>
                <a:sym typeface="Wingdings" pitchFamily="2" charset="2"/>
              </a:rPr>
              <a:t> list(k</a:t>
            </a:r>
            <a:r>
              <a:rPr lang="en-US" baseline="-25000" dirty="0" smtClean="0">
                <a:latin typeface="Courier New" pitchFamily="49" charset="0"/>
                <a:cs typeface="Courier New" pitchFamily="49" charset="0"/>
                <a:sym typeface="Wingdings" pitchFamily="2" charset="2"/>
              </a:rPr>
              <a:t>3</a:t>
            </a:r>
            <a:r>
              <a:rPr lang="en-US" dirty="0" smtClean="0">
                <a:latin typeface="Courier New" pitchFamily="49" charset="0"/>
                <a:cs typeface="Courier New" pitchFamily="49" charset="0"/>
                <a:sym typeface="Wingdings" pitchFamily="2" charset="2"/>
              </a:rPr>
              <a:t>,v</a:t>
            </a:r>
            <a:r>
              <a:rPr lang="en-US" baseline="-25000" dirty="0" smtClean="0">
                <a:latin typeface="Courier New" pitchFamily="49" charset="0"/>
                <a:cs typeface="Courier New" pitchFamily="49" charset="0"/>
                <a:sym typeface="Wingdings" pitchFamily="2" charset="2"/>
              </a:rPr>
              <a:t>3</a:t>
            </a:r>
            <a:r>
              <a:rPr lang="en-US" dirty="0" smtClean="0">
                <a:latin typeface="Courier New" pitchFamily="49" charset="0"/>
                <a:cs typeface="Courier New" pitchFamily="49" charset="0"/>
                <a:sym typeface="Wingdings" pitchFamily="2" charset="2"/>
              </a:rPr>
              <a:t>)</a:t>
            </a:r>
            <a:endParaRPr lang="en-US" dirty="0" smtClean="0">
              <a:latin typeface="Courier New" pitchFamily="49" charset="0"/>
              <a:cs typeface="Courier New" pitchFamily="49" charset="0"/>
            </a:endParaRPr>
          </a:p>
          <a:p>
            <a:r>
              <a:rPr lang="en-US" sz="4000" dirty="0" smtClean="0"/>
              <a:t>Each map operation processes one input key/value pair and produces a set of key/value pairs</a:t>
            </a:r>
          </a:p>
          <a:p>
            <a:r>
              <a:rPr lang="en-US" sz="4000" dirty="0" smtClean="0"/>
              <a:t>Each reduce operation</a:t>
            </a:r>
          </a:p>
          <a:p>
            <a:pPr lvl="1"/>
            <a:r>
              <a:rPr lang="en-US" sz="3400" dirty="0" smtClean="0"/>
              <a:t>Merges all intermediate values (produced by map ops) for a particular key</a:t>
            </a:r>
          </a:p>
          <a:p>
            <a:pPr lvl="1"/>
            <a:r>
              <a:rPr lang="en-US" sz="3400" dirty="0" smtClean="0"/>
              <a:t>Produce final key/value pairs</a:t>
            </a:r>
          </a:p>
          <a:p>
            <a:r>
              <a:rPr lang="en-US" dirty="0" smtClean="0">
                <a:solidFill>
                  <a:srgbClr val="FF0000"/>
                </a:solidFill>
              </a:rPr>
              <a:t>Operations</a:t>
            </a:r>
            <a:r>
              <a:rPr lang="en-US" dirty="0" smtClean="0"/>
              <a:t> are organized into </a:t>
            </a:r>
            <a:r>
              <a:rPr lang="en-US" dirty="0" smtClean="0">
                <a:solidFill>
                  <a:srgbClr val="FF0000"/>
                </a:solidFill>
              </a:rPr>
              <a:t>tasks</a:t>
            </a:r>
          </a:p>
          <a:p>
            <a:pPr lvl="1"/>
            <a:r>
              <a:rPr lang="en-US" sz="3400" dirty="0" smtClean="0"/>
              <a:t>Map tasks: apply map operation to a set of key/value pairs</a:t>
            </a:r>
          </a:p>
          <a:p>
            <a:pPr lvl="1"/>
            <a:r>
              <a:rPr lang="en-US" sz="3400" dirty="0" smtClean="0"/>
              <a:t>Reduce tasks: apply reduce operation to intermediate key/value pairs</a:t>
            </a:r>
          </a:p>
        </p:txBody>
      </p:sp>
      <p:sp>
        <p:nvSpPr>
          <p:cNvPr id="4" name="Slide Number Placeholder 3"/>
          <p:cNvSpPr>
            <a:spLocks noGrp="1"/>
          </p:cNvSpPr>
          <p:nvPr>
            <p:ph type="sldNum" sz="quarter" idx="12"/>
          </p:nvPr>
        </p:nvSpPr>
        <p:spPr/>
        <p:txBody>
          <a:bodyPr/>
          <a:lstStyle/>
          <a:p>
            <a:fld id="{3FE1406F-3C19-4048-9698-48B7B83A788A}" type="slidenum">
              <a:rPr lang="en-US" smtClean="0"/>
              <a:pPr/>
              <a:t>9</a:t>
            </a:fld>
            <a:endParaRPr lang="en-US"/>
          </a:p>
        </p:txBody>
      </p:sp>
    </p:spTree>
    <p:extLst>
      <p:ext uri="{BB962C8B-B14F-4D97-AF65-F5344CB8AC3E}">
        <p14:creationId xmlns:p14="http://schemas.microsoft.com/office/powerpoint/2010/main" val="363598639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4924</TotalTime>
  <Words>1994</Words>
  <Application>Microsoft Macintosh PowerPoint</Application>
  <PresentationFormat>On-screen Show (4:3)</PresentationFormat>
  <Paragraphs>445</Paragraphs>
  <Slides>37</Slides>
  <Notes>11</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Good Ole Hadoop! How We Love Thee!</vt:lpstr>
      <vt:lpstr>Outline</vt:lpstr>
      <vt:lpstr>Why Should You Care? – Lots of Data </vt:lpstr>
      <vt:lpstr>Why Should You Care? – Even Grocery Stores Care</vt:lpstr>
      <vt:lpstr>What is Hadoop?</vt:lpstr>
      <vt:lpstr>What Exactly is Hadoop?</vt:lpstr>
      <vt:lpstr>Why Hadoop for BIG Data?</vt:lpstr>
      <vt:lpstr>Motivation for MapReduce</vt:lpstr>
      <vt:lpstr>MapReduce Model</vt:lpstr>
      <vt:lpstr>HDFS Architecture </vt:lpstr>
      <vt:lpstr>The WorkFlow</vt:lpstr>
      <vt:lpstr>Hadoop Server Roles</vt:lpstr>
      <vt:lpstr>Hadoop Cluster</vt:lpstr>
      <vt:lpstr>Hadoop Rack Awareness – Why?</vt:lpstr>
      <vt:lpstr>Sample Scenario</vt:lpstr>
      <vt:lpstr>Writing Files to HDFS</vt:lpstr>
      <vt:lpstr>Data Node Reading Files From HDFS</vt:lpstr>
      <vt:lpstr>MapReduce: Three Phases</vt:lpstr>
      <vt:lpstr>Data Processing: Map</vt:lpstr>
      <vt:lpstr>MapReduce: The Map Step</vt:lpstr>
      <vt:lpstr>The Map (Example)</vt:lpstr>
      <vt:lpstr>Data Processing: Reduce</vt:lpstr>
      <vt:lpstr>MapReduce: The Reduce Step</vt:lpstr>
      <vt:lpstr>The Reduce (Example)</vt:lpstr>
      <vt:lpstr>Clients Reading Files from HDFS</vt:lpstr>
      <vt:lpstr>Conclusions</vt:lpstr>
      <vt:lpstr>References </vt:lpstr>
      <vt:lpstr>Finally, A Hands-on Assignment! </vt:lpstr>
      <vt:lpstr>PowerPoint Presentation</vt:lpstr>
      <vt:lpstr>Lifecycle of a MapReduce Job</vt:lpstr>
      <vt:lpstr>Job Configuration Parameters</vt:lpstr>
      <vt:lpstr>PowerPoint Presentation</vt:lpstr>
      <vt:lpstr>PowerPoint Presentation</vt:lpstr>
      <vt:lpstr> HANDS – ON SESSION  </vt:lpstr>
      <vt:lpstr>Now, Your Turn…</vt:lpstr>
      <vt:lpstr>Hadoop – The Good/Bad/Ugly</vt:lpstr>
      <vt:lpstr>Number of Maps/Reducers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JeMitchell</dc:creator>
  <cp:lastModifiedBy>JeMitchell</cp:lastModifiedBy>
  <cp:revision>149</cp:revision>
  <dcterms:created xsi:type="dcterms:W3CDTF">2012-07-20T14:08:16Z</dcterms:created>
  <dcterms:modified xsi:type="dcterms:W3CDTF">2012-08-01T15:45:07Z</dcterms:modified>
</cp:coreProperties>
</file>