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diagrams/drawing2.xml" ContentType="application/vnd.ms-office.drawingml.diagramDrawing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sldIdLst>
    <p:sldId id="321" r:id="rId2"/>
    <p:sldId id="313" r:id="rId3"/>
    <p:sldId id="314" r:id="rId4"/>
    <p:sldId id="315" r:id="rId5"/>
    <p:sldId id="317" r:id="rId6"/>
    <p:sldId id="318" r:id="rId7"/>
    <p:sldId id="295" r:id="rId8"/>
    <p:sldId id="296" r:id="rId9"/>
    <p:sldId id="288" r:id="rId10"/>
    <p:sldId id="298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319" r:id="rId19"/>
    <p:sldId id="32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1" r:id="rId30"/>
    <p:sldId id="312" r:id="rId31"/>
    <p:sldId id="269" r:id="rId32"/>
    <p:sldId id="268" r:id="rId33"/>
    <p:sldId id="284" r:id="rId34"/>
    <p:sldId id="276" r:id="rId35"/>
    <p:sldId id="279" r:id="rId36"/>
    <p:sldId id="285" r:id="rId37"/>
    <p:sldId id="286" r:id="rId38"/>
    <p:sldId id="282" r:id="rId39"/>
    <p:sldId id="283" r:id="rId4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186C"/>
    <a:srgbClr val="E70000"/>
    <a:srgbClr val="E4CF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8091" autoAdjust="0"/>
    <p:restoredTop sz="86386" autoAdjust="0"/>
  </p:normalViewPr>
  <p:slideViewPr>
    <p:cSldViewPr>
      <p:cViewPr varScale="1">
        <p:scale>
          <a:sx n="59" d="100"/>
          <a:sy n="59" d="100"/>
        </p:scale>
        <p:origin x="-128" y="-17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2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he:SVN:googlecode:cyberaide:papers:draft-09-ccgrid2:images:resul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he:SVN:googlecode:cyberaide:papers:draft-09-ccgrid2:images:resul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Energy savings</a:t>
            </a:r>
          </a:p>
        </c:rich>
      </c:tx>
      <c:layout/>
    </c:title>
    <c:view3D>
      <c:rotX val="90"/>
      <c:rotY val="0"/>
      <c:perspective val="0"/>
    </c:view3D>
    <c:plotArea>
      <c:layout>
        <c:manualLayout>
          <c:layoutTarget val="inner"/>
          <c:xMode val="edge"/>
          <c:yMode val="edge"/>
          <c:x val="0.0235995979226001"/>
          <c:y val="0.0"/>
          <c:w val="0.878136538783716"/>
          <c:h val="0.810388969619141"/>
        </c:manualLayout>
      </c:layout>
      <c:surfaceChart>
        <c:ser>
          <c:idx val="0"/>
          <c:order val="0"/>
          <c:tx>
            <c:v>1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0.03</c:v>
                </c:pt>
                <c:pt idx="1">
                  <c:v>0.11</c:v>
                </c:pt>
                <c:pt idx="2">
                  <c:v>0.18</c:v>
                </c:pt>
                <c:pt idx="3">
                  <c:v>0.2</c:v>
                </c:pt>
                <c:pt idx="4">
                  <c:v>0.225</c:v>
                </c:pt>
                <c:pt idx="5">
                  <c:v>0.24</c:v>
                </c:pt>
                <c:pt idx="6">
                  <c:v>0.255</c:v>
                </c:pt>
                <c:pt idx="7">
                  <c:v>0.28</c:v>
                </c:pt>
                <c:pt idx="8">
                  <c:v>0.32</c:v>
                </c:pt>
                <c:pt idx="9">
                  <c:v>0.36</c:v>
                </c:pt>
              </c:numCache>
            </c:numRef>
          </c:val>
        </c:ser>
        <c:ser>
          <c:idx val="1"/>
          <c:order val="1"/>
          <c:tx>
            <c:v>2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0.06</c:v>
                </c:pt>
                <c:pt idx="1">
                  <c:v>0.13</c:v>
                </c:pt>
                <c:pt idx="2">
                  <c:v>0.205</c:v>
                </c:pt>
                <c:pt idx="3">
                  <c:v>0.22</c:v>
                </c:pt>
                <c:pt idx="4">
                  <c:v>0.24</c:v>
                </c:pt>
                <c:pt idx="5">
                  <c:v>0.278</c:v>
                </c:pt>
                <c:pt idx="6">
                  <c:v>0.278</c:v>
                </c:pt>
                <c:pt idx="7">
                  <c:v>0.322</c:v>
                </c:pt>
                <c:pt idx="8">
                  <c:v>0.33</c:v>
                </c:pt>
                <c:pt idx="9">
                  <c:v>0.38</c:v>
                </c:pt>
              </c:numCache>
            </c:numRef>
          </c:val>
        </c:ser>
        <c:ser>
          <c:idx val="2"/>
          <c:order val="2"/>
          <c:tx>
            <c:v>3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Sheet1!$B$4:$K$4</c:f>
              <c:numCache>
                <c:formatCode>0.0%</c:formatCode>
                <c:ptCount val="10"/>
                <c:pt idx="0">
                  <c:v>0.09</c:v>
                </c:pt>
                <c:pt idx="1">
                  <c:v>0.18</c:v>
                </c:pt>
                <c:pt idx="2">
                  <c:v>0.23</c:v>
                </c:pt>
                <c:pt idx="3">
                  <c:v>0.25</c:v>
                </c:pt>
                <c:pt idx="4">
                  <c:v>0.26</c:v>
                </c:pt>
                <c:pt idx="5">
                  <c:v>0.29</c:v>
                </c:pt>
                <c:pt idx="6">
                  <c:v>0.311</c:v>
                </c:pt>
                <c:pt idx="7">
                  <c:v>0.36</c:v>
                </c:pt>
                <c:pt idx="8">
                  <c:v>0.389</c:v>
                </c:pt>
                <c:pt idx="9">
                  <c:v>0.399</c:v>
                </c:pt>
              </c:numCache>
            </c:numRef>
          </c:val>
        </c:ser>
        <c:ser>
          <c:idx val="3"/>
          <c:order val="3"/>
          <c:tx>
            <c:v>4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Sheet1!$B$5:$K$5</c:f>
              <c:numCache>
                <c:formatCode>0.0%</c:formatCode>
                <c:ptCount val="10"/>
                <c:pt idx="0">
                  <c:v>0.105</c:v>
                </c:pt>
                <c:pt idx="1">
                  <c:v>0.22</c:v>
                </c:pt>
                <c:pt idx="2">
                  <c:v>0.25</c:v>
                </c:pt>
                <c:pt idx="3">
                  <c:v>0.26</c:v>
                </c:pt>
                <c:pt idx="4">
                  <c:v>0.29</c:v>
                </c:pt>
                <c:pt idx="5">
                  <c:v>0.3</c:v>
                </c:pt>
                <c:pt idx="6">
                  <c:v>0.33</c:v>
                </c:pt>
                <c:pt idx="7">
                  <c:v>0.38</c:v>
                </c:pt>
                <c:pt idx="8">
                  <c:v>0.418</c:v>
                </c:pt>
                <c:pt idx="9">
                  <c:v>0.431</c:v>
                </c:pt>
              </c:numCache>
            </c:numRef>
          </c:val>
        </c:ser>
        <c:ser>
          <c:idx val="4"/>
          <c:order val="4"/>
          <c:tx>
            <c:v>5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Sheet1!$B$6:$K$6</c:f>
              <c:numCache>
                <c:formatCode>0.0%</c:formatCode>
                <c:ptCount val="10"/>
                <c:pt idx="0">
                  <c:v>0.12</c:v>
                </c:pt>
                <c:pt idx="1">
                  <c:v>0.215</c:v>
                </c:pt>
                <c:pt idx="2">
                  <c:v>0.23</c:v>
                </c:pt>
                <c:pt idx="3">
                  <c:v>0.25</c:v>
                </c:pt>
                <c:pt idx="4">
                  <c:v>0.28</c:v>
                </c:pt>
                <c:pt idx="5">
                  <c:v>0.304</c:v>
                </c:pt>
                <c:pt idx="6">
                  <c:v>0.34</c:v>
                </c:pt>
                <c:pt idx="7">
                  <c:v>0.375</c:v>
                </c:pt>
                <c:pt idx="8">
                  <c:v>0.41</c:v>
                </c:pt>
                <c:pt idx="9">
                  <c:v>0.443</c:v>
                </c:pt>
              </c:numCache>
            </c:numRef>
          </c:val>
        </c:ser>
        <c:ser>
          <c:idx val="5"/>
          <c:order val="5"/>
          <c:tx>
            <c:v>6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Sheet1!$B$7:$K$7</c:f>
              <c:numCache>
                <c:formatCode>0.0%</c:formatCode>
                <c:ptCount val="10"/>
                <c:pt idx="0">
                  <c:v>0.18</c:v>
                </c:pt>
                <c:pt idx="1">
                  <c:v>0.2</c:v>
                </c:pt>
                <c:pt idx="2">
                  <c:v>0.203</c:v>
                </c:pt>
                <c:pt idx="3">
                  <c:v>0.221</c:v>
                </c:pt>
                <c:pt idx="4">
                  <c:v>0.258</c:v>
                </c:pt>
                <c:pt idx="5">
                  <c:v>0.296</c:v>
                </c:pt>
                <c:pt idx="6">
                  <c:v>0.312</c:v>
                </c:pt>
                <c:pt idx="7">
                  <c:v>0.355</c:v>
                </c:pt>
                <c:pt idx="8">
                  <c:v>0.4</c:v>
                </c:pt>
                <c:pt idx="9">
                  <c:v>0.412</c:v>
                </c:pt>
              </c:numCache>
            </c:numRef>
          </c:val>
        </c:ser>
        <c:ser>
          <c:idx val="6"/>
          <c:order val="6"/>
          <c:tx>
            <c:v>7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Sheet1!$B$8:$K$8</c:f>
              <c:numCache>
                <c:formatCode>0.0%</c:formatCode>
                <c:ptCount val="10"/>
                <c:pt idx="0">
                  <c:v>0.16</c:v>
                </c:pt>
                <c:pt idx="1">
                  <c:v>0.18</c:v>
                </c:pt>
                <c:pt idx="2">
                  <c:v>0.179</c:v>
                </c:pt>
                <c:pt idx="3">
                  <c:v>0.19</c:v>
                </c:pt>
                <c:pt idx="4">
                  <c:v>0.223</c:v>
                </c:pt>
                <c:pt idx="5">
                  <c:v>0.267</c:v>
                </c:pt>
                <c:pt idx="6">
                  <c:v>0.282</c:v>
                </c:pt>
                <c:pt idx="7">
                  <c:v>0.32</c:v>
                </c:pt>
                <c:pt idx="8">
                  <c:v>0.366</c:v>
                </c:pt>
                <c:pt idx="9">
                  <c:v>0.384</c:v>
                </c:pt>
              </c:numCache>
            </c:numRef>
          </c:val>
        </c:ser>
        <c:ser>
          <c:idx val="7"/>
          <c:order val="7"/>
          <c:tx>
            <c:v>8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Sheet1!$B$9:$K$9</c:f>
              <c:numCache>
                <c:formatCode>0.0%</c:formatCode>
                <c:ptCount val="10"/>
                <c:pt idx="0">
                  <c:v>0.13</c:v>
                </c:pt>
                <c:pt idx="1">
                  <c:v>0.16</c:v>
                </c:pt>
                <c:pt idx="2">
                  <c:v>0.15</c:v>
                </c:pt>
                <c:pt idx="3">
                  <c:v>0.17</c:v>
                </c:pt>
                <c:pt idx="4">
                  <c:v>0.198</c:v>
                </c:pt>
                <c:pt idx="5">
                  <c:v>0.232</c:v>
                </c:pt>
                <c:pt idx="6">
                  <c:v>0.251</c:v>
                </c:pt>
                <c:pt idx="7">
                  <c:v>0.283</c:v>
                </c:pt>
                <c:pt idx="8">
                  <c:v>0.309</c:v>
                </c:pt>
                <c:pt idx="9">
                  <c:v>0.328</c:v>
                </c:pt>
              </c:numCache>
            </c:numRef>
          </c:val>
        </c:ser>
        <c:ser>
          <c:idx val="8"/>
          <c:order val="8"/>
          <c:tx>
            <c:v>9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Sheet1!$B$10:$K$10</c:f>
              <c:numCache>
                <c:formatCode>0.0%</c:formatCode>
                <c:ptCount val="10"/>
                <c:pt idx="0">
                  <c:v>0.081</c:v>
                </c:pt>
                <c:pt idx="1">
                  <c:v>0.11</c:v>
                </c:pt>
                <c:pt idx="2">
                  <c:v>0.13</c:v>
                </c:pt>
                <c:pt idx="3">
                  <c:v>0.15</c:v>
                </c:pt>
                <c:pt idx="4">
                  <c:v>0.177</c:v>
                </c:pt>
                <c:pt idx="5">
                  <c:v>0.188</c:v>
                </c:pt>
                <c:pt idx="6">
                  <c:v>0.21</c:v>
                </c:pt>
                <c:pt idx="7">
                  <c:v>0.251</c:v>
                </c:pt>
                <c:pt idx="8">
                  <c:v>0.278</c:v>
                </c:pt>
                <c:pt idx="9">
                  <c:v>0.305</c:v>
                </c:pt>
              </c:numCache>
            </c:numRef>
          </c:val>
        </c:ser>
        <c:ser>
          <c:idx val="9"/>
          <c:order val="9"/>
          <c:tx>
            <c:v>10</c:v>
          </c:tx>
          <c:cat>
            <c:numRef>
              <c:f>Sheet1!$B$1:$K$1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Sheet1!$B$11:$K$11</c:f>
              <c:numCache>
                <c:formatCode>0.0%</c:formatCode>
                <c:ptCount val="10"/>
                <c:pt idx="0">
                  <c:v>0.04</c:v>
                </c:pt>
                <c:pt idx="1">
                  <c:v>0.07</c:v>
                </c:pt>
                <c:pt idx="2">
                  <c:v>0.11</c:v>
                </c:pt>
                <c:pt idx="3">
                  <c:v>0.139</c:v>
                </c:pt>
                <c:pt idx="4">
                  <c:v>0.165</c:v>
                </c:pt>
                <c:pt idx="5">
                  <c:v>0.176</c:v>
                </c:pt>
                <c:pt idx="6">
                  <c:v>0.205</c:v>
                </c:pt>
                <c:pt idx="7">
                  <c:v>0.229</c:v>
                </c:pt>
                <c:pt idx="8">
                  <c:v>0.258</c:v>
                </c:pt>
                <c:pt idx="9">
                  <c:v>0.28</c:v>
                </c:pt>
              </c:numCache>
            </c:numRef>
          </c:val>
        </c:ser>
        <c:bandFmts/>
        <c:axId val="645005384"/>
        <c:axId val="745213432"/>
        <c:axId val="648901704"/>
      </c:surfaceChart>
      <c:catAx>
        <c:axId val="6450053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PEs</a:t>
                </a:r>
              </a:p>
            </c:rich>
          </c:tx>
          <c:layout>
            <c:manualLayout>
              <c:xMode val="edge"/>
              <c:yMode val="edge"/>
              <c:x val="0.377054688016939"/>
              <c:y val="0.826368511062814"/>
            </c:manualLayout>
          </c:layout>
        </c:title>
        <c:numFmt formatCode="General" sourceLinked="1"/>
        <c:tickLblPos val="nextTo"/>
        <c:crossAx val="745213432"/>
        <c:crosses val="autoZero"/>
        <c:auto val="1"/>
        <c:lblAlgn val="ctr"/>
        <c:lblOffset val="100"/>
      </c:catAx>
      <c:valAx>
        <c:axId val="74521343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Resource competition</a:t>
                </a:r>
              </a:p>
            </c:rich>
          </c:tx>
          <c:layout>
            <c:manualLayout>
              <c:xMode val="edge"/>
              <c:yMode val="edge"/>
              <c:x val="0.887283095273607"/>
              <c:y val="0.196997540661748"/>
            </c:manualLayout>
          </c:layout>
        </c:title>
        <c:numFmt formatCode="0.0%" sourceLinked="1"/>
        <c:tickLblPos val="nextTo"/>
        <c:crossAx val="645005384"/>
        <c:crosses val="autoZero"/>
        <c:crossBetween val="midCat"/>
      </c:valAx>
      <c:serAx>
        <c:axId val="648901704"/>
        <c:scaling>
          <c:orientation val="minMax"/>
        </c:scaling>
        <c:delete val="1"/>
        <c:axPos val="b"/>
        <c:tickLblPos val="nextTo"/>
        <c:crossAx val="745213432"/>
        <c:crosses val="autoZero"/>
      </c:serAx>
      <c:spPr>
        <a:ln>
          <a:noFill/>
        </a:ln>
      </c:spPr>
    </c:plotArea>
    <c:legend>
      <c:legendPos val="b"/>
      <c:layout>
        <c:manualLayout>
          <c:xMode val="edge"/>
          <c:yMode val="edge"/>
          <c:x val="0.0"/>
          <c:y val="0.917932775025365"/>
          <c:w val="0.998477350784463"/>
          <c:h val="0.082067224974635"/>
        </c:manualLayout>
      </c:layout>
      <c:txPr>
        <a:bodyPr/>
        <a:lstStyle/>
        <a:p>
          <a:pPr rtl="0">
            <a:defRPr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 formatCode="General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0.43</c:v>
                </c:pt>
                <c:pt idx="1">
                  <c:v>0.53</c:v>
                </c:pt>
                <c:pt idx="2">
                  <c:v>0.63</c:v>
                </c:pt>
                <c:pt idx="3">
                  <c:v>0.7</c:v>
                </c:pt>
                <c:pt idx="4">
                  <c:v>0.77</c:v>
                </c:pt>
                <c:pt idx="5">
                  <c:v>0.83</c:v>
                </c:pt>
                <c:pt idx="6">
                  <c:v>0.86</c:v>
                </c:pt>
                <c:pt idx="7">
                  <c:v>0.88</c:v>
                </c:pt>
                <c:pt idx="8">
                  <c:v>0.9</c:v>
                </c:pt>
                <c:pt idx="9">
                  <c:v>0.91</c:v>
                </c:pt>
                <c:pt idx="10">
                  <c:v>0.92</c:v>
                </c:pt>
              </c:numCache>
            </c:numRef>
          </c:val>
        </c:ser>
        <c:marker val="1"/>
        <c:axId val="649582120"/>
        <c:axId val="745164888"/>
      </c:lineChart>
      <c:catAx>
        <c:axId val="649582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execution time extension</a:t>
                </a:r>
              </a:p>
            </c:rich>
          </c:tx>
          <c:layout/>
        </c:title>
        <c:numFmt formatCode="General" sourceLinked="1"/>
        <c:tickLblPos val="nextTo"/>
        <c:crossAx val="745164888"/>
        <c:crosses val="autoZero"/>
        <c:auto val="1"/>
        <c:lblAlgn val="ctr"/>
        <c:lblOffset val="100"/>
      </c:catAx>
      <c:valAx>
        <c:axId val="745164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saving</a:t>
                </a:r>
              </a:p>
            </c:rich>
          </c:tx>
          <c:layout/>
        </c:title>
        <c:numFmt formatCode="0%" sourceLinked="1"/>
        <c:tickLblPos val="nextTo"/>
        <c:crossAx val="649582120"/>
        <c:crosses val="autoZero"/>
        <c:crossBetween val="between"/>
        <c:majorUnit val="0.1"/>
      </c:valAx>
    </c:plotArea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Server farm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Rack/Datacenter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Networking equipment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  <dgm:t>
        <a:bodyPr/>
        <a:lstStyle/>
        <a:p>
          <a:endParaRPr lang="en-US"/>
        </a:p>
      </dgm:t>
    </dgm:pt>
    <dgm:pt modelId="{6D5A39D9-795D-FD4E-A98E-376B160B6A2C}" type="sibTrans" cxnId="{595DEC43-3333-F747-ADB7-347719A47E8A}">
      <dgm:prSet/>
      <dgm:spPr/>
      <dgm:t>
        <a:bodyPr/>
        <a:lstStyle/>
        <a:p>
          <a:endParaRPr lang="en-US"/>
        </a:p>
      </dgm:t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Metrics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  <dgm:t>
        <a:bodyPr/>
        <a:lstStyle/>
        <a:p>
          <a:endParaRPr lang="en-US"/>
        </a:p>
      </dgm:t>
    </dgm:pt>
    <dgm:pt modelId="{E54E8F8D-748A-0B41-8D95-7C5750AA84FB}" type="sibTrans" cxnId="{6FB14002-42A5-D04F-833C-9120D9F525A1}">
      <dgm:prSet/>
      <dgm:spPr/>
      <dgm:t>
        <a:bodyPr/>
        <a:lstStyle/>
        <a:p>
          <a:endParaRPr lang="en-US"/>
        </a:p>
      </dgm:t>
    </dgm:pt>
    <dgm:pt modelId="{3D5AF65A-5FE6-284D-8C73-FE1B3887EAF7}">
      <dgm:prSet phldrT="[Text]"/>
      <dgm:spPr/>
      <dgm:t>
        <a:bodyPr/>
        <a:lstStyle/>
        <a:p>
          <a:r>
            <a:rPr lang="en-US" dirty="0" smtClean="0"/>
            <a:t>Cooling system</a:t>
          </a:r>
          <a:endParaRPr lang="en-US" dirty="0"/>
        </a:p>
      </dgm:t>
    </dgm:pt>
    <dgm:pt modelId="{0EEE56DC-9D18-9948-8532-5583FAEB3CE5}" type="parTrans" cxnId="{94612DC6-8FDF-F443-B2ED-CACD73EA6900}">
      <dgm:prSet/>
      <dgm:spPr/>
      <dgm:t>
        <a:bodyPr/>
        <a:lstStyle/>
        <a:p>
          <a:endParaRPr lang="en-US"/>
        </a:p>
      </dgm:t>
    </dgm:pt>
    <dgm:pt modelId="{88844DE4-71B0-944A-A87B-30590D15462A}" type="sibTrans" cxnId="{94612DC6-8FDF-F443-B2ED-CACD73EA6900}">
      <dgm:prSet/>
      <dgm:spPr/>
      <dgm:t>
        <a:bodyPr/>
        <a:lstStyle/>
        <a:p>
          <a:endParaRPr lang="en-US"/>
        </a:p>
      </dgm:t>
    </dgm:pt>
    <dgm:pt modelId="{E4883298-B43A-C24F-8005-43B2F6340A00}">
      <dgm:prSet phldrT="[Text]"/>
      <dgm:spPr/>
      <dgm:t>
        <a:bodyPr/>
        <a:lstStyle/>
        <a:p>
          <a:r>
            <a:rPr lang="en-US" dirty="0" smtClean="0"/>
            <a:t>Building </a:t>
          </a:r>
          <a:endParaRPr lang="en-US" dirty="0"/>
        </a:p>
      </dgm:t>
    </dgm:pt>
    <dgm:pt modelId="{A82CE5F3-EE80-6F44-A36F-32E974C877C2}" type="parTrans" cxnId="{15AAC929-79A1-4844-B47F-AD2FD84C172B}">
      <dgm:prSet/>
      <dgm:spPr/>
      <dgm:t>
        <a:bodyPr/>
        <a:lstStyle/>
        <a:p>
          <a:endParaRPr lang="en-US"/>
        </a:p>
      </dgm:t>
    </dgm:pt>
    <dgm:pt modelId="{7783947D-39D0-5441-A078-E876D73F4F75}" type="sibTrans" cxnId="{15AAC929-79A1-4844-B47F-AD2FD84C172B}">
      <dgm:prSet/>
      <dgm:spPr/>
      <dgm:t>
        <a:bodyPr/>
        <a:lstStyle/>
        <a:p>
          <a:endParaRPr lang="en-US"/>
        </a:p>
      </dgm:t>
    </dgm:pt>
    <dgm:pt modelId="{E5257B40-30DD-CF47-8300-A1214DC933EE}">
      <dgm:prSet phldrT="[Text]"/>
      <dgm:spPr/>
      <dgm:t>
        <a:bodyPr/>
        <a:lstStyle/>
        <a:p>
          <a:endParaRPr lang="en-US" dirty="0"/>
        </a:p>
      </dgm:t>
    </dgm:pt>
    <dgm:pt modelId="{9DF2081C-7662-7E4F-998B-BBF727933E02}" type="parTrans" cxnId="{4B0BA128-C349-C745-BFFB-E69AE9B526BD}">
      <dgm:prSet/>
      <dgm:spPr/>
      <dgm:t>
        <a:bodyPr/>
        <a:lstStyle/>
        <a:p>
          <a:endParaRPr lang="en-US"/>
        </a:p>
      </dgm:t>
    </dgm:pt>
    <dgm:pt modelId="{E8356531-1835-314E-9C5B-2CE3C0C8E5DC}" type="sibTrans" cxnId="{4B0BA128-C349-C745-BFFB-E69AE9B526BD}">
      <dgm:prSet/>
      <dgm:spPr/>
      <dgm:t>
        <a:bodyPr/>
        <a:lstStyle/>
        <a:p>
          <a:endParaRPr lang="en-US"/>
        </a:p>
      </dgm:t>
    </dgm:pt>
    <dgm:pt modelId="{4D102E6D-98F7-084A-AD40-76EE71B7832B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4DF81370-34A9-444C-977E-BE50B5207365}" type="parTrans" cxnId="{8D54D496-4B1C-D845-ACF7-49712A6CAEF6}">
      <dgm:prSet/>
      <dgm:spPr/>
      <dgm:t>
        <a:bodyPr/>
        <a:lstStyle/>
        <a:p>
          <a:endParaRPr lang="en-US"/>
        </a:p>
      </dgm:t>
    </dgm:pt>
    <dgm:pt modelId="{448267F5-CE6E-9646-831F-47889BB0BF8D}" type="sibTrans" cxnId="{8D54D496-4B1C-D845-ACF7-49712A6CAEF6}">
      <dgm:prSet/>
      <dgm:spPr/>
      <dgm:t>
        <a:bodyPr/>
        <a:lstStyle/>
        <a:p>
          <a:endParaRPr lang="en-US"/>
        </a:p>
      </dgm:t>
    </dgm:pt>
    <dgm:pt modelId="{9F08CF8F-F61D-0A43-AFC6-8C0DB0C3BCF8}">
      <dgm:prSet/>
      <dgm:spPr/>
      <dgm:t>
        <a:bodyPr/>
        <a:lstStyle/>
        <a:p>
          <a:r>
            <a:rPr lang="en-US" dirty="0" smtClean="0"/>
            <a:t>Virtual infrastructure management </a:t>
          </a:r>
          <a:endParaRPr lang="en-US" dirty="0"/>
        </a:p>
      </dgm:t>
    </dgm:pt>
    <dgm:pt modelId="{5F6C3BC6-7F4F-A242-9266-014D2CEDAA89}" type="sibTrans" cxnId="{2128F859-76E3-1E46-BC9C-9763B9BDD465}">
      <dgm:prSet/>
      <dgm:spPr/>
      <dgm:t>
        <a:bodyPr/>
        <a:lstStyle/>
        <a:p>
          <a:endParaRPr lang="en-US"/>
        </a:p>
      </dgm:t>
    </dgm:pt>
    <dgm:pt modelId="{42A83837-9914-0541-8545-FF04585CD341}" type="parTrans" cxnId="{2128F859-76E3-1E46-BC9C-9763B9BDD465}">
      <dgm:prSet/>
      <dgm:spPr/>
      <dgm:t>
        <a:bodyPr/>
        <a:lstStyle/>
        <a:p>
          <a:endParaRPr lang="en-US"/>
        </a:p>
      </dgm:t>
    </dgm:pt>
    <dgm:pt modelId="{6E6C31AF-D87A-3F46-92DB-50009954654F}">
      <dgm:prSet/>
      <dgm:spPr/>
      <dgm:t>
        <a:bodyPr/>
        <a:lstStyle/>
        <a:p>
          <a:r>
            <a:rPr lang="en-US" dirty="0" smtClean="0"/>
            <a:t>Cooling system management</a:t>
          </a:r>
          <a:endParaRPr lang="en-US" dirty="0"/>
        </a:p>
      </dgm:t>
    </dgm:pt>
    <dgm:pt modelId="{A1FA6D6E-8B11-BD44-9E53-9C6BF13AFE25}" type="sibTrans" cxnId="{A1F35B0F-7B7F-3443-918D-5482A094797C}">
      <dgm:prSet/>
      <dgm:spPr/>
      <dgm:t>
        <a:bodyPr/>
        <a:lstStyle/>
        <a:p>
          <a:endParaRPr lang="en-US"/>
        </a:p>
      </dgm:t>
    </dgm:pt>
    <dgm:pt modelId="{03A419AA-6A6B-944E-8A60-7776AD0EC23D}" type="parTrans" cxnId="{A1F35B0F-7B7F-3443-918D-5482A094797C}">
      <dgm:prSet/>
      <dgm:spPr/>
      <dgm:t>
        <a:bodyPr/>
        <a:lstStyle/>
        <a:p>
          <a:endParaRPr lang="en-US"/>
        </a:p>
      </dgm:t>
    </dgm:pt>
    <dgm:pt modelId="{836553B3-EA7A-8545-8F0E-E72264E3866F}">
      <dgm:prSet/>
      <dgm:spPr/>
      <dgm:t>
        <a:bodyPr/>
        <a:lstStyle/>
        <a:p>
          <a:r>
            <a:rPr lang="en-US" dirty="0" smtClean="0"/>
            <a:t>Server management</a:t>
          </a:r>
          <a:endParaRPr lang="en-US" dirty="0"/>
        </a:p>
      </dgm:t>
    </dgm:pt>
    <dgm:pt modelId="{0473DFB9-73A1-DF4D-9DBB-FF17F754E890}" type="sibTrans" cxnId="{1C78BF21-8B2B-6D4C-89AC-CA589692C48F}">
      <dgm:prSet/>
      <dgm:spPr/>
      <dgm:t>
        <a:bodyPr/>
        <a:lstStyle/>
        <a:p>
          <a:endParaRPr lang="en-US"/>
        </a:p>
      </dgm:t>
    </dgm:pt>
    <dgm:pt modelId="{B2B2A924-E722-7145-AC62-75FE9F32833A}" type="parTrans" cxnId="{1C78BF21-8B2B-6D4C-89AC-CA589692C48F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Monitoring </a:t>
          </a:r>
          <a:endParaRPr lang="en-US" dirty="0"/>
        </a:p>
      </dgm:t>
    </dgm:pt>
    <dgm:pt modelId="{22344C47-469E-9F4A-841C-A76027530A40}" type="sibTrans" cxnId="{6F162891-435E-D44F-860A-77FB803183C7}">
      <dgm:prSet/>
      <dgm:spPr/>
      <dgm:t>
        <a:bodyPr/>
        <a:lstStyle/>
        <a:p>
          <a:endParaRPr lang="en-US"/>
        </a:p>
      </dgm:t>
    </dgm:pt>
    <dgm:pt modelId="{9E8788D7-F7F0-6942-AFC1-E97C00A9C558}" type="parTrans" cxnId="{6F162891-435E-D44F-860A-77FB803183C7}">
      <dgm:prSet/>
      <dgm:spPr/>
      <dgm:t>
        <a:bodyPr/>
        <a:lstStyle/>
        <a:p>
          <a:endParaRPr lang="en-US"/>
        </a:p>
      </dgm:t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8D54D496-4B1C-D845-ACF7-49712A6CAEF6}" srcId="{425AD870-B91D-EA4E-857A-F184DF985399}" destId="{4D102E6D-98F7-084A-AD40-76EE71B7832B}" srcOrd="4" destOrd="0" parTransId="{4DF81370-34A9-444C-977E-BE50B5207365}" sibTransId="{448267F5-CE6E-9646-831F-47889BB0BF8D}"/>
    <dgm:cxn modelId="{A7B7D332-5F27-A34A-BDCC-EBE3030AAB2C}" type="presOf" srcId="{6BE15977-B8D4-E44C-AC22-78D808D3A5B7}" destId="{C2F65BE8-C720-E948-925D-79CE039C5E72}" srcOrd="1" destOrd="0" presId="urn:microsoft.com/office/officeart/2005/8/layout/cycle4"/>
    <dgm:cxn modelId="{359F6BA8-D85D-BE4D-879B-30F379D97416}" type="presOf" srcId="{BA0CFD01-E1B8-E945-830D-8160149DB232}" destId="{90D130C9-2D5D-0B41-8F31-53AC1BD9FF9C}" srcOrd="0" destOrd="0" presId="urn:microsoft.com/office/officeart/2005/8/layout/cycle4"/>
    <dgm:cxn modelId="{15AAC929-79A1-4844-B47F-AD2FD84C172B}" srcId="{BA0CFD01-E1B8-E945-830D-8160149DB232}" destId="{E4883298-B43A-C24F-8005-43B2F6340A00}" srcOrd="2" destOrd="0" parTransId="{A82CE5F3-EE80-6F44-A36F-32E974C877C2}" sibTransId="{7783947D-39D0-5441-A078-E876D73F4F75}"/>
    <dgm:cxn modelId="{9C3EAC21-FA77-244C-8AA2-00FAE63FC52F}" type="presOf" srcId="{A671A9C2-D5B1-7047-96D5-2F8FB56D4020}" destId="{7AD4BA81-CA6E-704A-BD8F-98EA4312DC3A}" srcOrd="0" destOrd="1" presId="urn:microsoft.com/office/officeart/2005/8/layout/cycle4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CE404256-3B19-594A-BA8C-DA46E662D9E2}" type="presOf" srcId="{5CFFC25E-04B6-C34E-99C2-79D7FCC1065D}" destId="{FD23FC1F-49ED-D24E-96E6-019EF60F001C}" srcOrd="1" destOrd="1" presId="urn:microsoft.com/office/officeart/2005/8/layout/cycle4"/>
    <dgm:cxn modelId="{D5DAF931-8886-0349-BDA7-43329E3708E3}" type="presOf" srcId="{836553B3-EA7A-8545-8F0E-E72264E3866F}" destId="{FD23FC1F-49ED-D24E-96E6-019EF60F001C}" srcOrd="1" destOrd="2" presId="urn:microsoft.com/office/officeart/2005/8/layout/cycle4"/>
    <dgm:cxn modelId="{7C7720DD-6D98-974E-A28C-DD7E3E4E5FC3}" type="presOf" srcId="{E4883298-B43A-C24F-8005-43B2F6340A00}" destId="{86288656-CE7A-2844-9343-ECC0E09400AE}" srcOrd="1" destOrd="2" presId="urn:microsoft.com/office/officeart/2005/8/layout/cycle4"/>
    <dgm:cxn modelId="{00B6B41F-8ADC-D342-A797-7DFC9FCAC5AD}" type="presOf" srcId="{E25A35C6-BE4F-EB4D-AA04-244D438B76A7}" destId="{20BACDE2-C5FA-3548-96DA-F9B8A67AF007}" srcOrd="0" destOrd="2" presId="urn:microsoft.com/office/officeart/2005/8/layout/cycle4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2969D679-74A8-BB42-B423-72C96E9FB7A0}" type="presOf" srcId="{5F2F3EF6-1D97-F948-807F-5156583BB992}" destId="{229FA7D1-AD4F-AB4C-AD73-139C72DCCBAC}" srcOrd="1" destOrd="2" presId="urn:microsoft.com/office/officeart/2005/8/layout/cycle4"/>
    <dgm:cxn modelId="{DF6A3BDD-EC28-A543-A644-F56B3FDFF477}" type="presOf" srcId="{9F08CF8F-F61D-0A43-AFC6-8C0DB0C3BCF8}" destId="{39ACC9C5-3615-6741-93DC-4038D9105BBE}" srcOrd="0" destOrd="4" presId="urn:microsoft.com/office/officeart/2005/8/layout/cycle4"/>
    <dgm:cxn modelId="{9427A0E8-3F44-C34D-936F-7D64222F24C2}" type="presOf" srcId="{E5257B40-30DD-CF47-8300-A1214DC933EE}" destId="{86288656-CE7A-2844-9343-ECC0E09400AE}" srcOrd="1" destOrd="3" presId="urn:microsoft.com/office/officeart/2005/8/layout/cycle4"/>
    <dgm:cxn modelId="{437176E7-B618-8841-A69D-F2D1DF7014F4}" type="presOf" srcId="{425AD870-B91D-EA4E-857A-F184DF985399}" destId="{9627A2E5-7627-834B-A010-4625BB6B56DE}" srcOrd="0" destOrd="0" presId="urn:microsoft.com/office/officeart/2005/8/layout/cycle4"/>
    <dgm:cxn modelId="{5E560169-C631-0D46-9994-D7C711E70721}" type="presOf" srcId="{6E6C31AF-D87A-3F46-92DB-50009954654F}" destId="{39ACC9C5-3615-6741-93DC-4038D9105BBE}" srcOrd="0" destOrd="3" presId="urn:microsoft.com/office/officeart/2005/8/layout/cycle4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41DAA09F-7504-1D47-825D-AB4A3B7F947E}" type="presOf" srcId="{CC6C1F51-F61A-A047-A5C0-3ED22360285C}" destId="{7AD4BA81-CA6E-704A-BD8F-98EA4312DC3A}" srcOrd="0" destOrd="0" presId="urn:microsoft.com/office/officeart/2005/8/layout/cycle4"/>
    <dgm:cxn modelId="{59765D26-59BD-5A45-A505-41041F54276A}" type="presOf" srcId="{3D5AF65A-5FE6-284D-8C73-FE1B3887EAF7}" destId="{C2F65BE8-C720-E948-925D-79CE039C5E72}" srcOrd="1" destOrd="3" presId="urn:microsoft.com/office/officeart/2005/8/layout/cycle4"/>
    <dgm:cxn modelId="{0B87CBA5-2DAB-CC4D-A045-11C79853F31E}" type="presOf" srcId="{278B934A-E269-C54C-9E41-6C96CE10CD21}" destId="{AEC1E5E5-BFD0-FC4D-964E-1D4935068512}" srcOrd="0" destOrd="1" presId="urn:microsoft.com/office/officeart/2005/8/layout/cycle4"/>
    <dgm:cxn modelId="{C66A3164-4CEA-B442-B5D3-B034EFF2B729}" type="presOf" srcId="{6E6C31AF-D87A-3F46-92DB-50009954654F}" destId="{FD23FC1F-49ED-D24E-96E6-019EF60F001C}" srcOrd="1" destOrd="3" presId="urn:microsoft.com/office/officeart/2005/8/layout/cycle4"/>
    <dgm:cxn modelId="{0448BA63-C0D5-4B4C-A1EB-22366531BA24}" type="presOf" srcId="{278B934A-E269-C54C-9E41-6C96CE10CD21}" destId="{86288656-CE7A-2844-9343-ECC0E09400AE}" srcOrd="1" destOrd="1" presId="urn:microsoft.com/office/officeart/2005/8/layout/cycle4"/>
    <dgm:cxn modelId="{1C78BF21-8B2B-6D4C-89AC-CA589692C48F}" srcId="{1ED3C913-C1DA-764A-9146-364BEB511BDA}" destId="{836553B3-EA7A-8545-8F0E-E72264E3866F}" srcOrd="2" destOrd="0" parTransId="{B2B2A924-E722-7145-AC62-75FE9F32833A}" sibTransId="{0473DFB9-73A1-DF4D-9DBB-FF17F754E890}"/>
    <dgm:cxn modelId="{0A53A7E9-3E3F-A042-85B3-5E04AA9779ED}" type="presOf" srcId="{3218647F-5EB9-5847-A33B-2EBEF4E62D20}" destId="{39ACC9C5-3615-6741-93DC-4038D9105BBE}" srcOrd="0" destOrd="0" presId="urn:microsoft.com/office/officeart/2005/8/layout/cycle4"/>
    <dgm:cxn modelId="{0E876A2A-E8FA-A34E-B8E8-5C749152B2FD}" type="presOf" srcId="{6BE15977-B8D4-E44C-AC22-78D808D3A5B7}" destId="{20BACDE2-C5FA-3548-96DA-F9B8A67AF007}" srcOrd="0" destOrd="0" presId="urn:microsoft.com/office/officeart/2005/8/layout/cycle4"/>
    <dgm:cxn modelId="{8AC25379-5202-B44A-9820-DF044E9B77AA}" type="presOf" srcId="{92F098BC-BBC4-4B44-B1CE-6FBD35111DD2}" destId="{7AD4BA81-CA6E-704A-BD8F-98EA4312DC3A}" srcOrd="0" destOrd="3" presId="urn:microsoft.com/office/officeart/2005/8/layout/cycle4"/>
    <dgm:cxn modelId="{70097534-2C78-AD4E-BBA1-AD313440F573}" type="presOf" srcId="{4D102E6D-98F7-084A-AD40-76EE71B7832B}" destId="{7AD4BA81-CA6E-704A-BD8F-98EA4312DC3A}" srcOrd="0" destOrd="4" presId="urn:microsoft.com/office/officeart/2005/8/layout/cycle4"/>
    <dgm:cxn modelId="{7DD4E2AE-BFE5-3C45-804F-E71CC2C7D54C}" type="presOf" srcId="{E5257B40-30DD-CF47-8300-A1214DC933EE}" destId="{AEC1E5E5-BFD0-FC4D-964E-1D4935068512}" srcOrd="0" destOrd="3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A1F35B0F-7B7F-3443-918D-5482A094797C}" srcId="{1ED3C913-C1DA-764A-9146-364BEB511BDA}" destId="{6E6C31AF-D87A-3F46-92DB-50009954654F}" srcOrd="3" destOrd="0" parTransId="{03A419AA-6A6B-944E-8A60-7776AD0EC23D}" sibTransId="{A1FA6D6E-8B11-BD44-9E53-9C6BF13AFE25}"/>
    <dgm:cxn modelId="{024245CF-4641-234D-AF5A-4A6F525C7ACF}" type="presOf" srcId="{3D5AF65A-5FE6-284D-8C73-FE1B3887EAF7}" destId="{20BACDE2-C5FA-3548-96DA-F9B8A67AF007}" srcOrd="0" destOrd="3" presId="urn:microsoft.com/office/officeart/2005/8/layout/cycle4"/>
    <dgm:cxn modelId="{F0F8EA30-17D5-2647-99E5-6EE97DC91673}" type="presOf" srcId="{6985DD90-53B2-6C4D-992B-0F46AB1BC9B8}" destId="{86288656-CE7A-2844-9343-ECC0E09400AE}" srcOrd="1" destOrd="0" presId="urn:microsoft.com/office/officeart/2005/8/layout/cycle4"/>
    <dgm:cxn modelId="{06A43503-2780-5143-AB43-78F6AECE0AAA}" type="presOf" srcId="{388020B4-D88F-9943-ACB6-98EF6CDF6068}" destId="{DC6ED625-D14F-434E-A56C-20A0723581D1}" srcOrd="0" destOrd="0" presId="urn:microsoft.com/office/officeart/2005/8/layout/cycle4"/>
    <dgm:cxn modelId="{37014700-1CF3-B54C-94BA-95161A68AFDF}" srcId="{BA0CFD01-E1B8-E945-830D-8160149DB232}" destId="{3A5AAB9E-3DBA-4F40-AC19-3B77D7FA47F1}" srcOrd="4" destOrd="0" parTransId="{B6428B83-521D-7545-9C54-BFF5C42AE059}" sibTransId="{082B6451-430F-4D45-B82D-14D9AB9376F4}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5F31D90F-015A-7845-8094-3D01AACCC4FE}" type="presOf" srcId="{6985DD90-53B2-6C4D-992B-0F46AB1BC9B8}" destId="{AEC1E5E5-BFD0-FC4D-964E-1D4935068512}" srcOrd="0" destOrd="0" presId="urn:microsoft.com/office/officeart/2005/8/layout/cycle4"/>
    <dgm:cxn modelId="{E83DDE7D-A1BE-6546-ABA3-287AD73AA99E}" type="presOf" srcId="{9F08CF8F-F61D-0A43-AFC6-8C0DB0C3BCF8}" destId="{FD23FC1F-49ED-D24E-96E6-019EF60F001C}" srcOrd="1" destOrd="4" presId="urn:microsoft.com/office/officeart/2005/8/layout/cycle4"/>
    <dgm:cxn modelId="{21FD88B6-DD5E-3245-AAAE-7CE785CFB17F}" type="presOf" srcId="{CC6C1F51-F61A-A047-A5C0-3ED22360285C}" destId="{229FA7D1-AD4F-AB4C-AD73-139C72DCCBAC}" srcOrd="1" destOrd="0" presId="urn:microsoft.com/office/officeart/2005/8/layout/cycle4"/>
    <dgm:cxn modelId="{F148F628-F5BD-3041-9952-21A2A3615EE9}" type="presOf" srcId="{3218647F-5EB9-5847-A33B-2EBEF4E62D20}" destId="{FD23FC1F-49ED-D24E-96E6-019EF60F001C}" srcOrd="1" destOrd="0" presId="urn:microsoft.com/office/officeart/2005/8/layout/cycle4"/>
    <dgm:cxn modelId="{BD14A3A9-B1D0-EE40-980C-5B9F0629E25E}" type="presOf" srcId="{E7A84B57-CD7E-FE41-BC32-347BCC0999CC}" destId="{A8B4E43B-2F37-024A-A4FA-7A96B950C3FF}" srcOrd="0" destOrd="0" presId="urn:microsoft.com/office/officeart/2005/8/layout/cycle4"/>
    <dgm:cxn modelId="{C4CE14AE-D98F-0B4E-84AC-EB1F240FCF76}" type="presOf" srcId="{A671A9C2-D5B1-7047-96D5-2F8FB56D4020}" destId="{229FA7D1-AD4F-AB4C-AD73-139C72DCCBAC}" srcOrd="1" destOrd="1" presId="urn:microsoft.com/office/officeart/2005/8/layout/cycle4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AE9768B9-8427-0649-BA3A-1119A732944F}" type="presOf" srcId="{4D102E6D-98F7-084A-AD40-76EE71B7832B}" destId="{229FA7D1-AD4F-AB4C-AD73-139C72DCCBAC}" srcOrd="1" destOrd="4" presId="urn:microsoft.com/office/officeart/2005/8/layout/cycle4"/>
    <dgm:cxn modelId="{4E909AC5-568C-BA48-B537-BB0A9990F42A}" type="presOf" srcId="{1ED3C913-C1DA-764A-9146-364BEB511BDA}" destId="{9ABB983F-50A0-1844-9A88-6C22634C3BE2}" srcOrd="0" destOrd="0" presId="urn:microsoft.com/office/officeart/2005/8/layout/cycle4"/>
    <dgm:cxn modelId="{E5E0EBF9-27F7-0141-A4FA-CCA9DF409632}" type="presOf" srcId="{5F2F3EF6-1D97-F948-807F-5156583BB992}" destId="{7AD4BA81-CA6E-704A-BD8F-98EA4312DC3A}" srcOrd="0" destOrd="2" presId="urn:microsoft.com/office/officeart/2005/8/layout/cycle4"/>
    <dgm:cxn modelId="{8D8DB374-7D65-D34E-A979-5AF1FA1D8086}" type="presOf" srcId="{836553B3-EA7A-8545-8F0E-E72264E3866F}" destId="{39ACC9C5-3615-6741-93DC-4038D9105BBE}" srcOrd="0" destOrd="2" presId="urn:microsoft.com/office/officeart/2005/8/layout/cycle4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4B0BA128-C349-C745-BFFB-E69AE9B526BD}" srcId="{BA0CFD01-E1B8-E945-830D-8160149DB232}" destId="{E5257B40-30DD-CF47-8300-A1214DC933EE}" srcOrd="3" destOrd="0" parTransId="{9DF2081C-7662-7E4F-998B-BBF727933E02}" sibTransId="{E8356531-1835-314E-9C5B-2CE3C0C8E5DC}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384ECEC2-7682-D545-B2FC-34600A9D9507}" type="presOf" srcId="{B90D222B-266A-794E-A18B-EC3346E40DFA}" destId="{C2F65BE8-C720-E948-925D-79CE039C5E72}" srcOrd="1" destOrd="1" presId="urn:microsoft.com/office/officeart/2005/8/layout/cycle4"/>
    <dgm:cxn modelId="{1A6FF74E-63AC-ED42-8ABF-87516D70E0F1}" type="presOf" srcId="{3A5AAB9E-3DBA-4F40-AC19-3B77D7FA47F1}" destId="{86288656-CE7A-2844-9343-ECC0E09400AE}" srcOrd="1" destOrd="4" presId="urn:microsoft.com/office/officeart/2005/8/layout/cycle4"/>
    <dgm:cxn modelId="{9D1CFC5E-9E8B-8A49-BCE1-DCD9A17F9B7F}" type="presOf" srcId="{92F098BC-BBC4-4B44-B1CE-6FBD35111DD2}" destId="{229FA7D1-AD4F-AB4C-AD73-139C72DCCBAC}" srcOrd="1" destOrd="3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94612DC6-8FDF-F443-B2ED-CACD73EA6900}" srcId="{E7A84B57-CD7E-FE41-BC32-347BCC0999CC}" destId="{3D5AF65A-5FE6-284D-8C73-FE1B3887EAF7}" srcOrd="3" destOrd="0" parTransId="{0EEE56DC-9D18-9948-8532-5583FAEB3CE5}" sibTransId="{88844DE4-71B0-944A-A87B-30590D15462A}"/>
    <dgm:cxn modelId="{7C32F3E3-9328-2D44-BE38-A3C9DF16964D}" type="presOf" srcId="{3A5AAB9E-3DBA-4F40-AC19-3B77D7FA47F1}" destId="{AEC1E5E5-BFD0-FC4D-964E-1D4935068512}" srcOrd="0" destOrd="4" presId="urn:microsoft.com/office/officeart/2005/8/layout/cycle4"/>
    <dgm:cxn modelId="{951F51DF-DB6C-1B45-9A81-17C5B9E3C902}" srcId="{BA0CFD01-E1B8-E945-830D-8160149DB232}" destId="{278B934A-E269-C54C-9E41-6C96CE10CD21}" srcOrd="1" destOrd="0" parTransId="{ED3B76A0-DA8C-0045-B66F-7D2928F30792}" sibTransId="{D22AF6F9-4B7A-C44F-811B-0263BC75BB2C}"/>
    <dgm:cxn modelId="{2C814857-6C5A-644A-A70A-22A17DC03094}" type="presOf" srcId="{E25A35C6-BE4F-EB4D-AA04-244D438B76A7}" destId="{C2F65BE8-C720-E948-925D-79CE039C5E72}" srcOrd="1" destOrd="2" presId="urn:microsoft.com/office/officeart/2005/8/layout/cycle4"/>
    <dgm:cxn modelId="{5F093115-1716-1541-90E8-5DC012BEDE3C}" type="presOf" srcId="{E4883298-B43A-C24F-8005-43B2F6340A00}" destId="{AEC1E5E5-BFD0-FC4D-964E-1D4935068512}" srcOrd="0" destOrd="2" presId="urn:microsoft.com/office/officeart/2005/8/layout/cycle4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2128F859-76E3-1E46-BC9C-9763B9BDD465}" srcId="{1ED3C913-C1DA-764A-9146-364BEB511BDA}" destId="{9F08CF8F-F61D-0A43-AFC6-8C0DB0C3BCF8}" srcOrd="4" destOrd="0" parTransId="{42A83837-9914-0541-8545-FF04585CD341}" sibTransId="{5F6C3BC6-7F4F-A242-9266-014D2CEDAA89}"/>
    <dgm:cxn modelId="{57A06D63-CFBC-FE4F-AF53-2CA759323AA2}" type="presOf" srcId="{5CFFC25E-04B6-C34E-99C2-79D7FCC1065D}" destId="{39ACC9C5-3615-6741-93DC-4038D9105BBE}" srcOrd="0" destOrd="1" presId="urn:microsoft.com/office/officeart/2005/8/layout/cycle4"/>
    <dgm:cxn modelId="{D4C3D99E-2206-7646-903D-DEF45AD4E1F9}" type="presOf" srcId="{B90D222B-266A-794E-A18B-EC3346E40DFA}" destId="{20BACDE2-C5FA-3548-96DA-F9B8A67AF007}" srcOrd="0" destOrd="1" presId="urn:microsoft.com/office/officeart/2005/8/layout/cycle4"/>
    <dgm:cxn modelId="{29ADF18A-4F74-C940-BA62-9D92364FE3D8}" srcId="{1ED3C913-C1DA-764A-9146-364BEB511BDA}" destId="{5CFFC25E-04B6-C34E-99C2-79D7FCC1065D}" srcOrd="1" destOrd="0" parTransId="{2F7DD930-C37B-754B-8E42-79B433E285C7}" sibTransId="{A3D9E5D1-5A4A-524A-835E-D42DE3BBABBE}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B418C4B4-7ACD-DE42-B89A-9B894DB108C2}" type="presParOf" srcId="{DC6ED625-D14F-434E-A56C-20A0723581D1}" destId="{2DECB81D-92C6-FD49-BBA5-95C07F7D0652}" srcOrd="0" destOrd="0" presId="urn:microsoft.com/office/officeart/2005/8/layout/cycle4"/>
    <dgm:cxn modelId="{634C0A94-66AB-7548-AC6E-7F3A01BE2C53}" type="presParOf" srcId="{2DECB81D-92C6-FD49-BBA5-95C07F7D0652}" destId="{686E5FEA-1EA9-4F4A-B673-0B220602AE3E}" srcOrd="0" destOrd="0" presId="urn:microsoft.com/office/officeart/2005/8/layout/cycle4"/>
    <dgm:cxn modelId="{E2665EE0-E547-F64A-B762-241A42495B5A}" type="presParOf" srcId="{686E5FEA-1EA9-4F4A-B673-0B220602AE3E}" destId="{20BACDE2-C5FA-3548-96DA-F9B8A67AF007}" srcOrd="0" destOrd="0" presId="urn:microsoft.com/office/officeart/2005/8/layout/cycle4"/>
    <dgm:cxn modelId="{532B1D3F-4B07-AB48-B67C-0A8CF8CEB91E}" type="presParOf" srcId="{686E5FEA-1EA9-4F4A-B673-0B220602AE3E}" destId="{C2F65BE8-C720-E948-925D-79CE039C5E72}" srcOrd="1" destOrd="0" presId="urn:microsoft.com/office/officeart/2005/8/layout/cycle4"/>
    <dgm:cxn modelId="{868116C2-D79E-F74D-8826-45E6EE27C422}" type="presParOf" srcId="{2DECB81D-92C6-FD49-BBA5-95C07F7D0652}" destId="{C86CEBDE-F5A7-E348-B99E-3CB5C2A07775}" srcOrd="1" destOrd="0" presId="urn:microsoft.com/office/officeart/2005/8/layout/cycle4"/>
    <dgm:cxn modelId="{34599B1D-304C-B14E-9377-10672B3B1F7F}" type="presParOf" srcId="{C86CEBDE-F5A7-E348-B99E-3CB5C2A07775}" destId="{39ACC9C5-3615-6741-93DC-4038D9105BBE}" srcOrd="0" destOrd="0" presId="urn:microsoft.com/office/officeart/2005/8/layout/cycle4"/>
    <dgm:cxn modelId="{08413C19-F342-E546-934E-51871E36AC78}" type="presParOf" srcId="{C86CEBDE-F5A7-E348-B99E-3CB5C2A07775}" destId="{FD23FC1F-49ED-D24E-96E6-019EF60F001C}" srcOrd="1" destOrd="0" presId="urn:microsoft.com/office/officeart/2005/8/layout/cycle4"/>
    <dgm:cxn modelId="{8D30F533-E752-4140-8DAA-F99149BF9ED0}" type="presParOf" srcId="{2DECB81D-92C6-FD49-BBA5-95C07F7D0652}" destId="{F12C086A-84BB-C340-B2CE-DD08FEB9D257}" srcOrd="2" destOrd="0" presId="urn:microsoft.com/office/officeart/2005/8/layout/cycle4"/>
    <dgm:cxn modelId="{68BAC510-DBED-E24E-812F-6CD61DED0AE5}" type="presParOf" srcId="{F12C086A-84BB-C340-B2CE-DD08FEB9D257}" destId="{7AD4BA81-CA6E-704A-BD8F-98EA4312DC3A}" srcOrd="0" destOrd="0" presId="urn:microsoft.com/office/officeart/2005/8/layout/cycle4"/>
    <dgm:cxn modelId="{FCC7DEE8-7B1E-7F4B-AFB7-1234B7598AB0}" type="presParOf" srcId="{F12C086A-84BB-C340-B2CE-DD08FEB9D257}" destId="{229FA7D1-AD4F-AB4C-AD73-139C72DCCBAC}" srcOrd="1" destOrd="0" presId="urn:microsoft.com/office/officeart/2005/8/layout/cycle4"/>
    <dgm:cxn modelId="{E1372998-FC54-4743-83C0-7D61E04B6F81}" type="presParOf" srcId="{2DECB81D-92C6-FD49-BBA5-95C07F7D0652}" destId="{F95BB5A8-71B4-EB4C-8BAF-65E9EE241CE2}" srcOrd="3" destOrd="0" presId="urn:microsoft.com/office/officeart/2005/8/layout/cycle4"/>
    <dgm:cxn modelId="{EA7BDA36-315C-7E44-9EAA-82331D0EAB22}" type="presParOf" srcId="{F95BB5A8-71B4-EB4C-8BAF-65E9EE241CE2}" destId="{AEC1E5E5-BFD0-FC4D-964E-1D4935068512}" srcOrd="0" destOrd="0" presId="urn:microsoft.com/office/officeart/2005/8/layout/cycle4"/>
    <dgm:cxn modelId="{26536B00-AC80-7E4A-93F2-528F596601C6}" type="presParOf" srcId="{F95BB5A8-71B4-EB4C-8BAF-65E9EE241CE2}" destId="{86288656-CE7A-2844-9343-ECC0E09400AE}" srcOrd="1" destOrd="0" presId="urn:microsoft.com/office/officeart/2005/8/layout/cycle4"/>
    <dgm:cxn modelId="{070A0CE1-BF89-1343-B3ED-3603B7F2BA73}" type="presParOf" srcId="{2DECB81D-92C6-FD49-BBA5-95C07F7D0652}" destId="{D5025154-ABCD-1941-A966-F0942B35239C}" srcOrd="4" destOrd="0" presId="urn:microsoft.com/office/officeart/2005/8/layout/cycle4"/>
    <dgm:cxn modelId="{169E015E-C2B0-C344-97F7-FDA47E04E1E1}" type="presParOf" srcId="{DC6ED625-D14F-434E-A56C-20A0723581D1}" destId="{BF5D446F-28D3-A542-A74B-E61C56B36DF3}" srcOrd="1" destOrd="0" presId="urn:microsoft.com/office/officeart/2005/8/layout/cycle4"/>
    <dgm:cxn modelId="{BB9D9220-F45D-EB48-88E6-561F2AE67FAE}" type="presParOf" srcId="{BF5D446F-28D3-A542-A74B-E61C56B36DF3}" destId="{A8B4E43B-2F37-024A-A4FA-7A96B950C3FF}" srcOrd="0" destOrd="0" presId="urn:microsoft.com/office/officeart/2005/8/layout/cycle4"/>
    <dgm:cxn modelId="{405214EC-E1FA-8540-A818-B2D9CD9DF944}" type="presParOf" srcId="{BF5D446F-28D3-A542-A74B-E61C56B36DF3}" destId="{9ABB983F-50A0-1844-9A88-6C22634C3BE2}" srcOrd="1" destOrd="0" presId="urn:microsoft.com/office/officeart/2005/8/layout/cycle4"/>
    <dgm:cxn modelId="{9297A097-EC22-6248-B725-60BEBD340D78}" type="presParOf" srcId="{BF5D446F-28D3-A542-A74B-E61C56B36DF3}" destId="{9627A2E5-7627-834B-A010-4625BB6B56DE}" srcOrd="2" destOrd="0" presId="urn:microsoft.com/office/officeart/2005/8/layout/cycle4"/>
    <dgm:cxn modelId="{44B2183D-D9BB-4E41-8AB0-DDE02DDED8FE}" type="presParOf" srcId="{BF5D446F-28D3-A542-A74B-E61C56B36DF3}" destId="{90D130C9-2D5D-0B41-8F31-53AC1BD9FF9C}" srcOrd="3" destOrd="0" presId="urn:microsoft.com/office/officeart/2005/8/layout/cycle4"/>
    <dgm:cxn modelId="{A278B03A-32B4-3542-8CE0-7D68B1CB67A0}" type="presParOf" srcId="{BF5D446F-28D3-A542-A74B-E61C56B36DF3}" destId="{940200E6-2150-5441-80F7-EE88F120488E}" srcOrd="4" destOrd="0" presId="urn:microsoft.com/office/officeart/2005/8/layout/cycle4"/>
    <dgm:cxn modelId="{831DC442-EA9F-0B49-9679-1032DF7BB0AA}" type="presParOf" srcId="{DC6ED625-D14F-434E-A56C-20A0723581D1}" destId="{208573A2-4103-FA4A-946B-69D6A65E04BA}" srcOrd="2" destOrd="0" presId="urn:microsoft.com/office/officeart/2005/8/layout/cycle4"/>
    <dgm:cxn modelId="{72A1D8B2-B71D-BC49-A8F7-6716CD154DDE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Monitoring 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  <dgm:t>
        <a:bodyPr/>
        <a:lstStyle/>
        <a:p>
          <a:endParaRPr lang="en-US"/>
        </a:p>
      </dgm:t>
    </dgm:pt>
    <dgm:pt modelId="{22344C47-469E-9F4A-841C-A76027530A40}" type="sibTrans" cxnId="{6F162891-435E-D44F-860A-77FB803183C7}">
      <dgm:prSet/>
      <dgm:spPr/>
      <dgm:t>
        <a:bodyPr/>
        <a:lstStyle/>
        <a:p>
          <a:endParaRPr lang="en-US"/>
        </a:p>
      </dgm:t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  <dgm:t>
        <a:bodyPr/>
        <a:lstStyle/>
        <a:p>
          <a:endParaRPr lang="en-US"/>
        </a:p>
      </dgm:t>
    </dgm:pt>
    <dgm:pt modelId="{6D5A39D9-795D-FD4E-A98E-376B160B6A2C}" type="sibTrans" cxnId="{595DEC43-3333-F747-ADB7-347719A47E8A}">
      <dgm:prSet/>
      <dgm:spPr/>
      <dgm:t>
        <a:bodyPr/>
        <a:lstStyle/>
        <a:p>
          <a:endParaRPr lang="en-US"/>
        </a:p>
      </dgm:t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  <dgm:t>
        <a:bodyPr/>
        <a:lstStyle/>
        <a:p>
          <a:endParaRPr lang="en-US"/>
        </a:p>
      </dgm:t>
    </dgm:pt>
    <dgm:pt modelId="{E54E8F8D-748A-0B41-8D95-7C5750AA84FB}" type="sibTrans" cxnId="{6FB14002-42A5-D04F-833C-9120D9F525A1}">
      <dgm:prSet/>
      <dgm:spPr/>
      <dgm:t>
        <a:bodyPr/>
        <a:lstStyle/>
        <a:p>
          <a:endParaRPr lang="en-US"/>
        </a:p>
      </dgm:t>
    </dgm:pt>
    <dgm:pt modelId="{2B189426-BC5E-0841-969D-98396C13452F}">
      <dgm:prSet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411E087D-0902-5C49-B496-6A689B916E09}" type="parTrans" cxnId="{0B205E1C-421C-6F4B-A46E-035903AE1638}">
      <dgm:prSet/>
      <dgm:spPr/>
      <dgm:t>
        <a:bodyPr/>
        <a:lstStyle/>
        <a:p>
          <a:endParaRPr lang="en-US"/>
        </a:p>
      </dgm:t>
    </dgm:pt>
    <dgm:pt modelId="{EA4C08AD-4003-EB4B-B74F-BA0C73FDE086}" type="sibTrans" cxnId="{0B205E1C-421C-6F4B-A46E-035903AE1638}">
      <dgm:prSet/>
      <dgm:spPr/>
      <dgm:t>
        <a:bodyPr/>
        <a:lstStyle/>
        <a:p>
          <a:endParaRPr lang="en-US"/>
        </a:p>
      </dgm:t>
    </dgm:pt>
    <dgm:pt modelId="{6A131821-3E06-BB42-A58F-18151A073EB8}">
      <dgm:prSet/>
      <dgm:spPr/>
      <dgm:t>
        <a:bodyPr/>
        <a:lstStyle/>
        <a:p>
          <a:r>
            <a:rPr lang="en-US" dirty="0" smtClean="0"/>
            <a:t>Server management</a:t>
          </a:r>
          <a:endParaRPr lang="en-US" dirty="0"/>
        </a:p>
      </dgm:t>
    </dgm:pt>
    <dgm:pt modelId="{CA2B8B15-4378-7043-8B70-552800BBC2BD}" type="parTrans" cxnId="{A48871B7-B347-9A4D-9A2E-821A616541C4}">
      <dgm:prSet/>
      <dgm:spPr/>
      <dgm:t>
        <a:bodyPr/>
        <a:lstStyle/>
        <a:p>
          <a:endParaRPr lang="en-US"/>
        </a:p>
      </dgm:t>
    </dgm:pt>
    <dgm:pt modelId="{B830AFB4-1511-7B40-8C01-C984D9208030}" type="sibTrans" cxnId="{A48871B7-B347-9A4D-9A2E-821A616541C4}">
      <dgm:prSet/>
      <dgm:spPr/>
      <dgm:t>
        <a:bodyPr/>
        <a:lstStyle/>
        <a:p>
          <a:endParaRPr lang="en-US"/>
        </a:p>
      </dgm:t>
    </dgm:pt>
    <dgm:pt modelId="{C1443DA6-E37C-8B45-836E-5383976671C0}">
      <dgm:prSet/>
      <dgm:spPr/>
      <dgm:t>
        <a:bodyPr/>
        <a:lstStyle/>
        <a:p>
          <a:r>
            <a:rPr lang="en-US" dirty="0" smtClean="0"/>
            <a:t>Cooling system management</a:t>
          </a:r>
          <a:endParaRPr lang="en-US" dirty="0"/>
        </a:p>
      </dgm:t>
    </dgm:pt>
    <dgm:pt modelId="{FF8292E6-9D75-4F46-8F7E-A3FB72425F3E}" type="parTrans" cxnId="{667D79BD-49A0-8A44-B682-A7B615AB0352}">
      <dgm:prSet/>
      <dgm:spPr/>
      <dgm:t>
        <a:bodyPr/>
        <a:lstStyle/>
        <a:p>
          <a:endParaRPr lang="en-US"/>
        </a:p>
      </dgm:t>
    </dgm:pt>
    <dgm:pt modelId="{B45C3505-9C04-254E-AD45-820B92A8B901}" type="sibTrans" cxnId="{667D79BD-49A0-8A44-B682-A7B615AB0352}">
      <dgm:prSet/>
      <dgm:spPr/>
      <dgm:t>
        <a:bodyPr/>
        <a:lstStyle/>
        <a:p>
          <a:endParaRPr lang="en-US"/>
        </a:p>
      </dgm:t>
    </dgm:pt>
    <dgm:pt modelId="{A543E01E-E55C-A54F-9EB5-ECB3694D2524}">
      <dgm:prSet/>
      <dgm:spPr/>
      <dgm:t>
        <a:bodyPr/>
        <a:lstStyle/>
        <a:p>
          <a:r>
            <a:rPr lang="en-US" dirty="0" smtClean="0"/>
            <a:t>Virtual infrastructure management </a:t>
          </a:r>
          <a:endParaRPr lang="en-US" dirty="0"/>
        </a:p>
      </dgm:t>
    </dgm:pt>
    <dgm:pt modelId="{5E4E7577-5ABD-6340-BC37-8F698BC88B3B}" type="parTrans" cxnId="{8093D53F-BCE4-AA41-B2D9-44AA5AFBEEB8}">
      <dgm:prSet/>
      <dgm:spPr/>
      <dgm:t>
        <a:bodyPr/>
        <a:lstStyle/>
        <a:p>
          <a:endParaRPr lang="en-US"/>
        </a:p>
      </dgm:t>
    </dgm:pt>
    <dgm:pt modelId="{BDE02E35-4C81-F84C-A4EA-6725678257A2}" type="sibTrans" cxnId="{8093D53F-BCE4-AA41-B2D9-44AA5AFBEEB8}">
      <dgm:prSet/>
      <dgm:spPr/>
      <dgm:t>
        <a:bodyPr/>
        <a:lstStyle/>
        <a:p>
          <a:endParaRPr lang="en-US"/>
        </a:p>
      </dgm:t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9CDDF3D-C40D-AE47-A23C-BE4BEC7ECC19}" type="presOf" srcId="{3A5AAB9E-3DBA-4F40-AC19-3B77D7FA47F1}" destId="{AEC1E5E5-BFD0-FC4D-964E-1D4935068512}" srcOrd="0" destOrd="3" presId="urn:microsoft.com/office/officeart/2005/8/layout/cycle4"/>
    <dgm:cxn modelId="{8093D53F-BCE4-AA41-B2D9-44AA5AFBEEB8}" srcId="{1ED3C913-C1DA-764A-9146-364BEB511BDA}" destId="{A543E01E-E55C-A54F-9EB5-ECB3694D2524}" srcOrd="4" destOrd="0" parTransId="{5E4E7577-5ABD-6340-BC37-8F698BC88B3B}" sibTransId="{BDE02E35-4C81-F84C-A4EA-6725678257A2}"/>
    <dgm:cxn modelId="{B66C1767-9F72-5947-AAAB-40C1E169D0E1}" type="presOf" srcId="{E7A84B57-CD7E-FE41-BC32-347BCC0999CC}" destId="{A8B4E43B-2F37-024A-A4FA-7A96B950C3FF}" srcOrd="0" destOrd="0" presId="urn:microsoft.com/office/officeart/2005/8/layout/cycle4"/>
    <dgm:cxn modelId="{27BF728F-4588-A548-ADB2-ADA5D28AFA25}" type="presOf" srcId="{388020B4-D88F-9943-ACB6-98EF6CDF6068}" destId="{DC6ED625-D14F-434E-A56C-20A0723581D1}" srcOrd="0" destOrd="0" presId="urn:microsoft.com/office/officeart/2005/8/layout/cycle4"/>
    <dgm:cxn modelId="{D669388B-E074-C147-BD87-0F1F841C7BED}" type="presOf" srcId="{278B934A-E269-C54C-9E41-6C96CE10CD21}" destId="{86288656-CE7A-2844-9343-ECC0E09400AE}" srcOrd="1" destOrd="2" presId="urn:microsoft.com/office/officeart/2005/8/layout/cycle4"/>
    <dgm:cxn modelId="{A1EC68FF-1EAE-7346-9683-3B929CCF54A5}" type="presOf" srcId="{425AD870-B91D-EA4E-857A-F184DF985399}" destId="{9627A2E5-7627-834B-A010-4625BB6B56DE}" srcOrd="0" destOrd="0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ED4FB7AF-E68E-6044-A2F9-5067F33FC368}" type="presOf" srcId="{BCDAB243-EBC2-E842-BE09-FD2413800121}" destId="{86288656-CE7A-2844-9343-ECC0E09400AE}" srcOrd="1" destOrd="1" presId="urn:microsoft.com/office/officeart/2005/8/layout/cycle4"/>
    <dgm:cxn modelId="{2B8D2D88-A6BD-EC4C-B959-556937903BDE}" type="presOf" srcId="{6BE15977-B8D4-E44C-AC22-78D808D3A5B7}" destId="{C2F65BE8-C720-E948-925D-79CE039C5E72}" srcOrd="1" destOrd="0" presId="urn:microsoft.com/office/officeart/2005/8/layout/cycle4"/>
    <dgm:cxn modelId="{021045E4-BFA9-774B-98AC-51038A30D285}" type="presOf" srcId="{92F098BC-BBC4-4B44-B1CE-6FBD35111DD2}" destId="{7AD4BA81-CA6E-704A-BD8F-98EA4312DC3A}" srcOrd="0" destOrd="3" presId="urn:microsoft.com/office/officeart/2005/8/layout/cycle4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0B205E1C-421C-6F4B-A46E-035903AE1638}" srcId="{1ED3C913-C1DA-764A-9146-364BEB511BDA}" destId="{2B189426-BC5E-0841-969D-98396C13452F}" srcOrd="1" destOrd="0" parTransId="{411E087D-0902-5C49-B496-6A689B916E09}" sibTransId="{EA4C08AD-4003-EB4B-B74F-BA0C73FDE086}"/>
    <dgm:cxn modelId="{B80C8EE3-1483-7B4F-B358-013E8B2B5B95}" type="presOf" srcId="{6985DD90-53B2-6C4D-992B-0F46AB1BC9B8}" destId="{AEC1E5E5-BFD0-FC4D-964E-1D4935068512}" srcOrd="0" destOrd="0" presId="urn:microsoft.com/office/officeart/2005/8/layout/cycle4"/>
    <dgm:cxn modelId="{5F3B7481-3E1F-F84C-9CF6-26542CA885FA}" type="presOf" srcId="{C1443DA6-E37C-8B45-836E-5383976671C0}" destId="{FD23FC1F-49ED-D24E-96E6-019EF60F001C}" srcOrd="1" destOrd="3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33C45745-E998-5D41-BBB1-8C20BA5415BB}" type="presOf" srcId="{C1443DA6-E37C-8B45-836E-5383976671C0}" destId="{39ACC9C5-3615-6741-93DC-4038D9105BBE}" srcOrd="0" destOrd="3" presId="urn:microsoft.com/office/officeart/2005/8/layout/cycle4"/>
    <dgm:cxn modelId="{493E9020-FFEE-E44F-809A-FFCE3C1F0F4C}" type="presOf" srcId="{5F2F3EF6-1D97-F948-807F-5156583BB992}" destId="{229FA7D1-AD4F-AB4C-AD73-139C72DCCBAC}" srcOrd="1" destOrd="2" presId="urn:microsoft.com/office/officeart/2005/8/layout/cycle4"/>
    <dgm:cxn modelId="{CDAA2327-1645-5C4B-8EC8-4FF8269BFD48}" type="presOf" srcId="{A543E01E-E55C-A54F-9EB5-ECB3694D2524}" destId="{39ACC9C5-3615-6741-93DC-4038D9105BBE}" srcOrd="0" destOrd="4" presId="urn:microsoft.com/office/officeart/2005/8/layout/cycle4"/>
    <dgm:cxn modelId="{FE028DC0-3942-6048-8DFB-522B9DAF64D6}" type="presOf" srcId="{B90D222B-266A-794E-A18B-EC3346E40DFA}" destId="{20BACDE2-C5FA-3548-96DA-F9B8A67AF007}" srcOrd="0" destOrd="1" presId="urn:microsoft.com/office/officeart/2005/8/layout/cycle4"/>
    <dgm:cxn modelId="{D8189160-5718-0A41-9FA0-BCDF8A659A2F}" type="presOf" srcId="{278B934A-E269-C54C-9E41-6C96CE10CD21}" destId="{AEC1E5E5-BFD0-FC4D-964E-1D4935068512}" srcOrd="0" destOrd="2" presId="urn:microsoft.com/office/officeart/2005/8/layout/cycle4"/>
    <dgm:cxn modelId="{B52C8C45-DEAC-D645-89A7-A69E286A79E2}" type="presOf" srcId="{1ED3C913-C1DA-764A-9146-364BEB511BDA}" destId="{9ABB983F-50A0-1844-9A88-6C22634C3BE2}" srcOrd="0" destOrd="0" presId="urn:microsoft.com/office/officeart/2005/8/layout/cycle4"/>
    <dgm:cxn modelId="{D5E3C847-57AB-B147-89AF-4074D46E6B1C}" type="presOf" srcId="{CC6C1F51-F61A-A047-A5C0-3ED22360285C}" destId="{7AD4BA81-CA6E-704A-BD8F-98EA4312DC3A}" srcOrd="0" destOrd="0" presId="urn:microsoft.com/office/officeart/2005/8/layout/cycle4"/>
    <dgm:cxn modelId="{57F07559-A424-0F4B-A641-01BC4AF6C071}" type="presOf" srcId="{A671A9C2-D5B1-7047-96D5-2F8FB56D4020}" destId="{229FA7D1-AD4F-AB4C-AD73-139C72DCCBAC}" srcOrd="1" destOrd="1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732EA909-211C-3944-9457-3D25E12BE635}" type="presOf" srcId="{E25A35C6-BE4F-EB4D-AA04-244D438B76A7}" destId="{C2F65BE8-C720-E948-925D-79CE039C5E72}" srcOrd="1" destOrd="2" presId="urn:microsoft.com/office/officeart/2005/8/layout/cycle4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23F970A0-DD31-E249-B547-2A711E17FB7C}" type="presOf" srcId="{5F2F3EF6-1D97-F948-807F-5156583BB992}" destId="{7AD4BA81-CA6E-704A-BD8F-98EA4312DC3A}" srcOrd="0" destOrd="2" presId="urn:microsoft.com/office/officeart/2005/8/layout/cycle4"/>
    <dgm:cxn modelId="{667D79BD-49A0-8A44-B682-A7B615AB0352}" srcId="{1ED3C913-C1DA-764A-9146-364BEB511BDA}" destId="{C1443DA6-E37C-8B45-836E-5383976671C0}" srcOrd="3" destOrd="0" parTransId="{FF8292E6-9D75-4F46-8F7E-A3FB72425F3E}" sibTransId="{B45C3505-9C04-254E-AD45-820B92A8B901}"/>
    <dgm:cxn modelId="{D42CA2AD-578E-CD4F-AB0C-B7AE3CF42CC7}" type="presOf" srcId="{3218647F-5EB9-5847-A33B-2EBEF4E62D20}" destId="{39ACC9C5-3615-6741-93DC-4038D9105BBE}" srcOrd="0" destOrd="0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F9724253-D9F4-2B42-9CD9-6F2B62EFEEF9}" type="presOf" srcId="{BA0CFD01-E1B8-E945-830D-8160149DB232}" destId="{90D130C9-2D5D-0B41-8F31-53AC1BD9FF9C}" srcOrd="0" destOrd="0" presId="urn:microsoft.com/office/officeart/2005/8/layout/cycle4"/>
    <dgm:cxn modelId="{51062F1E-D6C3-D044-B3B4-E76986119C23}" type="presOf" srcId="{E25A35C6-BE4F-EB4D-AA04-244D438B76A7}" destId="{20BACDE2-C5FA-3548-96DA-F9B8A67AF007}" srcOrd="0" destOrd="2" presId="urn:microsoft.com/office/officeart/2005/8/layout/cycle4"/>
    <dgm:cxn modelId="{AB3A597F-B6A3-4249-93F9-FDF3C13D6460}" type="presOf" srcId="{CC6C1F51-F61A-A047-A5C0-3ED22360285C}" destId="{229FA7D1-AD4F-AB4C-AD73-139C72DCCBAC}" srcOrd="1" destOrd="0" presId="urn:microsoft.com/office/officeart/2005/8/layout/cycle4"/>
    <dgm:cxn modelId="{DF5B9BAD-0EAA-D94C-9941-E731D7FC0FF2}" type="presOf" srcId="{3218647F-5EB9-5847-A33B-2EBEF4E62D20}" destId="{FD23FC1F-49ED-D24E-96E6-019EF60F001C}" srcOrd="1" destOrd="0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B9124E2F-5FFF-254A-896A-84897BD024B8}" type="presOf" srcId="{92F098BC-BBC4-4B44-B1CE-6FBD35111DD2}" destId="{229FA7D1-AD4F-AB4C-AD73-139C72DCCBAC}" srcOrd="1" destOrd="3" presId="urn:microsoft.com/office/officeart/2005/8/layout/cycle4"/>
    <dgm:cxn modelId="{E69829F9-6A83-E146-823A-EA95AB1DFC4B}" type="presOf" srcId="{6985DD90-53B2-6C4D-992B-0F46AB1BC9B8}" destId="{86288656-CE7A-2844-9343-ECC0E09400AE}" srcOrd="1" destOrd="0" presId="urn:microsoft.com/office/officeart/2005/8/layout/cycle4"/>
    <dgm:cxn modelId="{35E8B3A0-4871-4345-A121-5931F2C76FEF}" type="presOf" srcId="{A543E01E-E55C-A54F-9EB5-ECB3694D2524}" destId="{FD23FC1F-49ED-D24E-96E6-019EF60F001C}" srcOrd="1" destOrd="4" presId="urn:microsoft.com/office/officeart/2005/8/layout/cycle4"/>
    <dgm:cxn modelId="{F142EF27-0C04-AC4E-AEB8-7C7FFDFAE99F}" type="presOf" srcId="{2B189426-BC5E-0841-969D-98396C13452F}" destId="{FD23FC1F-49ED-D24E-96E6-019EF60F001C}" srcOrd="1" destOrd="1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A48871B7-B347-9A4D-9A2E-821A616541C4}" srcId="{1ED3C913-C1DA-764A-9146-364BEB511BDA}" destId="{6A131821-3E06-BB42-A58F-18151A073EB8}" srcOrd="2" destOrd="0" parTransId="{CA2B8B15-4378-7043-8B70-552800BBC2BD}" sibTransId="{B830AFB4-1511-7B40-8C01-C984D9208030}"/>
    <dgm:cxn modelId="{43737820-CF3A-1A41-B1FB-6422772A0FA6}" type="presOf" srcId="{A671A9C2-D5B1-7047-96D5-2F8FB56D4020}" destId="{7AD4BA81-CA6E-704A-BD8F-98EA4312DC3A}" srcOrd="0" destOrd="1" presId="urn:microsoft.com/office/officeart/2005/8/layout/cycle4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1B49141A-17C7-AD4C-95CA-06E34129426B}" type="presOf" srcId="{3A5AAB9E-3DBA-4F40-AC19-3B77D7FA47F1}" destId="{86288656-CE7A-2844-9343-ECC0E09400AE}" srcOrd="1" destOrd="3" presId="urn:microsoft.com/office/officeart/2005/8/layout/cycle4"/>
    <dgm:cxn modelId="{539821A8-8A3B-694F-AD80-36D54B8688E6}" type="presOf" srcId="{B90D222B-266A-794E-A18B-EC3346E40DFA}" destId="{C2F65BE8-C720-E948-925D-79CE039C5E72}" srcOrd="1" destOrd="1" presId="urn:microsoft.com/office/officeart/2005/8/layout/cycle4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12C6CE40-F937-0B40-8471-A6C3D577444F}" type="presOf" srcId="{6A131821-3E06-BB42-A58F-18151A073EB8}" destId="{FD23FC1F-49ED-D24E-96E6-019EF60F001C}" srcOrd="1" destOrd="2" presId="urn:microsoft.com/office/officeart/2005/8/layout/cycle4"/>
    <dgm:cxn modelId="{C9843849-602F-0047-B8AC-668DAE5C71E3}" type="presOf" srcId="{6BE15977-B8D4-E44C-AC22-78D808D3A5B7}" destId="{20BACDE2-C5FA-3548-96DA-F9B8A67AF007}" srcOrd="0" destOrd="0" presId="urn:microsoft.com/office/officeart/2005/8/layout/cycle4"/>
    <dgm:cxn modelId="{769FBB6A-F21E-E245-A65C-BD710593FCFE}" type="presOf" srcId="{6A131821-3E06-BB42-A58F-18151A073EB8}" destId="{39ACC9C5-3615-6741-93DC-4038D9105BBE}" srcOrd="0" destOrd="2" presId="urn:microsoft.com/office/officeart/2005/8/layout/cycle4"/>
    <dgm:cxn modelId="{130A4FD2-54C5-4C4A-AB2F-8D435F567225}" type="presOf" srcId="{BCDAB243-EBC2-E842-BE09-FD2413800121}" destId="{AEC1E5E5-BFD0-FC4D-964E-1D4935068512}" srcOrd="0" destOrd="1" presId="urn:microsoft.com/office/officeart/2005/8/layout/cycle4"/>
    <dgm:cxn modelId="{DEF3DDDA-5FF0-B841-BF8B-366C8C85DED7}" type="presOf" srcId="{2B189426-BC5E-0841-969D-98396C13452F}" destId="{39ACC9C5-3615-6741-93DC-4038D9105BBE}" srcOrd="0" destOrd="1" presId="urn:microsoft.com/office/officeart/2005/8/layout/cycle4"/>
    <dgm:cxn modelId="{77A387B3-7DEE-8749-A8FF-EECEFF556703}" type="presParOf" srcId="{DC6ED625-D14F-434E-A56C-20A0723581D1}" destId="{2DECB81D-92C6-FD49-BBA5-95C07F7D0652}" srcOrd="0" destOrd="0" presId="urn:microsoft.com/office/officeart/2005/8/layout/cycle4"/>
    <dgm:cxn modelId="{FD0DA2B4-0B83-494E-9CFF-4A300CBF738A}" type="presParOf" srcId="{2DECB81D-92C6-FD49-BBA5-95C07F7D0652}" destId="{686E5FEA-1EA9-4F4A-B673-0B220602AE3E}" srcOrd="0" destOrd="0" presId="urn:microsoft.com/office/officeart/2005/8/layout/cycle4"/>
    <dgm:cxn modelId="{37A5C559-C2C2-A245-A711-FDD79219DD5F}" type="presParOf" srcId="{686E5FEA-1EA9-4F4A-B673-0B220602AE3E}" destId="{20BACDE2-C5FA-3548-96DA-F9B8A67AF007}" srcOrd="0" destOrd="0" presId="urn:microsoft.com/office/officeart/2005/8/layout/cycle4"/>
    <dgm:cxn modelId="{70CA72E0-8A88-824D-9E15-4EA86F6E6B41}" type="presParOf" srcId="{686E5FEA-1EA9-4F4A-B673-0B220602AE3E}" destId="{C2F65BE8-C720-E948-925D-79CE039C5E72}" srcOrd="1" destOrd="0" presId="urn:microsoft.com/office/officeart/2005/8/layout/cycle4"/>
    <dgm:cxn modelId="{3144D36F-A39E-0443-9A22-1740BECB523B}" type="presParOf" srcId="{2DECB81D-92C6-FD49-BBA5-95C07F7D0652}" destId="{C86CEBDE-F5A7-E348-B99E-3CB5C2A07775}" srcOrd="1" destOrd="0" presId="urn:microsoft.com/office/officeart/2005/8/layout/cycle4"/>
    <dgm:cxn modelId="{95440C6C-375B-5545-BB2A-3DEDF4104ED4}" type="presParOf" srcId="{C86CEBDE-F5A7-E348-B99E-3CB5C2A07775}" destId="{39ACC9C5-3615-6741-93DC-4038D9105BBE}" srcOrd="0" destOrd="0" presId="urn:microsoft.com/office/officeart/2005/8/layout/cycle4"/>
    <dgm:cxn modelId="{8D7ABAB2-07D3-C544-8A79-6DB0CC28B4D5}" type="presParOf" srcId="{C86CEBDE-F5A7-E348-B99E-3CB5C2A07775}" destId="{FD23FC1F-49ED-D24E-96E6-019EF60F001C}" srcOrd="1" destOrd="0" presId="urn:microsoft.com/office/officeart/2005/8/layout/cycle4"/>
    <dgm:cxn modelId="{5F515F0F-EB8B-3B41-ADBB-99BE64329674}" type="presParOf" srcId="{2DECB81D-92C6-FD49-BBA5-95C07F7D0652}" destId="{F12C086A-84BB-C340-B2CE-DD08FEB9D257}" srcOrd="2" destOrd="0" presId="urn:microsoft.com/office/officeart/2005/8/layout/cycle4"/>
    <dgm:cxn modelId="{5E86FEC5-10F4-5D44-881A-3326CA64B6F6}" type="presParOf" srcId="{F12C086A-84BB-C340-B2CE-DD08FEB9D257}" destId="{7AD4BA81-CA6E-704A-BD8F-98EA4312DC3A}" srcOrd="0" destOrd="0" presId="urn:microsoft.com/office/officeart/2005/8/layout/cycle4"/>
    <dgm:cxn modelId="{553C854A-8051-334E-BC7A-4E39ACBAFAA8}" type="presParOf" srcId="{F12C086A-84BB-C340-B2CE-DD08FEB9D257}" destId="{229FA7D1-AD4F-AB4C-AD73-139C72DCCBAC}" srcOrd="1" destOrd="0" presId="urn:microsoft.com/office/officeart/2005/8/layout/cycle4"/>
    <dgm:cxn modelId="{C2CB41D1-09D4-AB4A-A0BF-7A8BFCD74186}" type="presParOf" srcId="{2DECB81D-92C6-FD49-BBA5-95C07F7D0652}" destId="{F95BB5A8-71B4-EB4C-8BAF-65E9EE241CE2}" srcOrd="3" destOrd="0" presId="urn:microsoft.com/office/officeart/2005/8/layout/cycle4"/>
    <dgm:cxn modelId="{50AD8BBE-E9E6-C141-892F-239B783FA82F}" type="presParOf" srcId="{F95BB5A8-71B4-EB4C-8BAF-65E9EE241CE2}" destId="{AEC1E5E5-BFD0-FC4D-964E-1D4935068512}" srcOrd="0" destOrd="0" presId="urn:microsoft.com/office/officeart/2005/8/layout/cycle4"/>
    <dgm:cxn modelId="{54720A63-4B52-3941-9AA1-9B56A0D5CC65}" type="presParOf" srcId="{F95BB5A8-71B4-EB4C-8BAF-65E9EE241CE2}" destId="{86288656-CE7A-2844-9343-ECC0E09400AE}" srcOrd="1" destOrd="0" presId="urn:microsoft.com/office/officeart/2005/8/layout/cycle4"/>
    <dgm:cxn modelId="{5FA357A5-0E95-0C4C-9928-2E1AF20EAC8F}" type="presParOf" srcId="{2DECB81D-92C6-FD49-BBA5-95C07F7D0652}" destId="{D5025154-ABCD-1941-A966-F0942B35239C}" srcOrd="4" destOrd="0" presId="urn:microsoft.com/office/officeart/2005/8/layout/cycle4"/>
    <dgm:cxn modelId="{81DC97ED-1672-6D42-B489-EBB67B7B71CC}" type="presParOf" srcId="{DC6ED625-D14F-434E-A56C-20A0723581D1}" destId="{BF5D446F-28D3-A542-A74B-E61C56B36DF3}" srcOrd="1" destOrd="0" presId="urn:microsoft.com/office/officeart/2005/8/layout/cycle4"/>
    <dgm:cxn modelId="{00B71195-0CF1-AE46-8851-71A234F965CA}" type="presParOf" srcId="{BF5D446F-28D3-A542-A74B-E61C56B36DF3}" destId="{A8B4E43B-2F37-024A-A4FA-7A96B950C3FF}" srcOrd="0" destOrd="0" presId="urn:microsoft.com/office/officeart/2005/8/layout/cycle4"/>
    <dgm:cxn modelId="{92BF8D9B-1E06-FA4C-BCA0-91415D2B76EF}" type="presParOf" srcId="{BF5D446F-28D3-A542-A74B-E61C56B36DF3}" destId="{9ABB983F-50A0-1844-9A88-6C22634C3BE2}" srcOrd="1" destOrd="0" presId="urn:microsoft.com/office/officeart/2005/8/layout/cycle4"/>
    <dgm:cxn modelId="{D77F3A38-96F3-5D46-9A3C-0B443C38CC65}" type="presParOf" srcId="{BF5D446F-28D3-A542-A74B-E61C56B36DF3}" destId="{9627A2E5-7627-834B-A010-4625BB6B56DE}" srcOrd="2" destOrd="0" presId="urn:microsoft.com/office/officeart/2005/8/layout/cycle4"/>
    <dgm:cxn modelId="{1A4011D1-725C-6940-A7AF-49C9ED136574}" type="presParOf" srcId="{BF5D446F-28D3-A542-A74B-E61C56B36DF3}" destId="{90D130C9-2D5D-0B41-8F31-53AC1BD9FF9C}" srcOrd="3" destOrd="0" presId="urn:microsoft.com/office/officeart/2005/8/layout/cycle4"/>
    <dgm:cxn modelId="{71E95181-B7C2-564B-BA3C-6A86A39B7F6B}" type="presParOf" srcId="{BF5D446F-28D3-A542-A74B-E61C56B36DF3}" destId="{940200E6-2150-5441-80F7-EE88F120488E}" srcOrd="4" destOrd="0" presId="urn:microsoft.com/office/officeart/2005/8/layout/cycle4"/>
    <dgm:cxn modelId="{055986A3-E949-6844-9AD1-D305D6032FC6}" type="presParOf" srcId="{DC6ED625-D14F-434E-A56C-20A0723581D1}" destId="{208573A2-4103-FA4A-946B-69D6A65E04BA}" srcOrd="2" destOrd="0" presId="urn:microsoft.com/office/officeart/2005/8/layout/cycle4"/>
    <dgm:cxn modelId="{78D1D620-96CC-CB4E-A413-B41984B2EDCF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7556647" y="4241139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Metrics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People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Education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Policies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Business</a:t>
          </a:r>
          <a:endParaRPr lang="en-US" sz="1200" kern="1200" dirty="0"/>
        </a:p>
      </dsp:txBody>
      <dsp:txXfrm>
        <a:off x="8480966" y="4740097"/>
        <a:ext cx="2156744" cy="1496872"/>
      </dsp:txXfrm>
    </dsp:sp>
    <dsp:sp modelId="{AEC1E5E5-BFD0-FC4D-964E-1D4935068512}">
      <dsp:nvSpPr>
        <dsp:cNvPr id="0" name=""/>
        <dsp:cNvSpPr/>
      </dsp:nvSpPr>
      <dsp:spPr>
        <a:xfrm>
          <a:off x="2529649" y="4241139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HVAC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Rack/Datacenter design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Building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2529649" y="4740097"/>
        <a:ext cx="2156744" cy="1496872"/>
      </dsp:txXfrm>
    </dsp:sp>
    <dsp:sp modelId="{39ACC9C5-3615-6741-93DC-4038D9105BBE}">
      <dsp:nvSpPr>
        <dsp:cNvPr id="0" name=""/>
        <dsp:cNvSpPr/>
      </dsp:nvSpPr>
      <dsp:spPr>
        <a:xfrm>
          <a:off x="7556647" y="0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Monitoring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Scheduling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Server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Cooling system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Virtual infrastructure management </a:t>
          </a:r>
          <a:endParaRPr lang="en-US" sz="1200" kern="1200" dirty="0"/>
        </a:p>
      </dsp:txBody>
      <dsp:txXfrm>
        <a:off x="8480966" y="0"/>
        <a:ext cx="2156744" cy="1496872"/>
      </dsp:txXfrm>
    </dsp:sp>
    <dsp:sp modelId="{20BACDE2-C5FA-3548-96DA-F9B8A67AF007}">
      <dsp:nvSpPr>
        <dsp:cNvPr id="0" name=""/>
        <dsp:cNvSpPr/>
      </dsp:nvSpPr>
      <dsp:spPr>
        <a:xfrm>
          <a:off x="2529649" y="0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Server farm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Storage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Networking equipment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Cooling system</a:t>
          </a:r>
          <a:endParaRPr lang="en-US" sz="1200" kern="1200" dirty="0"/>
        </a:p>
      </dsp:txBody>
      <dsp:txXfrm>
        <a:off x="2529649" y="0"/>
        <a:ext cx="2156744" cy="1496872"/>
      </dsp:txXfrm>
    </dsp:sp>
    <dsp:sp modelId="{A8B4E43B-2F37-024A-A4FA-7A96B950C3FF}">
      <dsp:nvSpPr>
        <dsp:cNvPr id="0" name=""/>
        <dsp:cNvSpPr/>
      </dsp:nvSpPr>
      <dsp:spPr>
        <a:xfrm>
          <a:off x="3820702" y="355507"/>
          <a:ext cx="2700608" cy="270060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Hardware</a:t>
          </a:r>
          <a:endParaRPr lang="en-US" sz="2300" kern="1200" dirty="0"/>
        </a:p>
      </dsp:txBody>
      <dsp:txXfrm>
        <a:off x="3820702" y="355507"/>
        <a:ext cx="2700608" cy="2700608"/>
      </dsp:txXfrm>
    </dsp:sp>
    <dsp:sp modelId="{9ABB983F-50A0-1844-9A88-6C22634C3BE2}">
      <dsp:nvSpPr>
        <dsp:cNvPr id="0" name=""/>
        <dsp:cNvSpPr/>
      </dsp:nvSpPr>
      <dsp:spPr>
        <a:xfrm rot="5400000">
          <a:off x="6646049" y="355507"/>
          <a:ext cx="2700608" cy="2700608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Software</a:t>
          </a:r>
          <a:endParaRPr lang="en-US" sz="2300" kern="1200" dirty="0"/>
        </a:p>
      </dsp:txBody>
      <dsp:txXfrm rot="5400000">
        <a:off x="6646049" y="355507"/>
        <a:ext cx="2700608" cy="2700608"/>
      </dsp:txXfrm>
    </dsp:sp>
    <dsp:sp modelId="{9627A2E5-7627-834B-A010-4625BB6B56DE}">
      <dsp:nvSpPr>
        <dsp:cNvPr id="0" name=""/>
        <dsp:cNvSpPr/>
      </dsp:nvSpPr>
      <dsp:spPr>
        <a:xfrm rot="10800000">
          <a:off x="6646049" y="3180854"/>
          <a:ext cx="2700608" cy="2700608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Behavior</a:t>
          </a:r>
          <a:endParaRPr lang="en-US" sz="2300" kern="1200" dirty="0"/>
        </a:p>
      </dsp:txBody>
      <dsp:txXfrm rot="10800000">
        <a:off x="6646049" y="3180854"/>
        <a:ext cx="2700608" cy="2700608"/>
      </dsp:txXfrm>
    </dsp:sp>
    <dsp:sp modelId="{90D130C9-2D5D-0B41-8F31-53AC1BD9FF9C}">
      <dsp:nvSpPr>
        <dsp:cNvPr id="0" name=""/>
        <dsp:cNvSpPr/>
      </dsp:nvSpPr>
      <dsp:spPr>
        <a:xfrm rot="16200000">
          <a:off x="3820702" y="3180854"/>
          <a:ext cx="2700608" cy="2700608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Environment</a:t>
          </a:r>
          <a:endParaRPr lang="en-US" sz="2300" kern="1200" dirty="0"/>
        </a:p>
      </dsp:txBody>
      <dsp:txXfrm rot="16200000">
        <a:off x="3820702" y="3180854"/>
        <a:ext cx="2700608" cy="2700608"/>
      </dsp:txXfrm>
    </dsp:sp>
    <dsp:sp modelId="{208573A2-4103-FA4A-946B-69D6A65E04BA}">
      <dsp:nvSpPr>
        <dsp:cNvPr id="0" name=""/>
        <dsp:cNvSpPr/>
      </dsp:nvSpPr>
      <dsp:spPr>
        <a:xfrm>
          <a:off x="6117466" y="2557157"/>
          <a:ext cx="932427" cy="81080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6117466" y="2869006"/>
          <a:ext cx="932427" cy="81080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7556647" y="4241139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(Metrics)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People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Education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Policies</a:t>
          </a:r>
          <a:endParaRPr lang="en-US" sz="1200" kern="1200" dirty="0"/>
        </a:p>
      </dsp:txBody>
      <dsp:txXfrm>
        <a:off x="8480966" y="4740097"/>
        <a:ext cx="2156744" cy="1496872"/>
      </dsp:txXfrm>
    </dsp:sp>
    <dsp:sp modelId="{AEC1E5E5-BFD0-FC4D-964E-1D4935068512}">
      <dsp:nvSpPr>
        <dsp:cNvPr id="0" name=""/>
        <dsp:cNvSpPr/>
      </dsp:nvSpPr>
      <dsp:spPr>
        <a:xfrm>
          <a:off x="2529649" y="4241139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Building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HVAC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Rack design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2529649" y="4740097"/>
        <a:ext cx="2156744" cy="1496872"/>
      </dsp:txXfrm>
    </dsp:sp>
    <dsp:sp modelId="{39ACC9C5-3615-6741-93DC-4038D9105BBE}">
      <dsp:nvSpPr>
        <dsp:cNvPr id="0" name=""/>
        <dsp:cNvSpPr/>
      </dsp:nvSpPr>
      <dsp:spPr>
        <a:xfrm>
          <a:off x="7556647" y="0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Monitoring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Scheduling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Server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Cooling system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Virtual infrastructure management </a:t>
          </a:r>
          <a:endParaRPr lang="en-US" sz="1200" kern="1200" dirty="0"/>
        </a:p>
      </dsp:txBody>
      <dsp:txXfrm>
        <a:off x="8480966" y="0"/>
        <a:ext cx="2156744" cy="1496872"/>
      </dsp:txXfrm>
    </dsp:sp>
    <dsp:sp modelId="{20BACDE2-C5FA-3548-96DA-F9B8A67AF007}">
      <dsp:nvSpPr>
        <dsp:cNvPr id="0" name=""/>
        <dsp:cNvSpPr/>
      </dsp:nvSpPr>
      <dsp:spPr>
        <a:xfrm>
          <a:off x="2529649" y="0"/>
          <a:ext cx="3081063" cy="1995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Processor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Disk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GPGPU</a:t>
          </a:r>
          <a:endParaRPr lang="en-US" sz="1200" kern="1200" dirty="0"/>
        </a:p>
      </dsp:txBody>
      <dsp:txXfrm>
        <a:off x="2529649" y="0"/>
        <a:ext cx="2156744" cy="1496872"/>
      </dsp:txXfrm>
    </dsp:sp>
    <dsp:sp modelId="{A8B4E43B-2F37-024A-A4FA-7A96B950C3FF}">
      <dsp:nvSpPr>
        <dsp:cNvPr id="0" name=""/>
        <dsp:cNvSpPr/>
      </dsp:nvSpPr>
      <dsp:spPr>
        <a:xfrm>
          <a:off x="3820702" y="355507"/>
          <a:ext cx="2700608" cy="270060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Hardware</a:t>
          </a:r>
          <a:endParaRPr lang="en-US" sz="2300" kern="1200" dirty="0"/>
        </a:p>
      </dsp:txBody>
      <dsp:txXfrm>
        <a:off x="3820702" y="355507"/>
        <a:ext cx="2700608" cy="2700608"/>
      </dsp:txXfrm>
    </dsp:sp>
    <dsp:sp modelId="{9ABB983F-50A0-1844-9A88-6C22634C3BE2}">
      <dsp:nvSpPr>
        <dsp:cNvPr id="0" name=""/>
        <dsp:cNvSpPr/>
      </dsp:nvSpPr>
      <dsp:spPr>
        <a:xfrm rot="5400000">
          <a:off x="6646049" y="355507"/>
          <a:ext cx="2700608" cy="2700608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Software</a:t>
          </a:r>
          <a:endParaRPr lang="en-US" sz="2300" kern="1200" dirty="0"/>
        </a:p>
      </dsp:txBody>
      <dsp:txXfrm rot="5400000">
        <a:off x="6646049" y="355507"/>
        <a:ext cx="2700608" cy="2700608"/>
      </dsp:txXfrm>
    </dsp:sp>
    <dsp:sp modelId="{9627A2E5-7627-834B-A010-4625BB6B56DE}">
      <dsp:nvSpPr>
        <dsp:cNvPr id="0" name=""/>
        <dsp:cNvSpPr/>
      </dsp:nvSpPr>
      <dsp:spPr>
        <a:xfrm rot="10800000">
          <a:off x="6646049" y="3180854"/>
          <a:ext cx="2700608" cy="2700608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Behavior</a:t>
          </a:r>
          <a:endParaRPr lang="en-US" sz="2300" kern="1200" dirty="0"/>
        </a:p>
      </dsp:txBody>
      <dsp:txXfrm rot="10800000">
        <a:off x="6646049" y="3180854"/>
        <a:ext cx="2700608" cy="2700608"/>
      </dsp:txXfrm>
    </dsp:sp>
    <dsp:sp modelId="{90D130C9-2D5D-0B41-8F31-53AC1BD9FF9C}">
      <dsp:nvSpPr>
        <dsp:cNvPr id="0" name=""/>
        <dsp:cNvSpPr/>
      </dsp:nvSpPr>
      <dsp:spPr>
        <a:xfrm rot="16200000">
          <a:off x="3820702" y="3180854"/>
          <a:ext cx="2700608" cy="2700608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Environment</a:t>
          </a:r>
          <a:endParaRPr lang="en-US" sz="2300" kern="1200" dirty="0"/>
        </a:p>
      </dsp:txBody>
      <dsp:txXfrm rot="16200000">
        <a:off x="3820702" y="3180854"/>
        <a:ext cx="2700608" cy="2700608"/>
      </dsp:txXfrm>
    </dsp:sp>
    <dsp:sp modelId="{208573A2-4103-FA4A-946B-69D6A65E04BA}">
      <dsp:nvSpPr>
        <dsp:cNvPr id="0" name=""/>
        <dsp:cNvSpPr/>
      </dsp:nvSpPr>
      <dsp:spPr>
        <a:xfrm>
          <a:off x="6117466" y="2557157"/>
          <a:ext cx="932427" cy="81080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6117466" y="2869006"/>
          <a:ext cx="932427" cy="81080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619EC-FE39-FE42-840E-CB5C068446D5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25C2-1047-FF4C-8FDA-E2E5BC495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ref: </a:t>
            </a:r>
          </a:p>
          <a:p>
            <a:r>
              <a:rPr lang="en-US" dirty="0" smtClean="0"/>
              <a:t>http://www.globus.org/grid_software/security/voms.php – </a:t>
            </a:r>
            <a:r>
              <a:rPr lang="en-US" dirty="0" err="1" smtClean="0"/>
              <a:t>globus</a:t>
            </a:r>
            <a:r>
              <a:rPr lang="en-US" dirty="0" smtClean="0"/>
              <a:t> alliance ... basic definition</a:t>
            </a:r>
          </a:p>
          <a:p>
            <a:r>
              <a:rPr lang="en-US" dirty="0" smtClean="0"/>
              <a:t>http://vdt.cs.wisc.edu/components/voms.html – virtual data toolkit (</a:t>
            </a:r>
            <a:r>
              <a:rPr lang="en-US" dirty="0" err="1" smtClean="0"/>
              <a:t>osg</a:t>
            </a:r>
            <a:r>
              <a:rPr lang="en-US" dirty="0" smtClean="0"/>
              <a:t>) – grid middleware</a:t>
            </a:r>
          </a:p>
          <a:p>
            <a:r>
              <a:rPr lang="en-US" dirty="0" smtClean="0"/>
              <a:t>http://edg-wp2.web.cern.ch/edg-wp2/security/voms/voms.html – (</a:t>
            </a:r>
            <a:r>
              <a:rPr lang="en-US" dirty="0" err="1" smtClean="0"/>
              <a:t>datagrid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ref: </a:t>
            </a:r>
          </a:p>
          <a:p>
            <a:r>
              <a:rPr lang="en-US" dirty="0" smtClean="0"/>
              <a:t>http://www.globus.org/grid_software/security/voms.php – </a:t>
            </a:r>
            <a:r>
              <a:rPr lang="en-US" dirty="0" err="1" smtClean="0"/>
              <a:t>globus</a:t>
            </a:r>
            <a:r>
              <a:rPr lang="en-US" dirty="0" smtClean="0"/>
              <a:t> alliance ... basic definition</a:t>
            </a:r>
          </a:p>
          <a:p>
            <a:r>
              <a:rPr lang="en-US" dirty="0" smtClean="0"/>
              <a:t>http://vdt.cs.wisc.edu/components/voms.html – virtual data toolkit (</a:t>
            </a:r>
            <a:r>
              <a:rPr lang="en-US" dirty="0" err="1" smtClean="0"/>
              <a:t>osg</a:t>
            </a:r>
            <a:r>
              <a:rPr lang="en-US" dirty="0" smtClean="0"/>
              <a:t>) – grid middleware</a:t>
            </a:r>
          </a:p>
          <a:p>
            <a:r>
              <a:rPr lang="en-US" dirty="0" smtClean="0"/>
              <a:t>http://edg-wp2.web.cern.ch/edg-wp2/security/voms/voms.html – (</a:t>
            </a:r>
            <a:r>
              <a:rPr lang="en-US" dirty="0" err="1" smtClean="0"/>
              <a:t>datagrid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gw38.quarry.iu.teragrid.org:8080/CyberaideGreenIT/control.html" TargetMode="External"/><Relationship Id="rId3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rgbClr val="E4CFA0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152400" y="3581400"/>
            <a:ext cx="381000" cy="381000"/>
          </a:xfrm>
          <a:prstGeom prst="actionButtonHom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Action Button: Custom 8">
            <a:hlinkClick r:id="rId2" highlightClick="1"/>
          </p:cNvPr>
          <p:cNvSpPr/>
          <p:nvPr userDrawn="1"/>
        </p:nvSpPr>
        <p:spPr>
          <a:xfrm>
            <a:off x="152400" y="44958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 userDrawn="1"/>
        </p:nvSpPr>
        <p:spPr>
          <a:xfrm>
            <a:off x="152400" y="40386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tlCol="0" anchor="ctr"/>
          <a:lstStyle/>
          <a:p>
            <a:pPr algn="ctr"/>
            <a:r>
              <a:rPr lang="en-US" sz="2000" dirty="0" smtClean="0">
                <a:solidFill>
                  <a:schemeClr val="lt1"/>
                </a:solidFill>
              </a:rPr>
              <a:t>M</a:t>
            </a:r>
            <a:endParaRPr lang="en-US"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rgbClr val="E4CFA0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 bright="-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rgbClr val="E4CFA0"/>
                </a:solidFill>
              </a:defRPr>
            </a:lvl1pPr>
          </a:lstStyle>
          <a:p>
            <a:fld id="{E08FAB66-3C4D-4E8B-916A-BC09E52B459A}" type="datetimeFigureOut">
              <a:rPr lang="en-US" smtClean="0"/>
              <a:pPr/>
              <a:t>11/16/09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rgbClr val="E4CFA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AED9-0196-4F0A-9E94-50834B4816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:\Projects\SC09 Kiosk\Forward&amp;BackBt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20400" y="6718852"/>
            <a:ext cx="3657600" cy="151074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grpSpPr>
        <p:sp>
          <p:nvSpPr>
            <p:cNvPr id="14" name="Pie 13"/>
            <p:cNvSpPr/>
            <p:nvPr userDrawn="1"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logo_96.png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rgbClr val="E4CFA0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rgbClr val="E4CFA0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rgbClr val="E4CFA0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rgbClr val="E4CFA0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rgbClr val="E4CFA0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rgbClr val="E4CFA0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4" Type="http://schemas.openxmlformats.org/officeDocument/2006/relationships/slide" Target="slide11.xml"/><Relationship Id="rId10" Type="http://schemas.openxmlformats.org/officeDocument/2006/relationships/slide" Target="slide34.xml"/><Relationship Id="rId5" Type="http://schemas.openxmlformats.org/officeDocument/2006/relationships/slide" Target="slide31.xml"/><Relationship Id="rId7" Type="http://schemas.openxmlformats.org/officeDocument/2006/relationships/slide" Target="slide7.xml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9" Type="http://schemas.openxmlformats.org/officeDocument/2006/relationships/hyperlink" Target="mailto:laszewski@gmail.com" TargetMode="External"/><Relationship Id="rId3" Type="http://schemas.openxmlformats.org/officeDocument/2006/relationships/hyperlink" Target="http://gw38.quarry.iu.teragrid.org:8080/CyberaideGreenIT/control.html" TargetMode="External"/><Relationship Id="rId6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Excel_Sheet1.xls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7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0"/>
            <a:ext cx="12420600" cy="1981200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GreenIT</a:t>
            </a:r>
            <a:r>
              <a:rPr lang="en-US" sz="9200" b="1" dirty="0" smtClean="0"/>
              <a:t> @ </a:t>
            </a:r>
            <a:r>
              <a:rPr lang="en-US" sz="9200" b="1" dirty="0" err="1" smtClean="0"/>
              <a:t>cyberaide.org</a:t>
            </a:r>
            <a:endParaRPr lang="en-US" sz="9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err="1" smtClean="0"/>
              <a:t>GreenIT</a:t>
            </a:r>
            <a:r>
              <a:rPr lang="en-US" dirty="0" smtClean="0"/>
              <a:t> as a Service (</a:t>
            </a:r>
            <a:r>
              <a:rPr lang="en-US" dirty="0" err="1" smtClean="0"/>
              <a:t>GaaS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Power Aware Task Placement</a:t>
            </a:r>
          </a:p>
          <a:p>
            <a:pPr lvl="1"/>
            <a:r>
              <a:rPr lang="en-US" dirty="0" smtClean="0"/>
              <a:t>Power Aware VM Placement</a:t>
            </a:r>
          </a:p>
          <a:p>
            <a:pPr lvl="1"/>
            <a:r>
              <a:rPr lang="en-US" dirty="0" smtClean="0"/>
              <a:t>Thermal Aware Scheduling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7193280" cy="5431156"/>
          </a:xfrm>
        </p:spPr>
        <p:txBody>
          <a:bodyPr/>
          <a:lstStyle/>
          <a:p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Power Aware Task Placement</a:t>
            </a:r>
          </a:p>
          <a:p>
            <a:pPr lvl="1"/>
            <a:r>
              <a:rPr lang="en-US" dirty="0" smtClean="0"/>
              <a:t>Thermal Aware Task Placement</a:t>
            </a:r>
          </a:p>
          <a:p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Portal</a:t>
            </a:r>
          </a:p>
          <a:p>
            <a:pPr lvl="1"/>
            <a:endParaRPr lang="en-US" dirty="0"/>
          </a:p>
        </p:txBody>
      </p:sp>
      <p:sp>
        <p:nvSpPr>
          <p:cNvPr id="7" name="Action Button: Custom 6">
            <a:hlinkClick r:id="rId3" highlightClick="1">
              <a:snd r:embed="rId2" name="Click"/>
            </a:hlinkClick>
          </p:cNvPr>
          <p:cNvSpPr/>
          <p:nvPr/>
        </p:nvSpPr>
        <p:spPr>
          <a:xfrm>
            <a:off x="8153400" y="54102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8" name="Action Button: Custom 7">
            <a:hlinkClick r:id="rId4" action="ppaction://hlinksldjump" highlightClick="1">
              <a:snd r:embed="rId2" name="Click"/>
            </a:hlinkClick>
          </p:cNvPr>
          <p:cNvSpPr/>
          <p:nvPr/>
        </p:nvSpPr>
        <p:spPr>
          <a:xfrm>
            <a:off x="8153400" y="28194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tlCol="0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>
              <a:solidFill>
                <a:schemeClr val="lt1"/>
              </a:solidFill>
            </a:endParaRPr>
          </a:p>
        </p:txBody>
      </p:sp>
      <p:sp>
        <p:nvSpPr>
          <p:cNvPr id="9" name="Action Button: Custom 8">
            <a:hlinkClick r:id="rId5" action="ppaction://hlinksldjump" highlightClick="1">
              <a:snd r:embed="rId2" name="Click"/>
            </a:hlinkClick>
          </p:cNvPr>
          <p:cNvSpPr/>
          <p:nvPr/>
        </p:nvSpPr>
        <p:spPr>
          <a:xfrm>
            <a:off x="1447800" y="54102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10" name="Action Button: Custom 9">
            <a:hlinkClick r:id="rId6" action="ppaction://hlinksldjump" highlightClick="1">
              <a:snd r:embed="rId2" name="Click"/>
            </a:hlinkClick>
          </p:cNvPr>
          <p:cNvSpPr/>
          <p:nvPr/>
        </p:nvSpPr>
        <p:spPr>
          <a:xfrm>
            <a:off x="1447800" y="41910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11" name="Action Button: Custom 10">
            <a:hlinkClick r:id="rId7" action="ppaction://hlinksldjump" highlightClick="1">
              <a:snd r:embed="rId2" name="Click"/>
            </a:hlinkClick>
          </p:cNvPr>
          <p:cNvSpPr/>
          <p:nvPr/>
        </p:nvSpPr>
        <p:spPr>
          <a:xfrm>
            <a:off x="1524000" y="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" name="Action Button: Custom 12">
            <a:hlinkClick r:id="rId8" action="ppaction://hlinksldjump" highlightClick="1">
              <a:snd r:embed="rId2" name="Click"/>
            </a:hlinkClick>
          </p:cNvPr>
          <p:cNvSpPr/>
          <p:nvPr/>
        </p:nvSpPr>
        <p:spPr>
          <a:xfrm>
            <a:off x="762000" y="22098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14" name="Action Button: Custom 13">
            <a:hlinkClick r:id="rId8" action="ppaction://hlinksldjump" highlightClick="1">
              <a:snd r:embed="rId2" name="Click"/>
            </a:hlinkClick>
          </p:cNvPr>
          <p:cNvSpPr/>
          <p:nvPr/>
        </p:nvSpPr>
        <p:spPr>
          <a:xfrm>
            <a:off x="762000" y="28956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90600" y="7086600"/>
            <a:ext cx="9982200" cy="1143000"/>
          </a:xfrm>
          <a:prstGeom prst="rect">
            <a:avLst/>
          </a:prstGeom>
        </p:spPr>
        <p:txBody>
          <a:bodyPr vert="horz" lIns="130622" tIns="65311" rIns="130622" bIns="65311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</a:pP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von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Laszewski</a:t>
            </a:r>
            <a:r>
              <a:rPr lang="en-US" sz="4600" dirty="0" smtClean="0">
                <a:solidFill>
                  <a:srgbClr val="E4CFA0"/>
                </a:solidFill>
              </a:rPr>
              <a:t>, </a:t>
            </a:r>
            <a:r>
              <a:rPr lang="en-US" sz="4600" dirty="0" err="1" smtClean="0">
                <a:solidFill>
                  <a:srgbClr val="E4CFA0"/>
                </a:solidFill>
              </a:rPr>
              <a:t>Lizhe</a:t>
            </a:r>
            <a:r>
              <a:rPr lang="en-US" sz="4600" dirty="0" smtClean="0">
                <a:solidFill>
                  <a:srgbClr val="E4CFA0"/>
                </a:solidFill>
              </a:rPr>
              <a:t> </a:t>
            </a:r>
            <a:r>
              <a:rPr lang="en-US" sz="4600" dirty="0" smtClean="0">
                <a:solidFill>
                  <a:srgbClr val="E4CFA0"/>
                </a:solidFill>
              </a:rPr>
              <a:t>Wang,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Jai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Dayal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Bingjing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CF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Zhang</a:t>
            </a:r>
          </a:p>
          <a:p>
            <a:pPr algn="ctr">
              <a:spcBef>
                <a:spcPct val="20000"/>
              </a:spcBef>
            </a:pPr>
            <a:r>
              <a:rPr lang="en-US" sz="4600" dirty="0" smtClean="0">
                <a:solidFill>
                  <a:srgbClr val="E4CFA0"/>
                </a:solidFill>
                <a:hlinkClick r:id="rId9"/>
              </a:rPr>
              <a:t>laszewski@gmail.com</a:t>
            </a:r>
            <a:endParaRPr lang="en-US" sz="4600" dirty="0" smtClean="0">
              <a:solidFill>
                <a:srgbClr val="E4CFA0"/>
              </a:solidFill>
            </a:endParaRPr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ction Button: Custom 15">
            <a:hlinkClick r:id="rId10" action="ppaction://hlinksldjump" highlightClick="1">
              <a:snd r:embed="rId2" name="Click"/>
            </a:hlinkClick>
          </p:cNvPr>
          <p:cNvSpPr/>
          <p:nvPr/>
        </p:nvSpPr>
        <p:spPr>
          <a:xfrm>
            <a:off x="1447800" y="4800600"/>
            <a:ext cx="381000" cy="381000"/>
          </a:xfrm>
          <a:prstGeom prst="actionButtonBlank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Computing Portal</a:t>
            </a:r>
            <a:endParaRPr lang="en-US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Resource:</a:t>
            </a:r>
          </a:p>
          <a:p>
            <a:pPr lvl="1"/>
            <a:r>
              <a:rPr lang="en-US" dirty="0" smtClean="0"/>
              <a:t>Indiana Univ. : </a:t>
            </a:r>
            <a:r>
              <a:rPr lang="en-US" dirty="0" err="1" smtClean="0"/>
              <a:t>idataplex</a:t>
            </a:r>
            <a:endParaRPr lang="en-US" dirty="0" smtClean="0"/>
          </a:p>
          <a:p>
            <a:pPr lvl="1"/>
            <a:r>
              <a:rPr lang="en-US" dirty="0" smtClean="0"/>
              <a:t>Dortmund Univ. data center </a:t>
            </a:r>
          </a:p>
          <a:p>
            <a:pPr lvl="1"/>
            <a:r>
              <a:rPr lang="en-US" dirty="0" smtClean="0"/>
              <a:t>CCR of SUNY @ Buffalo  </a:t>
            </a:r>
          </a:p>
          <a:p>
            <a:r>
              <a:rPr lang="en-US" dirty="0" smtClean="0"/>
              <a:t>Metrics (in progress)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Temperature </a:t>
            </a:r>
          </a:p>
          <a:p>
            <a:pPr lvl="1"/>
            <a:r>
              <a:rPr lang="en-US" dirty="0" smtClean="0"/>
              <a:t>Workload, e.g., CPU usage</a:t>
            </a:r>
          </a:p>
          <a:p>
            <a:pPr lvl="1"/>
            <a:r>
              <a:rPr lang="en-US" dirty="0" smtClean="0"/>
              <a:t>CO2 emission </a:t>
            </a:r>
          </a:p>
          <a:p>
            <a:pPr lvl="1"/>
            <a:r>
              <a:rPr lang="en-US" dirty="0" smtClean="0"/>
              <a:t>System utilization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BBE458F-56F8-F145-A0C4-A009DFC2967F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" b="-525"/>
          <a:stretch>
            <a:fillRect/>
          </a:stretch>
        </p:blipFill>
        <p:spPr>
          <a:xfrm>
            <a:off x="731520" y="304800"/>
            <a:ext cx="13167360" cy="7046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GaaS</a:t>
            </a:r>
            <a:r>
              <a:rPr lang="en-US" dirty="0" smtClean="0"/>
              <a:t>: Green as a Service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BD0A-6A96-C74C-95E1-C3B3384EA0A6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1520" y="1554479"/>
            <a:ext cx="13167360" cy="6236970"/>
          </a:xfrm>
          <a:prstGeom prst="rect">
            <a:avLst/>
          </a:prstGeom>
        </p:spPr>
        <p:txBody>
          <a:bodyPr vert="horz" lIns="130622" tIns="65311" rIns="130622" bIns="65311" rtlCol="0">
            <a:normAutofit fontScale="92500"/>
          </a:bodyPr>
          <a:lstStyle/>
          <a:p>
            <a:pPr marL="734749" indent="-734749" defTabSz="65311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600" dirty="0" smtClean="0"/>
              <a:t>Green computing portal (this demo)</a:t>
            </a:r>
          </a:p>
          <a:p>
            <a:pPr marL="734749" indent="-734749" defTabSz="65311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600" dirty="0" smtClean="0"/>
              <a:t>Power aware parallel task scheduling in a cluster (submitted to CCGrid’10)</a:t>
            </a:r>
          </a:p>
          <a:p>
            <a:pPr marL="734749" indent="-734749" defTabSz="65311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600" dirty="0" smtClean="0"/>
              <a:t>Power aware VM placement in a cluster (Cluster’09)</a:t>
            </a:r>
          </a:p>
          <a:p>
            <a:pPr marL="734749" indent="-734749" defTabSz="65311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600" dirty="0" smtClean="0"/>
              <a:t>Thermal aware workload placement in a data center(i-SPAN’09 &amp; IPCCC’09)</a:t>
            </a:r>
          </a:p>
          <a:p>
            <a:pPr marL="734749" indent="-734749" defTabSz="65311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600" dirty="0" smtClean="0"/>
              <a:t>Green workload characterization in clusters, data centers and Grids (on-going work)</a:t>
            </a:r>
            <a:endParaRPr lang="en-US" sz="4000" dirty="0" smtClean="0"/>
          </a:p>
          <a:p>
            <a:pPr marL="1061304" lvl="1" indent="-408194" defTabSz="653110">
              <a:spcBef>
                <a:spcPct val="20000"/>
              </a:spcBef>
              <a:buFont typeface="Arial"/>
              <a:buChar char="–"/>
              <a:defRPr/>
            </a:pPr>
            <a:endParaRPr lang="en-US" sz="4000" dirty="0" smtClean="0"/>
          </a:p>
          <a:p>
            <a:pPr marL="1061304" lvl="1" indent="-408194" defTabSz="653110">
              <a:spcBef>
                <a:spcPct val="20000"/>
              </a:spcBef>
              <a:buFont typeface="Arial"/>
              <a:buChar char="–"/>
              <a:defRPr/>
            </a:pPr>
            <a:endParaRPr lang="en-US" sz="4000" dirty="0" smtClean="0"/>
          </a:p>
          <a:p>
            <a:pPr marL="1061304" lvl="1" indent="-408194" defTabSz="653110">
              <a:spcBef>
                <a:spcPct val="20000"/>
              </a:spcBef>
              <a:buFont typeface="Arial"/>
              <a:buChar char="–"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GreenIT</a:t>
            </a:r>
            <a:r>
              <a:rPr lang="en-US" dirty="0" smtClean="0"/>
              <a:t> as a Service (</a:t>
            </a:r>
            <a:r>
              <a:rPr lang="en-US" dirty="0" err="1" smtClean="0"/>
              <a:t>GaaS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architecture-ne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5052" r="-15052"/>
              <a:stretch>
                <a:fillRect/>
              </a:stretch>
            </p:blipFill>
          </mc:Choice>
          <mc:Fallback>
            <p:blipFill>
              <a:blip r:embed="rId3"/>
              <a:srcRect l="-15052" r="-15052"/>
              <a:stretch>
                <a:fillRect/>
              </a:stretch>
            </p:blipFill>
          </mc:Fallback>
        </mc:AlternateContent>
        <p:spPr>
          <a:xfrm>
            <a:off x="731520" y="1920240"/>
            <a:ext cx="10012680" cy="5431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Performance metrics</a:t>
            </a:r>
          </a:p>
          <a:p>
            <a:pPr lvl="1"/>
            <a:r>
              <a:rPr lang="en-US" dirty="0" smtClean="0"/>
              <a:t>Power consumption, CO2, …</a:t>
            </a:r>
          </a:p>
          <a:p>
            <a:r>
              <a:rPr lang="en-US" dirty="0" smtClean="0"/>
              <a:t>Resource operation</a:t>
            </a:r>
          </a:p>
          <a:p>
            <a:pPr lvl="1"/>
            <a:r>
              <a:rPr lang="en-US" dirty="0" smtClean="0"/>
              <a:t>Virtual machine migration</a:t>
            </a:r>
          </a:p>
          <a:p>
            <a:pPr lvl="1"/>
            <a:r>
              <a:rPr lang="en-US" dirty="0" smtClean="0"/>
              <a:t>Smart cooling system operation</a:t>
            </a:r>
          </a:p>
          <a:p>
            <a:pPr lvl="1"/>
            <a:r>
              <a:rPr lang="en-US" dirty="0" smtClean="0"/>
              <a:t>Server consolidation </a:t>
            </a:r>
          </a:p>
          <a:p>
            <a:pPr lvl="1">
              <a:buNone/>
            </a:pPr>
            <a:r>
              <a:rPr lang="en-US" dirty="0" smtClean="0"/>
              <a:t>      &amp; power management </a:t>
            </a:r>
          </a:p>
          <a:p>
            <a:r>
              <a:rPr lang="en-US" dirty="0" smtClean="0"/>
              <a:t>“Green” infrastructure </a:t>
            </a:r>
          </a:p>
          <a:p>
            <a:pPr lvl="1"/>
            <a:r>
              <a:rPr lang="en-US" dirty="0" smtClean="0"/>
              <a:t>Low power &amp; high density computing resource</a:t>
            </a:r>
          </a:p>
          <a:p>
            <a:pPr lvl="1"/>
            <a:r>
              <a:rPr lang="en-US" dirty="0" smtClean="0"/>
              <a:t>Virtualized infrastructure </a:t>
            </a:r>
          </a:p>
          <a:p>
            <a:r>
              <a:rPr lang="en-US" dirty="0" smtClean="0"/>
              <a:t>“Green” service &amp; middleware</a:t>
            </a:r>
          </a:p>
          <a:p>
            <a:pPr lvl="1"/>
            <a:r>
              <a:rPr lang="en-US" dirty="0" smtClean="0"/>
              <a:t>Auditing &amp; insertion system</a:t>
            </a:r>
          </a:p>
          <a:p>
            <a:pPr lvl="1"/>
            <a:r>
              <a:rPr lang="en-US" dirty="0" smtClean="0"/>
              <a:t>Power aware task scheduling</a:t>
            </a:r>
          </a:p>
          <a:p>
            <a:pPr lvl="1"/>
            <a:r>
              <a:rPr lang="en-US" dirty="0" smtClean="0"/>
              <a:t>Temperature aware workload placement</a:t>
            </a:r>
          </a:p>
          <a:p>
            <a:r>
              <a:rPr lang="en-US" dirty="0" smtClean="0"/>
              <a:t>“Green” application support environment</a:t>
            </a:r>
          </a:p>
          <a:p>
            <a:pPr lvl="1"/>
            <a:r>
              <a:rPr lang="en-US" dirty="0" smtClean="0"/>
              <a:t>SDKs and APIs for energy aware programming</a:t>
            </a:r>
          </a:p>
          <a:p>
            <a:pPr lvl="1"/>
            <a:r>
              <a:rPr lang="en-US" dirty="0" smtClean="0"/>
              <a:t>Interfaces for “green” performance tuning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22080" y="1701166"/>
            <a:ext cx="451104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latin typeface="+mj-lt"/>
              </a:rPr>
              <a:t>Green Application </a:t>
            </a:r>
          </a:p>
          <a:p>
            <a:pPr algn="ctr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upport environment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2080" y="2615566"/>
            <a:ext cx="451104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latin typeface="+mj-lt"/>
              </a:rPr>
              <a:t>Green </a:t>
            </a:r>
          </a:p>
          <a:p>
            <a:pPr algn="ctr"/>
            <a:r>
              <a:rPr lang="en-US" dirty="0" smtClean="0">
                <a:latin typeface="+mj-lt"/>
              </a:rPr>
              <a:t>service &amp; middleware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2080" y="3529966"/>
            <a:ext cx="451104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latin typeface="+mj-lt"/>
              </a:rPr>
              <a:t>Green Infrastructure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2527280" y="2707006"/>
            <a:ext cx="274320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latin typeface="+mj-lt"/>
              </a:rPr>
              <a:t>Operation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7284720" y="2707006"/>
            <a:ext cx="274320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Metrics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Green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1" dirty="0" smtClean="0"/>
              <a:t>Green IT</a:t>
            </a:r>
            <a:r>
              <a:rPr lang="en-US" dirty="0" smtClean="0"/>
              <a:t> also referred as </a:t>
            </a:r>
            <a:r>
              <a:rPr lang="en-US" i="1" dirty="0" smtClean="0"/>
              <a:t>Green computing</a:t>
            </a:r>
            <a:r>
              <a:rPr lang="en-US" dirty="0" smtClean="0"/>
              <a:t> is a study and practice of using computing resources in an efficient manner such that its impact on the environment is as less hazardous as possible. </a:t>
            </a:r>
            <a:br>
              <a:rPr lang="en-US" dirty="0" smtClean="0"/>
            </a:br>
            <a:endParaRPr lang="en-US" dirty="0" smtClean="0"/>
          </a:p>
          <a:p>
            <a:pPr lvl="1" algn="just"/>
            <a:r>
              <a:rPr lang="en-US" dirty="0" smtClean="0"/>
              <a:t>least amount of hazardous materials are used</a:t>
            </a:r>
          </a:p>
          <a:p>
            <a:pPr lvl="1" algn="just"/>
            <a:r>
              <a:rPr lang="en-US" b="1" dirty="0" smtClean="0"/>
              <a:t>computing resources are used efficiently in terms of energy </a:t>
            </a:r>
            <a:r>
              <a:rPr lang="en-US" dirty="0" smtClean="0"/>
              <a:t>and to promote recyclability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5EB031C-C0E9-5B47-85BB-D9E51043B3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52161" y="7351396"/>
            <a:ext cx="6662983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/>
              <a:t>http://en.wikipedia.org/wiki/Green_computing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A01D4961-6BA5-C84A-B913-D3D982D9C905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0"/>
            <a:ext cx="12070080" cy="1371600"/>
          </a:xfrm>
        </p:spPr>
        <p:txBody>
          <a:bodyPr>
            <a:noAutofit/>
          </a:bodyPr>
          <a:lstStyle/>
          <a:p>
            <a:r>
              <a:rPr lang="en-US" sz="5700" dirty="0" smtClean="0"/>
              <a:t>2. Power aware parallel task</a:t>
            </a:r>
            <a:r>
              <a:rPr lang="en-US" sz="5700" dirty="0" smtClean="0"/>
              <a:t> placement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Parallel task: a set of jobs with precedence constrained </a:t>
            </a:r>
          </a:p>
          <a:p>
            <a:r>
              <a:rPr lang="en-US" dirty="0" smtClean="0"/>
              <a:t>Use Dynamic Voltage and Frequency Scaling (DVFS)</a:t>
            </a:r>
          </a:p>
          <a:p>
            <a:pPr lvl="1"/>
            <a:r>
              <a:rPr lang="en-US" dirty="0" smtClean="0"/>
              <a:t>Best-effort scheduling</a:t>
            </a:r>
          </a:p>
          <a:p>
            <a:pPr lvl="2"/>
            <a:r>
              <a:rPr lang="en-US" dirty="0" smtClean="0"/>
              <a:t>without increasing </a:t>
            </a:r>
            <a:r>
              <a:rPr lang="en-US" dirty="0" err="1" smtClean="0"/>
              <a:t>makespan</a:t>
            </a:r>
            <a:r>
              <a:rPr lang="en-US" dirty="0" smtClean="0"/>
              <a:t>, minimize power consumption </a:t>
            </a:r>
          </a:p>
          <a:p>
            <a:pPr lvl="1"/>
            <a:r>
              <a:rPr lang="en-US" dirty="0" smtClean="0"/>
              <a:t>Energy-performance tradeoff scheduling</a:t>
            </a:r>
          </a:p>
          <a:p>
            <a:pPr lvl="2"/>
            <a:r>
              <a:rPr lang="en-US" dirty="0" smtClean="0"/>
              <a:t>via a Green SLA negotiation with users, with tolerant </a:t>
            </a:r>
            <a:r>
              <a:rPr lang="en-US" dirty="0" err="1" smtClean="0"/>
              <a:t>makespan</a:t>
            </a:r>
            <a:r>
              <a:rPr lang="en-US" dirty="0" smtClean="0"/>
              <a:t> increase, minimize power consumption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3258800" cy="1371600"/>
          </a:xfrm>
        </p:spPr>
        <p:txBody>
          <a:bodyPr>
            <a:normAutofit fontScale="90000"/>
          </a:bodyPr>
          <a:lstStyle/>
          <a:p>
            <a:r>
              <a:rPr lang="en-US" sz="5700" dirty="0" smtClean="0"/>
              <a:t>2.</a:t>
            </a:r>
            <a:r>
              <a:rPr lang="en-US" sz="5700" dirty="0" smtClean="0"/>
              <a:t> Power aware parallel task </a:t>
            </a:r>
            <a:r>
              <a:rPr lang="en-US" sz="5700" dirty="0" smtClean="0"/>
              <a:t>placement:</a:t>
            </a:r>
            <a:br>
              <a:rPr lang="en-US" sz="5700" dirty="0" smtClean="0"/>
            </a:br>
            <a:r>
              <a:rPr lang="en-US" sz="5700" dirty="0" smtClean="0"/>
              <a:t>Best </a:t>
            </a:r>
            <a:r>
              <a:rPr lang="en-US" sz="5700" dirty="0" smtClean="0"/>
              <a:t>effort scheduling</a:t>
            </a:r>
            <a:br>
              <a:rPr lang="en-US" sz="5700" dirty="0" smtClean="0"/>
            </a:br>
            <a:r>
              <a:rPr lang="en-US" sz="5700" dirty="0" smtClean="0"/>
              <a:t> 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89833" lvl="2" indent="-489833"/>
            <a:r>
              <a:rPr lang="en-US" dirty="0" smtClean="0"/>
              <a:t>(without increasing </a:t>
            </a:r>
            <a:r>
              <a:rPr lang="en-US" dirty="0" err="1" smtClean="0"/>
              <a:t>makespan</a:t>
            </a:r>
            <a:r>
              <a:rPr lang="en-US" dirty="0" smtClean="0"/>
              <a:t>, minimize power consumption)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a PE is idle, set supplied voltage to lowest value </a:t>
            </a:r>
          </a:p>
          <a:p>
            <a:r>
              <a:rPr lang="en-US" dirty="0" smtClean="0"/>
              <a:t>If there is communication in a PE then</a:t>
            </a:r>
          </a:p>
          <a:p>
            <a:pPr lvl="1"/>
            <a:r>
              <a:rPr lang="en-US" dirty="0" smtClean="0"/>
              <a:t> set supplied voltage to lowest value</a:t>
            </a:r>
          </a:p>
          <a:p>
            <a:r>
              <a:rPr lang="en-US" dirty="0" smtClean="0"/>
              <a:t>If non-critical job in a PE then</a:t>
            </a:r>
          </a:p>
          <a:p>
            <a:pPr lvl="1"/>
            <a:r>
              <a:rPr lang="en-US" dirty="0" smtClean="0"/>
              <a:t> extend the execution time without violating the precedence constrained, then scale supplied voltage to a proper level</a:t>
            </a:r>
          </a:p>
          <a:p>
            <a:r>
              <a:rPr lang="en-US" dirty="0" smtClean="0"/>
              <a:t>If a critical job in a PE, no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3258800" cy="1371600"/>
          </a:xfrm>
        </p:spPr>
        <p:txBody>
          <a:bodyPr>
            <a:normAutofit fontScale="90000"/>
          </a:bodyPr>
          <a:lstStyle/>
          <a:p>
            <a:r>
              <a:rPr lang="en-US" sz="5700" dirty="0" smtClean="0"/>
              <a:t>2.</a:t>
            </a:r>
            <a:r>
              <a:rPr lang="en-US" sz="5700" dirty="0" smtClean="0"/>
              <a:t> Power aware parallel task </a:t>
            </a:r>
            <a:r>
              <a:rPr lang="en-US" sz="5700" dirty="0" smtClean="0"/>
              <a:t>placement:</a:t>
            </a:r>
            <a:br>
              <a:rPr lang="en-US" sz="5700" dirty="0" smtClean="0"/>
            </a:br>
            <a:r>
              <a:rPr lang="en-US" sz="5700" dirty="0" smtClean="0"/>
              <a:t>Energy</a:t>
            </a:r>
            <a:r>
              <a:rPr lang="en-US" sz="5700" dirty="0" smtClean="0"/>
              <a:t>-performance tradeoff scheduling 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Green SLA negotiation, users agree to extend the </a:t>
            </a:r>
            <a:r>
              <a:rPr lang="en-US" dirty="0" err="1" smtClean="0"/>
              <a:t>makespance</a:t>
            </a:r>
            <a:r>
              <a:rPr lang="en-US" dirty="0" smtClean="0"/>
              <a:t> to some extent, for example, 10%</a:t>
            </a:r>
          </a:p>
          <a:p>
            <a:r>
              <a:rPr lang="en-US" dirty="0" smtClean="0"/>
              <a:t>Extend the critical path of parallel task</a:t>
            </a:r>
          </a:p>
          <a:p>
            <a:r>
              <a:rPr lang="en-US" dirty="0" smtClean="0"/>
              <a:t>Execute the best effort scheduling algorithm while using the changed </a:t>
            </a:r>
            <a:r>
              <a:rPr lang="en-US" dirty="0" err="1" smtClean="0"/>
              <a:t>makespan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13182600" cy="1371600"/>
          </a:xfrm>
        </p:spPr>
        <p:txBody>
          <a:bodyPr>
            <a:normAutofit fontScale="90000"/>
          </a:bodyPr>
          <a:lstStyle/>
          <a:p>
            <a:r>
              <a:rPr lang="en-US" sz="5700" dirty="0" smtClean="0"/>
              <a:t>2.</a:t>
            </a:r>
            <a:r>
              <a:rPr lang="en-US" sz="5700" dirty="0" smtClean="0"/>
              <a:t> Power aware parallel task </a:t>
            </a:r>
            <a:r>
              <a:rPr lang="en-US" sz="5700" dirty="0" smtClean="0"/>
              <a:t>placement:</a:t>
            </a:r>
            <a:br>
              <a:rPr lang="en-US" sz="5700" dirty="0" smtClean="0"/>
            </a:br>
            <a:r>
              <a:rPr lang="en-US" sz="5700" dirty="0" smtClean="0"/>
              <a:t>Simulation </a:t>
            </a:r>
            <a:r>
              <a:rPr lang="en-US" sz="5700" dirty="0" smtClean="0"/>
              <a:t>result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71601"/>
            <a:ext cx="13167360" cy="18288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Figure (left) shows that we can save up 44% energy saving with best effort scheduling </a:t>
            </a:r>
          </a:p>
          <a:p>
            <a:r>
              <a:rPr lang="en-US" dirty="0" smtClean="0"/>
              <a:t>Figure (right) shows that</a:t>
            </a:r>
          </a:p>
          <a:p>
            <a:pPr lvl="1"/>
            <a:r>
              <a:rPr lang="en-US" dirty="0" smtClean="0"/>
              <a:t>With tolerant </a:t>
            </a:r>
            <a:r>
              <a:rPr lang="en-US" dirty="0" err="1" smtClean="0"/>
              <a:t>makespan</a:t>
            </a:r>
            <a:r>
              <a:rPr lang="en-US" dirty="0" smtClean="0"/>
              <a:t> extension, much energy saving can be achieved</a:t>
            </a:r>
          </a:p>
          <a:p>
            <a:pPr lvl="1"/>
            <a:r>
              <a:rPr lang="en-US" dirty="0" smtClean="0"/>
              <a:t>Green SLA negotiation is feasible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731520" y="3200402"/>
          <a:ext cx="5852160" cy="438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827520" y="3200401"/>
          <a:ext cx="73152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3167360" cy="1371600"/>
          </a:xfrm>
        </p:spPr>
        <p:txBody>
          <a:bodyPr>
            <a:normAutofit/>
          </a:bodyPr>
          <a:lstStyle/>
          <a:p>
            <a:r>
              <a:rPr lang="en-US" sz="5100" dirty="0" smtClean="0"/>
              <a:t>3. Power aware VM </a:t>
            </a:r>
            <a:r>
              <a:rPr lang="en-US" sz="5100" dirty="0" smtClean="0"/>
              <a:t>scheduling</a:t>
            </a:r>
            <a:endParaRPr lang="en-US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79"/>
            <a:ext cx="10119360" cy="62369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reduce power consumption in a cluster for VM placement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dynamically scale voltages of </a:t>
            </a:r>
            <a:r>
              <a:rPr lang="en-US" dirty="0" err="1" smtClean="0"/>
              <a:t>PEs</a:t>
            </a:r>
            <a:r>
              <a:rPr lang="en-US" dirty="0" smtClean="0"/>
              <a:t> for virtual machines in a cluster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can reduce up to 34% in our simulation study</a:t>
            </a:r>
          </a:p>
          <a:p>
            <a:endParaRPr lang="en-US" dirty="0"/>
          </a:p>
        </p:txBody>
      </p:sp>
      <p:pic>
        <p:nvPicPr>
          <p:cNvPr id="4" name="Picture 3" descr="Pictur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1554478"/>
            <a:ext cx="3354832" cy="5151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4200" y="6705600"/>
            <a:ext cx="2646121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Cluster Aug. 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5038C820-14AE-2B45-99F1-A6A9E181856E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9541" y="5157816"/>
            <a:ext cx="1828800" cy="2743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114" y="6529240"/>
            <a:ext cx="853440" cy="548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114" y="5431960"/>
            <a:ext cx="853440" cy="548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114" y="5980600"/>
            <a:ext cx="853440" cy="548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114" y="7077880"/>
            <a:ext cx="853440" cy="548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80008" y="6216201"/>
            <a:ext cx="2194560" cy="2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80008" y="6856280"/>
            <a:ext cx="2194560" cy="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55481" y="6534970"/>
            <a:ext cx="638174" cy="2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25707" y="6532588"/>
            <a:ext cx="637222" cy="2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362965" y="6533064"/>
            <a:ext cx="636269" cy="2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52253" y="6530682"/>
            <a:ext cx="633410" cy="2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743575" y="6126480"/>
            <a:ext cx="2184392" cy="8210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Scheduling        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algorithm  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6773298" y="6537007"/>
            <a:ext cx="970277" cy="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1093468" y="5916736"/>
            <a:ext cx="2076453" cy="1448748"/>
            <a:chOff x="1218247" y="1573141"/>
            <a:chExt cx="1297783" cy="120729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9" name="Rounded Rectangle 18"/>
            <p:cNvSpPr/>
            <p:nvPr/>
          </p:nvSpPr>
          <p:spPr>
            <a:xfrm>
              <a:off x="1218247" y="1573141"/>
              <a:ext cx="688183" cy="5976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70647" y="1725541"/>
              <a:ext cx="688183" cy="5976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523047" y="1877941"/>
              <a:ext cx="688183" cy="5976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675447" y="2030341"/>
              <a:ext cx="688183" cy="5976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827847" y="2182741"/>
              <a:ext cx="688183" cy="5976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Curved Connector 23"/>
          <p:cNvCxnSpPr/>
          <p:nvPr/>
        </p:nvCxnSpPr>
        <p:spPr>
          <a:xfrm>
            <a:off x="3465190" y="6523377"/>
            <a:ext cx="1045851" cy="19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979542" y="8335042"/>
            <a:ext cx="1790693" cy="53200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57266" y="7054882"/>
            <a:ext cx="1121126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7" idx="3"/>
            <a:endCxn id="4" idx="1"/>
          </p:cNvCxnSpPr>
          <p:nvPr/>
        </p:nvCxnSpPr>
        <p:spPr>
          <a:xfrm flipV="1">
            <a:off x="9927967" y="6529416"/>
            <a:ext cx="1051574" cy="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32943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2671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3215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5670" y="3780758"/>
            <a:ext cx="426720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 node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2399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8554" y="3003518"/>
            <a:ext cx="1341120" cy="1554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282554" y="3003518"/>
            <a:ext cx="1341120" cy="1554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1295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15670" y="3163224"/>
            <a:ext cx="853440" cy="4943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632942" y="1371600"/>
            <a:ext cx="853440" cy="64008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35960" y="1470041"/>
            <a:ext cx="853440" cy="64008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Curved Connector 43"/>
          <p:cNvCxnSpPr/>
          <p:nvPr/>
        </p:nvCxnSpPr>
        <p:spPr>
          <a:xfrm rot="5400000">
            <a:off x="9762486" y="2308858"/>
            <a:ext cx="594359" cy="5"/>
          </a:xfrm>
          <a:prstGeom prst="curvedConnector3">
            <a:avLst>
              <a:gd name="adj1" fmla="val 50000"/>
            </a:avLst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57590" y="1470041"/>
            <a:ext cx="853440" cy="532007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cxnSp>
        <p:nvCxnSpPr>
          <p:cNvPr id="46" name="Curved Connector 45"/>
          <p:cNvCxnSpPr>
            <a:stCxn id="38" idx="0"/>
            <a:endCxn id="35" idx="0"/>
          </p:cNvCxnSpPr>
          <p:nvPr/>
        </p:nvCxnSpPr>
        <p:spPr>
          <a:xfrm rot="16200000" flipH="1" flipV="1">
            <a:off x="7464139" y="-801750"/>
            <a:ext cx="159706" cy="7770243"/>
          </a:xfrm>
          <a:prstGeom prst="curvedConnector3">
            <a:avLst>
              <a:gd name="adj1" fmla="val -171766"/>
            </a:avLst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43" idx="6"/>
          </p:cNvCxnSpPr>
          <p:nvPr/>
        </p:nvCxnSpPr>
        <p:spPr>
          <a:xfrm rot="10800000">
            <a:off x="4089400" y="1790081"/>
            <a:ext cx="5586490" cy="640080"/>
          </a:xfrm>
          <a:prstGeom prst="curvedConnector3">
            <a:avLst>
              <a:gd name="adj1" fmla="val 39608"/>
            </a:avLst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364868" y="2431383"/>
            <a:ext cx="594356" cy="126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17110" y="2285997"/>
            <a:ext cx="2560320" cy="53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/>
              <a:t>     Start a </a:t>
            </a:r>
            <a:r>
              <a:rPr lang="en-US" dirty="0" err="1" smtClean="0"/>
              <a:t>vm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17111" y="1691639"/>
            <a:ext cx="3597910" cy="53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/>
              <a:t>Execute job in a  </a:t>
            </a:r>
            <a:r>
              <a:rPr lang="en-US" dirty="0" err="1" smtClean="0"/>
              <a:t>vm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365760" y="1371600"/>
            <a:ext cx="13898880" cy="3511720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1586D445-65CA-AC40-93C3-33CE0514B9D4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08690" y="3780758"/>
            <a:ext cx="426720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 node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164080" y="0"/>
            <a:ext cx="12466320" cy="1371600"/>
          </a:xfrm>
        </p:spPr>
        <p:txBody>
          <a:bodyPr>
            <a:normAutofit/>
          </a:bodyPr>
          <a:lstStyle/>
          <a:p>
            <a:r>
              <a:rPr lang="en-US" sz="5100" dirty="0" smtClean="0"/>
              <a:t>3. Power aware VM </a:t>
            </a:r>
            <a:r>
              <a:rPr lang="en-US" sz="5100" dirty="0" smtClean="0"/>
              <a:t>scheduling</a:t>
            </a:r>
            <a:endParaRPr lang="en-US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</a:t>
            </a:r>
            <a:r>
              <a:rPr lang="en-US" dirty="0" smtClean="0"/>
              <a:t> </a:t>
            </a:r>
            <a:r>
              <a:rPr lang="en-US" sz="6600" dirty="0" smtClean="0"/>
              <a:t>Power aware VM </a:t>
            </a:r>
            <a:r>
              <a:rPr lang="en-US" sz="6600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34749" indent="-734749">
              <a:buFont typeface="+mj-lt"/>
              <a:buAutoNum type="arabicPeriod"/>
            </a:pPr>
            <a:r>
              <a:rPr lang="en-US" dirty="0" smtClean="0"/>
              <a:t>Sort </a:t>
            </a:r>
            <a:r>
              <a:rPr lang="en-US" dirty="0" err="1" smtClean="0"/>
              <a:t>VMs</a:t>
            </a:r>
            <a:r>
              <a:rPr lang="en-US" dirty="0" smtClean="0"/>
              <a:t> in a decreasing order of required CPU speed (e.g. deadline requirement)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 err="1" smtClean="0"/>
              <a:t>PEs</a:t>
            </a:r>
            <a:r>
              <a:rPr lang="en-US" dirty="0" smtClean="0"/>
              <a:t> to lowest voltages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put </a:t>
            </a:r>
            <a:r>
              <a:rPr lang="en-US" dirty="0" err="1" smtClean="0"/>
              <a:t>VMs</a:t>
            </a:r>
            <a:r>
              <a:rPr lang="en-US" dirty="0" smtClean="0"/>
              <a:t> to </a:t>
            </a:r>
            <a:r>
              <a:rPr lang="en-US" dirty="0" err="1" smtClean="0"/>
              <a:t>PEs</a:t>
            </a:r>
            <a:endParaRPr lang="en-US" dirty="0" smtClean="0"/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If cannot accommodate increase PE voltages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Reduce PE voltages whenever it is possible to accommodate </a:t>
            </a:r>
            <a:r>
              <a:rPr lang="en-US" dirty="0" err="1" smtClean="0"/>
              <a:t>VMs</a:t>
            </a:r>
            <a:endParaRPr lang="en-US" dirty="0" smtClean="0"/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Return to 3.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A84A1485-2A97-5A4E-B5AC-368ACA5A26C2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4. Thermal aware scheduling in data centers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79"/>
            <a:ext cx="9631680" cy="6236970"/>
          </a:xfrm>
        </p:spPr>
        <p:txBody>
          <a:bodyPr/>
          <a:lstStyle/>
          <a:p>
            <a:r>
              <a:rPr lang="en-US" dirty="0" smtClean="0"/>
              <a:t>Job-temperature model</a:t>
            </a:r>
          </a:p>
          <a:p>
            <a:r>
              <a:rPr lang="en-US" dirty="0" smtClean="0"/>
              <a:t>Data center resource model</a:t>
            </a:r>
          </a:p>
          <a:p>
            <a:r>
              <a:rPr lang="en-US" dirty="0" smtClean="0"/>
              <a:t>Thermal aware scheduling algorithm</a:t>
            </a:r>
          </a:p>
          <a:p>
            <a:r>
              <a:rPr lang="en-US" dirty="0" smtClean="0"/>
              <a:t>Thermal aware workload scheduling framework</a:t>
            </a:r>
          </a:p>
          <a:p>
            <a:r>
              <a:rPr lang="en-US" dirty="0" smtClean="0"/>
              <a:t>Simulation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C98D662-6382-9344-9D7B-6F4E53C27B36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pic>
        <p:nvPicPr>
          <p:cNvPr id="7" name="Picture 6" descr="Picture 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00200"/>
            <a:ext cx="3840478" cy="4607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5520" y="6436164"/>
            <a:ext cx="3183540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/>
              <a:t>I-SPAN’09 &amp; IPCCC’09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Thermal aware scheduling framework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2C3-19BA-9443-A14A-083BD0036C2B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6831" y="2897136"/>
            <a:ext cx="2983560" cy="10571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Online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task-temperature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8919" y="1701166"/>
            <a:ext cx="3351746" cy="6795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5109" y="5397983"/>
            <a:ext cx="3355555" cy="8012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5109" y="4254131"/>
            <a:ext cx="3351746" cy="847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5109" y="2873136"/>
            <a:ext cx="3351746" cy="10563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Thermal aware workload scheduling algorithm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6" idx="2"/>
            <a:endCxn id="19" idx="0"/>
          </p:cNvCxnSpPr>
          <p:nvPr/>
        </p:nvCxnSpPr>
        <p:spPr>
          <a:xfrm rot="5400000">
            <a:off x="6676697" y="2625039"/>
            <a:ext cx="492385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8" idx="0"/>
            <a:endCxn id="19" idx="2"/>
          </p:cNvCxnSpPr>
          <p:nvPr/>
        </p:nvCxnSpPr>
        <p:spPr>
          <a:xfrm rot="5400000" flipH="1" flipV="1">
            <a:off x="6758660" y="4091489"/>
            <a:ext cx="324649" cy="2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11654" y="3401310"/>
            <a:ext cx="1037264" cy="1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stCxn id="17" idx="0"/>
            <a:endCxn id="18" idx="2"/>
          </p:cNvCxnSpPr>
          <p:nvPr/>
        </p:nvCxnSpPr>
        <p:spPr>
          <a:xfrm rot="16200000" flipV="1">
            <a:off x="6773935" y="5249031"/>
            <a:ext cx="295999" cy="1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4" name="Rounded Rectangle 33"/>
          <p:cNvSpPr/>
          <p:nvPr/>
        </p:nvSpPr>
        <p:spPr>
          <a:xfrm>
            <a:off x="1225561" y="1727133"/>
            <a:ext cx="2984830" cy="6795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Profiling tool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12" idx="0"/>
          </p:cNvCxnSpPr>
          <p:nvPr/>
        </p:nvCxnSpPr>
        <p:spPr>
          <a:xfrm rot="16200000" flipH="1">
            <a:off x="2473084" y="2651609"/>
            <a:ext cx="490418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9" name="Rounded Rectangle 38"/>
          <p:cNvSpPr/>
          <p:nvPr/>
        </p:nvSpPr>
        <p:spPr>
          <a:xfrm>
            <a:off x="5248919" y="6766371"/>
            <a:ext cx="3351746" cy="604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Monitoring service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998496" y="4276919"/>
            <a:ext cx="3347933" cy="7392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Cooling system 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39" idx="0"/>
            <a:endCxn id="17" idx="2"/>
          </p:cNvCxnSpPr>
          <p:nvPr/>
        </p:nvCxnSpPr>
        <p:spPr>
          <a:xfrm rot="16200000" flipV="1">
            <a:off x="6640288" y="6481865"/>
            <a:ext cx="567107" cy="1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8" name="Rounded Rectangle 57"/>
          <p:cNvSpPr/>
          <p:nvPr/>
        </p:nvSpPr>
        <p:spPr>
          <a:xfrm>
            <a:off x="9998496" y="2066926"/>
            <a:ext cx="3347933" cy="8302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Workload placement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hape 75"/>
          <p:cNvCxnSpPr>
            <a:stCxn id="27" idx="2"/>
            <a:endCxn id="17" idx="3"/>
          </p:cNvCxnSpPr>
          <p:nvPr/>
        </p:nvCxnSpPr>
        <p:spPr>
          <a:xfrm rot="5400000">
            <a:off x="9745316" y="3871475"/>
            <a:ext cx="782497" cy="30717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>
            <a:stCxn id="19" idx="3"/>
            <a:endCxn id="27" idx="1"/>
          </p:cNvCxnSpPr>
          <p:nvPr/>
        </p:nvCxnSpPr>
        <p:spPr>
          <a:xfrm>
            <a:off x="8596854" y="3401309"/>
            <a:ext cx="1401642" cy="124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9" idx="3"/>
            <a:endCxn id="58" idx="1"/>
          </p:cNvCxnSpPr>
          <p:nvPr/>
        </p:nvCxnSpPr>
        <p:spPr>
          <a:xfrm flipV="1">
            <a:off x="8596854" y="2482031"/>
            <a:ext cx="1401642" cy="919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1226831" y="4646522"/>
            <a:ext cx="2984830" cy="11521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Temperature prediction via ANN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4" idx="0"/>
            <a:endCxn id="12" idx="2"/>
          </p:cNvCxnSpPr>
          <p:nvPr/>
        </p:nvCxnSpPr>
        <p:spPr>
          <a:xfrm rot="16200000" flipV="1">
            <a:off x="2372803" y="4300078"/>
            <a:ext cx="692254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Thermal aware scheduling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34749" indent="-734749">
              <a:buFont typeface="+mj-lt"/>
              <a:buAutoNum type="arabicPeriod"/>
            </a:pPr>
            <a:r>
              <a:rPr lang="en-US" dirty="0" smtClean="0"/>
              <a:t>Get thermal field of data center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Get compute node temperature 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Put hottest job to coldest resources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Predict the compute node temperature after job execution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If a compute node temperature &gt; “redline”, set it idle</a:t>
            </a:r>
          </a:p>
          <a:p>
            <a:pPr marL="734749" indent="-734749">
              <a:buFont typeface="+mj-lt"/>
              <a:buAutoNum type="arabicPeriod"/>
            </a:pPr>
            <a:r>
              <a:rPr lang="en-US" dirty="0" smtClean="0"/>
              <a:t>thermal aware backfilling when it is possible</a:t>
            </a:r>
          </a:p>
          <a:p>
            <a:pPr marL="734749" indent="-734749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D12A615-688D-FE49-BCD9-2DFACB2BFF79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A supercomputer with 360-Tflops with conventional processors requires 20 MW to operate, which is approximately equal to the sum of 22,000 US households power consumption</a:t>
            </a:r>
          </a:p>
          <a:p>
            <a:pPr lvl="1"/>
            <a:r>
              <a:rPr lang="en-US" dirty="0" smtClean="0"/>
              <a:t>Servers consume 0.5 percent of the world’s total electricity usage</a:t>
            </a:r>
          </a:p>
          <a:p>
            <a:pPr lvl="1"/>
            <a:r>
              <a:rPr lang="en-US" dirty="0" smtClean="0"/>
              <a:t>Energy usage will quadruple by 2020</a:t>
            </a:r>
          </a:p>
          <a:p>
            <a:pPr lvl="1"/>
            <a:r>
              <a:rPr lang="en-US" dirty="0" smtClean="0"/>
              <a:t>The total estimated energy bill estimate for data centers in 2010 is $11.5 billion</a:t>
            </a:r>
          </a:p>
          <a:p>
            <a:r>
              <a:rPr lang="en-US" dirty="0" smtClean="0"/>
              <a:t>Reliability:</a:t>
            </a:r>
          </a:p>
          <a:p>
            <a:pPr lvl="1"/>
            <a:r>
              <a:rPr lang="en-US" dirty="0" smtClean="0"/>
              <a:t>Every 10C increase of temperature leads to a doubling of the system failure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Environment:</a:t>
            </a:r>
          </a:p>
          <a:p>
            <a:pPr lvl="1" algn="just"/>
            <a:r>
              <a:rPr lang="en-US" dirty="0" smtClean="0"/>
              <a:t>A typical desktop computer consumes 200-300W of power</a:t>
            </a:r>
          </a:p>
          <a:p>
            <a:pPr lvl="1" algn="just"/>
            <a:r>
              <a:rPr lang="en-US" dirty="0" smtClean="0"/>
              <a:t>This results in emission of about 220kg of CO2 per year</a:t>
            </a:r>
          </a:p>
          <a:p>
            <a:pPr lvl="1" algn="just"/>
            <a:r>
              <a:rPr lang="en-US" dirty="0" smtClean="0"/>
              <a:t>Data Centers produce 170 million metric tons of CO2 worldwide currently per year</a:t>
            </a:r>
          </a:p>
          <a:p>
            <a:pPr lvl="1" algn="just"/>
            <a:r>
              <a:rPr lang="en-US" dirty="0" smtClean="0"/>
              <a:t>670 million metric tons of CO2 are expected to be emitted by data centers worldwide annually by 2020</a:t>
            </a:r>
          </a:p>
          <a:p>
            <a:pPr algn="just"/>
            <a:r>
              <a:rPr lang="en-US" dirty="0" smtClean="0"/>
              <a:t>Utilization</a:t>
            </a:r>
          </a:p>
          <a:p>
            <a:pPr lvl="1" algn="just"/>
            <a:r>
              <a:rPr lang="en-US" dirty="0" smtClean="0"/>
              <a:t>32 percent of all servers are running at or below 3 percent peak and average utilizations, wasting energy spinning and cooling, and doing virtually no work.</a:t>
            </a:r>
          </a:p>
          <a:p>
            <a:pPr lvl="1" algn="just">
              <a:buNone/>
            </a:pPr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C03-3C5D-4543-B615-128EFE7AE9DC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Simulation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9200"/>
            <a:ext cx="13167360" cy="2499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Reduce max temperature: 6 F</a:t>
            </a:r>
          </a:p>
          <a:p>
            <a:r>
              <a:rPr lang="en-US" dirty="0" smtClean="0"/>
              <a:t>Reduce average temperature: 15 F</a:t>
            </a:r>
          </a:p>
          <a:p>
            <a:r>
              <a:rPr lang="en-US" dirty="0" smtClean="0"/>
              <a:t>Reduce power consumption 4000 kW/</a:t>
            </a:r>
            <a:r>
              <a:rPr lang="en-US" dirty="0" err="1" smtClean="0"/>
              <a:t>h</a:t>
            </a:r>
            <a:endParaRPr lang="en-US" dirty="0" smtClean="0"/>
          </a:p>
          <a:p>
            <a:r>
              <a:rPr lang="en-US" dirty="0" smtClean="0"/>
              <a:t>Reduce CO2 emission 19 000 kg/</a:t>
            </a:r>
            <a:r>
              <a:rPr lang="en-US" dirty="0" err="1" smtClean="0"/>
              <a:t>h</a:t>
            </a:r>
            <a:endParaRPr lang="en-US" dirty="0" smtClean="0"/>
          </a:p>
          <a:p>
            <a:r>
              <a:rPr lang="en-US" dirty="0" smtClean="0"/>
              <a:t>Response time increase 13%</a:t>
            </a:r>
          </a:p>
          <a:p>
            <a:endParaRPr lang="en-US" dirty="0"/>
          </a:p>
        </p:txBody>
      </p:sp>
      <p:pic>
        <p:nvPicPr>
          <p:cNvPr id="5" name="Picture 4" descr="temperatu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600200"/>
            <a:ext cx="13045440" cy="31561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555D33A-0018-8945-AA46-A50DD6585DA0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377440"/>
            <a:ext cx="13167360" cy="1371600"/>
          </a:xfrm>
        </p:spPr>
        <p:txBody>
          <a:bodyPr/>
          <a:lstStyle/>
          <a:p>
            <a:r>
              <a:rPr lang="en-US" dirty="0" smtClean="0"/>
              <a:t>Thermal aware task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653540"/>
            <a:ext cx="13065760" cy="4922520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4389120" y="365761"/>
            <a:ext cx="9225280" cy="5077739"/>
            <a:chOff x="2743200" y="304800"/>
            <a:chExt cx="5765800" cy="4231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685800"/>
              <a:ext cx="5765800" cy="38504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53000" y="304800"/>
              <a:ext cx="148023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Indian </a:t>
              </a:r>
              <a:r>
                <a:rPr lang="en-US" dirty="0" err="1" smtClean="0"/>
                <a:t>iDataplex</a:t>
              </a:r>
              <a:endParaRPr lang="en-US" dirty="0"/>
            </a:p>
          </p:txBody>
        </p:sp>
      </p:grpSp>
      <p:pic>
        <p:nvPicPr>
          <p:cNvPr id="7" name="Picture 6" descr="thermal-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1740" y="3086100"/>
            <a:ext cx="815040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4876800" y="6858000"/>
            <a:ext cx="955879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09310" y="676917"/>
            <a:ext cx="707401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</a:t>
            </a:r>
            <a:r>
              <a:rPr lang="en-US" dirty="0" smtClean="0">
                <a:solidFill>
                  <a:srgbClr val="FFFFFF"/>
                </a:solidFill>
              </a:rPr>
              <a:t>ob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0" y="2882004"/>
            <a:ext cx="2862651" cy="93211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Height: CPU load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Color: temperature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0"/>
            <a:ext cx="3899393" cy="93211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Size: resource requirement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Color: temperature profile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629400" y="5181600"/>
            <a:ext cx="762000" cy="990600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0" y="5105400"/>
            <a:ext cx="762000" cy="1066800"/>
          </a:xfrm>
          <a:prstGeom prst="can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191000" y="4343400"/>
            <a:ext cx="762000" cy="1828800"/>
          </a:xfrm>
          <a:prstGeom prst="can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410200" y="3733800"/>
            <a:ext cx="762000" cy="2438400"/>
          </a:xfrm>
          <a:prstGeom prst="can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7848600" y="5486400"/>
            <a:ext cx="762000" cy="685800"/>
          </a:xfrm>
          <a:prstGeom prst="ca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683836" y="1286486"/>
            <a:ext cx="822960" cy="8229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19200" y="1752600"/>
            <a:ext cx="1097280" cy="1097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9372600" y="3505200"/>
            <a:ext cx="762000" cy="2667000"/>
          </a:xfrm>
          <a:prstGeom prst="ca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838200"/>
            <a:ext cx="457200" cy="4572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752E-6 0.00039 C 0.0812 -0.00925 0.16272 -0.01793 0.24729 -0.00231 C 0.33185 0.01369 0.45473 0.04934 0.50695 0.09503 C 0.55949 0.14187 0.55298 0.24711 0.56264 0.2773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8693E-7 -9.56052E-7 C 0.0634 -0.01118 0.12744 -0.02082 0.19377 -0.0025 C 0.26042 0.01677 0.3566 0.0586 0.39796 0.11469 C 0.43888 0.17117 0.434 0.29742 0.44182 0.3346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48E-7 -2.42868E-6 C 0.00955 0.01812 0.01911 0.03643 0.02334 0.05783 C 0.0279 0.07884 0.02497 0.0906 0.0254 0.12645 C 0.02584 0.16288 0.02584 0.2315 0.02594 0.27467 C 0.02605 0.31766 0.02616 0.35158 0.02627 0.3858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7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377440"/>
            <a:ext cx="13167360" cy="1371600"/>
          </a:xfrm>
        </p:spPr>
        <p:txBody>
          <a:bodyPr/>
          <a:lstStyle/>
          <a:p>
            <a:r>
              <a:rPr lang="en-US" dirty="0" smtClean="0"/>
              <a:t>Power aware VM 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6720" y="5532120"/>
            <a:ext cx="195072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83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6320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16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039600" y="3581400"/>
            <a:ext cx="10668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9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515600" y="41910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039600" y="3581400"/>
            <a:ext cx="10668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15600" y="41910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5 -0.0185 C -0.10714 -0.00192 -0.18161 0.01504 -0.23241 0.03335 C -0.28311 0.05185 -0.31925 0.0825 -0.33662 0.09233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69E-6 0.00135 C -0.05134 -0.03566 -0.10247 -0.07248 -0.16131 -0.08983 C -0.22004 -0.10717 -0.30362 -0.12664 -0.3528 -0.10332 C -0.40197 -0.08 -0.43888 0.02505 -0.45592 0.0506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5 -0.0185 C -0.08673 -0.00212 -0.14079 0.01484 -0.1777 0.03316 C -0.2145 0.05166 -0.24066 0.08231 -0.25325 0.09233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542E-6 0.00096 C -0.04114 -0.03643 -0.08207 -0.07344 -0.12918 -0.09098 C -0.17608 -0.10852 -0.24305 -0.12799 -0.28235 -0.10467 C -0.32165 -0.08115 -0.35117 0.02467 -0.36474 0.05069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1" grpId="1" animBg="1"/>
      <p:bldP spid="11" grpId="2" animBg="1"/>
      <p:bldP spid="23" grpId="0" animBg="1"/>
      <p:bldP spid="23" grpId="1" animBg="1"/>
      <p:bldP spid="25" grpId="0" animBg="1"/>
      <p:bldP spid="2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6720" y="5532120"/>
            <a:ext cx="195072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8320" y="5562600"/>
            <a:ext cx="2194560" cy="792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6320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16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9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93080" y="48006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4200" y="48006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6720" y="5532120"/>
            <a:ext cx="195072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8320" y="5120640"/>
            <a:ext cx="2194560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6320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16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9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832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4944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439400" y="41910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188E-7 -3.86276E-6 C -0.04223 -0.03546 -0.08445 -0.07054 -0.11984 -0.08461 C -0.15512 -0.09869 -0.17727 -0.09175 -0.21201 -0.08461 C -0.24663 -0.07748 -0.30862 -0.04818 -0.32783 -0.0410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6720" y="5532120"/>
            <a:ext cx="195072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8320" y="5120640"/>
            <a:ext cx="2194560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6320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16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9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832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4944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08320" y="376304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9440" y="376304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6720" y="5532120"/>
            <a:ext cx="195072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8320" y="5120640"/>
            <a:ext cx="2194560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6320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File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48160" y="4800600"/>
            <a:ext cx="1341120" cy="1554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Head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4343400"/>
            <a:ext cx="2194560" cy="2011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920" y="5532120"/>
            <a:ext cx="2194560" cy="822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 node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832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49440" y="434340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08320" y="376304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9440" y="376304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344300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50720" y="3443002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9600" y="2862643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50720" y="2862643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" y="219456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50720" y="219456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79520" y="475488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534400" y="4754880"/>
            <a:ext cx="853440" cy="4572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 Typical Google Search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900" dirty="0" smtClean="0"/>
              <a:t>Google spends about 0.0003 kWh per search</a:t>
            </a:r>
          </a:p>
          <a:p>
            <a:pPr lvl="1" algn="just"/>
            <a:r>
              <a:rPr lang="en-US" sz="2900" dirty="0" smtClean="0"/>
              <a:t>1 kilo-watt-hour (kWh) of electricity = 7.12 x 10-4 metric tons CO2 = 0.712 kg or 712g of CO2</a:t>
            </a:r>
          </a:p>
          <a:p>
            <a:pPr lvl="1" algn="just"/>
            <a:r>
              <a:rPr lang="en-US" sz="2900" dirty="0" smtClean="0"/>
              <a:t>=&gt; 213mg CO2 emitted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The number of Google searches worldwide amounts to 200-500 million per day.</a:t>
            </a:r>
          </a:p>
          <a:p>
            <a:pPr lvl="1" algn="just"/>
            <a:r>
              <a:rPr lang="en-US" sz="2900" dirty="0" smtClean="0"/>
              <a:t>total carbon emitted per day:</a:t>
            </a:r>
          </a:p>
          <a:p>
            <a:pPr lvl="1" algn="just"/>
            <a:r>
              <a:rPr lang="en-US" sz="2900" dirty="0" smtClean="0"/>
              <a:t>= 500 million x 0.000213 kg per search = 106500kg or 106.5 metric ton </a:t>
            </a:r>
          </a:p>
          <a:p>
            <a:pPr algn="just"/>
            <a:endParaRPr lang="en-US" sz="2900" dirty="0" smtClean="0"/>
          </a:p>
          <a:p>
            <a:pPr algn="just">
              <a:buNone/>
            </a:pPr>
            <a:r>
              <a:rPr lang="en-US" sz="2000" dirty="0" smtClean="0"/>
              <a:t>Source: http://prsmruti.rediffiland.com/blogs/2009/01/19/How-much-cabondioxide-CO2-emitted.html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5EB031C-C0E9-5B47-85BB-D9E51043B3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C6FD994-05EE-5542-B62F-07AFD0C47820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 Typical Google Search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900" dirty="0" smtClean="0"/>
              <a:t>Google spends about 0.0003 kWh per search</a:t>
            </a:r>
          </a:p>
          <a:p>
            <a:pPr lvl="1" algn="just"/>
            <a:r>
              <a:rPr lang="en-US" sz="2900" dirty="0" smtClean="0"/>
              <a:t>1 kilo-watt-hour (kWh) of electricity = 7.12 x 10-4 metric tons CO2 = 0.712 kg or 712g of CO2</a:t>
            </a:r>
          </a:p>
          <a:p>
            <a:pPr lvl="1" algn="just"/>
            <a:r>
              <a:rPr lang="en-US" sz="2900" dirty="0" smtClean="0"/>
              <a:t>=&gt; 213mg CO2 emitted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The number of Google searches worldwide amounts to 200-500 million per day.</a:t>
            </a:r>
          </a:p>
          <a:p>
            <a:pPr lvl="1" algn="just"/>
            <a:r>
              <a:rPr lang="en-US" sz="2900" dirty="0" smtClean="0"/>
              <a:t>total carbon emitted per day:</a:t>
            </a:r>
          </a:p>
          <a:p>
            <a:pPr lvl="1" algn="just"/>
            <a:r>
              <a:rPr lang="en-US" sz="2900" dirty="0" smtClean="0"/>
              <a:t>= 500 million x 0.000213 kg per search = 106500kg or 106.5 metric ton </a:t>
            </a:r>
          </a:p>
          <a:p>
            <a:pPr algn="just"/>
            <a:endParaRPr lang="en-US" sz="2900" dirty="0" smtClean="0"/>
          </a:p>
          <a:p>
            <a:pPr algn="just">
              <a:buNone/>
            </a:pPr>
            <a:r>
              <a:rPr lang="en-US" sz="2000" dirty="0" smtClean="0"/>
              <a:t>Source: http://prsmruti.rediffiland.com/blogs/2009/01/19/How-much-cabondioxide-CO2-emitted.html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5EB031C-C0E9-5B47-85BB-D9E51043B3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C6FD994-05EE-5542-B62F-07AFD0C47820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3167360" cy="1371600"/>
          </a:xfrm>
        </p:spPr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pic>
        <p:nvPicPr>
          <p:cNvPr id="7" name="Content Placeholder 6" descr="Picture 56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6163" r="-36163"/>
          <a:stretch>
            <a:fillRect/>
          </a:stretch>
        </p:blipFill>
        <p:spPr>
          <a:xfrm>
            <a:off x="-1524000" y="1371600"/>
            <a:ext cx="13167360" cy="623697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38260" y="1371600"/>
          <a:ext cx="5532120" cy="2926080"/>
        </p:xfrm>
        <a:graphic>
          <a:graphicData uri="http://schemas.openxmlformats.org/presentationml/2006/ole">
            <p:oleObj spid="_x0000_s61442" name="Worksheet" r:id="rId4" imgW="4864100" imgH="3975100" progId="Excel.Sheet.12">
              <p:embed/>
            </p:oleObj>
          </a:graphicData>
        </a:graphic>
      </p:graphicFrame>
      <p:sp>
        <p:nvSpPr>
          <p:cNvPr id="9" name="Oval Callout 8"/>
          <p:cNvSpPr/>
          <p:nvPr/>
        </p:nvSpPr>
        <p:spPr>
          <a:xfrm>
            <a:off x="9875520" y="3291840"/>
            <a:ext cx="4023360" cy="2011680"/>
          </a:xfrm>
          <a:prstGeom prst="wedgeEllipseCallout">
            <a:avLst>
              <a:gd name="adj1" fmla="val 21546"/>
              <a:gd name="adj2" fmla="val -1249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dirty="0" smtClean="0"/>
              <a:t>10282 times around the world with a 21mile/gal 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31520" y="1554481"/>
          <a:ext cx="13167360" cy="62369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315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A3A4964-A613-3C43-8940-1A10CD5C8D6D}" type="datetime1">
              <a:rPr lang="en-US" smtClean="0"/>
              <a:pPr/>
              <a:t>11/16/09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485120" y="779145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C53075B1-7B30-404B-8E37-C3D48FD8F8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145280" y="7791451"/>
            <a:ext cx="633984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r>
              <a:rPr lang="en-US" dirty="0" smtClean="0"/>
              <a:t>, </a:t>
            </a:r>
            <a:r>
              <a:rPr lang="en-US" dirty="0" err="1" smtClean="0"/>
              <a:t>laszewski@gmail.com</a:t>
            </a:r>
            <a:endParaRPr lang="en-US" dirty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391400" y="1447800"/>
            <a:ext cx="3962400" cy="3276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1554481"/>
          <a:ext cx="13167360" cy="62369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65760" y="4672964"/>
            <a:ext cx="6217920" cy="3556636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5760" y="1097280"/>
            <a:ext cx="6217920" cy="3556636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83680" y="4615821"/>
            <a:ext cx="6217920" cy="3556636"/>
          </a:xfrm>
          <a:prstGeom prst="roundRect">
            <a:avLst>
              <a:gd name="adj" fmla="val 4568"/>
            </a:avLst>
          </a:prstGeom>
          <a:solidFill>
            <a:srgbClr val="FFFFF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0" y="1097280"/>
            <a:ext cx="6217920" cy="384048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5E8C-7EA4-D447-866F-B5E994751659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GeenIT</a:t>
            </a:r>
            <a:r>
              <a:rPr lang="en-US" dirty="0" smtClean="0"/>
              <a:t> Portal Demo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95C6-A727-984E-AB63-71F44D1D66C8}" type="datetime1">
              <a:rPr lang="en-US" smtClean="0"/>
              <a:pPr/>
              <a:t>11/16/09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PowerPointTemplate_Black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SC_PowerPointTemplate_Black-3.potx</Template>
  <TotalTime>487</TotalTime>
  <Words>1939</Words>
  <Application>Microsoft Macintosh PowerPoint</Application>
  <PresentationFormat>Custom</PresentationFormat>
  <Paragraphs>426</Paragraphs>
  <Slides>39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SC_PowerPointTemplate_Black-3</vt:lpstr>
      <vt:lpstr>Worksheet</vt:lpstr>
      <vt:lpstr>GreenIT @ cyberaide.org</vt:lpstr>
      <vt:lpstr>What is Green IT?</vt:lpstr>
      <vt:lpstr>Motivation</vt:lpstr>
      <vt:lpstr>A  Typical Google Search </vt:lpstr>
      <vt:lpstr>A  Typical Google Search </vt:lpstr>
      <vt:lpstr>What does it mean?</vt:lpstr>
      <vt:lpstr>Green Computing </vt:lpstr>
      <vt:lpstr>Green Aware Computing </vt:lpstr>
      <vt:lpstr>GeenIT Portal Demo</vt:lpstr>
      <vt:lpstr>Green Computing Portal</vt:lpstr>
      <vt:lpstr>Slide 11</vt:lpstr>
      <vt:lpstr>Slide 12</vt:lpstr>
      <vt:lpstr>Slide 13</vt:lpstr>
      <vt:lpstr>Slide 14</vt:lpstr>
      <vt:lpstr>Slide 15</vt:lpstr>
      <vt:lpstr>Slide 16</vt:lpstr>
      <vt:lpstr>GaaS: Green as a Service</vt:lpstr>
      <vt:lpstr>GreenIT as a Service (GaaS)</vt:lpstr>
      <vt:lpstr>Research methodology</vt:lpstr>
      <vt:lpstr>2. Power aware parallel task placement</vt:lpstr>
      <vt:lpstr>2. Power aware parallel task placement: Best effort scheduling  </vt:lpstr>
      <vt:lpstr>2. Power aware parallel task placement: Energy-performance tradeoff scheduling </vt:lpstr>
      <vt:lpstr>2. Power aware parallel task placement: Simulation result</vt:lpstr>
      <vt:lpstr>3. Power aware VM scheduling</vt:lpstr>
      <vt:lpstr>3. Power aware VM scheduling</vt:lpstr>
      <vt:lpstr>3. Power aware VM scheduling</vt:lpstr>
      <vt:lpstr>4. Thermal aware scheduling in data centers</vt:lpstr>
      <vt:lpstr>4. Thermal aware scheduling framework</vt:lpstr>
      <vt:lpstr>4. Thermal aware scheduling algorithm</vt:lpstr>
      <vt:lpstr>4. Simulation Result</vt:lpstr>
      <vt:lpstr>Thermal aware task placement</vt:lpstr>
      <vt:lpstr>Slide 32</vt:lpstr>
      <vt:lpstr>Slide 33</vt:lpstr>
      <vt:lpstr>Power aware VM placement</vt:lpstr>
      <vt:lpstr>Slide 35</vt:lpstr>
      <vt:lpstr>Slide 36</vt:lpstr>
      <vt:lpstr>Slide 37</vt:lpstr>
      <vt:lpstr>Slide 38</vt:lpstr>
      <vt:lpstr>Slide 39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Overview</dc:title>
  <dc:creator>Gregor von Laszewski</dc:creator>
  <cp:lastModifiedBy>Gregor von Laszewski</cp:lastModifiedBy>
  <cp:revision>30</cp:revision>
  <dcterms:created xsi:type="dcterms:W3CDTF">2009-11-16T16:29:30Z</dcterms:created>
  <dcterms:modified xsi:type="dcterms:W3CDTF">2009-11-16T17:23:25Z</dcterms:modified>
</cp:coreProperties>
</file>