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84" r:id="rId3"/>
    <p:sldId id="289" r:id="rId4"/>
    <p:sldId id="295" r:id="rId5"/>
    <p:sldId id="294" r:id="rId6"/>
    <p:sldId id="258" r:id="rId7"/>
    <p:sldId id="290" r:id="rId8"/>
    <p:sldId id="268" r:id="rId9"/>
    <p:sldId id="269" r:id="rId10"/>
    <p:sldId id="297" r:id="rId11"/>
    <p:sldId id="292" r:id="rId12"/>
    <p:sldId id="257" r:id="rId13"/>
    <p:sldId id="277" r:id="rId14"/>
    <p:sldId id="276" r:id="rId15"/>
    <p:sldId id="264" r:id="rId16"/>
    <p:sldId id="278" r:id="rId17"/>
    <p:sldId id="279" r:id="rId18"/>
    <p:sldId id="280" r:id="rId19"/>
    <p:sldId id="28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374" autoAdjust="0"/>
  </p:normalViewPr>
  <p:slideViewPr>
    <p:cSldViewPr snapToGrid="0">
      <p:cViewPr varScale="1">
        <p:scale>
          <a:sx n="104" d="100"/>
          <a:sy n="104" d="100"/>
        </p:scale>
        <p:origin x="1824"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D:\harpdoc\IC2E\WDAMDS%20sync%20overhead%20analysis.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D:\harpdoc\IC2E\WDAMDS%20sync%20overhead%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542510837830665"/>
          <c:y val="2.9606445027704872E-2"/>
          <c:w val="0.7044586827592737"/>
          <c:h val="0.62275366563862233"/>
        </c:manualLayout>
      </c:layout>
      <c:scatterChart>
        <c:scatterStyle val="lineMarker"/>
        <c:varyColors val="0"/>
        <c:ser>
          <c:idx val="0"/>
          <c:order val="0"/>
          <c:tx>
            <c:strRef>
              <c:f>Sheet3!$A$28</c:f>
              <c:strCache>
                <c:ptCount val="1"/>
                <c:pt idx="0">
                  <c:v>500M points 10K centroids Execution Time</c:v>
                </c:pt>
              </c:strCache>
            </c:strRef>
          </c:tx>
          <c:spPr>
            <a:ln w="25400" cap="rnd">
              <a:solidFill>
                <a:schemeClr val="accent1"/>
              </a:solidFill>
              <a:round/>
            </a:ln>
            <a:effectLst/>
          </c:spPr>
          <c:marker>
            <c:symbol val="circle"/>
            <c:size val="7"/>
            <c:spPr>
              <a:solidFill>
                <a:schemeClr val="accent1"/>
              </a:solidFill>
              <a:ln w="9525">
                <a:solidFill>
                  <a:schemeClr val="accent1"/>
                </a:solidFill>
              </a:ln>
              <a:effectLst/>
            </c:spPr>
          </c:marker>
          <c:xVal>
            <c:numRef>
              <c:f>Sheet3!$A$5:$A$9</c:f>
              <c:numCache>
                <c:formatCode>General</c:formatCode>
                <c:ptCount val="5"/>
                <c:pt idx="0">
                  <c:v>8</c:v>
                </c:pt>
                <c:pt idx="1">
                  <c:v>16</c:v>
                </c:pt>
                <c:pt idx="2">
                  <c:v>32</c:v>
                </c:pt>
                <c:pt idx="3">
                  <c:v>64</c:v>
                </c:pt>
                <c:pt idx="4">
                  <c:v>128</c:v>
                </c:pt>
              </c:numCache>
            </c:numRef>
          </c:xVal>
          <c:yVal>
            <c:numRef>
              <c:f>Sheet3!$L$5:$L$9</c:f>
              <c:numCache>
                <c:formatCode>General</c:formatCode>
                <c:ptCount val="5"/>
                <c:pt idx="0">
                  <c:v>3652.2187999999996</c:v>
                </c:pt>
                <c:pt idx="1">
                  <c:v>1738.0907999999999</c:v>
                </c:pt>
                <c:pt idx="2">
                  <c:v>893.84</c:v>
                </c:pt>
                <c:pt idx="3">
                  <c:v>451.71140000000003</c:v>
                </c:pt>
                <c:pt idx="4">
                  <c:v>252.70520000000002</c:v>
                </c:pt>
              </c:numCache>
            </c:numRef>
          </c:yVal>
          <c:smooth val="0"/>
        </c:ser>
        <c:ser>
          <c:idx val="1"/>
          <c:order val="1"/>
          <c:tx>
            <c:strRef>
              <c:f>Sheet3!$A$29</c:f>
              <c:strCache>
                <c:ptCount val="1"/>
                <c:pt idx="0">
                  <c:v>5M points 1M centroids Execution Time</c:v>
                </c:pt>
              </c:strCache>
            </c:strRef>
          </c:tx>
          <c:spPr>
            <a:ln w="25400" cap="rnd">
              <a:solidFill>
                <a:schemeClr val="accent1"/>
              </a:solidFill>
              <a:round/>
            </a:ln>
            <a:effectLst/>
          </c:spPr>
          <c:marker>
            <c:symbol val="diamond"/>
            <c:size val="7"/>
            <c:spPr>
              <a:solidFill>
                <a:schemeClr val="accent1"/>
              </a:solidFill>
              <a:ln w="9525">
                <a:solidFill>
                  <a:schemeClr val="accent1"/>
                </a:solidFill>
              </a:ln>
              <a:effectLst/>
            </c:spPr>
          </c:marker>
          <c:xVal>
            <c:numRef>
              <c:f>Sheet3!$A$13:$A$17</c:f>
              <c:numCache>
                <c:formatCode>General</c:formatCode>
                <c:ptCount val="5"/>
                <c:pt idx="0">
                  <c:v>8</c:v>
                </c:pt>
                <c:pt idx="1">
                  <c:v>16</c:v>
                </c:pt>
                <c:pt idx="2">
                  <c:v>32</c:v>
                </c:pt>
                <c:pt idx="3">
                  <c:v>64</c:v>
                </c:pt>
                <c:pt idx="4">
                  <c:v>128</c:v>
                </c:pt>
              </c:numCache>
            </c:numRef>
          </c:xVal>
          <c:yVal>
            <c:numRef>
              <c:f>Sheet3!$L$13:$L$17</c:f>
              <c:numCache>
                <c:formatCode>General</c:formatCode>
                <c:ptCount val="5"/>
                <c:pt idx="0">
                  <c:v>5529.3508000000002</c:v>
                </c:pt>
                <c:pt idx="1">
                  <c:v>2770.8476000000001</c:v>
                </c:pt>
                <c:pt idx="2">
                  <c:v>1221.6936000000001</c:v>
                </c:pt>
                <c:pt idx="3">
                  <c:v>640.42600000000004</c:v>
                </c:pt>
                <c:pt idx="4">
                  <c:v>343.65320000000003</c:v>
                </c:pt>
              </c:numCache>
            </c:numRef>
          </c:yVal>
          <c:smooth val="0"/>
        </c:ser>
        <c:dLbls>
          <c:showLegendKey val="0"/>
          <c:showVal val="0"/>
          <c:showCatName val="0"/>
          <c:showSerName val="0"/>
          <c:showPercent val="0"/>
          <c:showBubbleSize val="0"/>
        </c:dLbls>
        <c:axId val="199926544"/>
        <c:axId val="199939936"/>
      </c:scatterChart>
      <c:scatterChart>
        <c:scatterStyle val="lineMarker"/>
        <c:varyColors val="0"/>
        <c:ser>
          <c:idx val="2"/>
          <c:order val="2"/>
          <c:tx>
            <c:strRef>
              <c:f>Sheet3!$A$30</c:f>
              <c:strCache>
                <c:ptCount val="1"/>
                <c:pt idx="0">
                  <c:v>500M points 10K centroids Speedup</c:v>
                </c:pt>
              </c:strCache>
            </c:strRef>
          </c:tx>
          <c:spPr>
            <a:ln w="25400" cap="rnd">
              <a:solidFill>
                <a:schemeClr val="accent2"/>
              </a:solidFill>
              <a:round/>
            </a:ln>
            <a:effectLst/>
          </c:spPr>
          <c:marker>
            <c:symbol val="circle"/>
            <c:size val="7"/>
            <c:spPr>
              <a:solidFill>
                <a:schemeClr val="accent2"/>
              </a:solidFill>
              <a:ln w="9525">
                <a:solidFill>
                  <a:schemeClr val="accent2"/>
                </a:solidFill>
              </a:ln>
              <a:effectLst/>
            </c:spPr>
          </c:marker>
          <c:xVal>
            <c:numRef>
              <c:f>Sheet3!$A$5:$A$9</c:f>
              <c:numCache>
                <c:formatCode>General</c:formatCode>
                <c:ptCount val="5"/>
                <c:pt idx="0">
                  <c:v>8</c:v>
                </c:pt>
                <c:pt idx="1">
                  <c:v>16</c:v>
                </c:pt>
                <c:pt idx="2">
                  <c:v>32</c:v>
                </c:pt>
                <c:pt idx="3">
                  <c:v>64</c:v>
                </c:pt>
                <c:pt idx="4">
                  <c:v>128</c:v>
                </c:pt>
              </c:numCache>
            </c:numRef>
          </c:xVal>
          <c:yVal>
            <c:numRef>
              <c:f>Sheet3!$M$5:$M$9</c:f>
              <c:numCache>
                <c:formatCode>0</c:formatCode>
                <c:ptCount val="5"/>
                <c:pt idx="0">
                  <c:v>8</c:v>
                </c:pt>
                <c:pt idx="1">
                  <c:v>16.810255482624957</c:v>
                </c:pt>
                <c:pt idx="2">
                  <c:v>32.687897610310564</c:v>
                </c:pt>
                <c:pt idx="3">
                  <c:v>64.682340095910789</c:v>
                </c:pt>
                <c:pt idx="4">
                  <c:v>115.61990176696006</c:v>
                </c:pt>
              </c:numCache>
            </c:numRef>
          </c:yVal>
          <c:smooth val="0"/>
        </c:ser>
        <c:ser>
          <c:idx val="3"/>
          <c:order val="3"/>
          <c:tx>
            <c:strRef>
              <c:f>Sheet3!$A$31</c:f>
              <c:strCache>
                <c:ptCount val="1"/>
                <c:pt idx="0">
                  <c:v>5M points 1M centroids Speedup</c:v>
                </c:pt>
              </c:strCache>
            </c:strRef>
          </c:tx>
          <c:spPr>
            <a:ln w="25400" cap="rnd">
              <a:solidFill>
                <a:schemeClr val="accent2"/>
              </a:solidFill>
              <a:round/>
            </a:ln>
            <a:effectLst/>
          </c:spPr>
          <c:marker>
            <c:symbol val="diamond"/>
            <c:size val="7"/>
            <c:spPr>
              <a:solidFill>
                <a:schemeClr val="accent2"/>
              </a:solidFill>
              <a:ln w="9525">
                <a:solidFill>
                  <a:schemeClr val="accent2"/>
                </a:solidFill>
              </a:ln>
              <a:effectLst/>
            </c:spPr>
          </c:marker>
          <c:xVal>
            <c:numRef>
              <c:f>Sheet3!$A$13:$A$17</c:f>
              <c:numCache>
                <c:formatCode>General</c:formatCode>
                <c:ptCount val="5"/>
                <c:pt idx="0">
                  <c:v>8</c:v>
                </c:pt>
                <c:pt idx="1">
                  <c:v>16</c:v>
                </c:pt>
                <c:pt idx="2">
                  <c:v>32</c:v>
                </c:pt>
                <c:pt idx="3">
                  <c:v>64</c:v>
                </c:pt>
                <c:pt idx="4">
                  <c:v>128</c:v>
                </c:pt>
              </c:numCache>
            </c:numRef>
          </c:xVal>
          <c:yVal>
            <c:numRef>
              <c:f>Sheet3!$M$13:$M$17</c:f>
              <c:numCache>
                <c:formatCode>0</c:formatCode>
                <c:ptCount val="5"/>
                <c:pt idx="0">
                  <c:v>8</c:v>
                </c:pt>
                <c:pt idx="1">
                  <c:v>15.964359209073788</c:v>
                </c:pt>
                <c:pt idx="2">
                  <c:v>36.207774518913745</c:v>
                </c:pt>
                <c:pt idx="3">
                  <c:v>69.070909675747075</c:v>
                </c:pt>
                <c:pt idx="4">
                  <c:v>128.71932052429599</c:v>
                </c:pt>
              </c:numCache>
            </c:numRef>
          </c:yVal>
          <c:smooth val="0"/>
        </c:ser>
        <c:dLbls>
          <c:showLegendKey val="0"/>
          <c:showVal val="0"/>
          <c:showCatName val="0"/>
          <c:showSerName val="0"/>
          <c:showPercent val="0"/>
          <c:showBubbleSize val="0"/>
        </c:dLbls>
        <c:axId val="199941056"/>
        <c:axId val="199940496"/>
      </c:scatterChart>
      <c:valAx>
        <c:axId val="19992654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Number of Nodes</a:t>
                </a:r>
              </a:p>
            </c:rich>
          </c:tx>
          <c:layout>
            <c:manualLayout>
              <c:xMode val="edge"/>
              <c:yMode val="edge"/>
              <c:x val="0.35775120702504781"/>
              <c:y val="0.7402950725251248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9939936"/>
        <c:crosses val="autoZero"/>
        <c:crossBetween val="midCat"/>
        <c:majorUnit val="20"/>
        <c:minorUnit val="8"/>
      </c:valAx>
      <c:valAx>
        <c:axId val="199939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Execution Time (Seconds)</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9926544"/>
        <c:crosses val="autoZero"/>
        <c:crossBetween val="midCat"/>
      </c:valAx>
      <c:valAx>
        <c:axId val="199940496"/>
        <c:scaling>
          <c:orientation val="minMax"/>
        </c:scaling>
        <c:delete val="0"/>
        <c:axPos val="r"/>
        <c:title>
          <c:tx>
            <c:rich>
              <a:bodyPr rot="540000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Speedup</a:t>
                </a:r>
              </a:p>
            </c:rich>
          </c:tx>
          <c:layout/>
          <c:overlay val="0"/>
          <c:spPr>
            <a:noFill/>
            <a:ln>
              <a:noFill/>
            </a:ln>
            <a:effectLst/>
          </c:spPr>
          <c:txPr>
            <a:bodyPr rot="540000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9941056"/>
        <c:crosses val="max"/>
        <c:crossBetween val="midCat"/>
        <c:majorUnit val="20"/>
      </c:valAx>
      <c:valAx>
        <c:axId val="199941056"/>
        <c:scaling>
          <c:orientation val="minMax"/>
        </c:scaling>
        <c:delete val="1"/>
        <c:axPos val="b"/>
        <c:numFmt formatCode="General" sourceLinked="1"/>
        <c:majorTickMark val="out"/>
        <c:minorTickMark val="none"/>
        <c:tickLblPos val="nextTo"/>
        <c:crossAx val="199940496"/>
        <c:crosses val="autoZero"/>
        <c:crossBetween val="midCat"/>
      </c:valAx>
      <c:spPr>
        <a:noFill/>
        <a:ln>
          <a:noFill/>
        </a:ln>
        <a:effectLst/>
      </c:spPr>
    </c:plotArea>
    <c:legend>
      <c:legendPos val="b"/>
      <c:layout>
        <c:manualLayout>
          <c:xMode val="edge"/>
          <c:yMode val="edge"/>
          <c:x val="1.618011811023622E-2"/>
          <c:y val="0.80939367670784268"/>
          <c:w val="0.97458420822397196"/>
          <c:h val="0.1906063232921573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FFFFF"/>
    </a:solidFill>
    <a:ln>
      <a:noFill/>
    </a:ln>
    <a:effectLst/>
  </c:spPr>
  <c:txPr>
    <a:bodyPr/>
    <a:lstStyle/>
    <a:p>
      <a:pPr>
        <a:defRPr sz="1400" b="1"/>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321862544959657"/>
          <c:y val="3.1865704286964128E-2"/>
          <c:w val="0.69004072021861462"/>
          <c:h val="0.73026835211773067"/>
        </c:manualLayout>
      </c:layout>
      <c:scatterChart>
        <c:scatterStyle val="lineMarker"/>
        <c:varyColors val="0"/>
        <c:ser>
          <c:idx val="0"/>
          <c:order val="0"/>
          <c:tx>
            <c:strRef>
              <c:f>Sheet7!$B$14</c:f>
              <c:strCache>
                <c:ptCount val="1"/>
                <c:pt idx="0">
                  <c:v>Execution Time</c:v>
                </c:pt>
              </c:strCache>
            </c:strRef>
          </c:tx>
          <c:spPr>
            <a:ln w="25400" cap="rnd">
              <a:solidFill>
                <a:schemeClr val="accent1"/>
              </a:solidFill>
              <a:round/>
            </a:ln>
            <a:effectLst/>
          </c:spPr>
          <c:marker>
            <c:symbol val="circle"/>
            <c:size val="7"/>
            <c:spPr>
              <a:solidFill>
                <a:schemeClr val="accent1"/>
              </a:solidFill>
              <a:ln w="9525">
                <a:solidFill>
                  <a:schemeClr val="accent1"/>
                </a:solidFill>
              </a:ln>
              <a:effectLst/>
            </c:spPr>
          </c:marker>
          <c:xVal>
            <c:numRef>
              <c:f>Sheet7!$A$4:$A$9</c:f>
              <c:numCache>
                <c:formatCode>General</c:formatCode>
                <c:ptCount val="6"/>
                <c:pt idx="0">
                  <c:v>1</c:v>
                </c:pt>
                <c:pt idx="1">
                  <c:v>8</c:v>
                </c:pt>
                <c:pt idx="2">
                  <c:v>16</c:v>
                </c:pt>
                <c:pt idx="3">
                  <c:v>32</c:v>
                </c:pt>
                <c:pt idx="4">
                  <c:v>64</c:v>
                </c:pt>
                <c:pt idx="5">
                  <c:v>128</c:v>
                </c:pt>
              </c:numCache>
            </c:numRef>
          </c:xVal>
          <c:yVal>
            <c:numRef>
              <c:f>Sheet7!$J$4:$J$9</c:f>
              <c:numCache>
                <c:formatCode>General</c:formatCode>
                <c:ptCount val="6"/>
                <c:pt idx="0">
                  <c:v>7227.9920000000002</c:v>
                </c:pt>
                <c:pt idx="1">
                  <c:v>950.25649999999996</c:v>
                </c:pt>
                <c:pt idx="2">
                  <c:v>489.96199999999999</c:v>
                </c:pt>
                <c:pt idx="3">
                  <c:v>263.37625000000003</c:v>
                </c:pt>
                <c:pt idx="4">
                  <c:v>137.18450000000001</c:v>
                </c:pt>
                <c:pt idx="5">
                  <c:v>85.124250000000004</c:v>
                </c:pt>
              </c:numCache>
            </c:numRef>
          </c:yVal>
          <c:smooth val="0"/>
        </c:ser>
        <c:dLbls>
          <c:showLegendKey val="0"/>
          <c:showVal val="0"/>
          <c:showCatName val="0"/>
          <c:showSerName val="0"/>
          <c:showPercent val="0"/>
          <c:showBubbleSize val="0"/>
        </c:dLbls>
        <c:axId val="199938256"/>
        <c:axId val="199942736"/>
      </c:scatterChart>
      <c:scatterChart>
        <c:scatterStyle val="lineMarker"/>
        <c:varyColors val="0"/>
        <c:ser>
          <c:idx val="1"/>
          <c:order val="1"/>
          <c:tx>
            <c:strRef>
              <c:f>Sheet7!$B$16</c:f>
              <c:strCache>
                <c:ptCount val="1"/>
                <c:pt idx="0">
                  <c:v>Speedup</c:v>
                </c:pt>
              </c:strCache>
            </c:strRef>
          </c:tx>
          <c:spPr>
            <a:ln w="25400" cap="rnd">
              <a:solidFill>
                <a:schemeClr val="accent2"/>
              </a:solidFill>
              <a:round/>
            </a:ln>
            <a:effectLst/>
          </c:spPr>
          <c:marker>
            <c:symbol val="circle"/>
            <c:size val="7"/>
            <c:spPr>
              <a:solidFill>
                <a:schemeClr val="accent2"/>
              </a:solidFill>
              <a:ln w="9525">
                <a:solidFill>
                  <a:schemeClr val="accent2"/>
                </a:solidFill>
              </a:ln>
              <a:effectLst/>
            </c:spPr>
          </c:marker>
          <c:xVal>
            <c:numRef>
              <c:f>Sheet7!$A$4:$A$9</c:f>
              <c:numCache>
                <c:formatCode>General</c:formatCode>
                <c:ptCount val="6"/>
                <c:pt idx="0">
                  <c:v>1</c:v>
                </c:pt>
                <c:pt idx="1">
                  <c:v>8</c:v>
                </c:pt>
                <c:pt idx="2">
                  <c:v>16</c:v>
                </c:pt>
                <c:pt idx="3">
                  <c:v>32</c:v>
                </c:pt>
                <c:pt idx="4">
                  <c:v>64</c:v>
                </c:pt>
                <c:pt idx="5">
                  <c:v>128</c:v>
                </c:pt>
              </c:numCache>
            </c:numRef>
          </c:xVal>
          <c:yVal>
            <c:numRef>
              <c:f>Sheet7!$L$4:$L$9</c:f>
              <c:numCache>
                <c:formatCode>0</c:formatCode>
                <c:ptCount val="6"/>
                <c:pt idx="0">
                  <c:v>1</c:v>
                </c:pt>
                <c:pt idx="1">
                  <c:v>7.6063589146719863</c:v>
                </c:pt>
                <c:pt idx="2">
                  <c:v>14.75214812577302</c:v>
                </c:pt>
                <c:pt idx="3">
                  <c:v>27.443598274331872</c:v>
                </c:pt>
                <c:pt idx="4">
                  <c:v>52.688109808323823</c:v>
                </c:pt>
                <c:pt idx="5">
                  <c:v>84.911079980146667</c:v>
                </c:pt>
              </c:numCache>
            </c:numRef>
          </c:yVal>
          <c:smooth val="0"/>
        </c:ser>
        <c:dLbls>
          <c:showLegendKey val="0"/>
          <c:showVal val="0"/>
          <c:showCatName val="0"/>
          <c:showSerName val="0"/>
          <c:showPercent val="0"/>
          <c:showBubbleSize val="0"/>
        </c:dLbls>
        <c:axId val="199943856"/>
        <c:axId val="199943296"/>
      </c:scatterChart>
      <c:valAx>
        <c:axId val="19993825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Number of Nodes</a:t>
                </a:r>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9942736"/>
        <c:crosses val="autoZero"/>
        <c:crossBetween val="midCat"/>
        <c:majorUnit val="20"/>
      </c:valAx>
      <c:valAx>
        <c:axId val="1999427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Execution Time (Seconds)</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9938256"/>
        <c:crosses val="autoZero"/>
        <c:crossBetween val="midCat"/>
      </c:valAx>
      <c:valAx>
        <c:axId val="199943296"/>
        <c:scaling>
          <c:orientation val="minMax"/>
        </c:scaling>
        <c:delete val="0"/>
        <c:axPos val="r"/>
        <c:title>
          <c:tx>
            <c:rich>
              <a:bodyPr rot="540000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Speedup</a:t>
                </a:r>
              </a:p>
            </c:rich>
          </c:tx>
          <c:layout/>
          <c:overlay val="0"/>
          <c:spPr>
            <a:noFill/>
            <a:ln>
              <a:noFill/>
            </a:ln>
            <a:effectLst/>
          </c:spPr>
          <c:txPr>
            <a:bodyPr rot="5400000" spcFirstLastPara="1" vertOverflow="ellipsis"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9943856"/>
        <c:crosses val="max"/>
        <c:crossBetween val="midCat"/>
      </c:valAx>
      <c:valAx>
        <c:axId val="199943856"/>
        <c:scaling>
          <c:orientation val="minMax"/>
        </c:scaling>
        <c:delete val="1"/>
        <c:axPos val="b"/>
        <c:numFmt formatCode="General" sourceLinked="1"/>
        <c:majorTickMark val="out"/>
        <c:minorTickMark val="none"/>
        <c:tickLblPos val="nextTo"/>
        <c:crossAx val="199943296"/>
        <c:crosses val="autoZero"/>
        <c:crossBetween val="midCat"/>
      </c:valAx>
      <c:spPr>
        <a:noFill/>
        <a:ln>
          <a:noFill/>
        </a:ln>
        <a:effectLst/>
      </c:spPr>
    </c:plotArea>
    <c:legend>
      <c:legendPos val="b"/>
      <c:layout>
        <c:manualLayout>
          <c:xMode val="edge"/>
          <c:yMode val="edge"/>
          <c:x val="0.19919116360454947"/>
          <c:y val="0.91726975794692334"/>
          <c:w val="0.60161756342957129"/>
          <c:h val="8.2730242053076705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FFFFF"/>
    </a:solidFill>
    <a:ln>
      <a:noFill/>
    </a:ln>
    <a:effectLst/>
  </c:spPr>
  <c:txPr>
    <a:bodyPr/>
    <a:lstStyle/>
    <a:p>
      <a:pPr>
        <a:defRPr sz="1400" b="1"/>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201905317390884"/>
          <c:y val="3.1865704286964128E-2"/>
          <c:w val="0.77396865515267377"/>
          <c:h val="0.63361405611700117"/>
        </c:manualLayout>
      </c:layout>
      <c:scatterChart>
        <c:scatterStyle val="lineMarker"/>
        <c:varyColors val="0"/>
        <c:ser>
          <c:idx val="0"/>
          <c:order val="0"/>
          <c:tx>
            <c:strRef>
              <c:f>Sheet15!$A$3</c:f>
              <c:strCache>
                <c:ptCount val="1"/>
                <c:pt idx="0">
                  <c:v>100K points</c:v>
                </c:pt>
              </c:strCache>
            </c:strRef>
          </c:tx>
          <c:spPr>
            <a:ln w="25400" cap="rnd">
              <a:solidFill>
                <a:schemeClr val="accent1"/>
              </a:solidFill>
              <a:round/>
            </a:ln>
            <a:effectLst/>
          </c:spPr>
          <c:marker>
            <c:symbol val="circle"/>
            <c:size val="7"/>
            <c:spPr>
              <a:solidFill>
                <a:schemeClr val="accent1"/>
              </a:solidFill>
              <a:ln w="9525">
                <a:solidFill>
                  <a:schemeClr val="accent1"/>
                </a:solidFill>
              </a:ln>
              <a:effectLst/>
            </c:spPr>
          </c:marker>
          <c:xVal>
            <c:numRef>
              <c:f>Sheet15!$C$3:$C$7</c:f>
              <c:numCache>
                <c:formatCode>General</c:formatCode>
                <c:ptCount val="5"/>
                <c:pt idx="0">
                  <c:v>8</c:v>
                </c:pt>
                <c:pt idx="1">
                  <c:v>16</c:v>
                </c:pt>
                <c:pt idx="2">
                  <c:v>32</c:v>
                </c:pt>
                <c:pt idx="3">
                  <c:v>64</c:v>
                </c:pt>
                <c:pt idx="4">
                  <c:v>128</c:v>
                </c:pt>
              </c:numCache>
            </c:numRef>
          </c:xVal>
          <c:yVal>
            <c:numRef>
              <c:f>Sheet15!$O$3:$O$7</c:f>
              <c:numCache>
                <c:formatCode>General</c:formatCode>
                <c:ptCount val="5"/>
                <c:pt idx="0">
                  <c:v>1952.355775</c:v>
                </c:pt>
                <c:pt idx="1">
                  <c:v>1041.6362875</c:v>
                </c:pt>
                <c:pt idx="2">
                  <c:v>531.21747499999992</c:v>
                </c:pt>
                <c:pt idx="3">
                  <c:v>315.05084999999997</c:v>
                </c:pt>
                <c:pt idx="4">
                  <c:v>230.55719687499999</c:v>
                </c:pt>
              </c:numCache>
            </c:numRef>
          </c:yVal>
          <c:smooth val="0"/>
        </c:ser>
        <c:ser>
          <c:idx val="1"/>
          <c:order val="1"/>
          <c:tx>
            <c:strRef>
              <c:f>Sheet15!$A$8</c:f>
              <c:strCache>
                <c:ptCount val="1"/>
                <c:pt idx="0">
                  <c:v>200K points</c:v>
                </c:pt>
              </c:strCache>
            </c:strRef>
          </c:tx>
          <c:spPr>
            <a:ln w="25400" cap="rnd">
              <a:solidFill>
                <a:schemeClr val="accent2"/>
              </a:solidFill>
              <a:round/>
            </a:ln>
            <a:effectLst/>
          </c:spPr>
          <c:marker>
            <c:symbol val="circle"/>
            <c:size val="7"/>
            <c:spPr>
              <a:solidFill>
                <a:schemeClr val="accent2"/>
              </a:solidFill>
              <a:ln w="9525">
                <a:solidFill>
                  <a:schemeClr val="accent2"/>
                </a:solidFill>
              </a:ln>
              <a:effectLst/>
            </c:spPr>
          </c:marker>
          <c:xVal>
            <c:numRef>
              <c:f>Sheet15!$C$8:$C$10</c:f>
              <c:numCache>
                <c:formatCode>General</c:formatCode>
                <c:ptCount val="3"/>
                <c:pt idx="0">
                  <c:v>32</c:v>
                </c:pt>
                <c:pt idx="1">
                  <c:v>64</c:v>
                </c:pt>
                <c:pt idx="2">
                  <c:v>128</c:v>
                </c:pt>
              </c:numCache>
            </c:numRef>
          </c:xVal>
          <c:yVal>
            <c:numRef>
              <c:f>Sheet15!$O$8:$O$10</c:f>
              <c:numCache>
                <c:formatCode>General</c:formatCode>
                <c:ptCount val="3"/>
                <c:pt idx="0">
                  <c:v>2654.2500437500003</c:v>
                </c:pt>
                <c:pt idx="1">
                  <c:v>1519.653871875</c:v>
                </c:pt>
                <c:pt idx="2">
                  <c:v>765.80654843750006</c:v>
                </c:pt>
              </c:numCache>
            </c:numRef>
          </c:yVal>
          <c:smooth val="0"/>
        </c:ser>
        <c:ser>
          <c:idx val="2"/>
          <c:order val="2"/>
          <c:tx>
            <c:strRef>
              <c:f>Sheet15!$A$11</c:f>
              <c:strCache>
                <c:ptCount val="1"/>
                <c:pt idx="0">
                  <c:v>300K points</c:v>
                </c:pt>
              </c:strCache>
            </c:strRef>
          </c:tx>
          <c:spPr>
            <a:ln w="25400" cap="rnd">
              <a:solidFill>
                <a:schemeClr val="accent3"/>
              </a:solidFill>
              <a:round/>
            </a:ln>
            <a:effectLst/>
          </c:spPr>
          <c:marker>
            <c:symbol val="circle"/>
            <c:size val="7"/>
            <c:spPr>
              <a:solidFill>
                <a:schemeClr val="accent3"/>
              </a:solidFill>
              <a:ln w="9525">
                <a:solidFill>
                  <a:schemeClr val="accent3"/>
                </a:solidFill>
              </a:ln>
              <a:effectLst/>
            </c:spPr>
          </c:marker>
          <c:xVal>
            <c:numRef>
              <c:f>Sheet15!$C$11:$C$12</c:f>
              <c:numCache>
                <c:formatCode>General</c:formatCode>
                <c:ptCount val="2"/>
                <c:pt idx="0">
                  <c:v>64</c:v>
                </c:pt>
                <c:pt idx="1">
                  <c:v>128</c:v>
                </c:pt>
              </c:numCache>
            </c:numRef>
          </c:xVal>
          <c:yVal>
            <c:numRef>
              <c:f>Sheet15!$O$11:$O$12</c:f>
              <c:numCache>
                <c:formatCode>General</c:formatCode>
                <c:ptCount val="2"/>
                <c:pt idx="0">
                  <c:v>3572.0929812500003</c:v>
                </c:pt>
                <c:pt idx="1">
                  <c:v>2081.0853328124999</c:v>
                </c:pt>
              </c:numCache>
            </c:numRef>
          </c:yVal>
          <c:smooth val="0"/>
        </c:ser>
        <c:ser>
          <c:idx val="3"/>
          <c:order val="3"/>
          <c:tx>
            <c:strRef>
              <c:f>Sheet15!$A$13</c:f>
              <c:strCache>
                <c:ptCount val="1"/>
                <c:pt idx="0">
                  <c:v>400K points</c:v>
                </c:pt>
              </c:strCache>
            </c:strRef>
          </c:tx>
          <c:spPr>
            <a:ln w="25400" cap="rnd">
              <a:solidFill>
                <a:schemeClr val="accent4"/>
              </a:solidFill>
              <a:round/>
            </a:ln>
            <a:effectLst/>
          </c:spPr>
          <c:marker>
            <c:symbol val="circle"/>
            <c:size val="7"/>
            <c:spPr>
              <a:solidFill>
                <a:schemeClr val="accent4"/>
              </a:solidFill>
              <a:ln w="9525">
                <a:solidFill>
                  <a:schemeClr val="accent4"/>
                </a:solidFill>
              </a:ln>
              <a:effectLst/>
            </c:spPr>
          </c:marker>
          <c:xVal>
            <c:numRef>
              <c:f>Sheet15!$C$13</c:f>
              <c:numCache>
                <c:formatCode>General</c:formatCode>
                <c:ptCount val="1"/>
                <c:pt idx="0">
                  <c:v>128</c:v>
                </c:pt>
              </c:numCache>
            </c:numRef>
          </c:xVal>
          <c:yVal>
            <c:numRef>
              <c:f>Sheet15!$O$13</c:f>
              <c:numCache>
                <c:formatCode>General</c:formatCode>
                <c:ptCount val="1"/>
                <c:pt idx="0">
                  <c:v>3252.0244046875</c:v>
                </c:pt>
              </c:numCache>
            </c:numRef>
          </c:yVal>
          <c:smooth val="0"/>
        </c:ser>
        <c:dLbls>
          <c:showLegendKey val="0"/>
          <c:showVal val="0"/>
          <c:showCatName val="0"/>
          <c:showSerName val="0"/>
          <c:showPercent val="0"/>
          <c:showBubbleSize val="0"/>
        </c:dLbls>
        <c:axId val="196227856"/>
        <c:axId val="196228416"/>
      </c:scatterChart>
      <c:valAx>
        <c:axId val="19622785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Number of Nodes</a:t>
                </a:r>
              </a:p>
            </c:rich>
          </c:tx>
          <c:layout>
            <c:manualLayout>
              <c:xMode val="edge"/>
              <c:yMode val="edge"/>
              <c:x val="0.41226121426179752"/>
              <c:y val="0.77185627881043373"/>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6228416"/>
        <c:crosses val="autoZero"/>
        <c:crossBetween val="midCat"/>
        <c:majorUnit val="20"/>
      </c:valAx>
      <c:valAx>
        <c:axId val="196228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Execution Time (seconds)</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6227856"/>
        <c:crosses val="autoZero"/>
        <c:crossBetween val="midCat"/>
      </c:valAx>
      <c:spPr>
        <a:noFill/>
        <a:ln>
          <a:noFill/>
        </a:ln>
        <a:effectLst/>
      </c:spPr>
    </c:plotArea>
    <c:legend>
      <c:legendPos val="b"/>
      <c:layout>
        <c:manualLayout>
          <c:xMode val="edge"/>
          <c:yMode val="edge"/>
          <c:x val="0"/>
          <c:y val="0.84140023835603206"/>
          <c:w val="0.99195909886264222"/>
          <c:h val="0.15859976164396775"/>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FFFFF"/>
    </a:solidFill>
    <a:ln>
      <a:noFill/>
    </a:ln>
    <a:effectLst/>
  </c:spPr>
  <c:txPr>
    <a:bodyPr/>
    <a:lstStyle/>
    <a:p>
      <a:pPr>
        <a:defRPr sz="1400" b="1"/>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186557832103447"/>
          <c:y val="3.1865704286964128E-2"/>
          <c:w val="0.80972686005872307"/>
          <c:h val="0.68727703455490552"/>
        </c:manualLayout>
      </c:layout>
      <c:scatterChart>
        <c:scatterStyle val="lineMarker"/>
        <c:varyColors val="0"/>
        <c:ser>
          <c:idx val="0"/>
          <c:order val="0"/>
          <c:tx>
            <c:strRef>
              <c:f>Sheet15!$A$3</c:f>
              <c:strCache>
                <c:ptCount val="1"/>
                <c:pt idx="0">
                  <c:v>100K points</c:v>
                </c:pt>
              </c:strCache>
            </c:strRef>
          </c:tx>
          <c:spPr>
            <a:ln w="25400" cap="rnd">
              <a:solidFill>
                <a:schemeClr val="accent1"/>
              </a:solidFill>
              <a:round/>
            </a:ln>
            <a:effectLst/>
          </c:spPr>
          <c:marker>
            <c:symbol val="circle"/>
            <c:size val="7"/>
            <c:spPr>
              <a:solidFill>
                <a:schemeClr val="accent1"/>
              </a:solidFill>
              <a:ln w="9525">
                <a:solidFill>
                  <a:schemeClr val="accent1"/>
                </a:solidFill>
              </a:ln>
              <a:effectLst/>
            </c:spPr>
          </c:marker>
          <c:xVal>
            <c:numRef>
              <c:f>Sheet15!$C$3:$C$7</c:f>
              <c:numCache>
                <c:formatCode>General</c:formatCode>
                <c:ptCount val="5"/>
                <c:pt idx="0">
                  <c:v>8</c:v>
                </c:pt>
                <c:pt idx="1">
                  <c:v>16</c:v>
                </c:pt>
                <c:pt idx="2">
                  <c:v>32</c:v>
                </c:pt>
                <c:pt idx="3">
                  <c:v>64</c:v>
                </c:pt>
                <c:pt idx="4">
                  <c:v>128</c:v>
                </c:pt>
              </c:numCache>
            </c:numRef>
          </c:xVal>
          <c:yVal>
            <c:numRef>
              <c:f>Sheet15!$Q$3:$Q$7</c:f>
              <c:numCache>
                <c:formatCode>0</c:formatCode>
                <c:ptCount val="5"/>
                <c:pt idx="0">
                  <c:v>8</c:v>
                </c:pt>
                <c:pt idx="1">
                  <c:v>14.994529652462784</c:v>
                </c:pt>
                <c:pt idx="2">
                  <c:v>29.401981175412203</c:v>
                </c:pt>
                <c:pt idx="3">
                  <c:v>49.575635806092897</c:v>
                </c:pt>
                <c:pt idx="4">
                  <c:v>67.743910889357267</c:v>
                </c:pt>
              </c:numCache>
            </c:numRef>
          </c:yVal>
          <c:smooth val="0"/>
        </c:ser>
        <c:ser>
          <c:idx val="1"/>
          <c:order val="1"/>
          <c:tx>
            <c:strRef>
              <c:f>Sheet15!$A$8</c:f>
              <c:strCache>
                <c:ptCount val="1"/>
                <c:pt idx="0">
                  <c:v>200K points</c:v>
                </c:pt>
              </c:strCache>
            </c:strRef>
          </c:tx>
          <c:spPr>
            <a:ln w="25400" cap="rnd">
              <a:solidFill>
                <a:schemeClr val="accent2"/>
              </a:solidFill>
              <a:round/>
            </a:ln>
            <a:effectLst/>
          </c:spPr>
          <c:marker>
            <c:symbol val="circle"/>
            <c:size val="7"/>
            <c:spPr>
              <a:solidFill>
                <a:schemeClr val="accent2"/>
              </a:solidFill>
              <a:ln w="9525">
                <a:solidFill>
                  <a:schemeClr val="accent2"/>
                </a:solidFill>
              </a:ln>
              <a:effectLst/>
            </c:spPr>
          </c:marker>
          <c:dPt>
            <c:idx val="1"/>
            <c:marker>
              <c:symbol val="circle"/>
              <c:size val="7"/>
              <c:spPr>
                <a:solidFill>
                  <a:schemeClr val="accent2"/>
                </a:solidFill>
                <a:ln w="9525">
                  <a:solidFill>
                    <a:schemeClr val="accent2"/>
                  </a:solidFill>
                </a:ln>
                <a:effectLst/>
              </c:spPr>
            </c:marker>
            <c:bubble3D val="0"/>
            <c:spPr>
              <a:ln w="25400" cap="rnd">
                <a:solidFill>
                  <a:schemeClr val="accent2"/>
                </a:solidFill>
                <a:prstDash val="dash"/>
                <a:round/>
              </a:ln>
              <a:effectLst/>
            </c:spPr>
          </c:dPt>
          <c:dPt>
            <c:idx val="2"/>
            <c:marker>
              <c:symbol val="circle"/>
              <c:size val="7"/>
              <c:spPr>
                <a:solidFill>
                  <a:schemeClr val="accent2"/>
                </a:solidFill>
                <a:ln w="9525">
                  <a:solidFill>
                    <a:schemeClr val="accent2"/>
                  </a:solidFill>
                </a:ln>
                <a:effectLst/>
              </c:spPr>
            </c:marker>
            <c:bubble3D val="0"/>
            <c:spPr>
              <a:ln w="25400" cap="rnd">
                <a:solidFill>
                  <a:schemeClr val="accent2"/>
                </a:solidFill>
                <a:prstDash val="dash"/>
                <a:round/>
              </a:ln>
              <a:effectLst/>
            </c:spPr>
          </c:dPt>
          <c:xVal>
            <c:numRef>
              <c:f>Sheet15!$C$3:$C$7</c:f>
              <c:numCache>
                <c:formatCode>General</c:formatCode>
                <c:ptCount val="5"/>
                <c:pt idx="0">
                  <c:v>8</c:v>
                </c:pt>
                <c:pt idx="1">
                  <c:v>16</c:v>
                </c:pt>
                <c:pt idx="2">
                  <c:v>32</c:v>
                </c:pt>
                <c:pt idx="3">
                  <c:v>64</c:v>
                </c:pt>
                <c:pt idx="4">
                  <c:v>128</c:v>
                </c:pt>
              </c:numCache>
            </c:numRef>
          </c:xVal>
          <c:yVal>
            <c:numRef>
              <c:f>(Sheet15!$T$4,Sheet15!$T$5,Sheet15!$Q$8:$Q$10)</c:f>
              <c:numCache>
                <c:formatCode>0.00</c:formatCode>
                <c:ptCount val="5"/>
                <c:pt idx="0">
                  <c:v>8</c:v>
                </c:pt>
                <c:pt idx="1">
                  <c:v>16</c:v>
                </c:pt>
                <c:pt idx="2" formatCode="0">
                  <c:v>32</c:v>
                </c:pt>
                <c:pt idx="3" formatCode="0">
                  <c:v>55.891675711129608</c:v>
                </c:pt>
                <c:pt idx="4" formatCode="0">
                  <c:v>110.91051855497669</c:v>
                </c:pt>
              </c:numCache>
            </c:numRef>
          </c:yVal>
          <c:smooth val="0"/>
        </c:ser>
        <c:ser>
          <c:idx val="2"/>
          <c:order val="2"/>
          <c:tx>
            <c:strRef>
              <c:f>Sheet15!$A$11</c:f>
              <c:strCache>
                <c:ptCount val="1"/>
                <c:pt idx="0">
                  <c:v>300K points</c:v>
                </c:pt>
              </c:strCache>
            </c:strRef>
          </c:tx>
          <c:spPr>
            <a:ln w="25400" cap="rnd">
              <a:solidFill>
                <a:schemeClr val="accent3"/>
              </a:solidFill>
              <a:round/>
            </a:ln>
            <a:effectLst/>
          </c:spPr>
          <c:marker>
            <c:symbol val="circle"/>
            <c:size val="7"/>
            <c:spPr>
              <a:solidFill>
                <a:schemeClr val="accent3"/>
              </a:solidFill>
              <a:ln w="9525">
                <a:solidFill>
                  <a:schemeClr val="accent3"/>
                </a:solidFill>
              </a:ln>
              <a:effectLst/>
            </c:spPr>
          </c:marker>
          <c:dPt>
            <c:idx val="1"/>
            <c:marker>
              <c:symbol val="circle"/>
              <c:size val="7"/>
              <c:spPr>
                <a:solidFill>
                  <a:schemeClr val="accent3"/>
                </a:solidFill>
                <a:ln w="9525">
                  <a:solidFill>
                    <a:schemeClr val="accent3"/>
                  </a:solidFill>
                </a:ln>
                <a:effectLst/>
              </c:spPr>
            </c:marker>
            <c:bubble3D val="0"/>
            <c:spPr>
              <a:ln w="25400" cap="rnd">
                <a:solidFill>
                  <a:schemeClr val="accent3"/>
                </a:solidFill>
                <a:prstDash val="sysDash"/>
                <a:round/>
              </a:ln>
              <a:effectLst/>
            </c:spPr>
          </c:dPt>
          <c:dPt>
            <c:idx val="2"/>
            <c:marker>
              <c:symbol val="circle"/>
              <c:size val="7"/>
              <c:spPr>
                <a:solidFill>
                  <a:schemeClr val="accent3"/>
                </a:solidFill>
                <a:ln w="9525">
                  <a:solidFill>
                    <a:schemeClr val="accent3"/>
                  </a:solidFill>
                </a:ln>
                <a:effectLst/>
              </c:spPr>
            </c:marker>
            <c:bubble3D val="0"/>
            <c:spPr>
              <a:ln w="25400" cap="rnd">
                <a:solidFill>
                  <a:schemeClr val="accent3"/>
                </a:solidFill>
                <a:prstDash val="sysDash"/>
                <a:round/>
              </a:ln>
              <a:effectLst/>
            </c:spPr>
          </c:dPt>
          <c:dPt>
            <c:idx val="3"/>
            <c:marker>
              <c:symbol val="circle"/>
              <c:size val="7"/>
              <c:spPr>
                <a:solidFill>
                  <a:schemeClr val="accent3"/>
                </a:solidFill>
                <a:ln w="9525">
                  <a:solidFill>
                    <a:schemeClr val="accent3"/>
                  </a:solidFill>
                </a:ln>
                <a:effectLst/>
              </c:spPr>
            </c:marker>
            <c:bubble3D val="0"/>
            <c:spPr>
              <a:ln w="25400" cap="rnd">
                <a:solidFill>
                  <a:schemeClr val="accent3"/>
                </a:solidFill>
                <a:prstDash val="sysDash"/>
                <a:round/>
              </a:ln>
              <a:effectLst/>
            </c:spPr>
          </c:dPt>
          <c:xVal>
            <c:numRef>
              <c:f>Sheet15!$C$3:$C$7</c:f>
              <c:numCache>
                <c:formatCode>General</c:formatCode>
                <c:ptCount val="5"/>
                <c:pt idx="0">
                  <c:v>8</c:v>
                </c:pt>
                <c:pt idx="1">
                  <c:v>16</c:v>
                </c:pt>
                <c:pt idx="2">
                  <c:v>32</c:v>
                </c:pt>
                <c:pt idx="3">
                  <c:v>64</c:v>
                </c:pt>
                <c:pt idx="4">
                  <c:v>128</c:v>
                </c:pt>
              </c:numCache>
            </c:numRef>
          </c:xVal>
          <c:yVal>
            <c:numRef>
              <c:f>(Sheet15!$T$4,Sheet15!$T$5,Sheet15!$T$6,Sheet15!$Q$11:$Q$12)</c:f>
              <c:numCache>
                <c:formatCode>0.00</c:formatCode>
                <c:ptCount val="5"/>
                <c:pt idx="0">
                  <c:v>8</c:v>
                </c:pt>
                <c:pt idx="1">
                  <c:v>16</c:v>
                </c:pt>
                <c:pt idx="2">
                  <c:v>32</c:v>
                </c:pt>
                <c:pt idx="3" formatCode="0">
                  <c:v>64</c:v>
                </c:pt>
                <c:pt idx="4" formatCode="0">
                  <c:v>109.85323244339905</c:v>
                </c:pt>
              </c:numCache>
            </c:numRef>
          </c:yVal>
          <c:smooth val="0"/>
        </c:ser>
        <c:dLbls>
          <c:showLegendKey val="0"/>
          <c:showVal val="0"/>
          <c:showCatName val="0"/>
          <c:showSerName val="0"/>
          <c:showPercent val="0"/>
          <c:showBubbleSize val="0"/>
        </c:dLbls>
        <c:axId val="196231776"/>
        <c:axId val="196232336"/>
      </c:scatterChart>
      <c:valAx>
        <c:axId val="19623177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Number of Nodes</a:t>
                </a:r>
              </a:p>
            </c:rich>
          </c:tx>
          <c:layout>
            <c:manualLayout>
              <c:xMode val="edge"/>
              <c:yMode val="edge"/>
              <c:x val="0.39315935640134414"/>
              <c:y val="0.84152361503937578"/>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6232336"/>
        <c:crosses val="autoZero"/>
        <c:crossBetween val="midCat"/>
        <c:majorUnit val="20"/>
      </c:valAx>
      <c:valAx>
        <c:axId val="1962323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r>
                  <a:rPr lang="en-US"/>
                  <a:t>Speedup</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196231776"/>
        <c:crosses val="autoZero"/>
        <c:crossBetween val="midCat"/>
      </c:valAx>
      <c:spPr>
        <a:noFill/>
        <a:ln>
          <a:noFill/>
        </a:ln>
        <a:effectLst/>
      </c:spPr>
    </c:plotArea>
    <c:legend>
      <c:legendPos val="b"/>
      <c:layout>
        <c:manualLayout>
          <c:xMode val="edge"/>
          <c:yMode val="edge"/>
          <c:x val="4.3121172353455825E-4"/>
          <c:y val="0.91726975794692334"/>
          <c:w val="0.99913746719160101"/>
          <c:h val="8.2730242053076705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FFFFF"/>
    </a:solidFill>
    <a:ln>
      <a:noFill/>
    </a:ln>
    <a:effectLst/>
  </c:spPr>
  <c:txPr>
    <a:bodyPr/>
    <a:lstStyle/>
    <a:p>
      <a:pPr>
        <a:defRPr sz="1400" b="1"/>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ECE54E-311D-42EE-A934-A4D5D313B8B8}" type="datetimeFigureOut">
              <a:rPr lang="en-US" smtClean="0"/>
              <a:t>3/14/2015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A09517-7849-409A-9718-7F5EF4870DD3}" type="slidenum">
              <a:rPr lang="en-US" smtClean="0"/>
              <a:t>‹#›</a:t>
            </a:fld>
            <a:endParaRPr lang="en-US"/>
          </a:p>
        </p:txBody>
      </p:sp>
    </p:spTree>
    <p:extLst>
      <p:ext uri="{BB962C8B-B14F-4D97-AF65-F5344CB8AC3E}">
        <p14:creationId xmlns:p14="http://schemas.microsoft.com/office/powerpoint/2010/main" val="357294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9517-7849-409A-9718-7F5EF4870DD3}" type="slidenum">
              <a:rPr lang="en-US" smtClean="0"/>
              <a:t>2</a:t>
            </a:fld>
            <a:endParaRPr lang="en-US"/>
          </a:p>
        </p:txBody>
      </p:sp>
    </p:spTree>
    <p:extLst>
      <p:ext uri="{BB962C8B-B14F-4D97-AF65-F5344CB8AC3E}">
        <p14:creationId xmlns:p14="http://schemas.microsoft.com/office/powerpoint/2010/main" val="331084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9517-7849-409A-9718-7F5EF4870DD3}" type="slidenum">
              <a:rPr lang="en-US" smtClean="0"/>
              <a:t>14</a:t>
            </a:fld>
            <a:endParaRPr lang="en-US"/>
          </a:p>
        </p:txBody>
      </p:sp>
    </p:spTree>
    <p:extLst>
      <p:ext uri="{BB962C8B-B14F-4D97-AF65-F5344CB8AC3E}">
        <p14:creationId xmlns:p14="http://schemas.microsoft.com/office/powerpoint/2010/main" val="3255402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DA09517-7849-409A-9718-7F5EF4870DD3}" type="slidenum">
              <a:rPr lang="en-US" smtClean="0"/>
              <a:t>17</a:t>
            </a:fld>
            <a:endParaRPr lang="en-US"/>
          </a:p>
        </p:txBody>
      </p:sp>
    </p:spTree>
    <p:extLst>
      <p:ext uri="{BB962C8B-B14F-4D97-AF65-F5344CB8AC3E}">
        <p14:creationId xmlns:p14="http://schemas.microsoft.com/office/powerpoint/2010/main" val="2602166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9517-7849-409A-9718-7F5EF4870DD3}" type="slidenum">
              <a:rPr lang="en-US" smtClean="0"/>
              <a:t>3</a:t>
            </a:fld>
            <a:endParaRPr lang="en-US"/>
          </a:p>
        </p:txBody>
      </p:sp>
    </p:spTree>
    <p:extLst>
      <p:ext uri="{BB962C8B-B14F-4D97-AF65-F5344CB8AC3E}">
        <p14:creationId xmlns:p14="http://schemas.microsoft.com/office/powerpoint/2010/main" val="1104063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9517-7849-409A-9718-7F5EF4870DD3}" type="slidenum">
              <a:rPr lang="en-US" smtClean="0"/>
              <a:t>4</a:t>
            </a:fld>
            <a:endParaRPr lang="en-US"/>
          </a:p>
        </p:txBody>
      </p:sp>
    </p:spTree>
    <p:extLst>
      <p:ext uri="{BB962C8B-B14F-4D97-AF65-F5344CB8AC3E}">
        <p14:creationId xmlns:p14="http://schemas.microsoft.com/office/powerpoint/2010/main" val="3088276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7DB927-EBE1-49E2-8934-5881B376EE24}" type="slidenum">
              <a:rPr lang="en-US" smtClean="0"/>
              <a:t>5</a:t>
            </a:fld>
            <a:endParaRPr lang="en-US"/>
          </a:p>
        </p:txBody>
      </p:sp>
    </p:spTree>
    <p:extLst>
      <p:ext uri="{BB962C8B-B14F-4D97-AF65-F5344CB8AC3E}">
        <p14:creationId xmlns:p14="http://schemas.microsoft.com/office/powerpoint/2010/main" val="236219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9517-7849-409A-9718-7F5EF4870DD3}" type="slidenum">
              <a:rPr lang="en-US" smtClean="0"/>
              <a:t>7</a:t>
            </a:fld>
            <a:endParaRPr lang="en-US"/>
          </a:p>
        </p:txBody>
      </p:sp>
    </p:spTree>
    <p:extLst>
      <p:ext uri="{BB962C8B-B14F-4D97-AF65-F5344CB8AC3E}">
        <p14:creationId xmlns:p14="http://schemas.microsoft.com/office/powerpoint/2010/main" val="3913772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9517-7849-409A-9718-7F5EF4870DD3}" type="slidenum">
              <a:rPr lang="en-US" smtClean="0"/>
              <a:t>9</a:t>
            </a:fld>
            <a:endParaRPr lang="en-US"/>
          </a:p>
        </p:txBody>
      </p:sp>
    </p:spTree>
    <p:extLst>
      <p:ext uri="{BB962C8B-B14F-4D97-AF65-F5344CB8AC3E}">
        <p14:creationId xmlns:p14="http://schemas.microsoft.com/office/powerpoint/2010/main" val="20785915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9517-7849-409A-9718-7F5EF4870DD3}" type="slidenum">
              <a:rPr lang="en-US" smtClean="0"/>
              <a:t>11</a:t>
            </a:fld>
            <a:endParaRPr lang="en-US"/>
          </a:p>
        </p:txBody>
      </p:sp>
    </p:spTree>
    <p:extLst>
      <p:ext uri="{BB962C8B-B14F-4D97-AF65-F5344CB8AC3E}">
        <p14:creationId xmlns:p14="http://schemas.microsoft.com/office/powerpoint/2010/main" val="253549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9517-7849-409A-9718-7F5EF4870DD3}" type="slidenum">
              <a:rPr lang="en-US" smtClean="0"/>
              <a:t>12</a:t>
            </a:fld>
            <a:endParaRPr lang="en-US"/>
          </a:p>
        </p:txBody>
      </p:sp>
    </p:spTree>
    <p:extLst>
      <p:ext uri="{BB962C8B-B14F-4D97-AF65-F5344CB8AC3E}">
        <p14:creationId xmlns:p14="http://schemas.microsoft.com/office/powerpoint/2010/main" val="717015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A09517-7849-409A-9718-7F5EF4870DD3}" type="slidenum">
              <a:rPr lang="en-US" smtClean="0"/>
              <a:t>13</a:t>
            </a:fld>
            <a:endParaRPr lang="en-US"/>
          </a:p>
        </p:txBody>
      </p:sp>
    </p:spTree>
    <p:extLst>
      <p:ext uri="{BB962C8B-B14F-4D97-AF65-F5344CB8AC3E}">
        <p14:creationId xmlns:p14="http://schemas.microsoft.com/office/powerpoint/2010/main" val="8308206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817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9349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ignature 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611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573435-8487-43E9-88F0-26A5F345AD8F}" type="datetimeFigureOut">
              <a:rPr lang="en-US" smtClean="0"/>
              <a:t>3/14/2015</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7AF012BE-285D-4644-A9A6-9AB001C248D4}" type="slidenum">
              <a:rPr lang="en-US" smtClean="0"/>
              <a:t>‹#›</a:t>
            </a:fld>
            <a:endParaRPr lang="en-US"/>
          </a:p>
        </p:txBody>
      </p:sp>
    </p:spTree>
    <p:extLst>
      <p:ext uri="{BB962C8B-B14F-4D97-AF65-F5344CB8AC3E}">
        <p14:creationId xmlns:p14="http://schemas.microsoft.com/office/powerpoint/2010/main" val="3349397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573435-8487-43E9-88F0-26A5F345AD8F}" type="datetimeFigureOut">
              <a:rPr lang="en-US" smtClean="0"/>
              <a:t>3/14/2015</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7AF012BE-285D-4644-A9A6-9AB001C248D4}" type="slidenum">
              <a:rPr lang="en-US" smtClean="0"/>
              <a:t>‹#›</a:t>
            </a:fld>
            <a:endParaRPr lang="en-US"/>
          </a:p>
        </p:txBody>
      </p:sp>
    </p:spTree>
    <p:extLst>
      <p:ext uri="{BB962C8B-B14F-4D97-AF65-F5344CB8AC3E}">
        <p14:creationId xmlns:p14="http://schemas.microsoft.com/office/powerpoint/2010/main" val="2250584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573435-8487-43E9-88F0-26A5F345AD8F}" type="datetimeFigureOut">
              <a:rPr lang="en-US" smtClean="0"/>
              <a:t>3/14/2015</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7AF012BE-285D-4644-A9A6-9AB001C248D4}" type="slidenum">
              <a:rPr lang="en-US" smtClean="0"/>
              <a:t>‹#›</a:t>
            </a:fld>
            <a:endParaRPr lang="en-US"/>
          </a:p>
        </p:txBody>
      </p:sp>
    </p:spTree>
    <p:extLst>
      <p:ext uri="{BB962C8B-B14F-4D97-AF65-F5344CB8AC3E}">
        <p14:creationId xmlns:p14="http://schemas.microsoft.com/office/powerpoint/2010/main" val="1140260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04800" y="304800"/>
            <a:ext cx="838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306388" y="1336675"/>
            <a:ext cx="8380412"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2703076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Lst>
  <p:txStyles>
    <p:titleStyle>
      <a:lvl1pPr algn="l" rtl="0" eaLnBrk="0" fontAlgn="base" hangingPunct="0">
        <a:spcBef>
          <a:spcPct val="0"/>
        </a:spcBef>
        <a:spcAft>
          <a:spcPct val="0"/>
        </a:spcAft>
        <a:defRPr sz="3400" b="1">
          <a:solidFill>
            <a:srgbClr val="B30838"/>
          </a:solidFill>
          <a:latin typeface="+mj-lt"/>
          <a:ea typeface="+mj-ea"/>
          <a:cs typeface="ＭＳ Ｐゴシック" pitchFamily="-107" charset="-128"/>
        </a:defRPr>
      </a:lvl1pPr>
      <a:lvl2pPr algn="l" rtl="0" eaLnBrk="0" fontAlgn="base" hangingPunct="0">
        <a:spcBef>
          <a:spcPct val="0"/>
        </a:spcBef>
        <a:spcAft>
          <a:spcPct val="0"/>
        </a:spcAft>
        <a:defRPr sz="3400" b="1">
          <a:solidFill>
            <a:srgbClr val="B30838"/>
          </a:solidFill>
          <a:latin typeface="Arial" charset="0"/>
          <a:ea typeface="ＭＳ Ｐゴシック" charset="-128"/>
          <a:cs typeface="ＭＳ Ｐゴシック" pitchFamily="-107" charset="-128"/>
        </a:defRPr>
      </a:lvl2pPr>
      <a:lvl3pPr algn="l" rtl="0" eaLnBrk="0" fontAlgn="base" hangingPunct="0">
        <a:spcBef>
          <a:spcPct val="0"/>
        </a:spcBef>
        <a:spcAft>
          <a:spcPct val="0"/>
        </a:spcAft>
        <a:defRPr sz="3400" b="1">
          <a:solidFill>
            <a:srgbClr val="B30838"/>
          </a:solidFill>
          <a:latin typeface="Arial" charset="0"/>
          <a:ea typeface="ＭＳ Ｐゴシック" charset="-128"/>
          <a:cs typeface="ＭＳ Ｐゴシック" pitchFamily="-107" charset="-128"/>
        </a:defRPr>
      </a:lvl3pPr>
      <a:lvl4pPr algn="l" rtl="0" eaLnBrk="0" fontAlgn="base" hangingPunct="0">
        <a:spcBef>
          <a:spcPct val="0"/>
        </a:spcBef>
        <a:spcAft>
          <a:spcPct val="0"/>
        </a:spcAft>
        <a:defRPr sz="3400" b="1">
          <a:solidFill>
            <a:srgbClr val="B30838"/>
          </a:solidFill>
          <a:latin typeface="Arial" charset="0"/>
          <a:ea typeface="ＭＳ Ｐゴシック" charset="-128"/>
          <a:cs typeface="ＭＳ Ｐゴシック" pitchFamily="-107" charset="-128"/>
        </a:defRPr>
      </a:lvl4pPr>
      <a:lvl5pPr algn="l" rtl="0" eaLnBrk="0" fontAlgn="base" hangingPunct="0">
        <a:spcBef>
          <a:spcPct val="0"/>
        </a:spcBef>
        <a:spcAft>
          <a:spcPct val="0"/>
        </a:spcAft>
        <a:defRPr sz="3400" b="1">
          <a:solidFill>
            <a:srgbClr val="B30838"/>
          </a:solidFill>
          <a:latin typeface="Arial" charset="0"/>
          <a:ea typeface="ＭＳ Ｐゴシック" charset="-128"/>
          <a:cs typeface="ＭＳ Ｐゴシック" pitchFamily="-107" charset="-128"/>
        </a:defRPr>
      </a:lvl5pPr>
      <a:lvl6pPr marL="457200" algn="l" rtl="0" fontAlgn="base">
        <a:spcBef>
          <a:spcPct val="0"/>
        </a:spcBef>
        <a:spcAft>
          <a:spcPct val="0"/>
        </a:spcAft>
        <a:defRPr sz="3400" b="1">
          <a:solidFill>
            <a:schemeClr val="accent1"/>
          </a:solidFill>
          <a:latin typeface="Arial" charset="0"/>
          <a:ea typeface="ＭＳ Ｐゴシック" charset="-128"/>
        </a:defRPr>
      </a:lvl6pPr>
      <a:lvl7pPr marL="914400" algn="l" rtl="0" fontAlgn="base">
        <a:spcBef>
          <a:spcPct val="0"/>
        </a:spcBef>
        <a:spcAft>
          <a:spcPct val="0"/>
        </a:spcAft>
        <a:defRPr sz="3400" b="1">
          <a:solidFill>
            <a:schemeClr val="accent1"/>
          </a:solidFill>
          <a:latin typeface="Arial" charset="0"/>
          <a:ea typeface="ＭＳ Ｐゴシック" charset="-128"/>
        </a:defRPr>
      </a:lvl7pPr>
      <a:lvl8pPr marL="1371600" algn="l" rtl="0" fontAlgn="base">
        <a:spcBef>
          <a:spcPct val="0"/>
        </a:spcBef>
        <a:spcAft>
          <a:spcPct val="0"/>
        </a:spcAft>
        <a:defRPr sz="3400" b="1">
          <a:solidFill>
            <a:schemeClr val="accent1"/>
          </a:solidFill>
          <a:latin typeface="Arial" charset="0"/>
          <a:ea typeface="ＭＳ Ｐゴシック" charset="-128"/>
        </a:defRPr>
      </a:lvl8pPr>
      <a:lvl9pPr marL="1828800" algn="l" rtl="0" fontAlgn="base">
        <a:spcBef>
          <a:spcPct val="0"/>
        </a:spcBef>
        <a:spcAft>
          <a:spcPct val="0"/>
        </a:spcAft>
        <a:defRPr sz="3400" b="1">
          <a:solidFill>
            <a:schemeClr val="accent1"/>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ＭＳ Ｐゴシック" pitchFamily="-107" charset="-128"/>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sz="1600">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jessezbj/harp-project"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kb.iu.edu/data/bcqt.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Harp: Collective Communication on Hadoop</a:t>
            </a:r>
            <a:endParaRPr lang="en-US" sz="4400" dirty="0"/>
          </a:p>
        </p:txBody>
      </p:sp>
      <p:sp>
        <p:nvSpPr>
          <p:cNvPr id="3" name="Subtitle 2"/>
          <p:cNvSpPr>
            <a:spLocks noGrp="1"/>
          </p:cNvSpPr>
          <p:nvPr>
            <p:ph type="subTitle" idx="1"/>
          </p:nvPr>
        </p:nvSpPr>
        <p:spPr/>
        <p:txBody>
          <a:bodyPr/>
          <a:lstStyle/>
          <a:p>
            <a:r>
              <a:rPr lang="en-US" sz="1800" dirty="0" err="1" smtClean="0"/>
              <a:t>Bingjing</a:t>
            </a:r>
            <a:r>
              <a:rPr lang="en-US" sz="1800" dirty="0" smtClean="0"/>
              <a:t> Zhang, Yang </a:t>
            </a:r>
            <a:r>
              <a:rPr lang="en-US" sz="1800" dirty="0" err="1" smtClean="0"/>
              <a:t>Ruan</a:t>
            </a:r>
            <a:r>
              <a:rPr lang="en-US" sz="1800" dirty="0" smtClean="0"/>
              <a:t>, Judy </a:t>
            </a:r>
            <a:r>
              <a:rPr lang="en-US" sz="1800" dirty="0" err="1" smtClean="0"/>
              <a:t>Qiu</a:t>
            </a:r>
            <a:endParaRPr lang="en-US" sz="1800" dirty="0" smtClean="0"/>
          </a:p>
        </p:txBody>
      </p:sp>
    </p:spTree>
    <p:extLst>
      <p:ext uri="{BB962C8B-B14F-4D97-AF65-F5344CB8AC3E}">
        <p14:creationId xmlns:p14="http://schemas.microsoft.com/office/powerpoint/2010/main" val="618386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a:t>
            </a:r>
            <a:endParaRPr lang="en-US" dirty="0"/>
          </a:p>
        </p:txBody>
      </p:sp>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1193419198"/>
                  </p:ext>
                </p:extLst>
              </p:nvPr>
            </p:nvGraphicFramePr>
            <p:xfrm>
              <a:off x="148281" y="1306641"/>
              <a:ext cx="8822724" cy="4693003"/>
            </p:xfrm>
            <a:graphic>
              <a:graphicData uri="http://schemas.openxmlformats.org/drawingml/2006/table">
                <a:tbl>
                  <a:tblPr firstRow="1" bandRow="1">
                    <a:tableStyleId>{5C22544A-7EE6-4342-B048-85BDC9FD1C3A}</a:tableStyleId>
                  </a:tblPr>
                  <a:tblGrid>
                    <a:gridCol w="2205681"/>
                    <a:gridCol w="2205681"/>
                    <a:gridCol w="2205681"/>
                    <a:gridCol w="2205681"/>
                  </a:tblGrid>
                  <a:tr h="486763">
                    <a:tc>
                      <a:txBody>
                        <a:bodyPr/>
                        <a:lstStyle/>
                        <a:p>
                          <a:pPr marL="0" algn="ctr" defTabSz="914400" rtl="0" eaLnBrk="1" latinLnBrk="0" hangingPunct="1"/>
                          <a:r>
                            <a:rPr lang="en-US" sz="1800" b="1" kern="1200" dirty="0" smtClean="0">
                              <a:solidFill>
                                <a:schemeClr val="lt1"/>
                              </a:solidFill>
                              <a:latin typeface="+mn-lt"/>
                              <a:ea typeface="+mn-ea"/>
                              <a:cs typeface="+mn-cs"/>
                            </a:rPr>
                            <a:t>Operation Name</a:t>
                          </a:r>
                          <a:endParaRPr lang="en-US" sz="1800" b="1" kern="1200" dirty="0">
                            <a:solidFill>
                              <a:schemeClr val="lt1"/>
                            </a:solidFill>
                            <a:latin typeface="+mn-lt"/>
                            <a:ea typeface="+mn-ea"/>
                            <a:cs typeface="+mn-cs"/>
                          </a:endParaRPr>
                        </a:p>
                      </a:txBody>
                      <a:tcPr anchor="ctr"/>
                    </a:tc>
                    <a:tc>
                      <a:txBody>
                        <a:bodyPr/>
                        <a:lstStyle/>
                        <a:p>
                          <a:pPr algn="ctr"/>
                          <a:r>
                            <a:rPr lang="en-US" b="1" dirty="0" smtClean="0"/>
                            <a:t>Data Abstraction</a:t>
                          </a:r>
                          <a:endParaRPr lang="en-US" b="1" dirty="0"/>
                        </a:p>
                      </a:txBody>
                      <a:tcPr anchor="ctr"/>
                    </a:tc>
                    <a:tc>
                      <a:txBody>
                        <a:bodyPr/>
                        <a:lstStyle/>
                        <a:p>
                          <a:pPr algn="ctr"/>
                          <a:r>
                            <a:rPr lang="en-US" b="1" dirty="0" smtClean="0"/>
                            <a:t>Algorithm</a:t>
                          </a:r>
                          <a:endParaRPr lang="en-US" b="1" dirty="0"/>
                        </a:p>
                      </a:txBody>
                      <a:tcPr anchor="ctr"/>
                    </a:tc>
                    <a:tc>
                      <a:txBody>
                        <a:bodyPr/>
                        <a:lstStyle/>
                        <a:p>
                          <a:pPr algn="ctr"/>
                          <a:r>
                            <a:rPr lang="en-US" b="1" dirty="0" smtClean="0"/>
                            <a:t>Time Complexity</a:t>
                          </a:r>
                          <a:endParaRPr lang="en-US" b="1" dirty="0"/>
                        </a:p>
                      </a:txBody>
                      <a:tcPr anchor="ctr"/>
                    </a:tc>
                  </a:tr>
                  <a:tr h="486763">
                    <a:tc>
                      <a:txBody>
                        <a:bodyPr/>
                        <a:lstStyle/>
                        <a:p>
                          <a:pPr algn="l"/>
                          <a:r>
                            <a:rPr lang="en-US" sz="1800" b="1" i="0" u="none" strike="noStrike" kern="1200" baseline="0" dirty="0" smtClean="0">
                              <a:solidFill>
                                <a:schemeClr val="dk1"/>
                              </a:solidFill>
                              <a:latin typeface="+mn-lt"/>
                              <a:ea typeface="+mn-ea"/>
                              <a:cs typeface="+mn-cs"/>
                            </a:rPr>
                            <a:t>broadcast</a:t>
                          </a:r>
                          <a:endParaRPr lang="en-US" b="1" dirty="0"/>
                        </a:p>
                      </a:txBody>
                      <a:tcPr anchor="ctr"/>
                    </a:tc>
                    <a:tc>
                      <a:txBody>
                        <a:bodyPr/>
                        <a:lstStyle/>
                        <a:p>
                          <a:pPr algn="l"/>
                          <a:r>
                            <a:rPr lang="en-US" b="1" dirty="0" smtClean="0"/>
                            <a:t>arrays, key-value</a:t>
                          </a:r>
                        </a:p>
                        <a:p>
                          <a:pPr algn="l"/>
                          <a:r>
                            <a:rPr lang="en-US" b="1" dirty="0" smtClean="0"/>
                            <a:t>pairs &amp; vertices</a:t>
                          </a:r>
                          <a:endParaRPr lang="en-US" b="1" dirty="0"/>
                        </a:p>
                      </a:txBody>
                      <a:tcPr anchor="ctr"/>
                    </a:tc>
                    <a:tc>
                      <a:txBody>
                        <a:bodyPr/>
                        <a:lstStyle/>
                        <a:p>
                          <a:r>
                            <a:rPr lang="en-US" sz="1800" b="1" i="0" u="none" strike="noStrike" kern="1200" baseline="0" dirty="0" smtClean="0">
                              <a:solidFill>
                                <a:schemeClr val="dk1"/>
                              </a:solidFill>
                              <a:latin typeface="+mn-lt"/>
                              <a:ea typeface="+mn-ea"/>
                              <a:cs typeface="+mn-cs"/>
                            </a:rPr>
                            <a:t>chain</a:t>
                          </a:r>
                          <a:endParaRPr lang="en-US" b="1" dirty="0"/>
                        </a:p>
                      </a:txBody>
                      <a:tcPr anchor="ctr"/>
                    </a:tc>
                    <a:tc>
                      <a:txBody>
                        <a:bodyPr/>
                        <a:lstStyle/>
                        <a:p>
                          <a:pPr algn="ctr"/>
                          <a14:m>
                            <m:oMathPara xmlns:m="http://schemas.openxmlformats.org/officeDocument/2006/math">
                              <m:oMathParaPr>
                                <m:jc m:val="center"/>
                              </m:oMathParaPr>
                              <m:oMath xmlns:m="http://schemas.openxmlformats.org/officeDocument/2006/math">
                                <m:r>
                                  <a:rPr lang="en-US" b="1" i="1" smtClean="0">
                                    <a:latin typeface="Cambria Math" panose="02040503050406030204" pitchFamily="18" charset="0"/>
                                  </a:rPr>
                                  <m:t>𝒏</m:t>
                                </m:r>
                                <m:r>
                                  <a:rPr lang="en-US" b="1" i="1" smtClean="0">
                                    <a:latin typeface="Cambria Math" panose="02040503050406030204" pitchFamily="18" charset="0"/>
                                    <a:ea typeface="Cambria Math" panose="02040503050406030204" pitchFamily="18" charset="0"/>
                                  </a:rPr>
                                  <m:t>𝜷</m:t>
                                </m:r>
                              </m:oMath>
                            </m:oMathPara>
                          </a14:m>
                          <a:endParaRPr lang="en-US" b="1" dirty="0"/>
                        </a:p>
                      </a:txBody>
                      <a:tcPr anchor="ctr"/>
                    </a:tc>
                  </a:tr>
                  <a:tr h="486763">
                    <a:tc>
                      <a:txBody>
                        <a:bodyPr/>
                        <a:lstStyle/>
                        <a:p>
                          <a:pPr algn="l"/>
                          <a:r>
                            <a:rPr lang="en-US" b="1" dirty="0" smtClean="0"/>
                            <a:t>allgather</a:t>
                          </a:r>
                          <a:endParaRPr lang="en-US" b="1" dirty="0"/>
                        </a:p>
                      </a:txBody>
                      <a:tcPr anchor="ctr"/>
                    </a:tc>
                    <a:tc>
                      <a:txBody>
                        <a:bodyPr/>
                        <a:lstStyle/>
                        <a:p>
                          <a:pPr algn="l"/>
                          <a:r>
                            <a:rPr lang="en-US" b="1" dirty="0" smtClean="0"/>
                            <a:t>arrays, key-value</a:t>
                          </a:r>
                        </a:p>
                        <a:p>
                          <a:pPr algn="l"/>
                          <a:r>
                            <a:rPr lang="en-US" b="1" dirty="0" smtClean="0"/>
                            <a:t>pairs &amp; vertices</a:t>
                          </a:r>
                          <a:endParaRPr lang="en-US" b="1" dirty="0"/>
                        </a:p>
                      </a:txBody>
                      <a:tcPr anchor="ctr"/>
                    </a:tc>
                    <a:tc>
                      <a:txBody>
                        <a:bodyPr/>
                        <a:lstStyle/>
                        <a:p>
                          <a:r>
                            <a:rPr lang="en-US" b="1" dirty="0" smtClean="0"/>
                            <a:t>bucket</a:t>
                          </a:r>
                          <a:endParaRPr lang="en-US"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r>
                                  <a:rPr lang="en-US" b="1" i="1" smtClean="0">
                                    <a:latin typeface="Cambria Math" panose="02040503050406030204" pitchFamily="18" charset="0"/>
                                  </a:rPr>
                                  <m:t>𝒑𝒏</m:t>
                                </m:r>
                                <m:r>
                                  <a:rPr lang="en-US" b="1" i="1" smtClean="0">
                                    <a:latin typeface="Cambria Math" panose="02040503050406030204" pitchFamily="18" charset="0"/>
                                    <a:ea typeface="Cambria Math" panose="02040503050406030204" pitchFamily="18" charset="0"/>
                                  </a:rPr>
                                  <m:t>𝜷</m:t>
                                </m:r>
                              </m:oMath>
                            </m:oMathPara>
                          </a14:m>
                          <a:endParaRPr lang="en-US" b="1" dirty="0"/>
                        </a:p>
                      </a:txBody>
                      <a:tcPr anchor="ctr"/>
                    </a:tc>
                  </a:tr>
                  <a:tr h="486763">
                    <a:tc rowSpan="2">
                      <a:txBody>
                        <a:bodyPr/>
                        <a:lstStyle/>
                        <a:p>
                          <a:pPr algn="l"/>
                          <a:r>
                            <a:rPr lang="en-US" b="1" dirty="0" smtClean="0"/>
                            <a:t>allreduce</a:t>
                          </a:r>
                          <a:endParaRPr lang="en-US" b="1" dirty="0"/>
                        </a:p>
                      </a:txBody>
                      <a:tcPr anchor="ctr"/>
                    </a:tc>
                    <a:tc rowSpan="2">
                      <a:txBody>
                        <a:bodyPr/>
                        <a:lstStyle/>
                        <a:p>
                          <a:pPr algn="l"/>
                          <a:r>
                            <a:rPr lang="en-US" b="1" dirty="0" smtClean="0"/>
                            <a:t>arrays, key-value</a:t>
                          </a:r>
                        </a:p>
                        <a:p>
                          <a:pPr algn="l"/>
                          <a:r>
                            <a:rPr lang="en-US" b="1" dirty="0" smtClean="0"/>
                            <a:t>pairs</a:t>
                          </a:r>
                          <a:endParaRPr lang="en-US" b="1" dirty="0"/>
                        </a:p>
                      </a:txBody>
                      <a:tcPr anchor="ctr"/>
                    </a:tc>
                    <a:tc>
                      <a:txBody>
                        <a:bodyPr/>
                        <a:lstStyle/>
                        <a:p>
                          <a:r>
                            <a:rPr lang="en-US" b="1" dirty="0" smtClean="0"/>
                            <a:t>bi-directional</a:t>
                          </a:r>
                        </a:p>
                        <a:p>
                          <a:r>
                            <a:rPr lang="en-US" b="1" dirty="0" smtClean="0"/>
                            <a:t>exchange</a:t>
                          </a:r>
                          <a:endParaRPr lang="en-US"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𝒍𝒐𝒈</m:t>
                                    </m:r>
                                  </m:e>
                                  <m:sub>
                                    <m:r>
                                      <a:rPr lang="en-US" b="1" i="1" smtClean="0">
                                        <a:latin typeface="Cambria Math" panose="02040503050406030204" pitchFamily="18" charset="0"/>
                                      </a:rPr>
                                      <m:t>𝟐</m:t>
                                    </m:r>
                                  </m:sub>
                                </m:sSub>
                                <m:r>
                                  <a:rPr lang="en-US" b="1" i="1" smtClean="0">
                                    <a:latin typeface="Cambria Math" panose="02040503050406030204" pitchFamily="18" charset="0"/>
                                  </a:rPr>
                                  <m:t>𝒑</m:t>
                                </m:r>
                                <m:r>
                                  <a:rPr lang="en-US" b="1" i="1" smtClean="0">
                                    <a:latin typeface="Cambria Math" panose="02040503050406030204" pitchFamily="18" charset="0"/>
                                  </a:rPr>
                                  <m:t>)</m:t>
                                </m:r>
                                <m:r>
                                  <a:rPr lang="en-US" b="1" i="1" smtClean="0">
                                    <a:latin typeface="Cambria Math" panose="02040503050406030204" pitchFamily="18" charset="0"/>
                                  </a:rPr>
                                  <m:t>𝒏</m:t>
                                </m:r>
                                <m:r>
                                  <a:rPr lang="en-US" b="1" i="1" smtClean="0">
                                    <a:latin typeface="Cambria Math" panose="02040503050406030204" pitchFamily="18" charset="0"/>
                                    <a:ea typeface="Cambria Math" panose="02040503050406030204" pitchFamily="18" charset="0"/>
                                  </a:rPr>
                                  <m:t>𝜷</m:t>
                                </m:r>
                              </m:oMath>
                            </m:oMathPara>
                          </a14:m>
                          <a:endParaRPr lang="en-US" b="1" dirty="0"/>
                        </a:p>
                      </a:txBody>
                      <a:tcPr anchor="ctr"/>
                    </a:tc>
                  </a:tr>
                  <a:tr h="278150">
                    <a:tc vMerge="1">
                      <a:txBody>
                        <a:bodyPr/>
                        <a:lstStyle/>
                        <a:p>
                          <a:endParaRPr lang="en-US"/>
                        </a:p>
                      </a:txBody>
                      <a:tcPr/>
                    </a:tc>
                    <a:tc vMerge="1">
                      <a:txBody>
                        <a:bodyPr/>
                        <a:lstStyle/>
                        <a:p>
                          <a:endParaRPr lang="en-US"/>
                        </a:p>
                      </a:txBody>
                      <a:tcPr/>
                    </a:tc>
                    <a:tc>
                      <a:txBody>
                        <a:bodyPr/>
                        <a:lstStyle/>
                        <a:p>
                          <a:r>
                            <a:rPr lang="en-US" b="1" dirty="0" smtClean="0"/>
                            <a:t>regroup-</a:t>
                          </a:r>
                          <a:r>
                            <a:rPr lang="en-US" b="1" dirty="0" err="1" smtClean="0"/>
                            <a:t>allgather</a:t>
                          </a:r>
                          <a:endParaRPr lang="en-US"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2</a:t>
                          </a:r>
                          <a14:m>
                            <m:oMath xmlns:m="http://schemas.openxmlformats.org/officeDocument/2006/math">
                              <m:r>
                                <a:rPr lang="en-US" b="1" i="1" smtClean="0">
                                  <a:latin typeface="Cambria Math" panose="02040503050406030204" pitchFamily="18" charset="0"/>
                                </a:rPr>
                                <m:t>𝒏</m:t>
                              </m:r>
                              <m:r>
                                <a:rPr lang="en-US" b="1" i="1" smtClean="0">
                                  <a:latin typeface="Cambria Math" panose="02040503050406030204" pitchFamily="18" charset="0"/>
                                  <a:ea typeface="Cambria Math" panose="02040503050406030204" pitchFamily="18" charset="0"/>
                                </a:rPr>
                                <m:t>𝜷</m:t>
                              </m:r>
                            </m:oMath>
                          </a14:m>
                          <a:endParaRPr lang="en-US" b="1" dirty="0"/>
                        </a:p>
                      </a:txBody>
                      <a:tcPr anchor="ctr"/>
                    </a:tc>
                  </a:tr>
                  <a:tr h="486763">
                    <a:tc>
                      <a:txBody>
                        <a:bodyPr/>
                        <a:lstStyle/>
                        <a:p>
                          <a:r>
                            <a:rPr lang="en-US" b="1" dirty="0" smtClean="0"/>
                            <a:t>regroup</a:t>
                          </a:r>
                          <a:endParaRPr lang="en-US" b="1" dirty="0"/>
                        </a:p>
                      </a:txBody>
                      <a:tcPr/>
                    </a:tc>
                    <a:tc>
                      <a:txBody>
                        <a:bodyPr/>
                        <a:lstStyle/>
                        <a:p>
                          <a:r>
                            <a:rPr lang="en-US" b="1" dirty="0" smtClean="0"/>
                            <a:t>arrays, key-value</a:t>
                          </a:r>
                        </a:p>
                        <a:p>
                          <a:r>
                            <a:rPr lang="en-US" b="1" dirty="0" smtClean="0"/>
                            <a:t>pairs &amp; vertices</a:t>
                          </a:r>
                          <a:endParaRPr lang="en-US" b="1" dirty="0"/>
                        </a:p>
                      </a:txBody>
                      <a:tcPr anchor="ctr"/>
                    </a:tc>
                    <a:tc>
                      <a:txBody>
                        <a:bodyPr/>
                        <a:lstStyle/>
                        <a:p>
                          <a:r>
                            <a:rPr lang="en-US" b="1" dirty="0" smtClean="0"/>
                            <a:t>point-to-point</a:t>
                          </a:r>
                        </a:p>
                        <a:p>
                          <a:r>
                            <a:rPr lang="en-US" b="1" dirty="0" smtClean="0"/>
                            <a:t>direct sending</a:t>
                          </a:r>
                          <a:endParaRPr lang="en-US"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r>
                                  <a:rPr lang="en-US" b="1" i="1" smtClean="0">
                                    <a:latin typeface="Cambria Math" panose="02040503050406030204" pitchFamily="18" charset="0"/>
                                  </a:rPr>
                                  <m:t>𝒏</m:t>
                                </m:r>
                                <m:r>
                                  <a:rPr lang="en-US" b="1" i="1" smtClean="0">
                                    <a:latin typeface="Cambria Math" panose="02040503050406030204" pitchFamily="18" charset="0"/>
                                    <a:ea typeface="Cambria Math" panose="02040503050406030204" pitchFamily="18" charset="0"/>
                                  </a:rPr>
                                  <m:t>𝜷</m:t>
                                </m:r>
                              </m:oMath>
                            </m:oMathPara>
                          </a14:m>
                          <a:endParaRPr lang="en-US" b="1" dirty="0"/>
                        </a:p>
                      </a:txBody>
                      <a:tcPr anchor="ctr"/>
                    </a:tc>
                  </a:tr>
                  <a:tr h="486763">
                    <a:tc>
                      <a:txBody>
                        <a:bodyPr/>
                        <a:lstStyle/>
                        <a:p>
                          <a:r>
                            <a:rPr lang="en-US" b="1" dirty="0" smtClean="0"/>
                            <a:t>send messages</a:t>
                          </a:r>
                        </a:p>
                        <a:p>
                          <a:r>
                            <a:rPr lang="en-US" b="1" dirty="0" smtClean="0"/>
                            <a:t>to vertices</a:t>
                          </a:r>
                          <a:endParaRPr lang="en-US" b="1" dirty="0"/>
                        </a:p>
                      </a:txBody>
                      <a:tcPr/>
                    </a:tc>
                    <a:tc>
                      <a:txBody>
                        <a:bodyPr/>
                        <a:lstStyle/>
                        <a:p>
                          <a:r>
                            <a:rPr lang="en-US" b="1" dirty="0" smtClean="0"/>
                            <a:t>messages,</a:t>
                          </a:r>
                        </a:p>
                        <a:p>
                          <a:r>
                            <a:rPr lang="en-US" b="1" dirty="0" smtClean="0"/>
                            <a:t>vertices</a:t>
                          </a:r>
                          <a:endParaRPr lang="en-US" b="1" dirty="0"/>
                        </a:p>
                      </a:txBody>
                      <a:tcPr anchor="ctr"/>
                    </a:tc>
                    <a:tc>
                      <a:txBody>
                        <a:bodyPr/>
                        <a:lstStyle/>
                        <a:p>
                          <a:r>
                            <a:rPr lang="en-US" b="1" dirty="0" smtClean="0"/>
                            <a:t>point-to-point</a:t>
                          </a:r>
                        </a:p>
                        <a:p>
                          <a:r>
                            <a:rPr lang="en-US" b="1" dirty="0" smtClean="0"/>
                            <a:t>direct sending</a:t>
                          </a:r>
                          <a:endParaRPr lang="en-US"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r>
                                  <a:rPr lang="en-US" b="1" i="1" smtClean="0">
                                    <a:latin typeface="Cambria Math" panose="02040503050406030204" pitchFamily="18" charset="0"/>
                                  </a:rPr>
                                  <m:t>𝒏</m:t>
                                </m:r>
                                <m:r>
                                  <a:rPr lang="en-US" b="1" i="1" smtClean="0">
                                    <a:latin typeface="Cambria Math" panose="02040503050406030204" pitchFamily="18" charset="0"/>
                                    <a:ea typeface="Cambria Math" panose="02040503050406030204" pitchFamily="18" charset="0"/>
                                  </a:rPr>
                                  <m:t>𝜷</m:t>
                                </m:r>
                              </m:oMath>
                            </m:oMathPara>
                          </a14:m>
                          <a:endParaRPr lang="en-US" b="1" dirty="0"/>
                        </a:p>
                      </a:txBody>
                      <a:tcPr anchor="ctr"/>
                    </a:tc>
                  </a:tr>
                  <a:tr h="486763">
                    <a:tc>
                      <a:txBody>
                        <a:bodyPr/>
                        <a:lstStyle/>
                        <a:p>
                          <a:r>
                            <a:rPr lang="en-US" b="1" dirty="0" smtClean="0"/>
                            <a:t>send edges to</a:t>
                          </a:r>
                        </a:p>
                        <a:p>
                          <a:r>
                            <a:rPr lang="en-US" b="1" dirty="0" smtClean="0"/>
                            <a:t>vertices</a:t>
                          </a:r>
                          <a:endParaRPr lang="en-US" b="1" dirty="0"/>
                        </a:p>
                      </a:txBody>
                      <a:tcPr/>
                    </a:tc>
                    <a:tc>
                      <a:txBody>
                        <a:bodyPr/>
                        <a:lstStyle/>
                        <a:p>
                          <a:r>
                            <a:rPr lang="en-US" b="1" dirty="0" smtClean="0"/>
                            <a:t>edges, vertices</a:t>
                          </a:r>
                          <a:endParaRPr lang="en-US" b="1" dirty="0"/>
                        </a:p>
                      </a:txBody>
                      <a:tcPr anchor="ctr"/>
                    </a:tc>
                    <a:tc>
                      <a:txBody>
                        <a:bodyPr/>
                        <a:lstStyle/>
                        <a:p>
                          <a:r>
                            <a:rPr lang="en-US" b="1" dirty="0" smtClean="0"/>
                            <a:t>point-to-point</a:t>
                          </a:r>
                        </a:p>
                        <a:p>
                          <a:r>
                            <a:rPr lang="en-US" b="1" dirty="0" smtClean="0"/>
                            <a:t>direct sending</a:t>
                          </a:r>
                          <a:endParaRPr lang="en-US"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r>
                                  <a:rPr lang="en-US" b="1" i="1" smtClean="0">
                                    <a:latin typeface="Cambria Math" panose="02040503050406030204" pitchFamily="18" charset="0"/>
                                  </a:rPr>
                                  <m:t>𝒏</m:t>
                                </m:r>
                                <m:r>
                                  <a:rPr lang="en-US" b="1" i="1" smtClean="0">
                                    <a:latin typeface="Cambria Math" panose="02040503050406030204" pitchFamily="18" charset="0"/>
                                    <a:ea typeface="Cambria Math" panose="02040503050406030204" pitchFamily="18" charset="0"/>
                                  </a:rPr>
                                  <m:t>𝜷</m:t>
                                </m:r>
                              </m:oMath>
                            </m:oMathPara>
                          </a14:m>
                          <a:endParaRPr lang="en-US" b="1" dirty="0" smtClean="0">
                            <a:ea typeface="Cambria Math" panose="02040503050406030204" pitchFamily="18" charset="0"/>
                          </a:endParaRPr>
                        </a:p>
                      </a:txBody>
                      <a:tcPr anchor="ctr"/>
                    </a:tc>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1193419198"/>
                  </p:ext>
                </p:extLst>
              </p:nvPr>
            </p:nvGraphicFramePr>
            <p:xfrm>
              <a:off x="148281" y="1306641"/>
              <a:ext cx="8822724" cy="4693003"/>
            </p:xfrm>
            <a:graphic>
              <a:graphicData uri="http://schemas.openxmlformats.org/drawingml/2006/table">
                <a:tbl>
                  <a:tblPr firstRow="1" bandRow="1">
                    <a:tableStyleId>{5C22544A-7EE6-4342-B048-85BDC9FD1C3A}</a:tableStyleId>
                  </a:tblPr>
                  <a:tblGrid>
                    <a:gridCol w="2205681"/>
                    <a:gridCol w="2205681"/>
                    <a:gridCol w="2205681"/>
                    <a:gridCol w="2205681"/>
                  </a:tblGrid>
                  <a:tr h="486763">
                    <a:tc>
                      <a:txBody>
                        <a:bodyPr/>
                        <a:lstStyle/>
                        <a:p>
                          <a:pPr marL="0" algn="ctr" defTabSz="914400" rtl="0" eaLnBrk="1" latinLnBrk="0" hangingPunct="1"/>
                          <a:r>
                            <a:rPr lang="en-US" sz="1800" b="1" kern="1200" dirty="0" smtClean="0">
                              <a:solidFill>
                                <a:schemeClr val="lt1"/>
                              </a:solidFill>
                              <a:latin typeface="+mn-lt"/>
                              <a:ea typeface="+mn-ea"/>
                              <a:cs typeface="+mn-cs"/>
                            </a:rPr>
                            <a:t>Operation Name</a:t>
                          </a:r>
                          <a:endParaRPr lang="en-US" sz="1800" b="1" kern="1200" dirty="0">
                            <a:solidFill>
                              <a:schemeClr val="lt1"/>
                            </a:solidFill>
                            <a:latin typeface="+mn-lt"/>
                            <a:ea typeface="+mn-ea"/>
                            <a:cs typeface="+mn-cs"/>
                          </a:endParaRPr>
                        </a:p>
                      </a:txBody>
                      <a:tcPr anchor="ctr"/>
                    </a:tc>
                    <a:tc>
                      <a:txBody>
                        <a:bodyPr/>
                        <a:lstStyle/>
                        <a:p>
                          <a:pPr algn="ctr"/>
                          <a:r>
                            <a:rPr lang="en-US" b="1" dirty="0" smtClean="0"/>
                            <a:t>Data Abstraction</a:t>
                          </a:r>
                          <a:endParaRPr lang="en-US" b="1" dirty="0"/>
                        </a:p>
                      </a:txBody>
                      <a:tcPr anchor="ctr"/>
                    </a:tc>
                    <a:tc>
                      <a:txBody>
                        <a:bodyPr/>
                        <a:lstStyle/>
                        <a:p>
                          <a:pPr algn="ctr"/>
                          <a:r>
                            <a:rPr lang="en-US" b="1" dirty="0" smtClean="0"/>
                            <a:t>Algorithm</a:t>
                          </a:r>
                          <a:endParaRPr lang="en-US" b="1" dirty="0"/>
                        </a:p>
                      </a:txBody>
                      <a:tcPr anchor="ctr"/>
                    </a:tc>
                    <a:tc>
                      <a:txBody>
                        <a:bodyPr/>
                        <a:lstStyle/>
                        <a:p>
                          <a:pPr algn="ctr"/>
                          <a:r>
                            <a:rPr lang="en-US" b="1" dirty="0" smtClean="0"/>
                            <a:t>Time Complexity</a:t>
                          </a:r>
                          <a:endParaRPr lang="en-US" b="1" dirty="0"/>
                        </a:p>
                      </a:txBody>
                      <a:tcPr anchor="ctr"/>
                    </a:tc>
                  </a:tr>
                  <a:tr h="640080">
                    <a:tc>
                      <a:txBody>
                        <a:bodyPr/>
                        <a:lstStyle/>
                        <a:p>
                          <a:pPr algn="l"/>
                          <a:r>
                            <a:rPr lang="en-US" sz="1800" b="1" i="0" u="none" strike="noStrike" kern="1200" baseline="0" dirty="0" smtClean="0">
                              <a:solidFill>
                                <a:schemeClr val="dk1"/>
                              </a:solidFill>
                              <a:latin typeface="+mn-lt"/>
                              <a:ea typeface="+mn-ea"/>
                              <a:cs typeface="+mn-cs"/>
                            </a:rPr>
                            <a:t>broadcast</a:t>
                          </a:r>
                          <a:endParaRPr lang="en-US" b="1" dirty="0"/>
                        </a:p>
                      </a:txBody>
                      <a:tcPr anchor="ctr"/>
                    </a:tc>
                    <a:tc>
                      <a:txBody>
                        <a:bodyPr/>
                        <a:lstStyle/>
                        <a:p>
                          <a:pPr algn="l"/>
                          <a:r>
                            <a:rPr lang="en-US" b="1" dirty="0" smtClean="0"/>
                            <a:t>arrays, key-value</a:t>
                          </a:r>
                        </a:p>
                        <a:p>
                          <a:pPr algn="l"/>
                          <a:r>
                            <a:rPr lang="en-US" b="1" dirty="0" smtClean="0"/>
                            <a:t>pairs &amp; vertices</a:t>
                          </a:r>
                          <a:endParaRPr lang="en-US" b="1" dirty="0"/>
                        </a:p>
                      </a:txBody>
                      <a:tcPr anchor="ctr"/>
                    </a:tc>
                    <a:tc>
                      <a:txBody>
                        <a:bodyPr/>
                        <a:lstStyle/>
                        <a:p>
                          <a:r>
                            <a:rPr lang="en-US" sz="1800" b="1" i="0" u="none" strike="noStrike" kern="1200" baseline="0" dirty="0" smtClean="0">
                              <a:solidFill>
                                <a:schemeClr val="dk1"/>
                              </a:solidFill>
                              <a:latin typeface="+mn-lt"/>
                              <a:ea typeface="+mn-ea"/>
                              <a:cs typeface="+mn-cs"/>
                            </a:rPr>
                            <a:t>chain</a:t>
                          </a:r>
                          <a:endParaRPr lang="en-US" b="1" dirty="0"/>
                        </a:p>
                      </a:txBody>
                      <a:tcPr anchor="ctr"/>
                    </a:tc>
                    <a:tc>
                      <a:txBody>
                        <a:bodyPr/>
                        <a:lstStyle/>
                        <a:p>
                          <a:endParaRPr lang="en-US"/>
                        </a:p>
                      </a:txBody>
                      <a:tcPr anchor="ctr">
                        <a:blipFill rotWithShape="0">
                          <a:blip r:embed="rId2"/>
                          <a:stretch>
                            <a:fillRect l="-300276" t="-77143" r="-1105" b="-572381"/>
                          </a:stretch>
                        </a:blipFill>
                      </a:tcPr>
                    </a:tc>
                  </a:tr>
                  <a:tr h="640080">
                    <a:tc>
                      <a:txBody>
                        <a:bodyPr/>
                        <a:lstStyle/>
                        <a:p>
                          <a:pPr algn="l"/>
                          <a:r>
                            <a:rPr lang="en-US" b="1" dirty="0" smtClean="0"/>
                            <a:t>allgather</a:t>
                          </a:r>
                          <a:endParaRPr lang="en-US" b="1" dirty="0"/>
                        </a:p>
                      </a:txBody>
                      <a:tcPr anchor="ctr"/>
                    </a:tc>
                    <a:tc>
                      <a:txBody>
                        <a:bodyPr/>
                        <a:lstStyle/>
                        <a:p>
                          <a:pPr algn="l"/>
                          <a:r>
                            <a:rPr lang="en-US" b="1" dirty="0" smtClean="0"/>
                            <a:t>arrays, key-value</a:t>
                          </a:r>
                        </a:p>
                        <a:p>
                          <a:pPr algn="l"/>
                          <a:r>
                            <a:rPr lang="en-US" b="1" dirty="0" smtClean="0"/>
                            <a:t>pairs &amp; vertices</a:t>
                          </a:r>
                          <a:endParaRPr lang="en-US" b="1" dirty="0"/>
                        </a:p>
                      </a:txBody>
                      <a:tcPr anchor="ctr"/>
                    </a:tc>
                    <a:tc>
                      <a:txBody>
                        <a:bodyPr/>
                        <a:lstStyle/>
                        <a:p>
                          <a:r>
                            <a:rPr lang="en-US" b="1" dirty="0" smtClean="0"/>
                            <a:t>bucket</a:t>
                          </a:r>
                          <a:endParaRPr lang="en-US" b="1" dirty="0"/>
                        </a:p>
                      </a:txBody>
                      <a:tcPr anchor="ctr"/>
                    </a:tc>
                    <a:tc>
                      <a:txBody>
                        <a:bodyPr/>
                        <a:lstStyle/>
                        <a:p>
                          <a:endParaRPr lang="en-US"/>
                        </a:p>
                      </a:txBody>
                      <a:tcPr anchor="ctr">
                        <a:blipFill rotWithShape="0">
                          <a:blip r:embed="rId2"/>
                          <a:stretch>
                            <a:fillRect l="-300276" t="-177143" r="-1105" b="-472381"/>
                          </a:stretch>
                        </a:blipFill>
                      </a:tcPr>
                    </a:tc>
                  </a:tr>
                  <a:tr h="640080">
                    <a:tc rowSpan="2">
                      <a:txBody>
                        <a:bodyPr/>
                        <a:lstStyle/>
                        <a:p>
                          <a:pPr algn="l"/>
                          <a:r>
                            <a:rPr lang="en-US" b="1" dirty="0" smtClean="0"/>
                            <a:t>allreduce</a:t>
                          </a:r>
                          <a:endParaRPr lang="en-US" b="1" dirty="0"/>
                        </a:p>
                      </a:txBody>
                      <a:tcPr anchor="ctr"/>
                    </a:tc>
                    <a:tc rowSpan="2">
                      <a:txBody>
                        <a:bodyPr/>
                        <a:lstStyle/>
                        <a:p>
                          <a:pPr algn="l"/>
                          <a:r>
                            <a:rPr lang="en-US" b="1" dirty="0" smtClean="0"/>
                            <a:t>arrays, key-value</a:t>
                          </a:r>
                        </a:p>
                        <a:p>
                          <a:pPr algn="l"/>
                          <a:r>
                            <a:rPr lang="en-US" b="1" dirty="0" smtClean="0"/>
                            <a:t>pairs</a:t>
                          </a:r>
                          <a:endParaRPr lang="en-US" b="1" dirty="0"/>
                        </a:p>
                      </a:txBody>
                      <a:tcPr anchor="ctr"/>
                    </a:tc>
                    <a:tc>
                      <a:txBody>
                        <a:bodyPr/>
                        <a:lstStyle/>
                        <a:p>
                          <a:r>
                            <a:rPr lang="en-US" b="1" dirty="0" smtClean="0"/>
                            <a:t>bi-directional</a:t>
                          </a:r>
                        </a:p>
                        <a:p>
                          <a:r>
                            <a:rPr lang="en-US" b="1" dirty="0" smtClean="0"/>
                            <a:t>exchange</a:t>
                          </a:r>
                          <a:endParaRPr lang="en-US" b="1" dirty="0"/>
                        </a:p>
                      </a:txBody>
                      <a:tcPr anchor="ctr"/>
                    </a:tc>
                    <a:tc>
                      <a:txBody>
                        <a:bodyPr/>
                        <a:lstStyle/>
                        <a:p>
                          <a:endParaRPr lang="en-US"/>
                        </a:p>
                      </a:txBody>
                      <a:tcPr anchor="ctr">
                        <a:blipFill rotWithShape="0">
                          <a:blip r:embed="rId2"/>
                          <a:stretch>
                            <a:fillRect l="-300276" t="-277143" r="-1105" b="-372381"/>
                          </a:stretch>
                        </a:blipFill>
                      </a:tcPr>
                    </a:tc>
                  </a:tr>
                  <a:tr h="365760">
                    <a:tc vMerge="1">
                      <a:txBody>
                        <a:bodyPr/>
                        <a:lstStyle/>
                        <a:p>
                          <a:endParaRPr lang="en-US"/>
                        </a:p>
                      </a:txBody>
                      <a:tcPr/>
                    </a:tc>
                    <a:tc vMerge="1">
                      <a:txBody>
                        <a:bodyPr/>
                        <a:lstStyle/>
                        <a:p>
                          <a:endParaRPr lang="en-US"/>
                        </a:p>
                      </a:txBody>
                      <a:tcPr/>
                    </a:tc>
                    <a:tc>
                      <a:txBody>
                        <a:bodyPr/>
                        <a:lstStyle/>
                        <a:p>
                          <a:r>
                            <a:rPr lang="en-US" b="1" dirty="0" smtClean="0"/>
                            <a:t>regroup-</a:t>
                          </a:r>
                          <a:r>
                            <a:rPr lang="en-US" b="1" dirty="0" err="1" smtClean="0"/>
                            <a:t>allgather</a:t>
                          </a:r>
                          <a:endParaRPr lang="en-US" b="1" dirty="0"/>
                        </a:p>
                      </a:txBody>
                      <a:tcPr anchor="ctr"/>
                    </a:tc>
                    <a:tc>
                      <a:txBody>
                        <a:bodyPr/>
                        <a:lstStyle/>
                        <a:p>
                          <a:endParaRPr lang="en-US"/>
                        </a:p>
                      </a:txBody>
                      <a:tcPr anchor="ctr">
                        <a:blipFill rotWithShape="0">
                          <a:blip r:embed="rId2"/>
                          <a:stretch>
                            <a:fillRect l="-300276" t="-649180" r="-1105" b="-540984"/>
                          </a:stretch>
                        </a:blipFill>
                      </a:tcPr>
                    </a:tc>
                  </a:tr>
                  <a:tr h="640080">
                    <a:tc>
                      <a:txBody>
                        <a:bodyPr/>
                        <a:lstStyle/>
                        <a:p>
                          <a:r>
                            <a:rPr lang="en-US" b="1" dirty="0" smtClean="0"/>
                            <a:t>regroup</a:t>
                          </a:r>
                          <a:endParaRPr lang="en-US" b="1" dirty="0"/>
                        </a:p>
                      </a:txBody>
                      <a:tcPr/>
                    </a:tc>
                    <a:tc>
                      <a:txBody>
                        <a:bodyPr/>
                        <a:lstStyle/>
                        <a:p>
                          <a:r>
                            <a:rPr lang="en-US" b="1" dirty="0" smtClean="0"/>
                            <a:t>arrays, key-value</a:t>
                          </a:r>
                        </a:p>
                        <a:p>
                          <a:r>
                            <a:rPr lang="en-US" b="1" dirty="0" smtClean="0"/>
                            <a:t>pairs &amp; vertices</a:t>
                          </a:r>
                          <a:endParaRPr lang="en-US" b="1" dirty="0"/>
                        </a:p>
                      </a:txBody>
                      <a:tcPr anchor="ctr"/>
                    </a:tc>
                    <a:tc>
                      <a:txBody>
                        <a:bodyPr/>
                        <a:lstStyle/>
                        <a:p>
                          <a:r>
                            <a:rPr lang="en-US" b="1" dirty="0" smtClean="0"/>
                            <a:t>point-to-point</a:t>
                          </a:r>
                        </a:p>
                        <a:p>
                          <a:r>
                            <a:rPr lang="en-US" b="1" dirty="0" smtClean="0"/>
                            <a:t>direct sending</a:t>
                          </a:r>
                          <a:endParaRPr lang="en-US" b="1" dirty="0"/>
                        </a:p>
                      </a:txBody>
                      <a:tcPr anchor="ctr"/>
                    </a:tc>
                    <a:tc>
                      <a:txBody>
                        <a:bodyPr/>
                        <a:lstStyle/>
                        <a:p>
                          <a:endParaRPr lang="en-US"/>
                        </a:p>
                      </a:txBody>
                      <a:tcPr anchor="ctr">
                        <a:blipFill rotWithShape="0">
                          <a:blip r:embed="rId2"/>
                          <a:stretch>
                            <a:fillRect l="-300276" t="-435238" r="-1105" b="-214286"/>
                          </a:stretch>
                        </a:blipFill>
                      </a:tcPr>
                    </a:tc>
                  </a:tr>
                  <a:tr h="640080">
                    <a:tc>
                      <a:txBody>
                        <a:bodyPr/>
                        <a:lstStyle/>
                        <a:p>
                          <a:r>
                            <a:rPr lang="en-US" b="1" dirty="0" smtClean="0"/>
                            <a:t>send messages</a:t>
                          </a:r>
                        </a:p>
                        <a:p>
                          <a:r>
                            <a:rPr lang="en-US" b="1" dirty="0" smtClean="0"/>
                            <a:t>to vertices</a:t>
                          </a:r>
                          <a:endParaRPr lang="en-US" b="1" dirty="0"/>
                        </a:p>
                      </a:txBody>
                      <a:tcPr/>
                    </a:tc>
                    <a:tc>
                      <a:txBody>
                        <a:bodyPr/>
                        <a:lstStyle/>
                        <a:p>
                          <a:r>
                            <a:rPr lang="en-US" b="1" dirty="0" smtClean="0"/>
                            <a:t>messages,</a:t>
                          </a:r>
                        </a:p>
                        <a:p>
                          <a:r>
                            <a:rPr lang="en-US" b="1" dirty="0" smtClean="0"/>
                            <a:t>vertices</a:t>
                          </a:r>
                          <a:endParaRPr lang="en-US" b="1" dirty="0"/>
                        </a:p>
                      </a:txBody>
                      <a:tcPr anchor="ctr"/>
                    </a:tc>
                    <a:tc>
                      <a:txBody>
                        <a:bodyPr/>
                        <a:lstStyle/>
                        <a:p>
                          <a:r>
                            <a:rPr lang="en-US" b="1" dirty="0" smtClean="0"/>
                            <a:t>point-to-point</a:t>
                          </a:r>
                        </a:p>
                        <a:p>
                          <a:r>
                            <a:rPr lang="en-US" b="1" dirty="0" smtClean="0"/>
                            <a:t>direct sending</a:t>
                          </a:r>
                          <a:endParaRPr lang="en-US" b="1" dirty="0"/>
                        </a:p>
                      </a:txBody>
                      <a:tcPr anchor="ctr"/>
                    </a:tc>
                    <a:tc>
                      <a:txBody>
                        <a:bodyPr/>
                        <a:lstStyle/>
                        <a:p>
                          <a:endParaRPr lang="en-US"/>
                        </a:p>
                      </a:txBody>
                      <a:tcPr anchor="ctr">
                        <a:blipFill rotWithShape="0">
                          <a:blip r:embed="rId2"/>
                          <a:stretch>
                            <a:fillRect l="-300276" t="-535238" r="-1105" b="-114286"/>
                          </a:stretch>
                        </a:blipFill>
                      </a:tcPr>
                    </a:tc>
                  </a:tr>
                  <a:tr h="640080">
                    <a:tc>
                      <a:txBody>
                        <a:bodyPr/>
                        <a:lstStyle/>
                        <a:p>
                          <a:r>
                            <a:rPr lang="en-US" b="1" dirty="0" smtClean="0"/>
                            <a:t>send edges to</a:t>
                          </a:r>
                        </a:p>
                        <a:p>
                          <a:r>
                            <a:rPr lang="en-US" b="1" dirty="0" smtClean="0"/>
                            <a:t>vertices</a:t>
                          </a:r>
                          <a:endParaRPr lang="en-US" b="1" dirty="0"/>
                        </a:p>
                      </a:txBody>
                      <a:tcPr/>
                    </a:tc>
                    <a:tc>
                      <a:txBody>
                        <a:bodyPr/>
                        <a:lstStyle/>
                        <a:p>
                          <a:r>
                            <a:rPr lang="en-US" b="1" dirty="0" smtClean="0"/>
                            <a:t>edges, vertices</a:t>
                          </a:r>
                          <a:endParaRPr lang="en-US" b="1" dirty="0"/>
                        </a:p>
                      </a:txBody>
                      <a:tcPr anchor="ctr"/>
                    </a:tc>
                    <a:tc>
                      <a:txBody>
                        <a:bodyPr/>
                        <a:lstStyle/>
                        <a:p>
                          <a:r>
                            <a:rPr lang="en-US" b="1" dirty="0" smtClean="0"/>
                            <a:t>point-to-point</a:t>
                          </a:r>
                        </a:p>
                        <a:p>
                          <a:r>
                            <a:rPr lang="en-US" b="1" dirty="0" smtClean="0"/>
                            <a:t>direct sending</a:t>
                          </a:r>
                          <a:endParaRPr lang="en-US" b="1" dirty="0"/>
                        </a:p>
                      </a:txBody>
                      <a:tcPr anchor="ctr"/>
                    </a:tc>
                    <a:tc>
                      <a:txBody>
                        <a:bodyPr/>
                        <a:lstStyle/>
                        <a:p>
                          <a:endParaRPr lang="en-US"/>
                        </a:p>
                      </a:txBody>
                      <a:tcPr anchor="ctr">
                        <a:blipFill rotWithShape="0">
                          <a:blip r:embed="rId2"/>
                          <a:stretch>
                            <a:fillRect l="-300276" t="-635238" r="-1105" b="-14286"/>
                          </a:stretch>
                        </a:blipFill>
                      </a:tcPr>
                    </a:tc>
                  </a:tr>
                </a:tbl>
              </a:graphicData>
            </a:graphic>
          </p:graphicFrame>
        </mc:Fallback>
      </mc:AlternateContent>
    </p:spTree>
    <p:extLst>
      <p:ext uri="{BB962C8B-B14F-4D97-AF65-F5344CB8AC3E}">
        <p14:creationId xmlns:p14="http://schemas.microsoft.com/office/powerpoint/2010/main" val="1259601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ounded Rectangle 48"/>
          <p:cNvSpPr/>
          <p:nvPr/>
        </p:nvSpPr>
        <p:spPr>
          <a:xfrm>
            <a:off x="6674177" y="2650434"/>
            <a:ext cx="1502844" cy="2800405"/>
          </a:xfrm>
          <a:prstGeom prst="roundRect">
            <a:avLst/>
          </a:prstGeom>
          <a:solidFill>
            <a:sysClr val="window" lastClr="FFFFFF"/>
          </a:solid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42" name="Rounded Rectangle 41"/>
          <p:cNvSpPr/>
          <p:nvPr/>
        </p:nvSpPr>
        <p:spPr>
          <a:xfrm>
            <a:off x="3743697" y="2650434"/>
            <a:ext cx="1502844" cy="2800405"/>
          </a:xfrm>
          <a:prstGeom prst="roundRect">
            <a:avLst/>
          </a:prstGeom>
          <a:solidFill>
            <a:sysClr val="window" lastClr="FFFFFF"/>
          </a:solid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31" name="Rounded Rectangle 30"/>
          <p:cNvSpPr/>
          <p:nvPr/>
        </p:nvSpPr>
        <p:spPr>
          <a:xfrm>
            <a:off x="1587237" y="2650434"/>
            <a:ext cx="1502844" cy="2800405"/>
          </a:xfrm>
          <a:prstGeom prst="roundRect">
            <a:avLst/>
          </a:prstGeom>
          <a:solidFill>
            <a:sysClr val="window" lastClr="FFFFFF"/>
          </a:solid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p:txBody>
          <a:bodyPr/>
          <a:lstStyle/>
          <a:p>
            <a:r>
              <a:rPr lang="en-US" dirty="0" err="1" smtClean="0"/>
              <a:t>MapCollective</a:t>
            </a:r>
            <a:r>
              <a:rPr lang="en-US" dirty="0" smtClean="0"/>
              <a:t> Programming Model</a:t>
            </a:r>
            <a:endParaRPr lang="en-US" dirty="0"/>
          </a:p>
        </p:txBody>
      </p:sp>
      <p:sp>
        <p:nvSpPr>
          <p:cNvPr id="3" name="Content Placeholder 2"/>
          <p:cNvSpPr>
            <a:spLocks noGrp="1"/>
          </p:cNvSpPr>
          <p:nvPr>
            <p:ph idx="1"/>
          </p:nvPr>
        </p:nvSpPr>
        <p:spPr/>
        <p:txBody>
          <a:bodyPr/>
          <a:lstStyle/>
          <a:p>
            <a:r>
              <a:rPr lang="en-US" b="1" dirty="0" smtClean="0"/>
              <a:t>BSP parallelism</a:t>
            </a:r>
          </a:p>
          <a:p>
            <a:pPr lvl="1"/>
            <a:r>
              <a:rPr lang="en-US" dirty="0" smtClean="0"/>
              <a:t>Inter node parallelism and inner node parallelism</a:t>
            </a:r>
            <a:endParaRPr lang="en-US" dirty="0"/>
          </a:p>
        </p:txBody>
      </p:sp>
      <p:sp>
        <p:nvSpPr>
          <p:cNvPr id="33" name="Down Arrow 32"/>
          <p:cNvSpPr/>
          <p:nvPr/>
        </p:nvSpPr>
        <p:spPr>
          <a:xfrm>
            <a:off x="2076272" y="2749311"/>
            <a:ext cx="540011" cy="737395"/>
          </a:xfrm>
          <a:prstGeom prst="down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38" name="Rounded Rectangle 37"/>
          <p:cNvSpPr/>
          <p:nvPr/>
        </p:nvSpPr>
        <p:spPr>
          <a:xfrm>
            <a:off x="1618136" y="3520440"/>
            <a:ext cx="1441465" cy="985860"/>
          </a:xfrm>
          <a:prstGeom prst="roundRect">
            <a:avLst/>
          </a:prstGeom>
          <a:solidFill>
            <a:sysClr val="window" lastClr="FFFFFF"/>
          </a:solid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39" name="Down Arrow 38"/>
          <p:cNvSpPr/>
          <p:nvPr/>
        </p:nvSpPr>
        <p:spPr>
          <a:xfrm>
            <a:off x="1648616" y="3585583"/>
            <a:ext cx="449087" cy="853249"/>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0" name="Down Arrow 39"/>
          <p:cNvSpPr/>
          <p:nvPr/>
        </p:nvSpPr>
        <p:spPr>
          <a:xfrm>
            <a:off x="2129108" y="3585583"/>
            <a:ext cx="434340" cy="853249"/>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1" name="Down Arrow 40"/>
          <p:cNvSpPr/>
          <p:nvPr/>
        </p:nvSpPr>
        <p:spPr>
          <a:xfrm>
            <a:off x="2588158" y="3585583"/>
            <a:ext cx="434340" cy="853249"/>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3" name="Down Arrow 42"/>
          <p:cNvSpPr/>
          <p:nvPr/>
        </p:nvSpPr>
        <p:spPr>
          <a:xfrm>
            <a:off x="4232732" y="2749311"/>
            <a:ext cx="540011" cy="737395"/>
          </a:xfrm>
          <a:prstGeom prst="down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5" name="Rounded Rectangle 44"/>
          <p:cNvSpPr/>
          <p:nvPr/>
        </p:nvSpPr>
        <p:spPr>
          <a:xfrm>
            <a:off x="3774596" y="3520440"/>
            <a:ext cx="1441465" cy="985860"/>
          </a:xfrm>
          <a:prstGeom prst="roundRect">
            <a:avLst/>
          </a:prstGeom>
          <a:solidFill>
            <a:sysClr val="window" lastClr="FFFFFF"/>
          </a:solid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46" name="Down Arrow 45"/>
          <p:cNvSpPr/>
          <p:nvPr/>
        </p:nvSpPr>
        <p:spPr>
          <a:xfrm>
            <a:off x="3805076" y="3585583"/>
            <a:ext cx="449087" cy="853249"/>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7" name="Down Arrow 46"/>
          <p:cNvSpPr/>
          <p:nvPr/>
        </p:nvSpPr>
        <p:spPr>
          <a:xfrm>
            <a:off x="4285568" y="3585583"/>
            <a:ext cx="434340" cy="853249"/>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8" name="Down Arrow 47"/>
          <p:cNvSpPr/>
          <p:nvPr/>
        </p:nvSpPr>
        <p:spPr>
          <a:xfrm>
            <a:off x="4744618" y="3585583"/>
            <a:ext cx="434340" cy="853249"/>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0" name="Down Arrow 49"/>
          <p:cNvSpPr/>
          <p:nvPr/>
        </p:nvSpPr>
        <p:spPr>
          <a:xfrm>
            <a:off x="7163212" y="2749311"/>
            <a:ext cx="540011" cy="737395"/>
          </a:xfrm>
          <a:prstGeom prst="down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2" name="Rounded Rectangle 51"/>
          <p:cNvSpPr/>
          <p:nvPr/>
        </p:nvSpPr>
        <p:spPr>
          <a:xfrm>
            <a:off x="6705076" y="3520440"/>
            <a:ext cx="1441465" cy="985860"/>
          </a:xfrm>
          <a:prstGeom prst="roundRect">
            <a:avLst/>
          </a:prstGeom>
          <a:solidFill>
            <a:sysClr val="window" lastClr="FFFFFF"/>
          </a:solid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53" name="Down Arrow 52"/>
          <p:cNvSpPr/>
          <p:nvPr/>
        </p:nvSpPr>
        <p:spPr>
          <a:xfrm>
            <a:off x="6735556" y="3585583"/>
            <a:ext cx="449087" cy="853249"/>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4" name="Down Arrow 53"/>
          <p:cNvSpPr/>
          <p:nvPr/>
        </p:nvSpPr>
        <p:spPr>
          <a:xfrm>
            <a:off x="7216048" y="3585583"/>
            <a:ext cx="434340" cy="853249"/>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5" name="Down Arrow 54"/>
          <p:cNvSpPr/>
          <p:nvPr/>
        </p:nvSpPr>
        <p:spPr>
          <a:xfrm>
            <a:off x="7675098" y="3585583"/>
            <a:ext cx="434340" cy="853249"/>
          </a:xfrm>
          <a:prstGeom prst="down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cxnSp>
        <p:nvCxnSpPr>
          <p:cNvPr id="56" name="Straight Connector 55"/>
          <p:cNvCxnSpPr/>
          <p:nvPr/>
        </p:nvCxnSpPr>
        <p:spPr>
          <a:xfrm>
            <a:off x="5485872" y="4013629"/>
            <a:ext cx="654265" cy="0"/>
          </a:xfrm>
          <a:prstGeom prst="line">
            <a:avLst/>
          </a:prstGeom>
          <a:noFill/>
          <a:ln w="50800" cap="rnd" cmpd="sng" algn="ctr">
            <a:solidFill>
              <a:srgbClr val="5B9BD5"/>
            </a:solidFill>
            <a:prstDash val="sysDot"/>
            <a:round/>
          </a:ln>
          <a:effectLst/>
        </p:spPr>
      </p:cxnSp>
      <p:sp>
        <p:nvSpPr>
          <p:cNvPr id="57" name="TextBox 56"/>
          <p:cNvSpPr txBox="1"/>
          <p:nvPr/>
        </p:nvSpPr>
        <p:spPr>
          <a:xfrm>
            <a:off x="457200" y="2749311"/>
            <a:ext cx="1023357"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rPr>
              <a:t>Process Level</a:t>
            </a:r>
          </a:p>
        </p:txBody>
      </p:sp>
      <p:sp>
        <p:nvSpPr>
          <p:cNvPr id="58" name="TextBox 57"/>
          <p:cNvSpPr txBox="1"/>
          <p:nvPr/>
        </p:nvSpPr>
        <p:spPr>
          <a:xfrm>
            <a:off x="450995" y="3689041"/>
            <a:ext cx="1023357"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rPr>
              <a:t>Thread Level</a:t>
            </a:r>
          </a:p>
        </p:txBody>
      </p:sp>
      <p:sp>
        <p:nvSpPr>
          <p:cNvPr id="59" name="TextBox 58"/>
          <p:cNvSpPr txBox="1"/>
          <p:nvPr/>
        </p:nvSpPr>
        <p:spPr>
          <a:xfrm>
            <a:off x="450995" y="4536762"/>
            <a:ext cx="1023357"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rPr>
              <a:t>Process Level</a:t>
            </a:r>
          </a:p>
        </p:txBody>
      </p:sp>
      <p:sp>
        <p:nvSpPr>
          <p:cNvPr id="37" name="Down Arrow 36"/>
          <p:cNvSpPr/>
          <p:nvPr/>
        </p:nvSpPr>
        <p:spPr>
          <a:xfrm>
            <a:off x="2068653" y="4540034"/>
            <a:ext cx="540011" cy="737395"/>
          </a:xfrm>
          <a:prstGeom prst="down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1" name="Down Arrow 50"/>
          <p:cNvSpPr/>
          <p:nvPr/>
        </p:nvSpPr>
        <p:spPr>
          <a:xfrm>
            <a:off x="7155593" y="4540034"/>
            <a:ext cx="540011" cy="737395"/>
          </a:xfrm>
          <a:prstGeom prst="down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44" name="Down Arrow 43"/>
          <p:cNvSpPr/>
          <p:nvPr/>
        </p:nvSpPr>
        <p:spPr>
          <a:xfrm>
            <a:off x="4225113" y="4540034"/>
            <a:ext cx="540011" cy="737395"/>
          </a:xfrm>
          <a:prstGeom prst="down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0923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7"/>
                                        </p:tgtEl>
                                        <p:attrNameLst>
                                          <p:attrName>style.visibility</p:attrName>
                                        </p:attrNameLst>
                                      </p:cBhvr>
                                      <p:to>
                                        <p:strVal val="visible"/>
                                      </p:to>
                                    </p:set>
                                    <p:animEffect transition="in" filter="fade">
                                      <p:cBhvr>
                                        <p:cTn id="17" dur="1000"/>
                                        <p:tgtEl>
                                          <p:spTgt spid="57"/>
                                        </p:tgtEl>
                                      </p:cBhvr>
                                    </p:animEffect>
                                    <p:anim calcmode="lin" valueType="num">
                                      <p:cBhvr>
                                        <p:cTn id="18" dur="1000" fill="hold"/>
                                        <p:tgtEl>
                                          <p:spTgt spid="57"/>
                                        </p:tgtEl>
                                        <p:attrNameLst>
                                          <p:attrName>ppt_x</p:attrName>
                                        </p:attrNameLst>
                                      </p:cBhvr>
                                      <p:tavLst>
                                        <p:tav tm="0">
                                          <p:val>
                                            <p:strVal val="#ppt_x"/>
                                          </p:val>
                                        </p:tav>
                                        <p:tav tm="100000">
                                          <p:val>
                                            <p:strVal val="#ppt_x"/>
                                          </p:val>
                                        </p:tav>
                                      </p:tavLst>
                                    </p:anim>
                                    <p:anim calcmode="lin" valueType="num">
                                      <p:cBhvr>
                                        <p:cTn id="19" dur="1000" fill="hold"/>
                                        <p:tgtEl>
                                          <p:spTgt spid="57"/>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1000"/>
                                        <p:tgtEl>
                                          <p:spTgt spid="33"/>
                                        </p:tgtEl>
                                      </p:cBhvr>
                                    </p:animEffect>
                                    <p:anim calcmode="lin" valueType="num">
                                      <p:cBhvr>
                                        <p:cTn id="23" dur="1000" fill="hold"/>
                                        <p:tgtEl>
                                          <p:spTgt spid="33"/>
                                        </p:tgtEl>
                                        <p:attrNameLst>
                                          <p:attrName>ppt_x</p:attrName>
                                        </p:attrNameLst>
                                      </p:cBhvr>
                                      <p:tavLst>
                                        <p:tav tm="0">
                                          <p:val>
                                            <p:strVal val="#ppt_x"/>
                                          </p:val>
                                        </p:tav>
                                        <p:tav tm="100000">
                                          <p:val>
                                            <p:strVal val="#ppt_x"/>
                                          </p:val>
                                        </p:tav>
                                      </p:tavLst>
                                    </p:anim>
                                    <p:anim calcmode="lin" valueType="num">
                                      <p:cBhvr>
                                        <p:cTn id="24" dur="1000" fill="hold"/>
                                        <p:tgtEl>
                                          <p:spTgt spid="33"/>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43"/>
                                        </p:tgtEl>
                                        <p:attrNameLst>
                                          <p:attrName>style.visibility</p:attrName>
                                        </p:attrNameLst>
                                      </p:cBhvr>
                                      <p:to>
                                        <p:strVal val="visible"/>
                                      </p:to>
                                    </p:set>
                                    <p:animEffect transition="in" filter="fade">
                                      <p:cBhvr>
                                        <p:cTn id="27" dur="1000"/>
                                        <p:tgtEl>
                                          <p:spTgt spid="43"/>
                                        </p:tgtEl>
                                      </p:cBhvr>
                                    </p:animEffect>
                                    <p:anim calcmode="lin" valueType="num">
                                      <p:cBhvr>
                                        <p:cTn id="28" dur="1000" fill="hold"/>
                                        <p:tgtEl>
                                          <p:spTgt spid="43"/>
                                        </p:tgtEl>
                                        <p:attrNameLst>
                                          <p:attrName>ppt_x</p:attrName>
                                        </p:attrNameLst>
                                      </p:cBhvr>
                                      <p:tavLst>
                                        <p:tav tm="0">
                                          <p:val>
                                            <p:strVal val="#ppt_x"/>
                                          </p:val>
                                        </p:tav>
                                        <p:tav tm="100000">
                                          <p:val>
                                            <p:strVal val="#ppt_x"/>
                                          </p:val>
                                        </p:tav>
                                      </p:tavLst>
                                    </p:anim>
                                    <p:anim calcmode="lin" valueType="num">
                                      <p:cBhvr>
                                        <p:cTn id="29" dur="1000" fill="hold"/>
                                        <p:tgtEl>
                                          <p:spTgt spid="43"/>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fade">
                                      <p:cBhvr>
                                        <p:cTn id="32" dur="1000"/>
                                        <p:tgtEl>
                                          <p:spTgt spid="50"/>
                                        </p:tgtEl>
                                      </p:cBhvr>
                                    </p:animEffect>
                                    <p:anim calcmode="lin" valueType="num">
                                      <p:cBhvr>
                                        <p:cTn id="33" dur="1000" fill="hold"/>
                                        <p:tgtEl>
                                          <p:spTgt spid="50"/>
                                        </p:tgtEl>
                                        <p:attrNameLst>
                                          <p:attrName>ppt_x</p:attrName>
                                        </p:attrNameLst>
                                      </p:cBhvr>
                                      <p:tavLst>
                                        <p:tav tm="0">
                                          <p:val>
                                            <p:strVal val="#ppt_x"/>
                                          </p:val>
                                        </p:tav>
                                        <p:tav tm="100000">
                                          <p:val>
                                            <p:strVal val="#ppt_x"/>
                                          </p:val>
                                        </p:tav>
                                      </p:tavLst>
                                    </p:anim>
                                    <p:anim calcmode="lin" valueType="num">
                                      <p:cBhvr>
                                        <p:cTn id="34"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fade">
                                      <p:cBhvr>
                                        <p:cTn id="39" dur="1000"/>
                                        <p:tgtEl>
                                          <p:spTgt spid="39"/>
                                        </p:tgtEl>
                                      </p:cBhvr>
                                    </p:animEffect>
                                    <p:anim calcmode="lin" valueType="num">
                                      <p:cBhvr>
                                        <p:cTn id="40" dur="1000" fill="hold"/>
                                        <p:tgtEl>
                                          <p:spTgt spid="39"/>
                                        </p:tgtEl>
                                        <p:attrNameLst>
                                          <p:attrName>ppt_x</p:attrName>
                                        </p:attrNameLst>
                                      </p:cBhvr>
                                      <p:tavLst>
                                        <p:tav tm="0">
                                          <p:val>
                                            <p:strVal val="#ppt_x"/>
                                          </p:val>
                                        </p:tav>
                                        <p:tav tm="100000">
                                          <p:val>
                                            <p:strVal val="#ppt_x"/>
                                          </p:val>
                                        </p:tav>
                                      </p:tavLst>
                                    </p:anim>
                                    <p:anim calcmode="lin" valueType="num">
                                      <p:cBhvr>
                                        <p:cTn id="41" dur="1000" fill="hold"/>
                                        <p:tgtEl>
                                          <p:spTgt spid="39"/>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animEffect transition="in" filter="fade">
                                      <p:cBhvr>
                                        <p:cTn id="44" dur="1000"/>
                                        <p:tgtEl>
                                          <p:spTgt spid="40"/>
                                        </p:tgtEl>
                                      </p:cBhvr>
                                    </p:animEffect>
                                    <p:anim calcmode="lin" valueType="num">
                                      <p:cBhvr>
                                        <p:cTn id="45" dur="1000" fill="hold"/>
                                        <p:tgtEl>
                                          <p:spTgt spid="40"/>
                                        </p:tgtEl>
                                        <p:attrNameLst>
                                          <p:attrName>ppt_x</p:attrName>
                                        </p:attrNameLst>
                                      </p:cBhvr>
                                      <p:tavLst>
                                        <p:tav tm="0">
                                          <p:val>
                                            <p:strVal val="#ppt_x"/>
                                          </p:val>
                                        </p:tav>
                                        <p:tav tm="100000">
                                          <p:val>
                                            <p:strVal val="#ppt_x"/>
                                          </p:val>
                                        </p:tav>
                                      </p:tavLst>
                                    </p:anim>
                                    <p:anim calcmode="lin" valueType="num">
                                      <p:cBhvr>
                                        <p:cTn id="46" dur="1000" fill="hold"/>
                                        <p:tgtEl>
                                          <p:spTgt spid="40"/>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41"/>
                                        </p:tgtEl>
                                        <p:attrNameLst>
                                          <p:attrName>style.visibility</p:attrName>
                                        </p:attrNameLst>
                                      </p:cBhvr>
                                      <p:to>
                                        <p:strVal val="visible"/>
                                      </p:to>
                                    </p:set>
                                    <p:animEffect transition="in" filter="fade">
                                      <p:cBhvr>
                                        <p:cTn id="49" dur="1000"/>
                                        <p:tgtEl>
                                          <p:spTgt spid="41"/>
                                        </p:tgtEl>
                                      </p:cBhvr>
                                    </p:animEffect>
                                    <p:anim calcmode="lin" valueType="num">
                                      <p:cBhvr>
                                        <p:cTn id="50" dur="1000" fill="hold"/>
                                        <p:tgtEl>
                                          <p:spTgt spid="41"/>
                                        </p:tgtEl>
                                        <p:attrNameLst>
                                          <p:attrName>ppt_x</p:attrName>
                                        </p:attrNameLst>
                                      </p:cBhvr>
                                      <p:tavLst>
                                        <p:tav tm="0">
                                          <p:val>
                                            <p:strVal val="#ppt_x"/>
                                          </p:val>
                                        </p:tav>
                                        <p:tav tm="100000">
                                          <p:val>
                                            <p:strVal val="#ppt_x"/>
                                          </p:val>
                                        </p:tav>
                                      </p:tavLst>
                                    </p:anim>
                                    <p:anim calcmode="lin" valueType="num">
                                      <p:cBhvr>
                                        <p:cTn id="51" dur="1000" fill="hold"/>
                                        <p:tgtEl>
                                          <p:spTgt spid="41"/>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fade">
                                      <p:cBhvr>
                                        <p:cTn id="54" dur="1000"/>
                                        <p:tgtEl>
                                          <p:spTgt spid="46"/>
                                        </p:tgtEl>
                                      </p:cBhvr>
                                    </p:animEffect>
                                    <p:anim calcmode="lin" valueType="num">
                                      <p:cBhvr>
                                        <p:cTn id="55" dur="1000" fill="hold"/>
                                        <p:tgtEl>
                                          <p:spTgt spid="46"/>
                                        </p:tgtEl>
                                        <p:attrNameLst>
                                          <p:attrName>ppt_x</p:attrName>
                                        </p:attrNameLst>
                                      </p:cBhvr>
                                      <p:tavLst>
                                        <p:tav tm="0">
                                          <p:val>
                                            <p:strVal val="#ppt_x"/>
                                          </p:val>
                                        </p:tav>
                                        <p:tav tm="100000">
                                          <p:val>
                                            <p:strVal val="#ppt_x"/>
                                          </p:val>
                                        </p:tav>
                                      </p:tavLst>
                                    </p:anim>
                                    <p:anim calcmode="lin" valueType="num">
                                      <p:cBhvr>
                                        <p:cTn id="56" dur="1000" fill="hold"/>
                                        <p:tgtEl>
                                          <p:spTgt spid="46"/>
                                        </p:tgtEl>
                                        <p:attrNameLst>
                                          <p:attrName>ppt_y</p:attrName>
                                        </p:attrNameLst>
                                      </p:cBhvr>
                                      <p:tavLst>
                                        <p:tav tm="0">
                                          <p:val>
                                            <p:strVal val="#ppt_y-.1"/>
                                          </p:val>
                                        </p:tav>
                                        <p:tav tm="100000">
                                          <p:val>
                                            <p:strVal val="#ppt_y"/>
                                          </p:val>
                                        </p:tav>
                                      </p:tavLst>
                                    </p:anim>
                                  </p:childTnLst>
                                </p:cTn>
                              </p:par>
                              <p:par>
                                <p:cTn id="57" presetID="47" presetClass="entr" presetSubtype="0" fill="hold" grpId="0" nodeType="with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1000"/>
                                        <p:tgtEl>
                                          <p:spTgt spid="47"/>
                                        </p:tgtEl>
                                      </p:cBhvr>
                                    </p:animEffect>
                                    <p:anim calcmode="lin" valueType="num">
                                      <p:cBhvr>
                                        <p:cTn id="60" dur="1000" fill="hold"/>
                                        <p:tgtEl>
                                          <p:spTgt spid="47"/>
                                        </p:tgtEl>
                                        <p:attrNameLst>
                                          <p:attrName>ppt_x</p:attrName>
                                        </p:attrNameLst>
                                      </p:cBhvr>
                                      <p:tavLst>
                                        <p:tav tm="0">
                                          <p:val>
                                            <p:strVal val="#ppt_x"/>
                                          </p:val>
                                        </p:tav>
                                        <p:tav tm="100000">
                                          <p:val>
                                            <p:strVal val="#ppt_x"/>
                                          </p:val>
                                        </p:tav>
                                      </p:tavLst>
                                    </p:anim>
                                    <p:anim calcmode="lin" valueType="num">
                                      <p:cBhvr>
                                        <p:cTn id="61" dur="1000" fill="hold"/>
                                        <p:tgtEl>
                                          <p:spTgt spid="47"/>
                                        </p:tgtEl>
                                        <p:attrNameLst>
                                          <p:attrName>ppt_y</p:attrName>
                                        </p:attrNameLst>
                                      </p:cBhvr>
                                      <p:tavLst>
                                        <p:tav tm="0">
                                          <p:val>
                                            <p:strVal val="#ppt_y-.1"/>
                                          </p:val>
                                        </p:tav>
                                        <p:tav tm="100000">
                                          <p:val>
                                            <p:strVal val="#ppt_y"/>
                                          </p:val>
                                        </p:tav>
                                      </p:tavLst>
                                    </p:anim>
                                  </p:childTnLst>
                                </p:cTn>
                              </p:par>
                              <p:par>
                                <p:cTn id="62" presetID="47" presetClass="entr" presetSubtype="0" fill="hold" grpId="0" nodeType="with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1000"/>
                                        <p:tgtEl>
                                          <p:spTgt spid="48"/>
                                        </p:tgtEl>
                                      </p:cBhvr>
                                    </p:animEffect>
                                    <p:anim calcmode="lin" valueType="num">
                                      <p:cBhvr>
                                        <p:cTn id="65" dur="1000" fill="hold"/>
                                        <p:tgtEl>
                                          <p:spTgt spid="48"/>
                                        </p:tgtEl>
                                        <p:attrNameLst>
                                          <p:attrName>ppt_x</p:attrName>
                                        </p:attrNameLst>
                                      </p:cBhvr>
                                      <p:tavLst>
                                        <p:tav tm="0">
                                          <p:val>
                                            <p:strVal val="#ppt_x"/>
                                          </p:val>
                                        </p:tav>
                                        <p:tav tm="100000">
                                          <p:val>
                                            <p:strVal val="#ppt_x"/>
                                          </p:val>
                                        </p:tav>
                                      </p:tavLst>
                                    </p:anim>
                                    <p:anim calcmode="lin" valueType="num">
                                      <p:cBhvr>
                                        <p:cTn id="66" dur="1000" fill="hold"/>
                                        <p:tgtEl>
                                          <p:spTgt spid="48"/>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53"/>
                                        </p:tgtEl>
                                        <p:attrNameLst>
                                          <p:attrName>style.visibility</p:attrName>
                                        </p:attrNameLst>
                                      </p:cBhvr>
                                      <p:to>
                                        <p:strVal val="visible"/>
                                      </p:to>
                                    </p:set>
                                    <p:animEffect transition="in" filter="fade">
                                      <p:cBhvr>
                                        <p:cTn id="69" dur="1000"/>
                                        <p:tgtEl>
                                          <p:spTgt spid="53"/>
                                        </p:tgtEl>
                                      </p:cBhvr>
                                    </p:animEffect>
                                    <p:anim calcmode="lin" valueType="num">
                                      <p:cBhvr>
                                        <p:cTn id="70" dur="1000" fill="hold"/>
                                        <p:tgtEl>
                                          <p:spTgt spid="53"/>
                                        </p:tgtEl>
                                        <p:attrNameLst>
                                          <p:attrName>ppt_x</p:attrName>
                                        </p:attrNameLst>
                                      </p:cBhvr>
                                      <p:tavLst>
                                        <p:tav tm="0">
                                          <p:val>
                                            <p:strVal val="#ppt_x"/>
                                          </p:val>
                                        </p:tav>
                                        <p:tav tm="100000">
                                          <p:val>
                                            <p:strVal val="#ppt_x"/>
                                          </p:val>
                                        </p:tav>
                                      </p:tavLst>
                                    </p:anim>
                                    <p:anim calcmode="lin" valueType="num">
                                      <p:cBhvr>
                                        <p:cTn id="71" dur="1000" fill="hold"/>
                                        <p:tgtEl>
                                          <p:spTgt spid="53"/>
                                        </p:tgtEl>
                                        <p:attrNameLst>
                                          <p:attrName>ppt_y</p:attrName>
                                        </p:attrNameLst>
                                      </p:cBhvr>
                                      <p:tavLst>
                                        <p:tav tm="0">
                                          <p:val>
                                            <p:strVal val="#ppt_y-.1"/>
                                          </p:val>
                                        </p:tav>
                                        <p:tav tm="100000">
                                          <p:val>
                                            <p:strVal val="#ppt_y"/>
                                          </p:val>
                                        </p:tav>
                                      </p:tavLst>
                                    </p:anim>
                                  </p:childTnLst>
                                </p:cTn>
                              </p:par>
                              <p:par>
                                <p:cTn id="72" presetID="47" presetClass="entr" presetSubtype="0" fill="hold" grpId="0" nodeType="withEffect">
                                  <p:stCondLst>
                                    <p:cond delay="0"/>
                                  </p:stCondLst>
                                  <p:childTnLst>
                                    <p:set>
                                      <p:cBhvr>
                                        <p:cTn id="73" dur="1" fill="hold">
                                          <p:stCondLst>
                                            <p:cond delay="0"/>
                                          </p:stCondLst>
                                        </p:cTn>
                                        <p:tgtEl>
                                          <p:spTgt spid="54"/>
                                        </p:tgtEl>
                                        <p:attrNameLst>
                                          <p:attrName>style.visibility</p:attrName>
                                        </p:attrNameLst>
                                      </p:cBhvr>
                                      <p:to>
                                        <p:strVal val="visible"/>
                                      </p:to>
                                    </p:set>
                                    <p:animEffect transition="in" filter="fade">
                                      <p:cBhvr>
                                        <p:cTn id="74" dur="1000"/>
                                        <p:tgtEl>
                                          <p:spTgt spid="54"/>
                                        </p:tgtEl>
                                      </p:cBhvr>
                                    </p:animEffect>
                                    <p:anim calcmode="lin" valueType="num">
                                      <p:cBhvr>
                                        <p:cTn id="75" dur="1000" fill="hold"/>
                                        <p:tgtEl>
                                          <p:spTgt spid="54"/>
                                        </p:tgtEl>
                                        <p:attrNameLst>
                                          <p:attrName>ppt_x</p:attrName>
                                        </p:attrNameLst>
                                      </p:cBhvr>
                                      <p:tavLst>
                                        <p:tav tm="0">
                                          <p:val>
                                            <p:strVal val="#ppt_x"/>
                                          </p:val>
                                        </p:tav>
                                        <p:tav tm="100000">
                                          <p:val>
                                            <p:strVal val="#ppt_x"/>
                                          </p:val>
                                        </p:tav>
                                      </p:tavLst>
                                    </p:anim>
                                    <p:anim calcmode="lin" valueType="num">
                                      <p:cBhvr>
                                        <p:cTn id="76" dur="1000" fill="hold"/>
                                        <p:tgtEl>
                                          <p:spTgt spid="54"/>
                                        </p:tgtEl>
                                        <p:attrNameLst>
                                          <p:attrName>ppt_y</p:attrName>
                                        </p:attrNameLst>
                                      </p:cBhvr>
                                      <p:tavLst>
                                        <p:tav tm="0">
                                          <p:val>
                                            <p:strVal val="#ppt_y-.1"/>
                                          </p:val>
                                        </p:tav>
                                        <p:tav tm="100000">
                                          <p:val>
                                            <p:strVal val="#ppt_y"/>
                                          </p:val>
                                        </p:tav>
                                      </p:tavLst>
                                    </p:anim>
                                  </p:childTnLst>
                                </p:cTn>
                              </p:par>
                              <p:par>
                                <p:cTn id="77" presetID="47" presetClass="entr" presetSubtype="0"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Effect transition="in" filter="fade">
                                      <p:cBhvr>
                                        <p:cTn id="79" dur="1000"/>
                                        <p:tgtEl>
                                          <p:spTgt spid="55"/>
                                        </p:tgtEl>
                                      </p:cBhvr>
                                    </p:animEffect>
                                    <p:anim calcmode="lin" valueType="num">
                                      <p:cBhvr>
                                        <p:cTn id="80" dur="1000" fill="hold"/>
                                        <p:tgtEl>
                                          <p:spTgt spid="55"/>
                                        </p:tgtEl>
                                        <p:attrNameLst>
                                          <p:attrName>ppt_x</p:attrName>
                                        </p:attrNameLst>
                                      </p:cBhvr>
                                      <p:tavLst>
                                        <p:tav tm="0">
                                          <p:val>
                                            <p:strVal val="#ppt_x"/>
                                          </p:val>
                                        </p:tav>
                                        <p:tav tm="100000">
                                          <p:val>
                                            <p:strVal val="#ppt_x"/>
                                          </p:val>
                                        </p:tav>
                                      </p:tavLst>
                                    </p:anim>
                                    <p:anim calcmode="lin" valueType="num">
                                      <p:cBhvr>
                                        <p:cTn id="81" dur="1000" fill="hold"/>
                                        <p:tgtEl>
                                          <p:spTgt spid="55"/>
                                        </p:tgtEl>
                                        <p:attrNameLst>
                                          <p:attrName>ppt_y</p:attrName>
                                        </p:attrNameLst>
                                      </p:cBhvr>
                                      <p:tavLst>
                                        <p:tav tm="0">
                                          <p:val>
                                            <p:strVal val="#ppt_y-.1"/>
                                          </p:val>
                                        </p:tav>
                                        <p:tav tm="100000">
                                          <p:val>
                                            <p:strVal val="#ppt_y"/>
                                          </p:val>
                                        </p:tav>
                                      </p:tavLst>
                                    </p:anim>
                                  </p:childTnLst>
                                </p:cTn>
                              </p:par>
                              <p:par>
                                <p:cTn id="82" presetID="47" presetClass="entr" presetSubtype="0" fill="hold" grpId="0" nodeType="withEffect">
                                  <p:stCondLst>
                                    <p:cond delay="0"/>
                                  </p:stCondLst>
                                  <p:childTnLst>
                                    <p:set>
                                      <p:cBhvr>
                                        <p:cTn id="83" dur="1" fill="hold">
                                          <p:stCondLst>
                                            <p:cond delay="0"/>
                                          </p:stCondLst>
                                        </p:cTn>
                                        <p:tgtEl>
                                          <p:spTgt spid="58"/>
                                        </p:tgtEl>
                                        <p:attrNameLst>
                                          <p:attrName>style.visibility</p:attrName>
                                        </p:attrNameLst>
                                      </p:cBhvr>
                                      <p:to>
                                        <p:strVal val="visible"/>
                                      </p:to>
                                    </p:set>
                                    <p:animEffect transition="in" filter="fade">
                                      <p:cBhvr>
                                        <p:cTn id="84" dur="1000"/>
                                        <p:tgtEl>
                                          <p:spTgt spid="58"/>
                                        </p:tgtEl>
                                      </p:cBhvr>
                                    </p:animEffect>
                                    <p:anim calcmode="lin" valueType="num">
                                      <p:cBhvr>
                                        <p:cTn id="85" dur="1000" fill="hold"/>
                                        <p:tgtEl>
                                          <p:spTgt spid="58"/>
                                        </p:tgtEl>
                                        <p:attrNameLst>
                                          <p:attrName>ppt_x</p:attrName>
                                        </p:attrNameLst>
                                      </p:cBhvr>
                                      <p:tavLst>
                                        <p:tav tm="0">
                                          <p:val>
                                            <p:strVal val="#ppt_x"/>
                                          </p:val>
                                        </p:tav>
                                        <p:tav tm="100000">
                                          <p:val>
                                            <p:strVal val="#ppt_x"/>
                                          </p:val>
                                        </p:tav>
                                      </p:tavLst>
                                    </p:anim>
                                    <p:anim calcmode="lin" valueType="num">
                                      <p:cBhvr>
                                        <p:cTn id="86" dur="1000" fill="hold"/>
                                        <p:tgtEl>
                                          <p:spTgt spid="58"/>
                                        </p:tgtEl>
                                        <p:attrNameLst>
                                          <p:attrName>ppt_y</p:attrName>
                                        </p:attrNameLst>
                                      </p:cBhvr>
                                      <p:tavLst>
                                        <p:tav tm="0">
                                          <p:val>
                                            <p:strVal val="#ppt_y-.1"/>
                                          </p:val>
                                        </p:tav>
                                        <p:tav tm="100000">
                                          <p:val>
                                            <p:strVal val="#ppt_y"/>
                                          </p:val>
                                        </p:tav>
                                      </p:tavLst>
                                    </p:anim>
                                  </p:childTnLst>
                                </p:cTn>
                              </p:par>
                              <p:par>
                                <p:cTn id="87" presetID="47" presetClass="entr" presetSubtype="0" fill="hold" grpId="0" nodeType="withEffect">
                                  <p:stCondLst>
                                    <p:cond delay="0"/>
                                  </p:stCondLst>
                                  <p:childTnLst>
                                    <p:set>
                                      <p:cBhvr>
                                        <p:cTn id="88" dur="1" fill="hold">
                                          <p:stCondLst>
                                            <p:cond delay="0"/>
                                          </p:stCondLst>
                                        </p:cTn>
                                        <p:tgtEl>
                                          <p:spTgt spid="52"/>
                                        </p:tgtEl>
                                        <p:attrNameLst>
                                          <p:attrName>style.visibility</p:attrName>
                                        </p:attrNameLst>
                                      </p:cBhvr>
                                      <p:to>
                                        <p:strVal val="visible"/>
                                      </p:to>
                                    </p:set>
                                    <p:animEffect transition="in" filter="fade">
                                      <p:cBhvr>
                                        <p:cTn id="89" dur="1000"/>
                                        <p:tgtEl>
                                          <p:spTgt spid="52"/>
                                        </p:tgtEl>
                                      </p:cBhvr>
                                    </p:animEffect>
                                    <p:anim calcmode="lin" valueType="num">
                                      <p:cBhvr>
                                        <p:cTn id="90" dur="1000" fill="hold"/>
                                        <p:tgtEl>
                                          <p:spTgt spid="52"/>
                                        </p:tgtEl>
                                        <p:attrNameLst>
                                          <p:attrName>ppt_x</p:attrName>
                                        </p:attrNameLst>
                                      </p:cBhvr>
                                      <p:tavLst>
                                        <p:tav tm="0">
                                          <p:val>
                                            <p:strVal val="#ppt_x"/>
                                          </p:val>
                                        </p:tav>
                                        <p:tav tm="100000">
                                          <p:val>
                                            <p:strVal val="#ppt_x"/>
                                          </p:val>
                                        </p:tav>
                                      </p:tavLst>
                                    </p:anim>
                                    <p:anim calcmode="lin" valueType="num">
                                      <p:cBhvr>
                                        <p:cTn id="91" dur="1000" fill="hold"/>
                                        <p:tgtEl>
                                          <p:spTgt spid="52"/>
                                        </p:tgtEl>
                                        <p:attrNameLst>
                                          <p:attrName>ppt_y</p:attrName>
                                        </p:attrNameLst>
                                      </p:cBhvr>
                                      <p:tavLst>
                                        <p:tav tm="0">
                                          <p:val>
                                            <p:strVal val="#ppt_y-.1"/>
                                          </p:val>
                                        </p:tav>
                                        <p:tav tm="100000">
                                          <p:val>
                                            <p:strVal val="#ppt_y"/>
                                          </p:val>
                                        </p:tav>
                                      </p:tavLst>
                                    </p:anim>
                                  </p:childTnLst>
                                </p:cTn>
                              </p:par>
                              <p:par>
                                <p:cTn id="92" presetID="47" presetClass="entr" presetSubtype="0" fill="hold" grpId="0" nodeType="withEffect">
                                  <p:stCondLst>
                                    <p:cond delay="0"/>
                                  </p:stCondLst>
                                  <p:childTnLst>
                                    <p:set>
                                      <p:cBhvr>
                                        <p:cTn id="93" dur="1" fill="hold">
                                          <p:stCondLst>
                                            <p:cond delay="0"/>
                                          </p:stCondLst>
                                        </p:cTn>
                                        <p:tgtEl>
                                          <p:spTgt spid="45"/>
                                        </p:tgtEl>
                                        <p:attrNameLst>
                                          <p:attrName>style.visibility</p:attrName>
                                        </p:attrNameLst>
                                      </p:cBhvr>
                                      <p:to>
                                        <p:strVal val="visible"/>
                                      </p:to>
                                    </p:set>
                                    <p:animEffect transition="in" filter="fade">
                                      <p:cBhvr>
                                        <p:cTn id="94" dur="1000"/>
                                        <p:tgtEl>
                                          <p:spTgt spid="45"/>
                                        </p:tgtEl>
                                      </p:cBhvr>
                                    </p:animEffect>
                                    <p:anim calcmode="lin" valueType="num">
                                      <p:cBhvr>
                                        <p:cTn id="95" dur="1000" fill="hold"/>
                                        <p:tgtEl>
                                          <p:spTgt spid="45"/>
                                        </p:tgtEl>
                                        <p:attrNameLst>
                                          <p:attrName>ppt_x</p:attrName>
                                        </p:attrNameLst>
                                      </p:cBhvr>
                                      <p:tavLst>
                                        <p:tav tm="0">
                                          <p:val>
                                            <p:strVal val="#ppt_x"/>
                                          </p:val>
                                        </p:tav>
                                        <p:tav tm="100000">
                                          <p:val>
                                            <p:strVal val="#ppt_x"/>
                                          </p:val>
                                        </p:tav>
                                      </p:tavLst>
                                    </p:anim>
                                    <p:anim calcmode="lin" valueType="num">
                                      <p:cBhvr>
                                        <p:cTn id="96" dur="1000" fill="hold"/>
                                        <p:tgtEl>
                                          <p:spTgt spid="45"/>
                                        </p:tgtEl>
                                        <p:attrNameLst>
                                          <p:attrName>ppt_y</p:attrName>
                                        </p:attrNameLst>
                                      </p:cBhvr>
                                      <p:tavLst>
                                        <p:tav tm="0">
                                          <p:val>
                                            <p:strVal val="#ppt_y-.1"/>
                                          </p:val>
                                        </p:tav>
                                        <p:tav tm="100000">
                                          <p:val>
                                            <p:strVal val="#ppt_y"/>
                                          </p:val>
                                        </p:tav>
                                      </p:tavLst>
                                    </p:anim>
                                  </p:childTnLst>
                                </p:cTn>
                              </p:par>
                              <p:par>
                                <p:cTn id="97" presetID="47" presetClass="entr" presetSubtype="0" fill="hold" grpId="0" nodeType="withEffect">
                                  <p:stCondLst>
                                    <p:cond delay="0"/>
                                  </p:stCondLst>
                                  <p:childTnLst>
                                    <p:set>
                                      <p:cBhvr>
                                        <p:cTn id="98" dur="1" fill="hold">
                                          <p:stCondLst>
                                            <p:cond delay="0"/>
                                          </p:stCondLst>
                                        </p:cTn>
                                        <p:tgtEl>
                                          <p:spTgt spid="38"/>
                                        </p:tgtEl>
                                        <p:attrNameLst>
                                          <p:attrName>style.visibility</p:attrName>
                                        </p:attrNameLst>
                                      </p:cBhvr>
                                      <p:to>
                                        <p:strVal val="visible"/>
                                      </p:to>
                                    </p:set>
                                    <p:animEffect transition="in" filter="fade">
                                      <p:cBhvr>
                                        <p:cTn id="99" dur="1000"/>
                                        <p:tgtEl>
                                          <p:spTgt spid="38"/>
                                        </p:tgtEl>
                                      </p:cBhvr>
                                    </p:animEffect>
                                    <p:anim calcmode="lin" valueType="num">
                                      <p:cBhvr>
                                        <p:cTn id="100" dur="1000" fill="hold"/>
                                        <p:tgtEl>
                                          <p:spTgt spid="38"/>
                                        </p:tgtEl>
                                        <p:attrNameLst>
                                          <p:attrName>ppt_x</p:attrName>
                                        </p:attrNameLst>
                                      </p:cBhvr>
                                      <p:tavLst>
                                        <p:tav tm="0">
                                          <p:val>
                                            <p:strVal val="#ppt_x"/>
                                          </p:val>
                                        </p:tav>
                                        <p:tav tm="100000">
                                          <p:val>
                                            <p:strVal val="#ppt_x"/>
                                          </p:val>
                                        </p:tav>
                                      </p:tavLst>
                                    </p:anim>
                                    <p:anim calcmode="lin" valueType="num">
                                      <p:cBhvr>
                                        <p:cTn id="10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47" presetClass="entr" presetSubtype="0" fill="hold" grpId="0" nodeType="clickEffect">
                                  <p:stCondLst>
                                    <p:cond delay="0"/>
                                  </p:stCondLst>
                                  <p:childTnLst>
                                    <p:set>
                                      <p:cBhvr>
                                        <p:cTn id="105" dur="1" fill="hold">
                                          <p:stCondLst>
                                            <p:cond delay="0"/>
                                          </p:stCondLst>
                                        </p:cTn>
                                        <p:tgtEl>
                                          <p:spTgt spid="37"/>
                                        </p:tgtEl>
                                        <p:attrNameLst>
                                          <p:attrName>style.visibility</p:attrName>
                                        </p:attrNameLst>
                                      </p:cBhvr>
                                      <p:to>
                                        <p:strVal val="visible"/>
                                      </p:to>
                                    </p:set>
                                    <p:animEffect transition="in" filter="fade">
                                      <p:cBhvr>
                                        <p:cTn id="106" dur="1000"/>
                                        <p:tgtEl>
                                          <p:spTgt spid="37"/>
                                        </p:tgtEl>
                                      </p:cBhvr>
                                    </p:animEffect>
                                    <p:anim calcmode="lin" valueType="num">
                                      <p:cBhvr>
                                        <p:cTn id="107" dur="1000" fill="hold"/>
                                        <p:tgtEl>
                                          <p:spTgt spid="37"/>
                                        </p:tgtEl>
                                        <p:attrNameLst>
                                          <p:attrName>ppt_x</p:attrName>
                                        </p:attrNameLst>
                                      </p:cBhvr>
                                      <p:tavLst>
                                        <p:tav tm="0">
                                          <p:val>
                                            <p:strVal val="#ppt_x"/>
                                          </p:val>
                                        </p:tav>
                                        <p:tav tm="100000">
                                          <p:val>
                                            <p:strVal val="#ppt_x"/>
                                          </p:val>
                                        </p:tav>
                                      </p:tavLst>
                                    </p:anim>
                                    <p:anim calcmode="lin" valueType="num">
                                      <p:cBhvr>
                                        <p:cTn id="108" dur="1000" fill="hold"/>
                                        <p:tgtEl>
                                          <p:spTgt spid="37"/>
                                        </p:tgtEl>
                                        <p:attrNameLst>
                                          <p:attrName>ppt_y</p:attrName>
                                        </p:attrNameLst>
                                      </p:cBhvr>
                                      <p:tavLst>
                                        <p:tav tm="0">
                                          <p:val>
                                            <p:strVal val="#ppt_y-.1"/>
                                          </p:val>
                                        </p:tav>
                                        <p:tav tm="100000">
                                          <p:val>
                                            <p:strVal val="#ppt_y"/>
                                          </p:val>
                                        </p:tav>
                                      </p:tavLst>
                                    </p:anim>
                                  </p:childTnLst>
                                </p:cTn>
                              </p:par>
                              <p:par>
                                <p:cTn id="109" presetID="47" presetClass="entr" presetSubtype="0" fill="hold" grpId="0" nodeType="withEffect">
                                  <p:stCondLst>
                                    <p:cond delay="0"/>
                                  </p:stCondLst>
                                  <p:childTnLst>
                                    <p:set>
                                      <p:cBhvr>
                                        <p:cTn id="110" dur="1" fill="hold">
                                          <p:stCondLst>
                                            <p:cond delay="0"/>
                                          </p:stCondLst>
                                        </p:cTn>
                                        <p:tgtEl>
                                          <p:spTgt spid="44"/>
                                        </p:tgtEl>
                                        <p:attrNameLst>
                                          <p:attrName>style.visibility</p:attrName>
                                        </p:attrNameLst>
                                      </p:cBhvr>
                                      <p:to>
                                        <p:strVal val="visible"/>
                                      </p:to>
                                    </p:set>
                                    <p:animEffect transition="in" filter="fade">
                                      <p:cBhvr>
                                        <p:cTn id="111" dur="1000"/>
                                        <p:tgtEl>
                                          <p:spTgt spid="44"/>
                                        </p:tgtEl>
                                      </p:cBhvr>
                                    </p:animEffect>
                                    <p:anim calcmode="lin" valueType="num">
                                      <p:cBhvr>
                                        <p:cTn id="112" dur="1000" fill="hold"/>
                                        <p:tgtEl>
                                          <p:spTgt spid="44"/>
                                        </p:tgtEl>
                                        <p:attrNameLst>
                                          <p:attrName>ppt_x</p:attrName>
                                        </p:attrNameLst>
                                      </p:cBhvr>
                                      <p:tavLst>
                                        <p:tav tm="0">
                                          <p:val>
                                            <p:strVal val="#ppt_x"/>
                                          </p:val>
                                        </p:tav>
                                        <p:tav tm="100000">
                                          <p:val>
                                            <p:strVal val="#ppt_x"/>
                                          </p:val>
                                        </p:tav>
                                      </p:tavLst>
                                    </p:anim>
                                    <p:anim calcmode="lin" valueType="num">
                                      <p:cBhvr>
                                        <p:cTn id="113" dur="1000" fill="hold"/>
                                        <p:tgtEl>
                                          <p:spTgt spid="44"/>
                                        </p:tgtEl>
                                        <p:attrNameLst>
                                          <p:attrName>ppt_y</p:attrName>
                                        </p:attrNameLst>
                                      </p:cBhvr>
                                      <p:tavLst>
                                        <p:tav tm="0">
                                          <p:val>
                                            <p:strVal val="#ppt_y-.1"/>
                                          </p:val>
                                        </p:tav>
                                        <p:tav tm="100000">
                                          <p:val>
                                            <p:strVal val="#ppt_y"/>
                                          </p:val>
                                        </p:tav>
                                      </p:tavLst>
                                    </p:anim>
                                  </p:childTnLst>
                                </p:cTn>
                              </p:par>
                              <p:par>
                                <p:cTn id="114" presetID="47" presetClass="entr" presetSubtype="0" fill="hold" grpId="0" nodeType="with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fade">
                                      <p:cBhvr>
                                        <p:cTn id="116" dur="1000"/>
                                        <p:tgtEl>
                                          <p:spTgt spid="51"/>
                                        </p:tgtEl>
                                      </p:cBhvr>
                                    </p:animEffect>
                                    <p:anim calcmode="lin" valueType="num">
                                      <p:cBhvr>
                                        <p:cTn id="117" dur="1000" fill="hold"/>
                                        <p:tgtEl>
                                          <p:spTgt spid="51"/>
                                        </p:tgtEl>
                                        <p:attrNameLst>
                                          <p:attrName>ppt_x</p:attrName>
                                        </p:attrNameLst>
                                      </p:cBhvr>
                                      <p:tavLst>
                                        <p:tav tm="0">
                                          <p:val>
                                            <p:strVal val="#ppt_x"/>
                                          </p:val>
                                        </p:tav>
                                        <p:tav tm="100000">
                                          <p:val>
                                            <p:strVal val="#ppt_x"/>
                                          </p:val>
                                        </p:tav>
                                      </p:tavLst>
                                    </p:anim>
                                    <p:anim calcmode="lin" valueType="num">
                                      <p:cBhvr>
                                        <p:cTn id="118" dur="1000" fill="hold"/>
                                        <p:tgtEl>
                                          <p:spTgt spid="51"/>
                                        </p:tgtEl>
                                        <p:attrNameLst>
                                          <p:attrName>ppt_y</p:attrName>
                                        </p:attrNameLst>
                                      </p:cBhvr>
                                      <p:tavLst>
                                        <p:tav tm="0">
                                          <p:val>
                                            <p:strVal val="#ppt_y-.1"/>
                                          </p:val>
                                        </p:tav>
                                        <p:tav tm="100000">
                                          <p:val>
                                            <p:strVal val="#ppt_y"/>
                                          </p:val>
                                        </p:tav>
                                      </p:tavLst>
                                    </p:anim>
                                  </p:childTnLst>
                                </p:cTn>
                              </p:par>
                              <p:par>
                                <p:cTn id="119" presetID="47" presetClass="entr" presetSubtype="0" fill="hold" grpId="0" nodeType="withEffect">
                                  <p:stCondLst>
                                    <p:cond delay="0"/>
                                  </p:stCondLst>
                                  <p:childTnLst>
                                    <p:set>
                                      <p:cBhvr>
                                        <p:cTn id="120" dur="1" fill="hold">
                                          <p:stCondLst>
                                            <p:cond delay="0"/>
                                          </p:stCondLst>
                                        </p:cTn>
                                        <p:tgtEl>
                                          <p:spTgt spid="59"/>
                                        </p:tgtEl>
                                        <p:attrNameLst>
                                          <p:attrName>style.visibility</p:attrName>
                                        </p:attrNameLst>
                                      </p:cBhvr>
                                      <p:to>
                                        <p:strVal val="visible"/>
                                      </p:to>
                                    </p:set>
                                    <p:animEffect transition="in" filter="fade">
                                      <p:cBhvr>
                                        <p:cTn id="121" dur="1000"/>
                                        <p:tgtEl>
                                          <p:spTgt spid="59"/>
                                        </p:tgtEl>
                                      </p:cBhvr>
                                    </p:animEffect>
                                    <p:anim calcmode="lin" valueType="num">
                                      <p:cBhvr>
                                        <p:cTn id="122" dur="1000" fill="hold"/>
                                        <p:tgtEl>
                                          <p:spTgt spid="59"/>
                                        </p:tgtEl>
                                        <p:attrNameLst>
                                          <p:attrName>ppt_x</p:attrName>
                                        </p:attrNameLst>
                                      </p:cBhvr>
                                      <p:tavLst>
                                        <p:tav tm="0">
                                          <p:val>
                                            <p:strVal val="#ppt_x"/>
                                          </p:val>
                                        </p:tav>
                                        <p:tav tm="100000">
                                          <p:val>
                                            <p:strVal val="#ppt_x"/>
                                          </p:val>
                                        </p:tav>
                                      </p:tavLst>
                                    </p:anim>
                                    <p:anim calcmode="lin" valueType="num">
                                      <p:cBhvr>
                                        <p:cTn id="123"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2" grpId="0" animBg="1"/>
      <p:bldP spid="31" grpId="0" animBg="1"/>
      <p:bldP spid="33" grpId="0" animBg="1"/>
      <p:bldP spid="38" grpId="0" animBg="1"/>
      <p:bldP spid="39" grpId="0" animBg="1"/>
      <p:bldP spid="40" grpId="0" animBg="1"/>
      <p:bldP spid="41" grpId="0" animBg="1"/>
      <p:bldP spid="43" grpId="0" animBg="1"/>
      <p:bldP spid="45" grpId="0" animBg="1"/>
      <p:bldP spid="46" grpId="0" animBg="1"/>
      <p:bldP spid="47" grpId="0" animBg="1"/>
      <p:bldP spid="48" grpId="0" animBg="1"/>
      <p:bldP spid="50" grpId="0" animBg="1"/>
      <p:bldP spid="52" grpId="0" animBg="1"/>
      <p:bldP spid="53" grpId="0" animBg="1"/>
      <p:bldP spid="54" grpId="0" animBg="1"/>
      <p:bldP spid="55" grpId="0" animBg="1"/>
      <p:bldP spid="57" grpId="0"/>
      <p:bldP spid="58" grpId="0"/>
      <p:bldP spid="59" grpId="0"/>
      <p:bldP spid="37" grpId="0" animBg="1"/>
      <p:bldP spid="51" grpId="0" animBg="1"/>
      <p:bldP spid="4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Harp Library</a:t>
            </a:r>
            <a:endParaRPr lang="en-US" dirty="0"/>
          </a:p>
        </p:txBody>
      </p:sp>
      <p:sp>
        <p:nvSpPr>
          <p:cNvPr id="3" name="Content Placeholder 2"/>
          <p:cNvSpPr>
            <a:spLocks noGrp="1"/>
          </p:cNvSpPr>
          <p:nvPr>
            <p:ph idx="1"/>
          </p:nvPr>
        </p:nvSpPr>
        <p:spPr/>
        <p:txBody>
          <a:bodyPr>
            <a:normAutofit/>
          </a:bodyPr>
          <a:lstStyle/>
          <a:p>
            <a:r>
              <a:rPr lang="en-US" dirty="0" smtClean="0"/>
              <a:t>Hadoop Plugin which targets on Hadoop 2.2.0</a:t>
            </a:r>
          </a:p>
          <a:p>
            <a:r>
              <a:rPr lang="en-US" dirty="0" smtClean="0"/>
              <a:t>Provides implementation of the collective communication abstractions and </a:t>
            </a:r>
            <a:r>
              <a:rPr lang="en-US" dirty="0" err="1" smtClean="0"/>
              <a:t>MapCollective</a:t>
            </a:r>
            <a:r>
              <a:rPr lang="en-US" dirty="0" smtClean="0"/>
              <a:t> programming model</a:t>
            </a:r>
          </a:p>
          <a:p>
            <a:endParaRPr lang="en-US" dirty="0" smtClean="0"/>
          </a:p>
          <a:p>
            <a:r>
              <a:rPr lang="en-US" b="1" dirty="0" smtClean="0"/>
              <a:t>Project Link</a:t>
            </a:r>
            <a:endParaRPr lang="en-US" b="1" dirty="0" smtClean="0">
              <a:hlinkClick r:id="rId3"/>
            </a:endParaRPr>
          </a:p>
          <a:p>
            <a:pPr lvl="1"/>
            <a:r>
              <a:rPr lang="en-US" dirty="0" smtClean="0">
                <a:hlinkClick r:id="rId3"/>
              </a:rPr>
              <a:t>http://salsaproj.indiana.edu/harp/index.html</a:t>
            </a:r>
          </a:p>
          <a:p>
            <a:r>
              <a:rPr lang="en-US" b="1" dirty="0" smtClean="0"/>
              <a:t>Source Code </a:t>
            </a:r>
            <a:r>
              <a:rPr lang="en-US" b="1" dirty="0"/>
              <a:t>L</a:t>
            </a:r>
            <a:r>
              <a:rPr lang="en-US" b="1" dirty="0" smtClean="0"/>
              <a:t>ink</a:t>
            </a:r>
            <a:endParaRPr lang="en-US" b="1" dirty="0"/>
          </a:p>
          <a:p>
            <a:pPr lvl="1"/>
            <a:r>
              <a:rPr lang="en-US" dirty="0" smtClean="0">
                <a:hlinkClick r:id="rId3"/>
              </a:rPr>
              <a:t>https://github.com/jessezbj/harp-project</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60521" y="502005"/>
            <a:ext cx="1996440" cy="834670"/>
          </a:xfrm>
          <a:prstGeom prst="rect">
            <a:avLst/>
          </a:prstGeom>
        </p:spPr>
      </p:pic>
    </p:spTree>
    <p:extLst>
      <p:ext uri="{BB962C8B-B14F-4D97-AF65-F5344CB8AC3E}">
        <p14:creationId xmlns:p14="http://schemas.microsoft.com/office/powerpoint/2010/main" val="1489056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484098" y="1352526"/>
            <a:ext cx="7750435" cy="4377714"/>
            <a:chOff x="3595076" y="1747347"/>
            <a:chExt cx="6760308" cy="4671213"/>
          </a:xfrm>
        </p:grpSpPr>
        <p:sp>
          <p:nvSpPr>
            <p:cNvPr id="28" name="Rectangle 27"/>
            <p:cNvSpPr/>
            <p:nvPr/>
          </p:nvSpPr>
          <p:spPr>
            <a:xfrm>
              <a:off x="3595076" y="5178057"/>
              <a:ext cx="6760308" cy="124050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white"/>
                  </a:solidFill>
                  <a:effectLst/>
                  <a:uLnTx/>
                  <a:uFillTx/>
                  <a:latin typeface="Calibri" panose="020F0502020204030204"/>
                  <a:ea typeface="+mn-ea"/>
                  <a:cs typeface="+mn-cs"/>
                </a:rPr>
                <a:t>YARN</a:t>
              </a:r>
            </a:p>
          </p:txBody>
        </p:sp>
        <p:sp>
          <p:nvSpPr>
            <p:cNvPr id="29" name="L-Shape 28"/>
            <p:cNvSpPr/>
            <p:nvPr/>
          </p:nvSpPr>
          <p:spPr>
            <a:xfrm>
              <a:off x="3595076" y="3454398"/>
              <a:ext cx="6760304" cy="1632281"/>
            </a:xfrm>
            <a:prstGeom prst="corner">
              <a:avLst>
                <a:gd name="adj1" fmla="val 38508"/>
                <a:gd name="adj2" fmla="val 248564"/>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err="1" smtClean="0">
                  <a:ln>
                    <a:noFill/>
                  </a:ln>
                  <a:solidFill>
                    <a:prstClr val="white"/>
                  </a:solidFill>
                  <a:effectLst/>
                  <a:uLnTx/>
                  <a:uFillTx/>
                  <a:latin typeface="Calibri" panose="020F0502020204030204"/>
                  <a:ea typeface="+mn-ea"/>
                  <a:cs typeface="+mn-cs"/>
                </a:rPr>
                <a:t>MapReduce</a:t>
              </a:r>
              <a:r>
                <a:rPr kumimoji="0" lang="en-US" b="1" i="0" u="none" strike="noStrike" kern="0" cap="none" spc="0" normalizeH="0" baseline="0" noProof="0" dirty="0" smtClean="0">
                  <a:ln>
                    <a:noFill/>
                  </a:ln>
                  <a:solidFill>
                    <a:prstClr val="white"/>
                  </a:solidFill>
                  <a:effectLst/>
                  <a:uLnTx/>
                  <a:uFillTx/>
                  <a:latin typeface="Calibri" panose="020F0502020204030204"/>
                  <a:ea typeface="+mn-ea"/>
                  <a:cs typeface="+mn-cs"/>
                </a:rPr>
                <a:t> V2</a:t>
              </a:r>
            </a:p>
          </p:txBody>
        </p:sp>
        <p:sp>
          <p:nvSpPr>
            <p:cNvPr id="30" name="Rectangle 29"/>
            <p:cNvSpPr/>
            <p:nvPr/>
          </p:nvSpPr>
          <p:spPr>
            <a:xfrm>
              <a:off x="7031345" y="3454399"/>
              <a:ext cx="3324039" cy="922218"/>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smtClean="0">
                  <a:ln>
                    <a:noFill/>
                  </a:ln>
                  <a:solidFill>
                    <a:prstClr val="white"/>
                  </a:solidFill>
                  <a:effectLst/>
                  <a:uLnTx/>
                  <a:uFillTx/>
                  <a:latin typeface="Calibri" panose="020F0502020204030204"/>
                  <a:ea typeface="+mn-ea"/>
                  <a:cs typeface="+mn-cs"/>
                </a:rPr>
                <a:t>Harp</a:t>
              </a:r>
            </a:p>
          </p:txBody>
        </p:sp>
        <p:sp>
          <p:nvSpPr>
            <p:cNvPr id="32" name="Rectangle 31"/>
            <p:cNvSpPr/>
            <p:nvPr/>
          </p:nvSpPr>
          <p:spPr>
            <a:xfrm>
              <a:off x="3595076" y="1747347"/>
              <a:ext cx="3324039" cy="1615677"/>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err="1" smtClean="0">
                  <a:ln>
                    <a:noFill/>
                  </a:ln>
                  <a:solidFill>
                    <a:prstClr val="white"/>
                  </a:solidFill>
                  <a:effectLst/>
                  <a:uLnTx/>
                  <a:uFillTx/>
                  <a:latin typeface="Calibri" panose="020F0502020204030204"/>
                  <a:ea typeface="+mn-ea"/>
                  <a:cs typeface="+mn-cs"/>
                </a:rPr>
                <a:t>MapReduce</a:t>
              </a:r>
              <a:r>
                <a:rPr kumimoji="0" lang="en-US" b="1" i="0" u="none" strike="noStrike" kern="0" cap="none" spc="0" normalizeH="0" baseline="0" noProof="0" dirty="0" smtClean="0">
                  <a:ln>
                    <a:noFill/>
                  </a:ln>
                  <a:solidFill>
                    <a:prstClr val="white"/>
                  </a:solidFill>
                  <a:effectLst/>
                  <a:uLnTx/>
                  <a:uFillTx/>
                  <a:latin typeface="Calibri" panose="020F0502020204030204"/>
                  <a:ea typeface="+mn-ea"/>
                  <a:cs typeface="+mn-cs"/>
                </a:rPr>
                <a:t> Applications</a:t>
              </a:r>
            </a:p>
          </p:txBody>
        </p:sp>
        <p:sp>
          <p:nvSpPr>
            <p:cNvPr id="34" name="Rectangle 33"/>
            <p:cNvSpPr/>
            <p:nvPr/>
          </p:nvSpPr>
          <p:spPr>
            <a:xfrm>
              <a:off x="7031344" y="1751863"/>
              <a:ext cx="3324039" cy="1611161"/>
            </a:xfrm>
            <a:prstGeom prst="rect">
              <a:avLst/>
            </a:prstGeom>
            <a:solidFill>
              <a:srgbClr val="00B050"/>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1" i="0" u="none" strike="noStrike" kern="0" cap="none" spc="0" normalizeH="0" baseline="0" noProof="0" dirty="0" err="1" smtClean="0">
                  <a:ln>
                    <a:noFill/>
                  </a:ln>
                  <a:solidFill>
                    <a:prstClr val="white"/>
                  </a:solidFill>
                  <a:effectLst/>
                  <a:uLnTx/>
                  <a:uFillTx/>
                  <a:latin typeface="Calibri" panose="020F0502020204030204"/>
                  <a:ea typeface="+mn-ea"/>
                  <a:cs typeface="+mn-cs"/>
                </a:rPr>
                <a:t>MapCollective</a:t>
              </a:r>
              <a:r>
                <a:rPr kumimoji="0" lang="en-US" b="1" i="0" u="none" strike="noStrike" kern="0" cap="none" spc="0" normalizeH="0" baseline="0" noProof="0" dirty="0" smtClean="0">
                  <a:ln>
                    <a:noFill/>
                  </a:ln>
                  <a:solidFill>
                    <a:prstClr val="white"/>
                  </a:solidFill>
                  <a:effectLst/>
                  <a:uLnTx/>
                  <a:uFillTx/>
                  <a:latin typeface="Calibri" panose="020F0502020204030204"/>
                  <a:ea typeface="+mn-ea"/>
                  <a:cs typeface="+mn-cs"/>
                </a:rPr>
                <a:t> Applications</a:t>
              </a:r>
            </a:p>
          </p:txBody>
        </p:sp>
      </p:grpSp>
      <p:sp>
        <p:nvSpPr>
          <p:cNvPr id="3" name="Title 2"/>
          <p:cNvSpPr>
            <a:spLocks noGrp="1"/>
          </p:cNvSpPr>
          <p:nvPr>
            <p:ph type="title"/>
          </p:nvPr>
        </p:nvSpPr>
        <p:spPr/>
        <p:txBody>
          <a:bodyPr/>
          <a:lstStyle/>
          <a:p>
            <a:r>
              <a:rPr lang="en-US" smtClean="0"/>
              <a:t>Component Layers</a:t>
            </a:r>
            <a:endParaRPr lang="en-US" dirty="0"/>
          </a:p>
        </p:txBody>
      </p:sp>
      <p:grpSp>
        <p:nvGrpSpPr>
          <p:cNvPr id="15" name="Group 14"/>
          <p:cNvGrpSpPr/>
          <p:nvPr/>
        </p:nvGrpSpPr>
        <p:grpSpPr>
          <a:xfrm>
            <a:off x="415963" y="1221897"/>
            <a:ext cx="7886700" cy="4658677"/>
            <a:chOff x="0" y="45720"/>
            <a:chExt cx="9144000" cy="6858000"/>
          </a:xfrm>
        </p:grpSpPr>
        <p:sp>
          <p:nvSpPr>
            <p:cNvPr id="17" name="Rectangle 16"/>
            <p:cNvSpPr/>
            <p:nvPr/>
          </p:nvSpPr>
          <p:spPr>
            <a:xfrm>
              <a:off x="0" y="5582654"/>
              <a:ext cx="9144000" cy="1321066"/>
            </a:xfrm>
            <a:prstGeom prst="rect">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smtClean="0">
                  <a:ln>
                    <a:noFill/>
                  </a:ln>
                  <a:solidFill>
                    <a:prstClr val="white"/>
                  </a:solidFill>
                  <a:effectLst/>
                  <a:uLnTx/>
                  <a:uFillTx/>
                  <a:latin typeface="Calibri" panose="020F0502020204030204"/>
                  <a:ea typeface="+mn-ea"/>
                  <a:cs typeface="+mn-cs"/>
                </a:rPr>
                <a:t>MapReduce</a:t>
              </a:r>
              <a:endPar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8" name="Rectangle 17"/>
            <p:cNvSpPr/>
            <p:nvPr/>
          </p:nvSpPr>
          <p:spPr>
            <a:xfrm>
              <a:off x="0" y="3813680"/>
              <a:ext cx="9144000" cy="1407430"/>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Collective </a:t>
              </a:r>
              <a:r>
                <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rPr>
                <a:t>Communication Abstractions</a:t>
              </a:r>
              <a:endPar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9" name="Rectangle 18"/>
            <p:cNvSpPr/>
            <p:nvPr/>
          </p:nvSpPr>
          <p:spPr>
            <a:xfrm>
              <a:off x="0" y="2012779"/>
              <a:ext cx="9144000" cy="1439357"/>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smtClean="0">
                  <a:ln>
                    <a:noFill/>
                  </a:ln>
                  <a:solidFill>
                    <a:prstClr val="white"/>
                  </a:solidFill>
                  <a:effectLst/>
                  <a:uLnTx/>
                  <a:uFillTx/>
                  <a:latin typeface="Calibri" panose="020F0502020204030204"/>
                  <a:ea typeface="+mn-ea"/>
                  <a:cs typeface="+mn-cs"/>
                </a:rPr>
                <a:t>MapCollective</a:t>
              </a: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 Programming Model</a:t>
              </a:r>
            </a:p>
          </p:txBody>
        </p:sp>
        <p:sp>
          <p:nvSpPr>
            <p:cNvPr id="20" name="Rectangle 19"/>
            <p:cNvSpPr/>
            <p:nvPr/>
          </p:nvSpPr>
          <p:spPr>
            <a:xfrm>
              <a:off x="0" y="45720"/>
              <a:ext cx="9144000" cy="1521229"/>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Applications: K-Means, WDA-SMACOF, Graph-Drawing…</a:t>
              </a:r>
            </a:p>
          </p:txBody>
        </p:sp>
        <p:sp>
          <p:nvSpPr>
            <p:cNvPr id="21" name="Up Arrow Callout 20"/>
            <p:cNvSpPr/>
            <p:nvPr/>
          </p:nvSpPr>
          <p:spPr>
            <a:xfrm>
              <a:off x="66638" y="3146799"/>
              <a:ext cx="3438560" cy="1079902"/>
            </a:xfrm>
            <a:prstGeom prst="upArrowCallou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Collective Communication Operators</a:t>
              </a:r>
            </a:p>
          </p:txBody>
        </p:sp>
        <p:sp>
          <p:nvSpPr>
            <p:cNvPr id="22" name="Up Arrow Callout 21"/>
            <p:cNvSpPr/>
            <p:nvPr/>
          </p:nvSpPr>
          <p:spPr>
            <a:xfrm>
              <a:off x="3505199" y="3146799"/>
              <a:ext cx="3101339" cy="1079902"/>
            </a:xfrm>
            <a:prstGeom prst="upArrowCallou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Hierarchical Data Types </a:t>
              </a:r>
              <a:b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b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(Tables &amp; Partitions)</a:t>
              </a:r>
            </a:p>
          </p:txBody>
        </p:sp>
        <p:sp>
          <p:nvSpPr>
            <p:cNvPr id="24" name="Up Arrow Callout 23"/>
            <p:cNvSpPr/>
            <p:nvPr/>
          </p:nvSpPr>
          <p:spPr>
            <a:xfrm>
              <a:off x="6606539" y="3146800"/>
              <a:ext cx="2466083" cy="1079903"/>
            </a:xfrm>
            <a:prstGeom prst="upArrowCallout">
              <a:avLst/>
            </a:prstGeom>
            <a:gradFill rotWithShape="1">
              <a:gsLst>
                <a:gs pos="0">
                  <a:srgbClr val="70AD47">
                    <a:lumMod val="110000"/>
                    <a:satMod val="105000"/>
                    <a:tint val="67000"/>
                  </a:srgbClr>
                </a:gs>
                <a:gs pos="50000">
                  <a:srgbClr val="70AD47">
                    <a:lumMod val="105000"/>
                    <a:satMod val="103000"/>
                    <a:tint val="73000"/>
                  </a:srgbClr>
                </a:gs>
                <a:gs pos="100000">
                  <a:srgbClr val="70AD47">
                    <a:lumMod val="105000"/>
                    <a:satMod val="109000"/>
                    <a:tint val="81000"/>
                  </a:srgbClr>
                </a:gs>
              </a:gsLst>
              <a:lin ang="5400000" scaled="0"/>
            </a:gradFill>
            <a:ln w="635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Memory Resource Pool</a:t>
              </a:r>
            </a:p>
          </p:txBody>
        </p:sp>
        <p:sp>
          <p:nvSpPr>
            <p:cNvPr id="25" name="Up Arrow Callout 24"/>
            <p:cNvSpPr/>
            <p:nvPr/>
          </p:nvSpPr>
          <p:spPr>
            <a:xfrm>
              <a:off x="2807439" y="1248427"/>
              <a:ext cx="3136162" cy="1099282"/>
            </a:xfrm>
            <a:prstGeom prst="upArrowCallou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Collective Communication APIs</a:t>
              </a:r>
            </a:p>
          </p:txBody>
        </p:sp>
        <p:sp>
          <p:nvSpPr>
            <p:cNvPr id="26" name="Up Arrow Callout 25"/>
            <p:cNvSpPr/>
            <p:nvPr/>
          </p:nvSpPr>
          <p:spPr>
            <a:xfrm>
              <a:off x="5943601" y="1248428"/>
              <a:ext cx="3129022" cy="1099281"/>
            </a:xfrm>
            <a:prstGeom prst="upArrowCallou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Array, Key-Value, Graph Data Abstraction</a:t>
              </a:r>
            </a:p>
          </p:txBody>
        </p:sp>
        <p:sp>
          <p:nvSpPr>
            <p:cNvPr id="31" name="Up Arrow Callout 30"/>
            <p:cNvSpPr/>
            <p:nvPr/>
          </p:nvSpPr>
          <p:spPr>
            <a:xfrm>
              <a:off x="66999" y="1248428"/>
              <a:ext cx="2740439" cy="1099281"/>
            </a:xfrm>
            <a:prstGeom prst="upArrowCallout">
              <a:avLst/>
            </a:prstGeom>
            <a:gradFill rotWithShape="1">
              <a:gsLst>
                <a:gs pos="0">
                  <a:srgbClr val="5B9BD5">
                    <a:lumMod val="110000"/>
                    <a:satMod val="105000"/>
                    <a:tint val="67000"/>
                  </a:srgbClr>
                </a:gs>
                <a:gs pos="50000">
                  <a:srgbClr val="5B9BD5">
                    <a:lumMod val="105000"/>
                    <a:satMod val="103000"/>
                    <a:tint val="73000"/>
                  </a:srgbClr>
                </a:gs>
                <a:gs pos="100000">
                  <a:srgbClr val="5B9BD5">
                    <a:lumMod val="105000"/>
                    <a:satMod val="109000"/>
                    <a:tint val="81000"/>
                  </a:srgbClr>
                </a:gs>
              </a:gsLst>
              <a:lin ang="5400000" scaled="0"/>
            </a:gradFill>
            <a:ln w="635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err="1" smtClean="0">
                  <a:ln>
                    <a:noFill/>
                  </a:ln>
                  <a:solidFill>
                    <a:prstClr val="black"/>
                  </a:solidFill>
                  <a:effectLst/>
                  <a:uLnTx/>
                  <a:uFillTx/>
                  <a:latin typeface="Calibri" panose="020F0502020204030204"/>
                  <a:ea typeface="+mn-ea"/>
                  <a:cs typeface="+mn-cs"/>
                </a:rPr>
                <a:t>MapCollective</a:t>
              </a: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 Interface</a:t>
              </a:r>
            </a:p>
          </p:txBody>
        </p:sp>
        <p:sp>
          <p:nvSpPr>
            <p:cNvPr id="33" name="Up Arrow Callout 32"/>
            <p:cNvSpPr/>
            <p:nvPr/>
          </p:nvSpPr>
          <p:spPr>
            <a:xfrm>
              <a:off x="66116" y="5025039"/>
              <a:ext cx="9006506" cy="656124"/>
            </a:xfrm>
            <a:prstGeom prst="upArrowCallout">
              <a:avLst/>
            </a:prstGeom>
            <a:gradFill rotWithShape="1">
              <a:gsLst>
                <a:gs pos="0">
                  <a:srgbClr val="A5A5A5">
                    <a:lumMod val="110000"/>
                    <a:satMod val="105000"/>
                    <a:tint val="67000"/>
                  </a:srgbClr>
                </a:gs>
                <a:gs pos="50000">
                  <a:srgbClr val="A5A5A5">
                    <a:lumMod val="105000"/>
                    <a:satMod val="103000"/>
                    <a:tint val="73000"/>
                  </a:srgbClr>
                </a:gs>
                <a:gs pos="100000">
                  <a:srgbClr val="A5A5A5">
                    <a:lumMod val="105000"/>
                    <a:satMod val="109000"/>
                    <a:tint val="81000"/>
                  </a:srgbClr>
                </a:gs>
              </a:gsLst>
              <a:lin ang="5400000" scaled="0"/>
            </a:gradFill>
            <a:ln w="6350"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rPr>
                <a:t>Task Management</a:t>
              </a:r>
            </a:p>
          </p:txBody>
        </p:sp>
      </p:grpSp>
    </p:spTree>
    <p:extLst>
      <p:ext uri="{BB962C8B-B14F-4D97-AF65-F5344CB8AC3E}">
        <p14:creationId xmlns:p14="http://schemas.microsoft.com/office/powerpoint/2010/main" val="81304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nodeType="clickEffect">
                                  <p:stCondLst>
                                    <p:cond delay="0"/>
                                  </p:stCondLst>
                                  <p:childTnLst>
                                    <p:animEffect transition="out" filter="circle(out)">
                                      <p:cBhvr>
                                        <p:cTn id="6" dur="2000"/>
                                        <p:tgtEl>
                                          <p:spTgt spid="23"/>
                                        </p:tgtEl>
                                      </p:cBhvr>
                                    </p:animEffect>
                                    <p:set>
                                      <p:cBhvr>
                                        <p:cTn id="7" dur="1" fill="hold">
                                          <p:stCondLst>
                                            <p:cond delay="1999"/>
                                          </p:stCondLst>
                                        </p:cTn>
                                        <p:tgtEl>
                                          <p:spTgt spid="23"/>
                                        </p:tgtEl>
                                        <p:attrNameLst>
                                          <p:attrName>style.visibility</p:attrName>
                                        </p:attrNameLst>
                                      </p:cBhvr>
                                      <p:to>
                                        <p:strVal val="hidden"/>
                                      </p:to>
                                    </p:se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circle(in)">
                                      <p:cBhvr>
                                        <p:cTn id="11"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traight Arrow Connector 41"/>
          <p:cNvCxnSpPr>
            <a:stCxn id="59" idx="2"/>
          </p:cNvCxnSpPr>
          <p:nvPr/>
        </p:nvCxnSpPr>
        <p:spPr>
          <a:xfrm>
            <a:off x="4942824" y="2724306"/>
            <a:ext cx="16322" cy="3294443"/>
          </a:xfrm>
          <a:prstGeom prst="straightConnector1">
            <a:avLst/>
          </a:prstGeom>
          <a:noFill/>
          <a:ln w="25400" cmpd="sng">
            <a:solidFill>
              <a:srgbClr val="000000"/>
            </a:solidFill>
            <a:prstDash val="solid"/>
            <a:round/>
            <a:headEnd/>
            <a:tailEnd type="none" w="lg" len="lg"/>
          </a:ln>
        </p:spPr>
      </p:cxnSp>
      <p:sp>
        <p:nvSpPr>
          <p:cNvPr id="3" name="Title 2"/>
          <p:cNvSpPr>
            <a:spLocks noGrp="1"/>
          </p:cNvSpPr>
          <p:nvPr>
            <p:ph type="title"/>
          </p:nvPr>
        </p:nvSpPr>
        <p:spPr/>
        <p:txBody>
          <a:bodyPr/>
          <a:lstStyle/>
          <a:p>
            <a:r>
              <a:rPr lang="en-US" dirty="0" smtClean="0"/>
              <a:t>A </a:t>
            </a:r>
            <a:r>
              <a:rPr lang="en-US" dirty="0" err="1" smtClean="0"/>
              <a:t>MapCollective</a:t>
            </a:r>
            <a:r>
              <a:rPr lang="en-US" dirty="0" smtClean="0"/>
              <a:t> Job</a:t>
            </a:r>
            <a:endParaRPr lang="en-US" dirty="0"/>
          </a:p>
        </p:txBody>
      </p:sp>
      <p:cxnSp>
        <p:nvCxnSpPr>
          <p:cNvPr id="35" name="Straight Arrow Connector 34"/>
          <p:cNvCxnSpPr>
            <a:endCxn id="68" idx="0"/>
          </p:cNvCxnSpPr>
          <p:nvPr/>
        </p:nvCxnSpPr>
        <p:spPr>
          <a:xfrm>
            <a:off x="4699751" y="2038671"/>
            <a:ext cx="1348136" cy="680460"/>
          </a:xfrm>
          <a:prstGeom prst="straightConnector1">
            <a:avLst/>
          </a:prstGeom>
          <a:noFill/>
          <a:ln w="25400">
            <a:solidFill>
              <a:srgbClr val="000000"/>
            </a:solidFill>
            <a:prstDash val="dash"/>
            <a:round/>
            <a:headEnd/>
            <a:tailEnd type="stealth" w="lg" len="lg"/>
          </a:ln>
        </p:spPr>
      </p:cxnSp>
      <p:cxnSp>
        <p:nvCxnSpPr>
          <p:cNvPr id="36" name="Straight Arrow Connector 35"/>
          <p:cNvCxnSpPr>
            <a:stCxn id="61" idx="0"/>
          </p:cNvCxnSpPr>
          <p:nvPr/>
        </p:nvCxnSpPr>
        <p:spPr>
          <a:xfrm flipV="1">
            <a:off x="3647341" y="2012287"/>
            <a:ext cx="1037020" cy="708096"/>
          </a:xfrm>
          <a:prstGeom prst="straightConnector1">
            <a:avLst/>
          </a:prstGeom>
          <a:noFill/>
          <a:ln w="25400">
            <a:solidFill>
              <a:srgbClr val="000000"/>
            </a:solidFill>
            <a:prstDash val="dash"/>
            <a:round/>
            <a:headEnd/>
            <a:tailEnd type="stealth" w="lg" len="lg"/>
          </a:ln>
        </p:spPr>
      </p:cxnSp>
      <p:sp>
        <p:nvSpPr>
          <p:cNvPr id="43" name="Rounded Rectangle 42"/>
          <p:cNvSpPr/>
          <p:nvPr/>
        </p:nvSpPr>
        <p:spPr>
          <a:xfrm>
            <a:off x="1223923" y="1378270"/>
            <a:ext cx="4823074" cy="638140"/>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t>YARN Resource Manager</a:t>
            </a:r>
          </a:p>
        </p:txBody>
      </p:sp>
      <p:grpSp>
        <p:nvGrpSpPr>
          <p:cNvPr id="44" name="Group 43"/>
          <p:cNvGrpSpPr/>
          <p:nvPr/>
        </p:nvGrpSpPr>
        <p:grpSpPr>
          <a:xfrm>
            <a:off x="213646" y="2720383"/>
            <a:ext cx="2020553" cy="2361619"/>
            <a:chOff x="492373" y="2536521"/>
            <a:chExt cx="2114547" cy="3231043"/>
          </a:xfrm>
        </p:grpSpPr>
        <p:sp>
          <p:nvSpPr>
            <p:cNvPr id="65" name="Rounded Rectangle 64"/>
            <p:cNvSpPr/>
            <p:nvPr/>
          </p:nvSpPr>
          <p:spPr>
            <a:xfrm>
              <a:off x="492373" y="2536521"/>
              <a:ext cx="2114547" cy="3231043"/>
            </a:xfrm>
            <a:prstGeom prst="roundRect">
              <a:avLst/>
            </a:prstGeom>
            <a:solidFill>
              <a:sysClr val="window" lastClr="FFFFFF"/>
            </a:solidFill>
            <a:ln w="12700" cap="flat" cmpd="sng" algn="ctr">
              <a:solidFill>
                <a:srgbClr val="A5A5A5"/>
              </a:solidFill>
              <a:prstDash val="solid"/>
              <a:miter lim="800000"/>
            </a:ln>
            <a:effectLst/>
          </p:spPr>
          <p:txBody>
            <a:bodyPr rtlCol="0" anchor="t" anchorCtr="0"/>
            <a:lstStyle/>
            <a:p>
              <a:pPr>
                <a:defRPr/>
              </a:pPr>
              <a:r>
                <a:rPr lang="en-US" sz="1600" b="1" kern="0" dirty="0">
                  <a:solidFill>
                    <a:prstClr val="black"/>
                  </a:solidFill>
                  <a:latin typeface="Calibri" panose="020F0502020204030204"/>
                  <a:cs typeface="Times New Roman" panose="02020603050405020304" pitchFamily="18" charset="0"/>
                </a:rPr>
                <a:t>Client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endParaRPr>
            </a:p>
          </p:txBody>
        </p:sp>
        <p:sp>
          <p:nvSpPr>
            <p:cNvPr id="66" name="Rounded Rectangle 65"/>
            <p:cNvSpPr/>
            <p:nvPr/>
          </p:nvSpPr>
          <p:spPr>
            <a:xfrm>
              <a:off x="633750" y="4025144"/>
              <a:ext cx="1857129" cy="555112"/>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err="1" smtClean="0">
                  <a:ln>
                    <a:noFill/>
                  </a:ln>
                  <a:solidFill>
                    <a:prstClr val="white"/>
                  </a:solidFill>
                  <a:effectLst/>
                  <a:uLnTx/>
                  <a:uFillTx/>
                  <a:latin typeface="Calibri" panose="020F0502020204030204"/>
                  <a:ea typeface="+mn-ea"/>
                  <a:cs typeface="Times New Roman" panose="02020603050405020304" pitchFamily="18" charset="0"/>
                </a:rPr>
                <a:t>MapCollective</a:t>
              </a: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t> Runner </a:t>
              </a:r>
            </a:p>
          </p:txBody>
        </p:sp>
      </p:grpSp>
      <p:sp>
        <p:nvSpPr>
          <p:cNvPr id="34" name="Line Callout 3 33"/>
          <p:cNvSpPr/>
          <p:nvPr/>
        </p:nvSpPr>
        <p:spPr>
          <a:xfrm>
            <a:off x="2517197" y="5287268"/>
            <a:ext cx="2260283" cy="731481"/>
          </a:xfrm>
          <a:prstGeom prst="borderCallout3">
            <a:avLst>
              <a:gd name="adj1" fmla="val -1111"/>
              <a:gd name="adj2" fmla="val 75757"/>
              <a:gd name="adj3" fmla="val -46674"/>
              <a:gd name="adj4" fmla="val 100674"/>
              <a:gd name="adj5" fmla="val -153518"/>
              <a:gd name="adj6" fmla="val 101016"/>
              <a:gd name="adj7" fmla="val -177941"/>
              <a:gd name="adj8" fmla="val 94615"/>
            </a:avLst>
          </a:prstGeom>
          <a:solidFill>
            <a:srgbClr val="A5A5A5"/>
          </a:solidFill>
          <a:ln w="25400" cap="flat" cmpd="sng" algn="ctr">
            <a:solidFill>
              <a:srgbClr val="A5A5A5"/>
            </a:solidFill>
            <a:prstDash val="sysDash"/>
            <a:miter lim="800000"/>
            <a:headEnd type="triangle"/>
            <a:tailEnd type="none"/>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u="none" strike="noStrike" kern="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1. Record Map task locations from original </a:t>
            </a:r>
            <a:r>
              <a:rPr kumimoji="0" lang="en-US" sz="1600" b="1" u="none" strike="noStrike" kern="0" cap="none" spc="0" normalizeH="0" baseline="0" noProof="0" dirty="0" err="1" smtClean="0">
                <a:ln>
                  <a:noFill/>
                </a:ln>
                <a:solidFill>
                  <a:prstClr val="black"/>
                </a:solidFill>
                <a:effectLst/>
                <a:uLnTx/>
                <a:uFillTx/>
                <a:latin typeface="Calibri" panose="020F0502020204030204"/>
                <a:ea typeface="+mn-ea"/>
                <a:cs typeface="Times New Roman" panose="02020603050405020304" pitchFamily="18" charset="0"/>
              </a:rPr>
              <a:t>MapReduce</a:t>
            </a:r>
            <a:r>
              <a:rPr kumimoji="0" lang="en-US" sz="1600" b="1" u="none" strike="noStrike" kern="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 </a:t>
            </a:r>
            <a:r>
              <a:rPr kumimoji="0" lang="en-US" sz="1600" b="1" u="none" strike="noStrike" kern="0" cap="none" spc="0" normalizeH="0" baseline="0" noProof="0" dirty="0" err="1" smtClean="0">
                <a:ln>
                  <a:noFill/>
                </a:ln>
                <a:solidFill>
                  <a:prstClr val="black"/>
                </a:solidFill>
                <a:effectLst/>
                <a:uLnTx/>
                <a:uFillTx/>
                <a:latin typeface="Calibri" panose="020F0502020204030204"/>
                <a:ea typeface="+mn-ea"/>
                <a:cs typeface="Times New Roman" panose="02020603050405020304" pitchFamily="18" charset="0"/>
              </a:rPr>
              <a:t>AppMaster</a:t>
            </a:r>
            <a:endParaRPr kumimoji="0" lang="en-US" sz="1600" b="1" u="none" strike="noStrike" kern="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endParaRPr>
          </a:p>
        </p:txBody>
      </p:sp>
      <p:grpSp>
        <p:nvGrpSpPr>
          <p:cNvPr id="48" name="Group 47"/>
          <p:cNvGrpSpPr/>
          <p:nvPr/>
        </p:nvGrpSpPr>
        <p:grpSpPr>
          <a:xfrm>
            <a:off x="2637064" y="2720383"/>
            <a:ext cx="2020553" cy="2361619"/>
            <a:chOff x="3277075" y="2536522"/>
            <a:chExt cx="2114547" cy="3231043"/>
          </a:xfrm>
        </p:grpSpPr>
        <p:sp>
          <p:nvSpPr>
            <p:cNvPr id="61" name="Rounded Rectangle 60"/>
            <p:cNvSpPr/>
            <p:nvPr/>
          </p:nvSpPr>
          <p:spPr>
            <a:xfrm>
              <a:off x="3277075" y="2536522"/>
              <a:ext cx="2114547" cy="3231043"/>
            </a:xfrm>
            <a:prstGeom prst="roundRect">
              <a:avLst/>
            </a:prstGeom>
            <a:solidFill>
              <a:sysClr val="window" lastClr="FFFFFF"/>
            </a:solidFill>
            <a:ln w="12700" cap="flat" cmpd="sng" algn="ctr">
              <a:solidFill>
                <a:srgbClr val="A5A5A5"/>
              </a:solidFill>
              <a:prstDash val="solid"/>
              <a:miter lim="800000"/>
            </a:ln>
            <a:effectLst/>
          </p:spPr>
          <p:txBody>
            <a:bodyPr rtlCol="0" anchor="t" anchorCtr="0"/>
            <a:lstStyle/>
            <a:p>
              <a:pPr>
                <a:defRPr/>
              </a:pPr>
              <a:r>
                <a:rPr lang="en-US" sz="1600" b="1" kern="0" dirty="0" err="1">
                  <a:solidFill>
                    <a:prstClr val="black"/>
                  </a:solidFill>
                  <a:latin typeface="Calibri" panose="020F0502020204030204"/>
                  <a:cs typeface="Times New Roman" panose="02020603050405020304" pitchFamily="18" charset="0"/>
                </a:rPr>
                <a:t>MapCollective</a:t>
              </a:r>
              <a:r>
                <a:rPr lang="en-US" sz="1600" b="1" kern="0" dirty="0">
                  <a:solidFill>
                    <a:prstClr val="black"/>
                  </a:solidFill>
                  <a:latin typeface="Calibri" panose="020F0502020204030204"/>
                  <a:cs typeface="Times New Roman" panose="02020603050405020304" pitchFamily="18" charset="0"/>
                </a:rPr>
                <a:t/>
              </a:r>
              <a:br>
                <a:rPr lang="en-US" sz="1600" b="1" kern="0" dirty="0">
                  <a:solidFill>
                    <a:prstClr val="black"/>
                  </a:solidFill>
                  <a:latin typeface="Calibri" panose="020F0502020204030204"/>
                  <a:cs typeface="Times New Roman" panose="02020603050405020304" pitchFamily="18" charset="0"/>
                </a:rPr>
              </a:br>
              <a:r>
                <a:rPr lang="en-US" sz="1600" b="1" kern="0" dirty="0" err="1">
                  <a:solidFill>
                    <a:prstClr val="black"/>
                  </a:solidFill>
                  <a:latin typeface="Calibri" panose="020F0502020204030204"/>
                  <a:cs typeface="Times New Roman" panose="02020603050405020304" pitchFamily="18" charset="0"/>
                </a:rPr>
                <a:t>AppMaster</a:t>
              </a:r>
              <a:endParaRPr lang="en-US" sz="1600" b="1" kern="0" dirty="0">
                <a:solidFill>
                  <a:prstClr val="black"/>
                </a:solidFill>
                <a:latin typeface="Calibri" panose="020F0502020204030204"/>
                <a:cs typeface="Times New Roman" panose="02020603050405020304" pitchFamily="18"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endParaRPr>
            </a:p>
          </p:txBody>
        </p:sp>
        <p:sp>
          <p:nvSpPr>
            <p:cNvPr id="62" name="Rounded Rectangle 61"/>
            <p:cNvSpPr/>
            <p:nvPr/>
          </p:nvSpPr>
          <p:spPr>
            <a:xfrm>
              <a:off x="3408896" y="4540244"/>
              <a:ext cx="1850904" cy="1086974"/>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err="1" smtClean="0">
                  <a:ln>
                    <a:noFill/>
                  </a:ln>
                  <a:solidFill>
                    <a:prstClr val="white"/>
                  </a:solidFill>
                  <a:effectLst/>
                  <a:uLnTx/>
                  <a:uFillTx/>
                  <a:latin typeface="Calibri" panose="020F0502020204030204"/>
                  <a:ea typeface="+mn-ea"/>
                  <a:cs typeface="Times New Roman" panose="02020603050405020304" pitchFamily="18" charset="0"/>
                </a:rPr>
                <a:t>MapCollective</a:t>
              </a: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t/>
              </a:r>
              <a:b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b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t>Container</a:t>
              </a:r>
              <a:b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b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t>Launcher</a:t>
              </a:r>
            </a:p>
          </p:txBody>
        </p:sp>
        <p:sp>
          <p:nvSpPr>
            <p:cNvPr id="63" name="Rounded Rectangle 62"/>
            <p:cNvSpPr/>
            <p:nvPr/>
          </p:nvSpPr>
          <p:spPr>
            <a:xfrm>
              <a:off x="3408895" y="3444158"/>
              <a:ext cx="1850905" cy="902144"/>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err="1" smtClean="0">
                  <a:ln>
                    <a:noFill/>
                  </a:ln>
                  <a:solidFill>
                    <a:prstClr val="white"/>
                  </a:solidFill>
                  <a:effectLst/>
                  <a:uLnTx/>
                  <a:uFillTx/>
                  <a:latin typeface="Calibri" panose="020F0502020204030204"/>
                  <a:ea typeface="+mn-ea"/>
                  <a:cs typeface="Times New Roman" panose="02020603050405020304" pitchFamily="18" charset="0"/>
                </a:rPr>
                <a:t>MapCollective</a:t>
              </a: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t/>
              </a:r>
              <a:b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b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t>Container</a:t>
              </a:r>
              <a:b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b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t>Allocator</a:t>
              </a:r>
            </a:p>
          </p:txBody>
        </p:sp>
      </p:grpSp>
      <p:cxnSp>
        <p:nvCxnSpPr>
          <p:cNvPr id="51" name="Straight Arrow Connector 50"/>
          <p:cNvCxnSpPr>
            <a:stCxn id="65" idx="0"/>
          </p:cNvCxnSpPr>
          <p:nvPr/>
        </p:nvCxnSpPr>
        <p:spPr>
          <a:xfrm flipV="1">
            <a:off x="1223923" y="2014310"/>
            <a:ext cx="1407802" cy="706073"/>
          </a:xfrm>
          <a:prstGeom prst="straightConnector1">
            <a:avLst/>
          </a:prstGeom>
          <a:noFill/>
          <a:ln w="25400">
            <a:solidFill>
              <a:srgbClr val="000000"/>
            </a:solidFill>
            <a:prstDash val="dash"/>
            <a:round/>
            <a:headEnd/>
            <a:tailEnd type="stealth" w="lg" len="lg"/>
          </a:ln>
        </p:spPr>
      </p:cxnSp>
      <p:cxnSp>
        <p:nvCxnSpPr>
          <p:cNvPr id="53" name="Straight Arrow Connector 57"/>
          <p:cNvCxnSpPr>
            <a:endCxn id="61" idx="0"/>
          </p:cNvCxnSpPr>
          <p:nvPr/>
        </p:nvCxnSpPr>
        <p:spPr>
          <a:xfrm>
            <a:off x="2645096" y="2038671"/>
            <a:ext cx="1002245" cy="681712"/>
          </a:xfrm>
          <a:prstGeom prst="straightConnector1">
            <a:avLst/>
          </a:prstGeom>
          <a:noFill/>
          <a:ln w="25400">
            <a:solidFill>
              <a:srgbClr val="000000"/>
            </a:solidFill>
            <a:prstDash val="dash"/>
            <a:round/>
            <a:headEnd/>
            <a:tailEnd type="stealth" w="lg" len="lg"/>
          </a:ln>
        </p:spPr>
      </p:cxnSp>
      <p:sp>
        <p:nvSpPr>
          <p:cNvPr id="57" name="TextBox 56"/>
          <p:cNvSpPr txBox="1"/>
          <p:nvPr/>
        </p:nvSpPr>
        <p:spPr>
          <a:xfrm>
            <a:off x="2095897" y="2151773"/>
            <a:ext cx="1334254" cy="57718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rPr>
              <a:t>I. Launch </a:t>
            </a:r>
            <a:r>
              <a:rPr kumimoji="0" lang="en-US" sz="1600" b="1" i="0" u="none" strike="noStrike" kern="0" cap="none" spc="0" normalizeH="0" baseline="0" noProof="0" dirty="0" err="1" smtClean="0">
                <a:ln>
                  <a:noFill/>
                </a:ln>
                <a:solidFill>
                  <a:prstClr val="black"/>
                </a:solidFill>
                <a:effectLst/>
                <a:uLnTx/>
                <a:uFillTx/>
                <a:latin typeface="Calibri" panose="020F0502020204030204"/>
              </a:rPr>
              <a:t>AppMaster</a:t>
            </a:r>
            <a:endParaRPr kumimoji="0" lang="en-US" sz="1600" b="1" i="0" u="none" strike="noStrike" kern="0" cap="none" spc="0" normalizeH="0" baseline="0" noProof="0" dirty="0" smtClean="0">
              <a:ln>
                <a:noFill/>
              </a:ln>
              <a:solidFill>
                <a:prstClr val="black"/>
              </a:solidFill>
              <a:effectLst/>
              <a:uLnTx/>
              <a:uFillTx/>
              <a:latin typeface="Calibri" panose="020F0502020204030204"/>
            </a:endParaRPr>
          </a:p>
        </p:txBody>
      </p:sp>
      <p:sp>
        <p:nvSpPr>
          <p:cNvPr id="59" name="TextBox 58"/>
          <p:cNvSpPr txBox="1"/>
          <p:nvPr/>
        </p:nvSpPr>
        <p:spPr>
          <a:xfrm>
            <a:off x="4238689" y="2147126"/>
            <a:ext cx="1408270" cy="57718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black"/>
                </a:solidFill>
                <a:effectLst/>
                <a:uLnTx/>
                <a:uFillTx/>
                <a:latin typeface="Calibri" panose="020F0502020204030204"/>
              </a:rPr>
              <a:t>II. Launch Tasks</a:t>
            </a:r>
          </a:p>
        </p:txBody>
      </p:sp>
      <p:sp>
        <p:nvSpPr>
          <p:cNvPr id="68" name="Rounded Rectangle 67"/>
          <p:cNvSpPr/>
          <p:nvPr/>
        </p:nvSpPr>
        <p:spPr>
          <a:xfrm>
            <a:off x="5037610" y="2719131"/>
            <a:ext cx="2020553" cy="2361619"/>
          </a:xfrm>
          <a:prstGeom prst="roundRect">
            <a:avLst/>
          </a:prstGeom>
          <a:solidFill>
            <a:sysClr val="window" lastClr="FFFFFF"/>
          </a:solidFill>
          <a:ln w="12700" cap="flat" cmpd="sng" algn="ctr">
            <a:solidFill>
              <a:srgbClr val="A5A5A5"/>
            </a:solidFill>
            <a:prstDash val="solid"/>
            <a:miter lim="800000"/>
          </a:ln>
          <a:effectLst/>
        </p:spPr>
        <p:txBody>
          <a:bodyPr rtlCol="0" anchor="t" anchorCtr="0"/>
          <a:lstStyle/>
          <a:p>
            <a:pPr>
              <a:defRPr/>
            </a:pPr>
            <a:r>
              <a:rPr lang="en-US" sz="1600" b="1" kern="0" dirty="0" err="1" smtClean="0">
                <a:solidFill>
                  <a:prstClr val="black"/>
                </a:solidFill>
                <a:latin typeface="Calibri" panose="020F0502020204030204"/>
                <a:cs typeface="Times New Roman" panose="02020603050405020304" pitchFamily="18" charset="0"/>
              </a:rPr>
              <a:t>CollectiveMapper</a:t>
            </a:r>
            <a:endParaRPr lang="en-US" sz="1600" b="1" kern="0" dirty="0">
              <a:solidFill>
                <a:prstClr val="black"/>
              </a:solidFill>
              <a:latin typeface="Calibri" panose="020F0502020204030204"/>
              <a:cs typeface="Times New Roman" panose="02020603050405020304" pitchFamily="18" charset="0"/>
            </a:endParaRPr>
          </a:p>
        </p:txBody>
      </p:sp>
      <p:sp>
        <p:nvSpPr>
          <p:cNvPr id="69" name="Rectangle 68"/>
          <p:cNvSpPr/>
          <p:nvPr/>
        </p:nvSpPr>
        <p:spPr>
          <a:xfrm>
            <a:off x="5228741" y="3293176"/>
            <a:ext cx="1644682" cy="33417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t>setup</a:t>
            </a:r>
          </a:p>
        </p:txBody>
      </p:sp>
      <p:sp>
        <p:nvSpPr>
          <p:cNvPr id="70" name="Rectangle 69"/>
          <p:cNvSpPr/>
          <p:nvPr/>
        </p:nvSpPr>
        <p:spPr>
          <a:xfrm>
            <a:off x="5228742" y="3903950"/>
            <a:ext cx="1644681" cy="33417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err="1" smtClean="0">
                <a:ln>
                  <a:noFill/>
                </a:ln>
                <a:solidFill>
                  <a:prstClr val="white"/>
                </a:solidFill>
                <a:effectLst/>
                <a:uLnTx/>
                <a:uFillTx/>
                <a:latin typeface="Calibri" panose="020F0502020204030204"/>
                <a:ea typeface="+mn-ea"/>
                <a:cs typeface="Times New Roman" panose="02020603050405020304" pitchFamily="18" charset="0"/>
              </a:rPr>
              <a:t>mapCollective</a:t>
            </a:r>
            <a:endPar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endParaRPr>
          </a:p>
        </p:txBody>
      </p:sp>
      <p:cxnSp>
        <p:nvCxnSpPr>
          <p:cNvPr id="71" name="Straight Arrow Connector 70"/>
          <p:cNvCxnSpPr>
            <a:stCxn id="69" idx="2"/>
            <a:endCxn id="70" idx="0"/>
          </p:cNvCxnSpPr>
          <p:nvPr/>
        </p:nvCxnSpPr>
        <p:spPr>
          <a:xfrm>
            <a:off x="6051082" y="3627350"/>
            <a:ext cx="0" cy="276600"/>
          </a:xfrm>
          <a:prstGeom prst="straightConnector1">
            <a:avLst/>
          </a:prstGeom>
          <a:noFill/>
          <a:ln w="25400">
            <a:solidFill>
              <a:srgbClr val="000000"/>
            </a:solidFill>
            <a:round/>
            <a:headEnd/>
            <a:tailEnd type="triangle" w="med" len="med"/>
          </a:ln>
        </p:spPr>
      </p:cxnSp>
      <p:cxnSp>
        <p:nvCxnSpPr>
          <p:cNvPr id="72" name="Straight Arrow Connector 71"/>
          <p:cNvCxnSpPr>
            <a:stCxn id="70" idx="2"/>
            <a:endCxn id="75" idx="0"/>
          </p:cNvCxnSpPr>
          <p:nvPr/>
        </p:nvCxnSpPr>
        <p:spPr>
          <a:xfrm flipH="1">
            <a:off x="6046997" y="4238124"/>
            <a:ext cx="4085" cy="315123"/>
          </a:xfrm>
          <a:prstGeom prst="straightConnector1">
            <a:avLst/>
          </a:prstGeom>
          <a:noFill/>
          <a:ln w="25400">
            <a:solidFill>
              <a:srgbClr val="000000"/>
            </a:solidFill>
            <a:round/>
            <a:headEnd/>
            <a:tailEnd type="triangle" w="med" len="med"/>
          </a:ln>
        </p:spPr>
      </p:cxnSp>
      <p:sp>
        <p:nvSpPr>
          <p:cNvPr id="75" name="Rectangle 74"/>
          <p:cNvSpPr/>
          <p:nvPr/>
        </p:nvSpPr>
        <p:spPr>
          <a:xfrm>
            <a:off x="5220571" y="4553248"/>
            <a:ext cx="1652852" cy="334175"/>
          </a:xfrm>
          <a:prstGeom prst="rect">
            <a:avLst/>
          </a:prstGeom>
          <a:solidFill>
            <a:srgbClr val="4472C4"/>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Times New Roman" panose="02020603050405020304" pitchFamily="18" charset="0"/>
              </a:rPr>
              <a:t>cleanup</a:t>
            </a:r>
          </a:p>
        </p:txBody>
      </p:sp>
      <p:sp>
        <p:nvSpPr>
          <p:cNvPr id="54" name="Line Callout 1 53"/>
          <p:cNvSpPr/>
          <p:nvPr/>
        </p:nvSpPr>
        <p:spPr>
          <a:xfrm>
            <a:off x="7123948" y="3795824"/>
            <a:ext cx="1900414" cy="718222"/>
          </a:xfrm>
          <a:prstGeom prst="borderCallout1">
            <a:avLst>
              <a:gd name="adj1" fmla="val 53664"/>
              <a:gd name="adj2" fmla="val 329"/>
              <a:gd name="adj3" fmla="val 41501"/>
              <a:gd name="adj4" fmla="val -13361"/>
            </a:avLst>
          </a:prstGeom>
          <a:solidFill>
            <a:srgbClr val="A5A5A5"/>
          </a:solidFill>
          <a:ln w="25400" cap="flat" cmpd="sng" algn="ctr">
            <a:solidFill>
              <a:srgbClr val="A5A5A5"/>
            </a:solidFill>
            <a:prstDash val="sysDash"/>
            <a:miter lim="800000"/>
            <a:headEnd type="triangle"/>
            <a:tailEnd type="none"/>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600" b="1" u="none" strike="noStrike" kern="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3. Invoke collective communication APIs</a:t>
            </a:r>
            <a:endParaRPr kumimoji="0" lang="en-US" sz="1600" b="1" u="none" strike="noStrike" kern="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endParaRPr>
          </a:p>
        </p:txBody>
      </p:sp>
      <p:sp>
        <p:nvSpPr>
          <p:cNvPr id="55" name="Line Callout 3 54"/>
          <p:cNvSpPr/>
          <p:nvPr/>
        </p:nvSpPr>
        <p:spPr>
          <a:xfrm>
            <a:off x="7123948" y="4794421"/>
            <a:ext cx="1900414" cy="572658"/>
          </a:xfrm>
          <a:prstGeom prst="borderCallout3">
            <a:avLst>
              <a:gd name="adj1" fmla="val 50375"/>
              <a:gd name="adj2" fmla="val 517"/>
              <a:gd name="adj3" fmla="val 17997"/>
              <a:gd name="adj4" fmla="val -8080"/>
              <a:gd name="adj5" fmla="val -70172"/>
              <a:gd name="adj6" fmla="val -8198"/>
              <a:gd name="adj7" fmla="val -93942"/>
              <a:gd name="adj8" fmla="val -55137"/>
            </a:avLst>
          </a:prstGeom>
          <a:solidFill>
            <a:srgbClr val="A5A5A5"/>
          </a:solidFill>
          <a:ln w="25400" cap="flat" cmpd="sng" algn="ctr">
            <a:solidFill>
              <a:srgbClr val="A5A5A5"/>
            </a:solidFill>
            <a:prstDash val="sysDash"/>
            <a:miter lim="800000"/>
            <a:headEnd type="triangle"/>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600" b="1" u="none" strike="noStrike" kern="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4. Write output to HDFS</a:t>
            </a:r>
            <a:endParaRPr kumimoji="0" lang="en-US" sz="1600" b="1" u="none" strike="noStrike" kern="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endParaRPr>
          </a:p>
        </p:txBody>
      </p:sp>
      <p:sp>
        <p:nvSpPr>
          <p:cNvPr id="60" name="Line Callout 3 59"/>
          <p:cNvSpPr/>
          <p:nvPr/>
        </p:nvSpPr>
        <p:spPr>
          <a:xfrm>
            <a:off x="7123948" y="3096679"/>
            <a:ext cx="1900414" cy="524954"/>
          </a:xfrm>
          <a:prstGeom prst="borderCallout3">
            <a:avLst>
              <a:gd name="adj1" fmla="val 52751"/>
              <a:gd name="adj2" fmla="val 682"/>
              <a:gd name="adj3" fmla="val 76930"/>
              <a:gd name="adj4" fmla="val -10090"/>
              <a:gd name="adj5" fmla="val 127957"/>
              <a:gd name="adj6" fmla="val -9676"/>
              <a:gd name="adj7" fmla="val 150501"/>
              <a:gd name="adj8" fmla="val -55912"/>
            </a:avLst>
          </a:prstGeom>
          <a:solidFill>
            <a:srgbClr val="A5A5A5"/>
          </a:solidFill>
          <a:ln w="25400" cap="flat" cmpd="sng" algn="ctr">
            <a:solidFill>
              <a:srgbClr val="A5A5A5"/>
            </a:solidFill>
            <a:prstDash val="sysDash"/>
            <a:miter lim="800000"/>
            <a:headEnd type="triangle"/>
            <a:tailEnd type="none"/>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pt-BR" sz="1600" b="1" u="none" strike="noStrike" kern="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rPr>
              <a:t>2. Read key-value pairs</a:t>
            </a:r>
            <a:endParaRPr kumimoji="0" lang="en-US" sz="1600" b="1" u="none" strike="noStrike" kern="0" cap="none" spc="0" normalizeH="0" baseline="0" noProof="0" dirty="0" smtClean="0">
              <a:ln>
                <a:noFill/>
              </a:ln>
              <a:solidFill>
                <a:prstClr val="black"/>
              </a:solidFill>
              <a:effectLst/>
              <a:uLnTx/>
              <a:uFillTx/>
              <a:latin typeface="Calibri" panose="020F0502020204030204"/>
              <a:ea typeface="+mn-ea"/>
              <a:cs typeface="Times New Roman" panose="02020603050405020304" pitchFamily="18" charset="0"/>
            </a:endParaRPr>
          </a:p>
        </p:txBody>
      </p:sp>
      <p:cxnSp>
        <p:nvCxnSpPr>
          <p:cNvPr id="37" name="Straight Arrow Connector 36"/>
          <p:cNvCxnSpPr/>
          <p:nvPr/>
        </p:nvCxnSpPr>
        <p:spPr>
          <a:xfrm flipH="1">
            <a:off x="2349811" y="2719131"/>
            <a:ext cx="7949" cy="3365475"/>
          </a:xfrm>
          <a:prstGeom prst="straightConnector1">
            <a:avLst/>
          </a:prstGeom>
          <a:noFill/>
          <a:ln w="25400" cmpd="sng">
            <a:solidFill>
              <a:srgbClr val="000000"/>
            </a:solidFill>
            <a:prstDash val="solid"/>
            <a:round/>
            <a:headEnd/>
            <a:tailEnd type="none" w="lg" len="lg"/>
          </a:ln>
        </p:spPr>
      </p:cxnSp>
    </p:spTree>
    <p:extLst>
      <p:ext uri="{BB962C8B-B14F-4D97-AF65-F5344CB8AC3E}">
        <p14:creationId xmlns:p14="http://schemas.microsoft.com/office/powerpoint/2010/main" val="434999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7"/>
                                        </p:tgtEl>
                                        <p:attrNameLst>
                                          <p:attrName>style.visibility</p:attrName>
                                        </p:attrNameLst>
                                      </p:cBhvr>
                                      <p:to>
                                        <p:strVal val="visible"/>
                                      </p:to>
                                    </p:set>
                                    <p:animEffect transition="in" filter="fade">
                                      <p:cBhvr>
                                        <p:cTn id="10" dur="500"/>
                                        <p:tgtEl>
                                          <p:spTgt spid="5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fade">
                                      <p:cBhvr>
                                        <p:cTn id="15" dur="500"/>
                                        <p:tgtEl>
                                          <p:spTgt spid="53"/>
                                        </p:tgtEl>
                                      </p:cBhvr>
                                    </p:animEffect>
                                  </p:childTnLst>
                                </p:cTn>
                              </p:par>
                              <p:par>
                                <p:cTn id="16" presetID="10" presetClass="entr" presetSubtype="0" fill="hold"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fade">
                                      <p:cBhvr>
                                        <p:cTn id="18" dur="500"/>
                                        <p:tgtEl>
                                          <p:spTgt spid="37"/>
                                        </p:tgtEl>
                                      </p:cBhvr>
                                    </p:animEffect>
                                  </p:childTnLst>
                                </p:cTn>
                              </p:par>
                              <p:par>
                                <p:cTn id="19" presetID="10" presetClass="entr" presetSubtype="0" fill="hold" nodeType="withEffect">
                                  <p:stCondLst>
                                    <p:cond delay="0"/>
                                  </p:stCondLst>
                                  <p:childTnLst>
                                    <p:set>
                                      <p:cBhvr>
                                        <p:cTn id="20" dur="1" fill="hold">
                                          <p:stCondLst>
                                            <p:cond delay="0"/>
                                          </p:stCondLst>
                                        </p:cTn>
                                        <p:tgtEl>
                                          <p:spTgt spid="48"/>
                                        </p:tgtEl>
                                        <p:attrNameLst>
                                          <p:attrName>style.visibility</p:attrName>
                                        </p:attrNameLst>
                                      </p:cBhvr>
                                      <p:to>
                                        <p:strVal val="visible"/>
                                      </p:to>
                                    </p:set>
                                    <p:animEffect transition="in" filter="fade">
                                      <p:cBhvr>
                                        <p:cTn id="21" dur="500"/>
                                        <p:tgtEl>
                                          <p:spTgt spid="4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fade">
                                      <p:cBhvr>
                                        <p:cTn id="26" dur="500"/>
                                        <p:tgtEl>
                                          <p:spTgt spid="3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fade">
                                      <p:cBhvr>
                                        <p:cTn id="31" dur="500"/>
                                        <p:tgtEl>
                                          <p:spTgt spid="59"/>
                                        </p:tgtEl>
                                      </p:cBhvr>
                                    </p:animEffect>
                                  </p:childTnLst>
                                </p:cTn>
                              </p:par>
                              <p:par>
                                <p:cTn id="32" presetID="10" presetClass="entr" presetSubtype="0" fill="hold" nodeType="with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500"/>
                                        <p:tgtEl>
                                          <p:spTgt spid="36"/>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5"/>
                                        </p:tgtEl>
                                        <p:attrNameLst>
                                          <p:attrName>style.visibility</p:attrName>
                                        </p:attrNameLst>
                                      </p:cBhvr>
                                      <p:to>
                                        <p:strVal val="visible"/>
                                      </p:to>
                                    </p:set>
                                    <p:animEffect transition="in" filter="fade">
                                      <p:cBhvr>
                                        <p:cTn id="39" dur="500"/>
                                        <p:tgtEl>
                                          <p:spTgt spid="35"/>
                                        </p:tgtEl>
                                      </p:cBhvr>
                                    </p:animEffect>
                                  </p:childTnLst>
                                </p:cTn>
                              </p:par>
                              <p:par>
                                <p:cTn id="40" presetID="10" presetClass="entr" presetSubtype="0" fill="hold" nodeType="withEffect">
                                  <p:stCondLst>
                                    <p:cond delay="0"/>
                                  </p:stCondLst>
                                  <p:childTnLst>
                                    <p:set>
                                      <p:cBhvr>
                                        <p:cTn id="41" dur="1" fill="hold">
                                          <p:stCondLst>
                                            <p:cond delay="0"/>
                                          </p:stCondLst>
                                        </p:cTn>
                                        <p:tgtEl>
                                          <p:spTgt spid="42"/>
                                        </p:tgtEl>
                                        <p:attrNameLst>
                                          <p:attrName>style.visibility</p:attrName>
                                        </p:attrNameLst>
                                      </p:cBhvr>
                                      <p:to>
                                        <p:strVal val="visible"/>
                                      </p:to>
                                    </p:set>
                                    <p:animEffect transition="in" filter="fade">
                                      <p:cBhvr>
                                        <p:cTn id="42" dur="500"/>
                                        <p:tgtEl>
                                          <p:spTgt spid="4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fade">
                                      <p:cBhvr>
                                        <p:cTn id="45" dur="500"/>
                                        <p:tgtEl>
                                          <p:spTgt spid="6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9"/>
                                        </p:tgtEl>
                                        <p:attrNameLst>
                                          <p:attrName>style.visibility</p:attrName>
                                        </p:attrNameLst>
                                      </p:cBhvr>
                                      <p:to>
                                        <p:strVal val="visible"/>
                                      </p:to>
                                    </p:set>
                                    <p:animEffect transition="in" filter="fade">
                                      <p:cBhvr>
                                        <p:cTn id="50" dur="500"/>
                                        <p:tgtEl>
                                          <p:spTgt spid="6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71"/>
                                        </p:tgtEl>
                                        <p:attrNameLst>
                                          <p:attrName>style.visibility</p:attrName>
                                        </p:attrNameLst>
                                      </p:cBhvr>
                                      <p:to>
                                        <p:strVal val="visible"/>
                                      </p:to>
                                    </p:set>
                                    <p:animEffect transition="in" filter="fade">
                                      <p:cBhvr>
                                        <p:cTn id="55" dur="500"/>
                                        <p:tgtEl>
                                          <p:spTgt spid="71"/>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0"/>
                                        </p:tgtEl>
                                        <p:attrNameLst>
                                          <p:attrName>style.visibility</p:attrName>
                                        </p:attrNameLst>
                                      </p:cBhvr>
                                      <p:to>
                                        <p:strVal val="visible"/>
                                      </p:to>
                                    </p:set>
                                    <p:animEffect transition="in" filter="fade">
                                      <p:cBhvr>
                                        <p:cTn id="58" dur="500"/>
                                        <p:tgtEl>
                                          <p:spTgt spid="70"/>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60"/>
                                        </p:tgtEl>
                                        <p:attrNameLst>
                                          <p:attrName>style.visibility</p:attrName>
                                        </p:attrNameLst>
                                      </p:cBhvr>
                                      <p:to>
                                        <p:strVal val="visible"/>
                                      </p:to>
                                    </p:set>
                                    <p:animEffect transition="in" filter="fade">
                                      <p:cBhvr>
                                        <p:cTn id="63" dur="500"/>
                                        <p:tgtEl>
                                          <p:spTgt spid="6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54"/>
                                        </p:tgtEl>
                                        <p:attrNameLst>
                                          <p:attrName>style.visibility</p:attrName>
                                        </p:attrNameLst>
                                      </p:cBhvr>
                                      <p:to>
                                        <p:strVal val="visible"/>
                                      </p:to>
                                    </p:set>
                                    <p:animEffect transition="in" filter="fade">
                                      <p:cBhvr>
                                        <p:cTn id="68" dur="500"/>
                                        <p:tgtEl>
                                          <p:spTgt spid="54"/>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grpId="0" nodeType="click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72"/>
                                        </p:tgtEl>
                                        <p:attrNameLst>
                                          <p:attrName>style.visibility</p:attrName>
                                        </p:attrNameLst>
                                      </p:cBhvr>
                                      <p:to>
                                        <p:strVal val="visible"/>
                                      </p:to>
                                    </p:set>
                                    <p:animEffect transition="in" filter="fade">
                                      <p:cBhvr>
                                        <p:cTn id="78" dur="500"/>
                                        <p:tgtEl>
                                          <p:spTgt spid="72"/>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75"/>
                                        </p:tgtEl>
                                        <p:attrNameLst>
                                          <p:attrName>style.visibility</p:attrName>
                                        </p:attrNameLst>
                                      </p:cBhvr>
                                      <p:to>
                                        <p:strVal val="visible"/>
                                      </p:to>
                                    </p:set>
                                    <p:animEffect transition="in" filter="fade">
                                      <p:cBhvr>
                                        <p:cTn id="81"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57" grpId="0"/>
      <p:bldP spid="59" grpId="0"/>
      <p:bldP spid="68" grpId="0" animBg="1"/>
      <p:bldP spid="69" grpId="0" animBg="1"/>
      <p:bldP spid="70" grpId="0" animBg="1"/>
      <p:bldP spid="75" grpId="0" animBg="1"/>
      <p:bldP spid="54" grpId="0" animBg="1"/>
      <p:bldP spid="55" grpId="0" animBg="1"/>
      <p:bldP spid="6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Experiments</a:t>
            </a:r>
            <a:endParaRPr lang="en-US" dirty="0"/>
          </a:p>
        </p:txBody>
      </p:sp>
      <p:sp>
        <p:nvSpPr>
          <p:cNvPr id="11" name="Text Placeholder 10"/>
          <p:cNvSpPr>
            <a:spLocks noGrp="1"/>
          </p:cNvSpPr>
          <p:nvPr>
            <p:ph idx="1"/>
          </p:nvPr>
        </p:nvSpPr>
        <p:spPr/>
        <p:txBody>
          <a:bodyPr/>
          <a:lstStyle/>
          <a:p>
            <a:pPr marL="214313" indent="-214313"/>
            <a:r>
              <a:rPr lang="en-US" b="1" dirty="0" smtClean="0"/>
              <a:t>Applications</a:t>
            </a:r>
          </a:p>
          <a:p>
            <a:pPr marL="671513" lvl="1" indent="-214313"/>
            <a:r>
              <a:rPr lang="en-US" dirty="0" smtClean="0"/>
              <a:t>K-means Clustering</a:t>
            </a:r>
          </a:p>
          <a:p>
            <a:pPr marL="671513" lvl="1" indent="-214313"/>
            <a:r>
              <a:rPr lang="en-US" dirty="0"/>
              <a:t>Force-directed Graph Drawing </a:t>
            </a:r>
            <a:r>
              <a:rPr lang="en-US" dirty="0" smtClean="0"/>
              <a:t>Algorithm</a:t>
            </a:r>
          </a:p>
          <a:p>
            <a:pPr marL="671513" lvl="1" indent="-214313"/>
            <a:r>
              <a:rPr lang="en-US" dirty="0" smtClean="0"/>
              <a:t>WDA-SMACOF</a:t>
            </a:r>
          </a:p>
          <a:p>
            <a:pPr marL="214313" indent="-214313"/>
            <a:endParaRPr lang="en-US" dirty="0" smtClean="0"/>
          </a:p>
          <a:p>
            <a:pPr marL="214313" indent="-214313"/>
            <a:r>
              <a:rPr lang="en-US" b="1" dirty="0" smtClean="0"/>
              <a:t>Test Environment</a:t>
            </a:r>
          </a:p>
          <a:p>
            <a:pPr marL="671513" lvl="1" indent="-214313"/>
            <a:r>
              <a:rPr lang="en-US" dirty="0" smtClean="0"/>
              <a:t>Big Red II</a:t>
            </a:r>
          </a:p>
          <a:p>
            <a:pPr marL="1014413" lvl="2" indent="-214313"/>
            <a:r>
              <a:rPr lang="en-US" dirty="0">
                <a:hlinkClick r:id="rId2"/>
              </a:rPr>
              <a:t>http://</a:t>
            </a:r>
            <a:r>
              <a:rPr lang="en-US" dirty="0" smtClean="0">
                <a:hlinkClick r:id="rId2"/>
              </a:rPr>
              <a:t>kb.iu.edu/data/bcqt.html</a:t>
            </a:r>
            <a:endParaRPr lang="en-US" dirty="0" smtClean="0"/>
          </a:p>
        </p:txBody>
      </p:sp>
    </p:spTree>
    <p:extLst>
      <p:ext uri="{BB962C8B-B14F-4D97-AF65-F5344CB8AC3E}">
        <p14:creationId xmlns:p14="http://schemas.microsoft.com/office/powerpoint/2010/main" val="2745541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K-means Clustering</a:t>
            </a:r>
            <a:endParaRPr lang="en-US" dirty="0"/>
          </a:p>
        </p:txBody>
      </p:sp>
      <p:grpSp>
        <p:nvGrpSpPr>
          <p:cNvPr id="13" name="Group 12"/>
          <p:cNvGrpSpPr/>
          <p:nvPr/>
        </p:nvGrpSpPr>
        <p:grpSpPr>
          <a:xfrm>
            <a:off x="137160" y="2223171"/>
            <a:ext cx="3642360" cy="3086306"/>
            <a:chOff x="4592468" y="3003117"/>
            <a:chExt cx="4031472" cy="2245781"/>
          </a:xfrm>
        </p:grpSpPr>
        <p:sp>
          <p:nvSpPr>
            <p:cNvPr id="14" name="Rounded Rectangle 13"/>
            <p:cNvSpPr/>
            <p:nvPr/>
          </p:nvSpPr>
          <p:spPr>
            <a:xfrm>
              <a:off x="5358752" y="3003117"/>
              <a:ext cx="351710" cy="2245781"/>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15" name="Rounded Rectangle 14"/>
            <p:cNvSpPr/>
            <p:nvPr/>
          </p:nvSpPr>
          <p:spPr>
            <a:xfrm>
              <a:off x="6077917" y="3003118"/>
              <a:ext cx="351710" cy="2241674"/>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16" name="Rounded Rectangle 15"/>
            <p:cNvSpPr/>
            <p:nvPr/>
          </p:nvSpPr>
          <p:spPr>
            <a:xfrm>
              <a:off x="6797084" y="3003117"/>
              <a:ext cx="351710" cy="2245781"/>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17" name="Rounded Rectangle 16"/>
            <p:cNvSpPr/>
            <p:nvPr/>
          </p:nvSpPr>
          <p:spPr>
            <a:xfrm>
              <a:off x="8112056" y="3003117"/>
              <a:ext cx="351710" cy="2245781"/>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cxnSp>
          <p:nvCxnSpPr>
            <p:cNvPr id="18" name="Straight Connector 17"/>
            <p:cNvCxnSpPr/>
            <p:nvPr/>
          </p:nvCxnSpPr>
          <p:spPr>
            <a:xfrm>
              <a:off x="7337532" y="4145163"/>
              <a:ext cx="654265" cy="0"/>
            </a:xfrm>
            <a:prstGeom prst="line">
              <a:avLst/>
            </a:prstGeom>
            <a:noFill/>
            <a:ln w="50800" cap="rnd" cmpd="sng" algn="ctr">
              <a:solidFill>
                <a:srgbClr val="5B9BD5"/>
              </a:solidFill>
              <a:prstDash val="sysDot"/>
              <a:round/>
            </a:ln>
            <a:effectLst/>
          </p:spPr>
        </p:cxnSp>
        <p:sp>
          <p:nvSpPr>
            <p:cNvPr id="19" name="Rounded Rectangle 18"/>
            <p:cNvSpPr/>
            <p:nvPr/>
          </p:nvSpPr>
          <p:spPr>
            <a:xfrm>
              <a:off x="5245933" y="4622144"/>
              <a:ext cx="3378007" cy="348444"/>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prstClr val="white"/>
                  </a:solidFill>
                  <a:effectLst/>
                  <a:uLnTx/>
                  <a:uFillTx/>
                  <a:latin typeface="Calibri" panose="020F0502020204030204"/>
                  <a:ea typeface="+mn-ea"/>
                  <a:cs typeface="+mn-cs"/>
                </a:rPr>
                <a:t>allreduce</a:t>
              </a: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 centroids</a:t>
              </a:r>
            </a:p>
          </p:txBody>
        </p:sp>
        <p:sp>
          <p:nvSpPr>
            <p:cNvPr id="20" name="Curved Down Arrow 19"/>
            <p:cNvSpPr/>
            <p:nvPr/>
          </p:nvSpPr>
          <p:spPr>
            <a:xfrm rot="16200000">
              <a:off x="4189975" y="3801032"/>
              <a:ext cx="1450831" cy="645845"/>
            </a:xfrm>
            <a:prstGeom prst="curvedDownArrow">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grpSp>
      <p:graphicFrame>
        <p:nvGraphicFramePr>
          <p:cNvPr id="23" name="Content Placeholder 3"/>
          <p:cNvGraphicFramePr>
            <a:graphicFrameLocks/>
          </p:cNvGraphicFramePr>
          <p:nvPr>
            <p:extLst>
              <p:ext uri="{D42A27DB-BD31-4B8C-83A1-F6EECF244321}">
                <p14:modId xmlns:p14="http://schemas.microsoft.com/office/powerpoint/2010/main" val="1225327112"/>
              </p:ext>
            </p:extLst>
          </p:nvPr>
        </p:nvGraphicFramePr>
        <p:xfrm>
          <a:off x="3872548" y="1303020"/>
          <a:ext cx="4859972" cy="41529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720471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2800" dirty="0"/>
              <a:t>Force-directed Graph Drawing Algorithm</a:t>
            </a:r>
          </a:p>
        </p:txBody>
      </p:sp>
      <p:sp>
        <p:nvSpPr>
          <p:cNvPr id="3" name="TextBox 2"/>
          <p:cNvSpPr txBox="1"/>
          <p:nvPr/>
        </p:nvSpPr>
        <p:spPr>
          <a:xfrm>
            <a:off x="1043940" y="6596390"/>
            <a:ext cx="7886700" cy="261610"/>
          </a:xfrm>
          <a:prstGeom prst="rect">
            <a:avLst/>
          </a:prstGeom>
          <a:noFill/>
        </p:spPr>
        <p:txBody>
          <a:bodyPr wrap="square" rtlCol="0">
            <a:spAutoFit/>
          </a:bodyPr>
          <a:lstStyle/>
          <a:p>
            <a:r>
              <a:rPr lang="en-US" sz="1100" dirty="0"/>
              <a:t>T. </a:t>
            </a:r>
            <a:r>
              <a:rPr lang="en-US" sz="1100" dirty="0" err="1"/>
              <a:t>Fruchterman</a:t>
            </a:r>
            <a:r>
              <a:rPr lang="en-US" sz="1100" dirty="0"/>
              <a:t>, M. </a:t>
            </a:r>
            <a:r>
              <a:rPr lang="en-US" sz="1100" dirty="0" err="1"/>
              <a:t>Reingold</a:t>
            </a:r>
            <a:r>
              <a:rPr lang="en-US" sz="1100" dirty="0"/>
              <a:t>. “Graph Drawing by </a:t>
            </a:r>
            <a:r>
              <a:rPr lang="en-US" sz="1100" dirty="0" smtClean="0"/>
              <a:t>Force-Directed Placement</a:t>
            </a:r>
            <a:r>
              <a:rPr lang="en-US" sz="1100" dirty="0"/>
              <a:t>”, Software Practice &amp; Experience 21 (11), 1991.</a:t>
            </a:r>
          </a:p>
        </p:txBody>
      </p:sp>
      <p:grpSp>
        <p:nvGrpSpPr>
          <p:cNvPr id="14" name="Group 13"/>
          <p:cNvGrpSpPr/>
          <p:nvPr/>
        </p:nvGrpSpPr>
        <p:grpSpPr>
          <a:xfrm>
            <a:off x="167640" y="2299371"/>
            <a:ext cx="3627120" cy="3086306"/>
            <a:chOff x="4592468" y="3003117"/>
            <a:chExt cx="4014604" cy="2245781"/>
          </a:xfrm>
        </p:grpSpPr>
        <p:sp>
          <p:nvSpPr>
            <p:cNvPr id="15" name="Rounded Rectangle 14"/>
            <p:cNvSpPr/>
            <p:nvPr/>
          </p:nvSpPr>
          <p:spPr>
            <a:xfrm>
              <a:off x="5358752" y="3003117"/>
              <a:ext cx="351710" cy="2245781"/>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16" name="Rounded Rectangle 15"/>
            <p:cNvSpPr/>
            <p:nvPr/>
          </p:nvSpPr>
          <p:spPr>
            <a:xfrm>
              <a:off x="6077917" y="3003118"/>
              <a:ext cx="351710" cy="2241674"/>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17" name="Rounded Rectangle 16"/>
            <p:cNvSpPr/>
            <p:nvPr/>
          </p:nvSpPr>
          <p:spPr>
            <a:xfrm>
              <a:off x="6797084" y="3003117"/>
              <a:ext cx="351710" cy="2245781"/>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18" name="Rounded Rectangle 17"/>
            <p:cNvSpPr/>
            <p:nvPr/>
          </p:nvSpPr>
          <p:spPr>
            <a:xfrm>
              <a:off x="8112056" y="3003117"/>
              <a:ext cx="351710" cy="2245781"/>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cxnSp>
          <p:nvCxnSpPr>
            <p:cNvPr id="19" name="Straight Connector 18"/>
            <p:cNvCxnSpPr/>
            <p:nvPr/>
          </p:nvCxnSpPr>
          <p:spPr>
            <a:xfrm>
              <a:off x="7337532" y="4145163"/>
              <a:ext cx="654265" cy="0"/>
            </a:xfrm>
            <a:prstGeom prst="line">
              <a:avLst/>
            </a:prstGeom>
            <a:noFill/>
            <a:ln w="50800" cap="rnd" cmpd="sng" algn="ctr">
              <a:solidFill>
                <a:srgbClr val="5B9BD5"/>
              </a:solidFill>
              <a:prstDash val="sysDot"/>
              <a:round/>
            </a:ln>
            <a:effectLst/>
          </p:spPr>
        </p:cxnSp>
        <p:sp>
          <p:nvSpPr>
            <p:cNvPr id="20" name="Rounded Rectangle 19"/>
            <p:cNvSpPr/>
            <p:nvPr/>
          </p:nvSpPr>
          <p:spPr>
            <a:xfrm>
              <a:off x="5238313" y="4468296"/>
              <a:ext cx="3368759" cy="502293"/>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allgather positions of vertices</a:t>
              </a:r>
            </a:p>
          </p:txBody>
        </p:sp>
        <p:sp>
          <p:nvSpPr>
            <p:cNvPr id="21" name="Curved Down Arrow 20"/>
            <p:cNvSpPr/>
            <p:nvPr/>
          </p:nvSpPr>
          <p:spPr>
            <a:xfrm rot="16200000">
              <a:off x="4189975" y="3801032"/>
              <a:ext cx="1450831" cy="645845"/>
            </a:xfrm>
            <a:prstGeom prst="curvedDownArrow">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grpSp>
      <p:graphicFrame>
        <p:nvGraphicFramePr>
          <p:cNvPr id="22" name="Content Placeholder 3"/>
          <p:cNvGraphicFramePr>
            <a:graphicFrameLocks/>
          </p:cNvGraphicFramePr>
          <p:nvPr>
            <p:extLst>
              <p:ext uri="{D42A27DB-BD31-4B8C-83A1-F6EECF244321}">
                <p14:modId xmlns:p14="http://schemas.microsoft.com/office/powerpoint/2010/main" val="2942388276"/>
              </p:ext>
            </p:extLst>
          </p:nvPr>
        </p:nvGraphicFramePr>
        <p:xfrm>
          <a:off x="3965280" y="1341690"/>
          <a:ext cx="4836887" cy="398469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8399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WDA-SMACOF</a:t>
            </a:r>
            <a:endParaRPr lang="en-US" dirty="0"/>
          </a:p>
        </p:txBody>
      </p:sp>
      <p:sp>
        <p:nvSpPr>
          <p:cNvPr id="3" name="TextBox 2"/>
          <p:cNvSpPr txBox="1"/>
          <p:nvPr/>
        </p:nvSpPr>
        <p:spPr>
          <a:xfrm>
            <a:off x="1087424" y="6596390"/>
            <a:ext cx="7917180" cy="261610"/>
          </a:xfrm>
          <a:prstGeom prst="rect">
            <a:avLst/>
          </a:prstGeom>
          <a:noFill/>
        </p:spPr>
        <p:txBody>
          <a:bodyPr wrap="square" rtlCol="0">
            <a:spAutoFit/>
          </a:bodyPr>
          <a:lstStyle/>
          <a:p>
            <a:r>
              <a:rPr lang="en-US" sz="1100" dirty="0"/>
              <a:t>Y. </a:t>
            </a:r>
            <a:r>
              <a:rPr lang="en-US" sz="1100" dirty="0" err="1"/>
              <a:t>Ruan</a:t>
            </a:r>
            <a:r>
              <a:rPr lang="en-US" sz="1100" dirty="0"/>
              <a:t> et al. “A Robust and Scalable Solution for </a:t>
            </a:r>
            <a:r>
              <a:rPr lang="en-US" sz="1100" dirty="0" smtClean="0"/>
              <a:t>Interpolative Multidimensional </a:t>
            </a:r>
            <a:r>
              <a:rPr lang="en-US" sz="1100" dirty="0"/>
              <a:t>Scaling With Weighting”. E-Science, 2013.</a:t>
            </a:r>
          </a:p>
        </p:txBody>
      </p:sp>
      <p:grpSp>
        <p:nvGrpSpPr>
          <p:cNvPr id="27" name="Group 26"/>
          <p:cNvGrpSpPr/>
          <p:nvPr/>
        </p:nvGrpSpPr>
        <p:grpSpPr>
          <a:xfrm>
            <a:off x="76204" y="2207931"/>
            <a:ext cx="3872944" cy="3522310"/>
            <a:chOff x="-129532" y="2223170"/>
            <a:chExt cx="4250922" cy="3827109"/>
          </a:xfrm>
        </p:grpSpPr>
        <p:sp>
          <p:nvSpPr>
            <p:cNvPr id="28" name="Rounded Rectangle 27"/>
            <p:cNvSpPr/>
            <p:nvPr/>
          </p:nvSpPr>
          <p:spPr>
            <a:xfrm>
              <a:off x="928543" y="2223170"/>
              <a:ext cx="317763" cy="3827109"/>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29" name="Rounded Rectangle 28"/>
            <p:cNvSpPr/>
            <p:nvPr/>
          </p:nvSpPr>
          <p:spPr>
            <a:xfrm>
              <a:off x="1578296" y="2223171"/>
              <a:ext cx="317763" cy="3827107"/>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30" name="Rounded Rectangle 29"/>
            <p:cNvSpPr/>
            <p:nvPr/>
          </p:nvSpPr>
          <p:spPr>
            <a:xfrm>
              <a:off x="2228050" y="2223170"/>
              <a:ext cx="317763" cy="3827107"/>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31" name="Rounded Rectangle 30"/>
            <p:cNvSpPr/>
            <p:nvPr/>
          </p:nvSpPr>
          <p:spPr>
            <a:xfrm>
              <a:off x="3416102" y="2223171"/>
              <a:ext cx="317763" cy="382710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cxnSp>
          <p:nvCxnSpPr>
            <p:cNvPr id="32" name="Straight Connector 31"/>
            <p:cNvCxnSpPr/>
            <p:nvPr/>
          </p:nvCxnSpPr>
          <p:spPr>
            <a:xfrm>
              <a:off x="2716334" y="3792649"/>
              <a:ext cx="591116" cy="0"/>
            </a:xfrm>
            <a:prstGeom prst="line">
              <a:avLst/>
            </a:prstGeom>
            <a:noFill/>
            <a:ln w="50800" cap="rnd" cmpd="sng" algn="ctr">
              <a:solidFill>
                <a:srgbClr val="5B9BD5"/>
              </a:solidFill>
              <a:prstDash val="sysDot"/>
              <a:round/>
            </a:ln>
            <a:effectLst/>
          </p:spPr>
        </p:cxnSp>
        <p:sp>
          <p:nvSpPr>
            <p:cNvPr id="33" name="Rounded Rectangle 32"/>
            <p:cNvSpPr/>
            <p:nvPr/>
          </p:nvSpPr>
          <p:spPr>
            <a:xfrm>
              <a:off x="764754" y="5452772"/>
              <a:ext cx="3356636" cy="469304"/>
            </a:xfrm>
            <a:prstGeom prst="roundRect">
              <a:avLst/>
            </a:prstGeom>
            <a:solidFill>
              <a:srgbClr val="70AD47">
                <a:lumMod val="75000"/>
              </a:srgbClr>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err="1" smtClean="0">
                  <a:ln>
                    <a:noFill/>
                  </a:ln>
                  <a:solidFill>
                    <a:prstClr val="white"/>
                  </a:solidFill>
                  <a:effectLst/>
                  <a:uLnTx/>
                  <a:uFillTx/>
                  <a:latin typeface="Calibri" panose="020F0502020204030204"/>
                  <a:ea typeface="+mn-ea"/>
                  <a:cs typeface="+mn-cs"/>
                </a:rPr>
                <a:t>allreduce</a:t>
              </a: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 the stress value</a:t>
              </a:r>
            </a:p>
          </p:txBody>
        </p:sp>
        <p:sp>
          <p:nvSpPr>
            <p:cNvPr id="34" name="Curved Down Arrow 33"/>
            <p:cNvSpPr/>
            <p:nvPr/>
          </p:nvSpPr>
          <p:spPr>
            <a:xfrm rot="16200000">
              <a:off x="54940" y="4552761"/>
              <a:ext cx="836118" cy="583509"/>
            </a:xfrm>
            <a:prstGeom prst="curvedDownArrow">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35" name="Rounded Rectangle 34"/>
            <p:cNvSpPr/>
            <p:nvPr/>
          </p:nvSpPr>
          <p:spPr>
            <a:xfrm>
              <a:off x="755017" y="4525081"/>
              <a:ext cx="3366373" cy="638871"/>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err="1" smtClean="0">
                  <a:ln>
                    <a:noFill/>
                  </a:ln>
                  <a:solidFill>
                    <a:prstClr val="white"/>
                  </a:solidFill>
                  <a:effectLst/>
                  <a:uLnTx/>
                  <a:uFillTx/>
                  <a:latin typeface="Calibri" panose="020F0502020204030204"/>
                  <a:ea typeface="+mn-ea"/>
                  <a:cs typeface="+mn-cs"/>
                </a:rPr>
                <a:t>allgather</a:t>
              </a: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 and </a:t>
              </a:r>
              <a:r>
                <a:rPr kumimoji="0" lang="en-US" sz="1600" b="1" i="0" u="none" strike="noStrike" kern="0" cap="none" spc="0" normalizeH="0" baseline="0" noProof="0" dirty="0" err="1" smtClean="0">
                  <a:ln>
                    <a:noFill/>
                  </a:ln>
                  <a:solidFill>
                    <a:prstClr val="white"/>
                  </a:solidFill>
                  <a:effectLst/>
                  <a:uLnTx/>
                  <a:uFillTx/>
                  <a:latin typeface="Calibri" panose="020F0502020204030204"/>
                  <a:ea typeface="+mn-ea"/>
                  <a:cs typeface="+mn-cs"/>
                </a:rPr>
                <a:t>allreduce</a:t>
              </a:r>
              <a:r>
                <a:rPr kumimoji="0" lang="en-US" sz="1600" b="1" i="0" u="none" strike="noStrike" kern="0" cap="none" spc="0" normalizeH="0" baseline="0" noProof="0" dirty="0" smtClean="0">
                  <a:ln>
                    <a:noFill/>
                  </a:ln>
                  <a:solidFill>
                    <a:prstClr val="white"/>
                  </a:solidFill>
                  <a:effectLst/>
                  <a:uLnTx/>
                  <a:uFillTx/>
                  <a:latin typeface="Calibri" panose="020F0502020204030204"/>
                  <a:ea typeface="+mn-ea"/>
                  <a:cs typeface="+mn-cs"/>
                </a:rPr>
                <a:t> results in the conjugate gradient process</a:t>
              </a:r>
            </a:p>
          </p:txBody>
        </p:sp>
        <p:sp>
          <p:nvSpPr>
            <p:cNvPr id="36" name="Curved Down Arrow 35"/>
            <p:cNvSpPr/>
            <p:nvPr/>
          </p:nvSpPr>
          <p:spPr>
            <a:xfrm rot="16200000">
              <a:off x="-1176372" y="3828136"/>
              <a:ext cx="2976029" cy="882349"/>
            </a:xfrm>
            <a:prstGeom prst="curvedDownArrow">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grpSp>
      <p:graphicFrame>
        <p:nvGraphicFramePr>
          <p:cNvPr id="37" name="Content Placeholder 5"/>
          <p:cNvGraphicFramePr>
            <a:graphicFrameLocks/>
          </p:cNvGraphicFramePr>
          <p:nvPr>
            <p:extLst>
              <p:ext uri="{D42A27DB-BD31-4B8C-83A1-F6EECF244321}">
                <p14:modId xmlns:p14="http://schemas.microsoft.com/office/powerpoint/2010/main" val="4260517514"/>
              </p:ext>
            </p:extLst>
          </p:nvPr>
        </p:nvGraphicFramePr>
        <p:xfrm>
          <a:off x="4024948" y="457200"/>
          <a:ext cx="4629150" cy="27051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8" name="Content Placeholder 3"/>
          <p:cNvGraphicFramePr>
            <a:graphicFrameLocks/>
          </p:cNvGraphicFramePr>
          <p:nvPr>
            <p:extLst>
              <p:ext uri="{D42A27DB-BD31-4B8C-83A1-F6EECF244321}">
                <p14:modId xmlns:p14="http://schemas.microsoft.com/office/powerpoint/2010/main" val="1285156443"/>
              </p:ext>
            </p:extLst>
          </p:nvPr>
        </p:nvGraphicFramePr>
        <p:xfrm>
          <a:off x="4030980" y="3299461"/>
          <a:ext cx="4625340" cy="26365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7747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Conclusions</a:t>
            </a:r>
            <a:endParaRPr lang="en-US" dirty="0"/>
          </a:p>
        </p:txBody>
      </p:sp>
      <p:sp>
        <p:nvSpPr>
          <p:cNvPr id="3" name="Content Placeholder 2"/>
          <p:cNvSpPr>
            <a:spLocks noGrp="1"/>
          </p:cNvSpPr>
          <p:nvPr>
            <p:ph idx="1"/>
          </p:nvPr>
        </p:nvSpPr>
        <p:spPr/>
        <p:txBody>
          <a:bodyPr>
            <a:normAutofit/>
          </a:bodyPr>
          <a:lstStyle/>
          <a:p>
            <a:r>
              <a:rPr lang="en-US" dirty="0" smtClean="0"/>
              <a:t>Harp is an implementation designed in a pluggable way to bring high performance to the Apache Big Data </a:t>
            </a:r>
            <a:r>
              <a:rPr lang="en-US"/>
              <a:t>Stack </a:t>
            </a:r>
            <a:r>
              <a:rPr lang="en-US" smtClean="0"/>
              <a:t>and </a:t>
            </a:r>
            <a:r>
              <a:rPr lang="en-US" dirty="0" smtClean="0"/>
              <a:t>bridge </a:t>
            </a:r>
            <a:r>
              <a:rPr lang="en-US" dirty="0"/>
              <a:t>the differences between Hadoop ecosystem and HPC system </a:t>
            </a:r>
            <a:r>
              <a:rPr lang="en-US" dirty="0" smtClean="0"/>
              <a:t>through a clear communication abstraction, which did not exist before in the Hadoop ecosystem.</a:t>
            </a:r>
          </a:p>
          <a:p>
            <a:endParaRPr lang="en-US" dirty="0" smtClean="0"/>
          </a:p>
          <a:p>
            <a:r>
              <a:rPr lang="en-US" dirty="0" smtClean="0"/>
              <a:t>The experiments show that with Harp we can scale three applications to 128 nodes with 4096 CPUs on the Big Red II supercomputer, where the speedup in most tests is close to linear.</a:t>
            </a:r>
            <a:endParaRPr lang="en-US" dirty="0"/>
          </a:p>
        </p:txBody>
      </p:sp>
    </p:spTree>
    <p:extLst>
      <p:ext uri="{BB962C8B-B14F-4D97-AF65-F5344CB8AC3E}">
        <p14:creationId xmlns:p14="http://schemas.microsoft.com/office/powerpoint/2010/main" val="3344529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a:xfrm>
            <a:off x="306388" y="1336674"/>
            <a:ext cx="8380412" cy="4577016"/>
          </a:xfrm>
        </p:spPr>
        <p:txBody>
          <a:bodyPr/>
          <a:lstStyle/>
          <a:p>
            <a:r>
              <a:rPr lang="en-US" sz="1800" b="1" dirty="0" smtClean="0"/>
              <a:t>Motivations</a:t>
            </a:r>
          </a:p>
          <a:p>
            <a:pPr lvl="1"/>
            <a:r>
              <a:rPr lang="en-US" sz="1800" dirty="0" smtClean="0"/>
              <a:t>Why do we bring collective communications to big data processing?</a:t>
            </a:r>
          </a:p>
          <a:p>
            <a:r>
              <a:rPr lang="en-US" sz="1800" b="1" dirty="0" smtClean="0"/>
              <a:t>Collective Communication Abstractions</a:t>
            </a:r>
          </a:p>
          <a:p>
            <a:pPr lvl="1"/>
            <a:r>
              <a:rPr lang="en-US" sz="1800" dirty="0" smtClean="0"/>
              <a:t>Our approach to optimize data movement</a:t>
            </a:r>
          </a:p>
          <a:p>
            <a:pPr lvl="1"/>
            <a:r>
              <a:rPr lang="en-US" sz="1800" dirty="0" smtClean="0"/>
              <a:t>Hierarchical data abstractions and operations defined on top of them</a:t>
            </a:r>
          </a:p>
          <a:p>
            <a:r>
              <a:rPr lang="en-US" sz="1800" b="1" dirty="0" err="1" smtClean="0"/>
              <a:t>MapCollective</a:t>
            </a:r>
            <a:r>
              <a:rPr lang="en-US" sz="1800" b="1" dirty="0" smtClean="0"/>
              <a:t> Programming Model</a:t>
            </a:r>
          </a:p>
          <a:p>
            <a:pPr lvl="1"/>
            <a:r>
              <a:rPr lang="en-US" sz="1800" dirty="0" smtClean="0"/>
              <a:t>Extended from </a:t>
            </a:r>
            <a:r>
              <a:rPr lang="en-US" sz="1800" dirty="0" err="1" smtClean="0"/>
              <a:t>MapReduce</a:t>
            </a:r>
            <a:r>
              <a:rPr lang="en-US" sz="1800" dirty="0" smtClean="0"/>
              <a:t> model to support collective communications</a:t>
            </a:r>
          </a:p>
          <a:p>
            <a:pPr lvl="1"/>
            <a:r>
              <a:rPr lang="en-US" sz="1800" dirty="0" smtClean="0"/>
              <a:t>Two Level BSP parallelism</a:t>
            </a:r>
          </a:p>
          <a:p>
            <a:r>
              <a:rPr lang="en-US" sz="1800" b="1" dirty="0" smtClean="0"/>
              <a:t>Harp Implementation</a:t>
            </a:r>
          </a:p>
          <a:p>
            <a:pPr lvl="1"/>
            <a:r>
              <a:rPr lang="en-US" sz="1800" dirty="0"/>
              <a:t>A</a:t>
            </a:r>
            <a:r>
              <a:rPr lang="en-US" sz="1800" dirty="0" smtClean="0"/>
              <a:t> plugin on Hadoop</a:t>
            </a:r>
          </a:p>
          <a:p>
            <a:pPr lvl="1"/>
            <a:r>
              <a:rPr lang="en-US" sz="1800" dirty="0" smtClean="0"/>
              <a:t>Component layers </a:t>
            </a:r>
            <a:r>
              <a:rPr lang="en-US" sz="1800" smtClean="0"/>
              <a:t>and the job </a:t>
            </a:r>
            <a:r>
              <a:rPr lang="en-US" sz="1800" dirty="0" smtClean="0"/>
              <a:t>flow</a:t>
            </a:r>
          </a:p>
          <a:p>
            <a:r>
              <a:rPr lang="en-US" sz="1800" b="1" dirty="0" smtClean="0"/>
              <a:t>Experiments</a:t>
            </a:r>
          </a:p>
          <a:p>
            <a:r>
              <a:rPr lang="en-US" sz="1800" b="1" dirty="0" smtClean="0"/>
              <a:t>Conclusion</a:t>
            </a:r>
          </a:p>
          <a:p>
            <a:endParaRPr lang="en-US" sz="1600" dirty="0"/>
          </a:p>
        </p:txBody>
      </p:sp>
    </p:spTree>
    <p:extLst>
      <p:ext uri="{BB962C8B-B14F-4D97-AF65-F5344CB8AC3E}">
        <p14:creationId xmlns:p14="http://schemas.microsoft.com/office/powerpoint/2010/main" val="1647702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US" dirty="0" smtClean="0"/>
              <a:t>Motivation</a:t>
            </a:r>
            <a:endParaRPr lang="en-US" dirty="0"/>
          </a:p>
        </p:txBody>
      </p:sp>
      <p:sp>
        <p:nvSpPr>
          <p:cNvPr id="3" name="Text Placeholder 2"/>
          <p:cNvSpPr>
            <a:spLocks noGrp="1"/>
          </p:cNvSpPr>
          <p:nvPr>
            <p:ph type="body" idx="1"/>
          </p:nvPr>
        </p:nvSpPr>
        <p:spPr/>
        <p:txBody>
          <a:bodyPr/>
          <a:lstStyle/>
          <a:p>
            <a:r>
              <a:rPr lang="en-US" sz="2000" dirty="0" smtClean="0"/>
              <a:t>K-means Clustering in </a:t>
            </a:r>
            <a:br>
              <a:rPr lang="en-US" sz="2000" dirty="0" smtClean="0"/>
            </a:br>
            <a:r>
              <a:rPr lang="en-US" sz="2000" dirty="0" smtClean="0"/>
              <a:t>(Iterative) </a:t>
            </a:r>
            <a:r>
              <a:rPr lang="en-US" sz="2000" dirty="0" err="1" smtClean="0"/>
              <a:t>MapReduce</a:t>
            </a:r>
            <a:r>
              <a:rPr lang="en-US" sz="2000" dirty="0" smtClean="0"/>
              <a:t> </a:t>
            </a:r>
            <a:endParaRPr lang="en-US" sz="2000" dirty="0"/>
          </a:p>
        </p:txBody>
      </p:sp>
      <p:sp>
        <p:nvSpPr>
          <p:cNvPr id="19" name="Text Placeholder 18"/>
          <p:cNvSpPr>
            <a:spLocks noGrp="1"/>
          </p:cNvSpPr>
          <p:nvPr>
            <p:ph type="body" sz="quarter" idx="3"/>
          </p:nvPr>
        </p:nvSpPr>
        <p:spPr/>
        <p:txBody>
          <a:bodyPr/>
          <a:lstStyle/>
          <a:p>
            <a:r>
              <a:rPr lang="en-US" sz="2000" dirty="0" smtClean="0"/>
              <a:t>K-means Clustering in </a:t>
            </a:r>
            <a:br>
              <a:rPr lang="en-US" sz="2000" dirty="0" smtClean="0"/>
            </a:br>
            <a:r>
              <a:rPr lang="en-US" sz="2000" dirty="0" smtClean="0"/>
              <a:t>Collective Communication</a:t>
            </a:r>
            <a:endParaRPr lang="en-US" sz="2000" dirty="0"/>
          </a:p>
        </p:txBody>
      </p:sp>
      <p:grpSp>
        <p:nvGrpSpPr>
          <p:cNvPr id="42" name="Group 41"/>
          <p:cNvGrpSpPr/>
          <p:nvPr/>
        </p:nvGrpSpPr>
        <p:grpSpPr>
          <a:xfrm>
            <a:off x="368669" y="2571750"/>
            <a:ext cx="4134970" cy="3446377"/>
            <a:chOff x="312420" y="2718470"/>
            <a:chExt cx="4134970" cy="3895561"/>
          </a:xfrm>
        </p:grpSpPr>
        <p:sp>
          <p:nvSpPr>
            <p:cNvPr id="43" name="Rounded Rectangle 42"/>
            <p:cNvSpPr/>
            <p:nvPr/>
          </p:nvSpPr>
          <p:spPr>
            <a:xfrm>
              <a:off x="1069383" y="5292236"/>
              <a:ext cx="3378007" cy="512541"/>
            </a:xfrm>
            <a:prstGeom prst="roundRect">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gather</a:t>
              </a:r>
            </a:p>
          </p:txBody>
        </p:sp>
        <p:sp>
          <p:nvSpPr>
            <p:cNvPr id="44" name="TextBox 43"/>
            <p:cNvSpPr txBox="1"/>
            <p:nvPr/>
          </p:nvSpPr>
          <p:spPr>
            <a:xfrm>
              <a:off x="723823" y="5883460"/>
              <a:ext cx="3665349" cy="73057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rPr>
                <a:t>M: Compute local points sum</a:t>
              </a:r>
              <a:br>
                <a:rPr kumimoji="0" lang="en-US" sz="1800" b="1" i="0" u="none" strike="noStrike" kern="0" cap="none" spc="0" normalizeH="0" baseline="0" noProof="0" dirty="0" smtClean="0">
                  <a:ln>
                    <a:noFill/>
                  </a:ln>
                  <a:solidFill>
                    <a:prstClr val="black"/>
                  </a:solidFill>
                  <a:effectLst/>
                  <a:uLnTx/>
                  <a:uFillTx/>
                  <a:latin typeface="Calibri" panose="020F0502020204030204"/>
                </a:rPr>
              </a:br>
              <a:r>
                <a:rPr kumimoji="0" lang="en-US" sz="1800" b="1" i="0" u="none" strike="noStrike" kern="0" cap="none" spc="0" normalizeH="0" baseline="0" noProof="0" dirty="0" smtClean="0">
                  <a:ln>
                    <a:noFill/>
                  </a:ln>
                  <a:solidFill>
                    <a:prstClr val="black"/>
                  </a:solidFill>
                  <a:effectLst/>
                  <a:uLnTx/>
                  <a:uFillTx/>
                  <a:latin typeface="Calibri" panose="020F0502020204030204"/>
                </a:rPr>
                <a:t>R: Compute global centroids </a:t>
              </a:r>
            </a:p>
          </p:txBody>
        </p:sp>
        <p:sp>
          <p:nvSpPr>
            <p:cNvPr id="45" name="Rounded Rectangle 44"/>
            <p:cNvSpPr/>
            <p:nvPr/>
          </p:nvSpPr>
          <p:spPr>
            <a:xfrm>
              <a:off x="1069383" y="2718470"/>
              <a:ext cx="3378007" cy="512541"/>
            </a:xfrm>
            <a:prstGeom prst="roundRect">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broadcast</a:t>
              </a:r>
            </a:p>
          </p:txBody>
        </p:sp>
        <p:sp>
          <p:nvSpPr>
            <p:cNvPr id="48" name="Rounded Rectangle 47"/>
            <p:cNvSpPr/>
            <p:nvPr/>
          </p:nvSpPr>
          <p:spPr>
            <a:xfrm>
              <a:off x="1069383" y="4050462"/>
              <a:ext cx="3378007" cy="512541"/>
            </a:xfrm>
            <a:prstGeom prst="roundRect">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shuffle</a:t>
              </a:r>
            </a:p>
          </p:txBody>
        </p:sp>
        <p:sp>
          <p:nvSpPr>
            <p:cNvPr id="49" name="Rounded Rectangle 48"/>
            <p:cNvSpPr/>
            <p:nvPr/>
          </p:nvSpPr>
          <p:spPr>
            <a:xfrm>
              <a:off x="1401618" y="3124049"/>
              <a:ext cx="308385" cy="1003794"/>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50" name="Rounded Rectangle 49"/>
            <p:cNvSpPr/>
            <p:nvPr/>
          </p:nvSpPr>
          <p:spPr>
            <a:xfrm>
              <a:off x="2032196" y="3124050"/>
              <a:ext cx="308385" cy="1001958"/>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51" name="Rounded Rectangle 50"/>
            <p:cNvSpPr/>
            <p:nvPr/>
          </p:nvSpPr>
          <p:spPr>
            <a:xfrm>
              <a:off x="2662773" y="3124049"/>
              <a:ext cx="308385" cy="1003794"/>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52" name="Rounded Rectangle 51"/>
            <p:cNvSpPr/>
            <p:nvPr/>
          </p:nvSpPr>
          <p:spPr>
            <a:xfrm>
              <a:off x="3815765" y="3124049"/>
              <a:ext cx="308385" cy="1003794"/>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cxnSp>
          <p:nvCxnSpPr>
            <p:cNvPr id="53" name="Straight Connector 52"/>
            <p:cNvCxnSpPr/>
            <p:nvPr/>
          </p:nvCxnSpPr>
          <p:spPr>
            <a:xfrm>
              <a:off x="3136648" y="3634508"/>
              <a:ext cx="573670" cy="0"/>
            </a:xfrm>
            <a:prstGeom prst="line">
              <a:avLst/>
            </a:prstGeom>
            <a:noFill/>
            <a:ln w="50800" cap="rnd" cmpd="sng" algn="ctr">
              <a:solidFill>
                <a:srgbClr val="5B9BD5"/>
              </a:solidFill>
              <a:prstDash val="sysDot"/>
              <a:round/>
            </a:ln>
            <a:effectLst/>
          </p:spPr>
        </p:cxnSp>
        <p:sp>
          <p:nvSpPr>
            <p:cNvPr id="54" name="Rounded Rectangle 53"/>
            <p:cNvSpPr/>
            <p:nvPr/>
          </p:nvSpPr>
          <p:spPr>
            <a:xfrm>
              <a:off x="3413033" y="4464413"/>
              <a:ext cx="308385" cy="1003794"/>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R</a:t>
              </a:r>
            </a:p>
          </p:txBody>
        </p:sp>
        <p:sp>
          <p:nvSpPr>
            <p:cNvPr id="55" name="Curved Down Arrow 54"/>
            <p:cNvSpPr/>
            <p:nvPr/>
          </p:nvSpPr>
          <p:spPr>
            <a:xfrm rot="16200000">
              <a:off x="-742107" y="3912027"/>
              <a:ext cx="2802474" cy="693420"/>
            </a:xfrm>
            <a:prstGeom prst="curvedDownArrow">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57" name="Rounded Rectangle 56"/>
            <p:cNvSpPr/>
            <p:nvPr/>
          </p:nvSpPr>
          <p:spPr>
            <a:xfrm>
              <a:off x="1710003" y="4464413"/>
              <a:ext cx="308385" cy="1003794"/>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R</a:t>
              </a:r>
            </a:p>
          </p:txBody>
        </p:sp>
        <p:cxnSp>
          <p:nvCxnSpPr>
            <p:cNvPr id="64" name="Straight Connector 63"/>
            <p:cNvCxnSpPr/>
            <p:nvPr/>
          </p:nvCxnSpPr>
          <p:spPr>
            <a:xfrm>
              <a:off x="2397488" y="4983248"/>
              <a:ext cx="573670" cy="0"/>
            </a:xfrm>
            <a:prstGeom prst="line">
              <a:avLst/>
            </a:prstGeom>
            <a:noFill/>
            <a:ln w="50800" cap="rnd" cmpd="sng" algn="ctr">
              <a:solidFill>
                <a:srgbClr val="5B9BD5"/>
              </a:solidFill>
              <a:prstDash val="sysDot"/>
              <a:round/>
            </a:ln>
            <a:effectLst/>
          </p:spPr>
        </p:cxnSp>
      </p:grpSp>
      <p:grpSp>
        <p:nvGrpSpPr>
          <p:cNvPr id="65" name="Group 64"/>
          <p:cNvGrpSpPr/>
          <p:nvPr/>
        </p:nvGrpSpPr>
        <p:grpSpPr>
          <a:xfrm>
            <a:off x="4508964" y="2571750"/>
            <a:ext cx="4233384" cy="3488208"/>
            <a:chOff x="4521318" y="2718471"/>
            <a:chExt cx="4226601" cy="4132552"/>
          </a:xfrm>
        </p:grpSpPr>
        <p:grpSp>
          <p:nvGrpSpPr>
            <p:cNvPr id="66" name="Group 65"/>
            <p:cNvGrpSpPr/>
            <p:nvPr/>
          </p:nvGrpSpPr>
          <p:grpSpPr>
            <a:xfrm>
              <a:off x="4592468" y="2718471"/>
              <a:ext cx="4031472" cy="3086306"/>
              <a:chOff x="4592468" y="3003117"/>
              <a:chExt cx="4031472" cy="2245781"/>
            </a:xfrm>
          </p:grpSpPr>
          <p:sp>
            <p:nvSpPr>
              <p:cNvPr id="80" name="Rounded Rectangle 79"/>
              <p:cNvSpPr/>
              <p:nvPr/>
            </p:nvSpPr>
            <p:spPr>
              <a:xfrm>
                <a:off x="5358752" y="3003117"/>
                <a:ext cx="351710" cy="2245781"/>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81" name="Rounded Rectangle 80"/>
              <p:cNvSpPr/>
              <p:nvPr/>
            </p:nvSpPr>
            <p:spPr>
              <a:xfrm>
                <a:off x="6077917" y="3003118"/>
                <a:ext cx="351710" cy="2241674"/>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82" name="Rounded Rectangle 81"/>
              <p:cNvSpPr/>
              <p:nvPr/>
            </p:nvSpPr>
            <p:spPr>
              <a:xfrm>
                <a:off x="6797084" y="3003117"/>
                <a:ext cx="351710" cy="2245781"/>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83" name="Rounded Rectangle 82"/>
              <p:cNvSpPr/>
              <p:nvPr/>
            </p:nvSpPr>
            <p:spPr>
              <a:xfrm>
                <a:off x="8112056" y="3003117"/>
                <a:ext cx="351710" cy="2245781"/>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cxnSp>
            <p:nvCxnSpPr>
              <p:cNvPr id="84" name="Straight Connector 83"/>
              <p:cNvCxnSpPr/>
              <p:nvPr/>
            </p:nvCxnSpPr>
            <p:spPr>
              <a:xfrm>
                <a:off x="7337532" y="4145163"/>
                <a:ext cx="654265" cy="0"/>
              </a:xfrm>
              <a:prstGeom prst="line">
                <a:avLst/>
              </a:prstGeom>
              <a:noFill/>
              <a:ln w="50800" cap="rnd" cmpd="sng" algn="ctr">
                <a:solidFill>
                  <a:srgbClr val="5B9BD5"/>
                </a:solidFill>
                <a:prstDash val="sysDot"/>
                <a:round/>
              </a:ln>
              <a:effectLst/>
            </p:spPr>
          </p:cxnSp>
          <p:sp>
            <p:nvSpPr>
              <p:cNvPr id="85" name="Rounded Rectangle 84"/>
              <p:cNvSpPr/>
              <p:nvPr/>
            </p:nvSpPr>
            <p:spPr>
              <a:xfrm>
                <a:off x="5245933" y="4622144"/>
                <a:ext cx="3378007" cy="348444"/>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smtClean="0">
                    <a:ln>
                      <a:noFill/>
                    </a:ln>
                    <a:solidFill>
                      <a:prstClr val="white"/>
                    </a:solidFill>
                    <a:effectLst/>
                    <a:uLnTx/>
                    <a:uFillTx/>
                    <a:latin typeface="Calibri" panose="020F0502020204030204"/>
                    <a:ea typeface="+mn-ea"/>
                    <a:cs typeface="+mn-cs"/>
                  </a:rPr>
                  <a:t>allreduce</a:t>
                </a:r>
              </a:p>
            </p:txBody>
          </p:sp>
          <p:sp>
            <p:nvSpPr>
              <p:cNvPr id="86" name="Curved Down Arrow 85"/>
              <p:cNvSpPr/>
              <p:nvPr/>
            </p:nvSpPr>
            <p:spPr>
              <a:xfrm rot="16200000">
                <a:off x="4189975" y="3801032"/>
                <a:ext cx="1450831" cy="645845"/>
              </a:xfrm>
              <a:prstGeom prst="curvedDownArrow">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grpSp>
        <p:sp>
          <p:nvSpPr>
            <p:cNvPr id="67" name="TextBox 66"/>
            <p:cNvSpPr txBox="1"/>
            <p:nvPr/>
          </p:nvSpPr>
          <p:spPr>
            <a:xfrm>
              <a:off x="4521318" y="6085301"/>
              <a:ext cx="4226601" cy="76572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rPr>
                <a:t>M: Control iterations</a:t>
              </a:r>
              <a:r>
                <a:rPr kumimoji="0" lang="en-US" sz="1800" b="1" i="0" u="none" strike="noStrike" kern="0" cap="none" spc="0" normalizeH="0" noProof="0" dirty="0" smtClean="0">
                  <a:ln>
                    <a:noFill/>
                  </a:ln>
                  <a:solidFill>
                    <a:prstClr val="black"/>
                  </a:solidFill>
                  <a:effectLst/>
                  <a:uLnTx/>
                  <a:uFillTx/>
                  <a:latin typeface="Calibri" panose="020F0502020204030204"/>
                </a:rPr>
                <a:t> and </a:t>
              </a:r>
              <a:r>
                <a:rPr kumimoji="0" lang="en-US" sz="1800" b="1" i="0" u="none" strike="noStrike" kern="0" cap="none" spc="0" normalizeH="0" baseline="0" noProof="0" dirty="0" smtClean="0">
                  <a:ln>
                    <a:noFill/>
                  </a:ln>
                  <a:solidFill>
                    <a:prstClr val="black"/>
                  </a:solidFill>
                  <a:effectLst/>
                  <a:uLnTx/>
                  <a:uFillTx/>
                  <a:latin typeface="Calibri" panose="020F0502020204030204"/>
                </a:rPr>
                <a:t>compute local points sum</a:t>
              </a:r>
            </a:p>
          </p:txBody>
        </p:sp>
      </p:grpSp>
      <p:sp>
        <p:nvSpPr>
          <p:cNvPr id="87" name="Explosion 2 86"/>
          <p:cNvSpPr/>
          <p:nvPr/>
        </p:nvSpPr>
        <p:spPr>
          <a:xfrm>
            <a:off x="4437941" y="615298"/>
            <a:ext cx="4552235" cy="1263806"/>
          </a:xfrm>
          <a:prstGeom prst="irregularSeal2">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rPr>
              <a:t>More efficient and much</a:t>
            </a:r>
            <a:r>
              <a:rPr lang="en-US" b="1" kern="0" dirty="0">
                <a:solidFill>
                  <a:prstClr val="black"/>
                </a:solidFill>
                <a:latin typeface="Calibri" panose="020F0502020204030204"/>
              </a:rPr>
              <a:t> </a:t>
            </a:r>
            <a:r>
              <a:rPr kumimoji="0" lang="en-US" sz="1800" b="1" i="0" u="none" strike="noStrike" kern="0" cap="none" spc="0" normalizeH="0" noProof="0" dirty="0" smtClean="0">
                <a:ln>
                  <a:noFill/>
                </a:ln>
                <a:solidFill>
                  <a:prstClr val="black"/>
                </a:solidFill>
                <a:effectLst/>
                <a:uLnTx/>
                <a:uFillTx/>
                <a:latin typeface="Calibri" panose="020F0502020204030204"/>
              </a:rPr>
              <a:t>simpler</a:t>
            </a:r>
            <a:r>
              <a:rPr kumimoji="0" lang="en-US" sz="1800" b="1" i="0" u="none" strike="noStrike" kern="0" cap="none" spc="0" normalizeH="0" baseline="0" noProof="0" dirty="0" smtClean="0">
                <a:ln>
                  <a:noFill/>
                </a:ln>
                <a:solidFill>
                  <a:prstClr val="black"/>
                </a:solidFill>
                <a:effectLst/>
                <a:uLnTx/>
                <a:uFillTx/>
                <a:latin typeface="Calibri" panose="020F0502020204030204"/>
              </a:rPr>
              <a:t>!</a:t>
            </a:r>
          </a:p>
        </p:txBody>
      </p:sp>
    </p:spTree>
    <p:extLst>
      <p:ext uri="{BB962C8B-B14F-4D97-AF65-F5344CB8AC3E}">
        <p14:creationId xmlns:p14="http://schemas.microsoft.com/office/powerpoint/2010/main" val="295112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8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Scale Data Analysis Applications</a:t>
            </a:r>
            <a:endParaRPr lang="en-US" dirty="0"/>
          </a:p>
        </p:txBody>
      </p:sp>
      <p:sp>
        <p:nvSpPr>
          <p:cNvPr id="3" name="Content Placeholder 2"/>
          <p:cNvSpPr>
            <a:spLocks noGrp="1"/>
          </p:cNvSpPr>
          <p:nvPr>
            <p:ph idx="1"/>
          </p:nvPr>
        </p:nvSpPr>
        <p:spPr/>
        <p:txBody>
          <a:bodyPr/>
          <a:lstStyle/>
          <a:p>
            <a:r>
              <a:rPr lang="en-US" b="1" dirty="0" smtClean="0"/>
              <a:t>Iterative Applications</a:t>
            </a:r>
          </a:p>
          <a:p>
            <a:pPr lvl="1"/>
            <a:r>
              <a:rPr lang="en-US" dirty="0"/>
              <a:t>Cached and reused local </a:t>
            </a:r>
            <a:r>
              <a:rPr lang="en-US" dirty="0" smtClean="0"/>
              <a:t>data between iterations</a:t>
            </a:r>
          </a:p>
          <a:p>
            <a:pPr lvl="1"/>
            <a:r>
              <a:rPr lang="en-US" dirty="0" smtClean="0"/>
              <a:t>Complicated computation steps</a:t>
            </a:r>
          </a:p>
          <a:p>
            <a:pPr lvl="1"/>
            <a:r>
              <a:rPr lang="en-US" dirty="0" smtClean="0"/>
              <a:t>Large intermediate data in communications</a:t>
            </a:r>
          </a:p>
          <a:p>
            <a:pPr lvl="1"/>
            <a:r>
              <a:rPr lang="en-US" dirty="0" smtClean="0"/>
              <a:t>Various communication patterns</a:t>
            </a:r>
          </a:p>
        </p:txBody>
      </p:sp>
      <p:pic>
        <p:nvPicPr>
          <p:cNvPr id="7" name="Picture 6"/>
          <p:cNvPicPr>
            <a:picLocks noChangeAspect="1"/>
          </p:cNvPicPr>
          <p:nvPr/>
        </p:nvPicPr>
        <p:blipFill>
          <a:blip r:embed="rId3"/>
          <a:stretch>
            <a:fillRect/>
          </a:stretch>
        </p:blipFill>
        <p:spPr>
          <a:xfrm>
            <a:off x="6799225" y="3524047"/>
            <a:ext cx="1838044" cy="1507692"/>
          </a:xfrm>
          <a:prstGeom prst="rect">
            <a:avLst/>
          </a:prstGeom>
          <a:solidFill>
            <a:srgbClr val="376092"/>
          </a:solidFill>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17524" y="3524048"/>
            <a:ext cx="1688915" cy="1507691"/>
          </a:xfrm>
          <a:prstGeom prst="rect">
            <a:avLst/>
          </a:prstGeom>
          <a:noFill/>
          <a:ln>
            <a:noFill/>
          </a:ln>
          <a:effectLst>
            <a:outerShdw blurRad="50800" dist="50800" dir="7800000" algn="ctr" rotWithShape="0">
              <a:schemeClr val="bg1">
                <a:lumMod val="50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5112" y="3512039"/>
            <a:ext cx="1671461" cy="1474172"/>
          </a:xfrm>
          <a:prstGeom prst="rect">
            <a:avLst/>
          </a:prstGeom>
          <a:noFill/>
          <a:ln>
            <a:noFill/>
          </a:ln>
          <a:effectLst>
            <a:outerShdw blurRad="50800" dist="50800" dir="7800000" algn="ctr" rotWithShape="0">
              <a:schemeClr val="bg1">
                <a:lumMod val="65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798" y="3546395"/>
            <a:ext cx="1554860" cy="1474172"/>
          </a:xfrm>
          <a:prstGeom prst="rect">
            <a:avLst/>
          </a:prstGeom>
          <a:noFill/>
          <a:ln>
            <a:noFill/>
          </a:ln>
          <a:effectLst>
            <a:outerShdw blurRad="50800" dist="50800" dir="7800000" algn="ctr" rotWithShape="0">
              <a:schemeClr val="bg1">
                <a:lumMod val="6500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a:off x="2233082" y="5113924"/>
            <a:ext cx="1895520" cy="400110"/>
          </a:xfrm>
          <a:prstGeom prst="rect">
            <a:avLst/>
          </a:prstGeom>
          <a:noFill/>
        </p:spPr>
        <p:txBody>
          <a:bodyPr wrap="none" rtlCol="0">
            <a:spAutoFit/>
          </a:bodyPr>
          <a:lstStyle/>
          <a:p>
            <a:pPr algn="ctr"/>
            <a:r>
              <a:rPr lang="en-US" sz="2000" i="1" dirty="0">
                <a:solidFill>
                  <a:prstClr val="black"/>
                </a:solidFill>
              </a:rPr>
              <a:t>Computer Vision</a:t>
            </a:r>
          </a:p>
        </p:txBody>
      </p:sp>
      <p:sp>
        <p:nvSpPr>
          <p:cNvPr id="16" name="TextBox 15"/>
          <p:cNvSpPr txBox="1"/>
          <p:nvPr/>
        </p:nvSpPr>
        <p:spPr>
          <a:xfrm>
            <a:off x="4296459" y="5133919"/>
            <a:ext cx="2118529" cy="400110"/>
          </a:xfrm>
          <a:prstGeom prst="rect">
            <a:avLst/>
          </a:prstGeom>
          <a:noFill/>
        </p:spPr>
        <p:txBody>
          <a:bodyPr wrap="none" rtlCol="0">
            <a:spAutoFit/>
          </a:bodyPr>
          <a:lstStyle/>
          <a:p>
            <a:pPr algn="ctr"/>
            <a:r>
              <a:rPr lang="en-US" sz="2000" i="1" dirty="0">
                <a:solidFill>
                  <a:prstClr val="black"/>
                </a:solidFill>
              </a:rPr>
              <a:t>Complex Networks</a:t>
            </a:r>
          </a:p>
        </p:txBody>
      </p:sp>
      <p:sp>
        <p:nvSpPr>
          <p:cNvPr id="17" name="TextBox 16"/>
          <p:cNvSpPr txBox="1"/>
          <p:nvPr/>
        </p:nvSpPr>
        <p:spPr>
          <a:xfrm>
            <a:off x="157042" y="5135695"/>
            <a:ext cx="1688347" cy="400110"/>
          </a:xfrm>
          <a:prstGeom prst="rect">
            <a:avLst/>
          </a:prstGeom>
          <a:noFill/>
        </p:spPr>
        <p:txBody>
          <a:bodyPr wrap="none" rtlCol="0">
            <a:spAutoFit/>
          </a:bodyPr>
          <a:lstStyle/>
          <a:p>
            <a:pPr algn="ctr"/>
            <a:r>
              <a:rPr lang="en-US" sz="2000" i="1" dirty="0">
                <a:solidFill>
                  <a:prstClr val="black"/>
                </a:solidFill>
              </a:rPr>
              <a:t>Bioinformatics</a:t>
            </a:r>
          </a:p>
        </p:txBody>
      </p:sp>
      <p:sp>
        <p:nvSpPr>
          <p:cNvPr id="19" name="TextBox 18"/>
          <p:cNvSpPr txBox="1"/>
          <p:nvPr/>
        </p:nvSpPr>
        <p:spPr>
          <a:xfrm>
            <a:off x="6963485" y="5134807"/>
            <a:ext cx="1677062" cy="400110"/>
          </a:xfrm>
          <a:prstGeom prst="rect">
            <a:avLst/>
          </a:prstGeom>
          <a:noFill/>
        </p:spPr>
        <p:txBody>
          <a:bodyPr wrap="none" rtlCol="0">
            <a:spAutoFit/>
          </a:bodyPr>
          <a:lstStyle/>
          <a:p>
            <a:pPr algn="ctr"/>
            <a:r>
              <a:rPr lang="en-US" sz="2000" i="1" dirty="0">
                <a:solidFill>
                  <a:prstClr val="black"/>
                </a:solidFill>
              </a:rPr>
              <a:t>Deep Learning</a:t>
            </a:r>
          </a:p>
        </p:txBody>
      </p:sp>
    </p:spTree>
    <p:extLst>
      <p:ext uri="{BB962C8B-B14F-4D97-AF65-F5344CB8AC3E}">
        <p14:creationId xmlns:p14="http://schemas.microsoft.com/office/powerpoint/2010/main" val="1024718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The Models of Contemporary Big Data Tools</a:t>
            </a:r>
          </a:p>
        </p:txBody>
      </p:sp>
      <p:grpSp>
        <p:nvGrpSpPr>
          <p:cNvPr id="90" name="Group 89"/>
          <p:cNvGrpSpPr/>
          <p:nvPr/>
        </p:nvGrpSpPr>
        <p:grpSpPr>
          <a:xfrm>
            <a:off x="304800" y="1447801"/>
            <a:ext cx="8610600" cy="4434840"/>
            <a:chOff x="52612" y="1201299"/>
            <a:chExt cx="8892098" cy="4727751"/>
          </a:xfrm>
        </p:grpSpPr>
        <p:cxnSp>
          <p:nvCxnSpPr>
            <p:cNvPr id="91" name="Straight Connector 90"/>
            <p:cNvCxnSpPr/>
            <p:nvPr/>
          </p:nvCxnSpPr>
          <p:spPr>
            <a:xfrm>
              <a:off x="68232" y="3804446"/>
              <a:ext cx="8835301" cy="16931"/>
            </a:xfrm>
            <a:prstGeom prst="line">
              <a:avLst/>
            </a:prstGeom>
            <a:noFill/>
            <a:ln w="12700" cap="flat" cmpd="sng" algn="ctr">
              <a:solidFill>
                <a:sysClr val="windowText" lastClr="000000"/>
              </a:solidFill>
              <a:prstDash val="dash"/>
              <a:miter lim="800000"/>
            </a:ln>
            <a:effectLst/>
          </p:spPr>
        </p:cxnSp>
        <p:cxnSp>
          <p:nvCxnSpPr>
            <p:cNvPr id="92" name="Straight Connector 91"/>
            <p:cNvCxnSpPr/>
            <p:nvPr/>
          </p:nvCxnSpPr>
          <p:spPr>
            <a:xfrm flipH="1">
              <a:off x="3007438" y="1209383"/>
              <a:ext cx="1" cy="4690924"/>
            </a:xfrm>
            <a:prstGeom prst="line">
              <a:avLst/>
            </a:prstGeom>
            <a:noFill/>
            <a:ln w="12700" cap="flat" cmpd="sng" algn="ctr">
              <a:solidFill>
                <a:sysClr val="windowText" lastClr="000000"/>
              </a:solidFill>
              <a:prstDash val="dash"/>
              <a:miter lim="800000"/>
            </a:ln>
            <a:effectLst/>
          </p:spPr>
        </p:cxnSp>
        <p:cxnSp>
          <p:nvCxnSpPr>
            <p:cNvPr id="93" name="Straight Connector 92"/>
            <p:cNvCxnSpPr/>
            <p:nvPr/>
          </p:nvCxnSpPr>
          <p:spPr>
            <a:xfrm flipV="1">
              <a:off x="52612" y="4584877"/>
              <a:ext cx="8850923" cy="13433"/>
            </a:xfrm>
            <a:prstGeom prst="line">
              <a:avLst/>
            </a:prstGeom>
            <a:noFill/>
            <a:ln w="12700" cap="flat" cmpd="sng" algn="ctr">
              <a:solidFill>
                <a:sysClr val="windowText" lastClr="000000"/>
              </a:solidFill>
              <a:prstDash val="dash"/>
              <a:miter lim="800000"/>
            </a:ln>
            <a:effectLst/>
          </p:spPr>
        </p:cxnSp>
        <p:sp>
          <p:nvSpPr>
            <p:cNvPr id="94" name="Rectangle 93"/>
            <p:cNvSpPr/>
            <p:nvPr/>
          </p:nvSpPr>
          <p:spPr>
            <a:xfrm>
              <a:off x="3067693" y="1202459"/>
              <a:ext cx="1830173" cy="492550"/>
            </a:xfrm>
            <a:prstGeom prst="rect">
              <a:avLst/>
            </a:prstGeom>
            <a:solidFill>
              <a:srgbClr val="00B050"/>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MapReduce Model</a:t>
              </a:r>
            </a:p>
          </p:txBody>
        </p:sp>
        <p:sp>
          <p:nvSpPr>
            <p:cNvPr id="95" name="Rectangle 94"/>
            <p:cNvSpPr/>
            <p:nvPr/>
          </p:nvSpPr>
          <p:spPr>
            <a:xfrm>
              <a:off x="1122561" y="1202456"/>
              <a:ext cx="1836388" cy="492549"/>
            </a:xfrm>
            <a:prstGeom prst="rect">
              <a:avLst/>
            </a:prstGeom>
            <a:solidFill>
              <a:srgbClr val="FF0000"/>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DAG Model</a:t>
              </a:r>
            </a:p>
          </p:txBody>
        </p:sp>
        <p:sp>
          <p:nvSpPr>
            <p:cNvPr id="96" name="Rectangle 95"/>
            <p:cNvSpPr/>
            <p:nvPr/>
          </p:nvSpPr>
          <p:spPr>
            <a:xfrm>
              <a:off x="5016644" y="1209383"/>
              <a:ext cx="1830173" cy="492550"/>
            </a:xfrm>
            <a:prstGeom prst="rect">
              <a:avLst/>
            </a:prstGeom>
            <a:solidFill>
              <a:srgbClr val="0070C0"/>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Graph Model</a:t>
              </a:r>
            </a:p>
          </p:txBody>
        </p:sp>
        <p:sp>
          <p:nvSpPr>
            <p:cNvPr id="97" name="Rectangle 96"/>
            <p:cNvSpPr/>
            <p:nvPr/>
          </p:nvSpPr>
          <p:spPr>
            <a:xfrm>
              <a:off x="6991145" y="1201299"/>
              <a:ext cx="1830173" cy="492550"/>
            </a:xfrm>
            <a:prstGeom prst="rect">
              <a:avLst/>
            </a:prstGeom>
            <a:solidFill>
              <a:srgbClr val="7030A0"/>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BSP/Collective Model</a:t>
              </a:r>
            </a:p>
          </p:txBody>
        </p:sp>
        <p:sp>
          <p:nvSpPr>
            <p:cNvPr id="98" name="Rectangle 97"/>
            <p:cNvSpPr/>
            <p:nvPr/>
          </p:nvSpPr>
          <p:spPr>
            <a:xfrm>
              <a:off x="1239790" y="4289500"/>
              <a:ext cx="741410" cy="201907"/>
            </a:xfrm>
            <a:prstGeom prst="rect">
              <a:avLst/>
            </a:prstGeom>
            <a:solidFill>
              <a:sysClr val="window" lastClr="FFFFFF">
                <a:lumMod val="65000"/>
              </a:sysClr>
            </a:solidFill>
            <a:ln w="12700"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Storm</a:t>
              </a:r>
            </a:p>
          </p:txBody>
        </p:sp>
        <p:sp>
          <p:nvSpPr>
            <p:cNvPr id="99" name="Rectangle 98"/>
            <p:cNvSpPr/>
            <p:nvPr/>
          </p:nvSpPr>
          <p:spPr>
            <a:xfrm>
              <a:off x="3066112" y="2524263"/>
              <a:ext cx="1823312" cy="202132"/>
            </a:xfrm>
            <a:prstGeom prst="rect">
              <a:avLst/>
            </a:prstGeom>
            <a:solidFill>
              <a:srgbClr val="00B0F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Twister</a:t>
              </a:r>
            </a:p>
          </p:txBody>
        </p:sp>
        <p:sp>
          <p:nvSpPr>
            <p:cNvPr id="100" name="Rectangle 99"/>
            <p:cNvSpPr/>
            <p:nvPr/>
          </p:nvSpPr>
          <p:spPr>
            <a:xfrm>
              <a:off x="52612" y="2161483"/>
              <a:ext cx="979021" cy="1580984"/>
            </a:xfrm>
            <a:prstGeom prst="rect">
              <a:avLst/>
            </a:prstGeom>
            <a:solidFill>
              <a:srgbClr val="C00000"/>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For Iterations/</a:t>
              </a:r>
              <a:b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b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Learning</a:t>
              </a:r>
            </a:p>
          </p:txBody>
        </p:sp>
        <p:sp>
          <p:nvSpPr>
            <p:cNvPr id="101" name="Rectangle 100"/>
            <p:cNvSpPr/>
            <p:nvPr/>
          </p:nvSpPr>
          <p:spPr>
            <a:xfrm>
              <a:off x="52612" y="3823767"/>
              <a:ext cx="970590" cy="737501"/>
            </a:xfrm>
            <a:prstGeom prst="rect">
              <a:avLst/>
            </a:prstGeom>
            <a:solidFill>
              <a:srgbClr val="002060"/>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For Streaming</a:t>
              </a:r>
            </a:p>
          </p:txBody>
        </p:sp>
        <p:sp>
          <p:nvSpPr>
            <p:cNvPr id="102" name="Rectangle 101"/>
            <p:cNvSpPr/>
            <p:nvPr/>
          </p:nvSpPr>
          <p:spPr>
            <a:xfrm>
              <a:off x="52612" y="4660670"/>
              <a:ext cx="979022" cy="1268380"/>
            </a:xfrm>
            <a:prstGeom prst="rect">
              <a:avLst/>
            </a:prstGeom>
            <a:solidFill>
              <a:srgbClr val="92D050"/>
            </a:soli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For Query</a:t>
              </a:r>
            </a:p>
          </p:txBody>
        </p:sp>
        <p:sp>
          <p:nvSpPr>
            <p:cNvPr id="103" name="Rectangle 102"/>
            <p:cNvSpPr/>
            <p:nvPr/>
          </p:nvSpPr>
          <p:spPr>
            <a:xfrm>
              <a:off x="1249348" y="4000808"/>
              <a:ext cx="731498" cy="195222"/>
            </a:xfrm>
            <a:prstGeom prst="rect">
              <a:avLst/>
            </a:prstGeom>
            <a:solidFill>
              <a:sysClr val="window" lastClr="FFFFFF">
                <a:lumMod val="65000"/>
              </a:sysClr>
            </a:solidFill>
            <a:ln w="12700"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S4</a:t>
              </a:r>
            </a:p>
          </p:txBody>
        </p:sp>
        <p:cxnSp>
          <p:nvCxnSpPr>
            <p:cNvPr id="104" name="Straight Connector 103"/>
            <p:cNvCxnSpPr/>
            <p:nvPr/>
          </p:nvCxnSpPr>
          <p:spPr>
            <a:xfrm flipV="1">
              <a:off x="68233" y="2107280"/>
              <a:ext cx="8876477" cy="33572"/>
            </a:xfrm>
            <a:prstGeom prst="line">
              <a:avLst/>
            </a:prstGeom>
            <a:noFill/>
            <a:ln w="12700" cap="flat" cmpd="sng" algn="ctr">
              <a:solidFill>
                <a:sysClr val="windowText" lastClr="000000"/>
              </a:solidFill>
              <a:prstDash val="dash"/>
              <a:miter lim="800000"/>
            </a:ln>
            <a:effectLst/>
          </p:spPr>
        </p:cxnSp>
        <p:sp>
          <p:nvSpPr>
            <p:cNvPr id="105" name="Rectangle 104"/>
            <p:cNvSpPr/>
            <p:nvPr/>
          </p:nvSpPr>
          <p:spPr>
            <a:xfrm>
              <a:off x="3067694" y="1783474"/>
              <a:ext cx="1834469" cy="26128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Hadoop</a:t>
              </a:r>
            </a:p>
          </p:txBody>
        </p:sp>
        <p:cxnSp>
          <p:nvCxnSpPr>
            <p:cNvPr id="107" name="Straight Connector 106"/>
            <p:cNvCxnSpPr/>
            <p:nvPr/>
          </p:nvCxnSpPr>
          <p:spPr>
            <a:xfrm>
              <a:off x="4957467" y="1209383"/>
              <a:ext cx="0" cy="4687463"/>
            </a:xfrm>
            <a:prstGeom prst="line">
              <a:avLst/>
            </a:prstGeom>
            <a:noFill/>
            <a:ln w="12700" cap="flat" cmpd="sng" algn="ctr">
              <a:solidFill>
                <a:sysClr val="windowText" lastClr="000000"/>
              </a:solidFill>
              <a:prstDash val="dash"/>
              <a:miter lim="800000"/>
            </a:ln>
            <a:effectLst/>
          </p:spPr>
        </p:cxnSp>
        <p:cxnSp>
          <p:nvCxnSpPr>
            <p:cNvPr id="108" name="Straight Connector 107"/>
            <p:cNvCxnSpPr/>
            <p:nvPr/>
          </p:nvCxnSpPr>
          <p:spPr>
            <a:xfrm>
              <a:off x="6903245" y="1209382"/>
              <a:ext cx="0" cy="4673609"/>
            </a:xfrm>
            <a:prstGeom prst="line">
              <a:avLst/>
            </a:prstGeom>
            <a:noFill/>
            <a:ln w="12700" cap="flat" cmpd="sng" algn="ctr">
              <a:solidFill>
                <a:sysClr val="windowText" lastClr="000000"/>
              </a:solidFill>
              <a:prstDash val="dash"/>
              <a:miter lim="800000"/>
            </a:ln>
            <a:effectLst/>
          </p:spPr>
        </p:cxnSp>
        <p:sp>
          <p:nvSpPr>
            <p:cNvPr id="109" name="Rectangle 108"/>
            <p:cNvSpPr/>
            <p:nvPr/>
          </p:nvSpPr>
          <p:spPr>
            <a:xfrm>
              <a:off x="1114470" y="4690666"/>
              <a:ext cx="1021391" cy="198697"/>
            </a:xfrm>
            <a:prstGeom prst="rect">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err="1" smtClean="0">
                  <a:ln>
                    <a:noFill/>
                  </a:ln>
                  <a:solidFill>
                    <a:prstClr val="white"/>
                  </a:solidFill>
                  <a:effectLst/>
                  <a:uLnTx/>
                  <a:uFillTx/>
                  <a:latin typeface="Calibri" panose="020F0502020204030204"/>
                  <a:ea typeface="+mn-ea"/>
                  <a:cs typeface="+mn-cs"/>
                </a:rPr>
                <a:t>DryadLINQ</a:t>
              </a:r>
              <a:endPar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10" name="Rectangle 109"/>
            <p:cNvSpPr/>
            <p:nvPr/>
          </p:nvSpPr>
          <p:spPr>
            <a:xfrm>
              <a:off x="2187292" y="4673508"/>
              <a:ext cx="2159306" cy="181835"/>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Pig</a:t>
              </a:r>
            </a:p>
          </p:txBody>
        </p:sp>
        <p:sp>
          <p:nvSpPr>
            <p:cNvPr id="111" name="Rectangle 110"/>
            <p:cNvSpPr/>
            <p:nvPr/>
          </p:nvSpPr>
          <p:spPr>
            <a:xfrm>
              <a:off x="2139068" y="2879851"/>
              <a:ext cx="1811609" cy="203723"/>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Spark</a:t>
              </a:r>
            </a:p>
          </p:txBody>
        </p:sp>
        <p:sp>
          <p:nvSpPr>
            <p:cNvPr id="112" name="Rectangle 111"/>
            <p:cNvSpPr/>
            <p:nvPr/>
          </p:nvSpPr>
          <p:spPr>
            <a:xfrm>
              <a:off x="2187289" y="5406354"/>
              <a:ext cx="2159306" cy="180041"/>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smtClean="0">
                  <a:ln>
                    <a:noFill/>
                  </a:ln>
                  <a:solidFill>
                    <a:prstClr val="white"/>
                  </a:solidFill>
                  <a:effectLst/>
                  <a:uLnTx/>
                  <a:uFillTx/>
                  <a:latin typeface="Calibri" panose="020F0502020204030204"/>
                  <a:ea typeface="+mn-ea"/>
                  <a:cs typeface="+mn-cs"/>
                </a:rPr>
                <a:t>Spark</a:t>
              </a:r>
              <a:r>
                <a:rPr kumimoji="0" lang="en-US" sz="1400" b="1" i="0" u="none" strike="noStrike" kern="0" cap="none" spc="0" normalizeH="0" noProof="0" smtClean="0">
                  <a:ln>
                    <a:noFill/>
                  </a:ln>
                  <a:solidFill>
                    <a:prstClr val="white"/>
                  </a:solidFill>
                  <a:effectLst/>
                  <a:uLnTx/>
                  <a:uFillTx/>
                  <a:latin typeface="Calibri" panose="020F0502020204030204"/>
                  <a:ea typeface="+mn-ea"/>
                  <a:cs typeface="+mn-cs"/>
                </a:rPr>
                <a:t> SQL</a:t>
              </a:r>
              <a:endPar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13" name="Rectangle 112"/>
            <p:cNvSpPr/>
            <p:nvPr/>
          </p:nvSpPr>
          <p:spPr>
            <a:xfrm>
              <a:off x="2139068" y="4290804"/>
              <a:ext cx="1491453" cy="200603"/>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Spark Streaming</a:t>
              </a:r>
            </a:p>
          </p:txBody>
        </p:sp>
        <p:sp>
          <p:nvSpPr>
            <p:cNvPr id="114" name="Rectangle 113"/>
            <p:cNvSpPr/>
            <p:nvPr/>
          </p:nvSpPr>
          <p:spPr>
            <a:xfrm>
              <a:off x="2187289" y="5632524"/>
              <a:ext cx="5391147" cy="189478"/>
            </a:xfrm>
            <a:prstGeom prst="rect">
              <a:avLst/>
            </a:prstGeom>
            <a:solidFill>
              <a:srgbClr val="44546A">
                <a:lumMod val="60000"/>
                <a:lumOff val="40000"/>
              </a:srgbClr>
            </a:solidFill>
            <a:ln w="12700" cap="flat" cmpd="sng" algn="ctr">
              <a:solidFill>
                <a:srgbClr val="4472C4">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MRQL</a:t>
              </a:r>
            </a:p>
          </p:txBody>
        </p:sp>
        <p:sp>
          <p:nvSpPr>
            <p:cNvPr id="115" name="Rectangle 114"/>
            <p:cNvSpPr/>
            <p:nvPr/>
          </p:nvSpPr>
          <p:spPr>
            <a:xfrm>
              <a:off x="2187292" y="4899746"/>
              <a:ext cx="2165219" cy="192829"/>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Hive</a:t>
              </a:r>
            </a:p>
          </p:txBody>
        </p:sp>
        <p:sp>
          <p:nvSpPr>
            <p:cNvPr id="116" name="Rectangle 115"/>
            <p:cNvSpPr/>
            <p:nvPr/>
          </p:nvSpPr>
          <p:spPr>
            <a:xfrm>
              <a:off x="2187293" y="5150834"/>
              <a:ext cx="2165219" cy="196413"/>
            </a:xfrm>
            <a:prstGeom prst="rect">
              <a:avLst/>
            </a:prstGeom>
            <a:solidFill>
              <a:srgbClr val="5B9BD5">
                <a:lumMod val="75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Tez</a:t>
              </a:r>
            </a:p>
          </p:txBody>
        </p:sp>
        <p:sp>
          <p:nvSpPr>
            <p:cNvPr id="117" name="Rectangle 116"/>
            <p:cNvSpPr/>
            <p:nvPr/>
          </p:nvSpPr>
          <p:spPr>
            <a:xfrm>
              <a:off x="5458696" y="2274529"/>
              <a:ext cx="2043545" cy="168159"/>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err="1" smtClean="0">
                  <a:ln>
                    <a:noFill/>
                  </a:ln>
                  <a:solidFill>
                    <a:prstClr val="white"/>
                  </a:solidFill>
                  <a:effectLst/>
                  <a:uLnTx/>
                  <a:uFillTx/>
                  <a:latin typeface="Calibri" panose="020F0502020204030204"/>
                  <a:ea typeface="+mn-ea"/>
                  <a:cs typeface="+mn-cs"/>
                </a:rPr>
                <a:t>Giraph</a:t>
              </a:r>
              <a:endPar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18" name="Rectangle 117"/>
            <p:cNvSpPr/>
            <p:nvPr/>
          </p:nvSpPr>
          <p:spPr>
            <a:xfrm>
              <a:off x="5898544" y="2527323"/>
              <a:ext cx="1598777" cy="182018"/>
            </a:xfrm>
            <a:prstGeom prst="rect">
              <a:avLst/>
            </a:prstGeom>
            <a:solidFill>
              <a:srgbClr val="70AD47">
                <a:lumMod val="60000"/>
                <a:lumOff val="40000"/>
              </a:srgbClr>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Hama</a:t>
              </a:r>
            </a:p>
          </p:txBody>
        </p:sp>
        <p:sp>
          <p:nvSpPr>
            <p:cNvPr id="119" name="Rectangle 118"/>
            <p:cNvSpPr/>
            <p:nvPr/>
          </p:nvSpPr>
          <p:spPr>
            <a:xfrm>
              <a:off x="5009543" y="2795175"/>
              <a:ext cx="2492525" cy="166936"/>
            </a:xfrm>
            <a:prstGeom prst="rect">
              <a:avLst/>
            </a:prstGeom>
            <a:solidFill>
              <a:srgbClr val="70AD47">
                <a:lumMod val="75000"/>
              </a:srgbClr>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err="1" smtClean="0">
                  <a:ln>
                    <a:noFill/>
                  </a:ln>
                  <a:solidFill>
                    <a:prstClr val="white"/>
                  </a:solidFill>
                  <a:effectLst/>
                  <a:uLnTx/>
                  <a:uFillTx/>
                  <a:latin typeface="Calibri" panose="020F0502020204030204"/>
                  <a:ea typeface="+mn-ea"/>
                  <a:cs typeface="+mn-cs"/>
                </a:rPr>
                <a:t>GraphLab</a:t>
              </a:r>
              <a:endPar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20" name="Rectangle 119"/>
            <p:cNvSpPr/>
            <p:nvPr/>
          </p:nvSpPr>
          <p:spPr>
            <a:xfrm>
              <a:off x="3067695" y="3341846"/>
              <a:ext cx="5016437" cy="182903"/>
            </a:xfrm>
            <a:prstGeom prst="rect">
              <a:avLst/>
            </a:prstGeom>
            <a:solidFill>
              <a:srgbClr val="00B0F0"/>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Harp</a:t>
              </a:r>
            </a:p>
          </p:txBody>
        </p:sp>
        <p:sp>
          <p:nvSpPr>
            <p:cNvPr id="121" name="Rectangle 120"/>
            <p:cNvSpPr/>
            <p:nvPr/>
          </p:nvSpPr>
          <p:spPr>
            <a:xfrm>
              <a:off x="5239030" y="3081223"/>
              <a:ext cx="2258291" cy="164348"/>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GraphX</a:t>
              </a:r>
            </a:p>
          </p:txBody>
        </p:sp>
        <p:sp>
          <p:nvSpPr>
            <p:cNvPr id="122" name="Rectangle 121"/>
            <p:cNvSpPr/>
            <p:nvPr/>
          </p:nvSpPr>
          <p:spPr>
            <a:xfrm>
              <a:off x="3066112" y="2235727"/>
              <a:ext cx="1823312" cy="180981"/>
            </a:xfrm>
            <a:prstGeom prst="rect">
              <a:avLst/>
            </a:prstGeom>
            <a:solidFill>
              <a:srgbClr val="4472C4">
                <a:lumMod val="60000"/>
                <a:lumOff val="40000"/>
              </a:srgb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HaLoop</a:t>
              </a:r>
            </a:p>
          </p:txBody>
        </p:sp>
        <p:cxnSp>
          <p:nvCxnSpPr>
            <p:cNvPr id="123" name="Straight Connector 122"/>
            <p:cNvCxnSpPr/>
            <p:nvPr/>
          </p:nvCxnSpPr>
          <p:spPr>
            <a:xfrm>
              <a:off x="1081922" y="1201300"/>
              <a:ext cx="0" cy="4707800"/>
            </a:xfrm>
            <a:prstGeom prst="line">
              <a:avLst/>
            </a:prstGeom>
            <a:noFill/>
            <a:ln w="12700" cap="flat" cmpd="sng" algn="ctr">
              <a:solidFill>
                <a:sysClr val="windowText" lastClr="000000"/>
              </a:solidFill>
              <a:prstDash val="dash"/>
              <a:miter lim="800000"/>
            </a:ln>
            <a:effectLst/>
          </p:spPr>
        </p:cxnSp>
        <p:sp>
          <p:nvSpPr>
            <p:cNvPr id="124" name="Rectangle 123"/>
            <p:cNvSpPr/>
            <p:nvPr/>
          </p:nvSpPr>
          <p:spPr>
            <a:xfrm>
              <a:off x="2143040" y="3999569"/>
              <a:ext cx="776499" cy="196462"/>
            </a:xfrm>
            <a:prstGeom prst="rect">
              <a:avLst/>
            </a:prstGeom>
            <a:solidFill>
              <a:sysClr val="window" lastClr="FFFFFF">
                <a:lumMod val="50000"/>
              </a:sysClr>
            </a:solidFill>
            <a:ln w="12700"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Samza</a:t>
              </a:r>
            </a:p>
          </p:txBody>
        </p:sp>
        <p:cxnSp>
          <p:nvCxnSpPr>
            <p:cNvPr id="126" name="Straight Connector 125"/>
            <p:cNvCxnSpPr/>
            <p:nvPr/>
          </p:nvCxnSpPr>
          <p:spPr>
            <a:xfrm flipV="1">
              <a:off x="68233" y="1729354"/>
              <a:ext cx="8876477" cy="5069"/>
            </a:xfrm>
            <a:prstGeom prst="line">
              <a:avLst/>
            </a:prstGeom>
            <a:noFill/>
            <a:ln w="12700" cap="flat" cmpd="sng" algn="ctr">
              <a:solidFill>
                <a:sysClr val="windowText" lastClr="000000"/>
              </a:solidFill>
              <a:prstDash val="dash"/>
              <a:miter lim="800000"/>
            </a:ln>
            <a:effectLst/>
          </p:spPr>
        </p:cxnSp>
        <p:sp>
          <p:nvSpPr>
            <p:cNvPr id="127" name="Rectangle 126"/>
            <p:cNvSpPr/>
            <p:nvPr/>
          </p:nvSpPr>
          <p:spPr>
            <a:xfrm>
              <a:off x="1249347" y="3391101"/>
              <a:ext cx="719660" cy="167650"/>
            </a:xfrm>
            <a:prstGeom prst="rect">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Dryad</a:t>
              </a:r>
            </a:p>
          </p:txBody>
        </p:sp>
        <p:sp>
          <p:nvSpPr>
            <p:cNvPr id="128" name="Freeform 127"/>
            <p:cNvSpPr/>
            <p:nvPr/>
          </p:nvSpPr>
          <p:spPr>
            <a:xfrm>
              <a:off x="2139068" y="3595424"/>
              <a:ext cx="4707749" cy="345886"/>
            </a:xfrm>
            <a:custGeom>
              <a:avLst/>
              <a:gdLst>
                <a:gd name="connsiteX0" fmla="*/ 0 w 6215103"/>
                <a:gd name="connsiteY0" fmla="*/ 0 h 421896"/>
                <a:gd name="connsiteX1" fmla="*/ 6215103 w 6215103"/>
                <a:gd name="connsiteY1" fmla="*/ 0 h 421896"/>
                <a:gd name="connsiteX2" fmla="*/ 6215103 w 6215103"/>
                <a:gd name="connsiteY2" fmla="*/ 235648 h 421896"/>
                <a:gd name="connsiteX3" fmla="*/ 3605245 w 6215103"/>
                <a:gd name="connsiteY3" fmla="*/ 235648 h 421896"/>
                <a:gd name="connsiteX4" fmla="*/ 3605245 w 6215103"/>
                <a:gd name="connsiteY4" fmla="*/ 421896 h 421896"/>
                <a:gd name="connsiteX5" fmla="*/ 0 w 6215103"/>
                <a:gd name="connsiteY5" fmla="*/ 421896 h 421896"/>
                <a:gd name="connsiteX6" fmla="*/ 0 w 6215103"/>
                <a:gd name="connsiteY6" fmla="*/ 235648 h 421896"/>
                <a:gd name="connsiteX7" fmla="*/ 0 w 6215103"/>
                <a:gd name="connsiteY7" fmla="*/ 167655 h 421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15103" h="421896">
                  <a:moveTo>
                    <a:pt x="0" y="0"/>
                  </a:moveTo>
                  <a:lnTo>
                    <a:pt x="6215103" y="0"/>
                  </a:lnTo>
                  <a:lnTo>
                    <a:pt x="6215103" y="235648"/>
                  </a:lnTo>
                  <a:lnTo>
                    <a:pt x="3605245" y="235648"/>
                  </a:lnTo>
                  <a:lnTo>
                    <a:pt x="3605245" y="421896"/>
                  </a:lnTo>
                  <a:lnTo>
                    <a:pt x="0" y="421896"/>
                  </a:lnTo>
                  <a:lnTo>
                    <a:pt x="0" y="235648"/>
                  </a:lnTo>
                  <a:lnTo>
                    <a:pt x="0" y="167655"/>
                  </a:lnTo>
                  <a:close/>
                </a:path>
              </a:pathLst>
            </a:custGeom>
            <a:solidFill>
              <a:srgbClr val="4472C4"/>
            </a:solidFill>
            <a:ln w="12700" cap="flat" cmpd="sng" algn="ctr">
              <a:solidFill>
                <a:srgbClr val="4472C4">
                  <a:shade val="50000"/>
                </a:srgbClr>
              </a:solidFill>
              <a:prstDash val="solid"/>
              <a:miter lim="800000"/>
            </a:ln>
            <a:effectLst/>
          </p:spPr>
          <p:txBody>
            <a:bodyPr wrap="square" tIns="0" rtlCol="0" anchor="t"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prstClr val="white"/>
                  </a:solidFill>
                  <a:effectLst/>
                  <a:uLnTx/>
                  <a:uFillTx/>
                  <a:latin typeface="Calibri" panose="020F0502020204030204"/>
                  <a:ea typeface="+mn-ea"/>
                  <a:cs typeface="+mn-cs"/>
                </a:rPr>
                <a:t>Stratosphere / Flink</a:t>
              </a:r>
            </a:p>
          </p:txBody>
        </p:sp>
      </p:grpSp>
      <p:sp>
        <p:nvSpPr>
          <p:cNvPr id="129" name="Cloud 128"/>
          <p:cNvSpPr/>
          <p:nvPr/>
        </p:nvSpPr>
        <p:spPr>
          <a:xfrm>
            <a:off x="5303731" y="4065631"/>
            <a:ext cx="3571796" cy="1260356"/>
          </a:xfrm>
          <a:prstGeom prst="cloud">
            <a:avLst/>
          </a:prstGeom>
          <a:solidFill>
            <a:srgbClr val="FFC000"/>
          </a:solidFill>
          <a:ln w="12700" cap="flat" cmpd="sng" algn="ctr">
            <a:solidFill>
              <a:srgbClr val="FFC000">
                <a:shade val="50000"/>
              </a:srgbClr>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rPr>
              <a:t>Many of them have fixed communication </a:t>
            </a:r>
            <a:r>
              <a:rPr lang="en-US" b="1" kern="0" dirty="0">
                <a:solidFill>
                  <a:prstClr val="black"/>
                </a:solidFill>
                <a:latin typeface="Calibri" panose="020F0502020204030204"/>
              </a:rPr>
              <a:t>p</a:t>
            </a:r>
            <a:r>
              <a:rPr kumimoji="0" lang="en-US" sz="1800" b="1" i="0" u="none" strike="noStrike" kern="0" cap="none" spc="0" normalizeH="0" baseline="0" noProof="0" dirty="0" err="1" smtClean="0">
                <a:ln>
                  <a:noFill/>
                </a:ln>
                <a:solidFill>
                  <a:prstClr val="black"/>
                </a:solidFill>
                <a:effectLst/>
                <a:uLnTx/>
                <a:uFillTx/>
                <a:latin typeface="Calibri" panose="020F0502020204030204"/>
              </a:rPr>
              <a:t>atterns</a:t>
            </a:r>
            <a:r>
              <a:rPr kumimoji="0" lang="en-US" sz="1800" b="1" i="0" u="none" strike="noStrike" kern="0" cap="none" spc="0" normalizeH="0" baseline="0" noProof="0" dirty="0" smtClean="0">
                <a:ln>
                  <a:noFill/>
                </a:ln>
                <a:solidFill>
                  <a:prstClr val="black"/>
                </a:solidFill>
                <a:effectLst/>
                <a:uLnTx/>
                <a:uFillTx/>
                <a:latin typeface="Calibri" panose="020F0502020204030204"/>
              </a:rPr>
              <a:t>!</a:t>
            </a:r>
          </a:p>
        </p:txBody>
      </p:sp>
    </p:spTree>
    <p:extLst>
      <p:ext uri="{BB962C8B-B14F-4D97-AF65-F5344CB8AC3E}">
        <p14:creationId xmlns:p14="http://schemas.microsoft.com/office/powerpoint/2010/main" val="431036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Contributions</a:t>
            </a:r>
            <a:endParaRPr lang="en-US" dirty="0"/>
          </a:p>
        </p:txBody>
      </p:sp>
      <p:sp>
        <p:nvSpPr>
          <p:cNvPr id="18" name="Text Placeholder 17"/>
          <p:cNvSpPr>
            <a:spLocks noGrp="1"/>
          </p:cNvSpPr>
          <p:nvPr>
            <p:ph type="body" idx="1"/>
          </p:nvPr>
        </p:nvSpPr>
        <p:spPr/>
        <p:txBody>
          <a:bodyPr/>
          <a:lstStyle/>
          <a:p>
            <a:r>
              <a:rPr lang="en-US" sz="2000" dirty="0" smtClean="0"/>
              <a:t>Parallelism Model</a:t>
            </a:r>
            <a:endParaRPr lang="en-US" sz="2000" dirty="0"/>
          </a:p>
        </p:txBody>
      </p:sp>
      <p:sp>
        <p:nvSpPr>
          <p:cNvPr id="20" name="Text Placeholder 19"/>
          <p:cNvSpPr>
            <a:spLocks noGrp="1"/>
          </p:cNvSpPr>
          <p:nvPr>
            <p:ph type="body" sz="quarter" idx="3"/>
          </p:nvPr>
        </p:nvSpPr>
        <p:spPr/>
        <p:txBody>
          <a:bodyPr/>
          <a:lstStyle/>
          <a:p>
            <a:r>
              <a:rPr lang="en-US" sz="2000" dirty="0" smtClean="0"/>
              <a:t>Architecture</a:t>
            </a:r>
            <a:endParaRPr lang="en-US" sz="2000" dirty="0"/>
          </a:p>
        </p:txBody>
      </p:sp>
      <p:grpSp>
        <p:nvGrpSpPr>
          <p:cNvPr id="39" name="Group 38"/>
          <p:cNvGrpSpPr/>
          <p:nvPr/>
        </p:nvGrpSpPr>
        <p:grpSpPr>
          <a:xfrm>
            <a:off x="135802" y="2746458"/>
            <a:ext cx="4362380" cy="2149307"/>
            <a:chOff x="167640" y="2757972"/>
            <a:chExt cx="4362380" cy="2149307"/>
          </a:xfrm>
        </p:grpSpPr>
        <p:grpSp>
          <p:nvGrpSpPr>
            <p:cNvPr id="40" name="Group 39"/>
            <p:cNvGrpSpPr/>
            <p:nvPr/>
          </p:nvGrpSpPr>
          <p:grpSpPr>
            <a:xfrm>
              <a:off x="167640" y="2757972"/>
              <a:ext cx="4362380" cy="2149307"/>
              <a:chOff x="619450" y="2618515"/>
              <a:chExt cx="5207216" cy="2548397"/>
            </a:xfrm>
          </p:grpSpPr>
          <p:sp>
            <p:nvSpPr>
              <p:cNvPr id="42" name="Rounded Rectangle 41"/>
              <p:cNvSpPr/>
              <p:nvPr/>
            </p:nvSpPr>
            <p:spPr>
              <a:xfrm>
                <a:off x="619450" y="3878661"/>
                <a:ext cx="2296904" cy="482803"/>
              </a:xfrm>
              <a:prstGeom prst="roundRect">
                <a:avLst/>
              </a:prstGeom>
              <a:solidFill>
                <a:srgbClr val="A5A5A5"/>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Shuffle</a:t>
                </a:r>
              </a:p>
            </p:txBody>
          </p:sp>
          <p:grpSp>
            <p:nvGrpSpPr>
              <p:cNvPr id="43" name="Group 42"/>
              <p:cNvGrpSpPr/>
              <p:nvPr/>
            </p:nvGrpSpPr>
            <p:grpSpPr>
              <a:xfrm>
                <a:off x="3325523" y="3184456"/>
                <a:ext cx="2501143" cy="1558993"/>
                <a:chOff x="7121236" y="2211758"/>
                <a:chExt cx="4525819" cy="2166276"/>
              </a:xfrm>
            </p:grpSpPr>
            <p:sp>
              <p:nvSpPr>
                <p:cNvPr id="55" name="Rounded Rectangle 54"/>
                <p:cNvSpPr/>
                <p:nvPr/>
              </p:nvSpPr>
              <p:spPr>
                <a:xfrm>
                  <a:off x="7214931" y="2211758"/>
                  <a:ext cx="493643" cy="216627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86" name="Rounded Rectangle 85"/>
                <p:cNvSpPr/>
                <p:nvPr/>
              </p:nvSpPr>
              <p:spPr>
                <a:xfrm>
                  <a:off x="8224318" y="2211759"/>
                  <a:ext cx="493643" cy="2162314"/>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87" name="Rounded Rectangle 86"/>
                <p:cNvSpPr/>
                <p:nvPr/>
              </p:nvSpPr>
              <p:spPr>
                <a:xfrm>
                  <a:off x="9233706" y="2211758"/>
                  <a:ext cx="493643" cy="216627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88" name="Rounded Rectangle 87"/>
                <p:cNvSpPr/>
                <p:nvPr/>
              </p:nvSpPr>
              <p:spPr>
                <a:xfrm>
                  <a:off x="11079339" y="2211758"/>
                  <a:ext cx="493643" cy="2166276"/>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cxnSp>
              <p:nvCxnSpPr>
                <p:cNvPr id="89" name="Straight Connector 88"/>
                <p:cNvCxnSpPr/>
                <p:nvPr/>
              </p:nvCxnSpPr>
              <p:spPr>
                <a:xfrm>
                  <a:off x="9992253" y="3313373"/>
                  <a:ext cx="918295" cy="0"/>
                </a:xfrm>
                <a:prstGeom prst="line">
                  <a:avLst/>
                </a:prstGeom>
                <a:noFill/>
                <a:ln w="50800" cap="rnd" cmpd="sng" algn="ctr">
                  <a:solidFill>
                    <a:srgbClr val="5B9BD5"/>
                  </a:solidFill>
                  <a:prstDash val="sysDot"/>
                  <a:round/>
                </a:ln>
                <a:effectLst/>
              </p:spPr>
            </p:cxnSp>
            <p:sp>
              <p:nvSpPr>
                <p:cNvPr id="90" name="Rounded Rectangle 89"/>
                <p:cNvSpPr/>
                <p:nvPr/>
              </p:nvSpPr>
              <p:spPr>
                <a:xfrm>
                  <a:off x="7121236" y="3477892"/>
                  <a:ext cx="4525819" cy="457578"/>
                </a:xfrm>
                <a:prstGeom prst="roundRect">
                  <a:avLst/>
                </a:prstGeom>
                <a:solidFill>
                  <a:srgbClr val="ED7D31"/>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Collective Communication</a:t>
                  </a:r>
                </a:p>
              </p:txBody>
            </p:sp>
          </p:grpSp>
          <p:sp>
            <p:nvSpPr>
              <p:cNvPr id="45" name="Rounded Rectangle 44"/>
              <p:cNvSpPr/>
              <p:nvPr/>
            </p:nvSpPr>
            <p:spPr>
              <a:xfrm>
                <a:off x="845356" y="3005999"/>
                <a:ext cx="209689" cy="945553"/>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46" name="Rounded Rectangle 45"/>
              <p:cNvSpPr/>
              <p:nvPr/>
            </p:nvSpPr>
            <p:spPr>
              <a:xfrm>
                <a:off x="1274123" y="3006000"/>
                <a:ext cx="209689" cy="943823"/>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47" name="Rounded Rectangle 46"/>
              <p:cNvSpPr/>
              <p:nvPr/>
            </p:nvSpPr>
            <p:spPr>
              <a:xfrm>
                <a:off x="1702889" y="3005999"/>
                <a:ext cx="209689" cy="945553"/>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sp>
            <p:nvSpPr>
              <p:cNvPr id="48" name="Rounded Rectangle 47"/>
              <p:cNvSpPr/>
              <p:nvPr/>
            </p:nvSpPr>
            <p:spPr>
              <a:xfrm>
                <a:off x="2486875" y="3005999"/>
                <a:ext cx="209689" cy="945553"/>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M</a:t>
                </a:r>
              </a:p>
            </p:txBody>
          </p:sp>
          <p:cxnSp>
            <p:nvCxnSpPr>
              <p:cNvPr id="49" name="Straight Connector 48"/>
              <p:cNvCxnSpPr/>
              <p:nvPr/>
            </p:nvCxnSpPr>
            <p:spPr>
              <a:xfrm>
                <a:off x="2025104" y="3486841"/>
                <a:ext cx="390072" cy="0"/>
              </a:xfrm>
              <a:prstGeom prst="line">
                <a:avLst/>
              </a:prstGeom>
              <a:noFill/>
              <a:ln w="50800" cap="rnd" cmpd="sng" algn="ctr">
                <a:solidFill>
                  <a:srgbClr val="5B9BD5"/>
                </a:solidFill>
                <a:prstDash val="sysDot"/>
                <a:round/>
              </a:ln>
              <a:effectLst/>
            </p:spPr>
          </p:cxnSp>
          <p:sp>
            <p:nvSpPr>
              <p:cNvPr id="50" name="Rounded Rectangle 49"/>
              <p:cNvSpPr/>
              <p:nvPr/>
            </p:nvSpPr>
            <p:spPr>
              <a:xfrm>
                <a:off x="1361468" y="4221359"/>
                <a:ext cx="209689" cy="945553"/>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R</a:t>
                </a:r>
              </a:p>
            </p:txBody>
          </p:sp>
          <p:sp>
            <p:nvSpPr>
              <p:cNvPr id="51" name="Rounded Rectangle 50"/>
              <p:cNvSpPr/>
              <p:nvPr/>
            </p:nvSpPr>
            <p:spPr>
              <a:xfrm>
                <a:off x="2063514" y="4221359"/>
                <a:ext cx="209689" cy="945553"/>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R</a:t>
                </a:r>
              </a:p>
            </p:txBody>
          </p:sp>
          <p:sp>
            <p:nvSpPr>
              <p:cNvPr id="52" name="Right Arrow 51"/>
              <p:cNvSpPr/>
              <p:nvPr/>
            </p:nvSpPr>
            <p:spPr>
              <a:xfrm>
                <a:off x="2947163" y="3953854"/>
                <a:ext cx="368801" cy="271536"/>
              </a:xfrm>
              <a:prstGeom prst="rightArrow">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1" i="0" u="none" strike="noStrike" kern="0" cap="none" spc="0" normalizeH="0" baseline="0" noProof="0" smtClean="0">
                  <a:ln>
                    <a:noFill/>
                  </a:ln>
                  <a:solidFill>
                    <a:prstClr val="white"/>
                  </a:solidFill>
                  <a:effectLst/>
                  <a:uLnTx/>
                  <a:uFillTx/>
                  <a:latin typeface="Calibri" panose="020F0502020204030204"/>
                  <a:ea typeface="+mn-ea"/>
                  <a:cs typeface="+mn-cs"/>
                </a:endParaRPr>
              </a:p>
            </p:txBody>
          </p:sp>
          <p:sp>
            <p:nvSpPr>
              <p:cNvPr id="53" name="TextBox 52"/>
              <p:cNvSpPr txBox="1"/>
              <p:nvPr/>
            </p:nvSpPr>
            <p:spPr>
              <a:xfrm>
                <a:off x="3279801" y="2618515"/>
                <a:ext cx="2428589" cy="32843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err="1" smtClean="0">
                    <a:ln>
                      <a:noFill/>
                    </a:ln>
                    <a:solidFill>
                      <a:prstClr val="black"/>
                    </a:solidFill>
                    <a:effectLst/>
                    <a:uLnTx/>
                    <a:uFillTx/>
                    <a:latin typeface="Calibri" panose="020F0502020204030204"/>
                  </a:rPr>
                  <a:t>MapCollective</a:t>
                </a:r>
                <a:r>
                  <a:rPr kumimoji="0" lang="en-US" sz="1200" b="1" i="0" u="none" strike="noStrike" kern="0" cap="none" spc="0" normalizeH="0" baseline="0" noProof="0" dirty="0" smtClean="0">
                    <a:ln>
                      <a:noFill/>
                    </a:ln>
                    <a:solidFill>
                      <a:prstClr val="black"/>
                    </a:solidFill>
                    <a:effectLst/>
                    <a:uLnTx/>
                    <a:uFillTx/>
                    <a:latin typeface="Calibri" panose="020F0502020204030204"/>
                  </a:rPr>
                  <a:t>  Model</a:t>
                </a:r>
              </a:p>
            </p:txBody>
          </p:sp>
          <p:sp>
            <p:nvSpPr>
              <p:cNvPr id="54" name="TextBox 53"/>
              <p:cNvSpPr txBox="1"/>
              <p:nvPr/>
            </p:nvSpPr>
            <p:spPr>
              <a:xfrm>
                <a:off x="822607" y="2621650"/>
                <a:ext cx="1970251" cy="32843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err="1" smtClean="0">
                    <a:ln>
                      <a:noFill/>
                    </a:ln>
                    <a:solidFill>
                      <a:prstClr val="black"/>
                    </a:solidFill>
                    <a:effectLst/>
                    <a:uLnTx/>
                    <a:uFillTx/>
                    <a:latin typeface="Calibri" panose="020F0502020204030204"/>
                  </a:rPr>
                  <a:t>MapReduce</a:t>
                </a:r>
                <a:r>
                  <a:rPr kumimoji="0" lang="en-US" sz="1200" b="1" i="0" u="none" strike="noStrike" kern="0" cap="none" spc="0" normalizeH="0" baseline="0" noProof="0" dirty="0" smtClean="0">
                    <a:ln>
                      <a:noFill/>
                    </a:ln>
                    <a:solidFill>
                      <a:prstClr val="black"/>
                    </a:solidFill>
                    <a:effectLst/>
                    <a:uLnTx/>
                    <a:uFillTx/>
                    <a:latin typeface="Calibri" panose="020F0502020204030204"/>
                  </a:rPr>
                  <a:t>  Model</a:t>
                </a:r>
              </a:p>
            </p:txBody>
          </p:sp>
        </p:grpSp>
        <p:cxnSp>
          <p:nvCxnSpPr>
            <p:cNvPr id="41" name="Straight Connector 40"/>
            <p:cNvCxnSpPr/>
            <p:nvPr/>
          </p:nvCxnSpPr>
          <p:spPr>
            <a:xfrm>
              <a:off x="1075298" y="4519264"/>
              <a:ext cx="232515" cy="0"/>
            </a:xfrm>
            <a:prstGeom prst="line">
              <a:avLst/>
            </a:prstGeom>
            <a:noFill/>
            <a:ln w="50800" cap="rnd" cmpd="sng" algn="ctr">
              <a:solidFill>
                <a:srgbClr val="5B9BD5"/>
              </a:solidFill>
              <a:prstDash val="sysDot"/>
              <a:round/>
            </a:ln>
            <a:effectLst/>
          </p:spPr>
        </p:cxnSp>
      </p:grpSp>
      <p:grpSp>
        <p:nvGrpSpPr>
          <p:cNvPr id="105" name="Group 104"/>
          <p:cNvGrpSpPr/>
          <p:nvPr/>
        </p:nvGrpSpPr>
        <p:grpSpPr>
          <a:xfrm>
            <a:off x="4736959" y="2624745"/>
            <a:ext cx="4213330" cy="2392734"/>
            <a:chOff x="4694450" y="3124146"/>
            <a:chExt cx="3822092" cy="2013732"/>
          </a:xfrm>
        </p:grpSpPr>
        <p:grpSp>
          <p:nvGrpSpPr>
            <p:cNvPr id="106" name="Group 105"/>
            <p:cNvGrpSpPr/>
            <p:nvPr/>
          </p:nvGrpSpPr>
          <p:grpSpPr>
            <a:xfrm>
              <a:off x="4694450" y="3124146"/>
              <a:ext cx="3822092" cy="1996633"/>
              <a:chOff x="687754" y="1713376"/>
              <a:chExt cx="9667630" cy="4705184"/>
            </a:xfrm>
          </p:grpSpPr>
          <p:sp>
            <p:nvSpPr>
              <p:cNvPr id="108" name="Rectangle 107"/>
              <p:cNvSpPr/>
              <p:nvPr/>
            </p:nvSpPr>
            <p:spPr>
              <a:xfrm>
                <a:off x="3595076" y="5178057"/>
                <a:ext cx="6760308" cy="124050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YARN</a:t>
                </a:r>
              </a:p>
            </p:txBody>
          </p:sp>
          <p:sp>
            <p:nvSpPr>
              <p:cNvPr id="109" name="L-Shape 108"/>
              <p:cNvSpPr/>
              <p:nvPr/>
            </p:nvSpPr>
            <p:spPr>
              <a:xfrm>
                <a:off x="3595076" y="3454399"/>
                <a:ext cx="6760304" cy="1632281"/>
              </a:xfrm>
              <a:prstGeom prst="corner">
                <a:avLst>
                  <a:gd name="adj1" fmla="val 38508"/>
                  <a:gd name="adj2" fmla="val 175135"/>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err="1" smtClean="0">
                    <a:ln>
                      <a:noFill/>
                    </a:ln>
                    <a:solidFill>
                      <a:prstClr val="white"/>
                    </a:solidFill>
                    <a:effectLst/>
                    <a:uLnTx/>
                    <a:uFillTx/>
                    <a:latin typeface="Calibri" panose="020F0502020204030204"/>
                    <a:ea typeface="+mn-ea"/>
                    <a:cs typeface="+mn-cs"/>
                  </a:rPr>
                  <a:t>MapReduce</a:t>
                </a: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 V2</a:t>
                </a:r>
              </a:p>
            </p:txBody>
          </p:sp>
          <p:sp>
            <p:nvSpPr>
              <p:cNvPr id="110" name="Rectangle 109"/>
              <p:cNvSpPr/>
              <p:nvPr/>
            </p:nvSpPr>
            <p:spPr>
              <a:xfrm>
                <a:off x="7031345" y="3454399"/>
                <a:ext cx="3324039" cy="922218"/>
              </a:xfrm>
              <a:prstGeom prst="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Harp</a:t>
                </a:r>
              </a:p>
            </p:txBody>
          </p:sp>
          <p:sp>
            <p:nvSpPr>
              <p:cNvPr id="111" name="Rectangle 110"/>
              <p:cNvSpPr/>
              <p:nvPr/>
            </p:nvSpPr>
            <p:spPr>
              <a:xfrm>
                <a:off x="3595076" y="1747347"/>
                <a:ext cx="3324039" cy="1615677"/>
              </a:xfrm>
              <a:prstGeom prst="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err="1" smtClean="0">
                    <a:ln>
                      <a:noFill/>
                    </a:ln>
                    <a:solidFill>
                      <a:prstClr val="white"/>
                    </a:solidFill>
                    <a:effectLst/>
                    <a:uLnTx/>
                    <a:uFillTx/>
                    <a:latin typeface="Calibri" panose="020F0502020204030204"/>
                    <a:ea typeface="+mn-ea"/>
                    <a:cs typeface="+mn-cs"/>
                  </a:rPr>
                  <a:t>MapReduce</a:t>
                </a: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 Applications</a:t>
                </a:r>
              </a:p>
            </p:txBody>
          </p:sp>
          <p:sp>
            <p:nvSpPr>
              <p:cNvPr id="112" name="Rectangle 111"/>
              <p:cNvSpPr/>
              <p:nvPr/>
            </p:nvSpPr>
            <p:spPr>
              <a:xfrm>
                <a:off x="7031344" y="1751863"/>
                <a:ext cx="3324039" cy="1611161"/>
              </a:xfrm>
              <a:prstGeom prst="rect">
                <a:avLst/>
              </a:prstGeom>
              <a:solidFill>
                <a:srgbClr val="00B050"/>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err="1" smtClean="0">
                    <a:ln>
                      <a:noFill/>
                    </a:ln>
                    <a:solidFill>
                      <a:prstClr val="white"/>
                    </a:solidFill>
                    <a:effectLst/>
                    <a:uLnTx/>
                    <a:uFillTx/>
                    <a:latin typeface="Calibri" panose="020F0502020204030204"/>
                    <a:ea typeface="+mn-ea"/>
                    <a:cs typeface="+mn-cs"/>
                  </a:rPr>
                  <a:t>MapCollective</a:t>
                </a:r>
                <a:r>
                  <a:rPr kumimoji="0" lang="en-US" sz="1200" b="1" i="0" u="none" strike="noStrike" kern="0" cap="none" spc="0" normalizeH="0" baseline="0" noProof="0" dirty="0" smtClean="0">
                    <a:ln>
                      <a:noFill/>
                    </a:ln>
                    <a:solidFill>
                      <a:prstClr val="white"/>
                    </a:solidFill>
                    <a:effectLst/>
                    <a:uLnTx/>
                    <a:uFillTx/>
                    <a:latin typeface="Calibri" panose="020F0502020204030204"/>
                    <a:ea typeface="+mn-ea"/>
                    <a:cs typeface="+mn-cs"/>
                  </a:rPr>
                  <a:t> Applications</a:t>
                </a:r>
              </a:p>
            </p:txBody>
          </p:sp>
          <p:sp>
            <p:nvSpPr>
              <p:cNvPr id="113" name="TextBox 112"/>
              <p:cNvSpPr txBox="1"/>
              <p:nvPr/>
            </p:nvSpPr>
            <p:spPr>
              <a:xfrm>
                <a:off x="765910" y="2333334"/>
                <a:ext cx="2510198" cy="54936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panose="020F0502020204030204"/>
                  </a:rPr>
                  <a:t>Application</a:t>
                </a:r>
              </a:p>
            </p:txBody>
          </p:sp>
          <p:sp>
            <p:nvSpPr>
              <p:cNvPr id="114" name="TextBox 113"/>
              <p:cNvSpPr txBox="1"/>
              <p:nvPr/>
            </p:nvSpPr>
            <p:spPr>
              <a:xfrm>
                <a:off x="765910" y="4079840"/>
                <a:ext cx="2571764" cy="54936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panose="020F0502020204030204"/>
                  </a:rPr>
                  <a:t>Framework</a:t>
                </a:r>
              </a:p>
            </p:txBody>
          </p:sp>
          <p:sp>
            <p:nvSpPr>
              <p:cNvPr id="115" name="TextBox 114"/>
              <p:cNvSpPr txBox="1"/>
              <p:nvPr/>
            </p:nvSpPr>
            <p:spPr>
              <a:xfrm>
                <a:off x="828666" y="5326604"/>
                <a:ext cx="2571764" cy="91561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smtClean="0">
                    <a:ln>
                      <a:noFill/>
                    </a:ln>
                    <a:solidFill>
                      <a:prstClr val="black"/>
                    </a:solidFill>
                    <a:effectLst/>
                    <a:uLnTx/>
                    <a:uFillTx/>
                    <a:latin typeface="Calibri" panose="020F0502020204030204"/>
                  </a:rPr>
                  <a:t>Resource Manager</a:t>
                </a:r>
              </a:p>
            </p:txBody>
          </p:sp>
          <p:cxnSp>
            <p:nvCxnSpPr>
              <p:cNvPr id="116" name="Straight Connector 115"/>
              <p:cNvCxnSpPr/>
              <p:nvPr/>
            </p:nvCxnSpPr>
            <p:spPr>
              <a:xfrm>
                <a:off x="765908" y="3377484"/>
                <a:ext cx="2235200" cy="7815"/>
              </a:xfrm>
              <a:prstGeom prst="line">
                <a:avLst/>
              </a:prstGeom>
              <a:noFill/>
              <a:ln w="6350" cap="flat" cmpd="sng" algn="ctr">
                <a:solidFill>
                  <a:srgbClr val="5B9BD5"/>
                </a:solidFill>
                <a:prstDash val="dash"/>
                <a:miter lim="800000"/>
              </a:ln>
              <a:effectLst/>
            </p:spPr>
          </p:cxnSp>
          <p:cxnSp>
            <p:nvCxnSpPr>
              <p:cNvPr id="117" name="Straight Connector 116"/>
              <p:cNvCxnSpPr/>
              <p:nvPr/>
            </p:nvCxnSpPr>
            <p:spPr>
              <a:xfrm>
                <a:off x="765908" y="1713376"/>
                <a:ext cx="2235200" cy="7815"/>
              </a:xfrm>
              <a:prstGeom prst="line">
                <a:avLst/>
              </a:prstGeom>
              <a:noFill/>
              <a:ln w="6350" cap="flat" cmpd="sng" algn="ctr">
                <a:solidFill>
                  <a:srgbClr val="5B9BD5"/>
                </a:solidFill>
                <a:prstDash val="dash"/>
                <a:miter lim="800000"/>
              </a:ln>
              <a:effectLst/>
            </p:spPr>
          </p:cxnSp>
          <p:cxnSp>
            <p:nvCxnSpPr>
              <p:cNvPr id="118" name="Straight Connector 117"/>
              <p:cNvCxnSpPr/>
              <p:nvPr/>
            </p:nvCxnSpPr>
            <p:spPr>
              <a:xfrm>
                <a:off x="687754" y="5104271"/>
                <a:ext cx="2235200" cy="7815"/>
              </a:xfrm>
              <a:prstGeom prst="line">
                <a:avLst/>
              </a:prstGeom>
              <a:noFill/>
              <a:ln w="6350" cap="flat" cmpd="sng" algn="ctr">
                <a:solidFill>
                  <a:srgbClr val="5B9BD5"/>
                </a:solidFill>
                <a:prstDash val="dash"/>
                <a:miter lim="800000"/>
              </a:ln>
              <a:effectLst/>
            </p:spPr>
          </p:cxnSp>
        </p:grpSp>
        <p:cxnSp>
          <p:nvCxnSpPr>
            <p:cNvPr id="107" name="Straight Connector 106"/>
            <p:cNvCxnSpPr/>
            <p:nvPr/>
          </p:nvCxnSpPr>
          <p:spPr>
            <a:xfrm>
              <a:off x="4714967" y="5134561"/>
              <a:ext cx="883685" cy="3317"/>
            </a:xfrm>
            <a:prstGeom prst="line">
              <a:avLst/>
            </a:prstGeom>
            <a:noFill/>
            <a:ln w="6350" cap="flat" cmpd="sng" algn="ctr">
              <a:solidFill>
                <a:srgbClr val="5B9BD5"/>
              </a:solidFill>
              <a:prstDash val="dash"/>
              <a:miter lim="800000"/>
            </a:ln>
            <a:effectLst/>
          </p:spPr>
        </p:cxnSp>
      </p:grpSp>
    </p:spTree>
    <p:extLst>
      <p:ext uri="{BB962C8B-B14F-4D97-AF65-F5344CB8AC3E}">
        <p14:creationId xmlns:p14="http://schemas.microsoft.com/office/powerpoint/2010/main" val="3774579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Collective Communication Abstractions</a:t>
            </a:r>
            <a:endParaRPr lang="en-US" dirty="0"/>
          </a:p>
        </p:txBody>
      </p:sp>
      <p:sp>
        <p:nvSpPr>
          <p:cNvPr id="8" name="Content Placeholder 7"/>
          <p:cNvSpPr>
            <a:spLocks noGrp="1"/>
          </p:cNvSpPr>
          <p:nvPr>
            <p:ph idx="1"/>
          </p:nvPr>
        </p:nvSpPr>
        <p:spPr>
          <a:xfrm>
            <a:off x="306388" y="1336675"/>
            <a:ext cx="8380412" cy="4508648"/>
          </a:xfrm>
        </p:spPr>
        <p:txBody>
          <a:bodyPr/>
          <a:lstStyle/>
          <a:p>
            <a:r>
              <a:rPr lang="en-US" b="1" dirty="0" smtClean="0"/>
              <a:t>Hierarchical Data Abstractions</a:t>
            </a:r>
          </a:p>
          <a:p>
            <a:pPr lvl="1"/>
            <a:r>
              <a:rPr lang="en-US" dirty="0" smtClean="0"/>
              <a:t>Basic Types</a:t>
            </a:r>
          </a:p>
          <a:p>
            <a:pPr lvl="2"/>
            <a:r>
              <a:rPr lang="en-US" dirty="0" smtClean="0"/>
              <a:t>Arrays, key-values, vertices, edges and messages</a:t>
            </a:r>
          </a:p>
          <a:p>
            <a:pPr lvl="1"/>
            <a:r>
              <a:rPr lang="en-US" dirty="0" smtClean="0"/>
              <a:t>Partitions</a:t>
            </a:r>
          </a:p>
          <a:p>
            <a:pPr lvl="2"/>
            <a:r>
              <a:rPr lang="en-US" dirty="0" smtClean="0"/>
              <a:t>Array partitions, key-value partitions, vertex partitions, edge partitions and message partitions</a:t>
            </a:r>
          </a:p>
          <a:p>
            <a:pPr lvl="1"/>
            <a:r>
              <a:rPr lang="en-US" dirty="0" smtClean="0"/>
              <a:t>Tables</a:t>
            </a:r>
          </a:p>
          <a:p>
            <a:pPr lvl="2"/>
            <a:r>
              <a:rPr lang="en-US" dirty="0"/>
              <a:t>Array </a:t>
            </a:r>
            <a:r>
              <a:rPr lang="en-US" dirty="0" smtClean="0"/>
              <a:t>tables, </a:t>
            </a:r>
            <a:r>
              <a:rPr lang="en-US" dirty="0"/>
              <a:t>key-value </a:t>
            </a:r>
            <a:r>
              <a:rPr lang="en-US" dirty="0" smtClean="0"/>
              <a:t>tables, </a:t>
            </a:r>
            <a:r>
              <a:rPr lang="en-US" dirty="0"/>
              <a:t>vertex </a:t>
            </a:r>
            <a:r>
              <a:rPr lang="en-US" dirty="0" smtClean="0"/>
              <a:t>tables, </a:t>
            </a:r>
            <a:r>
              <a:rPr lang="en-US" dirty="0"/>
              <a:t>edge </a:t>
            </a:r>
            <a:r>
              <a:rPr lang="en-US" dirty="0" smtClean="0"/>
              <a:t>tables and </a:t>
            </a:r>
            <a:r>
              <a:rPr lang="en-US" dirty="0"/>
              <a:t>message </a:t>
            </a:r>
            <a:r>
              <a:rPr lang="en-US" dirty="0" smtClean="0"/>
              <a:t>tables</a:t>
            </a:r>
            <a:endParaRPr lang="en-US" dirty="0"/>
          </a:p>
          <a:p>
            <a:pPr lvl="1"/>
            <a:endParaRPr lang="en-US" dirty="0" smtClean="0"/>
          </a:p>
          <a:p>
            <a:r>
              <a:rPr lang="en-US" b="1" dirty="0" smtClean="0"/>
              <a:t>Collective Communication Operations</a:t>
            </a:r>
          </a:p>
          <a:p>
            <a:pPr lvl="1"/>
            <a:r>
              <a:rPr lang="en-US" dirty="0" smtClean="0"/>
              <a:t>Broadcast, allgather, allreduce</a:t>
            </a:r>
          </a:p>
          <a:p>
            <a:pPr lvl="1"/>
            <a:r>
              <a:rPr lang="en-US" dirty="0" smtClean="0"/>
              <a:t>Regroup</a:t>
            </a:r>
          </a:p>
          <a:p>
            <a:pPr lvl="1"/>
            <a:r>
              <a:rPr lang="en-US" dirty="0" smtClean="0"/>
              <a:t>Send messages to vertices, send edges to vertices</a:t>
            </a:r>
            <a:endParaRPr lang="en-US" dirty="0"/>
          </a:p>
        </p:txBody>
      </p:sp>
    </p:spTree>
    <p:extLst>
      <p:ext uri="{BB962C8B-B14F-4D97-AF65-F5344CB8AC3E}">
        <p14:creationId xmlns:p14="http://schemas.microsoft.com/office/powerpoint/2010/main" val="260692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Hierarchical Data Abstractions</a:t>
            </a:r>
            <a:endParaRPr lang="en-US" dirty="0"/>
          </a:p>
        </p:txBody>
      </p:sp>
      <p:grpSp>
        <p:nvGrpSpPr>
          <p:cNvPr id="55" name="Group 54"/>
          <p:cNvGrpSpPr/>
          <p:nvPr/>
        </p:nvGrpSpPr>
        <p:grpSpPr>
          <a:xfrm>
            <a:off x="190500" y="1234440"/>
            <a:ext cx="8785860" cy="4815840"/>
            <a:chOff x="1621139" y="87087"/>
            <a:chExt cx="8993637" cy="6696641"/>
          </a:xfrm>
        </p:grpSpPr>
        <p:sp>
          <p:nvSpPr>
            <p:cNvPr id="56" name="Rounded Rectangle 55"/>
            <p:cNvSpPr/>
            <p:nvPr/>
          </p:nvSpPr>
          <p:spPr>
            <a:xfrm>
              <a:off x="1636694" y="2130293"/>
              <a:ext cx="8900678" cy="1271380"/>
            </a:xfrm>
            <a:prstGeom prst="roundRect">
              <a:avLst/>
            </a:prstGeom>
            <a:solidFill>
              <a:sysClr val="window" lastClr="FFFFFF"/>
            </a:solidFill>
            <a:ln w="12700" cap="flat" cmpd="sng" algn="ctr">
              <a:solidFill>
                <a:srgbClr val="70AD47"/>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57" name="Rounded Rectangle 56"/>
            <p:cNvSpPr/>
            <p:nvPr/>
          </p:nvSpPr>
          <p:spPr>
            <a:xfrm>
              <a:off x="1636694" y="87087"/>
              <a:ext cx="8900678" cy="1868448"/>
            </a:xfrm>
            <a:prstGeom prst="roundRect">
              <a:avLst/>
            </a:prstGeom>
            <a:solidFill>
              <a:sysClr val="window" lastClr="FFFFFF"/>
            </a:solidFill>
            <a:ln w="12700" cap="flat" cmpd="sng" algn="ctr">
              <a:solidFill>
                <a:srgbClr val="ED7D31"/>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58" name="Rounded Rectangle 57"/>
            <p:cNvSpPr/>
            <p:nvPr/>
          </p:nvSpPr>
          <p:spPr>
            <a:xfrm>
              <a:off x="1636694" y="3531494"/>
              <a:ext cx="8900678" cy="2335098"/>
            </a:xfrm>
            <a:prstGeom prst="roundRect">
              <a:avLst/>
            </a:prstGeom>
            <a:solidFill>
              <a:sysClr val="window" lastClr="FFFFFF"/>
            </a:solidFill>
            <a:ln w="127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59" name="Rounded Rectangle 58"/>
            <p:cNvSpPr/>
            <p:nvPr/>
          </p:nvSpPr>
          <p:spPr>
            <a:xfrm>
              <a:off x="7254824" y="917217"/>
              <a:ext cx="1408540" cy="633398"/>
            </a:xfrm>
            <a:prstGeom prst="round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Vertex Table</a:t>
              </a:r>
            </a:p>
          </p:txBody>
        </p:sp>
        <p:sp>
          <p:nvSpPr>
            <p:cNvPr id="61" name="Rounded Rectangle 60"/>
            <p:cNvSpPr/>
            <p:nvPr/>
          </p:nvSpPr>
          <p:spPr>
            <a:xfrm>
              <a:off x="8912645" y="2256367"/>
              <a:ext cx="1355509" cy="622410"/>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Key-Value Partition</a:t>
              </a:r>
            </a:p>
          </p:txBody>
        </p:sp>
        <p:sp>
          <p:nvSpPr>
            <p:cNvPr id="62" name="Rounded Rectangle 61"/>
            <p:cNvSpPr/>
            <p:nvPr/>
          </p:nvSpPr>
          <p:spPr>
            <a:xfrm>
              <a:off x="3003418" y="4993291"/>
              <a:ext cx="1103957" cy="648158"/>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Array</a:t>
              </a:r>
            </a:p>
          </p:txBody>
        </p:sp>
        <p:sp>
          <p:nvSpPr>
            <p:cNvPr id="64" name="Rounded Rectangle 63"/>
            <p:cNvSpPr/>
            <p:nvPr/>
          </p:nvSpPr>
          <p:spPr>
            <a:xfrm>
              <a:off x="4907483" y="6220497"/>
              <a:ext cx="1694001" cy="563231"/>
            </a:xfrm>
            <a:prstGeom prst="roundRect">
              <a:avLst/>
            </a:prstGeom>
            <a:solidFill>
              <a:srgbClr val="A5A5A5"/>
            </a:solidFill>
            <a:ln w="12700" cap="flat" cmpd="sng" algn="ctr">
              <a:solidFill>
                <a:srgbClr val="A5A5A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smtClean="0">
                  <a:ln>
                    <a:noFill/>
                  </a:ln>
                  <a:solidFill>
                    <a:prstClr val="white"/>
                  </a:solidFill>
                  <a:effectLst/>
                  <a:uLnTx/>
                  <a:uFillTx/>
                  <a:latin typeface="Calibri" panose="020F0502020204030204"/>
                  <a:ea typeface="+mn-ea"/>
                  <a:cs typeface="+mn-cs"/>
                </a:rPr>
                <a:t>Transferable</a:t>
              </a:r>
              <a:endPar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cxnSp>
          <p:nvCxnSpPr>
            <p:cNvPr id="65" name="Straight Arrow Connector 64"/>
            <p:cNvCxnSpPr>
              <a:stCxn id="62" idx="0"/>
              <a:endCxn id="74" idx="2"/>
            </p:cNvCxnSpPr>
            <p:nvPr/>
          </p:nvCxnSpPr>
          <p:spPr>
            <a:xfrm flipH="1" flipV="1">
              <a:off x="3212319" y="4587975"/>
              <a:ext cx="343078" cy="405316"/>
            </a:xfrm>
            <a:prstGeom prst="straightConnector1">
              <a:avLst/>
            </a:prstGeom>
            <a:noFill/>
            <a:ln w="25400" cap="flat" cmpd="sng" algn="ctr">
              <a:solidFill>
                <a:srgbClr val="5B9BD5"/>
              </a:solidFill>
              <a:prstDash val="solid"/>
              <a:miter lim="800000"/>
              <a:tailEnd type="triangle"/>
            </a:ln>
            <a:effectLst/>
          </p:spPr>
        </p:cxnSp>
        <p:cxnSp>
          <p:nvCxnSpPr>
            <p:cNvPr id="66" name="Straight Arrow Connector 65"/>
            <p:cNvCxnSpPr>
              <a:stCxn id="64" idx="0"/>
              <a:endCxn id="78" idx="2"/>
            </p:cNvCxnSpPr>
            <p:nvPr/>
          </p:nvCxnSpPr>
          <p:spPr>
            <a:xfrm flipV="1">
              <a:off x="5754483" y="5641449"/>
              <a:ext cx="2247527" cy="579048"/>
            </a:xfrm>
            <a:prstGeom prst="straightConnector1">
              <a:avLst/>
            </a:prstGeom>
            <a:noFill/>
            <a:ln w="25400" cap="flat" cmpd="sng" algn="ctr">
              <a:solidFill>
                <a:srgbClr val="5B9BD5"/>
              </a:solidFill>
              <a:prstDash val="solid"/>
              <a:miter lim="800000"/>
              <a:tailEnd type="triangle"/>
            </a:ln>
            <a:effectLst/>
          </p:spPr>
        </p:cxnSp>
        <p:sp>
          <p:nvSpPr>
            <p:cNvPr id="67" name="Rounded Rectangle 66"/>
            <p:cNvSpPr/>
            <p:nvPr/>
          </p:nvSpPr>
          <p:spPr>
            <a:xfrm>
              <a:off x="8912645" y="3953994"/>
              <a:ext cx="1355508" cy="640250"/>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Key-Values</a:t>
              </a:r>
            </a:p>
          </p:txBody>
        </p:sp>
        <p:sp>
          <p:nvSpPr>
            <p:cNvPr id="69" name="Rounded Rectangle 68"/>
            <p:cNvSpPr/>
            <p:nvPr/>
          </p:nvSpPr>
          <p:spPr>
            <a:xfrm>
              <a:off x="6073730" y="3946086"/>
              <a:ext cx="2280918" cy="648158"/>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Vertices, Edges, Messages</a:t>
              </a:r>
            </a:p>
          </p:txBody>
        </p:sp>
        <p:cxnSp>
          <p:nvCxnSpPr>
            <p:cNvPr id="70" name="Straight Arrow Connector 69"/>
            <p:cNvCxnSpPr>
              <a:stCxn id="67" idx="0"/>
              <a:endCxn id="61" idx="2"/>
            </p:cNvCxnSpPr>
            <p:nvPr/>
          </p:nvCxnSpPr>
          <p:spPr>
            <a:xfrm flipV="1">
              <a:off x="9590400" y="2878777"/>
              <a:ext cx="0" cy="1075217"/>
            </a:xfrm>
            <a:prstGeom prst="straightConnector1">
              <a:avLst/>
            </a:prstGeom>
            <a:noFill/>
            <a:ln w="19050" cap="flat" cmpd="sng" algn="ctr">
              <a:solidFill>
                <a:srgbClr val="70AD47"/>
              </a:solidFill>
              <a:prstDash val="solid"/>
              <a:miter lim="800000"/>
              <a:tailEnd type="triangle"/>
            </a:ln>
            <a:effectLst/>
          </p:spPr>
        </p:cxnSp>
        <p:cxnSp>
          <p:nvCxnSpPr>
            <p:cNvPr id="71" name="Straight Arrow Connector 70"/>
            <p:cNvCxnSpPr>
              <a:stCxn id="79" idx="0"/>
              <a:endCxn id="59" idx="2"/>
            </p:cNvCxnSpPr>
            <p:nvPr/>
          </p:nvCxnSpPr>
          <p:spPr>
            <a:xfrm flipV="1">
              <a:off x="7955760" y="1550616"/>
              <a:ext cx="3334" cy="713000"/>
            </a:xfrm>
            <a:prstGeom prst="straightConnector1">
              <a:avLst/>
            </a:prstGeom>
            <a:noFill/>
            <a:ln w="19050" cap="flat" cmpd="sng" algn="ctr">
              <a:solidFill>
                <a:srgbClr val="ED7D31"/>
              </a:solidFill>
              <a:prstDash val="solid"/>
              <a:miter lim="800000"/>
              <a:tailEnd type="triangle"/>
            </a:ln>
            <a:effectLst/>
          </p:spPr>
        </p:cxnSp>
        <p:cxnSp>
          <p:nvCxnSpPr>
            <p:cNvPr id="72" name="Straight Arrow Connector 71"/>
            <p:cNvCxnSpPr>
              <a:stCxn id="61" idx="0"/>
              <a:endCxn id="89" idx="2"/>
            </p:cNvCxnSpPr>
            <p:nvPr/>
          </p:nvCxnSpPr>
          <p:spPr>
            <a:xfrm flipH="1" flipV="1">
              <a:off x="9590398" y="1550616"/>
              <a:ext cx="1" cy="705751"/>
            </a:xfrm>
            <a:prstGeom prst="straightConnector1">
              <a:avLst/>
            </a:prstGeom>
            <a:noFill/>
            <a:ln w="19050" cap="flat" cmpd="sng" algn="ctr">
              <a:solidFill>
                <a:srgbClr val="ED7D31"/>
              </a:solidFill>
              <a:prstDash val="solid"/>
              <a:miter lim="800000"/>
              <a:tailEnd type="triangle"/>
            </a:ln>
            <a:effectLst/>
          </p:spPr>
        </p:cxnSp>
        <p:sp>
          <p:nvSpPr>
            <p:cNvPr id="73" name="Rounded Rectangle 72"/>
            <p:cNvSpPr/>
            <p:nvPr/>
          </p:nvSpPr>
          <p:spPr>
            <a:xfrm>
              <a:off x="3764297" y="3940719"/>
              <a:ext cx="1023342" cy="648800"/>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Double Array</a:t>
              </a:r>
            </a:p>
          </p:txBody>
        </p:sp>
        <p:sp>
          <p:nvSpPr>
            <p:cNvPr id="74" name="Rounded Rectangle 73"/>
            <p:cNvSpPr/>
            <p:nvPr/>
          </p:nvSpPr>
          <p:spPr>
            <a:xfrm>
              <a:off x="2792963" y="3940718"/>
              <a:ext cx="838710" cy="647257"/>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Int Array</a:t>
              </a:r>
            </a:p>
          </p:txBody>
        </p:sp>
        <p:sp>
          <p:nvSpPr>
            <p:cNvPr id="75" name="Rounded Rectangle 74"/>
            <p:cNvSpPr/>
            <p:nvPr/>
          </p:nvSpPr>
          <p:spPr>
            <a:xfrm>
              <a:off x="1740238" y="3946085"/>
              <a:ext cx="886340" cy="648160"/>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Long Array</a:t>
              </a:r>
            </a:p>
          </p:txBody>
        </p:sp>
        <p:sp>
          <p:nvSpPr>
            <p:cNvPr id="77" name="Rounded Rectangle 76"/>
            <p:cNvSpPr/>
            <p:nvPr/>
          </p:nvSpPr>
          <p:spPr>
            <a:xfrm>
              <a:off x="2649527" y="2263616"/>
              <a:ext cx="1811742" cy="600649"/>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Array Partition</a:t>
              </a:r>
              <a:b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b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 &lt;Array Type&gt;</a:t>
              </a:r>
            </a:p>
          </p:txBody>
        </p:sp>
        <p:sp>
          <p:nvSpPr>
            <p:cNvPr id="78" name="Rounded Rectangle 77"/>
            <p:cNvSpPr/>
            <p:nvPr/>
          </p:nvSpPr>
          <p:spPr>
            <a:xfrm>
              <a:off x="7291592" y="4993291"/>
              <a:ext cx="1420835" cy="648158"/>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Object</a:t>
              </a:r>
            </a:p>
          </p:txBody>
        </p:sp>
        <p:sp>
          <p:nvSpPr>
            <p:cNvPr id="79" name="Rounded Rectangle 78"/>
            <p:cNvSpPr/>
            <p:nvPr/>
          </p:nvSpPr>
          <p:spPr>
            <a:xfrm>
              <a:off x="7254824" y="2263616"/>
              <a:ext cx="1401872" cy="600648"/>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Vertex Partition</a:t>
              </a:r>
            </a:p>
          </p:txBody>
        </p:sp>
        <p:sp>
          <p:nvSpPr>
            <p:cNvPr id="80" name="Rounded Rectangle 79"/>
            <p:cNvSpPr/>
            <p:nvPr/>
          </p:nvSpPr>
          <p:spPr>
            <a:xfrm>
              <a:off x="4561227" y="2263616"/>
              <a:ext cx="1231876" cy="603675"/>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Edge Partition</a:t>
              </a:r>
            </a:p>
          </p:txBody>
        </p:sp>
        <p:sp>
          <p:nvSpPr>
            <p:cNvPr id="81" name="Rounded Rectangle 80"/>
            <p:cNvSpPr/>
            <p:nvPr/>
          </p:nvSpPr>
          <p:spPr>
            <a:xfrm>
              <a:off x="2649527" y="913858"/>
              <a:ext cx="1811742" cy="629203"/>
            </a:xfrm>
            <a:prstGeom prst="round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Array Table &lt;Array Type&gt;</a:t>
              </a:r>
            </a:p>
          </p:txBody>
        </p:sp>
        <p:cxnSp>
          <p:nvCxnSpPr>
            <p:cNvPr id="82" name="Straight Arrow Connector 81"/>
            <p:cNvCxnSpPr>
              <a:stCxn id="64" idx="0"/>
              <a:endCxn id="62" idx="2"/>
            </p:cNvCxnSpPr>
            <p:nvPr/>
          </p:nvCxnSpPr>
          <p:spPr>
            <a:xfrm flipH="1" flipV="1">
              <a:off x="3555397" y="5641449"/>
              <a:ext cx="2199086" cy="579048"/>
            </a:xfrm>
            <a:prstGeom prst="straightConnector1">
              <a:avLst/>
            </a:prstGeom>
            <a:noFill/>
            <a:ln w="25400" cap="flat" cmpd="sng" algn="ctr">
              <a:solidFill>
                <a:srgbClr val="5B9BD5"/>
              </a:solidFill>
              <a:prstDash val="solid"/>
              <a:miter lim="800000"/>
              <a:tailEnd type="triangle"/>
            </a:ln>
            <a:effectLst/>
          </p:spPr>
        </p:cxnSp>
        <p:cxnSp>
          <p:nvCxnSpPr>
            <p:cNvPr id="83" name="Straight Arrow Connector 82"/>
            <p:cNvCxnSpPr>
              <a:stCxn id="73" idx="0"/>
              <a:endCxn id="77" idx="2"/>
            </p:cNvCxnSpPr>
            <p:nvPr/>
          </p:nvCxnSpPr>
          <p:spPr>
            <a:xfrm flipH="1" flipV="1">
              <a:off x="3555398" y="2864264"/>
              <a:ext cx="720571" cy="1076454"/>
            </a:xfrm>
            <a:prstGeom prst="straightConnector1">
              <a:avLst/>
            </a:prstGeom>
            <a:noFill/>
            <a:ln w="19050" cap="flat" cmpd="sng" algn="ctr">
              <a:solidFill>
                <a:srgbClr val="70AD47"/>
              </a:solidFill>
              <a:prstDash val="solid"/>
              <a:miter lim="800000"/>
              <a:tailEnd type="triangle"/>
            </a:ln>
            <a:effectLst/>
          </p:spPr>
        </p:cxnSp>
        <p:cxnSp>
          <p:nvCxnSpPr>
            <p:cNvPr id="84" name="Straight Arrow Connector 83"/>
            <p:cNvCxnSpPr>
              <a:stCxn id="74" idx="0"/>
              <a:endCxn id="77" idx="2"/>
            </p:cNvCxnSpPr>
            <p:nvPr/>
          </p:nvCxnSpPr>
          <p:spPr>
            <a:xfrm flipV="1">
              <a:off x="3212319" y="2864264"/>
              <a:ext cx="343079" cy="1076453"/>
            </a:xfrm>
            <a:prstGeom prst="straightConnector1">
              <a:avLst/>
            </a:prstGeom>
            <a:noFill/>
            <a:ln w="19050" cap="flat" cmpd="sng" algn="ctr">
              <a:solidFill>
                <a:srgbClr val="70AD47"/>
              </a:solidFill>
              <a:prstDash val="solid"/>
              <a:miter lim="800000"/>
              <a:tailEnd type="triangle"/>
            </a:ln>
            <a:effectLst/>
          </p:spPr>
        </p:cxnSp>
        <p:cxnSp>
          <p:nvCxnSpPr>
            <p:cNvPr id="85" name="Straight Arrow Connector 84"/>
            <p:cNvCxnSpPr>
              <a:stCxn id="75" idx="0"/>
              <a:endCxn id="77" idx="2"/>
            </p:cNvCxnSpPr>
            <p:nvPr/>
          </p:nvCxnSpPr>
          <p:spPr>
            <a:xfrm flipV="1">
              <a:off x="2183409" y="2864264"/>
              <a:ext cx="1371989" cy="1081820"/>
            </a:xfrm>
            <a:prstGeom prst="straightConnector1">
              <a:avLst/>
            </a:prstGeom>
            <a:noFill/>
            <a:ln w="19050" cap="flat" cmpd="sng" algn="ctr">
              <a:solidFill>
                <a:srgbClr val="70AD47"/>
              </a:solidFill>
              <a:prstDash val="solid"/>
              <a:miter lim="800000"/>
              <a:tailEnd type="triangle"/>
            </a:ln>
            <a:effectLst/>
          </p:spPr>
        </p:cxnSp>
        <p:cxnSp>
          <p:nvCxnSpPr>
            <p:cNvPr id="86" name="Straight Arrow Connector 85"/>
            <p:cNvCxnSpPr>
              <a:stCxn id="62" idx="0"/>
              <a:endCxn id="73" idx="2"/>
            </p:cNvCxnSpPr>
            <p:nvPr/>
          </p:nvCxnSpPr>
          <p:spPr>
            <a:xfrm flipV="1">
              <a:off x="3555397" y="4589519"/>
              <a:ext cx="720572" cy="403772"/>
            </a:xfrm>
            <a:prstGeom prst="straightConnector1">
              <a:avLst/>
            </a:prstGeom>
            <a:noFill/>
            <a:ln w="25400" cap="flat" cmpd="sng" algn="ctr">
              <a:solidFill>
                <a:srgbClr val="5B9BD5"/>
              </a:solidFill>
              <a:prstDash val="solid"/>
              <a:miter lim="800000"/>
              <a:tailEnd type="triangle"/>
            </a:ln>
            <a:effectLst/>
          </p:spPr>
        </p:cxnSp>
        <p:cxnSp>
          <p:nvCxnSpPr>
            <p:cNvPr id="87" name="Straight Arrow Connector 86"/>
            <p:cNvCxnSpPr>
              <a:stCxn id="62" idx="0"/>
              <a:endCxn id="75" idx="2"/>
            </p:cNvCxnSpPr>
            <p:nvPr/>
          </p:nvCxnSpPr>
          <p:spPr>
            <a:xfrm flipH="1" flipV="1">
              <a:off x="2183409" y="4594245"/>
              <a:ext cx="1371988" cy="399046"/>
            </a:xfrm>
            <a:prstGeom prst="straightConnector1">
              <a:avLst/>
            </a:prstGeom>
            <a:noFill/>
            <a:ln w="25400" cap="flat" cmpd="sng" algn="ctr">
              <a:solidFill>
                <a:srgbClr val="5B9BD5"/>
              </a:solidFill>
              <a:prstDash val="solid"/>
              <a:miter lim="800000"/>
              <a:tailEnd type="triangle"/>
            </a:ln>
            <a:effectLst/>
          </p:spPr>
        </p:cxnSp>
        <p:sp>
          <p:nvSpPr>
            <p:cNvPr id="88" name="Rounded Rectangle 87"/>
            <p:cNvSpPr/>
            <p:nvPr/>
          </p:nvSpPr>
          <p:spPr>
            <a:xfrm>
              <a:off x="5884053" y="2263616"/>
              <a:ext cx="1275336" cy="570619"/>
            </a:xfrm>
            <a:prstGeom prst="roundRect">
              <a:avLst/>
            </a:prstGeom>
            <a:solidFill>
              <a:srgbClr val="70AD47"/>
            </a:solidFill>
            <a:ln w="12700" cap="flat" cmpd="sng" algn="ctr">
              <a:solidFill>
                <a:srgbClr val="70AD47">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Message Partition</a:t>
              </a:r>
            </a:p>
          </p:txBody>
        </p:sp>
        <p:sp>
          <p:nvSpPr>
            <p:cNvPr id="89" name="Rounded Rectangle 88"/>
            <p:cNvSpPr/>
            <p:nvPr/>
          </p:nvSpPr>
          <p:spPr>
            <a:xfrm>
              <a:off x="8912644" y="922667"/>
              <a:ext cx="1355508" cy="627948"/>
            </a:xfrm>
            <a:prstGeom prst="round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Key-Value Table</a:t>
              </a:r>
            </a:p>
          </p:txBody>
        </p:sp>
        <p:sp>
          <p:nvSpPr>
            <p:cNvPr id="90" name="Rounded Rectangle 89"/>
            <p:cNvSpPr/>
            <p:nvPr/>
          </p:nvSpPr>
          <p:spPr>
            <a:xfrm>
              <a:off x="4909833" y="3940718"/>
              <a:ext cx="844650" cy="640889"/>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Byte Array</a:t>
              </a:r>
            </a:p>
          </p:txBody>
        </p:sp>
        <p:cxnSp>
          <p:nvCxnSpPr>
            <p:cNvPr id="91" name="Straight Arrow Connector 90"/>
            <p:cNvCxnSpPr>
              <a:stCxn id="90" idx="0"/>
              <a:endCxn id="80" idx="2"/>
            </p:cNvCxnSpPr>
            <p:nvPr/>
          </p:nvCxnSpPr>
          <p:spPr>
            <a:xfrm flipH="1" flipV="1">
              <a:off x="5177165" y="2867291"/>
              <a:ext cx="154993" cy="1073427"/>
            </a:xfrm>
            <a:prstGeom prst="straightConnector1">
              <a:avLst/>
            </a:prstGeom>
            <a:noFill/>
            <a:ln w="19050" cap="flat" cmpd="sng" algn="ctr">
              <a:solidFill>
                <a:srgbClr val="70AD47"/>
              </a:solidFill>
              <a:prstDash val="solid"/>
              <a:miter lim="800000"/>
              <a:tailEnd type="triangle"/>
            </a:ln>
            <a:effectLst/>
          </p:spPr>
        </p:cxnSp>
        <p:cxnSp>
          <p:nvCxnSpPr>
            <p:cNvPr id="92" name="Straight Arrow Connector 91"/>
            <p:cNvCxnSpPr>
              <a:stCxn id="69" idx="0"/>
              <a:endCxn id="80" idx="2"/>
            </p:cNvCxnSpPr>
            <p:nvPr/>
          </p:nvCxnSpPr>
          <p:spPr>
            <a:xfrm flipH="1" flipV="1">
              <a:off x="5177165" y="2867291"/>
              <a:ext cx="2037024" cy="1078795"/>
            </a:xfrm>
            <a:prstGeom prst="straightConnector1">
              <a:avLst/>
            </a:prstGeom>
            <a:noFill/>
            <a:ln w="19050" cap="flat" cmpd="sng" algn="ctr">
              <a:solidFill>
                <a:srgbClr val="70AD47"/>
              </a:solidFill>
              <a:prstDash val="solid"/>
              <a:miter lim="800000"/>
              <a:tailEnd type="triangle"/>
            </a:ln>
            <a:effectLst/>
          </p:spPr>
        </p:cxnSp>
        <p:cxnSp>
          <p:nvCxnSpPr>
            <p:cNvPr id="93" name="Straight Arrow Connector 92"/>
            <p:cNvCxnSpPr>
              <a:stCxn id="69" idx="0"/>
              <a:endCxn id="88" idx="2"/>
            </p:cNvCxnSpPr>
            <p:nvPr/>
          </p:nvCxnSpPr>
          <p:spPr>
            <a:xfrm flipH="1" flipV="1">
              <a:off x="6521722" y="2834235"/>
              <a:ext cx="692468" cy="1111851"/>
            </a:xfrm>
            <a:prstGeom prst="straightConnector1">
              <a:avLst/>
            </a:prstGeom>
            <a:noFill/>
            <a:ln w="19050" cap="flat" cmpd="sng" algn="ctr">
              <a:solidFill>
                <a:srgbClr val="70AD47"/>
              </a:solidFill>
              <a:prstDash val="solid"/>
              <a:miter lim="800000"/>
              <a:tailEnd type="triangle"/>
            </a:ln>
            <a:effectLst/>
          </p:spPr>
        </p:cxnSp>
        <p:cxnSp>
          <p:nvCxnSpPr>
            <p:cNvPr id="94" name="Straight Arrow Connector 93"/>
            <p:cNvCxnSpPr>
              <a:stCxn id="90" idx="0"/>
              <a:endCxn id="88" idx="2"/>
            </p:cNvCxnSpPr>
            <p:nvPr/>
          </p:nvCxnSpPr>
          <p:spPr>
            <a:xfrm flipV="1">
              <a:off x="5332159" y="2834235"/>
              <a:ext cx="1189563" cy="1106483"/>
            </a:xfrm>
            <a:prstGeom prst="straightConnector1">
              <a:avLst/>
            </a:prstGeom>
            <a:noFill/>
            <a:ln w="19050" cap="flat" cmpd="sng" algn="ctr">
              <a:solidFill>
                <a:srgbClr val="70AD47"/>
              </a:solidFill>
              <a:prstDash val="solid"/>
              <a:miter lim="800000"/>
              <a:tailEnd type="triangle"/>
            </a:ln>
            <a:effectLst/>
          </p:spPr>
        </p:cxnSp>
        <p:cxnSp>
          <p:nvCxnSpPr>
            <p:cNvPr id="96" name="Straight Arrow Connector 95"/>
            <p:cNvCxnSpPr>
              <a:stCxn id="62" idx="0"/>
              <a:endCxn id="90" idx="2"/>
            </p:cNvCxnSpPr>
            <p:nvPr/>
          </p:nvCxnSpPr>
          <p:spPr>
            <a:xfrm flipV="1">
              <a:off x="3555397" y="4581607"/>
              <a:ext cx="1776762" cy="411684"/>
            </a:xfrm>
            <a:prstGeom prst="straightConnector1">
              <a:avLst/>
            </a:prstGeom>
            <a:noFill/>
            <a:ln w="25400" cap="flat" cmpd="sng" algn="ctr">
              <a:solidFill>
                <a:srgbClr val="5B9BD5"/>
              </a:solidFill>
              <a:prstDash val="solid"/>
              <a:miter lim="800000"/>
              <a:tailEnd type="triangle"/>
            </a:ln>
            <a:effectLst/>
          </p:spPr>
        </p:cxnSp>
        <p:cxnSp>
          <p:nvCxnSpPr>
            <p:cNvPr id="97" name="Straight Arrow Connector 96"/>
            <p:cNvCxnSpPr>
              <a:stCxn id="90" idx="0"/>
              <a:endCxn id="77" idx="2"/>
            </p:cNvCxnSpPr>
            <p:nvPr/>
          </p:nvCxnSpPr>
          <p:spPr>
            <a:xfrm flipH="1" flipV="1">
              <a:off x="3555398" y="2864264"/>
              <a:ext cx="1776760" cy="1076453"/>
            </a:xfrm>
            <a:prstGeom prst="straightConnector1">
              <a:avLst/>
            </a:prstGeom>
            <a:noFill/>
            <a:ln w="19050" cap="flat" cmpd="sng" algn="ctr">
              <a:solidFill>
                <a:srgbClr val="70AD47"/>
              </a:solidFill>
              <a:prstDash val="solid"/>
              <a:miter lim="800000"/>
              <a:tailEnd type="triangle"/>
            </a:ln>
            <a:effectLst/>
          </p:spPr>
        </p:cxnSp>
        <p:cxnSp>
          <p:nvCxnSpPr>
            <p:cNvPr id="98" name="Straight Arrow Connector 97"/>
            <p:cNvCxnSpPr>
              <a:stCxn id="77" idx="0"/>
              <a:endCxn id="81" idx="2"/>
            </p:cNvCxnSpPr>
            <p:nvPr/>
          </p:nvCxnSpPr>
          <p:spPr>
            <a:xfrm flipV="1">
              <a:off x="3555398" y="1543061"/>
              <a:ext cx="0" cy="720555"/>
            </a:xfrm>
            <a:prstGeom prst="straightConnector1">
              <a:avLst/>
            </a:prstGeom>
            <a:noFill/>
            <a:ln w="19050" cap="flat" cmpd="sng" algn="ctr">
              <a:solidFill>
                <a:srgbClr val="ED7D31"/>
              </a:solidFill>
              <a:prstDash val="solid"/>
              <a:miter lim="800000"/>
              <a:tailEnd type="triangle"/>
            </a:ln>
            <a:effectLst/>
          </p:spPr>
        </p:cxnSp>
        <p:cxnSp>
          <p:nvCxnSpPr>
            <p:cNvPr id="100" name="Straight Arrow Connector 99"/>
            <p:cNvCxnSpPr>
              <a:stCxn id="69" idx="0"/>
              <a:endCxn id="79" idx="2"/>
            </p:cNvCxnSpPr>
            <p:nvPr/>
          </p:nvCxnSpPr>
          <p:spPr>
            <a:xfrm flipV="1">
              <a:off x="7214189" y="2864263"/>
              <a:ext cx="741571" cy="1081822"/>
            </a:xfrm>
            <a:prstGeom prst="straightConnector1">
              <a:avLst/>
            </a:prstGeom>
            <a:noFill/>
            <a:ln w="19050" cap="flat" cmpd="sng" algn="ctr">
              <a:solidFill>
                <a:srgbClr val="70AD47"/>
              </a:solidFill>
              <a:prstDash val="solid"/>
              <a:miter lim="800000"/>
              <a:tailEnd type="triangle"/>
            </a:ln>
            <a:effectLst/>
          </p:spPr>
        </p:cxnSp>
        <p:sp>
          <p:nvSpPr>
            <p:cNvPr id="101" name="Rounded Rectangle 100"/>
            <p:cNvSpPr/>
            <p:nvPr/>
          </p:nvSpPr>
          <p:spPr>
            <a:xfrm>
              <a:off x="5881780" y="917217"/>
              <a:ext cx="1277608" cy="628124"/>
            </a:xfrm>
            <a:prstGeom prst="round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Message Table</a:t>
              </a:r>
            </a:p>
          </p:txBody>
        </p:sp>
        <p:sp>
          <p:nvSpPr>
            <p:cNvPr id="103" name="Rounded Rectangle 102"/>
            <p:cNvSpPr/>
            <p:nvPr/>
          </p:nvSpPr>
          <p:spPr>
            <a:xfrm>
              <a:off x="4556704" y="917216"/>
              <a:ext cx="1236399" cy="625842"/>
            </a:xfrm>
            <a:prstGeom prst="roundRect">
              <a:avLst/>
            </a:prstGeom>
            <a:solidFill>
              <a:srgbClr val="ED7D31"/>
            </a:solidFill>
            <a:ln w="12700" cap="flat" cmpd="sng" algn="ctr">
              <a:solidFill>
                <a:srgbClr val="ED7D31">
                  <a:shade val="50000"/>
                </a:srgbClr>
              </a:solidFill>
              <a:prstDash val="solid"/>
              <a:miter lim="800000"/>
            </a:ln>
            <a:effectLst/>
          </p:spPr>
          <p:txBody>
            <a:bodyPr rtlCol="0" anchor="ctr"/>
            <a:lstStyle/>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Edge</a:t>
              </a:r>
            </a:p>
            <a:p>
              <a:pPr marL="0" marR="0" lvl="0" indent="0" algn="ctr"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white"/>
                  </a:solidFill>
                  <a:effectLst/>
                  <a:uLnTx/>
                  <a:uFillTx/>
                  <a:latin typeface="Calibri" panose="020F0502020204030204"/>
                  <a:ea typeface="+mn-ea"/>
                  <a:cs typeface="+mn-cs"/>
                </a:rPr>
                <a:t>Table</a:t>
              </a:r>
            </a:p>
          </p:txBody>
        </p:sp>
        <p:cxnSp>
          <p:nvCxnSpPr>
            <p:cNvPr id="104" name="Straight Arrow Connector 103"/>
            <p:cNvCxnSpPr>
              <a:stCxn id="78" idx="0"/>
              <a:endCxn id="69" idx="2"/>
            </p:cNvCxnSpPr>
            <p:nvPr/>
          </p:nvCxnSpPr>
          <p:spPr>
            <a:xfrm flipH="1" flipV="1">
              <a:off x="7214189" y="4594244"/>
              <a:ext cx="787821" cy="399046"/>
            </a:xfrm>
            <a:prstGeom prst="straightConnector1">
              <a:avLst/>
            </a:prstGeom>
            <a:noFill/>
            <a:ln w="25400" cap="flat" cmpd="sng" algn="ctr">
              <a:solidFill>
                <a:srgbClr val="5B9BD5"/>
              </a:solidFill>
              <a:prstDash val="solid"/>
              <a:miter lim="800000"/>
              <a:tailEnd type="triangle"/>
            </a:ln>
            <a:effectLst/>
          </p:spPr>
        </p:cxnSp>
        <p:cxnSp>
          <p:nvCxnSpPr>
            <p:cNvPr id="105" name="Straight Arrow Connector 104"/>
            <p:cNvCxnSpPr>
              <a:stCxn id="78" idx="0"/>
              <a:endCxn id="67" idx="2"/>
            </p:cNvCxnSpPr>
            <p:nvPr/>
          </p:nvCxnSpPr>
          <p:spPr>
            <a:xfrm flipV="1">
              <a:off x="8002011" y="4594244"/>
              <a:ext cx="1588389" cy="399046"/>
            </a:xfrm>
            <a:prstGeom prst="straightConnector1">
              <a:avLst/>
            </a:prstGeom>
            <a:noFill/>
            <a:ln w="25400" cap="flat" cmpd="sng" algn="ctr">
              <a:solidFill>
                <a:srgbClr val="5B9BD5"/>
              </a:solidFill>
              <a:prstDash val="solid"/>
              <a:miter lim="800000"/>
              <a:tailEnd type="triangle"/>
            </a:ln>
            <a:effectLst/>
          </p:spPr>
        </p:cxnSp>
        <p:cxnSp>
          <p:nvCxnSpPr>
            <p:cNvPr id="106" name="Straight Arrow Connector 105"/>
            <p:cNvCxnSpPr>
              <a:stCxn id="88" idx="0"/>
              <a:endCxn id="101" idx="2"/>
            </p:cNvCxnSpPr>
            <p:nvPr/>
          </p:nvCxnSpPr>
          <p:spPr>
            <a:xfrm flipH="1" flipV="1">
              <a:off x="6520585" y="1545342"/>
              <a:ext cx="1137" cy="718274"/>
            </a:xfrm>
            <a:prstGeom prst="straightConnector1">
              <a:avLst/>
            </a:prstGeom>
            <a:noFill/>
            <a:ln w="19050" cap="flat" cmpd="sng" algn="ctr">
              <a:solidFill>
                <a:srgbClr val="ED7D31"/>
              </a:solidFill>
              <a:prstDash val="solid"/>
              <a:miter lim="800000"/>
              <a:tailEnd type="triangle"/>
            </a:ln>
            <a:effectLst/>
          </p:spPr>
        </p:cxnSp>
        <p:cxnSp>
          <p:nvCxnSpPr>
            <p:cNvPr id="107" name="Straight Arrow Connector 106"/>
            <p:cNvCxnSpPr>
              <a:stCxn id="80" idx="0"/>
              <a:endCxn id="103" idx="2"/>
            </p:cNvCxnSpPr>
            <p:nvPr/>
          </p:nvCxnSpPr>
          <p:spPr>
            <a:xfrm flipH="1" flipV="1">
              <a:off x="5174904" y="1543059"/>
              <a:ext cx="2262" cy="720557"/>
            </a:xfrm>
            <a:prstGeom prst="straightConnector1">
              <a:avLst/>
            </a:prstGeom>
            <a:noFill/>
            <a:ln w="19050" cap="flat" cmpd="sng" algn="ctr">
              <a:solidFill>
                <a:srgbClr val="ED7D31"/>
              </a:solidFill>
              <a:prstDash val="solid"/>
              <a:miter lim="800000"/>
              <a:tailEnd type="triangle"/>
            </a:ln>
            <a:effectLst/>
          </p:spPr>
        </p:cxnSp>
        <p:sp>
          <p:nvSpPr>
            <p:cNvPr id="108" name="TextBox 107"/>
            <p:cNvSpPr txBox="1"/>
            <p:nvPr/>
          </p:nvSpPr>
          <p:spPr>
            <a:xfrm>
              <a:off x="8606279" y="5432388"/>
              <a:ext cx="2008497" cy="51357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rPr>
                <a:t>broadcast, send</a:t>
              </a:r>
            </a:p>
          </p:txBody>
        </p:sp>
        <p:sp>
          <p:nvSpPr>
            <p:cNvPr id="109" name="TextBox 108"/>
            <p:cNvSpPr txBox="1"/>
            <p:nvPr/>
          </p:nvSpPr>
          <p:spPr>
            <a:xfrm>
              <a:off x="7013255" y="101419"/>
              <a:ext cx="3504179" cy="774817"/>
            </a:xfrm>
            <a:prstGeom prst="rect">
              <a:avLst/>
            </a:prstGeom>
            <a:noFill/>
          </p:spPr>
          <p:txBody>
            <a:bodyPr wrap="square" rtlCol="0">
              <a:spAutoFit/>
            </a:bodyPr>
            <a:lstStyle/>
            <a:p>
              <a:pPr marL="0" marR="0" lvl="0" indent="0" defTabSz="914400" eaLnBrk="1" fontAlgn="auto" latinLnBrk="0" hangingPunct="1">
                <a:lnSpc>
                  <a:spcPts val="18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rPr>
                <a:t>broadcast, allgather, </a:t>
              </a:r>
              <a:r>
                <a:rPr kumimoji="0" lang="en-US" sz="1800" b="1" i="0" u="none" strike="noStrike" kern="0" cap="none" spc="0" normalizeH="0" baseline="0" noProof="0" dirty="0" err="1" smtClean="0">
                  <a:ln>
                    <a:noFill/>
                  </a:ln>
                  <a:solidFill>
                    <a:prstClr val="black"/>
                  </a:solidFill>
                  <a:effectLst/>
                  <a:uLnTx/>
                  <a:uFillTx/>
                  <a:latin typeface="Calibri" panose="020F0502020204030204"/>
                </a:rPr>
                <a:t>allreduce</a:t>
              </a:r>
              <a:r>
                <a:rPr kumimoji="0" lang="en-US" sz="1800" b="1" i="0" u="none" strike="noStrike" kern="0" cap="none" spc="0" normalizeH="0" baseline="0" noProof="0" dirty="0" smtClean="0">
                  <a:ln>
                    <a:noFill/>
                  </a:ln>
                  <a:solidFill>
                    <a:prstClr val="black"/>
                  </a:solidFill>
                  <a:effectLst/>
                  <a:uLnTx/>
                  <a:uFillTx/>
                  <a:latin typeface="Calibri" panose="020F0502020204030204"/>
                </a:rPr>
                <a:t>, regroup, message-to-vertex…</a:t>
              </a:r>
            </a:p>
          </p:txBody>
        </p:sp>
        <p:sp>
          <p:nvSpPr>
            <p:cNvPr id="110" name="TextBox 109"/>
            <p:cNvSpPr txBox="1"/>
            <p:nvPr/>
          </p:nvSpPr>
          <p:spPr>
            <a:xfrm>
              <a:off x="7749413" y="2968001"/>
              <a:ext cx="2069928" cy="51357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prstClr val="black"/>
                  </a:solidFill>
                  <a:effectLst/>
                  <a:uLnTx/>
                  <a:uFillTx/>
                  <a:latin typeface="Calibri" panose="020F0502020204030204"/>
                </a:rPr>
                <a:t>broadcast, send</a:t>
              </a:r>
            </a:p>
          </p:txBody>
        </p:sp>
        <p:sp>
          <p:nvSpPr>
            <p:cNvPr id="111" name="TextBox 110"/>
            <p:cNvSpPr txBox="1"/>
            <p:nvPr/>
          </p:nvSpPr>
          <p:spPr>
            <a:xfrm>
              <a:off x="1621817" y="1061914"/>
              <a:ext cx="1209087" cy="51357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ED7D31"/>
                  </a:solidFill>
                  <a:effectLst/>
                  <a:uLnTx/>
                  <a:uFillTx/>
                  <a:latin typeface="Calibri" panose="020F0502020204030204"/>
                </a:rPr>
                <a:t>Table</a:t>
              </a:r>
            </a:p>
          </p:txBody>
        </p:sp>
        <p:sp>
          <p:nvSpPr>
            <p:cNvPr id="112" name="TextBox 111"/>
            <p:cNvSpPr txBox="1"/>
            <p:nvPr/>
          </p:nvSpPr>
          <p:spPr>
            <a:xfrm>
              <a:off x="1621139" y="2420788"/>
              <a:ext cx="1209087" cy="51357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70AD47"/>
                  </a:solidFill>
                  <a:effectLst/>
                  <a:uLnTx/>
                  <a:uFillTx/>
                  <a:latin typeface="Calibri" panose="020F0502020204030204"/>
                </a:rPr>
                <a:t>Partition</a:t>
              </a:r>
            </a:p>
          </p:txBody>
        </p:sp>
        <p:sp>
          <p:nvSpPr>
            <p:cNvPr id="113" name="TextBox 112"/>
            <p:cNvSpPr txBox="1"/>
            <p:nvPr/>
          </p:nvSpPr>
          <p:spPr>
            <a:xfrm>
              <a:off x="1622853" y="5093081"/>
              <a:ext cx="1424842" cy="513573"/>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rgbClr val="5B9BD5"/>
                  </a:solidFill>
                  <a:effectLst/>
                  <a:uLnTx/>
                  <a:uFillTx/>
                  <a:latin typeface="Calibri" panose="020F0502020204030204"/>
                </a:rPr>
                <a:t>Basic Types</a:t>
              </a:r>
            </a:p>
          </p:txBody>
        </p:sp>
      </p:grpSp>
    </p:spTree>
    <p:extLst>
      <p:ext uri="{BB962C8B-B14F-4D97-AF65-F5344CB8AC3E}">
        <p14:creationId xmlns:p14="http://schemas.microsoft.com/office/powerpoint/2010/main" val="37913830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Example: regroup</a:t>
            </a:r>
            <a:endParaRPr lang="en-US" dirty="0"/>
          </a:p>
        </p:txBody>
      </p:sp>
      <p:sp>
        <p:nvSpPr>
          <p:cNvPr id="29" name="Rounded Rectangle 28"/>
          <p:cNvSpPr/>
          <p:nvPr/>
        </p:nvSpPr>
        <p:spPr>
          <a:xfrm>
            <a:off x="6330117" y="1768463"/>
            <a:ext cx="2359720" cy="3520951"/>
          </a:xfrm>
          <a:prstGeom prst="roundRect">
            <a:avLst/>
          </a:prstGeom>
          <a:solidFill>
            <a:sysClr val="window" lastClr="FFFFFF"/>
          </a:solidFill>
          <a:ln w="12700"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30" name="Rounded Rectangle 29"/>
          <p:cNvSpPr/>
          <p:nvPr/>
        </p:nvSpPr>
        <p:spPr>
          <a:xfrm>
            <a:off x="3362251" y="1768463"/>
            <a:ext cx="2359720" cy="3520950"/>
          </a:xfrm>
          <a:prstGeom prst="roundRect">
            <a:avLst/>
          </a:prstGeom>
          <a:solidFill>
            <a:sysClr val="window" lastClr="FFFFFF"/>
          </a:solidFill>
          <a:ln w="12700"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31" name="Rounded Rectangle 30"/>
          <p:cNvSpPr/>
          <p:nvPr/>
        </p:nvSpPr>
        <p:spPr>
          <a:xfrm>
            <a:off x="466176" y="1768463"/>
            <a:ext cx="2359720" cy="3520951"/>
          </a:xfrm>
          <a:prstGeom prst="roundRect">
            <a:avLst/>
          </a:prstGeom>
          <a:solidFill>
            <a:sysClr val="window" lastClr="FFFFFF"/>
          </a:solidFill>
          <a:ln w="12700" cap="flat" cmpd="sng" algn="ctr">
            <a:solidFill>
              <a:srgbClr val="A5A5A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32" name="Rectangle 31"/>
          <p:cNvSpPr/>
          <p:nvPr/>
        </p:nvSpPr>
        <p:spPr>
          <a:xfrm>
            <a:off x="751242" y="1990700"/>
            <a:ext cx="1789587" cy="3052458"/>
          </a:xfrm>
          <a:prstGeom prst="rect">
            <a:avLst/>
          </a:prstGeom>
          <a:solidFill>
            <a:srgbClr val="ED7D31"/>
          </a:solidFill>
          <a:ln w="12700" cap="flat" cmpd="sng" algn="ctr">
            <a:solidFill>
              <a:srgbClr val="ED7D31">
                <a:shade val="50000"/>
              </a:srgbClr>
            </a:solidFill>
            <a:prstDash val="solid"/>
            <a:miter lim="800000"/>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Table</a:t>
            </a:r>
          </a:p>
        </p:txBody>
      </p:sp>
      <p:sp>
        <p:nvSpPr>
          <p:cNvPr id="33" name="Rounded Rectangle 32"/>
          <p:cNvSpPr/>
          <p:nvPr/>
        </p:nvSpPr>
        <p:spPr>
          <a:xfrm>
            <a:off x="805158" y="3048146"/>
            <a:ext cx="1654976" cy="497003"/>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0</a:t>
            </a:r>
          </a:p>
        </p:txBody>
      </p:sp>
      <p:sp>
        <p:nvSpPr>
          <p:cNvPr id="34" name="Rectangle 33"/>
          <p:cNvSpPr/>
          <p:nvPr/>
        </p:nvSpPr>
        <p:spPr>
          <a:xfrm>
            <a:off x="3647317" y="1990700"/>
            <a:ext cx="1789587" cy="3052458"/>
          </a:xfrm>
          <a:prstGeom prst="rect">
            <a:avLst/>
          </a:prstGeom>
          <a:solidFill>
            <a:srgbClr val="ED7D31"/>
          </a:solidFill>
          <a:ln w="12700" cap="flat" cmpd="sng" algn="ctr">
            <a:solidFill>
              <a:srgbClr val="ED7D31">
                <a:shade val="50000"/>
              </a:srgbClr>
            </a:solidFill>
            <a:prstDash val="solid"/>
            <a:miter lim="800000"/>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Table</a:t>
            </a:r>
          </a:p>
        </p:txBody>
      </p:sp>
      <p:sp>
        <p:nvSpPr>
          <p:cNvPr id="35" name="TextBox 34"/>
          <p:cNvSpPr txBox="1"/>
          <p:nvPr/>
        </p:nvSpPr>
        <p:spPr>
          <a:xfrm>
            <a:off x="1072257" y="1383651"/>
            <a:ext cx="1393660"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Calibri" panose="020F0502020204030204"/>
              </a:rPr>
              <a:t>Process 0</a:t>
            </a:r>
          </a:p>
        </p:txBody>
      </p:sp>
      <p:sp>
        <p:nvSpPr>
          <p:cNvPr id="36" name="TextBox 35"/>
          <p:cNvSpPr txBox="1"/>
          <p:nvPr/>
        </p:nvSpPr>
        <p:spPr>
          <a:xfrm>
            <a:off x="3968018" y="1379220"/>
            <a:ext cx="1393660"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Calibri" panose="020F0502020204030204"/>
              </a:rPr>
              <a:t>Process 1</a:t>
            </a:r>
          </a:p>
        </p:txBody>
      </p:sp>
      <p:sp>
        <p:nvSpPr>
          <p:cNvPr id="37" name="TextBox 36"/>
          <p:cNvSpPr txBox="1"/>
          <p:nvPr/>
        </p:nvSpPr>
        <p:spPr>
          <a:xfrm>
            <a:off x="6811519" y="1383651"/>
            <a:ext cx="1393660"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black"/>
                </a:solidFill>
                <a:effectLst/>
                <a:uLnTx/>
                <a:uFillTx/>
                <a:latin typeface="Calibri" panose="020F0502020204030204"/>
              </a:rPr>
              <a:t>Process </a:t>
            </a:r>
            <a:r>
              <a:rPr lang="en-US" sz="2000" b="1" kern="0" dirty="0">
                <a:solidFill>
                  <a:prstClr val="black"/>
                </a:solidFill>
                <a:latin typeface="Calibri" panose="020F0502020204030204"/>
              </a:rPr>
              <a:t>2</a:t>
            </a:r>
            <a:endParaRPr kumimoji="0" lang="en-US" sz="2000" b="1" i="0" u="none" strike="noStrike" kern="0" cap="none" spc="0" normalizeH="0" baseline="0" noProof="0" dirty="0" smtClean="0">
              <a:ln>
                <a:noFill/>
              </a:ln>
              <a:solidFill>
                <a:prstClr val="black"/>
              </a:solidFill>
              <a:effectLst/>
              <a:uLnTx/>
              <a:uFillTx/>
              <a:latin typeface="Calibri" panose="020F0502020204030204"/>
            </a:endParaRPr>
          </a:p>
        </p:txBody>
      </p:sp>
      <p:sp>
        <p:nvSpPr>
          <p:cNvPr id="39" name="Rounded Rectangle 38"/>
          <p:cNvSpPr/>
          <p:nvPr/>
        </p:nvSpPr>
        <p:spPr>
          <a:xfrm>
            <a:off x="3718833" y="3048146"/>
            <a:ext cx="1651011" cy="500624"/>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1</a:t>
            </a:r>
          </a:p>
        </p:txBody>
      </p:sp>
      <p:sp>
        <p:nvSpPr>
          <p:cNvPr id="40" name="Rectangle 39"/>
          <p:cNvSpPr/>
          <p:nvPr/>
        </p:nvSpPr>
        <p:spPr>
          <a:xfrm>
            <a:off x="6615183" y="1990700"/>
            <a:ext cx="1789587" cy="3052458"/>
          </a:xfrm>
          <a:prstGeom prst="rect">
            <a:avLst/>
          </a:prstGeom>
          <a:solidFill>
            <a:srgbClr val="ED7D31"/>
          </a:solidFill>
          <a:ln w="12700" cap="flat" cmpd="sng" algn="ctr">
            <a:solidFill>
              <a:srgbClr val="ED7D31">
                <a:shade val="50000"/>
              </a:srgbClr>
            </a:solidFill>
            <a:prstDash val="solid"/>
            <a:miter lim="800000"/>
          </a:ln>
          <a:effectLst/>
        </p:spPr>
        <p:txBody>
          <a:bodyPr rtlCol="0" anchor="t"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Table</a:t>
            </a:r>
          </a:p>
        </p:txBody>
      </p:sp>
      <p:sp>
        <p:nvSpPr>
          <p:cNvPr id="41" name="Rounded Rectangle 40"/>
          <p:cNvSpPr/>
          <p:nvPr/>
        </p:nvSpPr>
        <p:spPr>
          <a:xfrm>
            <a:off x="6685130" y="2381936"/>
            <a:ext cx="1649692" cy="500624"/>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0</a:t>
            </a:r>
          </a:p>
        </p:txBody>
      </p:sp>
      <p:sp>
        <p:nvSpPr>
          <p:cNvPr id="42" name="Rounded Rectangle 41"/>
          <p:cNvSpPr/>
          <p:nvPr/>
        </p:nvSpPr>
        <p:spPr>
          <a:xfrm>
            <a:off x="799377" y="3723736"/>
            <a:ext cx="1666539" cy="497003"/>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1</a:t>
            </a:r>
          </a:p>
        </p:txBody>
      </p:sp>
      <p:sp>
        <p:nvSpPr>
          <p:cNvPr id="43" name="Left-Right Arrow 42"/>
          <p:cNvSpPr/>
          <p:nvPr/>
        </p:nvSpPr>
        <p:spPr>
          <a:xfrm>
            <a:off x="1347413" y="5551771"/>
            <a:ext cx="6438926" cy="384209"/>
          </a:xfrm>
          <a:prstGeom prst="leftRightArrow">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a:noFill/>
          </a:ln>
          <a:effectLst>
            <a:outerShdw blurRad="57150" dist="19050" dir="5400000" algn="ctr" rotWithShape="0">
              <a:srgbClr val="000000">
                <a:alpha val="63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Regroup</a:t>
            </a:r>
          </a:p>
        </p:txBody>
      </p:sp>
      <p:sp>
        <p:nvSpPr>
          <p:cNvPr id="44" name="Rounded Rectangle 43"/>
          <p:cNvSpPr/>
          <p:nvPr/>
        </p:nvSpPr>
        <p:spPr>
          <a:xfrm>
            <a:off x="3718829" y="3727357"/>
            <a:ext cx="1651011" cy="497003"/>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2</a:t>
            </a:r>
          </a:p>
        </p:txBody>
      </p:sp>
      <p:sp>
        <p:nvSpPr>
          <p:cNvPr id="45" name="Rounded Rectangle 44"/>
          <p:cNvSpPr/>
          <p:nvPr/>
        </p:nvSpPr>
        <p:spPr>
          <a:xfrm>
            <a:off x="3710665" y="4381954"/>
            <a:ext cx="1651011" cy="514303"/>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3</a:t>
            </a:r>
          </a:p>
        </p:txBody>
      </p:sp>
      <p:sp>
        <p:nvSpPr>
          <p:cNvPr id="46" name="Rectangle 45"/>
          <p:cNvSpPr/>
          <p:nvPr/>
        </p:nvSpPr>
        <p:spPr>
          <a:xfrm>
            <a:off x="358140" y="1912895"/>
            <a:ext cx="8542020" cy="3248231"/>
          </a:xfrm>
          <a:prstGeom prst="rect">
            <a:avLst/>
          </a:prstGeom>
          <a:noFill/>
          <a:ln w="381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47" name="Rounded Rectangle 46"/>
          <p:cNvSpPr/>
          <p:nvPr/>
        </p:nvSpPr>
        <p:spPr>
          <a:xfrm>
            <a:off x="6685131" y="3728512"/>
            <a:ext cx="1649691" cy="500624"/>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4</a:t>
            </a:r>
          </a:p>
        </p:txBody>
      </p:sp>
      <p:sp>
        <p:nvSpPr>
          <p:cNvPr id="48" name="Rounded Rectangle 47"/>
          <p:cNvSpPr/>
          <p:nvPr/>
        </p:nvSpPr>
        <p:spPr>
          <a:xfrm>
            <a:off x="3710665" y="2385557"/>
            <a:ext cx="1651011" cy="497003"/>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0</a:t>
            </a:r>
          </a:p>
        </p:txBody>
      </p:sp>
      <p:sp>
        <p:nvSpPr>
          <p:cNvPr id="49" name="Rounded Rectangle 48"/>
          <p:cNvSpPr/>
          <p:nvPr/>
        </p:nvSpPr>
        <p:spPr>
          <a:xfrm>
            <a:off x="805159" y="4381954"/>
            <a:ext cx="1654976" cy="514302"/>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2</a:t>
            </a:r>
          </a:p>
        </p:txBody>
      </p:sp>
      <p:sp>
        <p:nvSpPr>
          <p:cNvPr id="50" name="Right Brace 49"/>
          <p:cNvSpPr/>
          <p:nvPr/>
        </p:nvSpPr>
        <p:spPr>
          <a:xfrm rot="5400000">
            <a:off x="4353575" y="2123299"/>
            <a:ext cx="363272" cy="6438926"/>
          </a:xfrm>
          <a:prstGeom prst="rightBrace">
            <a:avLst>
              <a:gd name="adj1" fmla="val 43042"/>
              <a:gd name="adj2" fmla="val 49888"/>
            </a:avLst>
          </a:prstGeom>
          <a:noFill/>
          <a:ln w="38100" cap="flat" cmpd="sng" algn="ctr">
            <a:solidFill>
              <a:srgbClr val="5B9BD5"/>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1" i="0" u="none" strike="noStrike" kern="0" cap="none" spc="0" normalizeH="0" baseline="0" noProof="0" smtClean="0">
              <a:ln>
                <a:noFill/>
              </a:ln>
              <a:solidFill>
                <a:prstClr val="black"/>
              </a:solidFill>
              <a:effectLst/>
              <a:uLnTx/>
              <a:uFillTx/>
              <a:latin typeface="Calibri" panose="020F0502020204030204"/>
              <a:ea typeface="+mn-ea"/>
              <a:cs typeface="+mn-cs"/>
            </a:endParaRPr>
          </a:p>
        </p:txBody>
      </p:sp>
      <p:sp>
        <p:nvSpPr>
          <p:cNvPr id="26" name="Rounded Rectangle 25"/>
          <p:cNvSpPr/>
          <p:nvPr/>
        </p:nvSpPr>
        <p:spPr>
          <a:xfrm>
            <a:off x="797616" y="3723736"/>
            <a:ext cx="1663960" cy="497003"/>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3</a:t>
            </a:r>
          </a:p>
        </p:txBody>
      </p:sp>
      <p:sp>
        <p:nvSpPr>
          <p:cNvPr id="53" name="Rounded Rectangle 52"/>
          <p:cNvSpPr/>
          <p:nvPr/>
        </p:nvSpPr>
        <p:spPr>
          <a:xfrm>
            <a:off x="3713053" y="3727357"/>
            <a:ext cx="1649692" cy="500624"/>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rPr>
              <a:t>Partition </a:t>
            </a:r>
            <a:r>
              <a:rPr lang="en-US" sz="2000" b="1" kern="0" dirty="0">
                <a:solidFill>
                  <a:prstClr val="white"/>
                </a:solidFill>
                <a:latin typeface="Calibri" panose="020F0502020204030204"/>
              </a:rPr>
              <a:t>4</a:t>
            </a:r>
            <a:endParaRPr kumimoji="0" lang="en-US" sz="2000" b="1" i="0" u="none" strike="noStrike" kern="0" cap="none" spc="0" normalizeH="0" baseline="0" noProof="0" dirty="0" smtClean="0">
              <a:ln>
                <a:noFill/>
              </a:ln>
              <a:solidFill>
                <a:prstClr val="white"/>
              </a:solidFill>
              <a:effectLst/>
              <a:uLnTx/>
              <a:uFillTx/>
              <a:latin typeface="Calibri" panose="020F0502020204030204"/>
            </a:endParaRPr>
          </a:p>
        </p:txBody>
      </p:sp>
      <p:sp>
        <p:nvSpPr>
          <p:cNvPr id="54" name="Rounded Rectangle 53"/>
          <p:cNvSpPr/>
          <p:nvPr/>
        </p:nvSpPr>
        <p:spPr>
          <a:xfrm>
            <a:off x="3718829" y="3039496"/>
            <a:ext cx="1654976" cy="514302"/>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1</a:t>
            </a:r>
          </a:p>
        </p:txBody>
      </p:sp>
      <p:sp>
        <p:nvSpPr>
          <p:cNvPr id="55" name="Rounded Rectangle 54"/>
          <p:cNvSpPr/>
          <p:nvPr/>
        </p:nvSpPr>
        <p:spPr>
          <a:xfrm>
            <a:off x="6685130" y="3039496"/>
            <a:ext cx="1654976" cy="514302"/>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2</a:t>
            </a:r>
          </a:p>
        </p:txBody>
      </p:sp>
      <p:sp>
        <p:nvSpPr>
          <p:cNvPr id="51" name="Rounded Rectangle 50"/>
          <p:cNvSpPr/>
          <p:nvPr/>
        </p:nvSpPr>
        <p:spPr>
          <a:xfrm>
            <a:off x="6685130" y="3040083"/>
            <a:ext cx="1654976" cy="514302"/>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2</a:t>
            </a:r>
          </a:p>
        </p:txBody>
      </p:sp>
      <p:sp>
        <p:nvSpPr>
          <p:cNvPr id="56" name="Rounded Rectangle 55"/>
          <p:cNvSpPr/>
          <p:nvPr/>
        </p:nvSpPr>
        <p:spPr>
          <a:xfrm>
            <a:off x="805158" y="3047096"/>
            <a:ext cx="1663960" cy="497003"/>
          </a:xfrm>
          <a:prstGeom prst="roundRect">
            <a:avLst/>
          </a:prstGeom>
          <a:solidFill>
            <a:srgbClr val="70AD47"/>
          </a:solidFill>
          <a:ln w="19050" cap="flat" cmpd="sng" algn="ctr">
            <a:solidFill>
              <a:sysClr val="window" lastClr="FF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a:ea typeface="+mn-ea"/>
                <a:cs typeface="+mn-cs"/>
              </a:rPr>
              <a:t>Partition 0</a:t>
            </a:r>
          </a:p>
        </p:txBody>
      </p:sp>
    </p:spTree>
    <p:extLst>
      <p:ext uri="{BB962C8B-B14F-4D97-AF65-F5344CB8AC3E}">
        <p14:creationId xmlns:p14="http://schemas.microsoft.com/office/powerpoint/2010/main" val="27195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xit" presetSubtype="0" fill="hold" grpId="0" nodeType="clickEffect">
                                  <p:stCondLst>
                                    <p:cond delay="0"/>
                                  </p:stCondLst>
                                  <p:childTnLst>
                                    <p:animEffect transition="out" filter="fade">
                                      <p:cBhvr>
                                        <p:cTn id="14" dur="1000"/>
                                        <p:tgtEl>
                                          <p:spTgt spid="41"/>
                                        </p:tgtEl>
                                      </p:cBhvr>
                                    </p:animEffect>
                                    <p:anim calcmode="lin" valueType="num">
                                      <p:cBhvr>
                                        <p:cTn id="15" dur="1000"/>
                                        <p:tgtEl>
                                          <p:spTgt spid="41"/>
                                        </p:tgtEl>
                                        <p:attrNameLst>
                                          <p:attrName>ppt_x</p:attrName>
                                        </p:attrNameLst>
                                      </p:cBhvr>
                                      <p:tavLst>
                                        <p:tav tm="0">
                                          <p:val>
                                            <p:strVal val="ppt_x"/>
                                          </p:val>
                                        </p:tav>
                                        <p:tav tm="100000">
                                          <p:val>
                                            <p:strVal val="ppt_x"/>
                                          </p:val>
                                        </p:tav>
                                      </p:tavLst>
                                    </p:anim>
                                    <p:anim calcmode="lin" valueType="num">
                                      <p:cBhvr>
                                        <p:cTn id="16" dur="1000"/>
                                        <p:tgtEl>
                                          <p:spTgt spid="41"/>
                                        </p:tgtEl>
                                        <p:attrNameLst>
                                          <p:attrName>ppt_y</p:attrName>
                                        </p:attrNameLst>
                                      </p:cBhvr>
                                      <p:tavLst>
                                        <p:tav tm="0">
                                          <p:val>
                                            <p:strVal val="ppt_y"/>
                                          </p:val>
                                        </p:tav>
                                        <p:tav tm="100000">
                                          <p:val>
                                            <p:strVal val="ppt_y+.1"/>
                                          </p:val>
                                        </p:tav>
                                      </p:tavLst>
                                    </p:anim>
                                    <p:set>
                                      <p:cBhvr>
                                        <p:cTn id="17" dur="1" fill="hold">
                                          <p:stCondLst>
                                            <p:cond delay="999"/>
                                          </p:stCondLst>
                                        </p:cTn>
                                        <p:tgtEl>
                                          <p:spTgt spid="41"/>
                                        </p:tgtEl>
                                        <p:attrNameLst>
                                          <p:attrName>style.visibility</p:attrName>
                                        </p:attrNameLst>
                                      </p:cBhvr>
                                      <p:to>
                                        <p:strVal val="hidden"/>
                                      </p:to>
                                    </p:set>
                                  </p:childTnLst>
                                </p:cTn>
                              </p:par>
                              <p:par>
                                <p:cTn id="18" presetID="42" presetClass="exit" presetSubtype="0" fill="hold" grpId="0" nodeType="withEffect">
                                  <p:stCondLst>
                                    <p:cond delay="0"/>
                                  </p:stCondLst>
                                  <p:childTnLst>
                                    <p:animEffect transition="out" filter="fade">
                                      <p:cBhvr>
                                        <p:cTn id="19" dur="1000"/>
                                        <p:tgtEl>
                                          <p:spTgt spid="48"/>
                                        </p:tgtEl>
                                      </p:cBhvr>
                                    </p:animEffect>
                                    <p:anim calcmode="lin" valueType="num">
                                      <p:cBhvr>
                                        <p:cTn id="20" dur="1000"/>
                                        <p:tgtEl>
                                          <p:spTgt spid="48"/>
                                        </p:tgtEl>
                                        <p:attrNameLst>
                                          <p:attrName>ppt_x</p:attrName>
                                        </p:attrNameLst>
                                      </p:cBhvr>
                                      <p:tavLst>
                                        <p:tav tm="0">
                                          <p:val>
                                            <p:strVal val="ppt_x"/>
                                          </p:val>
                                        </p:tav>
                                        <p:tav tm="100000">
                                          <p:val>
                                            <p:strVal val="ppt_x"/>
                                          </p:val>
                                        </p:tav>
                                      </p:tavLst>
                                    </p:anim>
                                    <p:anim calcmode="lin" valueType="num">
                                      <p:cBhvr>
                                        <p:cTn id="21" dur="1000"/>
                                        <p:tgtEl>
                                          <p:spTgt spid="48"/>
                                        </p:tgtEl>
                                        <p:attrNameLst>
                                          <p:attrName>ppt_y</p:attrName>
                                        </p:attrNameLst>
                                      </p:cBhvr>
                                      <p:tavLst>
                                        <p:tav tm="0">
                                          <p:val>
                                            <p:strVal val="ppt_y"/>
                                          </p:val>
                                        </p:tav>
                                        <p:tav tm="100000">
                                          <p:val>
                                            <p:strVal val="ppt_y+.1"/>
                                          </p:val>
                                        </p:tav>
                                      </p:tavLst>
                                    </p:anim>
                                    <p:set>
                                      <p:cBhvr>
                                        <p:cTn id="22" dur="1" fill="hold">
                                          <p:stCondLst>
                                            <p:cond delay="999"/>
                                          </p:stCondLst>
                                        </p:cTn>
                                        <p:tgtEl>
                                          <p:spTgt spid="48"/>
                                        </p:tgtEl>
                                        <p:attrNameLst>
                                          <p:attrName>style.visibility</p:attrName>
                                        </p:attrNameLst>
                                      </p:cBhvr>
                                      <p:to>
                                        <p:strVal val="hidden"/>
                                      </p:to>
                                    </p:set>
                                  </p:childTnLst>
                                </p:cTn>
                              </p:par>
                              <p:par>
                                <p:cTn id="23" presetID="42" presetClass="exit" presetSubtype="0" fill="hold" grpId="0" nodeType="withEffect">
                                  <p:stCondLst>
                                    <p:cond delay="0"/>
                                  </p:stCondLst>
                                  <p:childTnLst>
                                    <p:animEffect transition="out" filter="fade">
                                      <p:cBhvr>
                                        <p:cTn id="24" dur="1000"/>
                                        <p:tgtEl>
                                          <p:spTgt spid="42"/>
                                        </p:tgtEl>
                                      </p:cBhvr>
                                    </p:animEffect>
                                    <p:anim calcmode="lin" valueType="num">
                                      <p:cBhvr>
                                        <p:cTn id="25" dur="1000"/>
                                        <p:tgtEl>
                                          <p:spTgt spid="42"/>
                                        </p:tgtEl>
                                        <p:attrNameLst>
                                          <p:attrName>ppt_x</p:attrName>
                                        </p:attrNameLst>
                                      </p:cBhvr>
                                      <p:tavLst>
                                        <p:tav tm="0">
                                          <p:val>
                                            <p:strVal val="ppt_x"/>
                                          </p:val>
                                        </p:tav>
                                        <p:tav tm="100000">
                                          <p:val>
                                            <p:strVal val="ppt_x"/>
                                          </p:val>
                                        </p:tav>
                                      </p:tavLst>
                                    </p:anim>
                                    <p:anim calcmode="lin" valueType="num">
                                      <p:cBhvr>
                                        <p:cTn id="26" dur="1000"/>
                                        <p:tgtEl>
                                          <p:spTgt spid="42"/>
                                        </p:tgtEl>
                                        <p:attrNameLst>
                                          <p:attrName>ppt_y</p:attrName>
                                        </p:attrNameLst>
                                      </p:cBhvr>
                                      <p:tavLst>
                                        <p:tav tm="0">
                                          <p:val>
                                            <p:strVal val="ppt_y"/>
                                          </p:val>
                                        </p:tav>
                                        <p:tav tm="100000">
                                          <p:val>
                                            <p:strVal val="ppt_y+.1"/>
                                          </p:val>
                                        </p:tav>
                                      </p:tavLst>
                                    </p:anim>
                                    <p:set>
                                      <p:cBhvr>
                                        <p:cTn id="27" dur="1" fill="hold">
                                          <p:stCondLst>
                                            <p:cond delay="999"/>
                                          </p:stCondLst>
                                        </p:cTn>
                                        <p:tgtEl>
                                          <p:spTgt spid="42"/>
                                        </p:tgtEl>
                                        <p:attrNameLst>
                                          <p:attrName>style.visibility</p:attrName>
                                        </p:attrNameLst>
                                      </p:cBhvr>
                                      <p:to>
                                        <p:strVal val="hidden"/>
                                      </p:to>
                                    </p:set>
                                  </p:childTnLst>
                                </p:cTn>
                              </p:par>
                              <p:par>
                                <p:cTn id="28" presetID="42" presetClass="exit" presetSubtype="0" fill="hold" grpId="0" nodeType="withEffect">
                                  <p:stCondLst>
                                    <p:cond delay="0"/>
                                  </p:stCondLst>
                                  <p:childTnLst>
                                    <p:animEffect transition="out" filter="fade">
                                      <p:cBhvr>
                                        <p:cTn id="29" dur="1000"/>
                                        <p:tgtEl>
                                          <p:spTgt spid="49"/>
                                        </p:tgtEl>
                                      </p:cBhvr>
                                    </p:animEffect>
                                    <p:anim calcmode="lin" valueType="num">
                                      <p:cBhvr>
                                        <p:cTn id="30" dur="1000"/>
                                        <p:tgtEl>
                                          <p:spTgt spid="49"/>
                                        </p:tgtEl>
                                        <p:attrNameLst>
                                          <p:attrName>ppt_x</p:attrName>
                                        </p:attrNameLst>
                                      </p:cBhvr>
                                      <p:tavLst>
                                        <p:tav tm="0">
                                          <p:val>
                                            <p:strVal val="ppt_x"/>
                                          </p:val>
                                        </p:tav>
                                        <p:tav tm="100000">
                                          <p:val>
                                            <p:strVal val="ppt_x"/>
                                          </p:val>
                                        </p:tav>
                                      </p:tavLst>
                                    </p:anim>
                                    <p:anim calcmode="lin" valueType="num">
                                      <p:cBhvr>
                                        <p:cTn id="31" dur="1000"/>
                                        <p:tgtEl>
                                          <p:spTgt spid="49"/>
                                        </p:tgtEl>
                                        <p:attrNameLst>
                                          <p:attrName>ppt_y</p:attrName>
                                        </p:attrNameLst>
                                      </p:cBhvr>
                                      <p:tavLst>
                                        <p:tav tm="0">
                                          <p:val>
                                            <p:strVal val="ppt_y"/>
                                          </p:val>
                                        </p:tav>
                                        <p:tav tm="100000">
                                          <p:val>
                                            <p:strVal val="ppt_y+.1"/>
                                          </p:val>
                                        </p:tav>
                                      </p:tavLst>
                                    </p:anim>
                                    <p:set>
                                      <p:cBhvr>
                                        <p:cTn id="32" dur="1" fill="hold">
                                          <p:stCondLst>
                                            <p:cond delay="999"/>
                                          </p:stCondLst>
                                        </p:cTn>
                                        <p:tgtEl>
                                          <p:spTgt spid="49"/>
                                        </p:tgtEl>
                                        <p:attrNameLst>
                                          <p:attrName>style.visibility</p:attrName>
                                        </p:attrNameLst>
                                      </p:cBhvr>
                                      <p:to>
                                        <p:strVal val="hidden"/>
                                      </p:to>
                                    </p:set>
                                  </p:childTnLst>
                                </p:cTn>
                              </p:par>
                              <p:par>
                                <p:cTn id="33" presetID="42" presetClass="exit" presetSubtype="0" fill="hold" grpId="0" nodeType="withEffect">
                                  <p:stCondLst>
                                    <p:cond delay="0"/>
                                  </p:stCondLst>
                                  <p:childTnLst>
                                    <p:animEffect transition="out" filter="fade">
                                      <p:cBhvr>
                                        <p:cTn id="34" dur="1000"/>
                                        <p:tgtEl>
                                          <p:spTgt spid="45"/>
                                        </p:tgtEl>
                                      </p:cBhvr>
                                    </p:animEffect>
                                    <p:anim calcmode="lin" valueType="num">
                                      <p:cBhvr>
                                        <p:cTn id="35" dur="1000"/>
                                        <p:tgtEl>
                                          <p:spTgt spid="45"/>
                                        </p:tgtEl>
                                        <p:attrNameLst>
                                          <p:attrName>ppt_x</p:attrName>
                                        </p:attrNameLst>
                                      </p:cBhvr>
                                      <p:tavLst>
                                        <p:tav tm="0">
                                          <p:val>
                                            <p:strVal val="ppt_x"/>
                                          </p:val>
                                        </p:tav>
                                        <p:tav tm="100000">
                                          <p:val>
                                            <p:strVal val="ppt_x"/>
                                          </p:val>
                                        </p:tav>
                                      </p:tavLst>
                                    </p:anim>
                                    <p:anim calcmode="lin" valueType="num">
                                      <p:cBhvr>
                                        <p:cTn id="36" dur="1000"/>
                                        <p:tgtEl>
                                          <p:spTgt spid="45"/>
                                        </p:tgtEl>
                                        <p:attrNameLst>
                                          <p:attrName>ppt_y</p:attrName>
                                        </p:attrNameLst>
                                      </p:cBhvr>
                                      <p:tavLst>
                                        <p:tav tm="0">
                                          <p:val>
                                            <p:strVal val="ppt_y"/>
                                          </p:val>
                                        </p:tav>
                                        <p:tav tm="100000">
                                          <p:val>
                                            <p:strVal val="ppt_y+.1"/>
                                          </p:val>
                                        </p:tav>
                                      </p:tavLst>
                                    </p:anim>
                                    <p:set>
                                      <p:cBhvr>
                                        <p:cTn id="37" dur="1" fill="hold">
                                          <p:stCondLst>
                                            <p:cond delay="999"/>
                                          </p:stCondLst>
                                        </p:cTn>
                                        <p:tgtEl>
                                          <p:spTgt spid="45"/>
                                        </p:tgtEl>
                                        <p:attrNameLst>
                                          <p:attrName>style.visibility</p:attrName>
                                        </p:attrNameLst>
                                      </p:cBhvr>
                                      <p:to>
                                        <p:strVal val="hidden"/>
                                      </p:to>
                                    </p:set>
                                  </p:childTnLst>
                                </p:cTn>
                              </p:par>
                              <p:par>
                                <p:cTn id="38" presetID="42" presetClass="exit" presetSubtype="0" fill="hold" grpId="0" nodeType="withEffect">
                                  <p:stCondLst>
                                    <p:cond delay="0"/>
                                  </p:stCondLst>
                                  <p:childTnLst>
                                    <p:animEffect transition="out" filter="fade">
                                      <p:cBhvr>
                                        <p:cTn id="39" dur="1000"/>
                                        <p:tgtEl>
                                          <p:spTgt spid="44"/>
                                        </p:tgtEl>
                                      </p:cBhvr>
                                    </p:animEffect>
                                    <p:anim calcmode="lin" valueType="num">
                                      <p:cBhvr>
                                        <p:cTn id="40" dur="1000"/>
                                        <p:tgtEl>
                                          <p:spTgt spid="44"/>
                                        </p:tgtEl>
                                        <p:attrNameLst>
                                          <p:attrName>ppt_x</p:attrName>
                                        </p:attrNameLst>
                                      </p:cBhvr>
                                      <p:tavLst>
                                        <p:tav tm="0">
                                          <p:val>
                                            <p:strVal val="ppt_x"/>
                                          </p:val>
                                        </p:tav>
                                        <p:tav tm="100000">
                                          <p:val>
                                            <p:strVal val="ppt_x"/>
                                          </p:val>
                                        </p:tav>
                                      </p:tavLst>
                                    </p:anim>
                                    <p:anim calcmode="lin" valueType="num">
                                      <p:cBhvr>
                                        <p:cTn id="41" dur="1000"/>
                                        <p:tgtEl>
                                          <p:spTgt spid="44"/>
                                        </p:tgtEl>
                                        <p:attrNameLst>
                                          <p:attrName>ppt_y</p:attrName>
                                        </p:attrNameLst>
                                      </p:cBhvr>
                                      <p:tavLst>
                                        <p:tav tm="0">
                                          <p:val>
                                            <p:strVal val="ppt_y"/>
                                          </p:val>
                                        </p:tav>
                                        <p:tav tm="100000">
                                          <p:val>
                                            <p:strVal val="ppt_y+.1"/>
                                          </p:val>
                                        </p:tav>
                                      </p:tavLst>
                                    </p:anim>
                                    <p:set>
                                      <p:cBhvr>
                                        <p:cTn id="42" dur="1" fill="hold">
                                          <p:stCondLst>
                                            <p:cond delay="999"/>
                                          </p:stCondLst>
                                        </p:cTn>
                                        <p:tgtEl>
                                          <p:spTgt spid="44"/>
                                        </p:tgtEl>
                                        <p:attrNameLst>
                                          <p:attrName>style.visibility</p:attrName>
                                        </p:attrNameLst>
                                      </p:cBhvr>
                                      <p:to>
                                        <p:strVal val="hidden"/>
                                      </p:to>
                                    </p:set>
                                  </p:childTnLst>
                                </p:cTn>
                              </p:par>
                              <p:par>
                                <p:cTn id="43" presetID="42" presetClass="exit" presetSubtype="0" fill="hold" grpId="0" nodeType="withEffect">
                                  <p:stCondLst>
                                    <p:cond delay="0"/>
                                  </p:stCondLst>
                                  <p:childTnLst>
                                    <p:animEffect transition="out" filter="fade">
                                      <p:cBhvr>
                                        <p:cTn id="44" dur="1000"/>
                                        <p:tgtEl>
                                          <p:spTgt spid="47"/>
                                        </p:tgtEl>
                                      </p:cBhvr>
                                    </p:animEffect>
                                    <p:anim calcmode="lin" valueType="num">
                                      <p:cBhvr>
                                        <p:cTn id="45" dur="1000"/>
                                        <p:tgtEl>
                                          <p:spTgt spid="47"/>
                                        </p:tgtEl>
                                        <p:attrNameLst>
                                          <p:attrName>ppt_x</p:attrName>
                                        </p:attrNameLst>
                                      </p:cBhvr>
                                      <p:tavLst>
                                        <p:tav tm="0">
                                          <p:val>
                                            <p:strVal val="ppt_x"/>
                                          </p:val>
                                        </p:tav>
                                        <p:tav tm="100000">
                                          <p:val>
                                            <p:strVal val="ppt_x"/>
                                          </p:val>
                                        </p:tav>
                                      </p:tavLst>
                                    </p:anim>
                                    <p:anim calcmode="lin" valueType="num">
                                      <p:cBhvr>
                                        <p:cTn id="46" dur="1000"/>
                                        <p:tgtEl>
                                          <p:spTgt spid="47"/>
                                        </p:tgtEl>
                                        <p:attrNameLst>
                                          <p:attrName>ppt_y</p:attrName>
                                        </p:attrNameLst>
                                      </p:cBhvr>
                                      <p:tavLst>
                                        <p:tav tm="0">
                                          <p:val>
                                            <p:strVal val="ppt_y"/>
                                          </p:val>
                                        </p:tav>
                                        <p:tav tm="100000">
                                          <p:val>
                                            <p:strVal val="ppt_y+.1"/>
                                          </p:val>
                                        </p:tav>
                                      </p:tavLst>
                                    </p:anim>
                                    <p:set>
                                      <p:cBhvr>
                                        <p:cTn id="47" dur="1" fill="hold">
                                          <p:stCondLst>
                                            <p:cond delay="999"/>
                                          </p:stCondLst>
                                        </p:cTn>
                                        <p:tgtEl>
                                          <p:spTgt spid="4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fade">
                                      <p:cBhvr>
                                        <p:cTn id="52" dur="1000"/>
                                        <p:tgtEl>
                                          <p:spTgt spid="26"/>
                                        </p:tgtEl>
                                      </p:cBhvr>
                                    </p:animEffect>
                                    <p:anim calcmode="lin" valueType="num">
                                      <p:cBhvr>
                                        <p:cTn id="53" dur="1000" fill="hold"/>
                                        <p:tgtEl>
                                          <p:spTgt spid="26"/>
                                        </p:tgtEl>
                                        <p:attrNameLst>
                                          <p:attrName>ppt_x</p:attrName>
                                        </p:attrNameLst>
                                      </p:cBhvr>
                                      <p:tavLst>
                                        <p:tav tm="0">
                                          <p:val>
                                            <p:strVal val="#ppt_x"/>
                                          </p:val>
                                        </p:tav>
                                        <p:tav tm="100000">
                                          <p:val>
                                            <p:strVal val="#ppt_x"/>
                                          </p:val>
                                        </p:tav>
                                      </p:tavLst>
                                    </p:anim>
                                    <p:anim calcmode="lin" valueType="num">
                                      <p:cBhvr>
                                        <p:cTn id="54" dur="1000" fill="hold"/>
                                        <p:tgtEl>
                                          <p:spTgt spid="26"/>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animEffect transition="in" filter="fade">
                                      <p:cBhvr>
                                        <p:cTn id="57" dur="1000"/>
                                        <p:tgtEl>
                                          <p:spTgt spid="53"/>
                                        </p:tgtEl>
                                      </p:cBhvr>
                                    </p:animEffect>
                                    <p:anim calcmode="lin" valueType="num">
                                      <p:cBhvr>
                                        <p:cTn id="58" dur="1000" fill="hold"/>
                                        <p:tgtEl>
                                          <p:spTgt spid="53"/>
                                        </p:tgtEl>
                                        <p:attrNameLst>
                                          <p:attrName>ppt_x</p:attrName>
                                        </p:attrNameLst>
                                      </p:cBhvr>
                                      <p:tavLst>
                                        <p:tav tm="0">
                                          <p:val>
                                            <p:strVal val="#ppt_x"/>
                                          </p:val>
                                        </p:tav>
                                        <p:tav tm="100000">
                                          <p:val>
                                            <p:strVal val="#ppt_x"/>
                                          </p:val>
                                        </p:tav>
                                      </p:tavLst>
                                    </p:anim>
                                    <p:anim calcmode="lin" valueType="num">
                                      <p:cBhvr>
                                        <p:cTn id="59" dur="1000" fill="hold"/>
                                        <p:tgtEl>
                                          <p:spTgt spid="53"/>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fade">
                                      <p:cBhvr>
                                        <p:cTn id="62" dur="1000"/>
                                        <p:tgtEl>
                                          <p:spTgt spid="51"/>
                                        </p:tgtEl>
                                      </p:cBhvr>
                                    </p:animEffect>
                                    <p:anim calcmode="lin" valueType="num">
                                      <p:cBhvr>
                                        <p:cTn id="63" dur="1000" fill="hold"/>
                                        <p:tgtEl>
                                          <p:spTgt spid="51"/>
                                        </p:tgtEl>
                                        <p:attrNameLst>
                                          <p:attrName>ppt_x</p:attrName>
                                        </p:attrNameLst>
                                      </p:cBhvr>
                                      <p:tavLst>
                                        <p:tav tm="0">
                                          <p:val>
                                            <p:strVal val="#ppt_x"/>
                                          </p:val>
                                        </p:tav>
                                        <p:tav tm="100000">
                                          <p:val>
                                            <p:strVal val="#ppt_x"/>
                                          </p:val>
                                        </p:tav>
                                      </p:tavLst>
                                    </p:anim>
                                    <p:anim calcmode="lin" valueType="num">
                                      <p:cBhvr>
                                        <p:cTn id="64" dur="1000" fill="hold"/>
                                        <p:tgtEl>
                                          <p:spTgt spid="51"/>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4"/>
                                        </p:tgtEl>
                                        <p:attrNameLst>
                                          <p:attrName>style.visibility</p:attrName>
                                        </p:attrNameLst>
                                      </p:cBhvr>
                                      <p:to>
                                        <p:strVal val="visible"/>
                                      </p:to>
                                    </p:set>
                                    <p:animEffect transition="in" filter="fade">
                                      <p:cBhvr>
                                        <p:cTn id="67" dur="1000"/>
                                        <p:tgtEl>
                                          <p:spTgt spid="54"/>
                                        </p:tgtEl>
                                      </p:cBhvr>
                                    </p:animEffect>
                                    <p:anim calcmode="lin" valueType="num">
                                      <p:cBhvr>
                                        <p:cTn id="68" dur="1000" fill="hold"/>
                                        <p:tgtEl>
                                          <p:spTgt spid="54"/>
                                        </p:tgtEl>
                                        <p:attrNameLst>
                                          <p:attrName>ppt_x</p:attrName>
                                        </p:attrNameLst>
                                      </p:cBhvr>
                                      <p:tavLst>
                                        <p:tav tm="0">
                                          <p:val>
                                            <p:strVal val="#ppt_x"/>
                                          </p:val>
                                        </p:tav>
                                        <p:tav tm="100000">
                                          <p:val>
                                            <p:strVal val="#ppt_x"/>
                                          </p:val>
                                        </p:tav>
                                      </p:tavLst>
                                    </p:anim>
                                    <p:anim calcmode="lin" valueType="num">
                                      <p:cBhvr>
                                        <p:cTn id="69" dur="1000" fill="hold"/>
                                        <p:tgtEl>
                                          <p:spTgt spid="54"/>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56"/>
                                        </p:tgtEl>
                                        <p:attrNameLst>
                                          <p:attrName>style.visibility</p:attrName>
                                        </p:attrNameLst>
                                      </p:cBhvr>
                                      <p:to>
                                        <p:strVal val="visible"/>
                                      </p:to>
                                    </p:set>
                                    <p:animEffect transition="in" filter="fade">
                                      <p:cBhvr>
                                        <p:cTn id="72" dur="1000"/>
                                        <p:tgtEl>
                                          <p:spTgt spid="56"/>
                                        </p:tgtEl>
                                      </p:cBhvr>
                                    </p:animEffect>
                                    <p:anim calcmode="lin" valueType="num">
                                      <p:cBhvr>
                                        <p:cTn id="73" dur="1000" fill="hold"/>
                                        <p:tgtEl>
                                          <p:spTgt spid="56"/>
                                        </p:tgtEl>
                                        <p:attrNameLst>
                                          <p:attrName>ppt_x</p:attrName>
                                        </p:attrNameLst>
                                      </p:cBhvr>
                                      <p:tavLst>
                                        <p:tav tm="0">
                                          <p:val>
                                            <p:strVal val="#ppt_x"/>
                                          </p:val>
                                        </p:tav>
                                        <p:tav tm="100000">
                                          <p:val>
                                            <p:strVal val="#ppt_x"/>
                                          </p:val>
                                        </p:tav>
                                      </p:tavLst>
                                    </p:anim>
                                    <p:anim calcmode="lin" valueType="num">
                                      <p:cBhvr>
                                        <p:cTn id="7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26" grpId="0" animBg="1"/>
      <p:bldP spid="53" grpId="0" animBg="1"/>
      <p:bldP spid="54" grpId="0" animBg="1"/>
      <p:bldP spid="51" grpId="0" animBg="1"/>
      <p:bldP spid="56" grpId="0" animBg="1"/>
    </p:bldLst>
  </p:timing>
</p:sld>
</file>

<file path=ppt/theme/theme1.xml><?xml version="1.0" encoding="utf-8"?>
<a:theme xmlns:a="http://schemas.openxmlformats.org/drawingml/2006/main" name="Blank Presentation">
  <a:themeElements>
    <a:clrScheme name="Custom 2">
      <a:dk1>
        <a:srgbClr val="000000"/>
      </a:dk1>
      <a:lt1>
        <a:srgbClr val="FFFFFF"/>
      </a:lt1>
      <a:dk2>
        <a:srgbClr val="F8F3D2"/>
      </a:dk2>
      <a:lt2>
        <a:srgbClr val="B0B2B4"/>
      </a:lt2>
      <a:accent1>
        <a:srgbClr val="8E0C33"/>
      </a:accent1>
      <a:accent2>
        <a:srgbClr val="6D6E70"/>
      </a:accent2>
      <a:accent3>
        <a:srgbClr val="FFFFFF"/>
      </a:accent3>
      <a:accent4>
        <a:srgbClr val="000000"/>
      </a:accent4>
      <a:accent5>
        <a:srgbClr val="BFAAAA"/>
      </a:accent5>
      <a:accent6>
        <a:srgbClr val="626365"/>
      </a:accent6>
      <a:hlink>
        <a:srgbClr val="8E0C33"/>
      </a:hlink>
      <a:folHlink>
        <a:srgbClr val="6D6E7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1"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Blank Presentation 1">
        <a:dk1>
          <a:srgbClr val="000000"/>
        </a:dk1>
        <a:lt1>
          <a:srgbClr val="FFFFFF"/>
        </a:lt1>
        <a:dk2>
          <a:srgbClr val="F8F3D2"/>
        </a:dk2>
        <a:lt2>
          <a:srgbClr val="B0B2B4"/>
        </a:lt2>
        <a:accent1>
          <a:srgbClr val="7D110C"/>
        </a:accent1>
        <a:accent2>
          <a:srgbClr val="6D6E70"/>
        </a:accent2>
        <a:accent3>
          <a:srgbClr val="FFFFFF"/>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9F3D3"/>
        </a:lt1>
        <a:dk2>
          <a:srgbClr val="F8F3D2"/>
        </a:dk2>
        <a:lt2>
          <a:srgbClr val="B0B2B4"/>
        </a:lt2>
        <a:accent1>
          <a:srgbClr val="7D110C"/>
        </a:accent1>
        <a:accent2>
          <a:srgbClr val="6D6E70"/>
        </a:accent2>
        <a:accent3>
          <a:srgbClr val="FBF8E6"/>
        </a:accent3>
        <a:accent4>
          <a:srgbClr val="000000"/>
        </a:accent4>
        <a:accent5>
          <a:srgbClr val="BFAAAA"/>
        </a:accent5>
        <a:accent6>
          <a:srgbClr val="626365"/>
        </a:accent6>
        <a:hlink>
          <a:srgbClr val="7D110C"/>
        </a:hlink>
        <a:folHlink>
          <a:srgbClr val="6D6E7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2369</TotalTime>
  <Words>855</Words>
  <Application>Microsoft Office PowerPoint</Application>
  <PresentationFormat>On-screen Show (4:3)</PresentationFormat>
  <Paragraphs>309</Paragraphs>
  <Slides>19</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ＭＳ Ｐゴシック</vt:lpstr>
      <vt:lpstr>Arial</vt:lpstr>
      <vt:lpstr>Calibri</vt:lpstr>
      <vt:lpstr>Cambria Math</vt:lpstr>
      <vt:lpstr>Times New Roman</vt:lpstr>
      <vt:lpstr>Blank Presentation</vt:lpstr>
      <vt:lpstr>Harp: Collective Communication on Hadoop</vt:lpstr>
      <vt:lpstr>Outline</vt:lpstr>
      <vt:lpstr>Motivation</vt:lpstr>
      <vt:lpstr>Large Scale Data Analysis Applications</vt:lpstr>
      <vt:lpstr>The Models of Contemporary Big Data Tools</vt:lpstr>
      <vt:lpstr>Contributions</vt:lpstr>
      <vt:lpstr>Collective Communication Abstractions</vt:lpstr>
      <vt:lpstr>Hierarchical Data Abstractions</vt:lpstr>
      <vt:lpstr>Example: regroup</vt:lpstr>
      <vt:lpstr>Operations</vt:lpstr>
      <vt:lpstr>MapCollective Programming Model</vt:lpstr>
      <vt:lpstr>The Harp Library</vt:lpstr>
      <vt:lpstr>Component Layers</vt:lpstr>
      <vt:lpstr>A MapCollective Job</vt:lpstr>
      <vt:lpstr>Experiments</vt:lpstr>
      <vt:lpstr>K-means Clustering</vt:lpstr>
      <vt:lpstr>Force-directed Graph Drawing Algorithm</vt:lpstr>
      <vt:lpstr>WDA-SMACOF</vt:lpstr>
      <vt:lpstr>Conclusions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zhangbj</dc:creator>
  <cp:lastModifiedBy>ZBJ</cp:lastModifiedBy>
  <cp:revision>410</cp:revision>
  <dcterms:created xsi:type="dcterms:W3CDTF">2014-02-21T21:40:17Z</dcterms:created>
  <dcterms:modified xsi:type="dcterms:W3CDTF">2015-03-15T01:04:52Z</dcterms:modified>
</cp:coreProperties>
</file>