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998" r:id="rId1"/>
    <p:sldMasterId id="2147486009" r:id="rId2"/>
    <p:sldMasterId id="2147486021" r:id="rId3"/>
    <p:sldMasterId id="2147486034" r:id="rId4"/>
  </p:sldMasterIdLst>
  <p:notesMasterIdLst>
    <p:notesMasterId r:id="rId40"/>
  </p:notesMasterIdLst>
  <p:sldIdLst>
    <p:sldId id="1127" r:id="rId5"/>
    <p:sldId id="1181" r:id="rId6"/>
    <p:sldId id="1125" r:id="rId7"/>
    <p:sldId id="1188" r:id="rId8"/>
    <p:sldId id="1203" r:id="rId9"/>
    <p:sldId id="1205" r:id="rId10"/>
    <p:sldId id="1230" r:id="rId11"/>
    <p:sldId id="1231" r:id="rId12"/>
    <p:sldId id="1208" r:id="rId13"/>
    <p:sldId id="1225" r:id="rId14"/>
    <p:sldId id="1234" r:id="rId15"/>
    <p:sldId id="1209" r:id="rId16"/>
    <p:sldId id="1226" r:id="rId17"/>
    <p:sldId id="1204" r:id="rId18"/>
    <p:sldId id="1169" r:id="rId19"/>
    <p:sldId id="1170" r:id="rId20"/>
    <p:sldId id="1171" r:id="rId21"/>
    <p:sldId id="1172" r:id="rId22"/>
    <p:sldId id="1173" r:id="rId23"/>
    <p:sldId id="1174" r:id="rId24"/>
    <p:sldId id="1175" r:id="rId25"/>
    <p:sldId id="1221" r:id="rId26"/>
    <p:sldId id="1222" r:id="rId27"/>
    <p:sldId id="1210" r:id="rId28"/>
    <p:sldId id="1211" r:id="rId29"/>
    <p:sldId id="1212" r:id="rId30"/>
    <p:sldId id="1213" r:id="rId31"/>
    <p:sldId id="1228" r:id="rId32"/>
    <p:sldId id="1214" r:id="rId33"/>
    <p:sldId id="1215" r:id="rId34"/>
    <p:sldId id="1154" r:id="rId35"/>
    <p:sldId id="1227" r:id="rId36"/>
    <p:sldId id="1224" r:id="rId37"/>
    <p:sldId id="1229" r:id="rId38"/>
    <p:sldId id="1223"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BF56"/>
    <a:srgbClr val="AAE98F"/>
    <a:srgbClr val="CE0026"/>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22516" autoAdjust="0"/>
    <p:restoredTop sz="86435" autoAdjust="0"/>
  </p:normalViewPr>
  <p:slideViewPr>
    <p:cSldViewPr snapToGrid="0">
      <p:cViewPr varScale="1">
        <p:scale>
          <a:sx n="91" d="100"/>
          <a:sy n="91" d="100"/>
        </p:scale>
        <p:origin x="-448" y="-104"/>
      </p:cViewPr>
      <p:guideLst>
        <p:guide orient="horz" pos="2160"/>
        <p:guide pos="2880"/>
      </p:guideLst>
    </p:cSldViewPr>
  </p:slideViewPr>
  <p:outlineViewPr>
    <p:cViewPr>
      <p:scale>
        <a:sx n="33" d="100"/>
        <a:sy n="33" d="100"/>
      </p:scale>
      <p:origin x="0" y="17504"/>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image" Target="../media/image9.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780D52-3244-7A48-A6C7-4A64B39D03A5}" type="doc">
      <dgm:prSet loTypeId="urn:microsoft.com/office/officeart/2008/layout/PictureStrips" loCatId="" qsTypeId="urn:microsoft.com/office/officeart/2005/8/quickstyle/simple1" qsCatId="simple" csTypeId="urn:microsoft.com/office/officeart/2005/8/colors/accent4_3" csCatId="accent4" phldr="1"/>
      <dgm:spPr/>
      <dgm:t>
        <a:bodyPr/>
        <a:lstStyle/>
        <a:p>
          <a:endParaRPr lang="de-DE"/>
        </a:p>
      </dgm:t>
    </dgm:pt>
    <dgm:pt modelId="{C4105135-57C7-9E4C-80FA-3707B43A9AA2}">
      <dgm:prSet phldrT="[Text]"/>
      <dgm:spPr/>
      <dgm:t>
        <a:bodyPr/>
        <a:lstStyle/>
        <a:p>
          <a:r>
            <a:rPr lang="de-DE" dirty="0" err="1" smtClean="0"/>
            <a:t>Geonomics</a:t>
          </a:r>
          <a:r>
            <a:rPr lang="de-DE" dirty="0" smtClean="0"/>
            <a:t>:</a:t>
          </a:r>
          <a:endParaRPr lang="de-DE" dirty="0"/>
        </a:p>
      </dgm:t>
    </dgm:pt>
    <dgm:pt modelId="{BCDCFBE5-2964-9C4A-84CA-82E57EF7C8A8}" type="parTrans" cxnId="{8E1D4AE6-2752-174F-873E-E02F411F5226}">
      <dgm:prSet/>
      <dgm:spPr/>
      <dgm:t>
        <a:bodyPr/>
        <a:lstStyle/>
        <a:p>
          <a:endParaRPr lang="de-DE"/>
        </a:p>
      </dgm:t>
    </dgm:pt>
    <dgm:pt modelId="{57F4613B-555C-2C48-884C-2364E22AEBB7}" type="sibTrans" cxnId="{8E1D4AE6-2752-174F-873E-E02F411F5226}">
      <dgm:prSet/>
      <dgm:spPr/>
      <dgm:t>
        <a:bodyPr/>
        <a:lstStyle/>
        <a:p>
          <a:endParaRPr lang="de-DE"/>
        </a:p>
      </dgm:t>
    </dgm:pt>
    <dgm:pt modelId="{B6755DC9-A1DE-964F-A480-A18984C62691}">
      <dgm:prSet phldrT="[Text]"/>
      <dgm:spPr/>
      <dgm:t>
        <a:bodyPr/>
        <a:lstStyle/>
        <a:p>
          <a:r>
            <a:rPr lang="de-DE" dirty="0" smtClean="0"/>
            <a:t>High </a:t>
          </a:r>
          <a:r>
            <a:rPr lang="de-DE" dirty="0" err="1" smtClean="0"/>
            <a:t>Energy</a:t>
          </a:r>
          <a:r>
            <a:rPr lang="de-DE" dirty="0" smtClean="0"/>
            <a:t> </a:t>
          </a:r>
          <a:r>
            <a:rPr lang="de-DE" dirty="0" err="1" smtClean="0"/>
            <a:t>Physics</a:t>
          </a:r>
          <a:r>
            <a:rPr lang="de-DE" dirty="0" smtClean="0"/>
            <a:t>:</a:t>
          </a:r>
          <a:endParaRPr lang="de-DE" dirty="0"/>
        </a:p>
      </dgm:t>
    </dgm:pt>
    <dgm:pt modelId="{9DDFB7CC-4A92-D740-B923-E36F95C3C90F}" type="parTrans" cxnId="{D00A203B-911E-504C-A070-059FCEEE9F62}">
      <dgm:prSet/>
      <dgm:spPr/>
      <dgm:t>
        <a:bodyPr/>
        <a:lstStyle/>
        <a:p>
          <a:endParaRPr lang="de-DE"/>
        </a:p>
      </dgm:t>
    </dgm:pt>
    <dgm:pt modelId="{E7E94A91-1E05-A644-894B-E655A59EC589}" type="sibTrans" cxnId="{D00A203B-911E-504C-A070-059FCEEE9F62}">
      <dgm:prSet/>
      <dgm:spPr/>
      <dgm:t>
        <a:bodyPr/>
        <a:lstStyle/>
        <a:p>
          <a:endParaRPr lang="de-DE"/>
        </a:p>
      </dgm:t>
    </dgm:pt>
    <dgm:pt modelId="{555BDF6C-9F3B-1249-9481-F1BC7935FAB7}">
      <dgm:prSet phldrT="[Text]"/>
      <dgm:spPr/>
      <dgm:t>
        <a:bodyPr/>
        <a:lstStyle/>
        <a:p>
          <a:r>
            <a:rPr lang="de-DE" dirty="0" smtClean="0"/>
            <a:t>Data </a:t>
          </a:r>
          <a:r>
            <a:rPr lang="de-DE" dirty="0" err="1" smtClean="0"/>
            <a:t>volume</a:t>
          </a:r>
          <a:r>
            <a:rPr lang="de-DE" dirty="0" smtClean="0"/>
            <a:t> </a:t>
          </a:r>
          <a:r>
            <a:rPr lang="de-DE" dirty="0" err="1" smtClean="0"/>
            <a:t>increasing</a:t>
          </a:r>
          <a:r>
            <a:rPr lang="de-DE" dirty="0" smtClean="0"/>
            <a:t> </a:t>
          </a:r>
          <a:r>
            <a:rPr lang="de-DE" dirty="0" err="1" smtClean="0"/>
            <a:t>with</a:t>
          </a:r>
          <a:r>
            <a:rPr lang="de-DE" dirty="0" smtClean="0"/>
            <a:t> </a:t>
          </a:r>
          <a:r>
            <a:rPr lang="de-DE" dirty="0" err="1" smtClean="0"/>
            <a:t>every</a:t>
          </a:r>
          <a:r>
            <a:rPr lang="de-DE" dirty="0" smtClean="0"/>
            <a:t> </a:t>
          </a:r>
          <a:r>
            <a:rPr lang="de-DE" dirty="0" err="1" smtClean="0"/>
            <a:t>new</a:t>
          </a:r>
          <a:r>
            <a:rPr lang="de-DE" dirty="0" smtClean="0"/>
            <a:t> </a:t>
          </a:r>
          <a:r>
            <a:rPr lang="de-DE" dirty="0" err="1" smtClean="0"/>
            <a:t>generation</a:t>
          </a:r>
          <a:r>
            <a:rPr lang="de-DE" dirty="0" smtClean="0"/>
            <a:t> </a:t>
          </a:r>
          <a:r>
            <a:rPr lang="de-DE" dirty="0" err="1" smtClean="0"/>
            <a:t>of</a:t>
          </a:r>
          <a:r>
            <a:rPr lang="de-DE" dirty="0" smtClean="0"/>
            <a:t> </a:t>
          </a:r>
          <a:r>
            <a:rPr lang="de-DE" dirty="0" err="1" smtClean="0"/>
            <a:t>sequence</a:t>
          </a:r>
          <a:r>
            <a:rPr lang="de-DE" dirty="0" smtClean="0"/>
            <a:t> </a:t>
          </a:r>
          <a:r>
            <a:rPr lang="de-DE" dirty="0" err="1" smtClean="0"/>
            <a:t>machine</a:t>
          </a:r>
          <a:r>
            <a:rPr lang="de-DE" dirty="0" smtClean="0"/>
            <a:t>. A </a:t>
          </a:r>
          <a:r>
            <a:rPr lang="de-DE" dirty="0" err="1" smtClean="0"/>
            <a:t>machine</a:t>
          </a:r>
          <a:r>
            <a:rPr lang="de-DE" dirty="0" smtClean="0"/>
            <a:t> </a:t>
          </a:r>
          <a:r>
            <a:rPr lang="de-DE" dirty="0" err="1" smtClean="0"/>
            <a:t>can</a:t>
          </a:r>
          <a:r>
            <a:rPr lang="de-DE" dirty="0" smtClean="0"/>
            <a:t> </a:t>
          </a:r>
          <a:r>
            <a:rPr lang="de-DE" dirty="0" err="1" smtClean="0"/>
            <a:t>produce</a:t>
          </a:r>
          <a:r>
            <a:rPr lang="de-DE" dirty="0" smtClean="0"/>
            <a:t> TB/</a:t>
          </a:r>
          <a:r>
            <a:rPr lang="de-DE" dirty="0" err="1" smtClean="0"/>
            <a:t>day</a:t>
          </a:r>
          <a:r>
            <a:rPr lang="de-DE" dirty="0" smtClean="0"/>
            <a:t>.</a:t>
          </a:r>
          <a:endParaRPr lang="de-DE" dirty="0"/>
        </a:p>
      </dgm:t>
    </dgm:pt>
    <dgm:pt modelId="{F21DD5F5-B237-A84D-A5D1-8D5EC8FB6617}" type="parTrans" cxnId="{C2EDCA98-2720-214F-BD8D-7F4F3DC69408}">
      <dgm:prSet/>
      <dgm:spPr/>
      <dgm:t>
        <a:bodyPr/>
        <a:lstStyle/>
        <a:p>
          <a:endParaRPr lang="de-DE"/>
        </a:p>
      </dgm:t>
    </dgm:pt>
    <dgm:pt modelId="{E01F3017-2F39-ED40-AF56-DC73289FC27D}" type="sibTrans" cxnId="{C2EDCA98-2720-214F-BD8D-7F4F3DC69408}">
      <dgm:prSet/>
      <dgm:spPr/>
      <dgm:t>
        <a:bodyPr/>
        <a:lstStyle/>
        <a:p>
          <a:endParaRPr lang="de-DE"/>
        </a:p>
      </dgm:t>
    </dgm:pt>
    <dgm:pt modelId="{86BCA076-5B60-9A46-8C79-6A3C604DB9AF}">
      <dgm:prSet phldrT="[Text]"/>
      <dgm:spPr/>
      <dgm:t>
        <a:bodyPr/>
        <a:lstStyle/>
        <a:p>
          <a:r>
            <a:rPr lang="de-DE" dirty="0" smtClean="0"/>
            <a:t>LHC </a:t>
          </a:r>
          <a:r>
            <a:rPr lang="de-DE" dirty="0" err="1" smtClean="0"/>
            <a:t>at</a:t>
          </a:r>
          <a:r>
            <a:rPr lang="de-DE" dirty="0" smtClean="0"/>
            <a:t> CERN </a:t>
          </a:r>
          <a:r>
            <a:rPr lang="de-DE" dirty="0" err="1" smtClean="0"/>
            <a:t>produces</a:t>
          </a:r>
          <a:r>
            <a:rPr lang="de-DE" dirty="0" smtClean="0"/>
            <a:t> </a:t>
          </a:r>
          <a:r>
            <a:rPr lang="de-DE" dirty="0" err="1" smtClean="0"/>
            <a:t>petabytes</a:t>
          </a:r>
          <a:r>
            <a:rPr lang="de-DE" dirty="0" smtClean="0"/>
            <a:t> </a:t>
          </a:r>
          <a:r>
            <a:rPr lang="de-DE" dirty="0" err="1" smtClean="0"/>
            <a:t>of</a:t>
          </a:r>
          <a:r>
            <a:rPr lang="de-DE" dirty="0" smtClean="0"/>
            <a:t> </a:t>
          </a:r>
          <a:r>
            <a:rPr lang="de-DE" dirty="0" err="1" smtClean="0"/>
            <a:t>data</a:t>
          </a:r>
          <a:r>
            <a:rPr lang="de-DE" dirty="0" smtClean="0"/>
            <a:t> per </a:t>
          </a:r>
          <a:r>
            <a:rPr lang="de-DE" dirty="0" err="1" smtClean="0"/>
            <a:t>day</a:t>
          </a:r>
          <a:r>
            <a:rPr lang="de-DE" dirty="0" smtClean="0"/>
            <a:t>.</a:t>
          </a:r>
          <a:endParaRPr lang="de-DE" dirty="0"/>
        </a:p>
      </dgm:t>
    </dgm:pt>
    <dgm:pt modelId="{529A3319-FEAA-6446-BB95-D212FD2FC12E}" type="parTrans" cxnId="{7BF6AF73-9843-B54E-9265-24EBD7BFF3F1}">
      <dgm:prSet/>
      <dgm:spPr/>
      <dgm:t>
        <a:bodyPr/>
        <a:lstStyle/>
        <a:p>
          <a:endParaRPr lang="de-DE"/>
        </a:p>
      </dgm:t>
    </dgm:pt>
    <dgm:pt modelId="{F6C2C081-E889-724E-BE42-886371DF1988}" type="sibTrans" cxnId="{7BF6AF73-9843-B54E-9265-24EBD7BFF3F1}">
      <dgm:prSet/>
      <dgm:spPr/>
      <dgm:t>
        <a:bodyPr/>
        <a:lstStyle/>
        <a:p>
          <a:endParaRPr lang="de-DE"/>
        </a:p>
      </dgm:t>
    </dgm:pt>
    <dgm:pt modelId="{D2A99766-F1D5-E740-9778-047405FCFFA5}">
      <dgm:prSet phldrT="[Text]"/>
      <dgm:spPr/>
      <dgm:t>
        <a:bodyPr/>
        <a:lstStyle/>
        <a:p>
          <a:r>
            <a:rPr lang="de-DE" dirty="0" err="1" smtClean="0"/>
            <a:t>Astronomy</a:t>
          </a:r>
          <a:r>
            <a:rPr lang="de-DE" dirty="0" smtClean="0"/>
            <a:t>:</a:t>
          </a:r>
          <a:endParaRPr lang="de-DE" dirty="0"/>
        </a:p>
      </dgm:t>
    </dgm:pt>
    <dgm:pt modelId="{2D7E408D-42A0-E94B-A226-D8988AFD5586}" type="parTrans" cxnId="{19F1C708-83C6-C44E-9C79-4B210D182E21}">
      <dgm:prSet/>
      <dgm:spPr/>
      <dgm:t>
        <a:bodyPr/>
        <a:lstStyle/>
        <a:p>
          <a:endParaRPr lang="de-DE"/>
        </a:p>
      </dgm:t>
    </dgm:pt>
    <dgm:pt modelId="{D212D3A5-8AE9-2449-BAEF-41A9EEEE1236}" type="sibTrans" cxnId="{19F1C708-83C6-C44E-9C79-4B210D182E21}">
      <dgm:prSet/>
      <dgm:spPr/>
      <dgm:t>
        <a:bodyPr/>
        <a:lstStyle/>
        <a:p>
          <a:endParaRPr lang="de-DE"/>
        </a:p>
      </dgm:t>
    </dgm:pt>
    <dgm:pt modelId="{CAA3AC0A-B7AE-B847-B020-900C7D0CE8ED}">
      <dgm:prSet phldrT="[Text]"/>
      <dgm:spPr/>
      <dgm:t>
        <a:bodyPr/>
        <a:lstStyle/>
        <a:p>
          <a:r>
            <a:rPr lang="de-DE" dirty="0" smtClean="0"/>
            <a:t>Sloan Digital Sky Survey (80 TB </a:t>
          </a:r>
          <a:r>
            <a:rPr lang="de-DE" dirty="0" err="1" smtClean="0"/>
            <a:t>over</a:t>
          </a:r>
          <a:r>
            <a:rPr lang="de-DE" dirty="0" smtClean="0"/>
            <a:t> 7 </a:t>
          </a:r>
          <a:r>
            <a:rPr lang="de-DE" dirty="0" err="1" smtClean="0"/>
            <a:t>years</a:t>
          </a:r>
          <a:r>
            <a:rPr lang="de-DE" dirty="0" smtClean="0"/>
            <a:t>).</a:t>
          </a:r>
          <a:endParaRPr lang="de-DE" dirty="0"/>
        </a:p>
      </dgm:t>
    </dgm:pt>
    <dgm:pt modelId="{74A6988D-19E6-4941-B8FC-5E167C4E000F}" type="parTrans" cxnId="{918C0D27-4D9B-D746-A541-E9A733F9319E}">
      <dgm:prSet/>
      <dgm:spPr/>
      <dgm:t>
        <a:bodyPr/>
        <a:lstStyle/>
        <a:p>
          <a:endParaRPr lang="de-DE"/>
        </a:p>
      </dgm:t>
    </dgm:pt>
    <dgm:pt modelId="{0920BFB0-97AF-414F-9835-D9D6CF3DE47B}" type="sibTrans" cxnId="{918C0D27-4D9B-D746-A541-E9A733F9319E}">
      <dgm:prSet/>
      <dgm:spPr/>
      <dgm:t>
        <a:bodyPr/>
        <a:lstStyle/>
        <a:p>
          <a:endParaRPr lang="de-DE"/>
        </a:p>
      </dgm:t>
    </dgm:pt>
    <dgm:pt modelId="{7E9AC4CC-C966-0E45-9E52-A3B0EB8C71BD}">
      <dgm:prSet phldrT="[Text]"/>
      <dgm:spPr/>
      <dgm:t>
        <a:bodyPr/>
        <a:lstStyle/>
        <a:p>
          <a:r>
            <a:rPr lang="de-DE" dirty="0" smtClean="0"/>
            <a:t>LSST will </a:t>
          </a:r>
          <a:r>
            <a:rPr lang="de-DE" dirty="0" err="1" smtClean="0"/>
            <a:t>produce</a:t>
          </a:r>
          <a:r>
            <a:rPr lang="de-DE" dirty="0" smtClean="0"/>
            <a:t> 40 TB per </a:t>
          </a:r>
          <a:r>
            <a:rPr lang="de-DE" dirty="0" err="1" smtClean="0"/>
            <a:t>day</a:t>
          </a:r>
          <a:r>
            <a:rPr lang="de-DE" dirty="0" smtClean="0"/>
            <a:t> (</a:t>
          </a:r>
          <a:r>
            <a:rPr lang="de-DE" dirty="0" err="1" smtClean="0"/>
            <a:t>for</a:t>
          </a:r>
          <a:r>
            <a:rPr lang="de-DE" dirty="0" smtClean="0"/>
            <a:t> 10 </a:t>
          </a:r>
          <a:r>
            <a:rPr lang="de-DE" dirty="0" err="1" smtClean="0"/>
            <a:t>years</a:t>
          </a:r>
          <a:r>
            <a:rPr lang="de-DE" dirty="0" smtClean="0"/>
            <a:t>).</a:t>
          </a:r>
        </a:p>
        <a:p>
          <a:endParaRPr lang="de-DE" dirty="0"/>
        </a:p>
      </dgm:t>
    </dgm:pt>
    <dgm:pt modelId="{0CB34C7D-453F-9747-8172-792FDDD06248}" type="parTrans" cxnId="{C352F8F3-4033-0E47-903C-FE6E231AEE7E}">
      <dgm:prSet/>
      <dgm:spPr/>
      <dgm:t>
        <a:bodyPr/>
        <a:lstStyle/>
        <a:p>
          <a:endParaRPr lang="de-DE"/>
        </a:p>
      </dgm:t>
    </dgm:pt>
    <dgm:pt modelId="{9346EEF9-1C2B-F746-957D-B0B8A1D1AC69}" type="sibTrans" cxnId="{C352F8F3-4033-0E47-903C-FE6E231AEE7E}">
      <dgm:prSet/>
      <dgm:spPr/>
      <dgm:t>
        <a:bodyPr/>
        <a:lstStyle/>
        <a:p>
          <a:endParaRPr lang="de-DE"/>
        </a:p>
      </dgm:t>
    </dgm:pt>
    <dgm:pt modelId="{468C1CD4-4AC5-AF49-838F-86A3702C05AE}">
      <dgm:prSet phldrT="[Text]"/>
      <dgm:spPr/>
      <dgm:t>
        <a:bodyPr/>
        <a:lstStyle/>
        <a:p>
          <a:r>
            <a:rPr lang="de-DE" dirty="0" err="1" smtClean="0"/>
            <a:t>Costs</a:t>
          </a:r>
          <a:r>
            <a:rPr lang="de-DE" dirty="0" smtClean="0"/>
            <a:t> </a:t>
          </a:r>
          <a:r>
            <a:rPr lang="de-DE" dirty="0" err="1" smtClean="0"/>
            <a:t>for</a:t>
          </a:r>
          <a:r>
            <a:rPr lang="de-DE" dirty="0" smtClean="0"/>
            <a:t> </a:t>
          </a:r>
          <a:r>
            <a:rPr lang="de-DE" dirty="0" err="1" smtClean="0"/>
            <a:t>Sequencing</a:t>
          </a:r>
          <a:r>
            <a:rPr lang="de-DE" dirty="0" smtClean="0"/>
            <a:t> </a:t>
          </a:r>
          <a:r>
            <a:rPr lang="de-DE" dirty="0" err="1" smtClean="0"/>
            <a:t>are</a:t>
          </a:r>
          <a:r>
            <a:rPr lang="de-DE" dirty="0" smtClean="0"/>
            <a:t> </a:t>
          </a:r>
          <a:r>
            <a:rPr lang="de-DE" dirty="0" err="1" smtClean="0"/>
            <a:t>decreasing</a:t>
          </a:r>
          <a:r>
            <a:rPr lang="de-DE" dirty="0" smtClean="0"/>
            <a:t>.</a:t>
          </a:r>
          <a:endParaRPr lang="de-DE" dirty="0"/>
        </a:p>
      </dgm:t>
    </dgm:pt>
    <dgm:pt modelId="{43C9D316-FE1C-5B4A-B3AF-8DAC5C1B2C7F}" type="parTrans" cxnId="{391B401C-6FF3-A949-8953-B6537D72D5AE}">
      <dgm:prSet/>
      <dgm:spPr/>
      <dgm:t>
        <a:bodyPr/>
        <a:lstStyle/>
        <a:p>
          <a:endParaRPr lang="de-DE"/>
        </a:p>
      </dgm:t>
    </dgm:pt>
    <dgm:pt modelId="{3E53A072-3341-7346-B07A-F7B14325FB43}" type="sibTrans" cxnId="{391B401C-6FF3-A949-8953-B6537D72D5AE}">
      <dgm:prSet/>
      <dgm:spPr/>
      <dgm:t>
        <a:bodyPr/>
        <a:lstStyle/>
        <a:p>
          <a:endParaRPr lang="de-DE"/>
        </a:p>
      </dgm:t>
    </dgm:pt>
    <dgm:pt modelId="{E857561C-C2E5-4A44-8A81-B480796FA01E}">
      <dgm:prSet phldrT="[Text]"/>
      <dgm:spPr/>
      <dgm:t>
        <a:bodyPr/>
        <a:lstStyle/>
        <a:p>
          <a:r>
            <a:rPr lang="de-DE" dirty="0" smtClean="0"/>
            <a:t>Data </a:t>
          </a:r>
          <a:r>
            <a:rPr lang="de-DE" dirty="0" err="1" smtClean="0"/>
            <a:t>is</a:t>
          </a:r>
          <a:r>
            <a:rPr lang="de-DE" dirty="0" smtClean="0"/>
            <a:t> </a:t>
          </a:r>
          <a:r>
            <a:rPr lang="de-DE" dirty="0" err="1" smtClean="0"/>
            <a:t>processed</a:t>
          </a:r>
          <a:r>
            <a:rPr lang="de-DE" dirty="0" smtClean="0"/>
            <a:t> </a:t>
          </a:r>
          <a:r>
            <a:rPr lang="de-DE" dirty="0" err="1" smtClean="0"/>
            <a:t>and</a:t>
          </a:r>
          <a:r>
            <a:rPr lang="de-DE" dirty="0" smtClean="0"/>
            <a:t> </a:t>
          </a:r>
          <a:r>
            <a:rPr lang="de-DE" dirty="0" err="1" smtClean="0"/>
            <a:t>distributed</a:t>
          </a:r>
          <a:r>
            <a:rPr lang="de-DE" dirty="0" smtClean="0"/>
            <a:t> </a:t>
          </a:r>
          <a:r>
            <a:rPr lang="de-DE" dirty="0" err="1" smtClean="0"/>
            <a:t>across</a:t>
          </a:r>
          <a:r>
            <a:rPr lang="de-DE" dirty="0" smtClean="0"/>
            <a:t> Tier 1 </a:t>
          </a:r>
          <a:r>
            <a:rPr lang="de-DE" dirty="0" err="1" smtClean="0"/>
            <a:t>and</a:t>
          </a:r>
          <a:r>
            <a:rPr lang="de-DE" dirty="0" smtClean="0"/>
            <a:t> 2 </a:t>
          </a:r>
          <a:r>
            <a:rPr lang="de-DE" dirty="0" err="1" smtClean="0"/>
            <a:t>sites</a:t>
          </a:r>
          <a:r>
            <a:rPr lang="de-DE" dirty="0" smtClean="0"/>
            <a:t>.</a:t>
          </a:r>
          <a:endParaRPr lang="de-DE" dirty="0"/>
        </a:p>
      </dgm:t>
    </dgm:pt>
    <dgm:pt modelId="{54E20EEB-1DF2-FD4F-8592-050077D92104}" type="parTrans" cxnId="{75FC3730-198C-BE41-A166-0E90C4954222}">
      <dgm:prSet/>
      <dgm:spPr/>
      <dgm:t>
        <a:bodyPr/>
        <a:lstStyle/>
        <a:p>
          <a:endParaRPr lang="de-DE"/>
        </a:p>
      </dgm:t>
    </dgm:pt>
    <dgm:pt modelId="{3D7A301E-8A80-EC43-8146-8730EBAF8FB1}" type="sibTrans" cxnId="{75FC3730-198C-BE41-A166-0E90C4954222}">
      <dgm:prSet/>
      <dgm:spPr/>
      <dgm:t>
        <a:bodyPr/>
        <a:lstStyle/>
        <a:p>
          <a:endParaRPr lang="de-DE"/>
        </a:p>
      </dgm:t>
    </dgm:pt>
    <dgm:pt modelId="{8A90B45A-AB4D-614A-8172-91FA7A8744BD}" type="pres">
      <dgm:prSet presAssocID="{13780D52-3244-7A48-A6C7-4A64B39D03A5}" presName="Name0" presStyleCnt="0">
        <dgm:presLayoutVars>
          <dgm:dir/>
          <dgm:resizeHandles val="exact"/>
        </dgm:presLayoutVars>
      </dgm:prSet>
      <dgm:spPr/>
      <dgm:t>
        <a:bodyPr/>
        <a:lstStyle/>
        <a:p>
          <a:endParaRPr lang="de-DE"/>
        </a:p>
      </dgm:t>
    </dgm:pt>
    <dgm:pt modelId="{9373F0B4-9870-9742-8042-A029DA5EB3B3}" type="pres">
      <dgm:prSet presAssocID="{B6755DC9-A1DE-964F-A480-A18984C62691}" presName="composite" presStyleCnt="0"/>
      <dgm:spPr/>
      <dgm:t>
        <a:bodyPr/>
        <a:lstStyle/>
        <a:p>
          <a:endParaRPr lang="de-DE"/>
        </a:p>
      </dgm:t>
    </dgm:pt>
    <dgm:pt modelId="{A808DCEE-FCBD-FC4B-95F0-9F1F1D932993}" type="pres">
      <dgm:prSet presAssocID="{B6755DC9-A1DE-964F-A480-A18984C62691}" presName="rect1" presStyleLbl="trAlignAcc1" presStyleIdx="0" presStyleCnt="3" custScaleX="158549">
        <dgm:presLayoutVars>
          <dgm:bulletEnabled val="1"/>
        </dgm:presLayoutVars>
      </dgm:prSet>
      <dgm:spPr/>
      <dgm:t>
        <a:bodyPr/>
        <a:lstStyle/>
        <a:p>
          <a:endParaRPr lang="de-DE"/>
        </a:p>
      </dgm:t>
    </dgm:pt>
    <dgm:pt modelId="{9EE2E900-5E0A-A748-84B0-059569CC13A3}" type="pres">
      <dgm:prSet presAssocID="{B6755DC9-A1DE-964F-A480-A18984C62691}" presName="rect2" presStyleLbl="fgImgPlace1" presStyleIdx="0" presStyleCnt="3" custScaleX="158549" custLinFactX="-75117" custLinFactNeighborX="-100000" custLinFactNeighborY="-8813"/>
      <dgm:spPr>
        <a:blipFill>
          <a:blip xmlns:r="http://schemas.openxmlformats.org/officeDocument/2006/relationships" r:embed="rId1">
            <a:extLst/>
          </a:blip>
          <a:srcRect/>
          <a:stretch>
            <a:fillRect l="-13000" r="-13000"/>
          </a:stretch>
        </a:blipFill>
      </dgm:spPr>
      <dgm:t>
        <a:bodyPr/>
        <a:lstStyle/>
        <a:p>
          <a:endParaRPr lang="de-DE"/>
        </a:p>
      </dgm:t>
    </dgm:pt>
    <dgm:pt modelId="{13003E45-955A-294D-A5BF-C34189EC0A9A}" type="pres">
      <dgm:prSet presAssocID="{E7E94A91-1E05-A644-894B-E655A59EC589}" presName="sibTrans" presStyleCnt="0"/>
      <dgm:spPr/>
      <dgm:t>
        <a:bodyPr/>
        <a:lstStyle/>
        <a:p>
          <a:endParaRPr lang="de-DE"/>
        </a:p>
      </dgm:t>
    </dgm:pt>
    <dgm:pt modelId="{398E01AA-0738-274E-901B-44D0A6D8AA8D}" type="pres">
      <dgm:prSet presAssocID="{D2A99766-F1D5-E740-9778-047405FCFFA5}" presName="composite" presStyleCnt="0"/>
      <dgm:spPr/>
      <dgm:t>
        <a:bodyPr/>
        <a:lstStyle/>
        <a:p>
          <a:endParaRPr lang="de-DE"/>
        </a:p>
      </dgm:t>
    </dgm:pt>
    <dgm:pt modelId="{BB903E29-FCDE-8449-BE91-D4928C80B7F3}" type="pres">
      <dgm:prSet presAssocID="{D2A99766-F1D5-E740-9778-047405FCFFA5}" presName="rect1" presStyleLbl="trAlignAcc1" presStyleIdx="1" presStyleCnt="3" custScaleX="155868">
        <dgm:presLayoutVars>
          <dgm:bulletEnabled val="1"/>
        </dgm:presLayoutVars>
      </dgm:prSet>
      <dgm:spPr/>
      <dgm:t>
        <a:bodyPr/>
        <a:lstStyle/>
        <a:p>
          <a:endParaRPr lang="de-DE"/>
        </a:p>
      </dgm:t>
    </dgm:pt>
    <dgm:pt modelId="{3945D97C-A860-EF4E-A053-CF3F60655854}" type="pres">
      <dgm:prSet presAssocID="{D2A99766-F1D5-E740-9778-047405FCFFA5}" presName="rect2" presStyleLbl="fgImgPlace1" presStyleIdx="1" presStyleCnt="3" custScaleX="159449" custScaleY="96312" custLinFactX="-76701" custLinFactNeighborX="-100000" custLinFactNeighborY="-3038"/>
      <dgm:spPr>
        <a:blipFill>
          <a:blip xmlns:r="http://schemas.openxmlformats.org/officeDocument/2006/relationships" r:embed="rId2">
            <a:extLst/>
          </a:blip>
          <a:srcRect/>
          <a:stretch>
            <a:fillRect l="-1000" r="-1000"/>
          </a:stretch>
        </a:blipFill>
      </dgm:spPr>
      <dgm:t>
        <a:bodyPr/>
        <a:lstStyle/>
        <a:p>
          <a:endParaRPr lang="de-DE"/>
        </a:p>
      </dgm:t>
    </dgm:pt>
    <dgm:pt modelId="{E674E365-857B-6343-BB3E-D8EF8E8DF065}" type="pres">
      <dgm:prSet presAssocID="{D212D3A5-8AE9-2449-BAEF-41A9EEEE1236}" presName="sibTrans" presStyleCnt="0"/>
      <dgm:spPr/>
      <dgm:t>
        <a:bodyPr/>
        <a:lstStyle/>
        <a:p>
          <a:endParaRPr lang="de-DE"/>
        </a:p>
      </dgm:t>
    </dgm:pt>
    <dgm:pt modelId="{FEC6B79F-6837-E44C-8505-B03E7E9E9165}" type="pres">
      <dgm:prSet presAssocID="{C4105135-57C7-9E4C-80FA-3707B43A9AA2}" presName="composite" presStyleCnt="0"/>
      <dgm:spPr/>
      <dgm:t>
        <a:bodyPr/>
        <a:lstStyle/>
        <a:p>
          <a:endParaRPr lang="de-DE"/>
        </a:p>
      </dgm:t>
    </dgm:pt>
    <dgm:pt modelId="{B5B491E8-6076-2A41-B391-19052647A73C}" type="pres">
      <dgm:prSet presAssocID="{C4105135-57C7-9E4C-80FA-3707B43A9AA2}" presName="rect1" presStyleLbl="trAlignAcc1" presStyleIdx="2" presStyleCnt="3" custScaleX="158549">
        <dgm:presLayoutVars>
          <dgm:bulletEnabled val="1"/>
        </dgm:presLayoutVars>
      </dgm:prSet>
      <dgm:spPr/>
      <dgm:t>
        <a:bodyPr/>
        <a:lstStyle/>
        <a:p>
          <a:endParaRPr lang="de-DE"/>
        </a:p>
      </dgm:t>
    </dgm:pt>
    <dgm:pt modelId="{5C221D9A-07D7-4949-AF1E-738597138FA5}" type="pres">
      <dgm:prSet presAssocID="{C4105135-57C7-9E4C-80FA-3707B43A9AA2}" presName="rect2" presStyleLbl="fgImgPlace1" presStyleIdx="2" presStyleCnt="3" custScaleX="158549" custLinFactX="-75117" custLinFactNeighborX="-100000" custLinFactNeighborY="-2867"/>
      <dgm:spPr>
        <a:blipFill>
          <a:blip xmlns:r="http://schemas.openxmlformats.org/officeDocument/2006/relationships" r:embed="rId3">
            <a:extLst/>
          </a:blip>
          <a:srcRect/>
          <a:stretch>
            <a:fillRect l="-50000" r="-50000"/>
          </a:stretch>
        </a:blipFill>
      </dgm:spPr>
      <dgm:t>
        <a:bodyPr/>
        <a:lstStyle/>
        <a:p>
          <a:endParaRPr lang="de-DE"/>
        </a:p>
      </dgm:t>
    </dgm:pt>
  </dgm:ptLst>
  <dgm:cxnLst>
    <dgm:cxn modelId="{C2EDCA98-2720-214F-BD8D-7F4F3DC69408}" srcId="{C4105135-57C7-9E4C-80FA-3707B43A9AA2}" destId="{555BDF6C-9F3B-1249-9481-F1BC7935FAB7}" srcOrd="0" destOrd="0" parTransId="{F21DD5F5-B237-A84D-A5D1-8D5EC8FB6617}" sibTransId="{E01F3017-2F39-ED40-AF56-DC73289FC27D}"/>
    <dgm:cxn modelId="{D00A203B-911E-504C-A070-059FCEEE9F62}" srcId="{13780D52-3244-7A48-A6C7-4A64B39D03A5}" destId="{B6755DC9-A1DE-964F-A480-A18984C62691}" srcOrd="0" destOrd="0" parTransId="{9DDFB7CC-4A92-D740-B923-E36F95C3C90F}" sibTransId="{E7E94A91-1E05-A644-894B-E655A59EC589}"/>
    <dgm:cxn modelId="{8E1D4AE6-2752-174F-873E-E02F411F5226}" srcId="{13780D52-3244-7A48-A6C7-4A64B39D03A5}" destId="{C4105135-57C7-9E4C-80FA-3707B43A9AA2}" srcOrd="2" destOrd="0" parTransId="{BCDCFBE5-2964-9C4A-84CA-82E57EF7C8A8}" sibTransId="{57F4613B-555C-2C48-884C-2364E22AEBB7}"/>
    <dgm:cxn modelId="{75FC3730-198C-BE41-A166-0E90C4954222}" srcId="{B6755DC9-A1DE-964F-A480-A18984C62691}" destId="{E857561C-C2E5-4A44-8A81-B480796FA01E}" srcOrd="1" destOrd="0" parTransId="{54E20EEB-1DF2-FD4F-8592-050077D92104}" sibTransId="{3D7A301E-8A80-EC43-8146-8730EBAF8FB1}"/>
    <dgm:cxn modelId="{822F7E2A-43BE-C44A-9E0E-0FB82040F876}" type="presOf" srcId="{13780D52-3244-7A48-A6C7-4A64B39D03A5}" destId="{8A90B45A-AB4D-614A-8172-91FA7A8744BD}" srcOrd="0" destOrd="0" presId="urn:microsoft.com/office/officeart/2008/layout/PictureStrips"/>
    <dgm:cxn modelId="{3EBC2F18-2D3E-6145-94DC-A27A47BF7464}" type="presOf" srcId="{86BCA076-5B60-9A46-8C79-6A3C604DB9AF}" destId="{A808DCEE-FCBD-FC4B-95F0-9F1F1D932993}" srcOrd="0" destOrd="1" presId="urn:microsoft.com/office/officeart/2008/layout/PictureStrips"/>
    <dgm:cxn modelId="{983ED348-6581-D54A-8D89-FA9E62306260}" type="presOf" srcId="{B6755DC9-A1DE-964F-A480-A18984C62691}" destId="{A808DCEE-FCBD-FC4B-95F0-9F1F1D932993}" srcOrd="0" destOrd="0" presId="urn:microsoft.com/office/officeart/2008/layout/PictureStrips"/>
    <dgm:cxn modelId="{918C0D27-4D9B-D746-A541-E9A733F9319E}" srcId="{D2A99766-F1D5-E740-9778-047405FCFFA5}" destId="{CAA3AC0A-B7AE-B847-B020-900C7D0CE8ED}" srcOrd="0" destOrd="0" parTransId="{74A6988D-19E6-4941-B8FC-5E167C4E000F}" sibTransId="{0920BFB0-97AF-414F-9835-D9D6CF3DE47B}"/>
    <dgm:cxn modelId="{7A934241-0E2A-1346-8E5B-A89C7E32F232}" type="presOf" srcId="{468C1CD4-4AC5-AF49-838F-86A3702C05AE}" destId="{B5B491E8-6076-2A41-B391-19052647A73C}" srcOrd="0" destOrd="2" presId="urn:microsoft.com/office/officeart/2008/layout/PictureStrips"/>
    <dgm:cxn modelId="{89E7362A-FFF2-F548-B687-CC06E5AE9E4D}" type="presOf" srcId="{C4105135-57C7-9E4C-80FA-3707B43A9AA2}" destId="{B5B491E8-6076-2A41-B391-19052647A73C}" srcOrd="0" destOrd="0" presId="urn:microsoft.com/office/officeart/2008/layout/PictureStrips"/>
    <dgm:cxn modelId="{C352F8F3-4033-0E47-903C-FE6E231AEE7E}" srcId="{D2A99766-F1D5-E740-9778-047405FCFFA5}" destId="{7E9AC4CC-C966-0E45-9E52-A3B0EB8C71BD}" srcOrd="1" destOrd="0" parTransId="{0CB34C7D-453F-9747-8172-792FDDD06248}" sibTransId="{9346EEF9-1C2B-F746-957D-B0B8A1D1AC69}"/>
    <dgm:cxn modelId="{2A0428CE-1C79-8040-8A0A-F4C9CB220942}" type="presOf" srcId="{E857561C-C2E5-4A44-8A81-B480796FA01E}" destId="{A808DCEE-FCBD-FC4B-95F0-9F1F1D932993}" srcOrd="0" destOrd="2" presId="urn:microsoft.com/office/officeart/2008/layout/PictureStrips"/>
    <dgm:cxn modelId="{7BF6AF73-9843-B54E-9265-24EBD7BFF3F1}" srcId="{B6755DC9-A1DE-964F-A480-A18984C62691}" destId="{86BCA076-5B60-9A46-8C79-6A3C604DB9AF}" srcOrd="0" destOrd="0" parTransId="{529A3319-FEAA-6446-BB95-D212FD2FC12E}" sibTransId="{F6C2C081-E889-724E-BE42-886371DF1988}"/>
    <dgm:cxn modelId="{391B401C-6FF3-A949-8953-B6537D72D5AE}" srcId="{C4105135-57C7-9E4C-80FA-3707B43A9AA2}" destId="{468C1CD4-4AC5-AF49-838F-86A3702C05AE}" srcOrd="1" destOrd="0" parTransId="{43C9D316-FE1C-5B4A-B3AF-8DAC5C1B2C7F}" sibTransId="{3E53A072-3341-7346-B07A-F7B14325FB43}"/>
    <dgm:cxn modelId="{19F1C708-83C6-C44E-9C79-4B210D182E21}" srcId="{13780D52-3244-7A48-A6C7-4A64B39D03A5}" destId="{D2A99766-F1D5-E740-9778-047405FCFFA5}" srcOrd="1" destOrd="0" parTransId="{2D7E408D-42A0-E94B-A226-D8988AFD5586}" sibTransId="{D212D3A5-8AE9-2449-BAEF-41A9EEEE1236}"/>
    <dgm:cxn modelId="{659C28A6-AD52-CA45-B265-7395EE69AB13}" type="presOf" srcId="{D2A99766-F1D5-E740-9778-047405FCFFA5}" destId="{BB903E29-FCDE-8449-BE91-D4928C80B7F3}" srcOrd="0" destOrd="0" presId="urn:microsoft.com/office/officeart/2008/layout/PictureStrips"/>
    <dgm:cxn modelId="{A74EAF9F-8C5F-D147-960B-C55C85E36A6C}" type="presOf" srcId="{7E9AC4CC-C966-0E45-9E52-A3B0EB8C71BD}" destId="{BB903E29-FCDE-8449-BE91-D4928C80B7F3}" srcOrd="0" destOrd="2" presId="urn:microsoft.com/office/officeart/2008/layout/PictureStrips"/>
    <dgm:cxn modelId="{9DB4453E-E937-B746-8118-587933AC7C04}" type="presOf" srcId="{555BDF6C-9F3B-1249-9481-F1BC7935FAB7}" destId="{B5B491E8-6076-2A41-B391-19052647A73C}" srcOrd="0" destOrd="1" presId="urn:microsoft.com/office/officeart/2008/layout/PictureStrips"/>
    <dgm:cxn modelId="{0C657939-5F47-0249-A3E3-277F481E08B5}" type="presOf" srcId="{CAA3AC0A-B7AE-B847-B020-900C7D0CE8ED}" destId="{BB903E29-FCDE-8449-BE91-D4928C80B7F3}" srcOrd="0" destOrd="1" presId="urn:microsoft.com/office/officeart/2008/layout/PictureStrips"/>
    <dgm:cxn modelId="{DF018BB6-9A2E-3C46-81EB-D0B7E736FC78}" type="presParOf" srcId="{8A90B45A-AB4D-614A-8172-91FA7A8744BD}" destId="{9373F0B4-9870-9742-8042-A029DA5EB3B3}" srcOrd="0" destOrd="0" presId="urn:microsoft.com/office/officeart/2008/layout/PictureStrips"/>
    <dgm:cxn modelId="{B3FD6671-7D22-7E46-A529-E1C4E3EF6CA0}" type="presParOf" srcId="{9373F0B4-9870-9742-8042-A029DA5EB3B3}" destId="{A808DCEE-FCBD-FC4B-95F0-9F1F1D932993}" srcOrd="0" destOrd="0" presId="urn:microsoft.com/office/officeart/2008/layout/PictureStrips"/>
    <dgm:cxn modelId="{E992865C-3BD5-5042-A40B-5ABCA6771DE2}" type="presParOf" srcId="{9373F0B4-9870-9742-8042-A029DA5EB3B3}" destId="{9EE2E900-5E0A-A748-84B0-059569CC13A3}" srcOrd="1" destOrd="0" presId="urn:microsoft.com/office/officeart/2008/layout/PictureStrips"/>
    <dgm:cxn modelId="{C4A65C56-4600-2B43-8E7F-2A348029E82C}" type="presParOf" srcId="{8A90B45A-AB4D-614A-8172-91FA7A8744BD}" destId="{13003E45-955A-294D-A5BF-C34189EC0A9A}" srcOrd="1" destOrd="0" presId="urn:microsoft.com/office/officeart/2008/layout/PictureStrips"/>
    <dgm:cxn modelId="{B5E8C37B-213B-E442-A7DC-703F60B3F266}" type="presParOf" srcId="{8A90B45A-AB4D-614A-8172-91FA7A8744BD}" destId="{398E01AA-0738-274E-901B-44D0A6D8AA8D}" srcOrd="2" destOrd="0" presId="urn:microsoft.com/office/officeart/2008/layout/PictureStrips"/>
    <dgm:cxn modelId="{26E6AC6A-02CE-7E49-A399-6499631C3B72}" type="presParOf" srcId="{398E01AA-0738-274E-901B-44D0A6D8AA8D}" destId="{BB903E29-FCDE-8449-BE91-D4928C80B7F3}" srcOrd="0" destOrd="0" presId="urn:microsoft.com/office/officeart/2008/layout/PictureStrips"/>
    <dgm:cxn modelId="{E8E153B8-286E-4247-BB78-CFCF167014DD}" type="presParOf" srcId="{398E01AA-0738-274E-901B-44D0A6D8AA8D}" destId="{3945D97C-A860-EF4E-A053-CF3F60655854}" srcOrd="1" destOrd="0" presId="urn:microsoft.com/office/officeart/2008/layout/PictureStrips"/>
    <dgm:cxn modelId="{EE14F844-2CC3-BF48-9739-7A1522AE7724}" type="presParOf" srcId="{8A90B45A-AB4D-614A-8172-91FA7A8744BD}" destId="{E674E365-857B-6343-BB3E-D8EF8E8DF065}" srcOrd="3" destOrd="0" presId="urn:microsoft.com/office/officeart/2008/layout/PictureStrips"/>
    <dgm:cxn modelId="{CDC45A95-6A92-E744-AB1A-C3F5F45A034C}" type="presParOf" srcId="{8A90B45A-AB4D-614A-8172-91FA7A8744BD}" destId="{FEC6B79F-6837-E44C-8505-B03E7E9E9165}" srcOrd="4" destOrd="0" presId="urn:microsoft.com/office/officeart/2008/layout/PictureStrips"/>
    <dgm:cxn modelId="{706967CC-DAFD-C84D-9CB1-4AF8C6DDD9D8}" type="presParOf" srcId="{FEC6B79F-6837-E44C-8505-B03E7E9E9165}" destId="{B5B491E8-6076-2A41-B391-19052647A73C}" srcOrd="0" destOrd="0" presId="urn:microsoft.com/office/officeart/2008/layout/PictureStrips"/>
    <dgm:cxn modelId="{B631B2B4-E8BE-EB44-B600-6B6B99EB8B2D}" type="presParOf" srcId="{FEC6B79F-6837-E44C-8505-B03E7E9E9165}" destId="{5C221D9A-07D7-4949-AF1E-738597138FA5}"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8DCEE-FCBD-FC4B-95F0-9F1F1D932993}">
      <dsp:nvSpPr>
        <dsp:cNvPr id="0" name=""/>
        <dsp:cNvSpPr/>
      </dsp:nvSpPr>
      <dsp:spPr>
        <a:xfrm>
          <a:off x="638238" y="319037"/>
          <a:ext cx="6692256" cy="1319043"/>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3432" tIns="80010" rIns="80010" bIns="80010" numCol="1" spcCol="1270" anchor="t" anchorCtr="0">
          <a:noAutofit/>
        </a:bodyPr>
        <a:lstStyle/>
        <a:p>
          <a:pPr lvl="0" algn="l" defTabSz="933450">
            <a:lnSpc>
              <a:spcPct val="90000"/>
            </a:lnSpc>
            <a:spcBef>
              <a:spcPct val="0"/>
            </a:spcBef>
            <a:spcAft>
              <a:spcPct val="35000"/>
            </a:spcAft>
          </a:pPr>
          <a:r>
            <a:rPr lang="de-DE" sz="2100" kern="1200" dirty="0" smtClean="0"/>
            <a:t>High </a:t>
          </a:r>
          <a:r>
            <a:rPr lang="de-DE" sz="2100" kern="1200" dirty="0" err="1" smtClean="0"/>
            <a:t>Energy</a:t>
          </a:r>
          <a:r>
            <a:rPr lang="de-DE" sz="2100" kern="1200" dirty="0" smtClean="0"/>
            <a:t> </a:t>
          </a:r>
          <a:r>
            <a:rPr lang="de-DE" sz="2100" kern="1200" dirty="0" err="1" smtClean="0"/>
            <a:t>Physics</a:t>
          </a:r>
          <a:r>
            <a:rPr lang="de-DE" sz="2100" kern="1200" dirty="0" smtClean="0"/>
            <a:t>:</a:t>
          </a:r>
          <a:endParaRPr lang="de-DE" sz="2100" kern="1200" dirty="0"/>
        </a:p>
        <a:p>
          <a:pPr marL="171450" lvl="1" indent="-171450" algn="l" defTabSz="711200">
            <a:lnSpc>
              <a:spcPct val="90000"/>
            </a:lnSpc>
            <a:spcBef>
              <a:spcPct val="0"/>
            </a:spcBef>
            <a:spcAft>
              <a:spcPct val="15000"/>
            </a:spcAft>
            <a:buChar char="••"/>
          </a:pPr>
          <a:r>
            <a:rPr lang="de-DE" sz="1600" kern="1200" dirty="0" smtClean="0"/>
            <a:t>LHC </a:t>
          </a:r>
          <a:r>
            <a:rPr lang="de-DE" sz="1600" kern="1200" dirty="0" err="1" smtClean="0"/>
            <a:t>at</a:t>
          </a:r>
          <a:r>
            <a:rPr lang="de-DE" sz="1600" kern="1200" dirty="0" smtClean="0"/>
            <a:t> CERN </a:t>
          </a:r>
          <a:r>
            <a:rPr lang="de-DE" sz="1600" kern="1200" dirty="0" err="1" smtClean="0"/>
            <a:t>produces</a:t>
          </a:r>
          <a:r>
            <a:rPr lang="de-DE" sz="1600" kern="1200" dirty="0" smtClean="0"/>
            <a:t> </a:t>
          </a:r>
          <a:r>
            <a:rPr lang="de-DE" sz="1600" kern="1200" dirty="0" err="1" smtClean="0"/>
            <a:t>petabytes</a:t>
          </a:r>
          <a:r>
            <a:rPr lang="de-DE" sz="1600" kern="1200" dirty="0" smtClean="0"/>
            <a:t> </a:t>
          </a:r>
          <a:r>
            <a:rPr lang="de-DE" sz="1600" kern="1200" dirty="0" err="1" smtClean="0"/>
            <a:t>of</a:t>
          </a:r>
          <a:r>
            <a:rPr lang="de-DE" sz="1600" kern="1200" dirty="0" smtClean="0"/>
            <a:t> </a:t>
          </a:r>
          <a:r>
            <a:rPr lang="de-DE" sz="1600" kern="1200" dirty="0" err="1" smtClean="0"/>
            <a:t>data</a:t>
          </a:r>
          <a:r>
            <a:rPr lang="de-DE" sz="1600" kern="1200" dirty="0" smtClean="0"/>
            <a:t> per </a:t>
          </a:r>
          <a:r>
            <a:rPr lang="de-DE" sz="1600" kern="1200" dirty="0" err="1" smtClean="0"/>
            <a:t>day</a:t>
          </a:r>
          <a:r>
            <a:rPr lang="de-DE" sz="1600" kern="1200" dirty="0" smtClean="0"/>
            <a:t>.</a:t>
          </a:r>
          <a:endParaRPr lang="de-DE" sz="1600" kern="1200" dirty="0"/>
        </a:p>
        <a:p>
          <a:pPr marL="171450" lvl="1" indent="-171450" algn="l" defTabSz="711200">
            <a:lnSpc>
              <a:spcPct val="90000"/>
            </a:lnSpc>
            <a:spcBef>
              <a:spcPct val="0"/>
            </a:spcBef>
            <a:spcAft>
              <a:spcPct val="15000"/>
            </a:spcAft>
            <a:buChar char="••"/>
          </a:pPr>
          <a:r>
            <a:rPr lang="de-DE" sz="1600" kern="1200" dirty="0" smtClean="0"/>
            <a:t>Data </a:t>
          </a:r>
          <a:r>
            <a:rPr lang="de-DE" sz="1600" kern="1200" dirty="0" err="1" smtClean="0"/>
            <a:t>is</a:t>
          </a:r>
          <a:r>
            <a:rPr lang="de-DE" sz="1600" kern="1200" dirty="0" smtClean="0"/>
            <a:t> </a:t>
          </a:r>
          <a:r>
            <a:rPr lang="de-DE" sz="1600" kern="1200" dirty="0" err="1" smtClean="0"/>
            <a:t>processed</a:t>
          </a:r>
          <a:r>
            <a:rPr lang="de-DE" sz="1600" kern="1200" dirty="0" smtClean="0"/>
            <a:t> </a:t>
          </a:r>
          <a:r>
            <a:rPr lang="de-DE" sz="1600" kern="1200" dirty="0" err="1" smtClean="0"/>
            <a:t>and</a:t>
          </a:r>
          <a:r>
            <a:rPr lang="de-DE" sz="1600" kern="1200" dirty="0" smtClean="0"/>
            <a:t> </a:t>
          </a:r>
          <a:r>
            <a:rPr lang="de-DE" sz="1600" kern="1200" dirty="0" err="1" smtClean="0"/>
            <a:t>distributed</a:t>
          </a:r>
          <a:r>
            <a:rPr lang="de-DE" sz="1600" kern="1200" dirty="0" smtClean="0"/>
            <a:t> </a:t>
          </a:r>
          <a:r>
            <a:rPr lang="de-DE" sz="1600" kern="1200" dirty="0" err="1" smtClean="0"/>
            <a:t>across</a:t>
          </a:r>
          <a:r>
            <a:rPr lang="de-DE" sz="1600" kern="1200" dirty="0" smtClean="0"/>
            <a:t> Tier 1 </a:t>
          </a:r>
          <a:r>
            <a:rPr lang="de-DE" sz="1600" kern="1200" dirty="0" err="1" smtClean="0"/>
            <a:t>and</a:t>
          </a:r>
          <a:r>
            <a:rPr lang="de-DE" sz="1600" kern="1200" dirty="0" smtClean="0"/>
            <a:t> 2 </a:t>
          </a:r>
          <a:r>
            <a:rPr lang="de-DE" sz="1600" kern="1200" dirty="0" err="1" smtClean="0"/>
            <a:t>sites</a:t>
          </a:r>
          <a:r>
            <a:rPr lang="de-DE" sz="1600" kern="1200" dirty="0" smtClean="0"/>
            <a:t>.</a:t>
          </a:r>
          <a:endParaRPr lang="de-DE" sz="1600" kern="1200" dirty="0"/>
        </a:p>
      </dsp:txBody>
      <dsp:txXfrm>
        <a:off x="638238" y="319037"/>
        <a:ext cx="6692256" cy="1319043"/>
      </dsp:txXfrm>
    </dsp:sp>
    <dsp:sp modelId="{9EE2E900-5E0A-A748-84B0-059569CC13A3}">
      <dsp:nvSpPr>
        <dsp:cNvPr id="0" name=""/>
        <dsp:cNvSpPr/>
      </dsp:nvSpPr>
      <dsp:spPr>
        <a:xfrm>
          <a:off x="0" y="6449"/>
          <a:ext cx="1463931" cy="1384995"/>
        </a:xfrm>
        <a:prstGeom prst="rect">
          <a:avLst/>
        </a:prstGeom>
        <a:blipFill>
          <a:blip xmlns:r="http://schemas.openxmlformats.org/officeDocument/2006/relationships" r:embed="rId1">
            <a:extLst/>
          </a:blip>
          <a:srcRect/>
          <a:stretch>
            <a:fillRect l="-13000" r="-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903E29-FCDE-8449-BE91-D4928C80B7F3}">
      <dsp:nvSpPr>
        <dsp:cNvPr id="0" name=""/>
        <dsp:cNvSpPr/>
      </dsp:nvSpPr>
      <dsp:spPr>
        <a:xfrm>
          <a:off x="694820" y="1954027"/>
          <a:ext cx="6579092" cy="1319043"/>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3432" tIns="80010" rIns="80010" bIns="80010" numCol="1" spcCol="1270" anchor="t" anchorCtr="0">
          <a:noAutofit/>
        </a:bodyPr>
        <a:lstStyle/>
        <a:p>
          <a:pPr lvl="0" algn="l" defTabSz="933450">
            <a:lnSpc>
              <a:spcPct val="90000"/>
            </a:lnSpc>
            <a:spcBef>
              <a:spcPct val="0"/>
            </a:spcBef>
            <a:spcAft>
              <a:spcPct val="35000"/>
            </a:spcAft>
          </a:pPr>
          <a:r>
            <a:rPr lang="de-DE" sz="2100" kern="1200" dirty="0" err="1" smtClean="0"/>
            <a:t>Astronomy</a:t>
          </a:r>
          <a:r>
            <a:rPr lang="de-DE" sz="2100" kern="1200" dirty="0" smtClean="0"/>
            <a:t>:</a:t>
          </a:r>
          <a:endParaRPr lang="de-DE" sz="2100" kern="1200" dirty="0"/>
        </a:p>
        <a:p>
          <a:pPr marL="171450" lvl="1" indent="-171450" algn="l" defTabSz="711200">
            <a:lnSpc>
              <a:spcPct val="90000"/>
            </a:lnSpc>
            <a:spcBef>
              <a:spcPct val="0"/>
            </a:spcBef>
            <a:spcAft>
              <a:spcPct val="15000"/>
            </a:spcAft>
            <a:buChar char="••"/>
          </a:pPr>
          <a:r>
            <a:rPr lang="de-DE" sz="1600" kern="1200" dirty="0" smtClean="0"/>
            <a:t>Sloan Digital Sky Survey (80 TB </a:t>
          </a:r>
          <a:r>
            <a:rPr lang="de-DE" sz="1600" kern="1200" dirty="0" err="1" smtClean="0"/>
            <a:t>over</a:t>
          </a:r>
          <a:r>
            <a:rPr lang="de-DE" sz="1600" kern="1200" dirty="0" smtClean="0"/>
            <a:t> 7 </a:t>
          </a:r>
          <a:r>
            <a:rPr lang="de-DE" sz="1600" kern="1200" dirty="0" err="1" smtClean="0"/>
            <a:t>years</a:t>
          </a:r>
          <a:r>
            <a:rPr lang="de-DE" sz="1600" kern="1200" dirty="0" smtClean="0"/>
            <a:t>).</a:t>
          </a:r>
          <a:endParaRPr lang="de-DE" sz="1600" kern="1200" dirty="0"/>
        </a:p>
        <a:p>
          <a:pPr marL="171450" lvl="1" indent="-171450" algn="l" defTabSz="711200">
            <a:lnSpc>
              <a:spcPct val="90000"/>
            </a:lnSpc>
            <a:spcBef>
              <a:spcPct val="0"/>
            </a:spcBef>
            <a:spcAft>
              <a:spcPct val="15000"/>
            </a:spcAft>
            <a:buChar char="••"/>
          </a:pPr>
          <a:r>
            <a:rPr lang="de-DE" sz="1600" kern="1200" dirty="0" smtClean="0"/>
            <a:t>LSST will </a:t>
          </a:r>
          <a:r>
            <a:rPr lang="de-DE" sz="1600" kern="1200" dirty="0" err="1" smtClean="0"/>
            <a:t>produce</a:t>
          </a:r>
          <a:r>
            <a:rPr lang="de-DE" sz="1600" kern="1200" dirty="0" smtClean="0"/>
            <a:t> 40 TB per </a:t>
          </a:r>
          <a:r>
            <a:rPr lang="de-DE" sz="1600" kern="1200" dirty="0" err="1" smtClean="0"/>
            <a:t>day</a:t>
          </a:r>
          <a:r>
            <a:rPr lang="de-DE" sz="1600" kern="1200" dirty="0" smtClean="0"/>
            <a:t> (</a:t>
          </a:r>
          <a:r>
            <a:rPr lang="de-DE" sz="1600" kern="1200" dirty="0" err="1" smtClean="0"/>
            <a:t>for</a:t>
          </a:r>
          <a:r>
            <a:rPr lang="de-DE" sz="1600" kern="1200" dirty="0" smtClean="0"/>
            <a:t> 10 </a:t>
          </a:r>
          <a:r>
            <a:rPr lang="de-DE" sz="1600" kern="1200" dirty="0" err="1" smtClean="0"/>
            <a:t>years</a:t>
          </a:r>
          <a:r>
            <a:rPr lang="de-DE" sz="1600" kern="1200" dirty="0" smtClean="0"/>
            <a:t>).</a:t>
          </a:r>
        </a:p>
        <a:p>
          <a:pPr marL="171450" lvl="1" indent="-171450" algn="l" defTabSz="711200">
            <a:lnSpc>
              <a:spcPct val="90000"/>
            </a:lnSpc>
            <a:spcBef>
              <a:spcPct val="0"/>
            </a:spcBef>
            <a:spcAft>
              <a:spcPct val="15000"/>
            </a:spcAft>
            <a:buChar char="••"/>
          </a:pPr>
          <a:endParaRPr lang="de-DE" sz="1600" kern="1200" dirty="0"/>
        </a:p>
      </dsp:txBody>
      <dsp:txXfrm>
        <a:off x="694820" y="1954027"/>
        <a:ext cx="6579092" cy="1319043"/>
      </dsp:txXfrm>
    </dsp:sp>
    <dsp:sp modelId="{3945D97C-A860-EF4E-A053-CF3F60655854}">
      <dsp:nvSpPr>
        <dsp:cNvPr id="0" name=""/>
        <dsp:cNvSpPr/>
      </dsp:nvSpPr>
      <dsp:spPr>
        <a:xfrm>
          <a:off x="0" y="1746962"/>
          <a:ext cx="1472241" cy="1333916"/>
        </a:xfrm>
        <a:prstGeom prst="rect">
          <a:avLst/>
        </a:prstGeom>
        <a:blipFill>
          <a:blip xmlns:r="http://schemas.openxmlformats.org/officeDocument/2006/relationships" r:embed="rId2">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B491E8-6076-2A41-B391-19052647A73C}">
      <dsp:nvSpPr>
        <dsp:cNvPr id="0" name=""/>
        <dsp:cNvSpPr/>
      </dsp:nvSpPr>
      <dsp:spPr>
        <a:xfrm>
          <a:off x="638238" y="3614556"/>
          <a:ext cx="6692256" cy="1319043"/>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3432" tIns="80010" rIns="80010" bIns="80010" numCol="1" spcCol="1270" anchor="t" anchorCtr="0">
          <a:noAutofit/>
        </a:bodyPr>
        <a:lstStyle/>
        <a:p>
          <a:pPr lvl="0" algn="l" defTabSz="933450">
            <a:lnSpc>
              <a:spcPct val="90000"/>
            </a:lnSpc>
            <a:spcBef>
              <a:spcPct val="0"/>
            </a:spcBef>
            <a:spcAft>
              <a:spcPct val="35000"/>
            </a:spcAft>
          </a:pPr>
          <a:r>
            <a:rPr lang="de-DE" sz="2100" kern="1200" dirty="0" err="1" smtClean="0"/>
            <a:t>Geonomics</a:t>
          </a:r>
          <a:r>
            <a:rPr lang="de-DE" sz="2100" kern="1200" dirty="0" smtClean="0"/>
            <a:t>:</a:t>
          </a:r>
          <a:endParaRPr lang="de-DE" sz="2100" kern="1200" dirty="0"/>
        </a:p>
        <a:p>
          <a:pPr marL="171450" lvl="1" indent="-171450" algn="l" defTabSz="711200">
            <a:lnSpc>
              <a:spcPct val="90000"/>
            </a:lnSpc>
            <a:spcBef>
              <a:spcPct val="0"/>
            </a:spcBef>
            <a:spcAft>
              <a:spcPct val="15000"/>
            </a:spcAft>
            <a:buChar char="••"/>
          </a:pPr>
          <a:r>
            <a:rPr lang="de-DE" sz="1600" kern="1200" dirty="0" smtClean="0"/>
            <a:t>Data </a:t>
          </a:r>
          <a:r>
            <a:rPr lang="de-DE" sz="1600" kern="1200" dirty="0" err="1" smtClean="0"/>
            <a:t>volume</a:t>
          </a:r>
          <a:r>
            <a:rPr lang="de-DE" sz="1600" kern="1200" dirty="0" smtClean="0"/>
            <a:t> </a:t>
          </a:r>
          <a:r>
            <a:rPr lang="de-DE" sz="1600" kern="1200" dirty="0" err="1" smtClean="0"/>
            <a:t>increasing</a:t>
          </a:r>
          <a:r>
            <a:rPr lang="de-DE" sz="1600" kern="1200" dirty="0" smtClean="0"/>
            <a:t> </a:t>
          </a:r>
          <a:r>
            <a:rPr lang="de-DE" sz="1600" kern="1200" dirty="0" err="1" smtClean="0"/>
            <a:t>with</a:t>
          </a:r>
          <a:r>
            <a:rPr lang="de-DE" sz="1600" kern="1200" dirty="0" smtClean="0"/>
            <a:t> </a:t>
          </a:r>
          <a:r>
            <a:rPr lang="de-DE" sz="1600" kern="1200" dirty="0" err="1" smtClean="0"/>
            <a:t>every</a:t>
          </a:r>
          <a:r>
            <a:rPr lang="de-DE" sz="1600" kern="1200" dirty="0" smtClean="0"/>
            <a:t> </a:t>
          </a:r>
          <a:r>
            <a:rPr lang="de-DE" sz="1600" kern="1200" dirty="0" err="1" smtClean="0"/>
            <a:t>new</a:t>
          </a:r>
          <a:r>
            <a:rPr lang="de-DE" sz="1600" kern="1200" dirty="0" smtClean="0"/>
            <a:t> </a:t>
          </a:r>
          <a:r>
            <a:rPr lang="de-DE" sz="1600" kern="1200" dirty="0" err="1" smtClean="0"/>
            <a:t>generation</a:t>
          </a:r>
          <a:r>
            <a:rPr lang="de-DE" sz="1600" kern="1200" dirty="0" smtClean="0"/>
            <a:t> </a:t>
          </a:r>
          <a:r>
            <a:rPr lang="de-DE" sz="1600" kern="1200" dirty="0" err="1" smtClean="0"/>
            <a:t>of</a:t>
          </a:r>
          <a:r>
            <a:rPr lang="de-DE" sz="1600" kern="1200" dirty="0" smtClean="0"/>
            <a:t> </a:t>
          </a:r>
          <a:r>
            <a:rPr lang="de-DE" sz="1600" kern="1200" dirty="0" err="1" smtClean="0"/>
            <a:t>sequence</a:t>
          </a:r>
          <a:r>
            <a:rPr lang="de-DE" sz="1600" kern="1200" dirty="0" smtClean="0"/>
            <a:t> </a:t>
          </a:r>
          <a:r>
            <a:rPr lang="de-DE" sz="1600" kern="1200" dirty="0" err="1" smtClean="0"/>
            <a:t>machine</a:t>
          </a:r>
          <a:r>
            <a:rPr lang="de-DE" sz="1600" kern="1200" dirty="0" smtClean="0"/>
            <a:t>. A </a:t>
          </a:r>
          <a:r>
            <a:rPr lang="de-DE" sz="1600" kern="1200" dirty="0" err="1" smtClean="0"/>
            <a:t>machine</a:t>
          </a:r>
          <a:r>
            <a:rPr lang="de-DE" sz="1600" kern="1200" dirty="0" smtClean="0"/>
            <a:t> </a:t>
          </a:r>
          <a:r>
            <a:rPr lang="de-DE" sz="1600" kern="1200" dirty="0" err="1" smtClean="0"/>
            <a:t>can</a:t>
          </a:r>
          <a:r>
            <a:rPr lang="de-DE" sz="1600" kern="1200" dirty="0" smtClean="0"/>
            <a:t> </a:t>
          </a:r>
          <a:r>
            <a:rPr lang="de-DE" sz="1600" kern="1200" dirty="0" err="1" smtClean="0"/>
            <a:t>produce</a:t>
          </a:r>
          <a:r>
            <a:rPr lang="de-DE" sz="1600" kern="1200" dirty="0" smtClean="0"/>
            <a:t> TB/</a:t>
          </a:r>
          <a:r>
            <a:rPr lang="de-DE" sz="1600" kern="1200" dirty="0" err="1" smtClean="0"/>
            <a:t>day</a:t>
          </a:r>
          <a:r>
            <a:rPr lang="de-DE" sz="1600" kern="1200" dirty="0" smtClean="0"/>
            <a:t>.</a:t>
          </a:r>
          <a:endParaRPr lang="de-DE" sz="1600" kern="1200" dirty="0"/>
        </a:p>
        <a:p>
          <a:pPr marL="171450" lvl="1" indent="-171450" algn="l" defTabSz="711200">
            <a:lnSpc>
              <a:spcPct val="90000"/>
            </a:lnSpc>
            <a:spcBef>
              <a:spcPct val="0"/>
            </a:spcBef>
            <a:spcAft>
              <a:spcPct val="15000"/>
            </a:spcAft>
            <a:buChar char="••"/>
          </a:pPr>
          <a:r>
            <a:rPr lang="de-DE" sz="1600" kern="1200" dirty="0" err="1" smtClean="0"/>
            <a:t>Costs</a:t>
          </a:r>
          <a:r>
            <a:rPr lang="de-DE" sz="1600" kern="1200" dirty="0" smtClean="0"/>
            <a:t> </a:t>
          </a:r>
          <a:r>
            <a:rPr lang="de-DE" sz="1600" kern="1200" dirty="0" err="1" smtClean="0"/>
            <a:t>for</a:t>
          </a:r>
          <a:r>
            <a:rPr lang="de-DE" sz="1600" kern="1200" dirty="0" smtClean="0"/>
            <a:t> </a:t>
          </a:r>
          <a:r>
            <a:rPr lang="de-DE" sz="1600" kern="1200" dirty="0" err="1" smtClean="0"/>
            <a:t>Sequencing</a:t>
          </a:r>
          <a:r>
            <a:rPr lang="de-DE" sz="1600" kern="1200" dirty="0" smtClean="0"/>
            <a:t> </a:t>
          </a:r>
          <a:r>
            <a:rPr lang="de-DE" sz="1600" kern="1200" dirty="0" err="1" smtClean="0"/>
            <a:t>are</a:t>
          </a:r>
          <a:r>
            <a:rPr lang="de-DE" sz="1600" kern="1200" dirty="0" smtClean="0"/>
            <a:t> </a:t>
          </a:r>
          <a:r>
            <a:rPr lang="de-DE" sz="1600" kern="1200" dirty="0" err="1" smtClean="0"/>
            <a:t>decreasing</a:t>
          </a:r>
          <a:r>
            <a:rPr lang="de-DE" sz="1600" kern="1200" dirty="0" smtClean="0"/>
            <a:t>.</a:t>
          </a:r>
          <a:endParaRPr lang="de-DE" sz="1600" kern="1200" dirty="0"/>
        </a:p>
      </dsp:txBody>
      <dsp:txXfrm>
        <a:off x="638238" y="3614556"/>
        <a:ext cx="6692256" cy="1319043"/>
      </dsp:txXfrm>
    </dsp:sp>
    <dsp:sp modelId="{5C221D9A-07D7-4949-AF1E-738597138FA5}">
      <dsp:nvSpPr>
        <dsp:cNvPr id="0" name=""/>
        <dsp:cNvSpPr/>
      </dsp:nvSpPr>
      <dsp:spPr>
        <a:xfrm>
          <a:off x="0" y="3384320"/>
          <a:ext cx="1463931" cy="1384995"/>
        </a:xfrm>
        <a:prstGeom prst="rect">
          <a:avLst/>
        </a:prstGeom>
        <a:blipFill>
          <a:blip xmlns:r="http://schemas.openxmlformats.org/officeDocument/2006/relationships" r:embed="rId3">
            <a:extLst/>
          </a:blip>
          <a:srcRect/>
          <a:stretch>
            <a:fillRect l="-50000" r="-5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6420BAE4-D55D-AE4B-901B-F195DB4CAA01}" type="datetime1">
              <a:rPr lang="en-US"/>
              <a:pPr>
                <a:defRPr/>
              </a:pPr>
              <a:t>7/1/14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F1595DD-DCD9-9F47-B980-68463C6A9C4D}" type="slidenum">
              <a:rPr lang="en-US"/>
              <a:pPr>
                <a:defRPr/>
              </a:pPr>
              <a:t>‹#›</a:t>
            </a:fld>
            <a:endParaRPr lang="en-US"/>
          </a:p>
        </p:txBody>
      </p:sp>
    </p:spTree>
    <p:extLst>
      <p:ext uri="{BB962C8B-B14F-4D97-AF65-F5344CB8AC3E}">
        <p14:creationId xmlns:p14="http://schemas.microsoft.com/office/powerpoint/2010/main" val="251219603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de-DE">
              <a:latin typeface="Calibri" charset="0"/>
              <a:ea typeface="ＭＳ Ｐゴシック" charset="0"/>
              <a:cs typeface="ＭＳ Ｐゴシック" charset="0"/>
            </a:endParaRPr>
          </a:p>
        </p:txBody>
      </p:sp>
      <p:sp>
        <p:nvSpPr>
          <p:cNvPr id="3789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A14F6CB-F9B9-7442-B7E0-74C8B4E49E78}" type="slidenum">
              <a:rPr lang="de-DE" sz="1200"/>
              <a:pPr eaLnBrk="1" hangingPunct="1"/>
              <a:t>2</a:t>
            </a:fld>
            <a:endParaRPr lang="de-DE"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21</a:t>
            </a:fld>
            <a:endParaRPr lang="en-US"/>
          </a:p>
        </p:txBody>
      </p:sp>
    </p:spTree>
    <p:extLst>
      <p:ext uri="{BB962C8B-B14F-4D97-AF65-F5344CB8AC3E}">
        <p14:creationId xmlns:p14="http://schemas.microsoft.com/office/powerpoint/2010/main" val="3966252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a:t>
            </a:r>
            <a:r>
              <a:rPr lang="en-US" baseline="0" dirty="0" smtClean="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24</a:t>
            </a:fld>
            <a:endParaRPr lang="en-US"/>
          </a:p>
        </p:txBody>
      </p:sp>
    </p:spTree>
    <p:extLst>
      <p:ext uri="{BB962C8B-B14F-4D97-AF65-F5344CB8AC3E}">
        <p14:creationId xmlns:p14="http://schemas.microsoft.com/office/powerpoint/2010/main" val="3387137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a:t>
            </a:r>
            <a:r>
              <a:rPr lang="en-US" baseline="0" dirty="0" smtClean="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29</a:t>
            </a:fld>
            <a:endParaRPr lang="en-US"/>
          </a:p>
        </p:txBody>
      </p:sp>
    </p:spTree>
    <p:extLst>
      <p:ext uri="{BB962C8B-B14F-4D97-AF65-F5344CB8AC3E}">
        <p14:creationId xmlns:p14="http://schemas.microsoft.com/office/powerpoint/2010/main" val="1156298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F26A48-FAFA-44C5-849D-076216A06894}" type="slidenum">
              <a:rPr lang="en-US" smtClean="0">
                <a:solidFill>
                  <a:prstClr val="black"/>
                </a:solidFill>
                <a:latin typeface="Calibri"/>
              </a:rPr>
              <a:pPr/>
              <a:t>31</a:t>
            </a:fld>
            <a:endParaRPr lang="en-US">
              <a:solidFill>
                <a:prstClr val="black"/>
              </a:solidFill>
              <a:latin typeface="Calibri"/>
            </a:endParaRPr>
          </a:p>
        </p:txBody>
      </p:sp>
    </p:spTree>
    <p:extLst>
      <p:ext uri="{BB962C8B-B14F-4D97-AF65-F5344CB8AC3E}">
        <p14:creationId xmlns:p14="http://schemas.microsoft.com/office/powerpoint/2010/main" val="3278336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rutgers_open.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2130425"/>
            <a:ext cx="7772400" cy="1470025"/>
          </a:xfrm>
        </p:spPr>
        <p:txBody>
          <a:bodyPr/>
          <a:lstStyle>
            <a:lvl1pPr algn="ctr">
              <a:defRPr>
                <a:solidFill>
                  <a:schemeClr val="bg1"/>
                </a:solidFill>
              </a:defRPr>
            </a:lvl1pPr>
          </a:lstStyle>
          <a:p>
            <a:r>
              <a:rPr lang="en-US"/>
              <a:t>Click to edit Master title style</a:t>
            </a:r>
          </a:p>
        </p:txBody>
      </p:sp>
      <p:sp>
        <p:nvSpPr>
          <p:cNvPr id="4099" name="Rectangle 3"/>
          <p:cNvSpPr>
            <a:spLocks noGrp="1" noChangeArrowheads="1"/>
          </p:cNvSpPr>
          <p:nvPr>
            <p:ph type="subTitle" idx="1"/>
          </p:nvPr>
        </p:nvSpPr>
        <p:spPr>
          <a:xfrm>
            <a:off x="1371600" y="3886200"/>
            <a:ext cx="6400800" cy="1752600"/>
          </a:xfrm>
          <a:prstGeom prst="rect">
            <a:avLst/>
          </a:prstGeom>
        </p:spPr>
        <p:txBody>
          <a:bodyPr/>
          <a:lstStyle>
            <a:lvl1pPr marL="0" indent="0" algn="ctr">
              <a:buFontTx/>
              <a:buNone/>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1003923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Rectangle 3"/>
          <p:cNvSpPr>
            <a:spLocks noGrp="1" noChangeArrowheads="1"/>
          </p:cNvSpPr>
          <p:nvPr>
            <p:ph type="sldNum" sz="quarter" idx="10"/>
          </p:nvPr>
        </p:nvSpPr>
        <p:spPr/>
        <p:txBody>
          <a:bodyPr/>
          <a:lstStyle>
            <a:lvl1pPr>
              <a:defRPr/>
            </a:lvl1pPr>
          </a:lstStyle>
          <a:p>
            <a:pPr>
              <a:defRPr/>
            </a:pPr>
            <a:fld id="{55CA80F3-A1BC-BC41-A1D7-7ADFCFE8360E}" type="slidenum">
              <a:rPr lang="en-US">
                <a:solidFill>
                  <a:srgbClr val="FFFFFF"/>
                </a:solidFill>
              </a:rPr>
              <a:pPr>
                <a:defRPr/>
              </a:pPr>
              <a:t>‹#›</a:t>
            </a:fld>
            <a:endParaRPr lang="en-US">
              <a:solidFill>
                <a:srgbClr val="FFFFFF"/>
              </a:solidFill>
            </a:endParaRPr>
          </a:p>
        </p:txBody>
      </p:sp>
      <p:cxnSp>
        <p:nvCxnSpPr>
          <p:cNvPr id="5" name="Straight Connector 4"/>
          <p:cNvCxnSpPr/>
          <p:nvPr userDrawn="1"/>
        </p:nvCxnSpPr>
        <p:spPr>
          <a:xfrm>
            <a:off x="187325" y="751221"/>
            <a:ext cx="8728075" cy="0"/>
          </a:xfrm>
          <a:prstGeom prst="line">
            <a:avLst/>
          </a:prstGeom>
          <a:ln>
            <a:solidFill>
              <a:srgbClr val="5F5F5F"/>
            </a:solidFill>
          </a:ln>
          <a:effectLst/>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195729" y="186233"/>
            <a:ext cx="8694574" cy="498676"/>
          </a:xfrm>
        </p:spPr>
        <p:txBody>
          <a:bodyPr lIns="0"/>
          <a:lstStyle/>
          <a:p>
            <a:r>
              <a:rPr lang="en-US" smtClean="0"/>
              <a:t>Click to edit Master title style</a:t>
            </a:r>
            <a:endParaRPr lang="en-US"/>
          </a:p>
        </p:txBody>
      </p:sp>
      <p:pic>
        <p:nvPicPr>
          <p:cNvPr id="6" name="Picture 5"/>
          <p:cNvPicPr>
            <a:picLocks noChangeAspect="1"/>
          </p:cNvPicPr>
          <p:nvPr userDrawn="1"/>
        </p:nvPicPr>
        <p:blipFill>
          <a:blip r:embed="rId2"/>
          <a:stretch>
            <a:fillRect/>
          </a:stretch>
        </p:blipFill>
        <p:spPr>
          <a:xfrm>
            <a:off x="2089756" y="6382330"/>
            <a:ext cx="2097547" cy="406400"/>
          </a:xfrm>
          <a:prstGeom prst="rect">
            <a:avLst/>
          </a:prstGeom>
        </p:spPr>
      </p:pic>
      <p:grpSp>
        <p:nvGrpSpPr>
          <p:cNvPr id="8" name="Group 7"/>
          <p:cNvGrpSpPr/>
          <p:nvPr userDrawn="1"/>
        </p:nvGrpSpPr>
        <p:grpSpPr>
          <a:xfrm>
            <a:off x="4606628" y="6393872"/>
            <a:ext cx="1547090" cy="381000"/>
            <a:chOff x="4364183" y="6393872"/>
            <a:chExt cx="1547090" cy="381000"/>
          </a:xfrm>
        </p:grpSpPr>
        <p:sp>
          <p:nvSpPr>
            <p:cNvPr id="9" name="Rectangle 8"/>
            <p:cNvSpPr/>
            <p:nvPr userDrawn="1"/>
          </p:nvSpPr>
          <p:spPr>
            <a:xfrm>
              <a:off x="4364183" y="6393872"/>
              <a:ext cx="154709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400" kern="0">
                <a:solidFill>
                  <a:srgbClr val="FFFFFF"/>
                </a:solidFill>
                <a:latin typeface="Arial"/>
                <a:sym typeface="Arial"/>
                <a:rtl val="0"/>
              </a:endParaRPr>
            </a:p>
          </p:txBody>
        </p:sp>
        <p:pic>
          <p:nvPicPr>
            <p:cNvPr id="10" name="Picture 9"/>
            <p:cNvPicPr>
              <a:picLocks noChangeAspect="1"/>
            </p:cNvPicPr>
            <p:nvPr userDrawn="1"/>
          </p:nvPicPr>
          <p:blipFill>
            <a:blip r:embed="rId3"/>
            <a:stretch>
              <a:fillRect/>
            </a:stretch>
          </p:blipFill>
          <p:spPr>
            <a:xfrm>
              <a:off x="4443568" y="6444672"/>
              <a:ext cx="1388321" cy="279400"/>
            </a:xfrm>
            <a:prstGeom prst="rect">
              <a:avLst/>
            </a:prstGeom>
          </p:spPr>
        </p:pic>
      </p:grpSp>
    </p:spTree>
    <p:extLst>
      <p:ext uri="{BB962C8B-B14F-4D97-AF65-F5344CB8AC3E}">
        <p14:creationId xmlns:p14="http://schemas.microsoft.com/office/powerpoint/2010/main" val="1681152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rutgers_open.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2130425"/>
            <a:ext cx="7772400" cy="1470025"/>
          </a:xfrm>
        </p:spPr>
        <p:txBody>
          <a:bodyPr/>
          <a:lstStyle>
            <a:lvl1pPr algn="ctr">
              <a:defRPr>
                <a:solidFill>
                  <a:schemeClr val="bg1"/>
                </a:solidFill>
              </a:defRPr>
            </a:lvl1pPr>
          </a:lstStyle>
          <a:p>
            <a:r>
              <a:rPr lang="en-US"/>
              <a:t>Click to edit Master title style</a:t>
            </a:r>
          </a:p>
        </p:txBody>
      </p:sp>
      <p:sp>
        <p:nvSpPr>
          <p:cNvPr id="4099" name="Rectangle 3"/>
          <p:cNvSpPr>
            <a:spLocks noGrp="1" noChangeArrowheads="1"/>
          </p:cNvSpPr>
          <p:nvPr>
            <p:ph type="subTitle" idx="1"/>
          </p:nvPr>
        </p:nvSpPr>
        <p:spPr>
          <a:xfrm>
            <a:off x="1371600" y="3886200"/>
            <a:ext cx="6400800" cy="1752600"/>
          </a:xfrm>
          <a:prstGeom prst="rect">
            <a:avLst/>
          </a:prstGeom>
        </p:spPr>
        <p:txBody>
          <a:bodyPr/>
          <a:lstStyle>
            <a:lvl1pPr marL="0" indent="0" algn="ctr">
              <a:buFontTx/>
              <a:buNone/>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810164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6"/>
          <p:cNvSpPr>
            <a:spLocks noGrp="1" noChangeArrowheads="1"/>
          </p:cNvSpPr>
          <p:nvPr>
            <p:ph type="sldNum" sz="quarter" idx="10"/>
          </p:nvPr>
        </p:nvSpPr>
        <p:spPr>
          <a:ln/>
        </p:spPr>
        <p:txBody>
          <a:bodyPr/>
          <a:lstStyle>
            <a:lvl1pPr>
              <a:defRPr/>
            </a:lvl1pPr>
          </a:lstStyle>
          <a:p>
            <a:fld id="{8C1510E7-41E5-EC45-AEF0-4F5FBB17A54E}" type="slidenum">
              <a:rPr lang="en-US">
                <a:solidFill>
                  <a:srgbClr val="FFFFFF"/>
                </a:solidFill>
              </a:rPr>
              <a:pPr/>
              <a:t>‹#›</a:t>
            </a:fld>
            <a:endParaRPr lang="en-US">
              <a:solidFill>
                <a:srgbClr val="FFFFFF"/>
              </a:solidFill>
            </a:endParaRPr>
          </a:p>
        </p:txBody>
      </p:sp>
      <p:cxnSp>
        <p:nvCxnSpPr>
          <p:cNvPr id="6" name="Straight Connector 5"/>
          <p:cNvCxnSpPr/>
          <p:nvPr userDrawn="1"/>
        </p:nvCxnSpPr>
        <p:spPr>
          <a:xfrm>
            <a:off x="282231" y="766277"/>
            <a:ext cx="8599959"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5" name="Rectangle 3"/>
          <p:cNvSpPr>
            <a:spLocks noGrp="1" noChangeArrowheads="1"/>
          </p:cNvSpPr>
          <p:nvPr>
            <p:ph idx="1"/>
          </p:nvPr>
        </p:nvSpPr>
        <p:spPr bwMode="auto">
          <a:xfrm>
            <a:off x="282231" y="911867"/>
            <a:ext cx="8597178" cy="5146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3637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E2EAB6CA-2AA1-0443-B8DC-DC15ED59C58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13634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6553200" y="6245225"/>
            <a:ext cx="2133600" cy="476250"/>
          </a:xfrm>
          <a:prstGeom prst="rect">
            <a:avLst/>
          </a:prstGeom>
        </p:spPr>
        <p:txBody>
          <a:bodyPr/>
          <a:lstStyle>
            <a:lvl1pPr>
              <a:defRPr/>
            </a:lvl1pPr>
          </a:lstStyle>
          <a:p>
            <a:pPr>
              <a:defRPr/>
            </a:pPr>
            <a:fld id="{0AE410B3-E2A2-A648-BE9E-96795995447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62667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6553200" y="6245225"/>
            <a:ext cx="2133600" cy="476250"/>
          </a:xfrm>
          <a:prstGeom prst="rect">
            <a:avLst/>
          </a:prstGeom>
        </p:spPr>
        <p:txBody>
          <a:bodyPr/>
          <a:lstStyle>
            <a:lvl1pPr>
              <a:defRPr/>
            </a:lvl1pPr>
          </a:lstStyle>
          <a:p>
            <a:pPr>
              <a:defRPr/>
            </a:pPr>
            <a:fld id="{2701FA68-8128-3749-A886-9302D3154C5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39126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Rectangle 3"/>
          <p:cNvSpPr>
            <a:spLocks noGrp="1" noChangeArrowheads="1"/>
          </p:cNvSpPr>
          <p:nvPr>
            <p:ph type="sldNum" sz="quarter" idx="10"/>
          </p:nvPr>
        </p:nvSpPr>
        <p:spPr/>
        <p:txBody>
          <a:bodyPr/>
          <a:lstStyle>
            <a:lvl1pPr>
              <a:defRPr/>
            </a:lvl1pPr>
          </a:lstStyle>
          <a:p>
            <a:pPr>
              <a:defRPr/>
            </a:pPr>
            <a:fld id="{55CA80F3-A1BC-BC41-A1D7-7ADFCFE8360E}" type="slidenum">
              <a:rPr lang="en-US">
                <a:solidFill>
                  <a:srgbClr val="FFFFFF"/>
                </a:solidFill>
              </a:rPr>
              <a:pPr>
                <a:defRPr/>
              </a:pPr>
              <a:t>‹#›</a:t>
            </a:fld>
            <a:endParaRPr lang="en-US">
              <a:solidFill>
                <a:srgbClr val="FFFFFF"/>
              </a:solidFill>
            </a:endParaRPr>
          </a:p>
        </p:txBody>
      </p:sp>
      <p:cxnSp>
        <p:nvCxnSpPr>
          <p:cNvPr id="5" name="Straight Connector 4"/>
          <p:cNvCxnSpPr/>
          <p:nvPr userDrawn="1"/>
        </p:nvCxnSpPr>
        <p:spPr>
          <a:xfrm>
            <a:off x="187325" y="751221"/>
            <a:ext cx="8728075" cy="0"/>
          </a:xfrm>
          <a:prstGeom prst="line">
            <a:avLst/>
          </a:prstGeom>
          <a:ln>
            <a:solidFill>
              <a:srgbClr val="5F5F5F"/>
            </a:solidFill>
          </a:ln>
          <a:effectLst/>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195729" y="186233"/>
            <a:ext cx="8694574" cy="498676"/>
          </a:xfrm>
        </p:spPr>
        <p:txBody>
          <a:bodyPr lIns="0"/>
          <a:lstStyle/>
          <a:p>
            <a:r>
              <a:rPr lang="en-US" smtClean="0"/>
              <a:t>Click to edit Master title style</a:t>
            </a:r>
            <a:endParaRPr lang="en-US"/>
          </a:p>
        </p:txBody>
      </p:sp>
    </p:spTree>
    <p:extLst>
      <p:ext uri="{BB962C8B-B14F-4D97-AF65-F5344CB8AC3E}">
        <p14:creationId xmlns:p14="http://schemas.microsoft.com/office/powerpoint/2010/main" val="4062500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401359" y="6356350"/>
            <a:ext cx="2133600" cy="365125"/>
          </a:xfrm>
          <a:prstGeom prst="rect">
            <a:avLst/>
          </a:prstGeom>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a:xfrm>
            <a:off x="1676400" y="6356350"/>
            <a:ext cx="2895600" cy="365125"/>
          </a:xfrm>
          <a:prstGeom prst="rect">
            <a:avLst/>
          </a:prstGeom>
        </p:spPr>
        <p:txBody>
          <a:bodyPr/>
          <a:lstStyle/>
          <a:p>
            <a:r>
              <a:rPr lang="en-US" smtClean="0">
                <a:solidFill>
                  <a:prstClr val="black">
                    <a:tint val="75000"/>
                  </a:prstClr>
                </a:solidFill>
              </a:rPr>
              <a:t>CSC 7700: Scientific Computing</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876957-0BCA-CA4F-B18A-1C61852BAA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631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cxnSp>
        <p:nvCxnSpPr>
          <p:cNvPr id="3" name="Straight Connector 2"/>
          <p:cNvCxnSpPr/>
          <p:nvPr userDrawn="1"/>
        </p:nvCxnSpPr>
        <p:spPr>
          <a:xfrm>
            <a:off x="187325" y="1008063"/>
            <a:ext cx="8728075" cy="0"/>
          </a:xfrm>
          <a:prstGeom prst="line">
            <a:avLst/>
          </a:prstGeom>
          <a:ln>
            <a:solidFill>
              <a:srgbClr val="5F5F5F"/>
            </a:solidFill>
          </a:ln>
          <a:effectLst/>
        </p:spPr>
        <p:style>
          <a:lnRef idx="2">
            <a:schemeClr val="accent1"/>
          </a:lnRef>
          <a:fillRef idx="0">
            <a:schemeClr val="accent1"/>
          </a:fillRef>
          <a:effectRef idx="1">
            <a:schemeClr val="accent1"/>
          </a:effectRef>
          <a:fontRef idx="minor">
            <a:schemeClr val="tx1"/>
          </a:fontRef>
        </p:style>
      </p:cxnSp>
      <p:sp>
        <p:nvSpPr>
          <p:cNvPr id="6" name="Rectangle 2"/>
          <p:cNvSpPr>
            <a:spLocks noGrp="1" noChangeArrowheads="1"/>
          </p:cNvSpPr>
          <p:nvPr>
            <p:ph type="title"/>
          </p:nvPr>
        </p:nvSpPr>
        <p:spPr bwMode="auto">
          <a:xfrm>
            <a:off x="195729" y="186232"/>
            <a:ext cx="8694574"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lvl="0"/>
            <a:r>
              <a:rPr lang="en-US" dirty="0"/>
              <a:t>Click to edit Master title style</a:t>
            </a:r>
          </a:p>
        </p:txBody>
      </p:sp>
      <p:sp>
        <p:nvSpPr>
          <p:cNvPr id="4" name="Rectangle 3"/>
          <p:cNvSpPr>
            <a:spLocks noGrp="1" noChangeArrowheads="1"/>
          </p:cNvSpPr>
          <p:nvPr>
            <p:ph type="sldNum" sz="quarter" idx="10"/>
          </p:nvPr>
        </p:nvSpPr>
        <p:spPr/>
        <p:txBody>
          <a:bodyPr/>
          <a:lstStyle>
            <a:lvl1pPr>
              <a:defRPr/>
            </a:lvl1pPr>
          </a:lstStyle>
          <a:p>
            <a:pPr>
              <a:defRPr/>
            </a:pPr>
            <a:fld id="{55CA80F3-A1BC-BC41-A1D7-7ADFCFE8360E}" type="slidenum">
              <a:rPr lang="en-US"/>
              <a:pPr>
                <a:defRPr/>
              </a:pPr>
              <a:t>‹#›</a:t>
            </a:fld>
            <a:endParaRPr lang="en-US"/>
          </a:p>
        </p:txBody>
      </p:sp>
    </p:spTree>
    <p:extLst>
      <p:ext uri="{BB962C8B-B14F-4D97-AF65-F5344CB8AC3E}">
        <p14:creationId xmlns:p14="http://schemas.microsoft.com/office/powerpoint/2010/main" val="3007868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6"/>
          <p:cNvSpPr>
            <a:spLocks noGrp="1" noChangeArrowheads="1"/>
          </p:cNvSpPr>
          <p:nvPr>
            <p:ph type="sldNum" sz="quarter" idx="10"/>
          </p:nvPr>
        </p:nvSpPr>
        <p:spPr>
          <a:ln/>
        </p:spPr>
        <p:txBody>
          <a:bodyPr/>
          <a:lstStyle>
            <a:lvl1pPr>
              <a:defRPr/>
            </a:lvl1pPr>
          </a:lstStyle>
          <a:p>
            <a:fld id="{8C1510E7-41E5-EC45-AEF0-4F5FBB17A54E}" type="slidenum">
              <a:rPr lang="en-US"/>
              <a:pPr/>
              <a:t>‹#›</a:t>
            </a:fld>
            <a:endParaRPr lang="en-US"/>
          </a:p>
        </p:txBody>
      </p:sp>
      <p:cxnSp>
        <p:nvCxnSpPr>
          <p:cNvPr id="6" name="Straight Connector 5"/>
          <p:cNvCxnSpPr/>
          <p:nvPr userDrawn="1"/>
        </p:nvCxnSpPr>
        <p:spPr>
          <a:xfrm>
            <a:off x="282231" y="766277"/>
            <a:ext cx="8599959"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0332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6"/>
          <p:cNvSpPr>
            <a:spLocks noGrp="1" noChangeArrowheads="1"/>
          </p:cNvSpPr>
          <p:nvPr>
            <p:ph type="sldNum" sz="quarter" idx="10"/>
          </p:nvPr>
        </p:nvSpPr>
        <p:spPr>
          <a:ln/>
        </p:spPr>
        <p:txBody>
          <a:bodyPr/>
          <a:lstStyle>
            <a:lvl1pPr>
              <a:defRPr/>
            </a:lvl1pPr>
          </a:lstStyle>
          <a:p>
            <a:fld id="{8C1510E7-41E5-EC45-AEF0-4F5FBB17A54E}" type="slidenum">
              <a:rPr lang="en-US">
                <a:solidFill>
                  <a:srgbClr val="FFFFFF"/>
                </a:solidFill>
              </a:rPr>
              <a:pPr/>
              <a:t>‹#›</a:t>
            </a:fld>
            <a:endParaRPr lang="en-US">
              <a:solidFill>
                <a:srgbClr val="FFFFFF"/>
              </a:solidFill>
            </a:endParaRPr>
          </a:p>
        </p:txBody>
      </p:sp>
      <p:cxnSp>
        <p:nvCxnSpPr>
          <p:cNvPr id="6" name="Straight Connector 5"/>
          <p:cNvCxnSpPr/>
          <p:nvPr userDrawn="1"/>
        </p:nvCxnSpPr>
        <p:spPr>
          <a:xfrm>
            <a:off x="282231" y="766277"/>
            <a:ext cx="8599959"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5" name="Rectangle 3"/>
          <p:cNvSpPr>
            <a:spLocks noGrp="1" noChangeArrowheads="1"/>
          </p:cNvSpPr>
          <p:nvPr>
            <p:ph idx="1"/>
          </p:nvPr>
        </p:nvSpPr>
        <p:spPr bwMode="auto">
          <a:xfrm>
            <a:off x="282231" y="911867"/>
            <a:ext cx="8597178" cy="5146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3902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977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6"/>
          <p:cNvSpPr>
            <a:spLocks noGrp="1" noChangeArrowheads="1"/>
          </p:cNvSpPr>
          <p:nvPr>
            <p:ph type="sldNum" sz="quarter" idx="10"/>
          </p:nvPr>
        </p:nvSpPr>
        <p:spPr>
          <a:ln/>
        </p:spPr>
        <p:txBody>
          <a:bodyPr/>
          <a:lstStyle>
            <a:lvl1pPr>
              <a:defRPr/>
            </a:lvl1pPr>
          </a:lstStyle>
          <a:p>
            <a:fld id="{8C1510E7-41E5-EC45-AEF0-4F5FBB17A54E}" type="slidenum">
              <a:rPr lang="en-US">
                <a:solidFill>
                  <a:srgbClr val="FFFFFF"/>
                </a:solidFill>
              </a:rPr>
              <a:pPr/>
              <a:t>‹#›</a:t>
            </a:fld>
            <a:endParaRPr lang="en-US">
              <a:solidFill>
                <a:srgbClr val="FFFFFF"/>
              </a:solidFill>
            </a:endParaRPr>
          </a:p>
        </p:txBody>
      </p:sp>
      <p:cxnSp>
        <p:nvCxnSpPr>
          <p:cNvPr id="6" name="Straight Connector 5"/>
          <p:cNvCxnSpPr/>
          <p:nvPr userDrawn="1"/>
        </p:nvCxnSpPr>
        <p:spPr>
          <a:xfrm>
            <a:off x="282231" y="766277"/>
            <a:ext cx="8599959"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6318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solidFill>
                  <a:prstClr val="black">
                    <a:tint val="75000"/>
                  </a:prstClr>
                </a:solidFill>
                <a:latin typeface="Calibri"/>
              </a:rPr>
              <a:pPr/>
              <a:t>7/1/14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CB78FB-1415-9B4D-996E-11F146E2B0E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99622977"/>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solidFill>
                  <a:prstClr val="black">
                    <a:tint val="75000"/>
                  </a:prstClr>
                </a:solidFill>
                <a:latin typeface="Calibri"/>
              </a:rPr>
              <a:pPr/>
              <a:t>7/1/14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CB78FB-1415-9B4D-996E-11F146E2B0E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96161114"/>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solidFill>
                  <a:prstClr val="black">
                    <a:tint val="75000"/>
                  </a:prstClr>
                </a:solidFill>
                <a:latin typeface="Calibri"/>
              </a:rPr>
              <a:pPr/>
              <a:t>7/1/14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CB78FB-1415-9B4D-996E-11F146E2B0E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252479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solidFill>
                  <a:prstClr val="black">
                    <a:tint val="75000"/>
                  </a:prstClr>
                </a:solidFill>
                <a:latin typeface="Calibri"/>
              </a:rPr>
              <a:pPr/>
              <a:t>7/1/14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9CB78FB-1415-9B4D-996E-11F146E2B0E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666883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solidFill>
                  <a:prstClr val="black">
                    <a:tint val="75000"/>
                  </a:prstClr>
                </a:solidFill>
                <a:latin typeface="Calibri"/>
              </a:rPr>
              <a:pPr/>
              <a:t>7/1/14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9CB78FB-1415-9B4D-996E-11F146E2B0E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604603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solidFill>
                  <a:prstClr val="black">
                    <a:tint val="75000"/>
                  </a:prstClr>
                </a:solidFill>
                <a:latin typeface="Calibri"/>
              </a:rPr>
              <a:pPr/>
              <a:t>7/1/14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9CB78FB-1415-9B4D-996E-11F146E2B0E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585671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solidFill>
                  <a:prstClr val="black">
                    <a:tint val="75000"/>
                  </a:prstClr>
                </a:solidFill>
                <a:latin typeface="Calibri"/>
              </a:rPr>
              <a:pPr/>
              <a:t>7/1/14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9CB78FB-1415-9B4D-996E-11F146E2B0E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007490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solidFill>
                  <a:prstClr val="black">
                    <a:tint val="75000"/>
                  </a:prstClr>
                </a:solidFill>
                <a:latin typeface="Calibri"/>
              </a:rPr>
              <a:pPr/>
              <a:t>7/1/14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9CB78FB-1415-9B4D-996E-11F146E2B0E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54078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E2EAB6CA-2AA1-0443-B8DC-DC15ED59C58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673391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solidFill>
                  <a:prstClr val="black">
                    <a:tint val="75000"/>
                  </a:prstClr>
                </a:solidFill>
                <a:latin typeface="Calibri"/>
              </a:rPr>
              <a:pPr/>
              <a:t>7/1/14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9CB78FB-1415-9B4D-996E-11F146E2B0E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222703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solidFill>
                  <a:prstClr val="black">
                    <a:tint val="75000"/>
                  </a:prstClr>
                </a:solidFill>
                <a:latin typeface="Calibri"/>
              </a:rPr>
              <a:pPr/>
              <a:t>7/1/14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CB78FB-1415-9B4D-996E-11F146E2B0E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177219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solidFill>
                  <a:prstClr val="black">
                    <a:tint val="75000"/>
                  </a:prstClr>
                </a:solidFill>
                <a:latin typeface="Calibri"/>
              </a:rPr>
              <a:pPr/>
              <a:t>7/1/14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CB78FB-1415-9B4D-996E-11F146E2B0E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404458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70351836"/>
      </p:ext>
    </p:extLst>
  </p:cSld>
  <p:clrMapOvr>
    <a:masterClrMapping/>
  </p:clrMapOvr>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solidFill>
                  <a:prstClr val="black">
                    <a:tint val="75000"/>
                  </a:prstClr>
                </a:solidFill>
                <a:latin typeface="Calibri"/>
              </a:rPr>
              <a:pPr/>
              <a:t>7/1/14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CB78FB-1415-9B4D-996E-11F146E2B0E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04233304"/>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solidFill>
                  <a:prstClr val="black">
                    <a:tint val="75000"/>
                  </a:prstClr>
                </a:solidFill>
                <a:latin typeface="Calibri"/>
              </a:rPr>
              <a:pPr/>
              <a:t>7/1/14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CB78FB-1415-9B4D-996E-11F146E2B0E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90710459"/>
      </p:ext>
    </p:extLst>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solidFill>
                  <a:prstClr val="black">
                    <a:tint val="75000"/>
                  </a:prstClr>
                </a:solidFill>
                <a:latin typeface="Calibri"/>
              </a:rPr>
              <a:pPr/>
              <a:t>7/1/14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CB78FB-1415-9B4D-996E-11F146E2B0E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409364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solidFill>
                  <a:prstClr val="black">
                    <a:tint val="75000"/>
                  </a:prstClr>
                </a:solidFill>
                <a:latin typeface="Calibri"/>
              </a:rPr>
              <a:pPr/>
              <a:t>7/1/14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9CB78FB-1415-9B4D-996E-11F146E2B0E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711058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solidFill>
                  <a:prstClr val="black">
                    <a:tint val="75000"/>
                  </a:prstClr>
                </a:solidFill>
                <a:latin typeface="Calibri"/>
              </a:rPr>
              <a:pPr/>
              <a:t>7/1/14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9CB78FB-1415-9B4D-996E-11F146E2B0E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008208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solidFill>
                  <a:prstClr val="black">
                    <a:tint val="75000"/>
                  </a:prstClr>
                </a:solidFill>
                <a:latin typeface="Calibri"/>
              </a:rPr>
              <a:pPr/>
              <a:t>7/1/14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9CB78FB-1415-9B4D-996E-11F146E2B0E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45422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6553200" y="6245225"/>
            <a:ext cx="2133600" cy="476250"/>
          </a:xfrm>
          <a:prstGeom prst="rect">
            <a:avLst/>
          </a:prstGeom>
        </p:spPr>
        <p:txBody>
          <a:bodyPr/>
          <a:lstStyle>
            <a:lvl1pPr>
              <a:defRPr/>
            </a:lvl1pPr>
          </a:lstStyle>
          <a:p>
            <a:pPr>
              <a:defRPr/>
            </a:pPr>
            <a:fld id="{0AE410B3-E2A2-A648-BE9E-96795995447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541095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solidFill>
                  <a:prstClr val="black">
                    <a:tint val="75000"/>
                  </a:prstClr>
                </a:solidFill>
                <a:latin typeface="Calibri"/>
              </a:rPr>
              <a:pPr/>
              <a:t>7/1/14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9CB78FB-1415-9B4D-996E-11F146E2B0E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184984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solidFill>
                  <a:prstClr val="black">
                    <a:tint val="75000"/>
                  </a:prstClr>
                </a:solidFill>
                <a:latin typeface="Calibri"/>
              </a:rPr>
              <a:pPr/>
              <a:t>7/1/14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9CB78FB-1415-9B4D-996E-11F146E2B0E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964886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solidFill>
                  <a:prstClr val="black">
                    <a:tint val="75000"/>
                  </a:prstClr>
                </a:solidFill>
                <a:latin typeface="Calibri"/>
              </a:rPr>
              <a:pPr/>
              <a:t>7/1/14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9CB78FB-1415-9B4D-996E-11F146E2B0E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354805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solidFill>
                  <a:prstClr val="black">
                    <a:tint val="75000"/>
                  </a:prstClr>
                </a:solidFill>
                <a:latin typeface="Calibri"/>
              </a:rPr>
              <a:pPr/>
              <a:t>7/1/14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CB78FB-1415-9B4D-996E-11F146E2B0E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824910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solidFill>
                  <a:prstClr val="black">
                    <a:tint val="75000"/>
                  </a:prstClr>
                </a:solidFill>
                <a:latin typeface="Calibri"/>
              </a:rPr>
              <a:pPr/>
              <a:t>7/1/14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CB78FB-1415-9B4D-996E-11F146E2B0E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632800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6295434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6553200" y="6245225"/>
            <a:ext cx="2133600" cy="476250"/>
          </a:xfrm>
          <a:prstGeom prst="rect">
            <a:avLst/>
          </a:prstGeom>
        </p:spPr>
        <p:txBody>
          <a:bodyPr/>
          <a:lstStyle>
            <a:lvl1pPr>
              <a:defRPr/>
            </a:lvl1pPr>
          </a:lstStyle>
          <a:p>
            <a:pPr>
              <a:defRPr/>
            </a:pPr>
            <a:fld id="{2701FA68-8128-3749-A886-9302D3154C5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12260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6"/>
          <p:cNvSpPr>
            <a:spLocks noGrp="1" noChangeArrowheads="1"/>
          </p:cNvSpPr>
          <p:nvPr>
            <p:ph type="sldNum" sz="quarter" idx="10"/>
          </p:nvPr>
        </p:nvSpPr>
        <p:spPr>
          <a:ln/>
        </p:spPr>
        <p:txBody>
          <a:bodyPr/>
          <a:lstStyle>
            <a:lvl1pPr>
              <a:defRPr/>
            </a:lvl1pPr>
          </a:lstStyle>
          <a:p>
            <a:fld id="{8C1510E7-41E5-EC45-AEF0-4F5FBB17A54E}" type="slidenum">
              <a:rPr lang="en-US">
                <a:solidFill>
                  <a:srgbClr val="FFFFFF"/>
                </a:solidFill>
              </a:rPr>
              <a:pPr/>
              <a:t>‹#›</a:t>
            </a:fld>
            <a:endParaRPr lang="en-US">
              <a:solidFill>
                <a:srgbClr val="FFFFFF"/>
              </a:solidFill>
            </a:endParaRPr>
          </a:p>
        </p:txBody>
      </p:sp>
      <p:cxnSp>
        <p:nvCxnSpPr>
          <p:cNvPr id="6" name="Straight Connector 5"/>
          <p:cNvCxnSpPr/>
          <p:nvPr userDrawn="1"/>
        </p:nvCxnSpPr>
        <p:spPr>
          <a:xfrm>
            <a:off x="282231" y="766277"/>
            <a:ext cx="8599959"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1538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6"/>
          <p:cNvSpPr>
            <a:spLocks noGrp="1" noChangeArrowheads="1"/>
          </p:cNvSpPr>
          <p:nvPr>
            <p:ph type="sldNum" sz="quarter" idx="10"/>
          </p:nvPr>
        </p:nvSpPr>
        <p:spPr>
          <a:ln/>
        </p:spPr>
        <p:txBody>
          <a:bodyPr/>
          <a:lstStyle>
            <a:lvl1pPr>
              <a:defRPr/>
            </a:lvl1pPr>
          </a:lstStyle>
          <a:p>
            <a:fld id="{8C1510E7-41E5-EC45-AEF0-4F5FBB17A54E}" type="slidenum">
              <a:rPr lang="en-US">
                <a:solidFill>
                  <a:srgbClr val="FFFFFF"/>
                </a:solidFill>
              </a:rPr>
              <a:pPr/>
              <a:t>‹#›</a:t>
            </a:fld>
            <a:endParaRPr lang="en-US">
              <a:solidFill>
                <a:srgbClr val="FFFFFF"/>
              </a:solidFill>
            </a:endParaRPr>
          </a:p>
        </p:txBody>
      </p:sp>
      <p:cxnSp>
        <p:nvCxnSpPr>
          <p:cNvPr id="6" name="Straight Connector 5"/>
          <p:cNvCxnSpPr/>
          <p:nvPr userDrawn="1"/>
        </p:nvCxnSpPr>
        <p:spPr>
          <a:xfrm>
            <a:off x="282231" y="766277"/>
            <a:ext cx="8599959"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1399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6"/>
          <p:cNvSpPr>
            <a:spLocks noGrp="1" noChangeArrowheads="1"/>
          </p:cNvSpPr>
          <p:nvPr>
            <p:ph type="sldNum" sz="quarter" idx="10"/>
          </p:nvPr>
        </p:nvSpPr>
        <p:spPr>
          <a:ln/>
        </p:spPr>
        <p:txBody>
          <a:bodyPr/>
          <a:lstStyle>
            <a:lvl1pPr>
              <a:defRPr/>
            </a:lvl1pPr>
          </a:lstStyle>
          <a:p>
            <a:fld id="{8C1510E7-41E5-EC45-AEF0-4F5FBB17A54E}" type="slidenum">
              <a:rPr lang="en-US">
                <a:solidFill>
                  <a:srgbClr val="FFFFFF"/>
                </a:solidFill>
              </a:rPr>
              <a:pPr/>
              <a:t>‹#›</a:t>
            </a:fld>
            <a:endParaRPr lang="en-US">
              <a:solidFill>
                <a:srgbClr val="FFFFFF"/>
              </a:solidFill>
            </a:endParaRPr>
          </a:p>
        </p:txBody>
      </p:sp>
      <p:cxnSp>
        <p:nvCxnSpPr>
          <p:cNvPr id="6" name="Straight Connector 5"/>
          <p:cNvCxnSpPr/>
          <p:nvPr userDrawn="1"/>
        </p:nvCxnSpPr>
        <p:spPr>
          <a:xfrm>
            <a:off x="282231" y="766277"/>
            <a:ext cx="8599959"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970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Rectangle 3"/>
          <p:cNvSpPr>
            <a:spLocks noGrp="1" noChangeArrowheads="1"/>
          </p:cNvSpPr>
          <p:nvPr>
            <p:ph type="sldNum" sz="quarter" idx="10"/>
          </p:nvPr>
        </p:nvSpPr>
        <p:spPr/>
        <p:txBody>
          <a:bodyPr/>
          <a:lstStyle>
            <a:lvl1pPr>
              <a:defRPr/>
            </a:lvl1pPr>
          </a:lstStyle>
          <a:p>
            <a:pPr>
              <a:defRPr/>
            </a:pPr>
            <a:fld id="{55CA80F3-A1BC-BC41-A1D7-7ADFCFE8360E}" type="slidenum">
              <a:rPr lang="en-US">
                <a:solidFill>
                  <a:srgbClr val="FFFFFF"/>
                </a:solidFill>
              </a:rPr>
              <a:pPr>
                <a:defRPr/>
              </a:pPr>
              <a:t>‹#›</a:t>
            </a:fld>
            <a:endParaRPr lang="en-US">
              <a:solidFill>
                <a:srgbClr val="FFFFFF"/>
              </a:solidFill>
            </a:endParaRPr>
          </a:p>
        </p:txBody>
      </p:sp>
      <p:cxnSp>
        <p:nvCxnSpPr>
          <p:cNvPr id="5" name="Straight Connector 4"/>
          <p:cNvCxnSpPr/>
          <p:nvPr userDrawn="1"/>
        </p:nvCxnSpPr>
        <p:spPr>
          <a:xfrm>
            <a:off x="187325" y="751221"/>
            <a:ext cx="8728075" cy="0"/>
          </a:xfrm>
          <a:prstGeom prst="line">
            <a:avLst/>
          </a:prstGeom>
          <a:ln>
            <a:solidFill>
              <a:srgbClr val="5F5F5F"/>
            </a:solidFill>
          </a:ln>
          <a:effectLst/>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195729" y="186233"/>
            <a:ext cx="8694574" cy="498676"/>
          </a:xfrm>
        </p:spPr>
        <p:txBody>
          <a:bodyPr lIns="0"/>
          <a:lstStyle/>
          <a:p>
            <a:r>
              <a:rPr lang="en-US" smtClean="0"/>
              <a:t>Click to edit Master title style</a:t>
            </a:r>
            <a:endParaRPr lang="en-US"/>
          </a:p>
        </p:txBody>
      </p:sp>
    </p:spTree>
    <p:extLst>
      <p:ext uri="{BB962C8B-B14F-4D97-AF65-F5344CB8AC3E}">
        <p14:creationId xmlns:p14="http://schemas.microsoft.com/office/powerpoint/2010/main" val="40117711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theme" Target="../theme/theme2.xml"/><Relationship Id="rId13" Type="http://schemas.openxmlformats.org/officeDocument/2006/relationships/image" Target="../media/image4.png"/><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theme" Target="../theme/theme3.xml"/><Relationship Id="rId14" Type="http://schemas.openxmlformats.org/officeDocument/2006/relationships/image" Target="../media/image5.png"/><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theme" Target="../theme/theme4.xml"/><Relationship Id="rId14" Type="http://schemas.openxmlformats.org/officeDocument/2006/relationships/image" Target="../media/image5.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2231" y="75986"/>
            <a:ext cx="8597177" cy="690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Rectangle 6"/>
          <p:cNvSpPr>
            <a:spLocks noGrp="1" noChangeArrowheads="1"/>
          </p:cNvSpPr>
          <p:nvPr>
            <p:ph type="sldNum" sz="quarter" idx="4"/>
          </p:nvPr>
        </p:nvSpPr>
        <p:spPr bwMode="auto">
          <a:xfrm>
            <a:off x="6748590" y="6429777"/>
            <a:ext cx="2133600" cy="3223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fontAlgn="auto">
              <a:spcBef>
                <a:spcPts val="0"/>
              </a:spcBef>
              <a:spcAft>
                <a:spcPts val="0"/>
              </a:spcAft>
            </a:pPr>
            <a:fld id="{F47EBDB2-0287-D14F-A8C8-B35968356903}" type="slidenum">
              <a:rPr lang="en-US" kern="0" smtClean="0">
                <a:solidFill>
                  <a:srgbClr val="FFFFFF"/>
                </a:solidFill>
                <a:latin typeface="Arial"/>
                <a:ea typeface="Arial"/>
                <a:cs typeface="Arial"/>
                <a:sym typeface="Arial"/>
                <a:rtl val="0"/>
              </a:rPr>
              <a:pPr fontAlgn="auto">
                <a:spcBef>
                  <a:spcPts val="0"/>
                </a:spcBef>
                <a:spcAft>
                  <a:spcPts val="0"/>
                </a:spcAft>
              </a:pPr>
              <a:t>‹#›</a:t>
            </a:fld>
            <a:endParaRPr lang="en-US" kern="0" dirty="0">
              <a:solidFill>
                <a:srgbClr val="FFFFFF"/>
              </a:solidFill>
              <a:latin typeface="Arial"/>
              <a:ea typeface="Arial"/>
              <a:cs typeface="Arial"/>
              <a:sym typeface="Arial"/>
              <a:rtl val="0"/>
            </a:endParaRPr>
          </a:p>
        </p:txBody>
      </p:sp>
      <p:sp>
        <p:nvSpPr>
          <p:cNvPr id="8" name="Rectangle 3"/>
          <p:cNvSpPr>
            <a:spLocks noGrp="1" noChangeArrowheads="1"/>
          </p:cNvSpPr>
          <p:nvPr>
            <p:ph type="body" idx="1"/>
          </p:nvPr>
        </p:nvSpPr>
        <p:spPr bwMode="auto">
          <a:xfrm>
            <a:off x="282231" y="911867"/>
            <a:ext cx="8597178" cy="5146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0184842"/>
      </p:ext>
    </p:extLst>
  </p:cSld>
  <p:clrMap bg1="lt1" tx1="dk1" bg2="lt2" tx2="dk2" accent1="accent1" accent2="accent2" accent3="accent3" accent4="accent4" accent5="accent5" accent6="accent6" hlink="hlink" folHlink="folHlink"/>
  <p:sldLayoutIdLst>
    <p:sldLayoutId id="2147485999" r:id="rId1"/>
    <p:sldLayoutId id="2147486000" r:id="rId2"/>
    <p:sldLayoutId id="2147486001" r:id="rId3"/>
    <p:sldLayoutId id="2147486002" r:id="rId4"/>
    <p:sldLayoutId id="2147486003" r:id="rId5"/>
    <p:sldLayoutId id="2147486004" r:id="rId6"/>
    <p:sldLayoutId id="2147486005" r:id="rId7"/>
    <p:sldLayoutId id="2147486006" r:id="rId8"/>
    <p:sldLayoutId id="2147486007" r:id="rId9"/>
    <p:sldLayoutId id="2147486008" r:id="rId10"/>
  </p:sldLayoutIdLst>
  <p:txStyles>
    <p:titleStyle>
      <a:lvl1pPr algn="l" rtl="0" eaLnBrk="0" fontAlgn="base" hangingPunct="0">
        <a:spcBef>
          <a:spcPct val="0"/>
        </a:spcBef>
        <a:spcAft>
          <a:spcPct val="0"/>
        </a:spcAft>
        <a:defRPr sz="30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0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30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30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30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3000">
          <a:solidFill>
            <a:schemeClr val="tx2"/>
          </a:solidFill>
          <a:latin typeface="Arial" charset="0"/>
        </a:defRPr>
      </a:lvl6pPr>
      <a:lvl7pPr marL="914400" algn="l" rtl="0" fontAlgn="base">
        <a:spcBef>
          <a:spcPct val="0"/>
        </a:spcBef>
        <a:spcAft>
          <a:spcPct val="0"/>
        </a:spcAft>
        <a:defRPr sz="3000">
          <a:solidFill>
            <a:schemeClr val="tx2"/>
          </a:solidFill>
          <a:latin typeface="Arial" charset="0"/>
        </a:defRPr>
      </a:lvl7pPr>
      <a:lvl8pPr marL="1371600" algn="l" rtl="0" fontAlgn="base">
        <a:spcBef>
          <a:spcPct val="0"/>
        </a:spcBef>
        <a:spcAft>
          <a:spcPct val="0"/>
        </a:spcAft>
        <a:defRPr sz="3000">
          <a:solidFill>
            <a:schemeClr val="tx2"/>
          </a:solidFill>
          <a:latin typeface="Arial" charset="0"/>
        </a:defRPr>
      </a:lvl8pPr>
      <a:lvl9pPr marL="1828800" algn="l" rtl="0" fontAlgn="base">
        <a:spcBef>
          <a:spcPct val="0"/>
        </a:spcBef>
        <a:spcAft>
          <a:spcPct val="0"/>
        </a:spcAft>
        <a:defRPr sz="3000">
          <a:solidFill>
            <a:schemeClr val="tx2"/>
          </a:solidFill>
          <a:latin typeface="Arial" charset="0"/>
        </a:defRPr>
      </a:lvl9pPr>
    </p:titleStyle>
    <p:bodyStyle>
      <a:lvl1pPr marL="227013" indent="-227013" algn="l" rtl="0" eaLnBrk="0" fontAlgn="base" hangingPunct="0">
        <a:spcBef>
          <a:spcPts val="1200"/>
        </a:spcBef>
        <a:spcAft>
          <a:spcPct val="0"/>
        </a:spcAft>
        <a:buClr>
          <a:schemeClr val="tx1">
            <a:lumMod val="95000"/>
            <a:lumOff val="5000"/>
          </a:schemeClr>
        </a:buClr>
        <a:buChar char="•"/>
        <a:tabLst/>
        <a:defRPr sz="2000">
          <a:solidFill>
            <a:schemeClr val="tx1">
              <a:lumMod val="95000"/>
              <a:lumOff val="5000"/>
            </a:schemeClr>
          </a:solidFill>
          <a:latin typeface="+mn-lt"/>
          <a:ea typeface="ＭＳ Ｐゴシック" charset="-128"/>
          <a:cs typeface="ＭＳ Ｐゴシック" charset="-128"/>
        </a:defRPr>
      </a:lvl1pPr>
      <a:lvl2pPr marL="682625" indent="-225425" algn="l" rtl="0" eaLnBrk="0" fontAlgn="base" hangingPunct="0">
        <a:spcBef>
          <a:spcPct val="20000"/>
        </a:spcBef>
        <a:spcAft>
          <a:spcPct val="0"/>
        </a:spcAft>
        <a:buClr>
          <a:schemeClr val="tx1">
            <a:lumMod val="95000"/>
            <a:lumOff val="5000"/>
          </a:schemeClr>
        </a:buClr>
        <a:buChar char="–"/>
        <a:defRPr sz="1800">
          <a:solidFill>
            <a:srgbClr val="5F5F5F"/>
          </a:solidFill>
          <a:latin typeface="+mn-lt"/>
          <a:ea typeface="ＭＳ Ｐゴシック" charset="-128"/>
        </a:defRPr>
      </a:lvl2pPr>
      <a:lvl3pPr marL="1090613" indent="-176213" algn="l" rtl="0" eaLnBrk="0" fontAlgn="base" hangingPunct="0">
        <a:spcBef>
          <a:spcPct val="20000"/>
        </a:spcBef>
        <a:spcAft>
          <a:spcPct val="0"/>
        </a:spcAft>
        <a:buClr>
          <a:schemeClr val="tx1">
            <a:lumMod val="95000"/>
            <a:lumOff val="5000"/>
          </a:schemeClr>
        </a:buClr>
        <a:buChar char="•"/>
        <a:defRPr sz="1800">
          <a:solidFill>
            <a:srgbClr val="5F5F5F"/>
          </a:solidFill>
          <a:latin typeface="+mn-lt"/>
          <a:ea typeface="ＭＳ Ｐゴシック" charset="-128"/>
        </a:defRPr>
      </a:lvl3pPr>
      <a:lvl4pPr marL="1600200" indent="-228600" algn="l" rtl="0" eaLnBrk="0" fontAlgn="base" hangingPunct="0">
        <a:spcBef>
          <a:spcPct val="20000"/>
        </a:spcBef>
        <a:spcAft>
          <a:spcPct val="0"/>
        </a:spcAft>
        <a:buClr>
          <a:schemeClr val="tx1">
            <a:lumMod val="95000"/>
            <a:lumOff val="5000"/>
          </a:schemeClr>
        </a:buClr>
        <a:buChar char="–"/>
        <a:defRPr sz="1800">
          <a:solidFill>
            <a:srgbClr val="5F5F5F"/>
          </a:solidFill>
          <a:latin typeface="+mn-lt"/>
          <a:ea typeface="ＭＳ Ｐゴシック" charset="-128"/>
        </a:defRPr>
      </a:lvl4pPr>
      <a:lvl5pPr marL="2000250" indent="-171450" algn="l" rtl="0" eaLnBrk="0" fontAlgn="base" hangingPunct="0">
        <a:spcBef>
          <a:spcPct val="20000"/>
        </a:spcBef>
        <a:spcAft>
          <a:spcPct val="0"/>
        </a:spcAft>
        <a:buClr>
          <a:schemeClr val="tx1">
            <a:lumMod val="95000"/>
            <a:lumOff val="5000"/>
          </a:schemeClr>
        </a:buClr>
        <a:buChar char="»"/>
        <a:defRPr sz="1800">
          <a:solidFill>
            <a:srgbClr val="5F5F5F"/>
          </a:solidFill>
          <a:latin typeface="+mn-lt"/>
          <a:ea typeface="ＭＳ Ｐゴシック" charset="-128"/>
        </a:defRPr>
      </a:lvl5pPr>
      <a:lvl6pPr marL="2514600" indent="-228600" algn="l" rtl="0" fontAlgn="base">
        <a:spcBef>
          <a:spcPct val="20000"/>
        </a:spcBef>
        <a:spcAft>
          <a:spcPct val="0"/>
        </a:spcAft>
        <a:buChar char="»"/>
        <a:defRPr sz="1400">
          <a:solidFill>
            <a:srgbClr val="5F5F5F"/>
          </a:solidFill>
          <a:latin typeface="+mn-lt"/>
          <a:ea typeface="ＭＳ Ｐゴシック" charset="-128"/>
        </a:defRPr>
      </a:lvl6pPr>
      <a:lvl7pPr marL="2971800" indent="-228600" algn="l" rtl="0" fontAlgn="base">
        <a:spcBef>
          <a:spcPct val="20000"/>
        </a:spcBef>
        <a:spcAft>
          <a:spcPct val="0"/>
        </a:spcAft>
        <a:buChar char="»"/>
        <a:defRPr sz="1400">
          <a:solidFill>
            <a:srgbClr val="5F5F5F"/>
          </a:solidFill>
          <a:latin typeface="+mn-lt"/>
          <a:ea typeface="ＭＳ Ｐゴシック" charset="-128"/>
        </a:defRPr>
      </a:lvl7pPr>
      <a:lvl8pPr marL="3429000" indent="-228600" algn="l" rtl="0" fontAlgn="base">
        <a:spcBef>
          <a:spcPct val="20000"/>
        </a:spcBef>
        <a:spcAft>
          <a:spcPct val="0"/>
        </a:spcAft>
        <a:buChar char="»"/>
        <a:defRPr sz="1400">
          <a:solidFill>
            <a:srgbClr val="5F5F5F"/>
          </a:solidFill>
          <a:latin typeface="+mn-lt"/>
          <a:ea typeface="ＭＳ Ｐゴシック" charset="-128"/>
        </a:defRPr>
      </a:lvl8pPr>
      <a:lvl9pPr marL="3886200" indent="-228600" algn="l" rtl="0" fontAlgn="base">
        <a:spcBef>
          <a:spcPct val="20000"/>
        </a:spcBef>
        <a:spcAft>
          <a:spcPct val="0"/>
        </a:spcAft>
        <a:buChar char="»"/>
        <a:defRPr sz="1400">
          <a:solidFill>
            <a:srgbClr val="5F5F5F"/>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2231" y="75986"/>
            <a:ext cx="8597177" cy="690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Rectangle 6"/>
          <p:cNvSpPr>
            <a:spLocks noGrp="1" noChangeArrowheads="1"/>
          </p:cNvSpPr>
          <p:nvPr>
            <p:ph type="sldNum" sz="quarter" idx="4"/>
          </p:nvPr>
        </p:nvSpPr>
        <p:spPr bwMode="auto">
          <a:xfrm>
            <a:off x="6748590" y="6429777"/>
            <a:ext cx="2133600" cy="3223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fontAlgn="auto">
              <a:spcBef>
                <a:spcPts val="0"/>
              </a:spcBef>
              <a:spcAft>
                <a:spcPts val="0"/>
              </a:spcAft>
            </a:pPr>
            <a:fld id="{F47EBDB2-0287-D14F-A8C8-B35968356903}" type="slidenum">
              <a:rPr lang="en-US" kern="0" smtClean="0">
                <a:solidFill>
                  <a:srgbClr val="FFFFFF"/>
                </a:solidFill>
                <a:latin typeface="Arial"/>
                <a:ea typeface="Arial"/>
                <a:cs typeface="Arial"/>
                <a:sym typeface="Arial"/>
              </a:rPr>
              <a:pPr fontAlgn="auto">
                <a:spcBef>
                  <a:spcPts val="0"/>
                </a:spcBef>
                <a:spcAft>
                  <a:spcPts val="0"/>
                </a:spcAft>
              </a:pPr>
              <a:t>‹#›</a:t>
            </a:fld>
            <a:endParaRPr lang="en-US" kern="0" dirty="0">
              <a:solidFill>
                <a:srgbClr val="FFFFFF"/>
              </a:solidFill>
              <a:latin typeface="Arial"/>
              <a:ea typeface="Arial"/>
              <a:cs typeface="Arial"/>
              <a:sym typeface="Arial"/>
            </a:endParaRPr>
          </a:p>
        </p:txBody>
      </p:sp>
      <p:sp>
        <p:nvSpPr>
          <p:cNvPr id="8" name="Rectangle 3"/>
          <p:cNvSpPr>
            <a:spLocks noGrp="1" noChangeArrowheads="1"/>
          </p:cNvSpPr>
          <p:nvPr>
            <p:ph type="body" idx="1"/>
          </p:nvPr>
        </p:nvSpPr>
        <p:spPr bwMode="auto">
          <a:xfrm>
            <a:off x="282231" y="911867"/>
            <a:ext cx="8597178" cy="5146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5" descr="rutgers.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2700" y="6264275"/>
            <a:ext cx="9190038"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4934598"/>
      </p:ext>
    </p:extLst>
  </p:cSld>
  <p:clrMap bg1="lt1" tx1="dk1" bg2="lt2" tx2="dk2" accent1="accent1" accent2="accent2" accent3="accent3" accent4="accent4" accent5="accent5" accent6="accent6" hlink="hlink" folHlink="folHlink"/>
  <p:sldLayoutIdLst>
    <p:sldLayoutId id="2147486010" r:id="rId1"/>
    <p:sldLayoutId id="2147486011" r:id="rId2"/>
    <p:sldLayoutId id="2147486012" r:id="rId3"/>
    <p:sldLayoutId id="2147486013" r:id="rId4"/>
    <p:sldLayoutId id="2147486014" r:id="rId5"/>
    <p:sldLayoutId id="2147486018" r:id="rId6"/>
    <p:sldLayoutId id="2147486019" r:id="rId7"/>
    <p:sldLayoutId id="2147485973" r:id="rId8"/>
    <p:sldLayoutId id="2147485976" r:id="rId9"/>
    <p:sldLayoutId id="2147485978" r:id="rId10"/>
    <p:sldLayoutId id="2147486020" r:id="rId11"/>
  </p:sldLayoutIdLst>
  <p:hf hdr="0" ftr="0" dt="0"/>
  <p:txStyles>
    <p:titleStyle>
      <a:lvl1pPr algn="l" rtl="0" eaLnBrk="0" fontAlgn="base" hangingPunct="0">
        <a:spcBef>
          <a:spcPct val="0"/>
        </a:spcBef>
        <a:spcAft>
          <a:spcPct val="0"/>
        </a:spcAft>
        <a:defRPr sz="30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0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30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30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30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3000">
          <a:solidFill>
            <a:schemeClr val="tx2"/>
          </a:solidFill>
          <a:latin typeface="Arial" charset="0"/>
        </a:defRPr>
      </a:lvl6pPr>
      <a:lvl7pPr marL="914400" algn="l" rtl="0" fontAlgn="base">
        <a:spcBef>
          <a:spcPct val="0"/>
        </a:spcBef>
        <a:spcAft>
          <a:spcPct val="0"/>
        </a:spcAft>
        <a:defRPr sz="3000">
          <a:solidFill>
            <a:schemeClr val="tx2"/>
          </a:solidFill>
          <a:latin typeface="Arial" charset="0"/>
        </a:defRPr>
      </a:lvl7pPr>
      <a:lvl8pPr marL="1371600" algn="l" rtl="0" fontAlgn="base">
        <a:spcBef>
          <a:spcPct val="0"/>
        </a:spcBef>
        <a:spcAft>
          <a:spcPct val="0"/>
        </a:spcAft>
        <a:defRPr sz="3000">
          <a:solidFill>
            <a:schemeClr val="tx2"/>
          </a:solidFill>
          <a:latin typeface="Arial" charset="0"/>
        </a:defRPr>
      </a:lvl8pPr>
      <a:lvl9pPr marL="1828800" algn="l" rtl="0" fontAlgn="base">
        <a:spcBef>
          <a:spcPct val="0"/>
        </a:spcBef>
        <a:spcAft>
          <a:spcPct val="0"/>
        </a:spcAft>
        <a:defRPr sz="3000">
          <a:solidFill>
            <a:schemeClr val="tx2"/>
          </a:solidFill>
          <a:latin typeface="Arial" charset="0"/>
        </a:defRPr>
      </a:lvl9pPr>
    </p:titleStyle>
    <p:bodyStyle>
      <a:lvl1pPr marL="227013" indent="-227013" algn="l" rtl="0" eaLnBrk="0" fontAlgn="base" hangingPunct="0">
        <a:spcBef>
          <a:spcPts val="1200"/>
        </a:spcBef>
        <a:spcAft>
          <a:spcPct val="0"/>
        </a:spcAft>
        <a:buClr>
          <a:schemeClr val="tx1">
            <a:lumMod val="95000"/>
            <a:lumOff val="5000"/>
          </a:schemeClr>
        </a:buClr>
        <a:buChar char="•"/>
        <a:tabLst/>
        <a:defRPr sz="2000">
          <a:solidFill>
            <a:schemeClr val="tx1">
              <a:lumMod val="95000"/>
              <a:lumOff val="5000"/>
            </a:schemeClr>
          </a:solidFill>
          <a:latin typeface="+mn-lt"/>
          <a:ea typeface="ＭＳ Ｐゴシック" charset="-128"/>
          <a:cs typeface="ＭＳ Ｐゴシック" charset="-128"/>
        </a:defRPr>
      </a:lvl1pPr>
      <a:lvl2pPr marL="682625" indent="-225425" algn="l" rtl="0" eaLnBrk="0" fontAlgn="base" hangingPunct="0">
        <a:spcBef>
          <a:spcPct val="20000"/>
        </a:spcBef>
        <a:spcAft>
          <a:spcPct val="0"/>
        </a:spcAft>
        <a:buClr>
          <a:schemeClr val="tx1">
            <a:lumMod val="95000"/>
            <a:lumOff val="5000"/>
          </a:schemeClr>
        </a:buClr>
        <a:buChar char="–"/>
        <a:defRPr sz="1800">
          <a:solidFill>
            <a:srgbClr val="5F5F5F"/>
          </a:solidFill>
          <a:latin typeface="+mn-lt"/>
          <a:ea typeface="ＭＳ Ｐゴシック" charset="-128"/>
        </a:defRPr>
      </a:lvl2pPr>
      <a:lvl3pPr marL="1090613" indent="-176213" algn="l" rtl="0" eaLnBrk="0" fontAlgn="base" hangingPunct="0">
        <a:spcBef>
          <a:spcPct val="20000"/>
        </a:spcBef>
        <a:spcAft>
          <a:spcPct val="0"/>
        </a:spcAft>
        <a:buClr>
          <a:schemeClr val="tx1">
            <a:lumMod val="95000"/>
            <a:lumOff val="5000"/>
          </a:schemeClr>
        </a:buClr>
        <a:buChar char="•"/>
        <a:defRPr sz="1800">
          <a:solidFill>
            <a:srgbClr val="5F5F5F"/>
          </a:solidFill>
          <a:latin typeface="+mn-lt"/>
          <a:ea typeface="ＭＳ Ｐゴシック" charset="-128"/>
        </a:defRPr>
      </a:lvl3pPr>
      <a:lvl4pPr marL="1600200" indent="-228600" algn="l" rtl="0" eaLnBrk="0" fontAlgn="base" hangingPunct="0">
        <a:spcBef>
          <a:spcPct val="20000"/>
        </a:spcBef>
        <a:spcAft>
          <a:spcPct val="0"/>
        </a:spcAft>
        <a:buClr>
          <a:schemeClr val="tx1">
            <a:lumMod val="95000"/>
            <a:lumOff val="5000"/>
          </a:schemeClr>
        </a:buClr>
        <a:buChar char="–"/>
        <a:defRPr sz="1800">
          <a:solidFill>
            <a:srgbClr val="5F5F5F"/>
          </a:solidFill>
          <a:latin typeface="+mn-lt"/>
          <a:ea typeface="ＭＳ Ｐゴシック" charset="-128"/>
        </a:defRPr>
      </a:lvl4pPr>
      <a:lvl5pPr marL="2000250" indent="-171450" algn="l" rtl="0" eaLnBrk="0" fontAlgn="base" hangingPunct="0">
        <a:spcBef>
          <a:spcPct val="20000"/>
        </a:spcBef>
        <a:spcAft>
          <a:spcPct val="0"/>
        </a:spcAft>
        <a:buClr>
          <a:schemeClr val="tx1">
            <a:lumMod val="95000"/>
            <a:lumOff val="5000"/>
          </a:schemeClr>
        </a:buClr>
        <a:buChar char="»"/>
        <a:defRPr sz="1800">
          <a:solidFill>
            <a:srgbClr val="5F5F5F"/>
          </a:solidFill>
          <a:latin typeface="+mn-lt"/>
          <a:ea typeface="ＭＳ Ｐゴシック" charset="-128"/>
        </a:defRPr>
      </a:lvl5pPr>
      <a:lvl6pPr marL="2514600" indent="-228600" algn="l" rtl="0" fontAlgn="base">
        <a:spcBef>
          <a:spcPct val="20000"/>
        </a:spcBef>
        <a:spcAft>
          <a:spcPct val="0"/>
        </a:spcAft>
        <a:buChar char="»"/>
        <a:defRPr sz="1400">
          <a:solidFill>
            <a:srgbClr val="5F5F5F"/>
          </a:solidFill>
          <a:latin typeface="+mn-lt"/>
          <a:ea typeface="ＭＳ Ｐゴシック" charset="-128"/>
        </a:defRPr>
      </a:lvl6pPr>
      <a:lvl7pPr marL="2971800" indent="-228600" algn="l" rtl="0" fontAlgn="base">
        <a:spcBef>
          <a:spcPct val="20000"/>
        </a:spcBef>
        <a:spcAft>
          <a:spcPct val="0"/>
        </a:spcAft>
        <a:buChar char="»"/>
        <a:defRPr sz="1400">
          <a:solidFill>
            <a:srgbClr val="5F5F5F"/>
          </a:solidFill>
          <a:latin typeface="+mn-lt"/>
          <a:ea typeface="ＭＳ Ｐゴシック" charset="-128"/>
        </a:defRPr>
      </a:lvl7pPr>
      <a:lvl8pPr marL="3429000" indent="-228600" algn="l" rtl="0" fontAlgn="base">
        <a:spcBef>
          <a:spcPct val="20000"/>
        </a:spcBef>
        <a:spcAft>
          <a:spcPct val="0"/>
        </a:spcAft>
        <a:buChar char="»"/>
        <a:defRPr sz="1400">
          <a:solidFill>
            <a:srgbClr val="5F5F5F"/>
          </a:solidFill>
          <a:latin typeface="+mn-lt"/>
          <a:ea typeface="ＭＳ Ｐゴシック" charset="-128"/>
        </a:defRPr>
      </a:lvl8pPr>
      <a:lvl9pPr marL="3886200" indent="-228600" algn="l" rtl="0" fontAlgn="base">
        <a:spcBef>
          <a:spcPct val="20000"/>
        </a:spcBef>
        <a:spcAft>
          <a:spcPct val="0"/>
        </a:spcAft>
        <a:buChar char="»"/>
        <a:defRPr sz="1400">
          <a:solidFill>
            <a:srgbClr val="5F5F5F"/>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F3408E24-CD6D-F245-BA50-44436EA38975}" type="datetimeFigureOut">
              <a:rPr lang="en-US" smtClean="0">
                <a:solidFill>
                  <a:prstClr val="black">
                    <a:tint val="75000"/>
                  </a:prstClr>
                </a:solidFill>
                <a:latin typeface="Calibri"/>
              </a:rPr>
              <a:pPr defTabSz="457200" fontAlgn="auto">
                <a:spcBef>
                  <a:spcPts val="0"/>
                </a:spcBef>
                <a:spcAft>
                  <a:spcPts val="0"/>
                </a:spcAft>
              </a:pPr>
              <a:t>7/1/14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29CB78FB-1415-9B4D-996E-11F146E2B0ED}" type="slidenum">
              <a:rPr lang="en-US" smtClean="0">
                <a:solidFill>
                  <a:prstClr val="black">
                    <a:tint val="75000"/>
                  </a:prstClr>
                </a:solidFill>
                <a:latin typeface="Calibri"/>
              </a:rPr>
              <a:pPr defTabSz="4572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31217937"/>
      </p:ext>
    </p:extLst>
  </p:cSld>
  <p:clrMap bg1="lt1" tx1="dk1" bg2="lt2" tx2="dk2" accent1="accent1" accent2="accent2" accent3="accent3" accent4="accent4" accent5="accent5" accent6="accent6" hlink="hlink" folHlink="folHlink"/>
  <p:sldLayoutIdLst>
    <p:sldLayoutId id="2147486022" r:id="rId1"/>
    <p:sldLayoutId id="2147486023" r:id="rId2"/>
    <p:sldLayoutId id="2147486024" r:id="rId3"/>
    <p:sldLayoutId id="2147486025" r:id="rId4"/>
    <p:sldLayoutId id="2147486026" r:id="rId5"/>
    <p:sldLayoutId id="2147486027" r:id="rId6"/>
    <p:sldLayoutId id="2147486028" r:id="rId7"/>
    <p:sldLayoutId id="2147486029" r:id="rId8"/>
    <p:sldLayoutId id="2147486030" r:id="rId9"/>
    <p:sldLayoutId id="2147486031" r:id="rId10"/>
    <p:sldLayoutId id="2147486032" r:id="rId11"/>
    <p:sldLayoutId id="2147486033" r:id="rId12"/>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F3408E24-CD6D-F245-BA50-44436EA38975}" type="datetimeFigureOut">
              <a:rPr lang="en-US" smtClean="0">
                <a:solidFill>
                  <a:prstClr val="black">
                    <a:tint val="75000"/>
                  </a:prstClr>
                </a:solidFill>
                <a:latin typeface="Calibri"/>
                <a:ea typeface="+mn-ea"/>
                <a:cs typeface="+mn-cs"/>
              </a:rPr>
              <a:pPr defTabSz="457200" fontAlgn="auto">
                <a:spcBef>
                  <a:spcPts val="0"/>
                </a:spcBef>
                <a:spcAft>
                  <a:spcPts val="0"/>
                </a:spcAft>
              </a:pPr>
              <a:t>7/1/14</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29CB78FB-1415-9B4D-996E-11F146E2B0ED}" type="slidenum">
              <a:rPr lang="en-US" smtClean="0">
                <a:solidFill>
                  <a:prstClr val="black">
                    <a:tint val="75000"/>
                  </a:prstClr>
                </a:solidFill>
                <a:latin typeface="Calibri"/>
                <a:ea typeface="+mn-ea"/>
                <a:cs typeface="+mn-cs"/>
              </a:rPr>
              <a:pPr defTabSz="45720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617326743"/>
      </p:ext>
    </p:extLst>
  </p:cSld>
  <p:clrMap bg1="lt1" tx1="dk1" bg2="lt2" tx2="dk2" accent1="accent1" accent2="accent2" accent3="accent3" accent4="accent4" accent5="accent5" accent6="accent6" hlink="hlink" folHlink="folHlink"/>
  <p:sldLayoutIdLst>
    <p:sldLayoutId id="2147486035" r:id="rId1"/>
    <p:sldLayoutId id="2147486036" r:id="rId2"/>
    <p:sldLayoutId id="2147486037" r:id="rId3"/>
    <p:sldLayoutId id="2147486038" r:id="rId4"/>
    <p:sldLayoutId id="2147486039" r:id="rId5"/>
    <p:sldLayoutId id="2147486040" r:id="rId6"/>
    <p:sldLayoutId id="2147486041" r:id="rId7"/>
    <p:sldLayoutId id="2147486042" r:id="rId8"/>
    <p:sldLayoutId id="2147486043" r:id="rId9"/>
    <p:sldLayoutId id="2147486044" r:id="rId10"/>
    <p:sldLayoutId id="2147486045" r:id="rId11"/>
    <p:sldLayoutId id="2147486046" r:id="rId12"/>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fomall.org" TargetMode="External"/><Relationship Id="rId4" Type="http://schemas.openxmlformats.org/officeDocument/2006/relationships/image" Target="../media/image6.emf"/><Relationship Id="rId1" Type="http://schemas.openxmlformats.org/officeDocument/2006/relationships/slideLayout" Target="../slideLayouts/slideLayout13.xml"/><Relationship Id="rId2"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bigdatawg.nist.gov/usecases.php"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0.gif"/><Relationship Id="rId3" Type="http://schemas.openxmlformats.org/officeDocument/2006/relationships/image" Target="../media/image1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2"/>
          <p:cNvSpPr txBox="1">
            <a:spLocks/>
          </p:cNvSpPr>
          <p:nvPr/>
        </p:nvSpPr>
        <p:spPr bwMode="auto">
          <a:xfrm>
            <a:off x="0" y="2487915"/>
            <a:ext cx="9144000" cy="322039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88720" rIns="27432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pPr>
            <a:endParaRPr lang="en-US" sz="2800" dirty="0" smtClean="0">
              <a:solidFill>
                <a:srgbClr val="FFFFFF"/>
              </a:solidFill>
            </a:endParaRPr>
          </a:p>
          <a:p>
            <a:pPr eaLnBrk="1" hangingPunct="1">
              <a:lnSpc>
                <a:spcPct val="90000"/>
              </a:lnSpc>
            </a:pPr>
            <a:r>
              <a:rPr lang="en-US" sz="2800" dirty="0" smtClean="0">
                <a:solidFill>
                  <a:srgbClr val="FFFFFF"/>
                </a:solidFill>
              </a:rPr>
              <a:t>A Tale of Two Data-Intensive Paradigms: Applications, Abstractions and Architectures</a:t>
            </a:r>
          </a:p>
          <a:p>
            <a:pPr eaLnBrk="1" hangingPunct="1">
              <a:lnSpc>
                <a:spcPct val="90000"/>
              </a:lnSpc>
            </a:pPr>
            <a:endParaRPr lang="en-US" sz="2800" dirty="0">
              <a:solidFill>
                <a:srgbClr val="FFFFFF"/>
              </a:solidFill>
            </a:endParaRPr>
          </a:p>
          <a:p>
            <a:pPr eaLnBrk="1" hangingPunct="1">
              <a:lnSpc>
                <a:spcPct val="90000"/>
              </a:lnSpc>
            </a:pPr>
            <a:r>
              <a:rPr lang="en-US" sz="2300" dirty="0" smtClean="0">
                <a:solidFill>
                  <a:srgbClr val="FF0000"/>
                </a:solidFill>
              </a:rPr>
              <a:t>S Jha</a:t>
            </a:r>
            <a:r>
              <a:rPr lang="en-US" sz="2300" baseline="30000" dirty="0" smtClean="0">
                <a:solidFill>
                  <a:srgbClr val="FF0000"/>
                </a:solidFill>
              </a:rPr>
              <a:t>1</a:t>
            </a:r>
            <a:r>
              <a:rPr lang="en-US" sz="2300" dirty="0" smtClean="0">
                <a:solidFill>
                  <a:srgbClr val="FF0000"/>
                </a:solidFill>
              </a:rPr>
              <a:t>, J Qiu</a:t>
            </a:r>
            <a:r>
              <a:rPr lang="en-US" sz="2300" baseline="30000" dirty="0" smtClean="0">
                <a:solidFill>
                  <a:srgbClr val="FF0000"/>
                </a:solidFill>
              </a:rPr>
              <a:t>2</a:t>
            </a:r>
            <a:r>
              <a:rPr lang="en-US" sz="2300" dirty="0" smtClean="0">
                <a:solidFill>
                  <a:srgbClr val="FF0000"/>
                </a:solidFill>
              </a:rPr>
              <a:t>, A Luckow</a:t>
            </a:r>
            <a:r>
              <a:rPr lang="en-US" sz="2300" baseline="30000" dirty="0" smtClean="0">
                <a:solidFill>
                  <a:srgbClr val="FF0000"/>
                </a:solidFill>
              </a:rPr>
              <a:t>1</a:t>
            </a:r>
            <a:r>
              <a:rPr lang="en-US" sz="2300" dirty="0" smtClean="0">
                <a:solidFill>
                  <a:srgbClr val="FF0000"/>
                </a:solidFill>
              </a:rPr>
              <a:t>, P Mantha</a:t>
            </a:r>
            <a:r>
              <a:rPr lang="en-US" sz="2300" baseline="30000" dirty="0" smtClean="0">
                <a:solidFill>
                  <a:srgbClr val="FF0000"/>
                </a:solidFill>
              </a:rPr>
              <a:t>1</a:t>
            </a:r>
            <a:r>
              <a:rPr lang="en-US" sz="2300" dirty="0" smtClean="0">
                <a:solidFill>
                  <a:srgbClr val="FF0000"/>
                </a:solidFill>
              </a:rPr>
              <a:t>, Geoffrey Fox</a:t>
            </a:r>
            <a:r>
              <a:rPr lang="en-US" sz="2300" baseline="30000" dirty="0" smtClean="0">
                <a:solidFill>
                  <a:srgbClr val="FF0000"/>
                </a:solidFill>
              </a:rPr>
              <a:t>2</a:t>
            </a:r>
          </a:p>
          <a:p>
            <a:pPr eaLnBrk="1" hangingPunct="1">
              <a:lnSpc>
                <a:spcPct val="90000"/>
              </a:lnSpc>
            </a:pPr>
            <a:endParaRPr lang="en-US" sz="2300" baseline="30000" dirty="0" smtClean="0">
              <a:solidFill>
                <a:srgbClr val="FF0000"/>
              </a:solidFill>
            </a:endParaRPr>
          </a:p>
          <a:p>
            <a:pPr eaLnBrk="1" hangingPunct="1">
              <a:lnSpc>
                <a:spcPct val="90000"/>
              </a:lnSpc>
            </a:pPr>
            <a:r>
              <a:rPr lang="en-US" sz="1800" baseline="30000" dirty="0" smtClean="0">
                <a:solidFill>
                  <a:prstClr val="black"/>
                </a:solidFill>
                <a:hlinkClick r:id="rId2"/>
              </a:rPr>
              <a:t>1   </a:t>
            </a:r>
            <a:r>
              <a:rPr lang="en-US" sz="1800" dirty="0" smtClean="0">
                <a:solidFill>
                  <a:prstClr val="black"/>
                </a:solidFill>
                <a:hlinkClick r:id="rId2"/>
              </a:rPr>
              <a:t>Rutgers    http://radical.rutgers.edu</a:t>
            </a:r>
          </a:p>
          <a:p>
            <a:pPr eaLnBrk="1" hangingPunct="1">
              <a:lnSpc>
                <a:spcPct val="90000"/>
              </a:lnSpc>
            </a:pPr>
            <a:r>
              <a:rPr lang="en-US" sz="1800" baseline="30000" dirty="0" smtClean="0">
                <a:solidFill>
                  <a:prstClr val="black"/>
                </a:solidFill>
                <a:hlinkClick r:id="rId2"/>
              </a:rPr>
              <a:t>2   </a:t>
            </a:r>
            <a:r>
              <a:rPr lang="en-US" sz="1800" dirty="0" smtClean="0">
                <a:solidFill>
                  <a:prstClr val="black"/>
                </a:solidFill>
                <a:hlinkClick r:id="rId2"/>
              </a:rPr>
              <a:t>Indiana </a:t>
            </a:r>
            <a:r>
              <a:rPr lang="en-US" sz="1800" dirty="0" smtClean="0">
                <a:solidFill>
                  <a:prstClr val="black"/>
                </a:solidFill>
              </a:rPr>
              <a:t>    </a:t>
            </a:r>
            <a:r>
              <a:rPr lang="en-US" sz="1800" dirty="0" smtClean="0">
                <a:solidFill>
                  <a:prstClr val="black"/>
                </a:solidFill>
                <a:hlinkClick r:id="rId3"/>
              </a:rPr>
              <a:t>http</a:t>
            </a:r>
            <a:r>
              <a:rPr lang="en-US" sz="1800" dirty="0">
                <a:solidFill>
                  <a:prstClr val="black"/>
                </a:solidFill>
                <a:hlinkClick r:id="rId3"/>
              </a:rPr>
              <a:t>://</a:t>
            </a:r>
            <a:r>
              <a:rPr lang="en-US" sz="1800" dirty="0" smtClean="0">
                <a:solidFill>
                  <a:prstClr val="black"/>
                </a:solidFill>
                <a:hlinkClick r:id="rId3"/>
              </a:rPr>
              <a:t>www.infomall.org</a:t>
            </a:r>
            <a:endParaRPr lang="en-US" sz="1800" dirty="0" smtClean="0">
              <a:solidFill>
                <a:prstClr val="black"/>
              </a:solidFill>
            </a:endParaRPr>
          </a:p>
          <a:p>
            <a:pPr eaLnBrk="1" hangingPunct="1">
              <a:lnSpc>
                <a:spcPct val="90000"/>
              </a:lnSpc>
            </a:pPr>
            <a:endParaRPr lang="en-US" dirty="0">
              <a:solidFill>
                <a:prstClr val="black"/>
              </a:solidFill>
            </a:endParaRPr>
          </a:p>
          <a:p>
            <a:pPr eaLnBrk="1" hangingPunct="1">
              <a:lnSpc>
                <a:spcPct val="90000"/>
              </a:lnSpc>
            </a:pPr>
            <a:endParaRPr lang="en-US" baseline="30000" dirty="0">
              <a:solidFill>
                <a:schemeClr val="bg1">
                  <a:lumMod val="75000"/>
                </a:schemeClr>
              </a:solidFill>
            </a:endParaRPr>
          </a:p>
          <a:p>
            <a:pPr eaLnBrk="1" hangingPunct="1">
              <a:lnSpc>
                <a:spcPct val="90000"/>
              </a:lnSpc>
            </a:pPr>
            <a:r>
              <a:rPr lang="en-US" baseline="30000" dirty="0">
                <a:solidFill>
                  <a:schemeClr val="bg1">
                    <a:lumMod val="75000"/>
                  </a:schemeClr>
                </a:solidFill>
              </a:rPr>
              <a:t>http://</a:t>
            </a:r>
            <a:r>
              <a:rPr lang="en-US" baseline="30000" dirty="0" err="1">
                <a:solidFill>
                  <a:schemeClr val="bg1">
                    <a:lumMod val="75000"/>
                  </a:schemeClr>
                </a:solidFill>
              </a:rPr>
              <a:t>arxiv.org</a:t>
            </a:r>
            <a:r>
              <a:rPr lang="en-US" baseline="30000" dirty="0">
                <a:solidFill>
                  <a:schemeClr val="bg1">
                    <a:lumMod val="75000"/>
                  </a:schemeClr>
                </a:solidFill>
              </a:rPr>
              <a:t>/abs/1403.1528</a:t>
            </a:r>
            <a:endParaRPr lang="en-US" dirty="0">
              <a:solidFill>
                <a:schemeClr val="bg1">
                  <a:lumMod val="75000"/>
                </a:schemeClr>
              </a:solidFill>
            </a:endParaRPr>
          </a:p>
          <a:p>
            <a:pPr eaLnBrk="1" hangingPunct="1">
              <a:lnSpc>
                <a:spcPct val="90000"/>
              </a:lnSpc>
            </a:pPr>
            <a:endParaRPr lang="en-US" dirty="0" smtClean="0">
              <a:solidFill>
                <a:srgbClr val="FF0000"/>
              </a:solidFill>
            </a:endParaRPr>
          </a:p>
        </p:txBody>
      </p:sp>
      <p:pic>
        <p:nvPicPr>
          <p:cNvPr id="4" name="Picture 3" descr="kmeans-harp-mpi-spark-speedup-efficiency.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3537" y="274903"/>
            <a:ext cx="3377104" cy="1876168"/>
          </a:xfrm>
          <a:prstGeom prst="rect">
            <a:avLst/>
          </a:prstGeom>
        </p:spPr>
      </p:pic>
    </p:spTree>
    <p:extLst>
      <p:ext uri="{BB962C8B-B14F-4D97-AF65-F5344CB8AC3E}">
        <p14:creationId xmlns:p14="http://schemas.microsoft.com/office/powerpoint/2010/main" val="3735517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2EAB6CA-2AA1-0443-B8DC-DC15ED59C587}" type="slidenum">
              <a:rPr lang="en-US" smtClean="0">
                <a:solidFill>
                  <a:srgbClr val="FFFFFF"/>
                </a:solidFill>
              </a:rPr>
              <a:pPr/>
              <a:t>10</a:t>
            </a:fld>
            <a:endParaRPr lang="en-US">
              <a:solidFill>
                <a:srgbClr val="FFFFFF"/>
              </a:solidFill>
            </a:endParaRPr>
          </a:p>
        </p:txBody>
      </p:sp>
      <p:pic>
        <p:nvPicPr>
          <p:cNvPr id="5" name="Content Placeholder 4" descr="layers_HPC_bigdata.jpg"/>
          <p:cNvPicPr>
            <a:picLocks noGrp="1" noChangeAspect="1"/>
          </p:cNvPicPr>
          <p:nvPr>
            <p:ph idx="4294967295"/>
          </p:nvPr>
        </p:nvPicPr>
        <p:blipFill>
          <a:blip r:embed="rId2">
            <a:extLst>
              <a:ext uri="{28A0092B-C50C-407E-A947-70E740481C1C}">
                <a14:useLocalDpi xmlns:a14="http://schemas.microsoft.com/office/drawing/2010/main" val="0"/>
              </a:ext>
            </a:extLst>
          </a:blip>
          <a:srcRect t="-19240" b="-19240"/>
          <a:stretch>
            <a:fillRect/>
          </a:stretch>
        </p:blipFill>
        <p:spPr>
          <a:xfrm>
            <a:off x="161261" y="653587"/>
            <a:ext cx="8870683" cy="5310943"/>
          </a:xfrm>
        </p:spPr>
      </p:pic>
    </p:spTree>
    <p:extLst>
      <p:ext uri="{BB962C8B-B14F-4D97-AF65-F5344CB8AC3E}">
        <p14:creationId xmlns:p14="http://schemas.microsoft.com/office/powerpoint/2010/main" val="112893508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C1510E7-41E5-EC45-AEF0-4F5FBB17A54E}" type="slidenum">
              <a:rPr lang="en-US" smtClean="0">
                <a:solidFill>
                  <a:srgbClr val="FFFFFF"/>
                </a:solidFill>
              </a:rPr>
              <a:pPr/>
              <a:t>11</a:t>
            </a:fld>
            <a:endParaRPr lang="en-US">
              <a:solidFill>
                <a:srgbClr val="FFFFFF"/>
              </a:solidFill>
            </a:endParaRPr>
          </a:p>
        </p:txBody>
      </p:sp>
      <p:pic>
        <p:nvPicPr>
          <p:cNvPr id="6" name="Content Placeholder 5" descr="hpbds-layers.png"/>
          <p:cNvPicPr>
            <a:picLocks noGrp="1" noChangeAspect="1"/>
          </p:cNvPicPr>
          <p:nvPr>
            <p:ph idx="4294967295"/>
          </p:nvPr>
        </p:nvPicPr>
        <p:blipFill>
          <a:blip r:embed="rId2">
            <a:extLst>
              <a:ext uri="{28A0092B-C50C-407E-A947-70E740481C1C}">
                <a14:useLocalDpi xmlns:a14="http://schemas.microsoft.com/office/drawing/2010/main" val="0"/>
              </a:ext>
            </a:extLst>
          </a:blip>
          <a:srcRect t="-2508" b="-2508"/>
          <a:stretch>
            <a:fillRect/>
          </a:stretch>
        </p:blipFill>
        <p:spPr>
          <a:xfrm>
            <a:off x="267548" y="836529"/>
            <a:ext cx="8596312" cy="5146675"/>
          </a:xfrm>
        </p:spPr>
      </p:pic>
    </p:spTree>
    <p:extLst>
      <p:ext uri="{BB962C8B-B14F-4D97-AF65-F5344CB8AC3E}">
        <p14:creationId xmlns:p14="http://schemas.microsoft.com/office/powerpoint/2010/main" val="23464190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176"/>
            <a:ext cx="9144000" cy="1143000"/>
          </a:xfrm>
        </p:spPr>
        <p:txBody>
          <a:bodyPr>
            <a:normAutofit/>
          </a:bodyPr>
          <a:lstStyle/>
          <a:p>
            <a:pPr>
              <a:lnSpc>
                <a:spcPct val="80000"/>
              </a:lnSpc>
            </a:pPr>
            <a:r>
              <a:rPr lang="en-US" sz="2400" b="1" dirty="0" smtClean="0"/>
              <a:t>Bringing High Performance to Data Analytics</a:t>
            </a:r>
            <a:endParaRPr lang="en-US" sz="2400" b="1" dirty="0"/>
          </a:p>
        </p:txBody>
      </p:sp>
      <p:sp>
        <p:nvSpPr>
          <p:cNvPr id="3" name="Content Placeholder 2"/>
          <p:cNvSpPr>
            <a:spLocks noGrp="1"/>
          </p:cNvSpPr>
          <p:nvPr>
            <p:ph idx="1"/>
          </p:nvPr>
        </p:nvSpPr>
        <p:spPr>
          <a:xfrm>
            <a:off x="0" y="1033784"/>
            <a:ext cx="9144000" cy="5674824"/>
          </a:xfrm>
        </p:spPr>
        <p:txBody>
          <a:bodyPr>
            <a:noAutofit/>
          </a:bodyPr>
          <a:lstStyle/>
          <a:p>
            <a:r>
              <a:rPr lang="en-US" dirty="0"/>
              <a:t>On the systems side, we have two principles</a:t>
            </a:r>
          </a:p>
          <a:p>
            <a:pPr lvl="1"/>
            <a:r>
              <a:rPr lang="en-US" sz="2000" dirty="0" smtClean="0">
                <a:solidFill>
                  <a:srgbClr val="FF0000"/>
                </a:solidFill>
              </a:rPr>
              <a:t>The </a:t>
            </a:r>
            <a:r>
              <a:rPr lang="en-US" sz="2000" dirty="0">
                <a:solidFill>
                  <a:srgbClr val="FF0000"/>
                </a:solidFill>
              </a:rPr>
              <a:t>Apache Big Data Stack with ~120 projects has important broad functionality with a vital large support organization</a:t>
            </a:r>
          </a:p>
          <a:p>
            <a:pPr lvl="1"/>
            <a:r>
              <a:rPr lang="en-US" sz="2000" dirty="0" smtClean="0">
                <a:solidFill>
                  <a:srgbClr val="FF0000"/>
                </a:solidFill>
              </a:rPr>
              <a:t>HPC </a:t>
            </a:r>
            <a:r>
              <a:rPr lang="en-US" sz="2000" dirty="0">
                <a:solidFill>
                  <a:srgbClr val="FF0000"/>
                </a:solidFill>
              </a:rPr>
              <a:t>including MPI has striking success in delivering high performance with </a:t>
            </a:r>
            <a:r>
              <a:rPr lang="en-US" sz="2000" dirty="0" smtClean="0">
                <a:solidFill>
                  <a:srgbClr val="FF0000"/>
                </a:solidFill>
              </a:rPr>
              <a:t>however </a:t>
            </a:r>
            <a:r>
              <a:rPr lang="en-US" sz="2000" dirty="0">
                <a:solidFill>
                  <a:srgbClr val="FF0000"/>
                </a:solidFill>
              </a:rPr>
              <a:t>a fragile sustainability </a:t>
            </a:r>
            <a:r>
              <a:rPr lang="en-US" sz="2000" dirty="0" smtClean="0">
                <a:solidFill>
                  <a:srgbClr val="FF0000"/>
                </a:solidFill>
              </a:rPr>
              <a:t>model</a:t>
            </a:r>
            <a:endParaRPr lang="en-US" sz="2000" dirty="0">
              <a:solidFill>
                <a:srgbClr val="FF0000"/>
              </a:solidFill>
            </a:endParaRPr>
          </a:p>
          <a:p>
            <a:r>
              <a:rPr lang="en-US" dirty="0" smtClean="0"/>
              <a:t>There are </a:t>
            </a:r>
            <a:r>
              <a:rPr lang="en-US" dirty="0" smtClean="0">
                <a:solidFill>
                  <a:srgbClr val="FF0000"/>
                </a:solidFill>
              </a:rPr>
              <a:t>key systems </a:t>
            </a:r>
            <a:r>
              <a:rPr lang="en-US" dirty="0">
                <a:solidFill>
                  <a:srgbClr val="FF0000"/>
                </a:solidFill>
              </a:rPr>
              <a:t>abstractions </a:t>
            </a:r>
            <a:r>
              <a:rPr lang="en-US" dirty="0"/>
              <a:t>which are levels in </a:t>
            </a:r>
            <a:r>
              <a:rPr lang="en-US" dirty="0" smtClean="0"/>
              <a:t>HPC-ABDS software </a:t>
            </a:r>
            <a:r>
              <a:rPr lang="en-US" dirty="0"/>
              <a:t>stack </a:t>
            </a:r>
            <a:r>
              <a:rPr lang="en-US" dirty="0" smtClean="0"/>
              <a:t>where careful </a:t>
            </a:r>
            <a:r>
              <a:rPr lang="en-US" dirty="0"/>
              <a:t>integration </a:t>
            </a:r>
            <a:r>
              <a:rPr lang="en-US" dirty="0" smtClean="0"/>
              <a:t>needed</a:t>
            </a:r>
            <a:endParaRPr lang="en-US" dirty="0"/>
          </a:p>
          <a:p>
            <a:pPr lvl="1"/>
            <a:r>
              <a:rPr lang="en-US" sz="2000" dirty="0"/>
              <a:t>Resource management</a:t>
            </a:r>
          </a:p>
          <a:p>
            <a:pPr lvl="1"/>
            <a:r>
              <a:rPr lang="en-US" sz="2000" dirty="0" smtClean="0"/>
              <a:t>Resource Fabric: Storage and Compute </a:t>
            </a:r>
            <a:endParaRPr lang="en-US" sz="2000" dirty="0"/>
          </a:p>
          <a:p>
            <a:pPr lvl="1"/>
            <a:r>
              <a:rPr lang="en-US" sz="2000" dirty="0" smtClean="0"/>
              <a:t>Programming model -- horizontal scaling parallelism</a:t>
            </a:r>
          </a:p>
          <a:p>
            <a:pPr lvl="1"/>
            <a:r>
              <a:rPr lang="en-US" sz="2000" dirty="0" smtClean="0"/>
              <a:t>Collective and Point to Point communication</a:t>
            </a:r>
          </a:p>
          <a:p>
            <a:pPr lvl="1"/>
            <a:r>
              <a:rPr lang="en-US" sz="2000" dirty="0" smtClean="0"/>
              <a:t>Support of iteration</a:t>
            </a:r>
          </a:p>
          <a:p>
            <a:pPr lvl="1"/>
            <a:r>
              <a:rPr lang="en-US" sz="2000" dirty="0" smtClean="0"/>
              <a:t>Data </a:t>
            </a:r>
            <a:r>
              <a:rPr lang="en-US" sz="2000" dirty="0"/>
              <a:t>interface (not just key-value</a:t>
            </a:r>
            <a:r>
              <a:rPr lang="en-US" sz="2000" dirty="0" smtClean="0"/>
              <a:t>)</a:t>
            </a:r>
            <a:endParaRPr lang="en-US" sz="2000" dirty="0"/>
          </a:p>
          <a:p>
            <a:endParaRPr lang="en-US" dirty="0"/>
          </a:p>
        </p:txBody>
      </p:sp>
    </p:spTree>
    <p:extLst>
      <p:ext uri="{BB962C8B-B14F-4D97-AF65-F5344CB8AC3E}">
        <p14:creationId xmlns:p14="http://schemas.microsoft.com/office/powerpoint/2010/main" val="139086501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2"/>
          <p:cNvSpPr txBox="1">
            <a:spLocks/>
          </p:cNvSpPr>
          <p:nvPr/>
        </p:nvSpPr>
        <p:spPr bwMode="auto">
          <a:xfrm>
            <a:off x="0" y="2171700"/>
            <a:ext cx="8915400" cy="17859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88720" rIns="27432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pPr>
            <a:r>
              <a:rPr lang="en-US" sz="2800" b="1" dirty="0" smtClean="0">
                <a:solidFill>
                  <a:srgbClr val="FFFFFF"/>
                </a:solidFill>
              </a:rPr>
              <a:t>From Dwarfs to Ogres: The Many Facets of </a:t>
            </a:r>
            <a:r>
              <a:rPr lang="en-US" sz="2800" b="1" dirty="0" err="1" smtClean="0">
                <a:solidFill>
                  <a:srgbClr val="FFFFFF"/>
                </a:solidFill>
              </a:rPr>
              <a:t>BigData</a:t>
            </a:r>
            <a:r>
              <a:rPr lang="en-US" sz="2800" b="1" dirty="0" smtClean="0">
                <a:solidFill>
                  <a:srgbClr val="FFFFFF"/>
                </a:solidFill>
              </a:rPr>
              <a:t> Ogres</a:t>
            </a:r>
            <a:endParaRPr lang="en-US" sz="2800" dirty="0" smtClean="0">
              <a:solidFill>
                <a:srgbClr val="FFFFFF"/>
              </a:solidFill>
            </a:endParaRPr>
          </a:p>
        </p:txBody>
      </p:sp>
    </p:spTree>
    <p:extLst>
      <p:ext uri="{BB962C8B-B14F-4D97-AF65-F5344CB8AC3E}">
        <p14:creationId xmlns:p14="http://schemas.microsoft.com/office/powerpoint/2010/main" val="361475032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Diversity of Data-Intensive Applications </a:t>
            </a:r>
            <a:r>
              <a:rPr lang="en-US" sz="1800" u="sng" dirty="0" smtClean="0"/>
              <a:t>[slide source GCF]</a:t>
            </a:r>
            <a:endParaRPr lang="en-US" sz="1800" dirty="0"/>
          </a:p>
        </p:txBody>
      </p:sp>
      <p:sp>
        <p:nvSpPr>
          <p:cNvPr id="3" name="Slide Number Placeholder 2"/>
          <p:cNvSpPr>
            <a:spLocks noGrp="1"/>
          </p:cNvSpPr>
          <p:nvPr>
            <p:ph type="sldNum" sz="quarter" idx="10"/>
          </p:nvPr>
        </p:nvSpPr>
        <p:spPr/>
        <p:txBody>
          <a:bodyPr/>
          <a:lstStyle/>
          <a:p>
            <a:fld id="{8C1510E7-41E5-EC45-AEF0-4F5FBB17A54E}" type="slidenum">
              <a:rPr lang="en-US" smtClean="0">
                <a:solidFill>
                  <a:srgbClr val="FFFFFF"/>
                </a:solidFill>
              </a:rPr>
              <a:pPr/>
              <a:t>14</a:t>
            </a:fld>
            <a:endParaRPr lang="en-US">
              <a:solidFill>
                <a:srgbClr val="FFFFFF"/>
              </a:solidFill>
            </a:endParaRPr>
          </a:p>
        </p:txBody>
      </p:sp>
      <p:sp>
        <p:nvSpPr>
          <p:cNvPr id="4" name="Content Placeholder 3"/>
          <p:cNvSpPr>
            <a:spLocks noGrp="1"/>
          </p:cNvSpPr>
          <p:nvPr>
            <p:ph idx="1"/>
          </p:nvPr>
        </p:nvSpPr>
        <p:spPr>
          <a:xfrm>
            <a:off x="282231" y="807280"/>
            <a:ext cx="8597178" cy="5146033"/>
          </a:xfrm>
        </p:spPr>
        <p:txBody>
          <a:bodyPr/>
          <a:lstStyle/>
          <a:p>
            <a:r>
              <a:rPr lang="en-US" u="sng" dirty="0">
                <a:hlinkClick r:id="rId2"/>
              </a:rPr>
              <a:t>http://bigdatawg.nist.gov/</a:t>
            </a:r>
            <a:r>
              <a:rPr lang="en-US" u="sng" dirty="0" smtClean="0">
                <a:hlinkClick r:id="rId2"/>
              </a:rPr>
              <a:t>usecases.php</a:t>
            </a:r>
            <a:r>
              <a:rPr lang="en-US" u="sng" dirty="0"/>
              <a:t>  </a:t>
            </a:r>
            <a:r>
              <a:rPr lang="en-US" u="sng" dirty="0" smtClean="0"/>
              <a:t>      </a:t>
            </a:r>
          </a:p>
          <a:p>
            <a:r>
              <a:rPr lang="en-US" sz="2400" b="1" dirty="0" smtClean="0"/>
              <a:t>51 </a:t>
            </a:r>
            <a:r>
              <a:rPr lang="en-US" sz="2400" b="1" dirty="0"/>
              <a:t>Detailed Use Cases: </a:t>
            </a:r>
            <a:r>
              <a:rPr lang="en-US" b="1" dirty="0"/>
              <a:t>Contributed July-September 2013</a:t>
            </a:r>
            <a:br>
              <a:rPr lang="en-US" b="1" dirty="0"/>
            </a:br>
            <a:r>
              <a:rPr lang="en-US" b="1" dirty="0"/>
              <a:t>Covers goals, data features such as 3 V’s, software, </a:t>
            </a:r>
            <a:r>
              <a:rPr lang="en-US" b="1" dirty="0" smtClean="0"/>
              <a:t>hardware</a:t>
            </a:r>
          </a:p>
          <a:p>
            <a:r>
              <a:rPr lang="en-US" sz="1600" b="1" dirty="0"/>
              <a:t>Government Operation(4): </a:t>
            </a:r>
            <a:r>
              <a:rPr lang="en-US" sz="1600" dirty="0"/>
              <a:t>National Archives and Records Administration, Census Bureau</a:t>
            </a:r>
          </a:p>
          <a:p>
            <a:r>
              <a:rPr lang="en-US" sz="1600" b="1" dirty="0"/>
              <a:t>Commercial(8): </a:t>
            </a:r>
            <a:r>
              <a:rPr lang="en-US" sz="1600" dirty="0"/>
              <a:t>Finance in Cloud, Cloud Backup, </a:t>
            </a:r>
            <a:r>
              <a:rPr lang="en-US" sz="1600" dirty="0" err="1"/>
              <a:t>Mendeley</a:t>
            </a:r>
            <a:r>
              <a:rPr lang="en-US" sz="1600" dirty="0"/>
              <a:t> (Citations), Netflix, Web Search, Digital Materials, Cargo shipping (as in UPS)</a:t>
            </a:r>
          </a:p>
          <a:p>
            <a:r>
              <a:rPr lang="en-US" sz="1600" b="1" dirty="0"/>
              <a:t>Defense(3): </a:t>
            </a:r>
            <a:r>
              <a:rPr lang="en-US" sz="1600" dirty="0"/>
              <a:t>Sensors, Image surveillance, Situation Assessment</a:t>
            </a:r>
          </a:p>
          <a:p>
            <a:r>
              <a:rPr lang="en-US" sz="1600" b="1" dirty="0"/>
              <a:t>Healthcare and Life Sciences(10): </a:t>
            </a:r>
            <a:r>
              <a:rPr lang="en-US" sz="1600" dirty="0"/>
              <a:t>Medical records, Graph and Probabilistic analysis, Pathology, </a:t>
            </a:r>
            <a:r>
              <a:rPr lang="en-US" sz="1600" dirty="0" err="1"/>
              <a:t>Bioimaging</a:t>
            </a:r>
            <a:r>
              <a:rPr lang="en-US" sz="1600" dirty="0"/>
              <a:t>, Genomics, Epidemiology, People Activity models, Biodiversity</a:t>
            </a:r>
          </a:p>
          <a:p>
            <a:r>
              <a:rPr lang="en-US" sz="1600" b="1" dirty="0"/>
              <a:t>Deep Learning and Social Media(6): </a:t>
            </a:r>
            <a:r>
              <a:rPr lang="en-US" sz="1600" dirty="0"/>
              <a:t>Driving Car, </a:t>
            </a:r>
            <a:r>
              <a:rPr lang="en-US" sz="1600" dirty="0" err="1"/>
              <a:t>Geolocate</a:t>
            </a:r>
            <a:r>
              <a:rPr lang="en-US" sz="1600" dirty="0"/>
              <a:t> images/cameras, Twitter, Crowd Sourcing, Network Science, NIST benchmark datasets</a:t>
            </a:r>
          </a:p>
          <a:p>
            <a:r>
              <a:rPr lang="en-US" sz="1600" b="1" dirty="0"/>
              <a:t>The Ecosystem for Research(4): </a:t>
            </a:r>
            <a:r>
              <a:rPr lang="en-US" sz="1600" dirty="0"/>
              <a:t>Metadata, Collaboration, Language Translation, Light source experiments</a:t>
            </a:r>
          </a:p>
          <a:p>
            <a:r>
              <a:rPr lang="en-US" sz="1600" b="1" dirty="0"/>
              <a:t>Astronomy and Physics(5): </a:t>
            </a:r>
            <a:r>
              <a:rPr lang="en-US" sz="1600" dirty="0"/>
              <a:t>Sky Surveys including comparison to simulation, Large Hadron Collider at CERN, Belle Accelerator II in Japan</a:t>
            </a:r>
          </a:p>
          <a:p>
            <a:endParaRPr lang="en-US" sz="1800" b="1" dirty="0" smtClean="0"/>
          </a:p>
          <a:p>
            <a:endParaRPr lang="en-US" sz="1800" dirty="0"/>
          </a:p>
        </p:txBody>
      </p:sp>
    </p:spTree>
    <p:extLst>
      <p:ext uri="{BB962C8B-B14F-4D97-AF65-F5344CB8AC3E}">
        <p14:creationId xmlns:p14="http://schemas.microsoft.com/office/powerpoint/2010/main" val="87812178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Data-Intensive Application Pattern (or Structure)</a:t>
            </a:r>
            <a:endParaRPr lang="en-US" b="1" dirty="0"/>
          </a:p>
        </p:txBody>
      </p:sp>
      <p:sp>
        <p:nvSpPr>
          <p:cNvPr id="3" name="Content Placeholder 2"/>
          <p:cNvSpPr>
            <a:spLocks noGrp="1"/>
          </p:cNvSpPr>
          <p:nvPr>
            <p:ph idx="1"/>
          </p:nvPr>
        </p:nvSpPr>
        <p:spPr/>
        <p:txBody>
          <a:bodyPr>
            <a:noAutofit/>
          </a:bodyPr>
          <a:lstStyle/>
          <a:p>
            <a:r>
              <a:rPr lang="en-US" sz="1800" dirty="0"/>
              <a:t>Capture “essence of these use cases</a:t>
            </a:r>
            <a:r>
              <a:rPr lang="en-US" sz="1800" dirty="0" smtClean="0"/>
              <a:t>”.. Classify </a:t>
            </a:r>
            <a:r>
              <a:rPr lang="en-US" sz="1800" dirty="0"/>
              <a:t>applications into patterns, “small” kernels, mini-</a:t>
            </a:r>
            <a:r>
              <a:rPr lang="en-US" sz="1800" dirty="0" smtClean="0"/>
              <a:t>apps</a:t>
            </a:r>
            <a:endParaRPr lang="en-US" sz="1800" dirty="0"/>
          </a:p>
          <a:p>
            <a:pPr lvl="1"/>
            <a:r>
              <a:rPr lang="en-US" dirty="0" smtClean="0"/>
              <a:t>Focus </a:t>
            </a:r>
            <a:r>
              <a:rPr lang="en-US" dirty="0"/>
              <a:t>on cases with detailed </a:t>
            </a:r>
            <a:r>
              <a:rPr lang="en-US" dirty="0" smtClean="0"/>
              <a:t>analytics</a:t>
            </a:r>
          </a:p>
          <a:p>
            <a:pPr lvl="1"/>
            <a:r>
              <a:rPr lang="en-US" sz="1800" dirty="0" smtClean="0"/>
              <a:t>Use for benchmarks of computers and software</a:t>
            </a:r>
          </a:p>
          <a:p>
            <a:r>
              <a:rPr lang="en-US" sz="1800" dirty="0" smtClean="0"/>
              <a:t>In parallel computing, this is well established</a:t>
            </a:r>
          </a:p>
          <a:p>
            <a:pPr lvl="1"/>
            <a:r>
              <a:rPr lang="en-US" b="1" dirty="0" err="1" smtClean="0"/>
              <a:t>Linpack</a:t>
            </a:r>
            <a:r>
              <a:rPr lang="en-US" dirty="0" smtClean="0"/>
              <a:t> for measuring performance to rank machines in Top500 </a:t>
            </a:r>
          </a:p>
          <a:p>
            <a:pPr lvl="1"/>
            <a:r>
              <a:rPr lang="en-US" b="1" dirty="0" smtClean="0"/>
              <a:t>NAS Parallel Benchmarks </a:t>
            </a:r>
            <a:r>
              <a:rPr lang="en-US" dirty="0" smtClean="0"/>
              <a:t>(originally a pencil and paper specification to allow optimal implementations; then MPI library)</a:t>
            </a:r>
          </a:p>
          <a:p>
            <a:pPr lvl="1"/>
            <a:r>
              <a:rPr lang="en-US" dirty="0" smtClean="0"/>
              <a:t>Other </a:t>
            </a:r>
            <a:r>
              <a:rPr lang="en-US" b="1" dirty="0" smtClean="0"/>
              <a:t>specialized Benchmark sets </a:t>
            </a:r>
            <a:r>
              <a:rPr lang="en-US" dirty="0" smtClean="0"/>
              <a:t>keep changing and used to guide procurements</a:t>
            </a:r>
          </a:p>
          <a:p>
            <a:pPr lvl="2"/>
            <a:r>
              <a:rPr lang="en-US" dirty="0" smtClean="0"/>
              <a:t>Last 2 NSF hardware solicitations had NO preset benchmarks – perhaps as no agreement on key applications for clouds and data intensive applications</a:t>
            </a:r>
          </a:p>
          <a:p>
            <a:pPr lvl="1"/>
            <a:r>
              <a:rPr lang="en-US" b="1" dirty="0" smtClean="0"/>
              <a:t>Berkeley dwarfs </a:t>
            </a:r>
            <a:r>
              <a:rPr lang="en-US" dirty="0" smtClean="0"/>
              <a:t>capture different structures that any approach to parallel computing must address</a:t>
            </a:r>
          </a:p>
          <a:p>
            <a:pPr lvl="1"/>
            <a:r>
              <a:rPr lang="en-US" b="1" dirty="0" smtClean="0"/>
              <a:t>Templates </a:t>
            </a:r>
            <a:r>
              <a:rPr lang="en-US" dirty="0" smtClean="0"/>
              <a:t>used to capture parallel computing patterns</a:t>
            </a:r>
          </a:p>
        </p:txBody>
      </p:sp>
    </p:spTree>
    <p:extLst>
      <p:ext uri="{BB962C8B-B14F-4D97-AF65-F5344CB8AC3E}">
        <p14:creationId xmlns:p14="http://schemas.microsoft.com/office/powerpoint/2010/main" val="313521825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HPC Benchmark Classics</a:t>
            </a:r>
            <a:endParaRPr lang="en-US" b="1" dirty="0"/>
          </a:p>
        </p:txBody>
      </p:sp>
      <p:sp>
        <p:nvSpPr>
          <p:cNvPr id="3" name="Content Placeholder 2"/>
          <p:cNvSpPr>
            <a:spLocks noGrp="1"/>
          </p:cNvSpPr>
          <p:nvPr>
            <p:ph idx="1"/>
          </p:nvPr>
        </p:nvSpPr>
        <p:spPr/>
        <p:txBody>
          <a:bodyPr>
            <a:noAutofit/>
          </a:bodyPr>
          <a:lstStyle/>
          <a:p>
            <a:r>
              <a:rPr lang="en-US" sz="2800" b="1" dirty="0" err="1" smtClean="0"/>
              <a:t>Linpack</a:t>
            </a:r>
            <a:r>
              <a:rPr lang="en-US" sz="2800" b="1" dirty="0" smtClean="0"/>
              <a:t> </a:t>
            </a:r>
            <a:r>
              <a:rPr lang="en-US" sz="2800" dirty="0" smtClean="0"/>
              <a:t>or HPL: Parallel LU factorization for solution of linear equations</a:t>
            </a:r>
          </a:p>
          <a:p>
            <a:r>
              <a:rPr lang="en-US" sz="2800" b="1" dirty="0" smtClean="0"/>
              <a:t>NPB</a:t>
            </a:r>
            <a:r>
              <a:rPr lang="en-US" sz="2800" dirty="0" smtClean="0"/>
              <a:t> version 1: Mainly classic HPC solver kernels</a:t>
            </a:r>
          </a:p>
          <a:p>
            <a:pPr lvl="1"/>
            <a:r>
              <a:rPr lang="en-US" dirty="0" smtClean="0"/>
              <a:t>MG: </a:t>
            </a:r>
            <a:r>
              <a:rPr lang="en-US" dirty="0" err="1" smtClean="0"/>
              <a:t>Multigrid</a:t>
            </a:r>
            <a:endParaRPr lang="en-US" dirty="0" smtClean="0"/>
          </a:p>
          <a:p>
            <a:pPr lvl="1"/>
            <a:r>
              <a:rPr lang="en-US" dirty="0" smtClean="0"/>
              <a:t>CG: Conjugate Gradient</a:t>
            </a:r>
          </a:p>
          <a:p>
            <a:pPr lvl="1"/>
            <a:r>
              <a:rPr lang="en-US" dirty="0" smtClean="0"/>
              <a:t>FT: Fast Fourier Transform</a:t>
            </a:r>
          </a:p>
          <a:p>
            <a:pPr lvl="1"/>
            <a:r>
              <a:rPr lang="en-US" dirty="0" smtClean="0"/>
              <a:t>IS: Integer sort</a:t>
            </a:r>
          </a:p>
          <a:p>
            <a:pPr lvl="1"/>
            <a:r>
              <a:rPr lang="en-US" dirty="0" smtClean="0"/>
              <a:t>EP: Embarrassingly Parallel</a:t>
            </a:r>
          </a:p>
          <a:p>
            <a:pPr lvl="1"/>
            <a:r>
              <a:rPr lang="en-US" dirty="0" smtClean="0"/>
              <a:t>BT: Block </a:t>
            </a:r>
            <a:r>
              <a:rPr lang="en-US" dirty="0" err="1" smtClean="0"/>
              <a:t>Tridiagonal</a:t>
            </a:r>
            <a:endParaRPr lang="en-US" dirty="0" smtClean="0"/>
          </a:p>
          <a:p>
            <a:pPr lvl="1"/>
            <a:r>
              <a:rPr lang="en-US" dirty="0" smtClean="0"/>
              <a:t>SP: Scalar </a:t>
            </a:r>
            <a:r>
              <a:rPr lang="en-US" dirty="0" err="1" smtClean="0"/>
              <a:t>Pentadiagonal</a:t>
            </a:r>
            <a:endParaRPr lang="en-US" dirty="0" smtClean="0"/>
          </a:p>
          <a:p>
            <a:pPr lvl="1"/>
            <a:r>
              <a:rPr lang="en-US" dirty="0" smtClean="0"/>
              <a:t> LU: Lower-Upper symmetric Gauss Seidel</a:t>
            </a:r>
          </a:p>
          <a:p>
            <a:pPr marL="457200" lvl="1" indent="0">
              <a:buNone/>
            </a:pPr>
            <a:endParaRPr lang="en-US" dirty="0"/>
          </a:p>
        </p:txBody>
      </p:sp>
    </p:spTree>
    <p:extLst>
      <p:ext uri="{BB962C8B-B14F-4D97-AF65-F5344CB8AC3E}">
        <p14:creationId xmlns:p14="http://schemas.microsoft.com/office/powerpoint/2010/main" val="329170471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7 Original Berkeley Dwarfs (</a:t>
            </a:r>
            <a:r>
              <a:rPr lang="en-US" b="1" dirty="0" err="1" smtClean="0"/>
              <a:t>Colella</a:t>
            </a:r>
            <a:r>
              <a:rPr lang="en-US" b="1" dirty="0" smtClean="0"/>
              <a:t>)</a:t>
            </a:r>
            <a:endParaRPr lang="en-US" b="1"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Structured </a:t>
            </a:r>
            <a:r>
              <a:rPr lang="en-US" dirty="0"/>
              <a:t>Grids (including </a:t>
            </a:r>
            <a:r>
              <a:rPr lang="en-US" dirty="0" smtClean="0"/>
              <a:t>locally </a:t>
            </a:r>
            <a:r>
              <a:rPr lang="en-US" dirty="0"/>
              <a:t>structured grids, e.g. </a:t>
            </a:r>
            <a:r>
              <a:rPr lang="en-US" dirty="0" smtClean="0"/>
              <a:t>Adaptive </a:t>
            </a:r>
            <a:r>
              <a:rPr lang="en-US" dirty="0"/>
              <a:t>Mesh Refinement)</a:t>
            </a:r>
          </a:p>
          <a:p>
            <a:pPr marL="514350" indent="-514350">
              <a:buFont typeface="+mj-lt"/>
              <a:buAutoNum type="arabicPeriod"/>
            </a:pPr>
            <a:r>
              <a:rPr lang="en-US" dirty="0" smtClean="0"/>
              <a:t>Unstructured </a:t>
            </a:r>
            <a:r>
              <a:rPr lang="en-US" dirty="0"/>
              <a:t>Grids</a:t>
            </a:r>
          </a:p>
          <a:p>
            <a:pPr marL="514350" indent="-514350">
              <a:buFont typeface="+mj-lt"/>
              <a:buAutoNum type="arabicPeriod"/>
            </a:pPr>
            <a:r>
              <a:rPr lang="en-US" dirty="0" smtClean="0"/>
              <a:t>Fast </a:t>
            </a:r>
            <a:r>
              <a:rPr lang="en-US" dirty="0"/>
              <a:t>Fourier Transform</a:t>
            </a:r>
          </a:p>
          <a:p>
            <a:pPr marL="514350" indent="-514350">
              <a:buFont typeface="+mj-lt"/>
              <a:buAutoNum type="arabicPeriod"/>
            </a:pPr>
            <a:r>
              <a:rPr lang="en-US" dirty="0" smtClean="0"/>
              <a:t>Dense </a:t>
            </a:r>
            <a:r>
              <a:rPr lang="en-US" dirty="0"/>
              <a:t>Linear Algebra</a:t>
            </a:r>
          </a:p>
          <a:p>
            <a:pPr marL="514350" indent="-514350">
              <a:buFont typeface="+mj-lt"/>
              <a:buAutoNum type="arabicPeriod"/>
            </a:pPr>
            <a:r>
              <a:rPr lang="en-US" dirty="0" smtClean="0"/>
              <a:t>Sparse </a:t>
            </a:r>
            <a:r>
              <a:rPr lang="en-US" dirty="0"/>
              <a:t>Linear Algebra </a:t>
            </a:r>
          </a:p>
          <a:p>
            <a:pPr marL="514350" indent="-514350">
              <a:buFont typeface="+mj-lt"/>
              <a:buAutoNum type="arabicPeriod"/>
            </a:pPr>
            <a:r>
              <a:rPr lang="en-US" dirty="0" smtClean="0"/>
              <a:t>Particles</a:t>
            </a:r>
            <a:endParaRPr lang="en-US" dirty="0"/>
          </a:p>
          <a:p>
            <a:pPr marL="514350" indent="-514350">
              <a:buFont typeface="+mj-lt"/>
              <a:buAutoNum type="arabicPeriod"/>
            </a:pPr>
            <a:r>
              <a:rPr lang="en-US" dirty="0" smtClean="0"/>
              <a:t>Monte Carlo</a:t>
            </a:r>
          </a:p>
          <a:p>
            <a:pPr marL="514350" indent="-514350">
              <a:buFont typeface="+mj-lt"/>
              <a:buAutoNum type="arabicPeriod"/>
            </a:pPr>
            <a:endParaRPr lang="en-US" dirty="0"/>
          </a:p>
          <a:p>
            <a:pPr marL="0" indent="0">
              <a:buNone/>
            </a:pPr>
            <a:r>
              <a:rPr lang="en-US" dirty="0" smtClean="0"/>
              <a:t>Note “vaguer” than NPB</a:t>
            </a:r>
            <a:endParaRPr lang="en-US" dirty="0"/>
          </a:p>
        </p:txBody>
      </p:sp>
    </p:spTree>
    <p:extLst>
      <p:ext uri="{BB962C8B-B14F-4D97-AF65-F5344CB8AC3E}">
        <p14:creationId xmlns:p14="http://schemas.microsoft.com/office/powerpoint/2010/main" val="149741488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13 Berkeley Dwarfs</a:t>
            </a:r>
            <a:endParaRPr lang="en-US" b="1" dirty="0"/>
          </a:p>
        </p:txBody>
      </p:sp>
      <p:sp>
        <p:nvSpPr>
          <p:cNvPr id="3" name="Content Placeholder 2"/>
          <p:cNvSpPr>
            <a:spLocks noGrp="1"/>
          </p:cNvSpPr>
          <p:nvPr>
            <p:ph idx="1"/>
          </p:nvPr>
        </p:nvSpPr>
        <p:spPr>
          <a:xfrm>
            <a:off x="282231" y="806027"/>
            <a:ext cx="8597178" cy="5146033"/>
          </a:xfrm>
        </p:spPr>
        <p:txBody>
          <a:bodyPr>
            <a:noAutofit/>
          </a:bodyPr>
          <a:lstStyle/>
          <a:p>
            <a:r>
              <a:rPr lang="en-US" sz="1800" dirty="0" smtClean="0">
                <a:solidFill>
                  <a:srgbClr val="C00000"/>
                </a:solidFill>
              </a:rPr>
              <a:t>Dense </a:t>
            </a:r>
            <a:r>
              <a:rPr lang="en-US" sz="1800" dirty="0">
                <a:solidFill>
                  <a:srgbClr val="C00000"/>
                </a:solidFill>
              </a:rPr>
              <a:t>Linear </a:t>
            </a:r>
            <a:r>
              <a:rPr lang="en-US" sz="1800" dirty="0" smtClean="0">
                <a:solidFill>
                  <a:srgbClr val="C00000"/>
                </a:solidFill>
              </a:rPr>
              <a:t>Algebra </a:t>
            </a:r>
            <a:endParaRPr lang="en-US" sz="1800" dirty="0">
              <a:solidFill>
                <a:srgbClr val="C00000"/>
              </a:solidFill>
            </a:endParaRPr>
          </a:p>
          <a:p>
            <a:r>
              <a:rPr lang="en-US" sz="1800" dirty="0">
                <a:solidFill>
                  <a:srgbClr val="C00000"/>
                </a:solidFill>
              </a:rPr>
              <a:t>Sparse Linear Algebra</a:t>
            </a:r>
          </a:p>
          <a:p>
            <a:r>
              <a:rPr lang="en-US" sz="1800" dirty="0">
                <a:solidFill>
                  <a:srgbClr val="C00000"/>
                </a:solidFill>
              </a:rPr>
              <a:t>Spectral Methods</a:t>
            </a:r>
          </a:p>
          <a:p>
            <a:r>
              <a:rPr lang="en-US" sz="1800" dirty="0">
                <a:solidFill>
                  <a:srgbClr val="C00000"/>
                </a:solidFill>
              </a:rPr>
              <a:t>N-Body Methods</a:t>
            </a:r>
          </a:p>
          <a:p>
            <a:r>
              <a:rPr lang="en-US" sz="1800" dirty="0">
                <a:solidFill>
                  <a:srgbClr val="C00000"/>
                </a:solidFill>
              </a:rPr>
              <a:t>Structured Grids</a:t>
            </a:r>
          </a:p>
          <a:p>
            <a:r>
              <a:rPr lang="en-US" sz="1800" dirty="0">
                <a:solidFill>
                  <a:srgbClr val="C00000"/>
                </a:solidFill>
              </a:rPr>
              <a:t>Unstructured Grids</a:t>
            </a:r>
          </a:p>
          <a:p>
            <a:r>
              <a:rPr lang="en-US" sz="1800" dirty="0"/>
              <a:t>MapReduce</a:t>
            </a:r>
          </a:p>
          <a:p>
            <a:r>
              <a:rPr lang="en-US" sz="1800" dirty="0"/>
              <a:t>Combinational Logic</a:t>
            </a:r>
          </a:p>
          <a:p>
            <a:r>
              <a:rPr lang="en-US" sz="1800" dirty="0"/>
              <a:t>Graph Traversal</a:t>
            </a:r>
          </a:p>
          <a:p>
            <a:r>
              <a:rPr lang="en-US" sz="1800" dirty="0"/>
              <a:t>Dynamic Programming</a:t>
            </a:r>
          </a:p>
          <a:p>
            <a:r>
              <a:rPr lang="en-US" sz="1800" dirty="0"/>
              <a:t>Backtrack and Branch-and-Bound</a:t>
            </a:r>
          </a:p>
          <a:p>
            <a:r>
              <a:rPr lang="en-US" sz="1800" dirty="0"/>
              <a:t>Graphical Models</a:t>
            </a:r>
          </a:p>
          <a:p>
            <a:r>
              <a:rPr lang="en-US" sz="1800" dirty="0"/>
              <a:t>Finite State Machines</a:t>
            </a:r>
          </a:p>
        </p:txBody>
      </p:sp>
      <p:sp>
        <p:nvSpPr>
          <p:cNvPr id="4" name="TextBox 3"/>
          <p:cNvSpPr txBox="1"/>
          <p:nvPr/>
        </p:nvSpPr>
        <p:spPr>
          <a:xfrm>
            <a:off x="4185138" y="844062"/>
            <a:ext cx="4712677" cy="3139321"/>
          </a:xfrm>
          <a:prstGeom prst="rect">
            <a:avLst/>
          </a:prstGeom>
          <a:noFill/>
        </p:spPr>
        <p:txBody>
          <a:bodyPr wrap="square" rtlCol="0">
            <a:spAutoFit/>
          </a:bodyPr>
          <a:lstStyle/>
          <a:p>
            <a:r>
              <a:rPr lang="en-US" dirty="0" smtClean="0"/>
              <a:t>First 6 of these correspond to </a:t>
            </a:r>
            <a:r>
              <a:rPr lang="en-US" dirty="0" err="1" smtClean="0"/>
              <a:t>Colella’s</a:t>
            </a:r>
            <a:r>
              <a:rPr lang="en-US" dirty="0" smtClean="0"/>
              <a:t> original. </a:t>
            </a:r>
          </a:p>
          <a:p>
            <a:endParaRPr lang="en-US" dirty="0" smtClean="0"/>
          </a:p>
          <a:p>
            <a:r>
              <a:rPr lang="en-US" dirty="0" smtClean="0"/>
              <a:t>Monte Carlo dropped</a:t>
            </a:r>
            <a:endParaRPr lang="en-US" dirty="0"/>
          </a:p>
          <a:p>
            <a:r>
              <a:rPr lang="en-US" dirty="0" smtClean="0"/>
              <a:t>N-body methods are a subset of Particle</a:t>
            </a:r>
            <a:br>
              <a:rPr lang="en-US" dirty="0" smtClean="0"/>
            </a:br>
            <a:endParaRPr lang="en-US" dirty="0" smtClean="0"/>
          </a:p>
          <a:p>
            <a:r>
              <a:rPr lang="en-US" dirty="0" smtClean="0"/>
              <a:t>Note a little inconsistent in that MapReduce is a programming model and spectral method is a numerical method </a:t>
            </a:r>
          </a:p>
          <a:p>
            <a:endParaRPr lang="en-US" dirty="0" smtClean="0"/>
          </a:p>
          <a:p>
            <a:r>
              <a:rPr lang="en-US" dirty="0" smtClean="0"/>
              <a:t>Need multiple facets!</a:t>
            </a:r>
            <a:endParaRPr lang="en-US" dirty="0"/>
          </a:p>
        </p:txBody>
      </p:sp>
    </p:spTree>
    <p:extLst>
      <p:ext uri="{BB962C8B-B14F-4D97-AF65-F5344CB8AC3E}">
        <p14:creationId xmlns:p14="http://schemas.microsoft.com/office/powerpoint/2010/main" val="153063971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Distributed Computing </a:t>
            </a:r>
            <a:r>
              <a:rPr lang="en-US" b="1" dirty="0" err="1" smtClean="0"/>
              <a:t>MetaPatterns</a:t>
            </a:r>
            <a:r>
              <a:rPr lang="en-US" b="1" dirty="0" smtClean="0"/>
              <a:t> I</a:t>
            </a:r>
            <a:br>
              <a:rPr lang="en-US" b="1" dirty="0" smtClean="0"/>
            </a:br>
            <a:r>
              <a:rPr lang="en-US" sz="1800" i="1" dirty="0" err="1" smtClean="0"/>
              <a:t>Jha</a:t>
            </a:r>
            <a:r>
              <a:rPr lang="en-US" sz="1800" i="1" dirty="0" smtClean="0"/>
              <a:t>, Cole, Katz, </a:t>
            </a:r>
            <a:r>
              <a:rPr lang="en-US" sz="1800" i="1" dirty="0" err="1" smtClean="0"/>
              <a:t>Parashar</a:t>
            </a:r>
            <a:r>
              <a:rPr lang="en-US" sz="1800" i="1" dirty="0" smtClean="0"/>
              <a:t>, </a:t>
            </a:r>
            <a:r>
              <a:rPr lang="en-US" sz="1800" i="1" dirty="0" err="1" smtClean="0"/>
              <a:t>Rana</a:t>
            </a:r>
            <a:r>
              <a:rPr lang="en-US" sz="1800" i="1" dirty="0" smtClean="0"/>
              <a:t>, </a:t>
            </a:r>
            <a:r>
              <a:rPr lang="en-US" sz="1800" i="1" dirty="0" err="1" smtClean="0"/>
              <a:t>Weissman</a:t>
            </a:r>
            <a:endParaRPr lang="en-US" sz="1800" i="1" dirty="0"/>
          </a:p>
        </p:txBody>
      </p:sp>
      <p:pic>
        <p:nvPicPr>
          <p:cNvPr id="4" name="Content Placeholder 3" descr="table1.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69" r="169"/>
          <a:stretch/>
        </p:blipFill>
        <p:spPr/>
      </p:pic>
    </p:spTree>
    <p:extLst>
      <p:ext uri="{BB962C8B-B14F-4D97-AF65-F5344CB8AC3E}">
        <p14:creationId xmlns:p14="http://schemas.microsoft.com/office/powerpoint/2010/main" val="13786745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p:txBody>
          <a:bodyPr/>
          <a:lstStyle/>
          <a:p>
            <a:r>
              <a:rPr lang="de-DE">
                <a:latin typeface="Arial" charset="0"/>
                <a:ea typeface="ＭＳ Ｐゴシック" charset="0"/>
                <a:cs typeface="ＭＳ Ｐゴシック" charset="0"/>
              </a:rPr>
              <a:t>Data-intensive Sciences</a:t>
            </a:r>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2616530337"/>
              </p:ext>
            </p:extLst>
          </p:nvPr>
        </p:nvGraphicFramePr>
        <p:xfrm>
          <a:off x="522315" y="987337"/>
          <a:ext cx="7968734" cy="5062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868" name="Foliennummernplatzhalter 3"/>
          <p:cNvSpPr>
            <a:spLocks noGrp="1"/>
          </p:cNvSpPr>
          <p:nvPr>
            <p:ph type="sldNum" sz="quarter" idx="10"/>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2C8DD3D-3823-514D-8624-0736CB89F994}" type="slidenum">
              <a:rPr lang="de-DE" sz="1400">
                <a:solidFill>
                  <a:srgbClr val="5F5F5F"/>
                </a:solidFill>
              </a:rPr>
              <a:pPr eaLnBrk="1" hangingPunct="1"/>
              <a:t>2</a:t>
            </a:fld>
            <a:endParaRPr lang="de-DE" sz="1400">
              <a:solidFill>
                <a:srgbClr val="5F5F5F"/>
              </a:solidFill>
            </a:endParaRPr>
          </a:p>
        </p:txBody>
      </p:sp>
    </p:spTree>
    <p:extLst>
      <p:ext uri="{BB962C8B-B14F-4D97-AF65-F5344CB8AC3E}">
        <p14:creationId xmlns:p14="http://schemas.microsoft.com/office/powerpoint/2010/main" val="20316256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Distributed Computing </a:t>
            </a:r>
            <a:r>
              <a:rPr lang="en-US" b="1" dirty="0" err="1"/>
              <a:t>MetaPatterns</a:t>
            </a:r>
            <a:r>
              <a:rPr lang="en-US" b="1" dirty="0"/>
              <a:t> </a:t>
            </a:r>
            <a:r>
              <a:rPr lang="en-US" b="1" dirty="0" smtClean="0"/>
              <a:t>II</a:t>
            </a:r>
            <a:r>
              <a:rPr lang="en-US" b="1" dirty="0"/>
              <a:t/>
            </a:r>
            <a:br>
              <a:rPr lang="en-US" b="1" dirty="0"/>
            </a:br>
            <a:r>
              <a:rPr lang="en-US" sz="1800" i="1" dirty="0" err="1"/>
              <a:t>Jha</a:t>
            </a:r>
            <a:r>
              <a:rPr lang="en-US" sz="1800" i="1" dirty="0"/>
              <a:t>, Cole, Katz, </a:t>
            </a:r>
            <a:r>
              <a:rPr lang="en-US" sz="1800" i="1" dirty="0" err="1"/>
              <a:t>Parashar</a:t>
            </a:r>
            <a:r>
              <a:rPr lang="en-US" sz="1800" i="1" dirty="0"/>
              <a:t>, </a:t>
            </a:r>
            <a:r>
              <a:rPr lang="en-US" sz="1800" i="1" dirty="0" err="1"/>
              <a:t>Rana</a:t>
            </a:r>
            <a:r>
              <a:rPr lang="en-US" sz="1800" i="1" dirty="0"/>
              <a:t>, </a:t>
            </a:r>
            <a:r>
              <a:rPr lang="en-US" sz="1800" i="1" dirty="0" err="1"/>
              <a:t>Weissman</a:t>
            </a:r>
            <a:endParaRPr lang="en-US" sz="1800" dirty="0"/>
          </a:p>
        </p:txBody>
      </p:sp>
      <p:pic>
        <p:nvPicPr>
          <p:cNvPr id="4" name="Content Placeholder 3" descr="table4.png"/>
          <p:cNvPicPr>
            <a:picLocks noGrp="1" noChangeAspect="1"/>
          </p:cNvPicPr>
          <p:nvPr>
            <p:ph idx="1"/>
          </p:nvPr>
        </p:nvPicPr>
        <p:blipFill rotWithShape="1">
          <a:blip r:embed="rId2">
            <a:extLst>
              <a:ext uri="{28A0092B-C50C-407E-A947-70E740481C1C}">
                <a14:useLocalDpi xmlns:a14="http://schemas.microsoft.com/office/drawing/2010/main" val="0"/>
              </a:ext>
            </a:extLst>
          </a:blip>
          <a:srcRect t="-22185" b="-22185"/>
          <a:stretch/>
        </p:blipFill>
        <p:spPr/>
      </p:pic>
    </p:spTree>
    <p:extLst>
      <p:ext uri="{BB962C8B-B14F-4D97-AF65-F5344CB8AC3E}">
        <p14:creationId xmlns:p14="http://schemas.microsoft.com/office/powerpoint/2010/main" val="427634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Distributed Computing </a:t>
            </a:r>
            <a:r>
              <a:rPr lang="en-US" b="1" dirty="0" err="1"/>
              <a:t>MetaPatterns</a:t>
            </a:r>
            <a:r>
              <a:rPr lang="en-US" b="1" dirty="0"/>
              <a:t> </a:t>
            </a:r>
            <a:r>
              <a:rPr lang="en-US" b="1" dirty="0" smtClean="0"/>
              <a:t>III</a:t>
            </a:r>
            <a:endParaRPr lang="en-US" sz="2200" dirty="0"/>
          </a:p>
        </p:txBody>
      </p:sp>
      <p:pic>
        <p:nvPicPr>
          <p:cNvPr id="4" name="Content Placeholder 3" descr="table5.png"/>
          <p:cNvPicPr>
            <a:picLocks noGrp="1" noChangeAspect="1"/>
          </p:cNvPicPr>
          <p:nvPr>
            <p:ph idx="1"/>
          </p:nvPr>
        </p:nvPicPr>
        <p:blipFill rotWithShape="1">
          <a:blip r:embed="rId3">
            <a:extLst>
              <a:ext uri="{28A0092B-C50C-407E-A947-70E740481C1C}">
                <a14:useLocalDpi xmlns:a14="http://schemas.microsoft.com/office/drawing/2010/main" val="0"/>
              </a:ext>
            </a:extLst>
          </a:blip>
          <a:srcRect l="2735" r="2735"/>
          <a:stretch/>
        </p:blipFill>
        <p:spPr/>
      </p:pic>
    </p:spTree>
    <p:extLst>
      <p:ext uri="{BB962C8B-B14F-4D97-AF65-F5344CB8AC3E}">
        <p14:creationId xmlns:p14="http://schemas.microsoft.com/office/powerpoint/2010/main" val="136791131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8546"/>
            <a:ext cx="8686800" cy="721895"/>
          </a:xfrm>
        </p:spPr>
        <p:txBody>
          <a:bodyPr>
            <a:normAutofit fontScale="90000"/>
          </a:bodyPr>
          <a:lstStyle/>
          <a:p>
            <a:r>
              <a:rPr lang="en-US" b="1" dirty="0" smtClean="0"/>
              <a:t>Comparison of Data Analytics with Simulation I</a:t>
            </a:r>
            <a:endParaRPr lang="en-US" b="1" dirty="0"/>
          </a:p>
        </p:txBody>
      </p:sp>
      <p:sp>
        <p:nvSpPr>
          <p:cNvPr id="3" name="Content Placeholder 2"/>
          <p:cNvSpPr>
            <a:spLocks noGrp="1"/>
          </p:cNvSpPr>
          <p:nvPr>
            <p:ph idx="1"/>
          </p:nvPr>
        </p:nvSpPr>
        <p:spPr>
          <a:xfrm>
            <a:off x="0" y="1122947"/>
            <a:ext cx="9144000" cy="5735053"/>
          </a:xfrm>
        </p:spPr>
        <p:txBody>
          <a:bodyPr>
            <a:normAutofit/>
          </a:bodyPr>
          <a:lstStyle/>
          <a:p>
            <a:r>
              <a:rPr lang="en-US" sz="2800" b="1" dirty="0" smtClean="0"/>
              <a:t>Pleasingly parallel </a:t>
            </a:r>
            <a:r>
              <a:rPr lang="en-US" sz="2800" dirty="0" smtClean="0"/>
              <a:t>often important in both</a:t>
            </a:r>
          </a:p>
          <a:p>
            <a:r>
              <a:rPr lang="en-US" sz="2800" dirty="0"/>
              <a:t>Both are often </a:t>
            </a:r>
            <a:r>
              <a:rPr lang="en-US" sz="2800" b="1" dirty="0"/>
              <a:t>SPMD</a:t>
            </a:r>
            <a:r>
              <a:rPr lang="en-US" sz="2800" dirty="0"/>
              <a:t> and </a:t>
            </a:r>
            <a:r>
              <a:rPr lang="en-US" sz="2800" b="1" dirty="0"/>
              <a:t>BSP</a:t>
            </a:r>
          </a:p>
          <a:p>
            <a:pPr marL="342900" lvl="1" indent="-342900">
              <a:buFont typeface="Arial"/>
              <a:buChar char="•"/>
            </a:pPr>
            <a:r>
              <a:rPr lang="en-US" sz="2800" b="1" dirty="0" smtClean="0"/>
              <a:t>Non-iterative MapReduce </a:t>
            </a:r>
            <a:r>
              <a:rPr lang="en-US" sz="2800" dirty="0" smtClean="0"/>
              <a:t>is </a:t>
            </a:r>
            <a:r>
              <a:rPr lang="en-US" dirty="0"/>
              <a:t>major big data paradigm</a:t>
            </a:r>
          </a:p>
          <a:p>
            <a:pPr lvl="1"/>
            <a:r>
              <a:rPr lang="en-US" sz="2400" dirty="0" smtClean="0"/>
              <a:t>not a common simulation paradigm except where “Reduce” summarizes pleasingly parallel execution</a:t>
            </a:r>
          </a:p>
          <a:p>
            <a:r>
              <a:rPr lang="en-US" sz="2800" dirty="0" smtClean="0"/>
              <a:t>Big Data often has </a:t>
            </a:r>
            <a:r>
              <a:rPr lang="en-US" sz="2800" b="1" dirty="0" smtClean="0"/>
              <a:t>large collective communication</a:t>
            </a:r>
          </a:p>
          <a:p>
            <a:pPr lvl="1"/>
            <a:r>
              <a:rPr lang="en-US" dirty="0" smtClean="0"/>
              <a:t>Classic simulation has a lot of smallish point-to-point messages</a:t>
            </a:r>
          </a:p>
          <a:p>
            <a:r>
              <a:rPr lang="en-US" sz="2800" dirty="0" smtClean="0"/>
              <a:t>Simulation dominantly </a:t>
            </a:r>
            <a:r>
              <a:rPr lang="en-US" sz="2800" b="1" dirty="0" smtClean="0"/>
              <a:t>sparse</a:t>
            </a:r>
            <a:r>
              <a:rPr lang="en-US" sz="2800" dirty="0" smtClean="0"/>
              <a:t> (nearest neighbor) data structures</a:t>
            </a:r>
          </a:p>
          <a:p>
            <a:pPr lvl="1"/>
            <a:r>
              <a:rPr lang="en-US" dirty="0" smtClean="0"/>
              <a:t>“Bag of words (users, rankings, images..)” algorithms are sparse, as is PageRank </a:t>
            </a:r>
          </a:p>
          <a:p>
            <a:pPr lvl="1"/>
            <a:r>
              <a:rPr lang="en-US" dirty="0" smtClean="0"/>
              <a:t>Important data analytics involves full matrix algorithms</a:t>
            </a:r>
          </a:p>
          <a:p>
            <a:pPr marL="457200" lvl="1" indent="0">
              <a:buNone/>
            </a:pPr>
            <a:endParaRPr lang="en-US" dirty="0"/>
          </a:p>
        </p:txBody>
      </p:sp>
    </p:spTree>
    <p:extLst>
      <p:ext uri="{BB962C8B-B14F-4D97-AF65-F5344CB8AC3E}">
        <p14:creationId xmlns:p14="http://schemas.microsoft.com/office/powerpoint/2010/main" val="127808642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47"/>
            <a:ext cx="9144000" cy="1075765"/>
          </a:xfrm>
        </p:spPr>
        <p:txBody>
          <a:bodyPr>
            <a:normAutofit/>
          </a:bodyPr>
          <a:lstStyle/>
          <a:p>
            <a:r>
              <a:rPr lang="en-US" b="1" dirty="0" smtClean="0"/>
              <a:t>Comparison of Data Analytics with Simulation II</a:t>
            </a:r>
            <a:endParaRPr lang="en-US" b="1" dirty="0"/>
          </a:p>
        </p:txBody>
      </p:sp>
      <p:sp>
        <p:nvSpPr>
          <p:cNvPr id="3" name="Content Placeholder 2"/>
          <p:cNvSpPr>
            <a:spLocks noGrp="1"/>
          </p:cNvSpPr>
          <p:nvPr>
            <p:ph idx="1"/>
          </p:nvPr>
        </p:nvSpPr>
        <p:spPr>
          <a:xfrm>
            <a:off x="0" y="997676"/>
            <a:ext cx="9144000" cy="5927559"/>
          </a:xfrm>
        </p:spPr>
        <p:txBody>
          <a:bodyPr>
            <a:normAutofit/>
          </a:bodyPr>
          <a:lstStyle/>
          <a:p>
            <a:r>
              <a:rPr lang="en-US" dirty="0" smtClean="0"/>
              <a:t>There are similarities between some </a:t>
            </a:r>
            <a:r>
              <a:rPr lang="en-US" b="1" dirty="0" smtClean="0"/>
              <a:t>graph problems and particle simulations </a:t>
            </a:r>
            <a:r>
              <a:rPr lang="en-US" dirty="0" smtClean="0"/>
              <a:t>with a </a:t>
            </a:r>
            <a:r>
              <a:rPr lang="en-US" b="1" dirty="0" smtClean="0"/>
              <a:t>strange cutoff force.</a:t>
            </a:r>
          </a:p>
          <a:p>
            <a:pPr lvl="1"/>
            <a:r>
              <a:rPr lang="en-US" sz="2000" dirty="0" smtClean="0"/>
              <a:t>Both </a:t>
            </a:r>
            <a:r>
              <a:rPr lang="en-US" sz="2000" b="1" dirty="0" smtClean="0"/>
              <a:t>Map-Communication</a:t>
            </a:r>
          </a:p>
          <a:p>
            <a:r>
              <a:rPr lang="en-US" dirty="0" smtClean="0"/>
              <a:t>Note many big data problems are “</a:t>
            </a:r>
            <a:r>
              <a:rPr lang="en-US" b="1" dirty="0" smtClean="0"/>
              <a:t>long range force</a:t>
            </a:r>
            <a:r>
              <a:rPr lang="en-US" dirty="0" smtClean="0"/>
              <a:t>” as all points are linked.</a:t>
            </a:r>
          </a:p>
          <a:p>
            <a:pPr lvl="1"/>
            <a:r>
              <a:rPr lang="en-US" sz="2000" dirty="0" smtClean="0"/>
              <a:t>Easiest to parallelize. Often full matrix algorithms</a:t>
            </a:r>
          </a:p>
          <a:p>
            <a:pPr lvl="1"/>
            <a:r>
              <a:rPr lang="en-US" sz="2000" dirty="0" smtClean="0"/>
              <a:t>e.g. in </a:t>
            </a:r>
            <a:r>
              <a:rPr lang="en-US" sz="2000" dirty="0"/>
              <a:t>DNA sequence studies, </a:t>
            </a:r>
            <a:r>
              <a:rPr lang="en-US" sz="2000" dirty="0" smtClean="0"/>
              <a:t>distance </a:t>
            </a:r>
            <a:r>
              <a:rPr lang="en-US" sz="2000" dirty="0">
                <a:sym typeface="Symbol"/>
              </a:rPr>
              <a:t></a:t>
            </a:r>
            <a:r>
              <a:rPr lang="en-US" sz="2000" dirty="0"/>
              <a:t>(</a:t>
            </a:r>
            <a:r>
              <a:rPr lang="en-US" sz="2000" i="1" dirty="0" err="1"/>
              <a:t>i</a:t>
            </a:r>
            <a:r>
              <a:rPr lang="en-US" sz="2000" dirty="0"/>
              <a:t>, </a:t>
            </a:r>
            <a:r>
              <a:rPr lang="en-US" sz="2000" i="1" dirty="0">
                <a:sym typeface="Symbol"/>
              </a:rPr>
              <a:t>j</a:t>
            </a:r>
            <a:r>
              <a:rPr lang="en-US" sz="2000" dirty="0"/>
              <a:t>) </a:t>
            </a:r>
            <a:r>
              <a:rPr lang="en-US" sz="2000" dirty="0" smtClean="0"/>
              <a:t>defined by BLAST, Smith-Waterman, etc., between all sequences </a:t>
            </a:r>
            <a:r>
              <a:rPr lang="en-US" sz="2000" i="1" dirty="0" err="1"/>
              <a:t>i</a:t>
            </a:r>
            <a:r>
              <a:rPr lang="en-US" sz="2000" dirty="0"/>
              <a:t>, </a:t>
            </a:r>
            <a:r>
              <a:rPr lang="en-US" sz="2000" i="1" dirty="0" smtClean="0">
                <a:sym typeface="Symbol"/>
              </a:rPr>
              <a:t>j.</a:t>
            </a:r>
          </a:p>
          <a:p>
            <a:pPr lvl="1"/>
            <a:r>
              <a:rPr lang="en-US" sz="2000" dirty="0">
                <a:sym typeface="Symbol"/>
              </a:rPr>
              <a:t>Opportunity for “fast </a:t>
            </a:r>
            <a:r>
              <a:rPr lang="en-US" sz="2000" dirty="0" err="1">
                <a:sym typeface="Symbol"/>
              </a:rPr>
              <a:t>multipole</a:t>
            </a:r>
            <a:r>
              <a:rPr lang="en-US" sz="2000" dirty="0">
                <a:sym typeface="Symbol"/>
              </a:rPr>
              <a:t>” ideas in big data</a:t>
            </a:r>
            <a:r>
              <a:rPr lang="en-US" sz="2000" dirty="0" smtClean="0">
                <a:sym typeface="Symbol"/>
              </a:rPr>
              <a:t>.</a:t>
            </a:r>
            <a:endParaRPr lang="en-US" sz="2000" i="1" dirty="0" smtClean="0">
              <a:sym typeface="Symbol"/>
            </a:endParaRPr>
          </a:p>
          <a:p>
            <a:r>
              <a:rPr lang="en-US" dirty="0" smtClean="0">
                <a:sym typeface="Symbol"/>
              </a:rPr>
              <a:t>In image-based </a:t>
            </a:r>
            <a:r>
              <a:rPr lang="en-US" b="1" dirty="0" smtClean="0">
                <a:sym typeface="Symbol"/>
              </a:rPr>
              <a:t>deep learning</a:t>
            </a:r>
            <a:r>
              <a:rPr lang="en-US" dirty="0" smtClean="0">
                <a:sym typeface="Symbol"/>
              </a:rPr>
              <a:t>, neural network weights are block sparse (corresponding to links to pixel blocks) but can be formulated as full matrix operations on GPUs and MPI in blocks.</a:t>
            </a:r>
          </a:p>
          <a:p>
            <a:r>
              <a:rPr lang="en-US" dirty="0" smtClean="0"/>
              <a:t>In HPC benchmarking, </a:t>
            </a:r>
            <a:r>
              <a:rPr lang="en-US" dirty="0" err="1" smtClean="0"/>
              <a:t>Linpack</a:t>
            </a:r>
            <a:r>
              <a:rPr lang="en-US" dirty="0" smtClean="0"/>
              <a:t> being challenged by a new sparse conjugate gradient benchmark HPCG, while I am diligently using </a:t>
            </a:r>
            <a:r>
              <a:rPr lang="en-US" b="1" dirty="0" smtClean="0"/>
              <a:t>non- sparse conjugate gradient solvers </a:t>
            </a:r>
            <a:r>
              <a:rPr lang="en-US" dirty="0" smtClean="0"/>
              <a:t>in clustering and Multi-dimensional scaling.</a:t>
            </a:r>
          </a:p>
        </p:txBody>
      </p:sp>
    </p:spTree>
    <p:extLst>
      <p:ext uri="{BB962C8B-B14F-4D97-AF65-F5344CB8AC3E}">
        <p14:creationId xmlns:p14="http://schemas.microsoft.com/office/powerpoint/2010/main" val="257365147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0101"/>
          </a:xfrm>
        </p:spPr>
        <p:txBody>
          <a:bodyPr>
            <a:normAutofit/>
          </a:bodyPr>
          <a:lstStyle/>
          <a:p>
            <a:r>
              <a:rPr lang="en-US" sz="2800" b="1" dirty="0" smtClean="0">
                <a:solidFill>
                  <a:srgbClr val="0070C0"/>
                </a:solidFill>
              </a:rPr>
              <a:t>Problem Architecture Facet </a:t>
            </a:r>
            <a:r>
              <a:rPr lang="en-US" sz="2800" b="1" dirty="0" smtClean="0"/>
              <a:t>of Ogres (</a:t>
            </a:r>
            <a:r>
              <a:rPr lang="en-US" sz="2800" b="1" dirty="0" err="1" smtClean="0"/>
              <a:t>MacroPattern</a:t>
            </a:r>
            <a:r>
              <a:rPr lang="en-US" sz="2800" b="1" dirty="0"/>
              <a:t>)</a:t>
            </a:r>
          </a:p>
        </p:txBody>
      </p:sp>
      <p:sp>
        <p:nvSpPr>
          <p:cNvPr id="3" name="Content Placeholder 2"/>
          <p:cNvSpPr>
            <a:spLocks noGrp="1"/>
          </p:cNvSpPr>
          <p:nvPr>
            <p:ph idx="1"/>
          </p:nvPr>
        </p:nvSpPr>
        <p:spPr>
          <a:xfrm>
            <a:off x="97685" y="788807"/>
            <a:ext cx="9144000" cy="6242539"/>
          </a:xfrm>
        </p:spPr>
        <p:txBody>
          <a:bodyPr>
            <a:noAutofit/>
          </a:bodyPr>
          <a:lstStyle/>
          <a:p>
            <a:pPr marL="571500" indent="-514350">
              <a:buFont typeface="+mj-lt"/>
              <a:buAutoNum type="romanLcPeriod"/>
            </a:pPr>
            <a:r>
              <a:rPr lang="en-US" b="1" dirty="0" smtClean="0"/>
              <a:t>Pleasingly Parallel, </a:t>
            </a:r>
            <a:r>
              <a:rPr lang="en-US" dirty="0" smtClean="0"/>
              <a:t> e.g. BLAST, Protein docking, including </a:t>
            </a:r>
            <a:r>
              <a:rPr lang="en-US" b="1" dirty="0" smtClean="0"/>
              <a:t>Local Analytics or Machine Learning, </a:t>
            </a:r>
          </a:p>
          <a:p>
            <a:pPr marL="571500" indent="-514350">
              <a:buFont typeface="+mj-lt"/>
              <a:buAutoNum type="romanLcPeriod"/>
            </a:pPr>
            <a:r>
              <a:rPr lang="en-US" b="1" dirty="0" smtClean="0"/>
              <a:t>Classic MapReduce </a:t>
            </a:r>
            <a:r>
              <a:rPr lang="en-US" dirty="0" smtClean="0"/>
              <a:t>for Search and Query</a:t>
            </a:r>
          </a:p>
          <a:p>
            <a:pPr marL="571500" indent="-514350">
              <a:buFont typeface="+mj-lt"/>
              <a:buAutoNum type="romanLcPeriod"/>
            </a:pPr>
            <a:r>
              <a:rPr lang="en-US" b="1" dirty="0" smtClean="0"/>
              <a:t>Global Analytics or Machine </a:t>
            </a:r>
            <a:r>
              <a:rPr lang="en-US" b="1" dirty="0"/>
              <a:t>Learning </a:t>
            </a:r>
            <a:r>
              <a:rPr lang="en-US" dirty="0" smtClean="0"/>
              <a:t>requiring iterative programming models</a:t>
            </a:r>
          </a:p>
          <a:p>
            <a:pPr marL="571500" indent="-514350">
              <a:buFont typeface="+mj-lt"/>
              <a:buAutoNum type="romanLcPeriod"/>
            </a:pPr>
            <a:r>
              <a:rPr lang="en-US" b="1" dirty="0" smtClean="0"/>
              <a:t>Problem set up as a graph </a:t>
            </a:r>
            <a:r>
              <a:rPr lang="en-US" dirty="0" smtClean="0"/>
              <a:t>as opposed to vector, grid</a:t>
            </a:r>
          </a:p>
          <a:p>
            <a:pPr marL="571500" indent="-514350">
              <a:buFont typeface="+mj-lt"/>
              <a:buAutoNum type="romanLcPeriod"/>
            </a:pPr>
            <a:r>
              <a:rPr lang="en-US" b="1" dirty="0" smtClean="0"/>
              <a:t>SPMD (Single Program Multiple Data)</a:t>
            </a:r>
          </a:p>
          <a:p>
            <a:pPr marL="571500" indent="-514350">
              <a:buFont typeface="+mj-lt"/>
              <a:buAutoNum type="romanLcPeriod"/>
            </a:pPr>
            <a:r>
              <a:rPr lang="en-US" b="1" dirty="0" smtClean="0"/>
              <a:t>Bulk Synchronous Processing: </a:t>
            </a:r>
            <a:r>
              <a:rPr lang="en-US" dirty="0" smtClean="0"/>
              <a:t>well-defined compute-communication phases</a:t>
            </a:r>
          </a:p>
          <a:p>
            <a:pPr marL="571500" indent="-514350">
              <a:buFont typeface="+mj-lt"/>
              <a:buAutoNum type="romanLcPeriod"/>
            </a:pPr>
            <a:r>
              <a:rPr lang="en-US" b="1" dirty="0" smtClean="0"/>
              <a:t>Fusion</a:t>
            </a:r>
            <a:r>
              <a:rPr lang="en-US" b="1" dirty="0"/>
              <a:t>: </a:t>
            </a:r>
            <a:r>
              <a:rPr lang="en-US" dirty="0"/>
              <a:t>Knowledge discovery often involves fusion of multiple </a:t>
            </a:r>
            <a:r>
              <a:rPr lang="en-US" dirty="0" smtClean="0"/>
              <a:t>methods</a:t>
            </a:r>
            <a:r>
              <a:rPr lang="en-US" dirty="0"/>
              <a:t>. </a:t>
            </a:r>
            <a:endParaRPr lang="en-US" dirty="0" smtClean="0"/>
          </a:p>
          <a:p>
            <a:pPr marL="571500" indent="-514350">
              <a:buFont typeface="+mj-lt"/>
              <a:buAutoNum type="romanLcPeriod"/>
            </a:pPr>
            <a:r>
              <a:rPr lang="en-US" b="1" dirty="0" smtClean="0"/>
              <a:t>Workflow </a:t>
            </a:r>
            <a:r>
              <a:rPr lang="en-US" dirty="0" smtClean="0"/>
              <a:t>(often used in fusion)</a:t>
            </a:r>
          </a:p>
          <a:p>
            <a:pPr marL="0" indent="0">
              <a:buNone/>
            </a:pPr>
            <a:r>
              <a:rPr lang="en-US" b="1" dirty="0" smtClean="0"/>
              <a:t>Note </a:t>
            </a:r>
            <a:r>
              <a:rPr lang="en-US" b="1" dirty="0"/>
              <a:t>problem and machine architectures are related</a:t>
            </a:r>
          </a:p>
          <a:p>
            <a:pPr marL="57150" indent="0">
              <a:buNone/>
            </a:pPr>
            <a:endParaRPr lang="en-US" dirty="0"/>
          </a:p>
        </p:txBody>
      </p:sp>
    </p:spTree>
    <p:extLst>
      <p:ext uri="{BB962C8B-B14F-4D97-AF65-F5344CB8AC3E}">
        <p14:creationId xmlns:p14="http://schemas.microsoft.com/office/powerpoint/2010/main" val="157639820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224"/>
            <a:ext cx="9144000" cy="702824"/>
          </a:xfrm>
        </p:spPr>
        <p:txBody>
          <a:bodyPr>
            <a:normAutofit fontScale="90000"/>
          </a:bodyPr>
          <a:lstStyle/>
          <a:p>
            <a:r>
              <a:rPr lang="en-US" sz="3600" b="1" dirty="0">
                <a:solidFill>
                  <a:srgbClr val="0070C0"/>
                </a:solidFill>
              </a:rPr>
              <a:t>Core Analytics </a:t>
            </a:r>
            <a:r>
              <a:rPr lang="en-US" sz="3600" b="1" dirty="0" smtClean="0">
                <a:solidFill>
                  <a:srgbClr val="0070C0"/>
                </a:solidFill>
              </a:rPr>
              <a:t>Facet </a:t>
            </a:r>
            <a:r>
              <a:rPr lang="en-US" sz="3600" b="1" dirty="0" smtClean="0"/>
              <a:t>of</a:t>
            </a:r>
            <a:r>
              <a:rPr lang="en-US" sz="3600" b="1" dirty="0" smtClean="0">
                <a:solidFill>
                  <a:srgbClr val="FF0000"/>
                </a:solidFill>
              </a:rPr>
              <a:t> </a:t>
            </a:r>
            <a:r>
              <a:rPr lang="en-US" sz="3600" b="1" dirty="0" smtClean="0"/>
              <a:t>Ogres (</a:t>
            </a:r>
            <a:r>
              <a:rPr lang="en-US" sz="3600" b="1" dirty="0" err="1" smtClean="0"/>
              <a:t>microPattern</a:t>
            </a:r>
            <a:r>
              <a:rPr lang="en-US" sz="3600" b="1" dirty="0" smtClean="0"/>
              <a:t>) I</a:t>
            </a:r>
            <a:endParaRPr lang="en-US" sz="3600" b="1" dirty="0"/>
          </a:p>
        </p:txBody>
      </p:sp>
      <p:sp>
        <p:nvSpPr>
          <p:cNvPr id="3" name="Content Placeholder 2"/>
          <p:cNvSpPr>
            <a:spLocks noGrp="1"/>
          </p:cNvSpPr>
          <p:nvPr>
            <p:ph idx="1"/>
          </p:nvPr>
        </p:nvSpPr>
        <p:spPr>
          <a:xfrm>
            <a:off x="0" y="720617"/>
            <a:ext cx="9144000" cy="6360695"/>
          </a:xfrm>
        </p:spPr>
        <p:txBody>
          <a:bodyPr>
            <a:noAutofit/>
          </a:bodyPr>
          <a:lstStyle/>
          <a:p>
            <a:pPr>
              <a:buFont typeface="Arial" panose="020B0604020202020204" pitchFamily="34" charset="0"/>
              <a:buChar char="•"/>
            </a:pPr>
            <a:r>
              <a:rPr lang="en-US" b="1" dirty="0" smtClean="0">
                <a:solidFill>
                  <a:srgbClr val="0070C0"/>
                </a:solidFill>
              </a:rPr>
              <a:t>Map-Only</a:t>
            </a:r>
          </a:p>
          <a:p>
            <a:pPr>
              <a:buFont typeface="Arial" panose="020B0604020202020204" pitchFamily="34" charset="0"/>
              <a:buChar char="•"/>
            </a:pPr>
            <a:r>
              <a:rPr lang="en-US" dirty="0" smtClean="0"/>
              <a:t>Pleasingly parallel - </a:t>
            </a:r>
            <a:r>
              <a:rPr lang="en-US" b="1" dirty="0" smtClean="0"/>
              <a:t>Local </a:t>
            </a:r>
            <a:r>
              <a:rPr lang="en-US" b="1" dirty="0"/>
              <a:t>Machine Learning </a:t>
            </a:r>
            <a:endParaRPr lang="en-US" dirty="0" smtClean="0"/>
          </a:p>
          <a:p>
            <a:pPr>
              <a:buFont typeface="Arial" panose="020B0604020202020204" pitchFamily="34" charset="0"/>
              <a:buChar char="•"/>
            </a:pPr>
            <a:r>
              <a:rPr lang="en-US" b="1" dirty="0" smtClean="0">
                <a:solidFill>
                  <a:srgbClr val="0070C0"/>
                </a:solidFill>
              </a:rPr>
              <a:t>MapReduce: </a:t>
            </a:r>
            <a:r>
              <a:rPr lang="en-US" b="1" dirty="0" smtClean="0"/>
              <a:t>Search/Query</a:t>
            </a:r>
          </a:p>
          <a:p>
            <a:pPr>
              <a:buFont typeface="Arial" panose="020B0604020202020204" pitchFamily="34" charset="0"/>
              <a:buChar char="•"/>
            </a:pPr>
            <a:r>
              <a:rPr lang="en-US" dirty="0" smtClean="0"/>
              <a:t>Summarizing </a:t>
            </a:r>
            <a:r>
              <a:rPr lang="en-US" b="1" dirty="0" smtClean="0"/>
              <a:t>statistics </a:t>
            </a:r>
            <a:r>
              <a:rPr lang="en-US" dirty="0" smtClean="0"/>
              <a:t>as in LHC Data analysis (histograms)</a:t>
            </a:r>
          </a:p>
          <a:p>
            <a:pPr>
              <a:buFont typeface="Arial" panose="020B0604020202020204" pitchFamily="34" charset="0"/>
              <a:buChar char="•"/>
            </a:pPr>
            <a:r>
              <a:rPr lang="en-US" dirty="0" smtClean="0"/>
              <a:t>Recommender </a:t>
            </a:r>
            <a:r>
              <a:rPr lang="en-US" dirty="0"/>
              <a:t>Systems (</a:t>
            </a:r>
            <a:r>
              <a:rPr lang="en-US" b="1" dirty="0"/>
              <a:t>Collaborative </a:t>
            </a:r>
            <a:r>
              <a:rPr lang="en-US" b="1" dirty="0" smtClean="0"/>
              <a:t>Filtering</a:t>
            </a:r>
            <a:r>
              <a:rPr lang="en-US" dirty="0" smtClean="0"/>
              <a:t>) </a:t>
            </a:r>
          </a:p>
          <a:p>
            <a:pPr>
              <a:buFont typeface="Arial" panose="020B0604020202020204" pitchFamily="34" charset="0"/>
              <a:buChar char="•"/>
            </a:pPr>
            <a:r>
              <a:rPr lang="en-US" dirty="0"/>
              <a:t>Linear Classifiers (</a:t>
            </a:r>
            <a:r>
              <a:rPr lang="en-US" b="1" dirty="0"/>
              <a:t>Bayes, Random </a:t>
            </a:r>
            <a:r>
              <a:rPr lang="en-US" b="1" dirty="0" smtClean="0"/>
              <a:t>Forests</a:t>
            </a:r>
            <a:r>
              <a:rPr lang="en-US" dirty="0" smtClean="0"/>
              <a:t>)</a:t>
            </a:r>
          </a:p>
          <a:p>
            <a:pPr>
              <a:buFont typeface="Arial" panose="020B0604020202020204" pitchFamily="34" charset="0"/>
              <a:buChar char="•"/>
            </a:pPr>
            <a:r>
              <a:rPr lang="en-US" b="1" dirty="0" smtClean="0">
                <a:solidFill>
                  <a:srgbClr val="0070C0"/>
                </a:solidFill>
              </a:rPr>
              <a:t>Global Analytics</a:t>
            </a:r>
          </a:p>
          <a:p>
            <a:pPr>
              <a:spcBef>
                <a:spcPts val="200"/>
              </a:spcBef>
              <a:buFont typeface="Arial" panose="020B0604020202020204" pitchFamily="34" charset="0"/>
              <a:buChar char="•"/>
            </a:pPr>
            <a:r>
              <a:rPr lang="en-US" b="1" dirty="0" smtClean="0">
                <a:solidFill>
                  <a:srgbClr val="0070C0"/>
                </a:solidFill>
              </a:rPr>
              <a:t>Nonlinear Solvers </a:t>
            </a:r>
            <a:r>
              <a:rPr lang="en-US" b="1" dirty="0" smtClean="0"/>
              <a:t>(structure depends on objective function)</a:t>
            </a:r>
            <a:endParaRPr lang="en-US" b="1" dirty="0"/>
          </a:p>
          <a:p>
            <a:pPr lvl="1"/>
            <a:r>
              <a:rPr lang="en-US" sz="2000" dirty="0"/>
              <a:t>Stochastic Gradient Descent </a:t>
            </a:r>
            <a:r>
              <a:rPr lang="en-US" sz="2000" dirty="0" smtClean="0"/>
              <a:t>SGD, </a:t>
            </a:r>
            <a:r>
              <a:rPr lang="en-US" sz="2000" dirty="0" err="1" smtClean="0"/>
              <a:t>Levenberg</a:t>
            </a:r>
            <a:r>
              <a:rPr lang="en-US" sz="2000" dirty="0"/>
              <a:t>-Marquardt solver</a:t>
            </a:r>
          </a:p>
          <a:p>
            <a:pPr>
              <a:buFont typeface="Arial" panose="020B0604020202020204" pitchFamily="34" charset="0"/>
              <a:buChar char="•"/>
            </a:pPr>
            <a:r>
              <a:rPr lang="en-US" b="1" dirty="0" smtClean="0">
                <a:solidFill>
                  <a:srgbClr val="0070C0"/>
                </a:solidFill>
              </a:rPr>
              <a:t>Map-Collective I (need to improve/extend Mahout, </a:t>
            </a:r>
            <a:r>
              <a:rPr lang="en-US" b="1" dirty="0" err="1" smtClean="0">
                <a:solidFill>
                  <a:srgbClr val="0070C0"/>
                </a:solidFill>
              </a:rPr>
              <a:t>MLlib</a:t>
            </a:r>
            <a:r>
              <a:rPr lang="en-US" b="1" dirty="0" smtClean="0">
                <a:solidFill>
                  <a:srgbClr val="0070C0"/>
                </a:solidFill>
              </a:rPr>
              <a:t>)</a:t>
            </a:r>
          </a:p>
          <a:p>
            <a:pPr>
              <a:buFont typeface="Arial" panose="020B0604020202020204" pitchFamily="34" charset="0"/>
              <a:buChar char="•"/>
            </a:pPr>
            <a:r>
              <a:rPr lang="en-US" b="1" dirty="0" smtClean="0"/>
              <a:t>Outlier Detection</a:t>
            </a:r>
            <a:r>
              <a:rPr lang="en-US" dirty="0" smtClean="0"/>
              <a:t>, </a:t>
            </a:r>
            <a:r>
              <a:rPr lang="en-US" b="1" dirty="0" smtClean="0"/>
              <a:t>Clustering</a:t>
            </a:r>
            <a:r>
              <a:rPr lang="en-US" dirty="0" smtClean="0"/>
              <a:t> </a:t>
            </a:r>
            <a:r>
              <a:rPr lang="en-US" dirty="0"/>
              <a:t>(many methods), </a:t>
            </a:r>
            <a:endParaRPr lang="en-US" dirty="0" smtClean="0"/>
          </a:p>
          <a:p>
            <a:pPr>
              <a:buFont typeface="Arial" panose="020B0604020202020204" pitchFamily="34" charset="0"/>
              <a:buChar char="•"/>
            </a:pPr>
            <a:r>
              <a:rPr lang="en-US" b="1" dirty="0" smtClean="0"/>
              <a:t>Mixture Models, LDA </a:t>
            </a:r>
            <a:r>
              <a:rPr lang="en-US" dirty="0"/>
              <a:t>(Latent </a:t>
            </a:r>
            <a:r>
              <a:rPr lang="en-US" dirty="0" err="1"/>
              <a:t>Dirichlet</a:t>
            </a:r>
            <a:r>
              <a:rPr lang="en-US" dirty="0"/>
              <a:t> </a:t>
            </a:r>
            <a:r>
              <a:rPr lang="en-US" dirty="0" smtClean="0"/>
              <a:t>Allocation), </a:t>
            </a:r>
            <a:r>
              <a:rPr lang="en-US" b="1" dirty="0" smtClean="0"/>
              <a:t>PLSI </a:t>
            </a:r>
            <a:r>
              <a:rPr lang="en-US" dirty="0"/>
              <a:t>(Probabilistic Latent Semantic Indexing</a:t>
            </a:r>
            <a:r>
              <a:rPr lang="en-US" dirty="0" smtClean="0"/>
              <a:t>)</a:t>
            </a:r>
            <a:endParaRPr lang="en-US" dirty="0"/>
          </a:p>
        </p:txBody>
      </p:sp>
    </p:spTree>
    <p:extLst>
      <p:ext uri="{BB962C8B-B14F-4D97-AF65-F5344CB8AC3E}">
        <p14:creationId xmlns:p14="http://schemas.microsoft.com/office/powerpoint/2010/main" val="107104040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224"/>
            <a:ext cx="9144000" cy="702824"/>
          </a:xfrm>
        </p:spPr>
        <p:txBody>
          <a:bodyPr>
            <a:normAutofit/>
          </a:bodyPr>
          <a:lstStyle/>
          <a:p>
            <a:r>
              <a:rPr lang="en-US" sz="2800" b="1" dirty="0">
                <a:solidFill>
                  <a:srgbClr val="0070C0"/>
                </a:solidFill>
              </a:rPr>
              <a:t>Core Analytics </a:t>
            </a:r>
            <a:r>
              <a:rPr lang="en-US" sz="2800" b="1" dirty="0" smtClean="0">
                <a:solidFill>
                  <a:srgbClr val="0070C0"/>
                </a:solidFill>
              </a:rPr>
              <a:t>Facet </a:t>
            </a:r>
            <a:r>
              <a:rPr lang="en-US" sz="2800" b="1" dirty="0" smtClean="0"/>
              <a:t>of</a:t>
            </a:r>
            <a:r>
              <a:rPr lang="en-US" sz="2800" b="1" dirty="0" smtClean="0">
                <a:solidFill>
                  <a:srgbClr val="FF0000"/>
                </a:solidFill>
              </a:rPr>
              <a:t> </a:t>
            </a:r>
            <a:r>
              <a:rPr lang="en-US" sz="2800" b="1" dirty="0" smtClean="0"/>
              <a:t>Ogres (</a:t>
            </a:r>
            <a:r>
              <a:rPr lang="en-US" sz="2800" b="1" dirty="0" err="1" smtClean="0"/>
              <a:t>microPattern</a:t>
            </a:r>
            <a:r>
              <a:rPr lang="en-US" sz="2800" b="1" dirty="0" smtClean="0"/>
              <a:t>) II</a:t>
            </a:r>
            <a:endParaRPr lang="en-US" sz="2800" b="1" dirty="0"/>
          </a:p>
        </p:txBody>
      </p:sp>
      <p:sp>
        <p:nvSpPr>
          <p:cNvPr id="3" name="Content Placeholder 2"/>
          <p:cNvSpPr>
            <a:spLocks noGrp="1"/>
          </p:cNvSpPr>
          <p:nvPr>
            <p:ph idx="1"/>
          </p:nvPr>
        </p:nvSpPr>
        <p:spPr>
          <a:xfrm>
            <a:off x="0" y="918168"/>
            <a:ext cx="9144000" cy="6007768"/>
          </a:xfrm>
        </p:spPr>
        <p:txBody>
          <a:bodyPr>
            <a:noAutofit/>
          </a:bodyPr>
          <a:lstStyle/>
          <a:p>
            <a:pPr>
              <a:spcBef>
                <a:spcPts val="200"/>
              </a:spcBef>
              <a:buFont typeface="Arial" panose="020B0604020202020204" pitchFamily="34" charset="0"/>
              <a:buChar char="•"/>
            </a:pPr>
            <a:r>
              <a:rPr lang="en-US" b="1" dirty="0" smtClean="0">
                <a:solidFill>
                  <a:srgbClr val="0070C0"/>
                </a:solidFill>
              </a:rPr>
              <a:t>Map-Collective II</a:t>
            </a:r>
          </a:p>
          <a:p>
            <a:pPr>
              <a:spcBef>
                <a:spcPts val="200"/>
              </a:spcBef>
              <a:buFont typeface="Arial" panose="020B0604020202020204" pitchFamily="34" charset="0"/>
              <a:buChar char="•"/>
            </a:pPr>
            <a:r>
              <a:rPr lang="en-US" b="1" dirty="0" smtClean="0">
                <a:solidFill>
                  <a:srgbClr val="0070C0"/>
                </a:solidFill>
              </a:rPr>
              <a:t>Use matrix-matrix,-vector operations, solvers (conjugate gradient)</a:t>
            </a:r>
          </a:p>
          <a:p>
            <a:pPr>
              <a:spcBef>
                <a:spcPts val="200"/>
              </a:spcBef>
              <a:buFont typeface="Arial" panose="020B0604020202020204" pitchFamily="34" charset="0"/>
              <a:buChar char="•"/>
            </a:pPr>
            <a:r>
              <a:rPr lang="en-US" b="1" dirty="0"/>
              <a:t>SVM </a:t>
            </a:r>
            <a:r>
              <a:rPr lang="en-US" dirty="0"/>
              <a:t>and </a:t>
            </a:r>
            <a:r>
              <a:rPr lang="en-US" b="1" dirty="0"/>
              <a:t>Logistic Regression</a:t>
            </a:r>
          </a:p>
          <a:p>
            <a:pPr>
              <a:spcBef>
                <a:spcPts val="200"/>
              </a:spcBef>
              <a:buFont typeface="Arial" panose="020B0604020202020204" pitchFamily="34" charset="0"/>
              <a:buChar char="•"/>
            </a:pPr>
            <a:r>
              <a:rPr lang="en-US" b="1" dirty="0"/>
              <a:t>PageRank</a:t>
            </a:r>
            <a:r>
              <a:rPr lang="en-US" dirty="0"/>
              <a:t>, </a:t>
            </a:r>
            <a:r>
              <a:rPr lang="en-US" dirty="0" smtClean="0"/>
              <a:t>(find </a:t>
            </a:r>
            <a:r>
              <a:rPr lang="en-US" dirty="0"/>
              <a:t>leading eigenvector of sparse matrix)</a:t>
            </a:r>
          </a:p>
          <a:p>
            <a:pPr>
              <a:spcBef>
                <a:spcPts val="200"/>
              </a:spcBef>
              <a:buFont typeface="Arial" panose="020B0604020202020204" pitchFamily="34" charset="0"/>
              <a:buChar char="•"/>
            </a:pPr>
            <a:r>
              <a:rPr lang="en-US" b="1" dirty="0"/>
              <a:t>SVD</a:t>
            </a:r>
            <a:r>
              <a:rPr lang="en-US" dirty="0"/>
              <a:t> (Singular Value Decomposition</a:t>
            </a:r>
            <a:r>
              <a:rPr lang="en-US" dirty="0" smtClean="0"/>
              <a:t>)</a:t>
            </a:r>
          </a:p>
          <a:p>
            <a:pPr>
              <a:spcBef>
                <a:spcPts val="200"/>
              </a:spcBef>
              <a:buFont typeface="Arial" panose="020B0604020202020204" pitchFamily="34" charset="0"/>
              <a:buChar char="•"/>
            </a:pPr>
            <a:r>
              <a:rPr lang="en-US" b="1" dirty="0"/>
              <a:t>MDS</a:t>
            </a:r>
            <a:r>
              <a:rPr lang="en-US" dirty="0"/>
              <a:t> (Multidimensional Scaling</a:t>
            </a:r>
            <a:r>
              <a:rPr lang="en-US" dirty="0" smtClean="0"/>
              <a:t>)</a:t>
            </a:r>
          </a:p>
          <a:p>
            <a:pPr>
              <a:spcBef>
                <a:spcPts val="200"/>
              </a:spcBef>
              <a:buFont typeface="Arial" panose="020B0604020202020204" pitchFamily="34" charset="0"/>
              <a:buChar char="•"/>
            </a:pPr>
            <a:r>
              <a:rPr lang="en-US" dirty="0" smtClean="0"/>
              <a:t>Learning </a:t>
            </a:r>
            <a:r>
              <a:rPr lang="en-US" dirty="0"/>
              <a:t>Neural Networks (</a:t>
            </a:r>
            <a:r>
              <a:rPr lang="en-US" b="1" dirty="0"/>
              <a:t>Deep Learning</a:t>
            </a:r>
            <a:r>
              <a:rPr lang="en-US" dirty="0" smtClean="0"/>
              <a:t>)</a:t>
            </a:r>
          </a:p>
          <a:p>
            <a:pPr>
              <a:spcBef>
                <a:spcPts val="200"/>
              </a:spcBef>
              <a:buFont typeface="Arial" panose="020B0604020202020204" pitchFamily="34" charset="0"/>
              <a:buChar char="•"/>
            </a:pPr>
            <a:r>
              <a:rPr lang="en-US" b="1" dirty="0"/>
              <a:t>Hidden Markov </a:t>
            </a:r>
            <a:r>
              <a:rPr lang="en-US" b="1" dirty="0" smtClean="0"/>
              <a:t>Models</a:t>
            </a:r>
            <a:endParaRPr lang="en-US" b="1" dirty="0">
              <a:solidFill>
                <a:srgbClr val="0070C0"/>
              </a:solidFill>
            </a:endParaRPr>
          </a:p>
          <a:p>
            <a:pPr>
              <a:spcBef>
                <a:spcPts val="200"/>
              </a:spcBef>
              <a:buFont typeface="Arial" panose="020B0604020202020204" pitchFamily="34" charset="0"/>
              <a:buChar char="•"/>
            </a:pPr>
            <a:r>
              <a:rPr lang="en-US" b="1" dirty="0" smtClean="0">
                <a:solidFill>
                  <a:srgbClr val="0070C0"/>
                </a:solidFill>
              </a:rPr>
              <a:t>Map-Communication</a:t>
            </a:r>
          </a:p>
          <a:p>
            <a:pPr>
              <a:spcBef>
                <a:spcPts val="200"/>
              </a:spcBef>
              <a:buFont typeface="Arial" panose="020B0604020202020204" pitchFamily="34" charset="0"/>
              <a:buChar char="•"/>
            </a:pPr>
            <a:r>
              <a:rPr lang="en-US" b="1" dirty="0" smtClean="0"/>
              <a:t>Graph Structure (Communities, </a:t>
            </a:r>
            <a:r>
              <a:rPr lang="en-US" b="1" dirty="0" err="1" smtClean="0"/>
              <a:t>subgraphs</a:t>
            </a:r>
            <a:r>
              <a:rPr lang="en-US" b="1" dirty="0" smtClean="0"/>
              <a:t>/motifs, diameter, maximal cliques, connected components)</a:t>
            </a:r>
            <a:endParaRPr lang="en-US" b="1" dirty="0"/>
          </a:p>
          <a:p>
            <a:pPr>
              <a:spcBef>
                <a:spcPts val="200"/>
              </a:spcBef>
              <a:buFont typeface="Arial" panose="020B0604020202020204" pitchFamily="34" charset="0"/>
              <a:buChar char="•"/>
            </a:pPr>
            <a:r>
              <a:rPr lang="en-US" b="1" dirty="0"/>
              <a:t>Network Dynamics - Graph simulation Algorithms </a:t>
            </a:r>
            <a:r>
              <a:rPr lang="en-US" dirty="0"/>
              <a:t>(epidemiology</a:t>
            </a:r>
            <a:r>
              <a:rPr lang="en-US" dirty="0" smtClean="0"/>
              <a:t>)</a:t>
            </a:r>
            <a:endParaRPr lang="en-US" b="1" dirty="0" smtClean="0"/>
          </a:p>
          <a:p>
            <a:pPr>
              <a:spcBef>
                <a:spcPts val="200"/>
              </a:spcBef>
              <a:buFont typeface="Arial" panose="020B0604020202020204" pitchFamily="34" charset="0"/>
              <a:buChar char="•"/>
            </a:pPr>
            <a:r>
              <a:rPr lang="en-US" b="1" dirty="0" smtClean="0">
                <a:solidFill>
                  <a:srgbClr val="0070C0"/>
                </a:solidFill>
              </a:rPr>
              <a:t>Asynchronous Shared Memory</a:t>
            </a:r>
          </a:p>
          <a:p>
            <a:pPr>
              <a:spcBef>
                <a:spcPts val="200"/>
              </a:spcBef>
              <a:buFont typeface="Arial" panose="020B0604020202020204" pitchFamily="34" charset="0"/>
              <a:buChar char="•"/>
            </a:pPr>
            <a:r>
              <a:rPr lang="en-US" b="1" dirty="0"/>
              <a:t>Graph Structure </a:t>
            </a:r>
            <a:r>
              <a:rPr lang="en-US" b="1" dirty="0" smtClean="0"/>
              <a:t>(</a:t>
            </a:r>
            <a:r>
              <a:rPr lang="en-US" b="1" dirty="0" err="1" smtClean="0"/>
              <a:t>Betweenness</a:t>
            </a:r>
            <a:r>
              <a:rPr lang="en-US" b="1" dirty="0" smtClean="0"/>
              <a:t> centrality, shortest path)</a:t>
            </a:r>
          </a:p>
          <a:p>
            <a:pPr marL="0" indent="0">
              <a:spcBef>
                <a:spcPts val="200"/>
              </a:spcBef>
              <a:buNone/>
            </a:pPr>
            <a:endParaRPr lang="en-US" b="1" dirty="0" smtClean="0"/>
          </a:p>
        </p:txBody>
      </p:sp>
    </p:spTree>
    <p:extLst>
      <p:ext uri="{BB962C8B-B14F-4D97-AF65-F5344CB8AC3E}">
        <p14:creationId xmlns:p14="http://schemas.microsoft.com/office/powerpoint/2010/main" val="60035180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113"/>
            <a:ext cx="9144000" cy="590529"/>
          </a:xfrm>
        </p:spPr>
        <p:txBody>
          <a:bodyPr>
            <a:noAutofit/>
          </a:bodyPr>
          <a:lstStyle/>
          <a:p>
            <a:r>
              <a:rPr lang="en-US" sz="2800" b="1" dirty="0" smtClean="0">
                <a:solidFill>
                  <a:srgbClr val="0070C0"/>
                </a:solidFill>
              </a:rPr>
              <a:t>One Facet </a:t>
            </a:r>
            <a:r>
              <a:rPr lang="en-US" sz="2800" b="1" dirty="0" smtClean="0"/>
              <a:t>of Ogres has </a:t>
            </a:r>
            <a:r>
              <a:rPr lang="en-US" sz="2800" b="1" dirty="0" smtClean="0">
                <a:solidFill>
                  <a:srgbClr val="0070C0"/>
                </a:solidFill>
              </a:rPr>
              <a:t>Computational Features</a:t>
            </a:r>
            <a:endParaRPr lang="en-US" sz="2800" b="1" dirty="0">
              <a:solidFill>
                <a:srgbClr val="0070C0"/>
              </a:solidFill>
            </a:endParaRPr>
          </a:p>
        </p:txBody>
      </p:sp>
      <p:sp>
        <p:nvSpPr>
          <p:cNvPr id="3" name="Content Placeholder 2"/>
          <p:cNvSpPr>
            <a:spLocks noGrp="1"/>
          </p:cNvSpPr>
          <p:nvPr>
            <p:ph idx="1"/>
          </p:nvPr>
        </p:nvSpPr>
        <p:spPr>
          <a:xfrm>
            <a:off x="0" y="833544"/>
            <a:ext cx="9144000" cy="6136112"/>
          </a:xfrm>
        </p:spPr>
        <p:txBody>
          <a:bodyPr>
            <a:noAutofit/>
          </a:bodyPr>
          <a:lstStyle/>
          <a:p>
            <a:pPr marL="514350" indent="-514350">
              <a:buFont typeface="+mj-lt"/>
              <a:buAutoNum type="alphaLcParenR"/>
            </a:pPr>
            <a:r>
              <a:rPr lang="en-US" dirty="0" smtClean="0"/>
              <a:t>Flops </a:t>
            </a:r>
            <a:r>
              <a:rPr lang="en-US" dirty="0"/>
              <a:t>per </a:t>
            </a:r>
            <a:r>
              <a:rPr lang="en-US" dirty="0" smtClean="0"/>
              <a:t>byte; </a:t>
            </a:r>
          </a:p>
          <a:p>
            <a:pPr marL="514350" indent="-514350">
              <a:buFont typeface="+mj-lt"/>
              <a:buAutoNum type="alphaLcParenR"/>
            </a:pPr>
            <a:r>
              <a:rPr lang="en-US" dirty="0" smtClean="0"/>
              <a:t>Communication </a:t>
            </a:r>
            <a:r>
              <a:rPr lang="en-US" dirty="0"/>
              <a:t>Interconnect </a:t>
            </a:r>
            <a:r>
              <a:rPr lang="en-US" dirty="0" smtClean="0"/>
              <a:t>requirements; </a:t>
            </a:r>
          </a:p>
          <a:p>
            <a:pPr marL="514350" indent="-514350">
              <a:buFont typeface="+mj-lt"/>
              <a:buAutoNum type="alphaLcParenR"/>
            </a:pPr>
            <a:r>
              <a:rPr lang="en-US" dirty="0" smtClean="0"/>
              <a:t>Is application (graph) </a:t>
            </a:r>
            <a:r>
              <a:rPr lang="en-US" b="1" dirty="0" smtClean="0"/>
              <a:t>constant </a:t>
            </a:r>
            <a:r>
              <a:rPr lang="en-US" dirty="0" smtClean="0"/>
              <a:t>or </a:t>
            </a:r>
            <a:r>
              <a:rPr lang="en-US" b="1" dirty="0" smtClean="0"/>
              <a:t>dynamic?</a:t>
            </a:r>
          </a:p>
          <a:p>
            <a:pPr marL="514350" indent="-514350">
              <a:buFont typeface="+mj-lt"/>
              <a:buAutoNum type="alphaLcParenR"/>
            </a:pPr>
            <a:r>
              <a:rPr lang="en-US" dirty="0" smtClean="0"/>
              <a:t>Most applications consist of a set of interconnected entities; is this </a:t>
            </a:r>
            <a:r>
              <a:rPr lang="en-US" b="1" dirty="0" smtClean="0"/>
              <a:t>regular </a:t>
            </a:r>
            <a:r>
              <a:rPr lang="en-US" dirty="0" smtClean="0"/>
              <a:t>as a set of pixels or is it a complicated </a:t>
            </a:r>
            <a:r>
              <a:rPr lang="en-US" b="1" dirty="0" smtClean="0"/>
              <a:t>irregular graph?</a:t>
            </a:r>
          </a:p>
          <a:p>
            <a:pPr marL="514350" indent="-514350">
              <a:buFont typeface="+mj-lt"/>
              <a:buAutoNum type="alphaLcParenR"/>
            </a:pPr>
            <a:r>
              <a:rPr lang="en-US" dirty="0" smtClean="0"/>
              <a:t>Is communication </a:t>
            </a:r>
            <a:r>
              <a:rPr lang="en-US" b="1" dirty="0" smtClean="0"/>
              <a:t>BSP</a:t>
            </a:r>
            <a:r>
              <a:rPr lang="en-US" dirty="0" smtClean="0"/>
              <a:t> or </a:t>
            </a:r>
            <a:r>
              <a:rPr lang="en-US" b="1" dirty="0" smtClean="0"/>
              <a:t>Asynchronous? </a:t>
            </a:r>
            <a:r>
              <a:rPr lang="en-US" dirty="0"/>
              <a:t>I</a:t>
            </a:r>
            <a:r>
              <a:rPr lang="en-US" dirty="0" smtClean="0"/>
              <a:t>n latter case </a:t>
            </a:r>
            <a:r>
              <a:rPr lang="en-US" b="1" dirty="0" smtClean="0"/>
              <a:t>shared memory </a:t>
            </a:r>
            <a:r>
              <a:rPr lang="en-US" dirty="0" smtClean="0"/>
              <a:t>may be attractive;</a:t>
            </a:r>
          </a:p>
          <a:p>
            <a:pPr marL="514350" indent="-514350">
              <a:buFont typeface="+mj-lt"/>
              <a:buAutoNum type="alphaLcParenR"/>
            </a:pPr>
            <a:r>
              <a:rPr lang="en-US" dirty="0" smtClean="0"/>
              <a:t>Are algorithms </a:t>
            </a:r>
            <a:r>
              <a:rPr lang="en-US" b="1" dirty="0" smtClean="0"/>
              <a:t>Iterative </a:t>
            </a:r>
            <a:r>
              <a:rPr lang="en-US" dirty="0" smtClean="0"/>
              <a:t>or</a:t>
            </a:r>
            <a:r>
              <a:rPr lang="en-US" b="1" dirty="0" smtClean="0"/>
              <a:t> not?</a:t>
            </a:r>
          </a:p>
          <a:p>
            <a:pPr marL="514350" indent="-514350">
              <a:buFont typeface="+mj-lt"/>
              <a:buAutoNum type="alphaLcParenR"/>
            </a:pPr>
            <a:r>
              <a:rPr lang="en-US" b="1" dirty="0" smtClean="0"/>
              <a:t>Data Abstraction: </a:t>
            </a:r>
            <a:r>
              <a:rPr lang="en-US" dirty="0" smtClean="0"/>
              <a:t>key-value, pixel, graph, vector</a:t>
            </a:r>
          </a:p>
          <a:p>
            <a:pPr marL="914400" lvl="1" indent="-514350">
              <a:buFont typeface="Wingdings" panose="05000000000000000000" pitchFamily="2" charset="2"/>
              <a:buChar char="§"/>
            </a:pPr>
            <a:r>
              <a:rPr lang="en-US" sz="2000" dirty="0"/>
              <a:t>Are data points in </a:t>
            </a:r>
            <a:r>
              <a:rPr lang="en-US" sz="2000" b="1" dirty="0"/>
              <a:t>metric or non-metric spaces? </a:t>
            </a:r>
            <a:endParaRPr lang="en-US" sz="2000" dirty="0" smtClean="0"/>
          </a:p>
          <a:p>
            <a:pPr marL="514350" indent="-514350">
              <a:buFont typeface="+mj-lt"/>
              <a:buAutoNum type="alphaLcParenR"/>
            </a:pPr>
            <a:r>
              <a:rPr lang="en-US" b="1" dirty="0" smtClean="0"/>
              <a:t>Core libraries needed: </a:t>
            </a:r>
            <a:r>
              <a:rPr lang="en-US" dirty="0" smtClean="0"/>
              <a:t>matrix-matrix/vector algebra, conjugate gradient, reduction, broadcast</a:t>
            </a:r>
          </a:p>
          <a:p>
            <a:endParaRPr lang="en-US" dirty="0"/>
          </a:p>
          <a:p>
            <a:endParaRPr lang="en-US" dirty="0"/>
          </a:p>
        </p:txBody>
      </p:sp>
    </p:spTree>
    <p:extLst>
      <p:ext uri="{BB962C8B-B14F-4D97-AF65-F5344CB8AC3E}">
        <p14:creationId xmlns:p14="http://schemas.microsoft.com/office/powerpoint/2010/main" val="32141055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Lifecycle and Challenges</a:t>
            </a:r>
            <a:endParaRPr lang="en-US" dirty="0"/>
          </a:p>
        </p:txBody>
      </p:sp>
      <p:sp>
        <p:nvSpPr>
          <p:cNvPr id="5" name="Rectangle 4"/>
          <p:cNvSpPr/>
          <p:nvPr/>
        </p:nvSpPr>
        <p:spPr>
          <a:xfrm>
            <a:off x="1490134" y="3567956"/>
            <a:ext cx="1481665" cy="592667"/>
          </a:xfrm>
          <a:prstGeom prst="rect">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FFFF"/>
                </a:solidFill>
                <a:latin typeface="Arial"/>
              </a:rPr>
              <a:t>Ingest</a:t>
            </a:r>
          </a:p>
        </p:txBody>
      </p:sp>
      <p:sp>
        <p:nvSpPr>
          <p:cNvPr id="6" name="Rectangle 5"/>
          <p:cNvSpPr/>
          <p:nvPr/>
        </p:nvSpPr>
        <p:spPr>
          <a:xfrm>
            <a:off x="516467" y="1197290"/>
            <a:ext cx="702733" cy="4732867"/>
          </a:xfrm>
          <a:prstGeom prst="rect">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dirty="0" smtClean="0">
                <a:solidFill>
                  <a:srgbClr val="FFFFFF"/>
                </a:solidFill>
                <a:latin typeface="Arial"/>
              </a:rPr>
              <a:t>Heterogeneous data sources</a:t>
            </a:r>
            <a:endParaRPr lang="en-US" dirty="0">
              <a:solidFill>
                <a:srgbClr val="FFFFFF"/>
              </a:solidFill>
              <a:latin typeface="Arial"/>
            </a:endParaRPr>
          </a:p>
        </p:txBody>
      </p:sp>
      <p:sp>
        <p:nvSpPr>
          <p:cNvPr id="7" name="Rectangle 6"/>
          <p:cNvSpPr/>
          <p:nvPr/>
        </p:nvSpPr>
        <p:spPr>
          <a:xfrm>
            <a:off x="1608667" y="5354424"/>
            <a:ext cx="5681133" cy="592667"/>
          </a:xfrm>
          <a:prstGeom prst="rect">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rgbClr val="FFFFFF"/>
                </a:solidFill>
                <a:latin typeface="Arial"/>
              </a:rPr>
              <a:t>Storage/Compute</a:t>
            </a:r>
            <a:endParaRPr lang="en-US" dirty="0">
              <a:solidFill>
                <a:srgbClr val="FFFFFF"/>
              </a:solidFill>
              <a:latin typeface="Arial"/>
            </a:endParaRPr>
          </a:p>
        </p:txBody>
      </p:sp>
      <p:sp>
        <p:nvSpPr>
          <p:cNvPr id="8" name="Rectangle 7"/>
          <p:cNvSpPr/>
          <p:nvPr/>
        </p:nvSpPr>
        <p:spPr>
          <a:xfrm>
            <a:off x="3539066" y="3567958"/>
            <a:ext cx="1557867" cy="592667"/>
          </a:xfrm>
          <a:prstGeom prst="rect">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rgbClr val="FFFFFF"/>
                </a:solidFill>
                <a:latin typeface="Arial"/>
              </a:rPr>
              <a:t>Preparation/Exploration</a:t>
            </a:r>
            <a:endParaRPr lang="en-US" dirty="0">
              <a:solidFill>
                <a:srgbClr val="FFFFFF"/>
              </a:solidFill>
              <a:latin typeface="Arial"/>
            </a:endParaRPr>
          </a:p>
        </p:txBody>
      </p:sp>
      <p:sp>
        <p:nvSpPr>
          <p:cNvPr id="9" name="Rectangle 8"/>
          <p:cNvSpPr/>
          <p:nvPr/>
        </p:nvSpPr>
        <p:spPr>
          <a:xfrm>
            <a:off x="5638799" y="3567959"/>
            <a:ext cx="1651000" cy="592667"/>
          </a:xfrm>
          <a:prstGeom prst="rect">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rgbClr val="FFFFFF"/>
                </a:solidFill>
                <a:latin typeface="Arial"/>
              </a:rPr>
              <a:t>Advanced Analytics</a:t>
            </a:r>
            <a:endParaRPr lang="en-US" dirty="0">
              <a:solidFill>
                <a:srgbClr val="FFFFFF"/>
              </a:solidFill>
              <a:latin typeface="Arial"/>
            </a:endParaRPr>
          </a:p>
        </p:txBody>
      </p:sp>
      <p:cxnSp>
        <p:nvCxnSpPr>
          <p:cNvPr id="12" name="Straight Connector 11"/>
          <p:cNvCxnSpPr>
            <a:stCxn id="5" idx="2"/>
          </p:cNvCxnSpPr>
          <p:nvPr/>
        </p:nvCxnSpPr>
        <p:spPr>
          <a:xfrm flipH="1">
            <a:off x="2218268" y="4160623"/>
            <a:ext cx="12699" cy="1193801"/>
          </a:xfrm>
          <a:prstGeom prst="line">
            <a:avLst/>
          </a:prstGeom>
          <a:ln w="5715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996265" y="4194490"/>
            <a:ext cx="8468" cy="1151467"/>
          </a:xfrm>
          <a:prstGeom prst="line">
            <a:avLst/>
          </a:prstGeom>
          <a:ln w="5715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flipV="1">
            <a:off x="4732864" y="4160624"/>
            <a:ext cx="8467" cy="1168400"/>
          </a:xfrm>
          <a:prstGeom prst="line">
            <a:avLst/>
          </a:prstGeom>
          <a:ln w="5715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7603067" y="994090"/>
            <a:ext cx="702733" cy="4986867"/>
          </a:xfrm>
          <a:prstGeom prst="rect">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dirty="0" smtClean="0">
                <a:solidFill>
                  <a:srgbClr val="FFFFFF"/>
                </a:solidFill>
                <a:latin typeface="Arial"/>
              </a:rPr>
              <a:t>Application, Model, Insight</a:t>
            </a:r>
            <a:endParaRPr lang="en-US" dirty="0">
              <a:solidFill>
                <a:srgbClr val="FFFFFF"/>
              </a:solidFill>
              <a:latin typeface="Arial"/>
            </a:endParaRPr>
          </a:p>
        </p:txBody>
      </p:sp>
      <p:cxnSp>
        <p:nvCxnSpPr>
          <p:cNvPr id="49" name="Straight Connector 48"/>
          <p:cNvCxnSpPr/>
          <p:nvPr/>
        </p:nvCxnSpPr>
        <p:spPr>
          <a:xfrm flipH="1">
            <a:off x="6070600" y="4169091"/>
            <a:ext cx="1" cy="1176866"/>
          </a:xfrm>
          <a:prstGeom prst="line">
            <a:avLst/>
          </a:prstGeom>
          <a:ln w="5715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flipV="1">
            <a:off x="6798734" y="4160624"/>
            <a:ext cx="8467" cy="1168400"/>
          </a:xfrm>
          <a:prstGeom prst="line">
            <a:avLst/>
          </a:prstGeom>
          <a:ln w="5715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55" name="Right Arrow 54"/>
          <p:cNvSpPr/>
          <p:nvPr/>
        </p:nvSpPr>
        <p:spPr>
          <a:xfrm>
            <a:off x="3048000" y="3627225"/>
            <a:ext cx="406400" cy="423333"/>
          </a:xfrm>
          <a:prstGeom prst="rightArrow">
            <a:avLst/>
          </a:prstGeom>
          <a:solidFill>
            <a:srgbClr val="7F7F7F"/>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Arial"/>
            </a:endParaRPr>
          </a:p>
        </p:txBody>
      </p:sp>
      <p:sp>
        <p:nvSpPr>
          <p:cNvPr id="57" name="Right Arrow 56"/>
          <p:cNvSpPr/>
          <p:nvPr/>
        </p:nvSpPr>
        <p:spPr>
          <a:xfrm>
            <a:off x="5164666" y="3652625"/>
            <a:ext cx="406400" cy="423333"/>
          </a:xfrm>
          <a:prstGeom prst="rightArrow">
            <a:avLst/>
          </a:prstGeom>
          <a:solidFill>
            <a:srgbClr val="7F7F7F"/>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Arial"/>
            </a:endParaRPr>
          </a:p>
        </p:txBody>
      </p:sp>
      <p:sp>
        <p:nvSpPr>
          <p:cNvPr id="59" name="TextBox 58"/>
          <p:cNvSpPr txBox="1"/>
          <p:nvPr/>
        </p:nvSpPr>
        <p:spPr>
          <a:xfrm>
            <a:off x="1490133" y="2365686"/>
            <a:ext cx="1464734" cy="954107"/>
          </a:xfrm>
          <a:prstGeom prst="rect">
            <a:avLst/>
          </a:prstGeom>
          <a:noFill/>
        </p:spPr>
        <p:txBody>
          <a:bodyPr wrap="square" rtlCol="0">
            <a:spAutoFit/>
          </a:bodyPr>
          <a:lstStyle/>
          <a:p>
            <a:r>
              <a:rPr lang="en-US" sz="1400" b="1" dirty="0" smtClean="0">
                <a:solidFill>
                  <a:srgbClr val="000000"/>
                </a:solidFill>
              </a:rPr>
              <a:t>Write I/O Bound</a:t>
            </a:r>
          </a:p>
          <a:p>
            <a:r>
              <a:rPr lang="en-US" sz="1400" dirty="0" smtClean="0">
                <a:solidFill>
                  <a:srgbClr val="000000"/>
                </a:solidFill>
              </a:rPr>
              <a:t>Scale-out for high data rates</a:t>
            </a:r>
            <a:endParaRPr lang="en-US" sz="1400" dirty="0">
              <a:solidFill>
                <a:srgbClr val="000000"/>
              </a:solidFill>
            </a:endParaRPr>
          </a:p>
        </p:txBody>
      </p:sp>
      <p:sp>
        <p:nvSpPr>
          <p:cNvPr id="60" name="Left Arrow 59"/>
          <p:cNvSpPr/>
          <p:nvPr/>
        </p:nvSpPr>
        <p:spPr>
          <a:xfrm>
            <a:off x="1464733" y="1222690"/>
            <a:ext cx="5715000" cy="465667"/>
          </a:xfrm>
          <a:prstGeom prst="leftArrow">
            <a:avLst/>
          </a:prstGeom>
          <a:solidFill>
            <a:srgbClr val="7F7F7F"/>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latin typeface="Arial"/>
              </a:rPr>
              <a:t>Application-generated Data</a:t>
            </a:r>
            <a:endParaRPr lang="en-US" dirty="0">
              <a:solidFill>
                <a:srgbClr val="FFFFFF"/>
              </a:solidFill>
              <a:latin typeface="Arial"/>
            </a:endParaRPr>
          </a:p>
        </p:txBody>
      </p:sp>
      <p:sp>
        <p:nvSpPr>
          <p:cNvPr id="61" name="TextBox 60"/>
          <p:cNvSpPr txBox="1"/>
          <p:nvPr/>
        </p:nvSpPr>
        <p:spPr>
          <a:xfrm>
            <a:off x="3496731" y="2365686"/>
            <a:ext cx="1608666" cy="954107"/>
          </a:xfrm>
          <a:prstGeom prst="rect">
            <a:avLst/>
          </a:prstGeom>
          <a:noFill/>
        </p:spPr>
        <p:txBody>
          <a:bodyPr wrap="square" rtlCol="0">
            <a:spAutoFit/>
          </a:bodyPr>
          <a:lstStyle/>
          <a:p>
            <a:r>
              <a:rPr lang="en-US" sz="1400" b="1" dirty="0" smtClean="0">
                <a:solidFill>
                  <a:srgbClr val="000000"/>
                </a:solidFill>
              </a:rPr>
              <a:t>Read I/O Bound</a:t>
            </a:r>
          </a:p>
          <a:p>
            <a:r>
              <a:rPr lang="en-US" sz="1400" dirty="0" smtClean="0">
                <a:solidFill>
                  <a:srgbClr val="000000"/>
                </a:solidFill>
              </a:rPr>
              <a:t>Scale-out for higher aggregate I/O</a:t>
            </a:r>
            <a:endParaRPr lang="en-US" sz="1400" dirty="0">
              <a:solidFill>
                <a:srgbClr val="000000"/>
              </a:solidFill>
            </a:endParaRPr>
          </a:p>
        </p:txBody>
      </p:sp>
      <p:sp>
        <p:nvSpPr>
          <p:cNvPr id="63" name="TextBox 62"/>
          <p:cNvSpPr txBox="1"/>
          <p:nvPr/>
        </p:nvSpPr>
        <p:spPr>
          <a:xfrm>
            <a:off x="5571062" y="2365686"/>
            <a:ext cx="1769534" cy="954107"/>
          </a:xfrm>
          <a:prstGeom prst="rect">
            <a:avLst/>
          </a:prstGeom>
          <a:noFill/>
        </p:spPr>
        <p:txBody>
          <a:bodyPr wrap="square" rtlCol="0">
            <a:spAutoFit/>
          </a:bodyPr>
          <a:lstStyle/>
          <a:p>
            <a:r>
              <a:rPr lang="en-US" sz="1400" b="1" dirty="0" smtClean="0">
                <a:solidFill>
                  <a:srgbClr val="000000"/>
                </a:solidFill>
              </a:rPr>
              <a:t>Compute/Memory Bound</a:t>
            </a:r>
          </a:p>
          <a:p>
            <a:r>
              <a:rPr lang="en-US" sz="1400" dirty="0" smtClean="0">
                <a:solidFill>
                  <a:srgbClr val="000000"/>
                </a:solidFill>
              </a:rPr>
              <a:t>Scale-out for higher aggregate I/O</a:t>
            </a:r>
            <a:endParaRPr lang="en-US" sz="1400" dirty="0">
              <a:solidFill>
                <a:srgbClr val="000000"/>
              </a:solidFill>
            </a:endParaRPr>
          </a:p>
        </p:txBody>
      </p:sp>
      <p:sp>
        <p:nvSpPr>
          <p:cNvPr id="64" name="Rectangle 63"/>
          <p:cNvSpPr/>
          <p:nvPr/>
        </p:nvSpPr>
        <p:spPr>
          <a:xfrm>
            <a:off x="1337733" y="1933890"/>
            <a:ext cx="6155267" cy="1583267"/>
          </a:xfrm>
          <a:prstGeom prst="rect">
            <a:avLst/>
          </a:prstGeom>
          <a:solidFill>
            <a:srgbClr val="0000FF">
              <a:alpha val="2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65" name="TextBox 64"/>
          <p:cNvSpPr txBox="1"/>
          <p:nvPr/>
        </p:nvSpPr>
        <p:spPr>
          <a:xfrm>
            <a:off x="3064934" y="1950824"/>
            <a:ext cx="2840141" cy="369332"/>
          </a:xfrm>
          <a:prstGeom prst="rect">
            <a:avLst/>
          </a:prstGeom>
          <a:noFill/>
        </p:spPr>
        <p:txBody>
          <a:bodyPr wrap="none" rtlCol="0">
            <a:spAutoFit/>
          </a:bodyPr>
          <a:lstStyle/>
          <a:p>
            <a:r>
              <a:rPr lang="en-US" b="1" dirty="0" smtClean="0">
                <a:solidFill>
                  <a:srgbClr val="000000"/>
                </a:solidFill>
              </a:rPr>
              <a:t>Resource Requirements</a:t>
            </a:r>
            <a:endParaRPr lang="en-US" b="1" dirty="0">
              <a:solidFill>
                <a:srgbClr val="000000"/>
              </a:solidFill>
            </a:endParaRPr>
          </a:p>
        </p:txBody>
      </p:sp>
    </p:spTree>
    <p:extLst>
      <p:ext uri="{BB962C8B-B14F-4D97-AF65-F5344CB8AC3E}">
        <p14:creationId xmlns:p14="http://schemas.microsoft.com/office/powerpoint/2010/main" val="126131693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0101"/>
          </a:xfrm>
        </p:spPr>
        <p:txBody>
          <a:bodyPr>
            <a:normAutofit/>
          </a:bodyPr>
          <a:lstStyle/>
          <a:p>
            <a:r>
              <a:rPr lang="en-US" sz="3600" b="1" dirty="0" smtClean="0">
                <a:solidFill>
                  <a:srgbClr val="0070C0"/>
                </a:solidFill>
              </a:rPr>
              <a:t>Data Source and Style Facet </a:t>
            </a:r>
            <a:r>
              <a:rPr lang="en-US" sz="3600" b="1" dirty="0" smtClean="0"/>
              <a:t>of Ogres</a:t>
            </a:r>
            <a:endParaRPr lang="en-US" sz="3600" b="1" dirty="0"/>
          </a:p>
        </p:txBody>
      </p:sp>
      <p:sp>
        <p:nvSpPr>
          <p:cNvPr id="3" name="Content Placeholder 2"/>
          <p:cNvSpPr>
            <a:spLocks noGrp="1"/>
          </p:cNvSpPr>
          <p:nvPr>
            <p:ph idx="1"/>
          </p:nvPr>
        </p:nvSpPr>
        <p:spPr>
          <a:xfrm>
            <a:off x="0" y="644734"/>
            <a:ext cx="9144000" cy="6242539"/>
          </a:xfrm>
        </p:spPr>
        <p:txBody>
          <a:bodyPr>
            <a:noAutofit/>
          </a:bodyPr>
          <a:lstStyle/>
          <a:p>
            <a:pPr>
              <a:spcBef>
                <a:spcPts val="200"/>
              </a:spcBef>
            </a:pPr>
            <a:r>
              <a:rPr lang="en-US" dirty="0" smtClean="0"/>
              <a:t>(</a:t>
            </a:r>
            <a:r>
              <a:rPr lang="en-US" dirty="0" err="1" smtClean="0"/>
              <a:t>i</a:t>
            </a:r>
            <a:r>
              <a:rPr lang="en-US" dirty="0"/>
              <a:t>) </a:t>
            </a:r>
            <a:r>
              <a:rPr lang="en-US" b="1" dirty="0" smtClean="0"/>
              <a:t>SQL</a:t>
            </a:r>
            <a:endParaRPr lang="en-US" dirty="0" smtClean="0"/>
          </a:p>
          <a:p>
            <a:pPr>
              <a:spcBef>
                <a:spcPts val="200"/>
              </a:spcBef>
            </a:pPr>
            <a:r>
              <a:rPr lang="en-US" dirty="0" smtClean="0"/>
              <a:t>(</a:t>
            </a:r>
            <a:r>
              <a:rPr lang="en-US" dirty="0"/>
              <a:t>ii) </a:t>
            </a:r>
            <a:r>
              <a:rPr lang="en-US" b="1" dirty="0"/>
              <a:t>NOSQL </a:t>
            </a:r>
            <a:r>
              <a:rPr lang="en-US" dirty="0" smtClean="0"/>
              <a:t>based</a:t>
            </a:r>
          </a:p>
          <a:p>
            <a:pPr>
              <a:spcBef>
                <a:spcPts val="200"/>
              </a:spcBef>
            </a:pPr>
            <a:r>
              <a:rPr lang="en-US" dirty="0" smtClean="0"/>
              <a:t>(</a:t>
            </a:r>
            <a:r>
              <a:rPr lang="en-US" dirty="0"/>
              <a:t>iii) </a:t>
            </a:r>
            <a:r>
              <a:rPr lang="en-US" dirty="0" smtClean="0"/>
              <a:t>Other Enterprise data systems (10 examples from Bob Marcus) </a:t>
            </a:r>
          </a:p>
          <a:p>
            <a:pPr>
              <a:spcBef>
                <a:spcPts val="200"/>
              </a:spcBef>
            </a:pPr>
            <a:r>
              <a:rPr lang="en-US" dirty="0" smtClean="0"/>
              <a:t>(iv) </a:t>
            </a:r>
            <a:r>
              <a:rPr lang="en-US" b="1" dirty="0" smtClean="0"/>
              <a:t>Set </a:t>
            </a:r>
            <a:r>
              <a:rPr lang="en-US" b="1" dirty="0"/>
              <a:t>of Files </a:t>
            </a:r>
            <a:r>
              <a:rPr lang="en-US" dirty="0"/>
              <a:t>(as managed in </a:t>
            </a:r>
            <a:r>
              <a:rPr lang="en-US" dirty="0" err="1"/>
              <a:t>iRODS</a:t>
            </a:r>
            <a:r>
              <a:rPr lang="en-US" dirty="0" smtClean="0"/>
              <a:t>)</a:t>
            </a:r>
          </a:p>
          <a:p>
            <a:pPr>
              <a:spcBef>
                <a:spcPts val="200"/>
              </a:spcBef>
            </a:pPr>
            <a:r>
              <a:rPr lang="en-US" dirty="0" smtClean="0"/>
              <a:t>(v</a:t>
            </a:r>
            <a:r>
              <a:rPr lang="en-US" dirty="0"/>
              <a:t>) </a:t>
            </a:r>
            <a:r>
              <a:rPr lang="en-US" b="1" dirty="0"/>
              <a:t>Internet of </a:t>
            </a:r>
            <a:r>
              <a:rPr lang="en-US" b="1" dirty="0" smtClean="0"/>
              <a:t>Things</a:t>
            </a:r>
            <a:endParaRPr lang="en-US" dirty="0" smtClean="0"/>
          </a:p>
          <a:p>
            <a:pPr>
              <a:spcBef>
                <a:spcPts val="200"/>
              </a:spcBef>
            </a:pPr>
            <a:r>
              <a:rPr lang="en-US" dirty="0" smtClean="0"/>
              <a:t>(vi) </a:t>
            </a:r>
            <a:r>
              <a:rPr lang="en-US" b="1" dirty="0"/>
              <a:t>Streaming</a:t>
            </a:r>
            <a:r>
              <a:rPr lang="en-US" dirty="0"/>
              <a:t> and </a:t>
            </a:r>
            <a:endParaRPr lang="en-US" dirty="0" smtClean="0"/>
          </a:p>
          <a:p>
            <a:pPr>
              <a:spcBef>
                <a:spcPts val="200"/>
              </a:spcBef>
            </a:pPr>
            <a:r>
              <a:rPr lang="en-US" dirty="0" smtClean="0"/>
              <a:t>(vii) </a:t>
            </a:r>
            <a:r>
              <a:rPr lang="en-US" b="1" dirty="0"/>
              <a:t>HPC </a:t>
            </a:r>
            <a:r>
              <a:rPr lang="en-US" b="1" dirty="0" smtClean="0"/>
              <a:t>simulations</a:t>
            </a:r>
            <a:endParaRPr lang="en-US" dirty="0" smtClean="0"/>
          </a:p>
          <a:p>
            <a:pPr>
              <a:spcBef>
                <a:spcPts val="200"/>
              </a:spcBef>
            </a:pPr>
            <a:r>
              <a:rPr lang="en-US" dirty="0" smtClean="0"/>
              <a:t>(viii) Involve </a:t>
            </a:r>
            <a:r>
              <a:rPr lang="en-US" b="1" dirty="0"/>
              <a:t>GIS</a:t>
            </a:r>
            <a:r>
              <a:rPr lang="en-US" dirty="0"/>
              <a:t> (Geographical Information </a:t>
            </a:r>
            <a:r>
              <a:rPr lang="en-US" dirty="0" smtClean="0"/>
              <a:t>Systems</a:t>
            </a:r>
            <a:r>
              <a:rPr lang="en-US" dirty="0"/>
              <a:t>)</a:t>
            </a:r>
            <a:endParaRPr lang="en-US" dirty="0" smtClean="0"/>
          </a:p>
          <a:p>
            <a:pPr>
              <a:spcBef>
                <a:spcPts val="200"/>
              </a:spcBef>
            </a:pPr>
            <a:r>
              <a:rPr lang="en-US" dirty="0" smtClean="0"/>
              <a:t>Before data gets to compute system, there is often an </a:t>
            </a:r>
            <a:r>
              <a:rPr lang="en-US" b="1" dirty="0" smtClean="0"/>
              <a:t>initial data gathering phase</a:t>
            </a:r>
            <a:r>
              <a:rPr lang="en-US" dirty="0" smtClean="0"/>
              <a:t> which is characterized by a </a:t>
            </a:r>
            <a:r>
              <a:rPr lang="en-US" b="1" dirty="0" smtClean="0"/>
              <a:t>block size and timing</a:t>
            </a:r>
            <a:r>
              <a:rPr lang="en-US" dirty="0" smtClean="0"/>
              <a:t>. Block size varies from month (Remote Sensing, Seismic) to day (genomic) to seconds or lower (Real time control, streaming)</a:t>
            </a:r>
          </a:p>
          <a:p>
            <a:pPr>
              <a:spcBef>
                <a:spcPts val="200"/>
              </a:spcBef>
            </a:pPr>
            <a:r>
              <a:rPr lang="en-US" dirty="0" smtClean="0"/>
              <a:t>There are </a:t>
            </a:r>
            <a:r>
              <a:rPr lang="en-US" b="1" dirty="0" smtClean="0"/>
              <a:t>storage/compute system styles: </a:t>
            </a:r>
            <a:r>
              <a:rPr lang="en-US" dirty="0" smtClean="0"/>
              <a:t>Shared, Dedicated, Permanent, Transient</a:t>
            </a:r>
          </a:p>
          <a:p>
            <a:pPr>
              <a:spcBef>
                <a:spcPts val="200"/>
              </a:spcBef>
            </a:pPr>
            <a:r>
              <a:rPr lang="en-US" dirty="0" smtClean="0"/>
              <a:t>Other characteristics are needed for permanent </a:t>
            </a:r>
            <a:r>
              <a:rPr lang="en-US" b="1" dirty="0" smtClean="0"/>
              <a:t>auxiliary/comparison datasets</a:t>
            </a:r>
            <a:r>
              <a:rPr lang="en-US" b="1" dirty="0"/>
              <a:t> </a:t>
            </a:r>
            <a:r>
              <a:rPr lang="en-US" b="1" dirty="0" smtClean="0"/>
              <a:t>a</a:t>
            </a:r>
            <a:r>
              <a:rPr lang="en-US" dirty="0" smtClean="0"/>
              <a:t>nd these could be interdisciplinary, implying nontrivial data movement/replication</a:t>
            </a:r>
          </a:p>
        </p:txBody>
      </p:sp>
    </p:spTree>
    <p:extLst>
      <p:ext uri="{BB962C8B-B14F-4D97-AF65-F5344CB8AC3E}">
        <p14:creationId xmlns:p14="http://schemas.microsoft.com/office/powerpoint/2010/main" val="2619878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4621" y="365906"/>
            <a:ext cx="8597177" cy="690291"/>
          </a:xfrm>
        </p:spPr>
        <p:txBody>
          <a:bodyPr>
            <a:noAutofit/>
          </a:bodyPr>
          <a:lstStyle/>
          <a:p>
            <a:r>
              <a:rPr lang="en-US" sz="2400" dirty="0" smtClean="0"/>
              <a:t>Compute &amp; Data: Two sides of the same coin</a:t>
            </a:r>
            <a:br>
              <a:rPr lang="en-US" sz="2400" dirty="0" smtClean="0"/>
            </a:br>
            <a:r>
              <a:rPr lang="en-US" sz="2400" dirty="0" smtClean="0"/>
              <a:t>An Interesting Observation</a:t>
            </a:r>
            <a:br>
              <a:rPr lang="en-US" sz="2400" dirty="0" smtClean="0"/>
            </a:br>
            <a:endParaRPr lang="en-US" sz="2400" dirty="0"/>
          </a:p>
        </p:txBody>
      </p:sp>
      <p:pic>
        <p:nvPicPr>
          <p:cNvPr id="4" name="Content Placeholder 3" descr="201025src587.gif"/>
          <p:cNvPicPr>
            <a:picLocks noGrp="1" noChangeAspect="1"/>
          </p:cNvPicPr>
          <p:nvPr>
            <p:ph sz="half" idx="1"/>
          </p:nvPr>
        </p:nvPicPr>
        <p:blipFill>
          <a:blip r:embed="rId2"/>
          <a:srcRect l="4080" r="4080"/>
          <a:stretch>
            <a:fillRect/>
          </a:stretch>
        </p:blipFill>
        <p:spPr>
          <a:xfrm>
            <a:off x="401380" y="1105298"/>
            <a:ext cx="4038600" cy="4533900"/>
          </a:xfrm>
        </p:spPr>
      </p:pic>
      <p:pic>
        <p:nvPicPr>
          <p:cNvPr id="7" name="Content Placeholder 3" descr="SuperComputers-trend.jpg"/>
          <p:cNvPicPr>
            <a:picLocks noGrp="1" noChangeAspect="1"/>
          </p:cNvPicPr>
          <p:nvPr>
            <p:ph sz="half" idx="2"/>
          </p:nvPr>
        </p:nvPicPr>
        <p:blipFill>
          <a:blip r:embed="rId3"/>
          <a:srcRect t="-25739" b="-25739"/>
          <a:stretch>
            <a:fillRect/>
          </a:stretch>
        </p:blipFill>
        <p:spPr>
          <a:xfrm>
            <a:off x="4717975" y="602856"/>
            <a:ext cx="4038600" cy="4533900"/>
          </a:xfrm>
        </p:spPr>
      </p:pic>
    </p:spTree>
    <p:extLst>
      <p:ext uri="{BB962C8B-B14F-4D97-AF65-F5344CB8AC3E}">
        <p14:creationId xmlns:p14="http://schemas.microsoft.com/office/powerpoint/2010/main" val="18276695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0"/>
            <a:ext cx="9144000" cy="788254"/>
          </a:xfrm>
        </p:spPr>
        <p:txBody>
          <a:bodyPr>
            <a:normAutofit/>
          </a:bodyPr>
          <a:lstStyle/>
          <a:p>
            <a:r>
              <a:rPr lang="en-US" b="1" dirty="0" smtClean="0"/>
              <a:t>SPIDAL: What is Parallelism Over?</a:t>
            </a:r>
            <a:endParaRPr lang="en-US" b="1" dirty="0"/>
          </a:p>
        </p:txBody>
      </p:sp>
      <p:sp>
        <p:nvSpPr>
          <p:cNvPr id="3" name="Content Placeholder 2"/>
          <p:cNvSpPr>
            <a:spLocks noGrp="1"/>
          </p:cNvSpPr>
          <p:nvPr>
            <p:ph idx="1"/>
          </p:nvPr>
        </p:nvSpPr>
        <p:spPr>
          <a:xfrm>
            <a:off x="0" y="700493"/>
            <a:ext cx="9144000" cy="6098891"/>
          </a:xfrm>
        </p:spPr>
        <p:txBody>
          <a:bodyPr>
            <a:normAutofit/>
          </a:bodyPr>
          <a:lstStyle/>
          <a:p>
            <a:r>
              <a:rPr lang="en-US" sz="1600" b="1" dirty="0">
                <a:solidFill>
                  <a:srgbClr val="006BB5"/>
                </a:solidFill>
              </a:rPr>
              <a:t>People</a:t>
            </a:r>
            <a:r>
              <a:rPr lang="en-US" sz="1600" dirty="0">
                <a:solidFill>
                  <a:srgbClr val="006BB5"/>
                </a:solidFill>
              </a:rPr>
              <a:t>: </a:t>
            </a:r>
            <a:r>
              <a:rPr lang="en-US" sz="1600" dirty="0"/>
              <a:t>either the users (but see below) or subjects of </a:t>
            </a:r>
            <a:r>
              <a:rPr lang="en-US" sz="1600" dirty="0" smtClean="0"/>
              <a:t>application and often both</a:t>
            </a:r>
            <a:endParaRPr lang="en-US" sz="1600" dirty="0"/>
          </a:p>
          <a:p>
            <a:r>
              <a:rPr lang="en-US" sz="1600" b="1" dirty="0">
                <a:solidFill>
                  <a:srgbClr val="006BB5"/>
                </a:solidFill>
              </a:rPr>
              <a:t>Decision makers </a:t>
            </a:r>
            <a:r>
              <a:rPr lang="en-US" sz="1600" dirty="0"/>
              <a:t>like researchers or doctors (users of application)</a:t>
            </a:r>
          </a:p>
          <a:p>
            <a:r>
              <a:rPr lang="en-US" sz="1600" b="1" dirty="0" smtClean="0">
                <a:solidFill>
                  <a:srgbClr val="006BB5"/>
                </a:solidFill>
              </a:rPr>
              <a:t>Items</a:t>
            </a:r>
            <a:r>
              <a:rPr lang="en-US" sz="1600" dirty="0" smtClean="0"/>
              <a:t> </a:t>
            </a:r>
            <a:r>
              <a:rPr lang="en-US" sz="1600" dirty="0"/>
              <a:t>such as Images, EMR, Sequences below; observations or contents of online store</a:t>
            </a:r>
          </a:p>
          <a:p>
            <a:pPr lvl="1"/>
            <a:r>
              <a:rPr lang="en-US" sz="1600" b="1" dirty="0">
                <a:solidFill>
                  <a:srgbClr val="006BB5"/>
                </a:solidFill>
              </a:rPr>
              <a:t>Images </a:t>
            </a:r>
            <a:r>
              <a:rPr lang="en-US" sz="1600" dirty="0"/>
              <a:t>or “Electronic Information nuggets”</a:t>
            </a:r>
          </a:p>
          <a:p>
            <a:pPr lvl="1"/>
            <a:r>
              <a:rPr lang="en-US" sz="1600" b="1" dirty="0">
                <a:solidFill>
                  <a:srgbClr val="006BB5"/>
                </a:solidFill>
              </a:rPr>
              <a:t>EMR</a:t>
            </a:r>
            <a:r>
              <a:rPr lang="en-US" sz="1600" dirty="0"/>
              <a:t>: Electronic Medical Records (often similar to people parallelism)</a:t>
            </a:r>
          </a:p>
          <a:p>
            <a:pPr lvl="1"/>
            <a:r>
              <a:rPr lang="en-US" sz="1600" dirty="0"/>
              <a:t>Protein or Gene </a:t>
            </a:r>
            <a:r>
              <a:rPr lang="en-US" sz="1600" b="1" dirty="0">
                <a:solidFill>
                  <a:srgbClr val="006BB5"/>
                </a:solidFill>
              </a:rPr>
              <a:t>Sequences</a:t>
            </a:r>
            <a:r>
              <a:rPr lang="en-US" sz="1600" dirty="0"/>
              <a:t>;</a:t>
            </a:r>
          </a:p>
          <a:p>
            <a:pPr lvl="1"/>
            <a:r>
              <a:rPr lang="en-US" sz="1600" b="1" dirty="0">
                <a:solidFill>
                  <a:srgbClr val="006BB5"/>
                </a:solidFill>
              </a:rPr>
              <a:t>Material</a:t>
            </a:r>
            <a:r>
              <a:rPr lang="en-US" sz="1600" dirty="0"/>
              <a:t> properties, </a:t>
            </a:r>
            <a:r>
              <a:rPr lang="en-US" sz="1600" b="1" dirty="0">
                <a:solidFill>
                  <a:srgbClr val="006BB5"/>
                </a:solidFill>
              </a:rPr>
              <a:t>Manufactured Object </a:t>
            </a:r>
            <a:r>
              <a:rPr lang="en-US" sz="1600" dirty="0" smtClean="0"/>
              <a:t>specifications, </a:t>
            </a:r>
            <a:r>
              <a:rPr lang="en-US" sz="1600" dirty="0"/>
              <a:t>etc</a:t>
            </a:r>
            <a:r>
              <a:rPr lang="en-US" sz="1600" dirty="0" smtClean="0"/>
              <a:t>., </a:t>
            </a:r>
            <a:r>
              <a:rPr lang="en-US" sz="1600" dirty="0"/>
              <a:t>in custom dataset</a:t>
            </a:r>
          </a:p>
          <a:p>
            <a:pPr lvl="1"/>
            <a:r>
              <a:rPr lang="en-US" sz="1600" b="1" dirty="0">
                <a:solidFill>
                  <a:srgbClr val="006BB5"/>
                </a:solidFill>
              </a:rPr>
              <a:t>Modelled</a:t>
            </a:r>
            <a:r>
              <a:rPr lang="en-US" sz="1600" b="1" dirty="0"/>
              <a:t> </a:t>
            </a:r>
            <a:r>
              <a:rPr lang="en-US" sz="1600" b="1" dirty="0">
                <a:solidFill>
                  <a:srgbClr val="006BB5"/>
                </a:solidFill>
              </a:rPr>
              <a:t>entities</a:t>
            </a:r>
            <a:r>
              <a:rPr lang="en-US" sz="1600" b="1" dirty="0"/>
              <a:t> </a:t>
            </a:r>
            <a:r>
              <a:rPr lang="en-US" sz="1600" dirty="0"/>
              <a:t>like vehicles and people</a:t>
            </a:r>
          </a:p>
          <a:p>
            <a:r>
              <a:rPr lang="en-US" sz="1600" b="1" dirty="0" smtClean="0">
                <a:solidFill>
                  <a:srgbClr val="006BB5"/>
                </a:solidFill>
              </a:rPr>
              <a:t>Sensors</a:t>
            </a:r>
            <a:r>
              <a:rPr lang="en-US" sz="1600" dirty="0" smtClean="0"/>
              <a:t> – Internet of Things</a:t>
            </a:r>
          </a:p>
          <a:p>
            <a:r>
              <a:rPr lang="en-US" sz="1600" b="1" dirty="0" smtClean="0">
                <a:solidFill>
                  <a:srgbClr val="006BB5"/>
                </a:solidFill>
              </a:rPr>
              <a:t>Events</a:t>
            </a:r>
            <a:r>
              <a:rPr lang="en-US" sz="1600" dirty="0" smtClean="0"/>
              <a:t> such as detected anomalies in telescope or credit card data or atmosphere</a:t>
            </a:r>
          </a:p>
          <a:p>
            <a:r>
              <a:rPr lang="en-US" sz="1600" b="1" dirty="0" smtClean="0">
                <a:solidFill>
                  <a:srgbClr val="0070C0"/>
                </a:solidFill>
              </a:rPr>
              <a:t>(Complex) </a:t>
            </a:r>
            <a:r>
              <a:rPr lang="en-US" sz="1600" b="1" dirty="0" smtClean="0">
                <a:solidFill>
                  <a:srgbClr val="006BB5"/>
                </a:solidFill>
              </a:rPr>
              <a:t>Nodes</a:t>
            </a:r>
            <a:r>
              <a:rPr lang="en-US" sz="1600" b="1" dirty="0" smtClean="0"/>
              <a:t> </a:t>
            </a:r>
            <a:r>
              <a:rPr lang="en-US" sz="1600" dirty="0" smtClean="0"/>
              <a:t>in RDF Graph</a:t>
            </a:r>
          </a:p>
          <a:p>
            <a:r>
              <a:rPr lang="en-US" sz="1600" b="1" dirty="0" smtClean="0">
                <a:solidFill>
                  <a:srgbClr val="006BB5"/>
                </a:solidFill>
              </a:rPr>
              <a:t>Simple nodes </a:t>
            </a:r>
            <a:r>
              <a:rPr lang="en-US" sz="1600" dirty="0" smtClean="0"/>
              <a:t>as in a learning network</a:t>
            </a:r>
          </a:p>
          <a:p>
            <a:r>
              <a:rPr lang="en-US" sz="1600" b="1" dirty="0" smtClean="0">
                <a:solidFill>
                  <a:srgbClr val="006BB5"/>
                </a:solidFill>
              </a:rPr>
              <a:t>Tweets</a:t>
            </a:r>
            <a:r>
              <a:rPr lang="en-US" sz="1600" dirty="0" smtClean="0"/>
              <a:t>, </a:t>
            </a:r>
            <a:r>
              <a:rPr lang="en-US" sz="1600" b="1" dirty="0" smtClean="0">
                <a:solidFill>
                  <a:srgbClr val="006BB5"/>
                </a:solidFill>
              </a:rPr>
              <a:t>Blogs</a:t>
            </a:r>
            <a:r>
              <a:rPr lang="en-US" sz="1600" dirty="0" smtClean="0"/>
              <a:t>, </a:t>
            </a:r>
            <a:r>
              <a:rPr lang="en-US" sz="1600" b="1" dirty="0" smtClean="0">
                <a:solidFill>
                  <a:srgbClr val="006BB5"/>
                </a:solidFill>
              </a:rPr>
              <a:t>Documents</a:t>
            </a:r>
            <a:r>
              <a:rPr lang="en-US" sz="1600" dirty="0" smtClean="0"/>
              <a:t>, </a:t>
            </a:r>
            <a:r>
              <a:rPr lang="en-US" sz="1600" b="1" dirty="0" smtClean="0">
                <a:solidFill>
                  <a:srgbClr val="006BB5"/>
                </a:solidFill>
              </a:rPr>
              <a:t>Web Pages, </a:t>
            </a:r>
            <a:r>
              <a:rPr lang="en-US" sz="1600" dirty="0" smtClean="0"/>
              <a:t>etc.</a:t>
            </a:r>
          </a:p>
          <a:p>
            <a:pPr lvl="1"/>
            <a:r>
              <a:rPr lang="en-US" sz="1600" dirty="0" smtClean="0"/>
              <a:t>And characters/words in them</a:t>
            </a:r>
          </a:p>
          <a:p>
            <a:r>
              <a:rPr lang="en-US" sz="1600" b="1" dirty="0" smtClean="0">
                <a:solidFill>
                  <a:srgbClr val="006BB5"/>
                </a:solidFill>
              </a:rPr>
              <a:t>Files</a:t>
            </a:r>
            <a:r>
              <a:rPr lang="en-US" sz="1600" dirty="0" smtClean="0"/>
              <a:t> or data to be backed up, moved or assigned metadata</a:t>
            </a:r>
          </a:p>
          <a:p>
            <a:r>
              <a:rPr lang="en-US" sz="1600" b="1" dirty="0">
                <a:solidFill>
                  <a:srgbClr val="006BB5"/>
                </a:solidFill>
              </a:rPr>
              <a:t>Particles</a:t>
            </a:r>
            <a:r>
              <a:rPr lang="en-US" sz="1600" b="1" dirty="0"/>
              <a:t>/</a:t>
            </a:r>
            <a:r>
              <a:rPr lang="en-US" sz="1600" b="1" dirty="0">
                <a:solidFill>
                  <a:srgbClr val="006BB5"/>
                </a:solidFill>
              </a:rPr>
              <a:t>cells</a:t>
            </a:r>
            <a:r>
              <a:rPr lang="en-US" sz="1600" b="1" dirty="0"/>
              <a:t>/</a:t>
            </a:r>
            <a:r>
              <a:rPr lang="en-US" sz="1600" b="1" dirty="0">
                <a:solidFill>
                  <a:srgbClr val="006BB5"/>
                </a:solidFill>
              </a:rPr>
              <a:t>mesh</a:t>
            </a:r>
            <a:r>
              <a:rPr lang="en-US" sz="1600" b="1" dirty="0"/>
              <a:t> </a:t>
            </a:r>
            <a:r>
              <a:rPr lang="en-US" sz="1600" b="1" dirty="0">
                <a:solidFill>
                  <a:srgbClr val="006BB5"/>
                </a:solidFill>
              </a:rPr>
              <a:t>points</a:t>
            </a:r>
            <a:r>
              <a:rPr lang="en-US" sz="1600" b="1" dirty="0"/>
              <a:t> </a:t>
            </a:r>
            <a:r>
              <a:rPr lang="en-US" sz="1600" dirty="0"/>
              <a:t>as in parallel </a:t>
            </a:r>
            <a:r>
              <a:rPr lang="en-US" sz="1600" dirty="0" smtClean="0"/>
              <a:t>simulations</a:t>
            </a:r>
          </a:p>
          <a:p>
            <a:endParaRPr lang="en-US" sz="16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C4B85148-DB98-4269-ACE6-2DF49F9918C9}" type="slidenum">
              <a:rPr lang="en-US" smtClean="0"/>
              <a:pPr/>
              <a:t>30</a:t>
            </a:fld>
            <a:endParaRPr lang="en-US" dirty="0"/>
          </a:p>
        </p:txBody>
      </p:sp>
    </p:spTree>
    <p:extLst>
      <p:ext uri="{BB962C8B-B14F-4D97-AF65-F5344CB8AC3E}">
        <p14:creationId xmlns:p14="http://schemas.microsoft.com/office/powerpoint/2010/main" val="342554773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600" y="0"/>
            <a:ext cx="8229600" cy="1143000"/>
          </a:xfrm>
        </p:spPr>
        <p:txBody>
          <a:bodyPr/>
          <a:lstStyle/>
          <a:p>
            <a:r>
              <a:rPr lang="en-US" b="1" dirty="0" smtClean="0"/>
              <a:t>4 Forms of MapReduce</a:t>
            </a:r>
            <a:endParaRPr lang="en-US" b="1"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CC141A-9CC6-41A7-A7D0-011D836CC6E2}" type="slidenum">
              <a:rPr lang="en-US" smtClean="0">
                <a:solidFill>
                  <a:prstClr val="black">
                    <a:tint val="75000"/>
                  </a:prstClr>
                </a:solidFill>
                <a:latin typeface="Calibri"/>
              </a:rPr>
              <a:pPr/>
              <a:t>31</a:t>
            </a:fld>
            <a:endParaRPr lang="en-US">
              <a:solidFill>
                <a:prstClr val="black">
                  <a:tint val="75000"/>
                </a:prstClr>
              </a:solidFill>
              <a:latin typeface="Calibri"/>
            </a:endParaRPr>
          </a:p>
        </p:txBody>
      </p:sp>
      <p:grpSp>
        <p:nvGrpSpPr>
          <p:cNvPr id="5" name="Canvas 17"/>
          <p:cNvGrpSpPr/>
          <p:nvPr/>
        </p:nvGrpSpPr>
        <p:grpSpPr>
          <a:xfrm>
            <a:off x="0" y="877755"/>
            <a:ext cx="9159814" cy="5105867"/>
            <a:chOff x="0" y="0"/>
            <a:chExt cx="6191250" cy="2872050"/>
          </a:xfrm>
          <a:effectLst>
            <a:outerShdw blurRad="50800" dist="38100" dir="2700000" algn="tl" rotWithShape="0">
              <a:prstClr val="black">
                <a:alpha val="40000"/>
              </a:prstClr>
            </a:outerShdw>
          </a:effectLst>
        </p:grpSpPr>
        <p:sp>
          <p:nvSpPr>
            <p:cNvPr id="6" name="Rectangle 5"/>
            <p:cNvSpPr/>
            <p:nvPr/>
          </p:nvSpPr>
          <p:spPr>
            <a:xfrm>
              <a:off x="4607862" y="543201"/>
              <a:ext cx="1383363"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defTabSz="457200" fontAlgn="auto">
                <a:lnSpc>
                  <a:spcPct val="115000"/>
                </a:lnSpc>
                <a:spcBef>
                  <a:spcPts val="0"/>
                </a:spcBef>
                <a:spcAft>
                  <a:spcPts val="1000"/>
                </a:spcAft>
              </a:pPr>
              <a:r>
                <a:rPr lang="en-US" sz="1200">
                  <a:solidFill>
                    <a:prstClr val="black"/>
                  </a:solidFill>
                  <a:latin typeface="Times New Roman"/>
                  <a:ea typeface="Times New Roman"/>
                </a:rPr>
                <a:t> </a:t>
              </a:r>
            </a:p>
          </p:txBody>
        </p:sp>
        <p:sp>
          <p:nvSpPr>
            <p:cNvPr id="7" name="Rectangle 6"/>
            <p:cNvSpPr/>
            <p:nvPr/>
          </p:nvSpPr>
          <p:spPr>
            <a:xfrm>
              <a:off x="0" y="0"/>
              <a:ext cx="6191250" cy="2872050"/>
            </a:xfrm>
            <a:prstGeom prst="rect">
              <a:avLst/>
            </a:prstGeom>
          </p:spPr>
          <p:style>
            <a:lnRef idx="1">
              <a:schemeClr val="dk1"/>
            </a:lnRef>
            <a:fillRef idx="2">
              <a:schemeClr val="dk1"/>
            </a:fillRef>
            <a:effectRef idx="1">
              <a:schemeClr val="dk1"/>
            </a:effectRef>
            <a:fontRef idx="minor">
              <a:schemeClr val="dk1"/>
            </a:fontRef>
          </p:style>
        </p:sp>
        <p:sp>
          <p:nvSpPr>
            <p:cNvPr id="8" name="Rectangle 7"/>
            <p:cNvSpPr/>
            <p:nvPr/>
          </p:nvSpPr>
          <p:spPr>
            <a:xfrm>
              <a:off x="90090" y="57151"/>
              <a:ext cx="1356156"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algn="ctr" defTabSz="457200" fontAlgn="auto">
                <a:lnSpc>
                  <a:spcPct val="115000"/>
                </a:lnSpc>
                <a:spcBef>
                  <a:spcPts val="0"/>
                </a:spcBef>
                <a:spcAft>
                  <a:spcPts val="1000"/>
                </a:spcAft>
              </a:pPr>
              <a:r>
                <a:rPr lang="en-US" b="1" dirty="0">
                  <a:solidFill>
                    <a:srgbClr val="000000"/>
                  </a:solidFill>
                  <a:latin typeface="Arial"/>
                  <a:ea typeface="Times New Roman"/>
                  <a:cs typeface="Times New Roman"/>
                </a:rPr>
                <a:t>(a) Map Only</a:t>
              </a:r>
              <a:endParaRPr lang="en-US" sz="2400" b="1" dirty="0">
                <a:solidFill>
                  <a:prstClr val="black"/>
                </a:solidFill>
                <a:latin typeface="Calibri"/>
                <a:ea typeface="Times New Roman"/>
                <a:cs typeface="Times New Roman"/>
              </a:endParaRPr>
            </a:p>
          </p:txBody>
        </p:sp>
        <p:sp>
          <p:nvSpPr>
            <p:cNvPr id="9" name="Rectangle 8"/>
            <p:cNvSpPr/>
            <p:nvPr/>
          </p:nvSpPr>
          <p:spPr>
            <a:xfrm>
              <a:off x="4607862" y="57151"/>
              <a:ext cx="1383363"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27432" rIns="91440" bIns="45720" numCol="1" spcCol="0" rtlCol="0" fromWordArt="0" anchor="ctr" anchorCtr="0" forceAA="0" compatLnSpc="1">
              <a:noAutofit/>
            </a:bodyPr>
            <a:lstStyle/>
            <a:p>
              <a:pPr algn="ctr" defTabSz="457200" fontAlgn="auto">
                <a:lnSpc>
                  <a:spcPct val="115000"/>
                </a:lnSpc>
                <a:spcBef>
                  <a:spcPts val="0"/>
                </a:spcBef>
                <a:spcAft>
                  <a:spcPts val="1000"/>
                </a:spcAft>
              </a:pPr>
              <a:r>
                <a:rPr lang="en-US" b="1" dirty="0">
                  <a:solidFill>
                    <a:srgbClr val="000000"/>
                  </a:solidFill>
                  <a:latin typeface="Arial"/>
                  <a:ea typeface="Times New Roman"/>
                  <a:cs typeface="Times New Roman"/>
                </a:rPr>
                <a:t>(d) Loosely Synchronous</a:t>
              </a:r>
              <a:endParaRPr lang="en-US" sz="2800" b="1" dirty="0">
                <a:solidFill>
                  <a:prstClr val="black"/>
                </a:solidFill>
                <a:latin typeface="Times New Roman"/>
                <a:ea typeface="Times New Roman"/>
              </a:endParaRPr>
            </a:p>
          </p:txBody>
        </p:sp>
        <p:sp>
          <p:nvSpPr>
            <p:cNvPr id="10" name="Rectangle 9"/>
            <p:cNvSpPr/>
            <p:nvPr/>
          </p:nvSpPr>
          <p:spPr>
            <a:xfrm>
              <a:off x="2979435" y="57151"/>
              <a:ext cx="1628427"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algn="ctr" defTabSz="457200" fontAlgn="auto">
                <a:lnSpc>
                  <a:spcPct val="115000"/>
                </a:lnSpc>
                <a:spcBef>
                  <a:spcPts val="0"/>
                </a:spcBef>
                <a:spcAft>
                  <a:spcPts val="1000"/>
                </a:spcAft>
              </a:pPr>
              <a:r>
                <a:rPr lang="en-US" b="1" dirty="0">
                  <a:solidFill>
                    <a:srgbClr val="000000"/>
                  </a:solidFill>
                  <a:latin typeface="Arial"/>
                  <a:ea typeface="Times New Roman"/>
                  <a:cs typeface="Times New Roman"/>
                </a:rPr>
                <a:t>(c) Iterative MapReduce</a:t>
              </a:r>
              <a:endParaRPr lang="en-US" sz="2800" b="1" dirty="0">
                <a:solidFill>
                  <a:prstClr val="black"/>
                </a:solidFill>
                <a:latin typeface="Times New Roman"/>
                <a:ea typeface="Times New Roman"/>
              </a:endParaRPr>
            </a:p>
          </p:txBody>
        </p:sp>
        <p:sp>
          <p:nvSpPr>
            <p:cNvPr id="11" name="Rectangle 10"/>
            <p:cNvSpPr/>
            <p:nvPr/>
          </p:nvSpPr>
          <p:spPr>
            <a:xfrm>
              <a:off x="1446245" y="57150"/>
              <a:ext cx="1533193" cy="487752"/>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algn="ctr" defTabSz="457200" fontAlgn="auto">
                <a:lnSpc>
                  <a:spcPct val="115000"/>
                </a:lnSpc>
                <a:spcBef>
                  <a:spcPts val="0"/>
                </a:spcBef>
                <a:spcAft>
                  <a:spcPts val="1000"/>
                </a:spcAft>
              </a:pPr>
              <a:r>
                <a:rPr lang="en-US" b="1">
                  <a:solidFill>
                    <a:srgbClr val="000000"/>
                  </a:solidFill>
                  <a:latin typeface="Arial"/>
                  <a:ea typeface="Times New Roman"/>
                  <a:cs typeface="Times New Roman"/>
                </a:rPr>
                <a:t>(b) Classic MapReduce</a:t>
              </a:r>
              <a:endParaRPr lang="en-US" sz="2800" b="1">
                <a:solidFill>
                  <a:prstClr val="black"/>
                </a:solidFill>
                <a:latin typeface="Times New Roman"/>
                <a:ea typeface="Times New Roman"/>
              </a:endParaRPr>
            </a:p>
          </p:txBody>
        </p:sp>
        <p:sp>
          <p:nvSpPr>
            <p:cNvPr id="12" name="Rectangle 11"/>
            <p:cNvSpPr/>
            <p:nvPr/>
          </p:nvSpPr>
          <p:spPr>
            <a:xfrm>
              <a:off x="90090" y="544901"/>
              <a:ext cx="1356155" cy="1359905"/>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defTabSz="457200" fontAlgn="auto">
                <a:lnSpc>
                  <a:spcPct val="115000"/>
                </a:lnSpc>
                <a:spcBef>
                  <a:spcPts val="0"/>
                </a:spcBef>
                <a:spcAft>
                  <a:spcPts val="1000"/>
                </a:spcAft>
              </a:pPr>
              <a:r>
                <a:rPr lang="en-US" sz="1200">
                  <a:solidFill>
                    <a:prstClr val="black"/>
                  </a:solidFill>
                  <a:latin typeface="Times New Roman"/>
                  <a:ea typeface="Times New Roman"/>
                </a:rPr>
                <a:t> </a:t>
              </a:r>
            </a:p>
          </p:txBody>
        </p:sp>
        <p:sp>
          <p:nvSpPr>
            <p:cNvPr id="13" name="Rectangle 12"/>
            <p:cNvSpPr/>
            <p:nvPr/>
          </p:nvSpPr>
          <p:spPr>
            <a:xfrm>
              <a:off x="1452542" y="546757"/>
              <a:ext cx="1533192"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defTabSz="457200" fontAlgn="auto">
                <a:lnSpc>
                  <a:spcPct val="115000"/>
                </a:lnSpc>
                <a:spcBef>
                  <a:spcPts val="0"/>
                </a:spcBef>
                <a:spcAft>
                  <a:spcPts val="1000"/>
                </a:spcAft>
              </a:pPr>
              <a:r>
                <a:rPr lang="en-US" sz="1200">
                  <a:solidFill>
                    <a:prstClr val="black"/>
                  </a:solidFill>
                  <a:latin typeface="Times New Roman"/>
                  <a:ea typeface="Times New Roman"/>
                </a:rPr>
                <a:t> </a:t>
              </a:r>
            </a:p>
          </p:txBody>
        </p:sp>
        <p:grpSp>
          <p:nvGrpSpPr>
            <p:cNvPr id="14" name="Group 13"/>
            <p:cNvGrpSpPr/>
            <p:nvPr/>
          </p:nvGrpSpPr>
          <p:grpSpPr>
            <a:xfrm>
              <a:off x="1488648" y="592084"/>
              <a:ext cx="1621694" cy="1252943"/>
              <a:chOff x="4697170" y="1719596"/>
              <a:chExt cx="1622044" cy="1316378"/>
            </a:xfrm>
          </p:grpSpPr>
          <p:sp>
            <p:nvSpPr>
              <p:cNvPr id="78" name="TextBox 36"/>
              <p:cNvSpPr txBox="1"/>
              <p:nvPr/>
            </p:nvSpPr>
            <p:spPr>
              <a:xfrm>
                <a:off x="5197273" y="1719596"/>
                <a:ext cx="52635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defTabSz="457200" fontAlgn="auto">
                  <a:spcBef>
                    <a:spcPts val="0"/>
                  </a:spcBef>
                  <a:spcAft>
                    <a:spcPts val="0"/>
                  </a:spcAft>
                </a:pPr>
                <a:r>
                  <a:rPr lang="en-US" sz="1400">
                    <a:solidFill>
                      <a:srgbClr val="000000"/>
                    </a:solidFill>
                    <a:latin typeface="Arial"/>
                    <a:ea typeface="Times New Roman"/>
                  </a:rPr>
                  <a:t>Input</a:t>
                </a:r>
                <a:endParaRPr lang="en-US" sz="2000">
                  <a:solidFill>
                    <a:prstClr val="black"/>
                  </a:solidFill>
                  <a:latin typeface="Times New Roman"/>
                  <a:ea typeface="Times New Roman"/>
                </a:endParaRPr>
              </a:p>
            </p:txBody>
          </p:sp>
          <p:sp>
            <p:nvSpPr>
              <p:cNvPr id="79" name="Oval 78"/>
              <p:cNvSpPr/>
              <p:nvPr/>
            </p:nvSpPr>
            <p:spPr>
              <a:xfrm>
                <a:off x="5672629"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defTabSz="457200" fontAlgn="auto">
                  <a:lnSpc>
                    <a:spcPct val="115000"/>
                  </a:lnSpc>
                  <a:spcBef>
                    <a:spcPts val="0"/>
                  </a:spcBef>
                  <a:spcAft>
                    <a:spcPts val="1000"/>
                  </a:spcAft>
                </a:pPr>
                <a:r>
                  <a:rPr lang="en-US" sz="1100">
                    <a:solidFill>
                      <a:prstClr val="white"/>
                    </a:solidFill>
                    <a:latin typeface="Times New Roman"/>
                    <a:ea typeface="Times New Roman"/>
                  </a:rPr>
                  <a:t> </a:t>
                </a:r>
                <a:endParaRPr lang="en-US" sz="1200">
                  <a:solidFill>
                    <a:prstClr val="white"/>
                  </a:solidFill>
                  <a:latin typeface="Times New Roman"/>
                  <a:ea typeface="Times New Roman"/>
                </a:endParaRPr>
              </a:p>
            </p:txBody>
          </p:sp>
          <p:cxnSp>
            <p:nvCxnSpPr>
              <p:cNvPr id="80" name="Straight Arrow Connector 79"/>
              <p:cNvCxnSpPr/>
              <p:nvPr/>
            </p:nvCxnSpPr>
            <p:spPr>
              <a:xfrm>
                <a:off x="5786879" y="1893768"/>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nvGrpSpPr>
              <p:cNvPr id="81" name="Group 80"/>
              <p:cNvGrpSpPr/>
              <p:nvPr/>
            </p:nvGrpSpPr>
            <p:grpSpPr>
              <a:xfrm>
                <a:off x="5358435" y="2227111"/>
                <a:ext cx="170613" cy="18288"/>
                <a:chOff x="661555" y="648462"/>
                <a:chExt cx="170688" cy="18288"/>
              </a:xfrm>
            </p:grpSpPr>
            <p:sp>
              <p:nvSpPr>
                <p:cNvPr id="101" name="Oval 100"/>
                <p:cNvSpPr/>
                <p:nvPr/>
              </p:nvSpPr>
              <p:spPr>
                <a:xfrm>
                  <a:off x="6615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defTabSz="457200" fontAlgn="auto">
                    <a:lnSpc>
                      <a:spcPct val="115000"/>
                    </a:lnSpc>
                    <a:spcBef>
                      <a:spcPts val="0"/>
                    </a:spcBef>
                    <a:spcAft>
                      <a:spcPts val="1000"/>
                    </a:spcAft>
                  </a:pPr>
                  <a:r>
                    <a:rPr lang="en-US" sz="1100">
                      <a:solidFill>
                        <a:prstClr val="black"/>
                      </a:solidFill>
                      <a:latin typeface="Times New Roman"/>
                      <a:ea typeface="Times New Roman"/>
                    </a:rPr>
                    <a:t> </a:t>
                  </a:r>
                  <a:endParaRPr lang="en-US" sz="1200">
                    <a:solidFill>
                      <a:prstClr val="black"/>
                    </a:solidFill>
                    <a:latin typeface="Times New Roman"/>
                    <a:ea typeface="Times New Roman"/>
                  </a:endParaRPr>
                </a:p>
              </p:txBody>
            </p:sp>
            <p:sp>
              <p:nvSpPr>
                <p:cNvPr id="102" name="Oval 101"/>
                <p:cNvSpPr/>
                <p:nvPr/>
              </p:nvSpPr>
              <p:spPr>
                <a:xfrm>
                  <a:off x="8139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defTabSz="457200" fontAlgn="auto">
                    <a:lnSpc>
                      <a:spcPct val="115000"/>
                    </a:lnSpc>
                    <a:spcBef>
                      <a:spcPts val="0"/>
                    </a:spcBef>
                    <a:spcAft>
                      <a:spcPts val="1000"/>
                    </a:spcAft>
                  </a:pPr>
                  <a:r>
                    <a:rPr lang="en-US" sz="1100">
                      <a:solidFill>
                        <a:prstClr val="black"/>
                      </a:solidFill>
                      <a:latin typeface="Times New Roman"/>
                      <a:ea typeface="Times New Roman"/>
                    </a:rPr>
                    <a:t> </a:t>
                  </a:r>
                  <a:endParaRPr lang="en-US" sz="1200">
                    <a:solidFill>
                      <a:prstClr val="black"/>
                    </a:solidFill>
                    <a:latin typeface="Times New Roman"/>
                    <a:ea typeface="Times New Roman"/>
                  </a:endParaRPr>
                </a:p>
              </p:txBody>
            </p:sp>
          </p:grpSp>
          <p:sp>
            <p:nvSpPr>
              <p:cNvPr id="82" name="TextBox 48"/>
              <p:cNvSpPr txBox="1"/>
              <p:nvPr/>
            </p:nvSpPr>
            <p:spPr>
              <a:xfrm>
                <a:off x="5834738" y="2005819"/>
                <a:ext cx="45383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defTabSz="457200" fontAlgn="auto">
                  <a:spcBef>
                    <a:spcPts val="0"/>
                  </a:spcBef>
                  <a:spcAft>
                    <a:spcPts val="0"/>
                  </a:spcAft>
                </a:pPr>
                <a:r>
                  <a:rPr lang="en-US" sz="1400" dirty="0">
                    <a:solidFill>
                      <a:srgbClr val="000000"/>
                    </a:solidFill>
                    <a:latin typeface="Arial"/>
                    <a:ea typeface="Times New Roman"/>
                  </a:rPr>
                  <a:t>map</a:t>
                </a:r>
                <a:endParaRPr lang="en-US" sz="2000" dirty="0">
                  <a:solidFill>
                    <a:prstClr val="black"/>
                  </a:solidFill>
                  <a:latin typeface="Times New Roman"/>
                  <a:ea typeface="Times New Roman"/>
                </a:endParaRPr>
              </a:p>
            </p:txBody>
          </p:sp>
          <p:cxnSp>
            <p:nvCxnSpPr>
              <p:cNvPr id="83" name="Straight Arrow Connector 82"/>
              <p:cNvCxnSpPr>
                <a:stCxn id="79" idx="4"/>
                <a:endCxn id="91" idx="7"/>
              </p:cNvCxnSpPr>
              <p:nvPr/>
            </p:nvCxnSpPr>
            <p:spPr>
              <a:xfrm flipH="1">
                <a:off x="5723633" y="2349380"/>
                <a:ext cx="6324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4" name="Oval 83"/>
              <p:cNvSpPr/>
              <p:nvPr/>
            </p:nvSpPr>
            <p:spPr>
              <a:xfrm>
                <a:off x="4697170"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defTabSz="457200" fontAlgn="auto">
                  <a:lnSpc>
                    <a:spcPct val="115000"/>
                  </a:lnSpc>
                  <a:spcBef>
                    <a:spcPts val="0"/>
                  </a:spcBef>
                  <a:spcAft>
                    <a:spcPts val="1000"/>
                  </a:spcAft>
                </a:pPr>
                <a:r>
                  <a:rPr lang="en-US" sz="1100">
                    <a:solidFill>
                      <a:prstClr val="white"/>
                    </a:solidFill>
                    <a:latin typeface="Times New Roman"/>
                    <a:ea typeface="Times New Roman"/>
                  </a:rPr>
                  <a:t> </a:t>
                </a:r>
                <a:endParaRPr lang="en-US" sz="1200">
                  <a:solidFill>
                    <a:prstClr val="white"/>
                  </a:solidFill>
                  <a:latin typeface="Times New Roman"/>
                  <a:ea typeface="Times New Roman"/>
                </a:endParaRPr>
              </a:p>
            </p:txBody>
          </p:sp>
          <p:cxnSp>
            <p:nvCxnSpPr>
              <p:cNvPr id="85" name="Straight Arrow Connector 84"/>
              <p:cNvCxnSpPr/>
              <p:nvPr/>
            </p:nvCxnSpPr>
            <p:spPr>
              <a:xfrm>
                <a:off x="4811421"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6" name="Straight Arrow Connector 85"/>
              <p:cNvCxnSpPr>
                <a:stCxn id="84" idx="4"/>
                <a:endCxn id="90" idx="1"/>
              </p:cNvCxnSpPr>
              <p:nvPr/>
            </p:nvCxnSpPr>
            <p:spPr>
              <a:xfrm>
                <a:off x="4811421" y="2349380"/>
                <a:ext cx="186638"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7" name="Oval 86"/>
              <p:cNvSpPr/>
              <p:nvPr/>
            </p:nvSpPr>
            <p:spPr>
              <a:xfrm>
                <a:off x="4966474"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defTabSz="457200" fontAlgn="auto">
                  <a:lnSpc>
                    <a:spcPct val="115000"/>
                  </a:lnSpc>
                  <a:spcBef>
                    <a:spcPts val="0"/>
                  </a:spcBef>
                  <a:spcAft>
                    <a:spcPts val="1000"/>
                  </a:spcAft>
                </a:pPr>
                <a:r>
                  <a:rPr lang="en-US" sz="1100">
                    <a:solidFill>
                      <a:prstClr val="white"/>
                    </a:solidFill>
                    <a:latin typeface="Times New Roman"/>
                    <a:ea typeface="Times New Roman"/>
                  </a:rPr>
                  <a:t> </a:t>
                </a:r>
                <a:endParaRPr lang="en-US" sz="1200">
                  <a:solidFill>
                    <a:prstClr val="white"/>
                  </a:solidFill>
                  <a:latin typeface="Times New Roman"/>
                  <a:ea typeface="Times New Roman"/>
                </a:endParaRPr>
              </a:p>
            </p:txBody>
          </p:sp>
          <p:cxnSp>
            <p:nvCxnSpPr>
              <p:cNvPr id="88" name="Straight Arrow Connector 87"/>
              <p:cNvCxnSpPr/>
              <p:nvPr/>
            </p:nvCxnSpPr>
            <p:spPr>
              <a:xfrm>
                <a:off x="5080724"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9" name="Straight Arrow Connector 88"/>
              <p:cNvCxnSpPr>
                <a:stCxn id="87" idx="4"/>
                <a:endCxn id="90" idx="0"/>
              </p:cNvCxnSpPr>
              <p:nvPr/>
            </p:nvCxnSpPr>
            <p:spPr>
              <a:xfrm flipH="1">
                <a:off x="5078657" y="2349380"/>
                <a:ext cx="2068" cy="23778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0" name="Oval 89"/>
              <p:cNvSpPr/>
              <p:nvPr/>
            </p:nvSpPr>
            <p:spPr>
              <a:xfrm>
                <a:off x="4964674" y="258716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defTabSz="457200" fontAlgn="auto">
                  <a:lnSpc>
                    <a:spcPct val="115000"/>
                  </a:lnSpc>
                  <a:spcBef>
                    <a:spcPts val="0"/>
                  </a:spcBef>
                  <a:spcAft>
                    <a:spcPts val="1000"/>
                  </a:spcAft>
                </a:pPr>
                <a:r>
                  <a:rPr lang="en-US" sz="1100">
                    <a:solidFill>
                      <a:prstClr val="black"/>
                    </a:solidFill>
                    <a:latin typeface="Times New Roman"/>
                    <a:ea typeface="Times New Roman"/>
                  </a:rPr>
                  <a:t> </a:t>
                </a:r>
                <a:endParaRPr lang="en-US" sz="1200">
                  <a:solidFill>
                    <a:prstClr val="black"/>
                  </a:solidFill>
                  <a:latin typeface="Times New Roman"/>
                  <a:ea typeface="Times New Roman"/>
                </a:endParaRPr>
              </a:p>
            </p:txBody>
          </p:sp>
          <p:sp>
            <p:nvSpPr>
              <p:cNvPr id="91" name="Oval 90"/>
              <p:cNvSpPr/>
              <p:nvPr/>
            </p:nvSpPr>
            <p:spPr>
              <a:xfrm>
                <a:off x="5529053" y="257861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defTabSz="457200" fontAlgn="auto">
                  <a:lnSpc>
                    <a:spcPct val="115000"/>
                  </a:lnSpc>
                  <a:spcBef>
                    <a:spcPts val="0"/>
                  </a:spcBef>
                  <a:spcAft>
                    <a:spcPts val="1000"/>
                  </a:spcAft>
                </a:pPr>
                <a:r>
                  <a:rPr lang="en-US" sz="1100">
                    <a:solidFill>
                      <a:prstClr val="black"/>
                    </a:solidFill>
                    <a:latin typeface="Times New Roman"/>
                    <a:ea typeface="Times New Roman"/>
                  </a:rPr>
                  <a:t> </a:t>
                </a:r>
                <a:endParaRPr lang="en-US" sz="1200">
                  <a:solidFill>
                    <a:prstClr val="black"/>
                  </a:solidFill>
                  <a:latin typeface="Times New Roman"/>
                  <a:ea typeface="Times New Roman"/>
                </a:endParaRPr>
              </a:p>
            </p:txBody>
          </p:sp>
          <p:grpSp>
            <p:nvGrpSpPr>
              <p:cNvPr id="92" name="Group 91"/>
              <p:cNvGrpSpPr/>
              <p:nvPr/>
            </p:nvGrpSpPr>
            <p:grpSpPr>
              <a:xfrm>
                <a:off x="5291814" y="2739565"/>
                <a:ext cx="170184" cy="17780"/>
                <a:chOff x="0" y="0"/>
                <a:chExt cx="170688" cy="18288"/>
              </a:xfrm>
            </p:grpSpPr>
            <p:sp>
              <p:nvSpPr>
                <p:cNvPr id="99" name="Oval 98"/>
                <p:cNvSpPr/>
                <p:nvPr/>
              </p:nvSpPr>
              <p:spPr>
                <a:xfrm>
                  <a:off x="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defTabSz="457200" fontAlgn="auto">
                    <a:lnSpc>
                      <a:spcPct val="115000"/>
                    </a:lnSpc>
                    <a:spcBef>
                      <a:spcPts val="0"/>
                    </a:spcBef>
                    <a:spcAft>
                      <a:spcPts val="1000"/>
                    </a:spcAft>
                  </a:pPr>
                  <a:r>
                    <a:rPr lang="en-US" sz="1100">
                      <a:solidFill>
                        <a:prstClr val="black"/>
                      </a:solidFill>
                      <a:latin typeface="Times New Roman"/>
                      <a:ea typeface="Times New Roman"/>
                    </a:rPr>
                    <a:t> </a:t>
                  </a:r>
                  <a:endParaRPr lang="en-US" sz="1200">
                    <a:solidFill>
                      <a:prstClr val="black"/>
                    </a:solidFill>
                    <a:latin typeface="Times New Roman"/>
                    <a:ea typeface="Times New Roman"/>
                  </a:endParaRPr>
                </a:p>
              </p:txBody>
            </p:sp>
            <p:sp>
              <p:nvSpPr>
                <p:cNvPr id="100" name="Oval 99"/>
                <p:cNvSpPr/>
                <p:nvPr/>
              </p:nvSpPr>
              <p:spPr>
                <a:xfrm>
                  <a:off x="15240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defTabSz="457200" fontAlgn="auto">
                    <a:lnSpc>
                      <a:spcPct val="115000"/>
                    </a:lnSpc>
                    <a:spcBef>
                      <a:spcPts val="0"/>
                    </a:spcBef>
                    <a:spcAft>
                      <a:spcPts val="1000"/>
                    </a:spcAft>
                  </a:pPr>
                  <a:r>
                    <a:rPr lang="en-US" sz="1100">
                      <a:solidFill>
                        <a:prstClr val="black"/>
                      </a:solidFill>
                      <a:latin typeface="Times New Roman"/>
                      <a:ea typeface="Times New Roman"/>
                    </a:rPr>
                    <a:t> </a:t>
                  </a:r>
                  <a:endParaRPr lang="en-US" sz="1200">
                    <a:solidFill>
                      <a:prstClr val="black"/>
                    </a:solidFill>
                    <a:latin typeface="Times New Roman"/>
                    <a:ea typeface="Times New Roman"/>
                  </a:endParaRPr>
                </a:p>
              </p:txBody>
            </p:sp>
          </p:grpSp>
          <p:cxnSp>
            <p:nvCxnSpPr>
              <p:cNvPr id="93" name="Straight Arrow Connector 92"/>
              <p:cNvCxnSpPr>
                <a:stCxn id="84" idx="4"/>
                <a:endCxn id="91" idx="1"/>
              </p:cNvCxnSpPr>
              <p:nvPr/>
            </p:nvCxnSpPr>
            <p:spPr>
              <a:xfrm>
                <a:off x="4811421" y="2349380"/>
                <a:ext cx="75101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4" name="Straight Arrow Connector 93"/>
              <p:cNvCxnSpPr>
                <a:stCxn id="87" idx="4"/>
                <a:endCxn id="91" idx="0"/>
              </p:cNvCxnSpPr>
              <p:nvPr/>
            </p:nvCxnSpPr>
            <p:spPr>
              <a:xfrm>
                <a:off x="5080725" y="2349380"/>
                <a:ext cx="562311" cy="22923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5" name="Straight Arrow Connector 94"/>
              <p:cNvCxnSpPr>
                <a:stCxn id="79" idx="4"/>
                <a:endCxn id="90" idx="7"/>
              </p:cNvCxnSpPr>
              <p:nvPr/>
            </p:nvCxnSpPr>
            <p:spPr>
              <a:xfrm flipH="1">
                <a:off x="5159254" y="2349380"/>
                <a:ext cx="627626"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6" name="TextBox 48"/>
              <p:cNvSpPr txBox="1"/>
              <p:nvPr/>
            </p:nvSpPr>
            <p:spPr>
              <a:xfrm>
                <a:off x="5732474" y="2578274"/>
                <a:ext cx="58674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defTabSz="457200" fontAlgn="auto">
                  <a:spcBef>
                    <a:spcPts val="0"/>
                  </a:spcBef>
                  <a:spcAft>
                    <a:spcPts val="0"/>
                  </a:spcAft>
                </a:pPr>
                <a:r>
                  <a:rPr lang="en-US" sz="1400" dirty="0">
                    <a:solidFill>
                      <a:srgbClr val="000000"/>
                    </a:solidFill>
                    <a:latin typeface="Arial"/>
                    <a:ea typeface="Times New Roman"/>
                  </a:rPr>
                  <a:t>reduce</a:t>
                </a:r>
                <a:endParaRPr lang="en-US" sz="2000" dirty="0">
                  <a:solidFill>
                    <a:prstClr val="black"/>
                  </a:solidFill>
                  <a:latin typeface="Times New Roman"/>
                  <a:ea typeface="Times New Roman"/>
                </a:endParaRPr>
              </a:p>
            </p:txBody>
          </p:sp>
          <p:cxnSp>
            <p:nvCxnSpPr>
              <p:cNvPr id="97" name="Straight Arrow Connector 96"/>
              <p:cNvCxnSpPr>
                <a:stCxn id="90" idx="4"/>
              </p:cNvCxnSpPr>
              <p:nvPr/>
            </p:nvCxnSpPr>
            <p:spPr>
              <a:xfrm>
                <a:off x="5078657" y="2815764"/>
                <a:ext cx="2068" cy="22021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8" name="Straight Arrow Connector 97"/>
              <p:cNvCxnSpPr>
                <a:stCxn id="91" idx="4"/>
              </p:cNvCxnSpPr>
              <p:nvPr/>
            </p:nvCxnSpPr>
            <p:spPr>
              <a:xfrm flipH="1">
                <a:off x="5641120" y="2807214"/>
                <a:ext cx="1916" cy="22876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5" name="Rectangle 14"/>
            <p:cNvSpPr/>
            <p:nvPr/>
          </p:nvSpPr>
          <p:spPr>
            <a:xfrm>
              <a:off x="2979316" y="543201"/>
              <a:ext cx="1628546"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defTabSz="457200" fontAlgn="auto">
                <a:lnSpc>
                  <a:spcPct val="115000"/>
                </a:lnSpc>
                <a:spcBef>
                  <a:spcPts val="0"/>
                </a:spcBef>
                <a:spcAft>
                  <a:spcPts val="1000"/>
                </a:spcAft>
              </a:pPr>
              <a:r>
                <a:rPr lang="en-US" sz="1200">
                  <a:solidFill>
                    <a:prstClr val="black"/>
                  </a:solidFill>
                  <a:latin typeface="Times New Roman"/>
                  <a:ea typeface="Times New Roman"/>
                </a:rPr>
                <a:t> </a:t>
              </a:r>
            </a:p>
          </p:txBody>
        </p:sp>
        <p:grpSp>
          <p:nvGrpSpPr>
            <p:cNvPr id="16" name="Group 15"/>
            <p:cNvGrpSpPr/>
            <p:nvPr/>
          </p:nvGrpSpPr>
          <p:grpSpPr>
            <a:xfrm>
              <a:off x="2967247" y="539684"/>
              <a:ext cx="1564537" cy="1366075"/>
              <a:chOff x="4658943" y="1765169"/>
              <a:chExt cx="1564875" cy="1435231"/>
            </a:xfrm>
          </p:grpSpPr>
          <p:sp>
            <p:nvSpPr>
              <p:cNvPr id="51" name="Arc 50"/>
              <p:cNvSpPr/>
              <p:nvPr/>
            </p:nvSpPr>
            <p:spPr>
              <a:xfrm rot="1016732">
                <a:off x="5498175" y="1860873"/>
                <a:ext cx="725643" cy="1339527"/>
              </a:xfrm>
              <a:prstGeom prst="arc">
                <a:avLst>
                  <a:gd name="adj1" fmla="val 13599321"/>
                  <a:gd name="adj2" fmla="val 6208161"/>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noAutofit/>
              </a:bodyPr>
              <a:lstStyle/>
              <a:p>
                <a:pPr defTabSz="457200" fontAlgn="auto">
                  <a:spcBef>
                    <a:spcPts val="0"/>
                  </a:spcBef>
                  <a:spcAft>
                    <a:spcPts val="0"/>
                  </a:spcAft>
                </a:pPr>
                <a:endParaRPr lang="en-US">
                  <a:solidFill>
                    <a:prstClr val="black"/>
                  </a:solidFill>
                  <a:latin typeface="Calibri"/>
                </a:endParaRPr>
              </a:p>
            </p:txBody>
          </p:sp>
          <p:sp>
            <p:nvSpPr>
              <p:cNvPr id="52" name="TextBox 36"/>
              <p:cNvSpPr txBox="1"/>
              <p:nvPr/>
            </p:nvSpPr>
            <p:spPr>
              <a:xfrm>
                <a:off x="4843706" y="1765169"/>
                <a:ext cx="526326"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defTabSz="457200" fontAlgn="auto">
                  <a:spcBef>
                    <a:spcPts val="0"/>
                  </a:spcBef>
                  <a:spcAft>
                    <a:spcPts val="0"/>
                  </a:spcAft>
                </a:pPr>
                <a:r>
                  <a:rPr lang="en-US" sz="1400">
                    <a:solidFill>
                      <a:srgbClr val="000000"/>
                    </a:solidFill>
                    <a:latin typeface="Arial"/>
                    <a:ea typeface="Times New Roman"/>
                  </a:rPr>
                  <a:t>Input</a:t>
                </a:r>
                <a:endParaRPr lang="en-US" sz="2000">
                  <a:solidFill>
                    <a:prstClr val="black"/>
                  </a:solidFill>
                  <a:latin typeface="Times New Roman"/>
                  <a:ea typeface="Times New Roman"/>
                </a:endParaRPr>
              </a:p>
            </p:txBody>
          </p:sp>
          <p:sp>
            <p:nvSpPr>
              <p:cNvPr id="53" name="Oval 52"/>
              <p:cNvSpPr/>
              <p:nvPr/>
            </p:nvSpPr>
            <p:spPr>
              <a:xfrm>
                <a:off x="5785757"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defTabSz="457200" fontAlgn="auto">
                  <a:lnSpc>
                    <a:spcPct val="115000"/>
                  </a:lnSpc>
                  <a:spcBef>
                    <a:spcPts val="0"/>
                  </a:spcBef>
                  <a:spcAft>
                    <a:spcPts val="1000"/>
                  </a:spcAft>
                </a:pPr>
                <a:r>
                  <a:rPr lang="en-US" sz="1100">
                    <a:solidFill>
                      <a:prstClr val="white"/>
                    </a:solidFill>
                    <a:latin typeface="Times New Roman"/>
                    <a:ea typeface="Times New Roman"/>
                  </a:rPr>
                  <a:t> </a:t>
                </a:r>
                <a:endParaRPr lang="en-US" sz="1200">
                  <a:solidFill>
                    <a:prstClr val="white"/>
                  </a:solidFill>
                  <a:latin typeface="Times New Roman"/>
                  <a:ea typeface="Times New Roman"/>
                </a:endParaRPr>
              </a:p>
            </p:txBody>
          </p:sp>
          <p:cxnSp>
            <p:nvCxnSpPr>
              <p:cNvPr id="54" name="Straight Arrow Connector 53"/>
              <p:cNvCxnSpPr/>
              <p:nvPr/>
            </p:nvCxnSpPr>
            <p:spPr>
              <a:xfrm>
                <a:off x="5900000" y="1986945"/>
                <a:ext cx="0" cy="226984"/>
              </a:xfrm>
              <a:prstGeom prst="straightConnector1">
                <a:avLst/>
              </a:prstGeom>
              <a:ln>
                <a:tailEnd type="triangle" w="lg" len="med"/>
              </a:ln>
            </p:spPr>
            <p:style>
              <a:lnRef idx="1">
                <a:schemeClr val="dk1"/>
              </a:lnRef>
              <a:fillRef idx="2">
                <a:schemeClr val="dk1"/>
              </a:fillRef>
              <a:effectRef idx="1">
                <a:schemeClr val="dk1"/>
              </a:effectRef>
              <a:fontRef idx="minor">
                <a:schemeClr val="dk1"/>
              </a:fontRef>
            </p:style>
          </p:cxnSp>
          <p:grpSp>
            <p:nvGrpSpPr>
              <p:cNvPr id="55" name="Group 54"/>
              <p:cNvGrpSpPr/>
              <p:nvPr/>
            </p:nvGrpSpPr>
            <p:grpSpPr>
              <a:xfrm>
                <a:off x="5471591" y="2320247"/>
                <a:ext cx="170604" cy="18286"/>
                <a:chOff x="661269" y="507515"/>
                <a:chExt cx="170688" cy="18288"/>
              </a:xfrm>
            </p:grpSpPr>
            <p:sp>
              <p:nvSpPr>
                <p:cNvPr id="76" name="Oval 75"/>
                <p:cNvSpPr/>
                <p:nvPr/>
              </p:nvSpPr>
              <p:spPr>
                <a:xfrm>
                  <a:off x="6612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defTabSz="457200" fontAlgn="auto">
                    <a:lnSpc>
                      <a:spcPct val="115000"/>
                    </a:lnSpc>
                    <a:spcBef>
                      <a:spcPts val="0"/>
                    </a:spcBef>
                    <a:spcAft>
                      <a:spcPts val="1000"/>
                    </a:spcAft>
                  </a:pPr>
                  <a:r>
                    <a:rPr lang="en-US" sz="1100">
                      <a:solidFill>
                        <a:prstClr val="black"/>
                      </a:solidFill>
                      <a:latin typeface="Times New Roman"/>
                      <a:ea typeface="Times New Roman"/>
                    </a:rPr>
                    <a:t> </a:t>
                  </a:r>
                  <a:endParaRPr lang="en-US" sz="1200">
                    <a:solidFill>
                      <a:prstClr val="black"/>
                    </a:solidFill>
                    <a:latin typeface="Times New Roman"/>
                    <a:ea typeface="Times New Roman"/>
                  </a:endParaRPr>
                </a:p>
              </p:txBody>
            </p:sp>
            <p:sp>
              <p:nvSpPr>
                <p:cNvPr id="77" name="Oval 76"/>
                <p:cNvSpPr/>
                <p:nvPr/>
              </p:nvSpPr>
              <p:spPr>
                <a:xfrm>
                  <a:off x="8136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defTabSz="457200" fontAlgn="auto">
                    <a:lnSpc>
                      <a:spcPct val="115000"/>
                    </a:lnSpc>
                    <a:spcBef>
                      <a:spcPts val="0"/>
                    </a:spcBef>
                    <a:spcAft>
                      <a:spcPts val="1000"/>
                    </a:spcAft>
                  </a:pPr>
                  <a:r>
                    <a:rPr lang="en-US" sz="1100">
                      <a:solidFill>
                        <a:prstClr val="black"/>
                      </a:solidFill>
                      <a:latin typeface="Times New Roman"/>
                      <a:ea typeface="Times New Roman"/>
                    </a:rPr>
                    <a:t> </a:t>
                  </a:r>
                  <a:endParaRPr lang="en-US" sz="1200">
                    <a:solidFill>
                      <a:prstClr val="black"/>
                    </a:solidFill>
                    <a:latin typeface="Times New Roman"/>
                    <a:ea typeface="Times New Roman"/>
                  </a:endParaRPr>
                </a:p>
              </p:txBody>
            </p:sp>
          </p:grpSp>
          <p:sp>
            <p:nvSpPr>
              <p:cNvPr id="56" name="TextBox 48"/>
              <p:cNvSpPr txBox="1"/>
              <p:nvPr/>
            </p:nvSpPr>
            <p:spPr>
              <a:xfrm>
                <a:off x="5202023" y="2002630"/>
                <a:ext cx="473549" cy="303986"/>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defTabSz="457200" fontAlgn="auto">
                  <a:spcBef>
                    <a:spcPts val="0"/>
                  </a:spcBef>
                  <a:spcAft>
                    <a:spcPts val="0"/>
                  </a:spcAft>
                </a:pPr>
                <a:r>
                  <a:rPr lang="en-US" sz="1400">
                    <a:solidFill>
                      <a:srgbClr val="000000"/>
                    </a:solidFill>
                    <a:latin typeface="Arial"/>
                    <a:ea typeface="Times New Roman"/>
                  </a:rPr>
                  <a:t>map</a:t>
                </a:r>
                <a:endParaRPr lang="en-US" sz="2000">
                  <a:solidFill>
                    <a:prstClr val="black"/>
                  </a:solidFill>
                  <a:latin typeface="Times New Roman"/>
                  <a:ea typeface="Times New Roman"/>
                </a:endParaRPr>
              </a:p>
            </p:txBody>
          </p:sp>
          <p:cxnSp>
            <p:nvCxnSpPr>
              <p:cNvPr id="57" name="Straight Arrow Connector 56"/>
              <p:cNvCxnSpPr/>
              <p:nvPr/>
            </p:nvCxnSpPr>
            <p:spPr>
              <a:xfrm flipH="1">
                <a:off x="5836758" y="2442501"/>
                <a:ext cx="63243"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8" name="Oval 57"/>
              <p:cNvSpPr/>
              <p:nvPr/>
            </p:nvSpPr>
            <p:spPr>
              <a:xfrm>
                <a:off x="4810359"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defTabSz="457200" fontAlgn="auto">
                  <a:lnSpc>
                    <a:spcPct val="115000"/>
                  </a:lnSpc>
                  <a:spcBef>
                    <a:spcPts val="0"/>
                  </a:spcBef>
                  <a:spcAft>
                    <a:spcPts val="1000"/>
                  </a:spcAft>
                </a:pPr>
                <a:r>
                  <a:rPr lang="en-US" sz="1100">
                    <a:solidFill>
                      <a:prstClr val="white"/>
                    </a:solidFill>
                    <a:latin typeface="Times New Roman"/>
                    <a:ea typeface="Times New Roman"/>
                  </a:rPr>
                  <a:t> </a:t>
                </a:r>
                <a:endParaRPr lang="en-US" sz="1200">
                  <a:solidFill>
                    <a:prstClr val="white"/>
                  </a:solidFill>
                  <a:latin typeface="Times New Roman"/>
                  <a:ea typeface="Times New Roman"/>
                </a:endParaRPr>
              </a:p>
            </p:txBody>
          </p:sp>
          <p:cxnSp>
            <p:nvCxnSpPr>
              <p:cNvPr id="59" name="Straight Arrow Connector 58"/>
              <p:cNvCxnSpPr/>
              <p:nvPr/>
            </p:nvCxnSpPr>
            <p:spPr>
              <a:xfrm>
                <a:off x="4924603"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0" name="Straight Arrow Connector 59"/>
              <p:cNvCxnSpPr/>
              <p:nvPr/>
            </p:nvCxnSpPr>
            <p:spPr>
              <a:xfrm>
                <a:off x="4924603" y="2442501"/>
                <a:ext cx="186626"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1" name="Oval 60"/>
              <p:cNvSpPr/>
              <p:nvPr/>
            </p:nvSpPr>
            <p:spPr>
              <a:xfrm>
                <a:off x="5079646"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defTabSz="457200" fontAlgn="auto">
                  <a:lnSpc>
                    <a:spcPct val="115000"/>
                  </a:lnSpc>
                  <a:spcBef>
                    <a:spcPts val="0"/>
                  </a:spcBef>
                  <a:spcAft>
                    <a:spcPts val="1000"/>
                  </a:spcAft>
                </a:pPr>
                <a:r>
                  <a:rPr lang="en-US" sz="1100">
                    <a:solidFill>
                      <a:prstClr val="white"/>
                    </a:solidFill>
                    <a:latin typeface="Times New Roman"/>
                    <a:ea typeface="Times New Roman"/>
                  </a:rPr>
                  <a:t> </a:t>
                </a:r>
                <a:endParaRPr lang="en-US" sz="1200">
                  <a:solidFill>
                    <a:prstClr val="white"/>
                  </a:solidFill>
                  <a:latin typeface="Times New Roman"/>
                  <a:ea typeface="Times New Roman"/>
                </a:endParaRPr>
              </a:p>
            </p:txBody>
          </p:sp>
          <p:cxnSp>
            <p:nvCxnSpPr>
              <p:cNvPr id="62" name="Straight Arrow Connector 61"/>
              <p:cNvCxnSpPr/>
              <p:nvPr/>
            </p:nvCxnSpPr>
            <p:spPr>
              <a:xfrm>
                <a:off x="5193889"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3" name="Straight Arrow Connector 62"/>
              <p:cNvCxnSpPr/>
              <p:nvPr/>
            </p:nvCxnSpPr>
            <p:spPr>
              <a:xfrm flipH="1">
                <a:off x="5191822" y="2442501"/>
                <a:ext cx="2068" cy="23775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4" name="Oval 63"/>
              <p:cNvSpPr/>
              <p:nvPr/>
            </p:nvSpPr>
            <p:spPr>
              <a:xfrm>
                <a:off x="5077846" y="2680256"/>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defTabSz="457200" fontAlgn="auto">
                  <a:lnSpc>
                    <a:spcPct val="115000"/>
                  </a:lnSpc>
                  <a:spcBef>
                    <a:spcPts val="0"/>
                  </a:spcBef>
                  <a:spcAft>
                    <a:spcPts val="1000"/>
                  </a:spcAft>
                </a:pPr>
                <a:r>
                  <a:rPr lang="en-US" sz="1100">
                    <a:solidFill>
                      <a:prstClr val="black"/>
                    </a:solidFill>
                    <a:latin typeface="Times New Roman"/>
                    <a:ea typeface="Times New Roman"/>
                  </a:rPr>
                  <a:t> </a:t>
                </a:r>
                <a:endParaRPr lang="en-US" sz="1200">
                  <a:solidFill>
                    <a:prstClr val="black"/>
                  </a:solidFill>
                  <a:latin typeface="Times New Roman"/>
                  <a:ea typeface="Times New Roman"/>
                </a:endParaRPr>
              </a:p>
            </p:txBody>
          </p:sp>
          <p:sp>
            <p:nvSpPr>
              <p:cNvPr id="65" name="Oval 64"/>
              <p:cNvSpPr/>
              <p:nvPr/>
            </p:nvSpPr>
            <p:spPr>
              <a:xfrm>
                <a:off x="5642190" y="2671707"/>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defTabSz="457200" fontAlgn="auto">
                  <a:lnSpc>
                    <a:spcPct val="115000"/>
                  </a:lnSpc>
                  <a:spcBef>
                    <a:spcPts val="0"/>
                  </a:spcBef>
                  <a:spcAft>
                    <a:spcPts val="1000"/>
                  </a:spcAft>
                </a:pPr>
                <a:r>
                  <a:rPr lang="en-US" sz="1100">
                    <a:solidFill>
                      <a:prstClr val="black"/>
                    </a:solidFill>
                    <a:latin typeface="Times New Roman"/>
                    <a:ea typeface="Times New Roman"/>
                  </a:rPr>
                  <a:t> </a:t>
                </a:r>
                <a:endParaRPr lang="en-US" sz="1200">
                  <a:solidFill>
                    <a:prstClr val="black"/>
                  </a:solidFill>
                  <a:latin typeface="Times New Roman"/>
                  <a:ea typeface="Times New Roman"/>
                </a:endParaRPr>
              </a:p>
            </p:txBody>
          </p:sp>
          <p:grpSp>
            <p:nvGrpSpPr>
              <p:cNvPr id="66" name="Group 65"/>
              <p:cNvGrpSpPr/>
              <p:nvPr/>
            </p:nvGrpSpPr>
            <p:grpSpPr>
              <a:xfrm>
                <a:off x="5404973" y="2832638"/>
                <a:ext cx="170175" cy="17778"/>
                <a:chOff x="594644" y="1019969"/>
                <a:chExt cx="170688" cy="18288"/>
              </a:xfrm>
            </p:grpSpPr>
            <p:sp>
              <p:nvSpPr>
                <p:cNvPr id="74" name="Oval 73"/>
                <p:cNvSpPr/>
                <p:nvPr/>
              </p:nvSpPr>
              <p:spPr>
                <a:xfrm>
                  <a:off x="5946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defTabSz="457200" fontAlgn="auto">
                    <a:lnSpc>
                      <a:spcPct val="115000"/>
                    </a:lnSpc>
                    <a:spcBef>
                      <a:spcPts val="0"/>
                    </a:spcBef>
                    <a:spcAft>
                      <a:spcPts val="1000"/>
                    </a:spcAft>
                  </a:pPr>
                  <a:r>
                    <a:rPr lang="en-US" sz="1100">
                      <a:solidFill>
                        <a:prstClr val="black"/>
                      </a:solidFill>
                      <a:latin typeface="Times New Roman"/>
                      <a:ea typeface="Times New Roman"/>
                    </a:rPr>
                    <a:t> </a:t>
                  </a:r>
                  <a:endParaRPr lang="en-US" sz="1200">
                    <a:solidFill>
                      <a:prstClr val="black"/>
                    </a:solidFill>
                    <a:latin typeface="Times New Roman"/>
                    <a:ea typeface="Times New Roman"/>
                  </a:endParaRPr>
                </a:p>
              </p:txBody>
            </p:sp>
            <p:sp>
              <p:nvSpPr>
                <p:cNvPr id="75" name="Oval 74"/>
                <p:cNvSpPr/>
                <p:nvPr/>
              </p:nvSpPr>
              <p:spPr>
                <a:xfrm>
                  <a:off x="7470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defTabSz="457200" fontAlgn="auto">
                    <a:lnSpc>
                      <a:spcPct val="115000"/>
                    </a:lnSpc>
                    <a:spcBef>
                      <a:spcPts val="0"/>
                    </a:spcBef>
                    <a:spcAft>
                      <a:spcPts val="1000"/>
                    </a:spcAft>
                  </a:pPr>
                  <a:r>
                    <a:rPr lang="en-US" sz="1100">
                      <a:solidFill>
                        <a:prstClr val="black"/>
                      </a:solidFill>
                      <a:latin typeface="Times New Roman"/>
                      <a:ea typeface="Times New Roman"/>
                    </a:rPr>
                    <a:t> </a:t>
                  </a:r>
                  <a:endParaRPr lang="en-US" sz="1200">
                    <a:solidFill>
                      <a:prstClr val="black"/>
                    </a:solidFill>
                    <a:latin typeface="Times New Roman"/>
                    <a:ea typeface="Times New Roman"/>
                  </a:endParaRPr>
                </a:p>
              </p:txBody>
            </p:sp>
          </p:grpSp>
          <p:cxnSp>
            <p:nvCxnSpPr>
              <p:cNvPr id="67" name="Straight Arrow Connector 66"/>
              <p:cNvCxnSpPr/>
              <p:nvPr/>
            </p:nvCxnSpPr>
            <p:spPr>
              <a:xfrm>
                <a:off x="4924603" y="2442501"/>
                <a:ext cx="750970"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8" name="Straight Arrow Connector 67"/>
              <p:cNvCxnSpPr/>
              <p:nvPr/>
            </p:nvCxnSpPr>
            <p:spPr>
              <a:xfrm>
                <a:off x="5193890" y="2442501"/>
                <a:ext cx="562276" cy="229206"/>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9" name="Straight Arrow Connector 68"/>
              <p:cNvCxnSpPr/>
              <p:nvPr/>
            </p:nvCxnSpPr>
            <p:spPr>
              <a:xfrm flipH="1">
                <a:off x="5272414" y="2442501"/>
                <a:ext cx="627587"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0" name="TextBox 48"/>
              <p:cNvSpPr txBox="1"/>
              <p:nvPr/>
            </p:nvSpPr>
            <p:spPr>
              <a:xfrm>
                <a:off x="4658943" y="2789025"/>
                <a:ext cx="586704"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defTabSz="457200" fontAlgn="auto">
                  <a:spcBef>
                    <a:spcPts val="0"/>
                  </a:spcBef>
                  <a:spcAft>
                    <a:spcPts val="0"/>
                  </a:spcAft>
                </a:pPr>
                <a:r>
                  <a:rPr lang="en-US" sz="1400" dirty="0">
                    <a:solidFill>
                      <a:srgbClr val="000000"/>
                    </a:solidFill>
                    <a:latin typeface="Arial"/>
                    <a:ea typeface="Times New Roman"/>
                  </a:rPr>
                  <a:t>reduce</a:t>
                </a:r>
                <a:endParaRPr lang="en-US" sz="2000" dirty="0">
                  <a:solidFill>
                    <a:prstClr val="black"/>
                  </a:solidFill>
                  <a:latin typeface="Times New Roman"/>
                  <a:ea typeface="Times New Roman"/>
                </a:endParaRPr>
              </a:p>
            </p:txBody>
          </p:sp>
          <p:cxnSp>
            <p:nvCxnSpPr>
              <p:cNvPr id="71" name="Straight Arrow Connector 70"/>
              <p:cNvCxnSpPr/>
              <p:nvPr/>
            </p:nvCxnSpPr>
            <p:spPr>
              <a:xfrm>
                <a:off x="5191822" y="2908828"/>
                <a:ext cx="2068" cy="22018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72" name="Straight Arrow Connector 71"/>
              <p:cNvCxnSpPr/>
              <p:nvPr/>
            </p:nvCxnSpPr>
            <p:spPr>
              <a:xfrm flipH="1">
                <a:off x="5754250" y="2900279"/>
                <a:ext cx="1916" cy="22873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3" name="TextBox 36"/>
              <p:cNvSpPr txBox="1"/>
              <p:nvPr/>
            </p:nvSpPr>
            <p:spPr>
              <a:xfrm>
                <a:off x="5318971" y="1778126"/>
                <a:ext cx="71437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defTabSz="457200" fontAlgn="auto">
                  <a:spcBef>
                    <a:spcPts val="0"/>
                  </a:spcBef>
                  <a:spcAft>
                    <a:spcPts val="0"/>
                  </a:spcAft>
                </a:pPr>
                <a:r>
                  <a:rPr lang="en-US" sz="1400" dirty="0">
                    <a:solidFill>
                      <a:srgbClr val="000000"/>
                    </a:solidFill>
                    <a:latin typeface="Arial"/>
                    <a:ea typeface="Times New Roman"/>
                  </a:rPr>
                  <a:t>Iterations</a:t>
                </a:r>
                <a:endParaRPr lang="en-US" sz="2000" dirty="0">
                  <a:solidFill>
                    <a:prstClr val="black"/>
                  </a:solidFill>
                  <a:latin typeface="Times New Roman"/>
                  <a:ea typeface="Times New Roman"/>
                </a:endParaRPr>
              </a:p>
            </p:txBody>
          </p:sp>
        </p:grpSp>
        <p:grpSp>
          <p:nvGrpSpPr>
            <p:cNvPr id="17" name="Group 16"/>
            <p:cNvGrpSpPr/>
            <p:nvPr/>
          </p:nvGrpSpPr>
          <p:grpSpPr>
            <a:xfrm>
              <a:off x="187860" y="632890"/>
              <a:ext cx="1204219" cy="1250507"/>
              <a:chOff x="5025142" y="1886585"/>
              <a:chExt cx="1204480" cy="1313815"/>
            </a:xfrm>
          </p:grpSpPr>
          <p:sp>
            <p:nvSpPr>
              <p:cNvPr id="36" name="TextBox 36"/>
              <p:cNvSpPr txBox="1"/>
              <p:nvPr/>
            </p:nvSpPr>
            <p:spPr>
              <a:xfrm>
                <a:off x="5372372" y="1886585"/>
                <a:ext cx="485013"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defTabSz="457200" fontAlgn="auto">
                  <a:spcBef>
                    <a:spcPts val="0"/>
                  </a:spcBef>
                  <a:spcAft>
                    <a:spcPts val="0"/>
                  </a:spcAft>
                </a:pPr>
                <a:r>
                  <a:rPr lang="en-US" sz="1400" dirty="0">
                    <a:solidFill>
                      <a:srgbClr val="000000"/>
                    </a:solidFill>
                    <a:latin typeface="Arial"/>
                    <a:ea typeface="Times New Roman"/>
                  </a:rPr>
                  <a:t>Input</a:t>
                </a:r>
                <a:endParaRPr lang="en-US" sz="2000" dirty="0">
                  <a:solidFill>
                    <a:prstClr val="black"/>
                  </a:solidFill>
                  <a:latin typeface="Times New Roman"/>
                  <a:ea typeface="Times New Roman"/>
                </a:endParaRPr>
              </a:p>
            </p:txBody>
          </p:sp>
          <p:sp>
            <p:nvSpPr>
              <p:cNvPr id="37" name="Oval 36"/>
              <p:cNvSpPr/>
              <p:nvPr/>
            </p:nvSpPr>
            <p:spPr>
              <a:xfrm>
                <a:off x="600102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defTabSz="457200" fontAlgn="auto">
                  <a:lnSpc>
                    <a:spcPct val="115000"/>
                  </a:lnSpc>
                  <a:spcBef>
                    <a:spcPts val="0"/>
                  </a:spcBef>
                  <a:spcAft>
                    <a:spcPts val="1000"/>
                  </a:spcAft>
                </a:pPr>
                <a:r>
                  <a:rPr lang="en-US" sz="1100">
                    <a:solidFill>
                      <a:prstClr val="white"/>
                    </a:solidFill>
                    <a:latin typeface="Calibri"/>
                    <a:ea typeface="Times New Roman"/>
                    <a:cs typeface="Times New Roman"/>
                  </a:rPr>
                  <a:t> </a:t>
                </a:r>
              </a:p>
            </p:txBody>
          </p:sp>
          <p:cxnSp>
            <p:nvCxnSpPr>
              <p:cNvPr id="38" name="Straight Arrow Connector 37"/>
              <p:cNvCxnSpPr>
                <a:endCxn id="37" idx="0"/>
              </p:cNvCxnSpPr>
              <p:nvPr/>
            </p:nvCxnSpPr>
            <p:spPr>
              <a:xfrm>
                <a:off x="6115322" y="2201704"/>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9" name="TextBox 45"/>
              <p:cNvSpPr txBox="1"/>
              <p:nvPr/>
            </p:nvSpPr>
            <p:spPr>
              <a:xfrm>
                <a:off x="5368042" y="2962910"/>
                <a:ext cx="56451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defTabSz="457200" fontAlgn="auto">
                  <a:spcBef>
                    <a:spcPts val="0"/>
                  </a:spcBef>
                  <a:spcAft>
                    <a:spcPts val="0"/>
                  </a:spcAft>
                </a:pPr>
                <a:r>
                  <a:rPr lang="en-US" sz="1400">
                    <a:solidFill>
                      <a:srgbClr val="000000"/>
                    </a:solidFill>
                    <a:latin typeface="Arial"/>
                    <a:ea typeface="Times New Roman"/>
                  </a:rPr>
                  <a:t>Output</a:t>
                </a:r>
                <a:endParaRPr lang="en-US" sz="2000">
                  <a:solidFill>
                    <a:prstClr val="black"/>
                  </a:solidFill>
                  <a:latin typeface="Times New Roman"/>
                  <a:ea typeface="Times New Roman"/>
                </a:endParaRPr>
              </a:p>
            </p:txBody>
          </p:sp>
          <p:grpSp>
            <p:nvGrpSpPr>
              <p:cNvPr id="40" name="Group 39"/>
              <p:cNvGrpSpPr/>
              <p:nvPr/>
            </p:nvGrpSpPr>
            <p:grpSpPr>
              <a:xfrm>
                <a:off x="5686697" y="2535047"/>
                <a:ext cx="170688" cy="18288"/>
                <a:chOff x="2753360" y="2094366"/>
                <a:chExt cx="170688" cy="18288"/>
              </a:xfrm>
            </p:grpSpPr>
            <p:sp>
              <p:nvSpPr>
                <p:cNvPr id="49" name="Oval 48"/>
                <p:cNvSpPr/>
                <p:nvPr/>
              </p:nvSpPr>
              <p:spPr>
                <a:xfrm>
                  <a:off x="27533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defTabSz="457200" fontAlgn="auto">
                    <a:lnSpc>
                      <a:spcPct val="115000"/>
                    </a:lnSpc>
                    <a:spcBef>
                      <a:spcPts val="0"/>
                    </a:spcBef>
                    <a:spcAft>
                      <a:spcPts val="1000"/>
                    </a:spcAft>
                  </a:pPr>
                  <a:r>
                    <a:rPr lang="en-US" sz="1100">
                      <a:solidFill>
                        <a:prstClr val="black"/>
                      </a:solidFill>
                      <a:latin typeface="Calibri"/>
                      <a:ea typeface="Times New Roman"/>
                      <a:cs typeface="Times New Roman"/>
                    </a:rPr>
                    <a:t> </a:t>
                  </a:r>
                </a:p>
              </p:txBody>
            </p:sp>
            <p:sp>
              <p:nvSpPr>
                <p:cNvPr id="50" name="Oval 49"/>
                <p:cNvSpPr/>
                <p:nvPr/>
              </p:nvSpPr>
              <p:spPr>
                <a:xfrm>
                  <a:off x="29057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defTabSz="457200" fontAlgn="auto">
                    <a:lnSpc>
                      <a:spcPct val="115000"/>
                    </a:lnSpc>
                    <a:spcBef>
                      <a:spcPts val="0"/>
                    </a:spcBef>
                    <a:spcAft>
                      <a:spcPts val="1000"/>
                    </a:spcAft>
                  </a:pPr>
                  <a:r>
                    <a:rPr lang="en-US" sz="1100">
                      <a:solidFill>
                        <a:prstClr val="black"/>
                      </a:solidFill>
                      <a:latin typeface="Calibri"/>
                      <a:ea typeface="Times New Roman"/>
                      <a:cs typeface="Times New Roman"/>
                    </a:rPr>
                    <a:t> </a:t>
                  </a:r>
                </a:p>
              </p:txBody>
            </p:sp>
          </p:grpSp>
          <p:sp>
            <p:nvSpPr>
              <p:cNvPr id="41" name="TextBox 48"/>
              <p:cNvSpPr txBox="1"/>
              <p:nvPr/>
            </p:nvSpPr>
            <p:spPr>
              <a:xfrm>
                <a:off x="5572397" y="2200910"/>
                <a:ext cx="43053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defTabSz="457200" fontAlgn="auto">
                  <a:spcBef>
                    <a:spcPts val="0"/>
                  </a:spcBef>
                  <a:spcAft>
                    <a:spcPts val="0"/>
                  </a:spcAft>
                </a:pPr>
                <a:r>
                  <a:rPr lang="en-US" sz="1400" dirty="0">
                    <a:solidFill>
                      <a:srgbClr val="000000"/>
                    </a:solidFill>
                    <a:latin typeface="Arial"/>
                    <a:ea typeface="Times New Roman"/>
                  </a:rPr>
                  <a:t>map</a:t>
                </a:r>
                <a:endParaRPr lang="en-US" sz="2000" dirty="0">
                  <a:solidFill>
                    <a:prstClr val="black"/>
                  </a:solidFill>
                  <a:latin typeface="Times New Roman"/>
                  <a:ea typeface="Times New Roman"/>
                </a:endParaRPr>
              </a:p>
            </p:txBody>
          </p:sp>
          <p:cxnSp>
            <p:nvCxnSpPr>
              <p:cNvPr id="42" name="Straight Arrow Connector 41"/>
              <p:cNvCxnSpPr>
                <a:stCxn id="37" idx="4"/>
              </p:cNvCxnSpPr>
              <p:nvPr/>
            </p:nvCxnSpPr>
            <p:spPr>
              <a:xfrm>
                <a:off x="6115322" y="2657316"/>
                <a:ext cx="0" cy="24005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3" name="Oval 42"/>
              <p:cNvSpPr/>
              <p:nvPr/>
            </p:nvSpPr>
            <p:spPr>
              <a:xfrm>
                <a:off x="502514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defTabSz="457200" fontAlgn="auto">
                  <a:lnSpc>
                    <a:spcPct val="115000"/>
                  </a:lnSpc>
                  <a:spcBef>
                    <a:spcPts val="0"/>
                  </a:spcBef>
                  <a:spcAft>
                    <a:spcPts val="1000"/>
                  </a:spcAft>
                </a:pPr>
                <a:r>
                  <a:rPr lang="en-US" sz="1100">
                    <a:solidFill>
                      <a:prstClr val="white"/>
                    </a:solidFill>
                    <a:latin typeface="Times New Roman"/>
                    <a:ea typeface="Times New Roman"/>
                  </a:rPr>
                  <a:t> </a:t>
                </a:r>
                <a:endParaRPr lang="en-US" sz="1200">
                  <a:solidFill>
                    <a:prstClr val="white"/>
                  </a:solidFill>
                  <a:latin typeface="Times New Roman"/>
                  <a:ea typeface="Times New Roman"/>
                </a:endParaRPr>
              </a:p>
            </p:txBody>
          </p:sp>
          <p:cxnSp>
            <p:nvCxnSpPr>
              <p:cNvPr id="44" name="Straight Arrow Connector 43"/>
              <p:cNvCxnSpPr/>
              <p:nvPr/>
            </p:nvCxnSpPr>
            <p:spPr>
              <a:xfrm>
                <a:off x="513944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5" name="Straight Arrow Connector 44"/>
              <p:cNvCxnSpPr/>
              <p:nvPr/>
            </p:nvCxnSpPr>
            <p:spPr>
              <a:xfrm>
                <a:off x="513944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6" name="Oval 45"/>
              <p:cNvSpPr/>
              <p:nvPr/>
            </p:nvSpPr>
            <p:spPr>
              <a:xfrm>
                <a:off x="529456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defTabSz="457200" fontAlgn="auto">
                  <a:lnSpc>
                    <a:spcPct val="115000"/>
                  </a:lnSpc>
                  <a:spcBef>
                    <a:spcPts val="0"/>
                  </a:spcBef>
                  <a:spcAft>
                    <a:spcPts val="1000"/>
                  </a:spcAft>
                </a:pPr>
                <a:r>
                  <a:rPr lang="en-US" sz="1100" dirty="0">
                    <a:solidFill>
                      <a:prstClr val="white"/>
                    </a:solidFill>
                    <a:latin typeface="Times New Roman"/>
                    <a:ea typeface="Times New Roman"/>
                  </a:rPr>
                  <a:t> </a:t>
                </a:r>
                <a:endParaRPr lang="en-US" sz="1200" dirty="0">
                  <a:solidFill>
                    <a:prstClr val="white"/>
                  </a:solidFill>
                  <a:latin typeface="Times New Roman"/>
                  <a:ea typeface="Times New Roman"/>
                </a:endParaRPr>
              </a:p>
            </p:txBody>
          </p:sp>
          <p:cxnSp>
            <p:nvCxnSpPr>
              <p:cNvPr id="47" name="Straight Arrow Connector 46"/>
              <p:cNvCxnSpPr/>
              <p:nvPr/>
            </p:nvCxnSpPr>
            <p:spPr>
              <a:xfrm>
                <a:off x="540886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8" name="Straight Arrow Connector 47"/>
              <p:cNvCxnSpPr/>
              <p:nvPr/>
            </p:nvCxnSpPr>
            <p:spPr>
              <a:xfrm>
                <a:off x="540886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8" name="Rectangle 17"/>
            <p:cNvSpPr/>
            <p:nvPr/>
          </p:nvSpPr>
          <p:spPr>
            <a:xfrm>
              <a:off x="4820094" y="696000"/>
              <a:ext cx="989087" cy="97576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defTabSz="457200" fontAlgn="auto">
                <a:lnSpc>
                  <a:spcPct val="115000"/>
                </a:lnSpc>
                <a:spcBef>
                  <a:spcPts val="0"/>
                </a:spcBef>
                <a:spcAft>
                  <a:spcPts val="1000"/>
                </a:spcAft>
              </a:pPr>
              <a:r>
                <a:rPr lang="en-US" sz="1100">
                  <a:solidFill>
                    <a:prstClr val="black"/>
                  </a:solidFill>
                  <a:latin typeface="Calibri"/>
                  <a:ea typeface="Times New Roman"/>
                  <a:cs typeface="Times New Roman"/>
                </a:rPr>
                <a:t> </a:t>
              </a:r>
            </a:p>
          </p:txBody>
        </p:sp>
        <p:sp>
          <p:nvSpPr>
            <p:cNvPr id="19" name="Arc 18"/>
            <p:cNvSpPr/>
            <p:nvPr/>
          </p:nvSpPr>
          <p:spPr>
            <a:xfrm flipV="1">
              <a:off x="4772025" y="1094688"/>
              <a:ext cx="1123950" cy="435169"/>
            </a:xfrm>
            <a:prstGeom prst="arc">
              <a:avLst>
                <a:gd name="adj1" fmla="val 10327336"/>
                <a:gd name="adj2" fmla="val 598130"/>
              </a:avLst>
            </a:prstGeom>
            <a:noFill/>
            <a:ln>
              <a:headEnd type="none" w="med" len="med"/>
              <a:tailEnd type="triangle" w="med" len="med"/>
            </a:ln>
          </p:spPr>
          <p:style>
            <a:lnRef idx="1">
              <a:schemeClr val="dk1"/>
            </a:lnRef>
            <a:fillRef idx="2">
              <a:schemeClr val="dk1"/>
            </a:fillRef>
            <a:effectRef idx="1">
              <a:schemeClr val="dk1"/>
            </a:effectRef>
            <a:fontRef idx="minor">
              <a:schemeClr val="dk1"/>
            </a:fontRef>
          </p:style>
          <p:txBody>
            <a:bodyPr rtlCol="0" anchor="ctr"/>
            <a:lstStyle/>
            <a:p>
              <a:pPr defTabSz="457200" fontAlgn="auto">
                <a:lnSpc>
                  <a:spcPct val="115000"/>
                </a:lnSpc>
                <a:spcBef>
                  <a:spcPts val="0"/>
                </a:spcBef>
                <a:spcAft>
                  <a:spcPts val="1000"/>
                </a:spcAft>
              </a:pPr>
              <a:r>
                <a:rPr lang="en-US" sz="1100">
                  <a:solidFill>
                    <a:prstClr val="black"/>
                  </a:solidFill>
                  <a:latin typeface="Calibri"/>
                  <a:ea typeface="Times New Roman"/>
                  <a:cs typeface="Times New Roman"/>
                </a:rPr>
                <a:t> </a:t>
              </a:r>
            </a:p>
          </p:txBody>
        </p:sp>
        <p:sp>
          <p:nvSpPr>
            <p:cNvPr id="20" name="Arc 19"/>
            <p:cNvSpPr/>
            <p:nvPr/>
          </p:nvSpPr>
          <p:spPr>
            <a:xfrm rot="16200000" flipV="1">
              <a:off x="4893613" y="958004"/>
              <a:ext cx="1107331" cy="457101"/>
            </a:xfrm>
            <a:prstGeom prst="arc">
              <a:avLst>
                <a:gd name="adj1" fmla="val 10327336"/>
                <a:gd name="adj2" fmla="val 598130"/>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tlCol="0" anchor="ctr"/>
            <a:lstStyle/>
            <a:p>
              <a:pPr defTabSz="457200" fontAlgn="auto">
                <a:lnSpc>
                  <a:spcPct val="115000"/>
                </a:lnSpc>
                <a:spcBef>
                  <a:spcPts val="0"/>
                </a:spcBef>
                <a:spcAft>
                  <a:spcPts val="1000"/>
                </a:spcAft>
              </a:pPr>
              <a:r>
                <a:rPr lang="en-US" sz="1100">
                  <a:solidFill>
                    <a:prstClr val="black"/>
                  </a:solidFill>
                  <a:latin typeface="Calibri"/>
                  <a:ea typeface="Times New Roman"/>
                  <a:cs typeface="Times New Roman"/>
                </a:rPr>
                <a:t> </a:t>
              </a:r>
            </a:p>
          </p:txBody>
        </p:sp>
        <p:cxnSp>
          <p:nvCxnSpPr>
            <p:cNvPr id="21" name="Straight Connector 20"/>
            <p:cNvCxnSpPr/>
            <p:nvPr/>
          </p:nvCxnSpPr>
          <p:spPr>
            <a:xfrm>
              <a:off x="5199713" y="709945"/>
              <a:ext cx="0" cy="969137"/>
            </a:xfrm>
            <a:prstGeom prst="line">
              <a:avLst/>
            </a:prstGeom>
            <a:ln/>
          </p:spPr>
          <p:style>
            <a:lnRef idx="1">
              <a:schemeClr val="dk1"/>
            </a:lnRef>
            <a:fillRef idx="2">
              <a:schemeClr val="dk1"/>
            </a:fillRef>
            <a:effectRef idx="1">
              <a:schemeClr val="dk1"/>
            </a:effectRef>
            <a:fontRef idx="minor">
              <a:schemeClr val="dk1"/>
            </a:fontRef>
          </p:style>
        </p:cxnSp>
        <p:cxnSp>
          <p:nvCxnSpPr>
            <p:cNvPr id="22" name="Straight Connector 21"/>
            <p:cNvCxnSpPr/>
            <p:nvPr/>
          </p:nvCxnSpPr>
          <p:spPr>
            <a:xfrm>
              <a:off x="4820094" y="1055038"/>
              <a:ext cx="989087" cy="0"/>
            </a:xfrm>
            <a:prstGeom prst="line">
              <a:avLst/>
            </a:prstGeom>
            <a:ln/>
          </p:spPr>
          <p:style>
            <a:lnRef idx="1">
              <a:schemeClr val="dk1"/>
            </a:lnRef>
            <a:fillRef idx="2">
              <a:schemeClr val="dk1"/>
            </a:fillRef>
            <a:effectRef idx="1">
              <a:schemeClr val="dk1"/>
            </a:effectRef>
            <a:fontRef idx="minor">
              <a:schemeClr val="dk1"/>
            </a:fontRef>
          </p:style>
        </p:cxnSp>
        <p:cxnSp>
          <p:nvCxnSpPr>
            <p:cNvPr id="23" name="Straight Connector 22"/>
            <p:cNvCxnSpPr/>
            <p:nvPr/>
          </p:nvCxnSpPr>
          <p:spPr>
            <a:xfrm>
              <a:off x="4820094" y="1343640"/>
              <a:ext cx="989087" cy="0"/>
            </a:xfrm>
            <a:prstGeom prst="line">
              <a:avLst/>
            </a:prstGeom>
            <a:ln/>
          </p:spPr>
          <p:style>
            <a:lnRef idx="1">
              <a:schemeClr val="dk1"/>
            </a:lnRef>
            <a:fillRef idx="2">
              <a:schemeClr val="dk1"/>
            </a:fillRef>
            <a:effectRef idx="1">
              <a:schemeClr val="dk1"/>
            </a:effectRef>
            <a:fontRef idx="minor">
              <a:schemeClr val="dk1"/>
            </a:fontRef>
          </p:style>
        </p:cxnSp>
        <p:sp>
          <p:nvSpPr>
            <p:cNvPr id="24" name="TextBox 144"/>
            <p:cNvSpPr txBox="1"/>
            <p:nvPr/>
          </p:nvSpPr>
          <p:spPr>
            <a:xfrm>
              <a:off x="5196424" y="1002620"/>
              <a:ext cx="369490" cy="406763"/>
            </a:xfrm>
            <a:prstGeom prst="rect">
              <a:avLst/>
            </a:prstGeom>
          </p:spPr>
          <p:style>
            <a:lnRef idx="1">
              <a:schemeClr val="dk1"/>
            </a:lnRef>
            <a:fillRef idx="2">
              <a:schemeClr val="dk1"/>
            </a:fillRef>
            <a:effectRef idx="1">
              <a:schemeClr val="dk1"/>
            </a:effectRef>
            <a:fontRef idx="minor">
              <a:schemeClr val="dk1"/>
            </a:fontRef>
          </p:style>
          <p:txBody>
            <a:bodyPr wrap="square" rtlCol="0">
              <a:noAutofit/>
            </a:bodyPr>
            <a:lstStyle/>
            <a:p>
              <a:pPr defTabSz="457200" fontAlgn="auto">
                <a:spcBef>
                  <a:spcPts val="0"/>
                </a:spcBef>
                <a:spcAft>
                  <a:spcPts val="0"/>
                </a:spcAft>
              </a:pPr>
              <a:r>
                <a:rPr lang="en-US">
                  <a:solidFill>
                    <a:srgbClr val="000000"/>
                  </a:solidFill>
                  <a:latin typeface="Calibri"/>
                  <a:ea typeface="Times New Roman"/>
                  <a:cs typeface="Times New Roman"/>
                </a:rPr>
                <a:t>P</a:t>
              </a:r>
              <a:r>
                <a:rPr lang="en-US" baseline="-25000">
                  <a:solidFill>
                    <a:srgbClr val="000000"/>
                  </a:solidFill>
                  <a:latin typeface="Calibri"/>
                  <a:ea typeface="Times New Roman"/>
                  <a:cs typeface="Times New Roman"/>
                </a:rPr>
                <a:t>ij</a:t>
              </a:r>
              <a:endParaRPr lang="en-US" sz="1200">
                <a:solidFill>
                  <a:prstClr val="black"/>
                </a:solidFill>
                <a:latin typeface="Times New Roman"/>
                <a:ea typeface="Times New Roman"/>
              </a:endParaRPr>
            </a:p>
          </p:txBody>
        </p:sp>
        <p:cxnSp>
          <p:nvCxnSpPr>
            <p:cNvPr id="25" name="Straight Arrow Connector 24"/>
            <p:cNvCxnSpPr/>
            <p:nvPr/>
          </p:nvCxnSpPr>
          <p:spPr>
            <a:xfrm rot="5400000" flipH="1" flipV="1">
              <a:off x="5273170" y="862346"/>
              <a:ext cx="217585" cy="158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6" name="Straight Arrow Connector 25"/>
            <p:cNvCxnSpPr/>
            <p:nvPr/>
          </p:nvCxnSpPr>
          <p:spPr>
            <a:xfrm rot="10800000">
              <a:off x="4918111" y="1198583"/>
              <a:ext cx="228551" cy="1511"/>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7" name="Straight Connector 26"/>
            <p:cNvCxnSpPr/>
            <p:nvPr/>
          </p:nvCxnSpPr>
          <p:spPr>
            <a:xfrm>
              <a:off x="5503294" y="709017"/>
              <a:ext cx="0" cy="968856"/>
            </a:xfrm>
            <a:prstGeom prst="line">
              <a:avLst/>
            </a:prstGeom>
            <a:ln/>
          </p:spPr>
          <p:style>
            <a:lnRef idx="1">
              <a:schemeClr val="dk1"/>
            </a:lnRef>
            <a:fillRef idx="2">
              <a:schemeClr val="dk1"/>
            </a:fillRef>
            <a:effectRef idx="1">
              <a:schemeClr val="dk1"/>
            </a:effectRef>
            <a:fontRef idx="minor">
              <a:schemeClr val="dk1"/>
            </a:fontRef>
          </p:style>
        </p:cxnSp>
        <p:sp>
          <p:nvSpPr>
            <p:cNvPr id="28" name="Rectangle 27"/>
            <p:cNvSpPr/>
            <p:nvPr/>
          </p:nvSpPr>
          <p:spPr>
            <a:xfrm>
              <a:off x="90090" y="1904806"/>
              <a:ext cx="1360465" cy="586966"/>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defTabSz="457200" fontAlgn="auto">
                <a:lnSpc>
                  <a:spcPct val="150000"/>
                </a:lnSpc>
                <a:spcBef>
                  <a:spcPts val="0"/>
                </a:spcBef>
                <a:spcAft>
                  <a:spcPts val="0"/>
                </a:spcAft>
              </a:pPr>
              <a:r>
                <a:rPr lang="en-US" sz="1400" dirty="0" smtClean="0">
                  <a:solidFill>
                    <a:srgbClr val="000000"/>
                  </a:solidFill>
                  <a:latin typeface="Arial" pitchFamily="34" charset="0"/>
                  <a:ea typeface="Times New Roman"/>
                  <a:cs typeface="Arial" pitchFamily="34" charset="0"/>
                </a:rPr>
                <a:t>BLAST Analysis</a:t>
              </a:r>
              <a:endParaRPr lang="en-US" sz="1400" dirty="0">
                <a:solidFill>
                  <a:prstClr val="black"/>
                </a:solidFill>
                <a:latin typeface="Arial" pitchFamily="34" charset="0"/>
                <a:ea typeface="Times New Roman"/>
                <a:cs typeface="Arial" pitchFamily="34" charset="0"/>
              </a:endParaRPr>
            </a:p>
            <a:p>
              <a:pPr defTabSz="457200" fontAlgn="auto">
                <a:lnSpc>
                  <a:spcPct val="150000"/>
                </a:lnSpc>
                <a:spcBef>
                  <a:spcPts val="0"/>
                </a:spcBef>
                <a:spcAft>
                  <a:spcPts val="0"/>
                </a:spcAft>
              </a:pPr>
              <a:r>
                <a:rPr lang="en-US" sz="1400" dirty="0" smtClean="0">
                  <a:solidFill>
                    <a:srgbClr val="000000"/>
                  </a:solidFill>
                  <a:latin typeface="Arial" pitchFamily="34" charset="0"/>
                  <a:ea typeface="Times New Roman"/>
                  <a:cs typeface="Arial" pitchFamily="34" charset="0"/>
                </a:rPr>
                <a:t>Parametric sweep</a:t>
              </a:r>
            </a:p>
            <a:p>
              <a:pPr defTabSz="457200" fontAlgn="auto">
                <a:lnSpc>
                  <a:spcPct val="150000"/>
                </a:lnSpc>
                <a:spcBef>
                  <a:spcPts val="0"/>
                </a:spcBef>
                <a:spcAft>
                  <a:spcPts val="0"/>
                </a:spcAft>
              </a:pPr>
              <a:r>
                <a:rPr lang="en-US" sz="1400" dirty="0" smtClean="0">
                  <a:solidFill>
                    <a:srgbClr val="000000"/>
                  </a:solidFill>
                  <a:latin typeface="Arial" pitchFamily="34" charset="0"/>
                  <a:ea typeface="Times New Roman"/>
                  <a:cs typeface="Arial" pitchFamily="34" charset="0"/>
                </a:rPr>
                <a:t>Pleasingly Parallel</a:t>
              </a:r>
              <a:endParaRPr lang="en-US" sz="1400" dirty="0">
                <a:solidFill>
                  <a:prstClr val="black"/>
                </a:solidFill>
                <a:latin typeface="Arial" pitchFamily="34" charset="0"/>
                <a:ea typeface="Times New Roman"/>
                <a:cs typeface="Arial" pitchFamily="34" charset="0"/>
              </a:endParaRPr>
            </a:p>
          </p:txBody>
        </p:sp>
        <p:sp>
          <p:nvSpPr>
            <p:cNvPr id="29" name="Rectangle 28"/>
            <p:cNvSpPr/>
            <p:nvPr/>
          </p:nvSpPr>
          <p:spPr>
            <a:xfrm>
              <a:off x="1446245" y="1906661"/>
              <a:ext cx="1533071" cy="58511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defTabSz="457200" fontAlgn="auto">
                <a:lnSpc>
                  <a:spcPct val="150000"/>
                </a:lnSpc>
                <a:spcBef>
                  <a:spcPts val="0"/>
                </a:spcBef>
                <a:spcAft>
                  <a:spcPts val="0"/>
                </a:spcAft>
              </a:pPr>
              <a:r>
                <a:rPr lang="en-US" sz="1400" dirty="0">
                  <a:solidFill>
                    <a:srgbClr val="000000"/>
                  </a:solidFill>
                  <a:latin typeface="Arial" pitchFamily="34" charset="0"/>
                  <a:ea typeface="Times New Roman"/>
                  <a:cs typeface="Arial" pitchFamily="34" charset="0"/>
                </a:rPr>
                <a:t>High Energy Physics (HEP) Histograms</a:t>
              </a:r>
              <a:endParaRPr lang="en-US" sz="1400" dirty="0">
                <a:solidFill>
                  <a:prstClr val="black"/>
                </a:solidFill>
                <a:latin typeface="Arial" pitchFamily="34" charset="0"/>
                <a:ea typeface="Times New Roman"/>
                <a:cs typeface="Arial" pitchFamily="34" charset="0"/>
              </a:endParaRPr>
            </a:p>
            <a:p>
              <a:pPr defTabSz="457200" fontAlgn="auto">
                <a:lnSpc>
                  <a:spcPct val="150000"/>
                </a:lnSpc>
                <a:spcBef>
                  <a:spcPts val="0"/>
                </a:spcBef>
                <a:spcAft>
                  <a:spcPts val="0"/>
                </a:spcAft>
              </a:pPr>
              <a:r>
                <a:rPr lang="en-US" sz="1400" dirty="0">
                  <a:solidFill>
                    <a:srgbClr val="000000"/>
                  </a:solidFill>
                  <a:latin typeface="Arial" pitchFamily="34" charset="0"/>
                  <a:ea typeface="Times New Roman"/>
                  <a:cs typeface="Arial" pitchFamily="34" charset="0"/>
                </a:rPr>
                <a:t>Distributed search</a:t>
              </a:r>
              <a:endParaRPr lang="en-US" sz="1400" dirty="0">
                <a:solidFill>
                  <a:prstClr val="black"/>
                </a:solidFill>
                <a:latin typeface="Arial" pitchFamily="34" charset="0"/>
                <a:ea typeface="Times New Roman"/>
                <a:cs typeface="Arial" pitchFamily="34" charset="0"/>
              </a:endParaRPr>
            </a:p>
            <a:p>
              <a:pPr defTabSz="457200" fontAlgn="auto">
                <a:lnSpc>
                  <a:spcPct val="150000"/>
                </a:lnSpc>
                <a:spcBef>
                  <a:spcPts val="0"/>
                </a:spcBef>
                <a:spcAft>
                  <a:spcPts val="0"/>
                </a:spcAft>
              </a:pPr>
              <a:r>
                <a:rPr lang="en-US" sz="1400" dirty="0">
                  <a:solidFill>
                    <a:prstClr val="black"/>
                  </a:solidFill>
                  <a:latin typeface="Arial" pitchFamily="34" charset="0"/>
                  <a:ea typeface="Times New Roman"/>
                  <a:cs typeface="Arial" pitchFamily="34" charset="0"/>
                </a:rPr>
                <a:t> </a:t>
              </a:r>
            </a:p>
          </p:txBody>
        </p:sp>
        <p:sp>
          <p:nvSpPr>
            <p:cNvPr id="30" name="Rectangle 29"/>
            <p:cNvSpPr/>
            <p:nvPr/>
          </p:nvSpPr>
          <p:spPr>
            <a:xfrm>
              <a:off x="4607862" y="1900603"/>
              <a:ext cx="1383363" cy="594199"/>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defTabSz="457200" fontAlgn="auto">
                <a:lnSpc>
                  <a:spcPct val="150000"/>
                </a:lnSpc>
                <a:spcBef>
                  <a:spcPts val="0"/>
                </a:spcBef>
                <a:spcAft>
                  <a:spcPts val="0"/>
                </a:spcAft>
              </a:pPr>
              <a:r>
                <a:rPr lang="en-US" sz="1400" dirty="0" smtClean="0">
                  <a:solidFill>
                    <a:srgbClr val="000000"/>
                  </a:solidFill>
                  <a:latin typeface="Arial" pitchFamily="34" charset="0"/>
                  <a:ea typeface="Times New Roman"/>
                  <a:cs typeface="Arial" pitchFamily="34" charset="0"/>
                </a:rPr>
                <a:t>Classic MPI</a:t>
              </a:r>
            </a:p>
            <a:p>
              <a:pPr defTabSz="457200" fontAlgn="auto">
                <a:lnSpc>
                  <a:spcPct val="150000"/>
                </a:lnSpc>
                <a:spcBef>
                  <a:spcPts val="0"/>
                </a:spcBef>
                <a:spcAft>
                  <a:spcPts val="0"/>
                </a:spcAft>
              </a:pPr>
              <a:r>
                <a:rPr lang="en-US" sz="1400" dirty="0" smtClean="0">
                  <a:solidFill>
                    <a:srgbClr val="000000"/>
                  </a:solidFill>
                  <a:latin typeface="Arial" pitchFamily="34" charset="0"/>
                  <a:ea typeface="Times New Roman"/>
                  <a:cs typeface="Arial" pitchFamily="34" charset="0"/>
                </a:rPr>
                <a:t>PDE Solvers and </a:t>
              </a:r>
              <a:r>
                <a:rPr lang="en-US" sz="1400" dirty="0">
                  <a:solidFill>
                    <a:srgbClr val="000000"/>
                  </a:solidFill>
                  <a:latin typeface="Arial" pitchFamily="34" charset="0"/>
                  <a:ea typeface="Times New Roman"/>
                  <a:cs typeface="Arial" pitchFamily="34" charset="0"/>
                </a:rPr>
                <a:t>particle dynamics</a:t>
              </a:r>
              <a:endParaRPr lang="en-US" sz="1400" dirty="0">
                <a:solidFill>
                  <a:prstClr val="black"/>
                </a:solidFill>
                <a:latin typeface="Arial" pitchFamily="34" charset="0"/>
                <a:ea typeface="Times New Roman"/>
                <a:cs typeface="Arial" pitchFamily="34" charset="0"/>
              </a:endParaRPr>
            </a:p>
            <a:p>
              <a:pPr defTabSz="457200" fontAlgn="auto">
                <a:lnSpc>
                  <a:spcPct val="150000"/>
                </a:lnSpc>
                <a:spcBef>
                  <a:spcPts val="0"/>
                </a:spcBef>
                <a:spcAft>
                  <a:spcPts val="0"/>
                </a:spcAft>
              </a:pPr>
              <a:r>
                <a:rPr lang="en-US" sz="1400" dirty="0">
                  <a:solidFill>
                    <a:prstClr val="black"/>
                  </a:solidFill>
                  <a:latin typeface="Arial" pitchFamily="34" charset="0"/>
                  <a:ea typeface="Times New Roman"/>
                  <a:cs typeface="Arial" pitchFamily="34" charset="0"/>
                </a:rPr>
                <a:t> </a:t>
              </a:r>
            </a:p>
          </p:txBody>
        </p:sp>
        <p:sp>
          <p:nvSpPr>
            <p:cNvPr id="31" name="Rectangle 30"/>
            <p:cNvSpPr/>
            <p:nvPr/>
          </p:nvSpPr>
          <p:spPr>
            <a:xfrm>
              <a:off x="90090" y="2508846"/>
              <a:ext cx="4517773" cy="3632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algn="ctr" defTabSz="457200" fontAlgn="auto">
                <a:lnSpc>
                  <a:spcPct val="150000"/>
                </a:lnSpc>
                <a:spcBef>
                  <a:spcPts val="0"/>
                </a:spcBef>
                <a:spcAft>
                  <a:spcPts val="0"/>
                </a:spcAft>
              </a:pPr>
              <a:r>
                <a:rPr lang="en-US" sz="1600" b="1" dirty="0">
                  <a:solidFill>
                    <a:srgbClr val="000000"/>
                  </a:solidFill>
                  <a:latin typeface="Arial"/>
                  <a:ea typeface="Times New Roman"/>
                </a:rPr>
                <a:t>Domain of MapReduce and Iterative </a:t>
              </a:r>
              <a:r>
                <a:rPr lang="en-US" sz="1600" b="1" dirty="0" smtClean="0">
                  <a:solidFill>
                    <a:srgbClr val="000000"/>
                  </a:solidFill>
                  <a:latin typeface="Arial"/>
                  <a:ea typeface="Times New Roman"/>
                </a:rPr>
                <a:t>Extensions</a:t>
              </a:r>
            </a:p>
            <a:p>
              <a:pPr algn="ctr" defTabSz="457200" fontAlgn="auto">
                <a:lnSpc>
                  <a:spcPct val="150000"/>
                </a:lnSpc>
                <a:spcBef>
                  <a:spcPts val="0"/>
                </a:spcBef>
                <a:spcAft>
                  <a:spcPts val="0"/>
                </a:spcAft>
              </a:pPr>
              <a:r>
                <a:rPr lang="en-US" sz="1600" b="1" dirty="0" smtClean="0">
                  <a:solidFill>
                    <a:srgbClr val="000000"/>
                  </a:solidFill>
                  <a:latin typeface="Arial"/>
                  <a:ea typeface="Times New Roman"/>
                </a:rPr>
                <a:t>Science Clouds</a:t>
              </a:r>
              <a:endParaRPr lang="en-US" b="1" dirty="0">
                <a:solidFill>
                  <a:prstClr val="black"/>
                </a:solidFill>
                <a:latin typeface="Times New Roman"/>
                <a:ea typeface="Times New Roman"/>
              </a:endParaRPr>
            </a:p>
          </p:txBody>
        </p:sp>
        <p:sp>
          <p:nvSpPr>
            <p:cNvPr id="32" name="Rectangle 31"/>
            <p:cNvSpPr/>
            <p:nvPr/>
          </p:nvSpPr>
          <p:spPr>
            <a:xfrm>
              <a:off x="4607862" y="2507092"/>
              <a:ext cx="1383363" cy="364957"/>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algn="ctr" defTabSz="457200" fontAlgn="auto">
                <a:lnSpc>
                  <a:spcPct val="150000"/>
                </a:lnSpc>
                <a:spcBef>
                  <a:spcPts val="0"/>
                </a:spcBef>
                <a:spcAft>
                  <a:spcPts val="0"/>
                </a:spcAft>
              </a:pPr>
              <a:r>
                <a:rPr lang="en-US" sz="1400" b="1" dirty="0" smtClean="0">
                  <a:solidFill>
                    <a:srgbClr val="000000"/>
                  </a:solidFill>
                  <a:latin typeface="Arial"/>
                  <a:ea typeface="Times New Roman"/>
                </a:rPr>
                <a:t>MPI</a:t>
              </a:r>
            </a:p>
            <a:p>
              <a:pPr algn="ctr" defTabSz="457200" fontAlgn="auto">
                <a:lnSpc>
                  <a:spcPct val="150000"/>
                </a:lnSpc>
                <a:spcBef>
                  <a:spcPts val="0"/>
                </a:spcBef>
                <a:spcAft>
                  <a:spcPts val="0"/>
                </a:spcAft>
              </a:pPr>
              <a:r>
                <a:rPr lang="en-US" sz="1600" b="1" dirty="0" err="1" smtClean="0">
                  <a:solidFill>
                    <a:srgbClr val="000000"/>
                  </a:solidFill>
                  <a:latin typeface="Arial"/>
                  <a:ea typeface="Times New Roman"/>
                </a:rPr>
                <a:t>Giraph</a:t>
              </a:r>
              <a:endParaRPr lang="en-US" sz="1600" b="1" dirty="0" smtClean="0">
                <a:solidFill>
                  <a:srgbClr val="000000"/>
                </a:solidFill>
                <a:latin typeface="Arial"/>
                <a:ea typeface="Times New Roman"/>
              </a:endParaRPr>
            </a:p>
          </p:txBody>
        </p:sp>
        <p:cxnSp>
          <p:nvCxnSpPr>
            <p:cNvPr id="33" name="Straight Arrow Connector 32"/>
            <p:cNvCxnSpPr/>
            <p:nvPr/>
          </p:nvCxnSpPr>
          <p:spPr>
            <a:xfrm>
              <a:off x="4208035" y="2692336"/>
              <a:ext cx="29507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34" name="Straight Arrow Connector 33"/>
            <p:cNvCxnSpPr/>
            <p:nvPr/>
          </p:nvCxnSpPr>
          <p:spPr>
            <a:xfrm flipH="1">
              <a:off x="175816" y="2683268"/>
              <a:ext cx="28140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5" name="Rectangle 34"/>
            <p:cNvSpPr/>
            <p:nvPr/>
          </p:nvSpPr>
          <p:spPr>
            <a:xfrm>
              <a:off x="2979437" y="1906662"/>
              <a:ext cx="1628425" cy="588140"/>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defTabSz="457200" fontAlgn="auto">
                <a:lnSpc>
                  <a:spcPct val="150000"/>
                </a:lnSpc>
                <a:spcBef>
                  <a:spcPts val="0"/>
                </a:spcBef>
                <a:spcAft>
                  <a:spcPts val="0"/>
                </a:spcAft>
              </a:pPr>
              <a:r>
                <a:rPr lang="en-US" sz="1400" dirty="0">
                  <a:solidFill>
                    <a:srgbClr val="000000"/>
                  </a:solidFill>
                  <a:latin typeface="Arial" pitchFamily="34" charset="0"/>
                  <a:ea typeface="Times New Roman"/>
                  <a:cs typeface="Arial" pitchFamily="34" charset="0"/>
                </a:rPr>
                <a:t>Expectation maximization </a:t>
              </a:r>
              <a:r>
                <a:rPr lang="en-US" sz="1400" dirty="0" smtClean="0">
                  <a:solidFill>
                    <a:srgbClr val="000000"/>
                  </a:solidFill>
                  <a:latin typeface="Arial" pitchFamily="34" charset="0"/>
                  <a:ea typeface="Times New Roman"/>
                  <a:cs typeface="Arial" pitchFamily="34" charset="0"/>
                </a:rPr>
                <a:t>Clustering </a:t>
              </a:r>
              <a:r>
                <a:rPr lang="en-US" sz="1400" dirty="0">
                  <a:solidFill>
                    <a:srgbClr val="000000"/>
                  </a:solidFill>
                  <a:latin typeface="Arial" pitchFamily="34" charset="0"/>
                  <a:ea typeface="Times New Roman"/>
                  <a:cs typeface="Arial" pitchFamily="34" charset="0"/>
                </a:rPr>
                <a:t>e.g. </a:t>
              </a:r>
              <a:r>
                <a:rPr lang="en-US" sz="1400" dirty="0" err="1">
                  <a:solidFill>
                    <a:srgbClr val="000000"/>
                  </a:solidFill>
                  <a:latin typeface="Arial" pitchFamily="34" charset="0"/>
                  <a:ea typeface="Times New Roman"/>
                  <a:cs typeface="Arial" pitchFamily="34" charset="0"/>
                </a:rPr>
                <a:t>Kmeans</a:t>
              </a:r>
              <a:endParaRPr lang="en-US" sz="1400" dirty="0">
                <a:solidFill>
                  <a:prstClr val="black"/>
                </a:solidFill>
                <a:latin typeface="Arial" pitchFamily="34" charset="0"/>
                <a:ea typeface="Times New Roman"/>
                <a:cs typeface="Arial" pitchFamily="34" charset="0"/>
              </a:endParaRPr>
            </a:p>
            <a:p>
              <a:pPr defTabSz="457200" fontAlgn="auto">
                <a:lnSpc>
                  <a:spcPct val="150000"/>
                </a:lnSpc>
                <a:spcBef>
                  <a:spcPts val="0"/>
                </a:spcBef>
                <a:spcAft>
                  <a:spcPts val="0"/>
                </a:spcAft>
              </a:pPr>
              <a:r>
                <a:rPr lang="en-US" sz="1400" dirty="0">
                  <a:solidFill>
                    <a:srgbClr val="000000"/>
                  </a:solidFill>
                  <a:latin typeface="Arial" pitchFamily="34" charset="0"/>
                  <a:ea typeface="Times New Roman"/>
                  <a:cs typeface="Arial" pitchFamily="34" charset="0"/>
                </a:rPr>
                <a:t>Linear </a:t>
              </a:r>
              <a:r>
                <a:rPr lang="en-US" sz="1400" dirty="0" smtClean="0">
                  <a:solidFill>
                    <a:srgbClr val="000000"/>
                  </a:solidFill>
                  <a:latin typeface="Arial" pitchFamily="34" charset="0"/>
                  <a:ea typeface="Times New Roman"/>
                  <a:cs typeface="Arial" pitchFamily="34" charset="0"/>
                </a:rPr>
                <a:t>Algebra</a:t>
              </a:r>
              <a:r>
                <a:rPr lang="en-US" sz="1400" dirty="0" smtClean="0">
                  <a:solidFill>
                    <a:prstClr val="black"/>
                  </a:solidFill>
                  <a:latin typeface="Arial" pitchFamily="34" charset="0"/>
                  <a:ea typeface="Times New Roman"/>
                  <a:cs typeface="Arial" pitchFamily="34" charset="0"/>
                </a:rPr>
                <a:t>, </a:t>
              </a:r>
              <a:r>
                <a:rPr lang="en-US" sz="1400" dirty="0" smtClean="0">
                  <a:solidFill>
                    <a:srgbClr val="000000"/>
                  </a:solidFill>
                  <a:latin typeface="Arial" pitchFamily="34" charset="0"/>
                  <a:ea typeface="Times New Roman"/>
                  <a:cs typeface="Arial" pitchFamily="34" charset="0"/>
                </a:rPr>
                <a:t>Page </a:t>
              </a:r>
              <a:r>
                <a:rPr lang="en-US" sz="1400" dirty="0">
                  <a:solidFill>
                    <a:srgbClr val="000000"/>
                  </a:solidFill>
                  <a:latin typeface="Arial" pitchFamily="34" charset="0"/>
                  <a:ea typeface="Times New Roman"/>
                  <a:cs typeface="Arial" pitchFamily="34" charset="0"/>
                </a:rPr>
                <a:t>Rank</a:t>
              </a:r>
              <a:endParaRPr lang="en-US" sz="1400" dirty="0">
                <a:solidFill>
                  <a:prstClr val="black"/>
                </a:solidFill>
                <a:latin typeface="Arial" pitchFamily="34" charset="0"/>
                <a:ea typeface="Times New Roman"/>
                <a:cs typeface="Arial" pitchFamily="34" charset="0"/>
              </a:endParaRPr>
            </a:p>
            <a:p>
              <a:pPr defTabSz="457200" fontAlgn="auto">
                <a:lnSpc>
                  <a:spcPct val="115000"/>
                </a:lnSpc>
                <a:spcBef>
                  <a:spcPts val="0"/>
                </a:spcBef>
                <a:spcAft>
                  <a:spcPts val="0"/>
                </a:spcAft>
              </a:pPr>
              <a:r>
                <a:rPr lang="en-US" sz="1400" dirty="0">
                  <a:solidFill>
                    <a:srgbClr val="000000"/>
                  </a:solidFill>
                  <a:latin typeface="Arial" pitchFamily="34" charset="0"/>
                  <a:ea typeface="Times New Roman"/>
                  <a:cs typeface="Arial" pitchFamily="34" charset="0"/>
                </a:rPr>
                <a:t> </a:t>
              </a:r>
              <a:endParaRPr lang="en-US" sz="1400" dirty="0">
                <a:solidFill>
                  <a:prstClr val="black"/>
                </a:solidFill>
                <a:latin typeface="Arial" pitchFamily="34" charset="0"/>
                <a:ea typeface="Times New Roman"/>
                <a:cs typeface="Arial" pitchFamily="34" charset="0"/>
              </a:endParaRPr>
            </a:p>
          </p:txBody>
        </p:sp>
      </p:grpSp>
      <p:sp>
        <p:nvSpPr>
          <p:cNvPr id="103" name="TextBox 102"/>
          <p:cNvSpPr txBox="1"/>
          <p:nvPr/>
        </p:nvSpPr>
        <p:spPr>
          <a:xfrm>
            <a:off x="60661" y="6054110"/>
            <a:ext cx="9038492" cy="830997"/>
          </a:xfrm>
          <a:prstGeom prst="rect">
            <a:avLst/>
          </a:prstGeom>
          <a:solidFill>
            <a:schemeClr val="bg1"/>
          </a:solidFill>
        </p:spPr>
        <p:txBody>
          <a:bodyPr wrap="square" rtlCol="0">
            <a:spAutoFit/>
          </a:bodyPr>
          <a:lstStyle/>
          <a:p>
            <a:pPr defTabSz="457200" fontAlgn="auto">
              <a:spcBef>
                <a:spcPts val="0"/>
              </a:spcBef>
              <a:spcAft>
                <a:spcPts val="0"/>
              </a:spcAft>
            </a:pPr>
            <a:r>
              <a:rPr lang="en-US" sz="2400" b="1" dirty="0" smtClean="0">
                <a:solidFill>
                  <a:prstClr val="black"/>
                </a:solidFill>
                <a:latin typeface="Calibri"/>
                <a:ea typeface="+mn-ea"/>
                <a:cs typeface="+mn-cs"/>
              </a:rPr>
              <a:t>MPI is Map followed by Point to Point or Collective Communication </a:t>
            </a:r>
          </a:p>
          <a:p>
            <a:pPr defTabSz="457200" fontAlgn="auto">
              <a:spcBef>
                <a:spcPts val="0"/>
              </a:spcBef>
              <a:spcAft>
                <a:spcPts val="0"/>
              </a:spcAft>
            </a:pPr>
            <a:r>
              <a:rPr lang="en-US" sz="2400" b="1" dirty="0" smtClean="0">
                <a:solidFill>
                  <a:prstClr val="black"/>
                </a:solidFill>
                <a:latin typeface="Calibri"/>
                <a:ea typeface="+mn-ea"/>
                <a:cs typeface="+mn-cs"/>
              </a:rPr>
              <a:t>– as in style c) plus d)  </a:t>
            </a:r>
            <a:r>
              <a:rPr lang="en-US" sz="2400" b="1" dirty="0" smtClean="0">
                <a:solidFill>
                  <a:srgbClr val="800000"/>
                </a:solidFill>
                <a:latin typeface="Calibri"/>
                <a:ea typeface="+mn-ea"/>
                <a:cs typeface="+mn-cs"/>
              </a:rPr>
              <a:t>[slide source Geoffrey Fox]</a:t>
            </a:r>
            <a:endParaRPr lang="en-US" sz="2400" b="1" dirty="0">
              <a:solidFill>
                <a:srgbClr val="800000"/>
              </a:solidFill>
              <a:latin typeface="Calibri"/>
              <a:ea typeface="+mn-ea"/>
              <a:cs typeface="+mn-cs"/>
            </a:endParaRPr>
          </a:p>
        </p:txBody>
      </p:sp>
    </p:spTree>
    <p:extLst>
      <p:ext uri="{BB962C8B-B14F-4D97-AF65-F5344CB8AC3E}">
        <p14:creationId xmlns:p14="http://schemas.microsoft.com/office/powerpoint/2010/main" val="198545243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H="1">
            <a:off x="1065126" y="727011"/>
            <a:ext cx="7676940" cy="0"/>
          </a:xfrm>
          <a:prstGeom prst="straightConnector1">
            <a:avLst/>
          </a:prstGeom>
          <a:ln>
            <a:solidFill>
              <a:srgbClr val="CC00FF"/>
            </a:solidFill>
            <a:headEnd type="none" w="lg" len="lg"/>
            <a:tailEnd type="triangle" w="lg" len="lg"/>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31112" y="281820"/>
            <a:ext cx="3141091" cy="369332"/>
          </a:xfrm>
          <a:prstGeom prst="rect">
            <a:avLst/>
          </a:prstGeom>
          <a:noFill/>
        </p:spPr>
        <p:txBody>
          <a:bodyPr wrap="square" rtlCol="0">
            <a:spAutoFit/>
          </a:bodyPr>
          <a:lstStyle/>
          <a:p>
            <a:pPr defTabSz="457200" fontAlgn="auto">
              <a:spcBef>
                <a:spcPts val="0"/>
              </a:spcBef>
              <a:spcAft>
                <a:spcPts val="0"/>
              </a:spcAft>
            </a:pPr>
            <a:r>
              <a:rPr lang="en-US" dirty="0" smtClean="0">
                <a:solidFill>
                  <a:srgbClr val="CC00FF"/>
                </a:solidFill>
                <a:latin typeface="Calibri"/>
                <a:ea typeface="+mn-ea"/>
                <a:cs typeface="+mn-cs"/>
              </a:rPr>
              <a:t>Increasing</a:t>
            </a:r>
            <a:r>
              <a:rPr lang="en-US" dirty="0">
                <a:solidFill>
                  <a:srgbClr val="CC00FF"/>
                </a:solidFill>
                <a:latin typeface="Calibri"/>
                <a:ea typeface="+mn-ea"/>
                <a:cs typeface="+mn-cs"/>
              </a:rPr>
              <a:t> </a:t>
            </a:r>
            <a:r>
              <a:rPr lang="en-US" dirty="0" smtClean="0">
                <a:solidFill>
                  <a:srgbClr val="CC00FF"/>
                </a:solidFill>
                <a:latin typeface="Calibri"/>
                <a:ea typeface="+mn-ea"/>
                <a:cs typeface="+mn-cs"/>
              </a:rPr>
              <a:t>  Communication</a:t>
            </a:r>
            <a:endParaRPr lang="en-US" dirty="0">
              <a:solidFill>
                <a:srgbClr val="CC00FF"/>
              </a:solidFill>
              <a:latin typeface="Calibri"/>
              <a:ea typeface="+mn-ea"/>
              <a:cs typeface="+mn-cs"/>
            </a:endParaRPr>
          </a:p>
        </p:txBody>
      </p:sp>
      <p:sp>
        <p:nvSpPr>
          <p:cNvPr id="8" name="TextBox 7"/>
          <p:cNvSpPr txBox="1"/>
          <p:nvPr/>
        </p:nvSpPr>
        <p:spPr>
          <a:xfrm>
            <a:off x="6794361" y="338141"/>
            <a:ext cx="2349639" cy="369332"/>
          </a:xfrm>
          <a:prstGeom prst="rect">
            <a:avLst/>
          </a:prstGeom>
          <a:noFill/>
        </p:spPr>
        <p:txBody>
          <a:bodyPr wrap="square" rtlCol="0">
            <a:spAutoFit/>
          </a:bodyPr>
          <a:lstStyle/>
          <a:p>
            <a:pPr defTabSz="457200" fontAlgn="auto">
              <a:spcBef>
                <a:spcPts val="0"/>
              </a:spcBef>
              <a:spcAft>
                <a:spcPts val="0"/>
              </a:spcAft>
            </a:pPr>
            <a:r>
              <a:rPr lang="en-US" dirty="0" smtClean="0">
                <a:solidFill>
                  <a:srgbClr val="CC00FF"/>
                </a:solidFill>
                <a:latin typeface="Calibri"/>
                <a:ea typeface="+mn-ea"/>
                <a:cs typeface="+mn-cs"/>
              </a:rPr>
              <a:t>Identical Computation</a:t>
            </a:r>
            <a:endParaRPr lang="en-US" dirty="0">
              <a:solidFill>
                <a:srgbClr val="CC00FF"/>
              </a:solidFill>
              <a:latin typeface="Calibri"/>
              <a:ea typeface="+mn-ea"/>
              <a:cs typeface="+mn-cs"/>
            </a:endParaRPr>
          </a:p>
        </p:txBody>
      </p:sp>
      <p:sp>
        <p:nvSpPr>
          <p:cNvPr id="2" name="Rectangle 1"/>
          <p:cNvSpPr/>
          <p:nvPr/>
        </p:nvSpPr>
        <p:spPr>
          <a:xfrm>
            <a:off x="1045146" y="5259142"/>
            <a:ext cx="7275876" cy="1569660"/>
          </a:xfrm>
          <a:prstGeom prst="rect">
            <a:avLst/>
          </a:prstGeom>
        </p:spPr>
        <p:txBody>
          <a:bodyPr wrap="square">
            <a:spAutoFit/>
          </a:bodyPr>
          <a:lstStyle/>
          <a:p>
            <a:r>
              <a:rPr lang="en-US" sz="1600" b="1" dirty="0"/>
              <a:t>Mahout and </a:t>
            </a:r>
            <a:r>
              <a:rPr lang="en-US" sz="1600" b="1" dirty="0" err="1"/>
              <a:t>Hadoop</a:t>
            </a:r>
            <a:r>
              <a:rPr lang="en-US" sz="1600" b="1" dirty="0"/>
              <a:t> MR </a:t>
            </a:r>
            <a:r>
              <a:rPr lang="en-US" sz="1600" dirty="0"/>
              <a:t>– Slow due to </a:t>
            </a:r>
            <a:r>
              <a:rPr lang="en-US" sz="1600" dirty="0" err="1"/>
              <a:t>MapReduce</a:t>
            </a:r>
            <a:r>
              <a:rPr lang="en-US" sz="1600" dirty="0"/>
              <a:t/>
            </a:r>
            <a:br>
              <a:rPr lang="en-US" sz="1600" dirty="0"/>
            </a:br>
            <a:r>
              <a:rPr lang="en-US" sz="1600" b="1" dirty="0"/>
              <a:t>Python</a:t>
            </a:r>
            <a:r>
              <a:rPr lang="en-US" sz="1600" dirty="0"/>
              <a:t> slow as </a:t>
            </a:r>
            <a:r>
              <a:rPr lang="en-US" sz="1600" dirty="0" smtClean="0"/>
              <a:t>Scripting; </a:t>
            </a:r>
            <a:r>
              <a:rPr lang="en-US" sz="1600" b="1" dirty="0"/>
              <a:t>MPI</a:t>
            </a:r>
            <a:r>
              <a:rPr lang="en-US" sz="1600" dirty="0"/>
              <a:t> fastest </a:t>
            </a:r>
            <a:endParaRPr lang="en-US" sz="1600" dirty="0" smtClean="0"/>
          </a:p>
          <a:p>
            <a:r>
              <a:rPr lang="en-US" sz="1600" b="1" dirty="0" smtClean="0"/>
              <a:t>Spark</a:t>
            </a:r>
            <a:r>
              <a:rPr lang="en-US" sz="1600" dirty="0" smtClean="0"/>
              <a:t> </a:t>
            </a:r>
            <a:r>
              <a:rPr lang="en-US" sz="1600" dirty="0"/>
              <a:t>Iterative </a:t>
            </a:r>
            <a:r>
              <a:rPr lang="en-US" sz="1600" dirty="0" err="1"/>
              <a:t>MapReduce</a:t>
            </a:r>
            <a:r>
              <a:rPr lang="en-US" sz="1600" dirty="0"/>
              <a:t>, non optimal communication</a:t>
            </a:r>
            <a:br>
              <a:rPr lang="en-US" sz="1600" dirty="0"/>
            </a:br>
            <a:r>
              <a:rPr lang="en-US" sz="1600" b="1" dirty="0"/>
              <a:t>Harp</a:t>
            </a:r>
            <a:r>
              <a:rPr lang="en-US" sz="1600" dirty="0"/>
              <a:t> </a:t>
            </a:r>
            <a:r>
              <a:rPr lang="en-US" sz="1600" dirty="0" err="1"/>
              <a:t>Hadoop</a:t>
            </a:r>
            <a:r>
              <a:rPr lang="en-US" sz="1600" dirty="0"/>
              <a:t> plug in with ~MPI collectives </a:t>
            </a:r>
            <a:br>
              <a:rPr lang="en-US" sz="1600" dirty="0"/>
            </a:br>
            <a:r>
              <a:rPr lang="en-US" sz="1600" dirty="0"/>
              <a:t/>
            </a:r>
            <a:br>
              <a:rPr lang="en-US" sz="1600" dirty="0"/>
            </a:br>
            <a:endParaRPr lang="en-US" sz="1600" dirty="0"/>
          </a:p>
        </p:txBody>
      </p:sp>
      <p:pic>
        <p:nvPicPr>
          <p:cNvPr id="3" name="Picture 2" descr="kmeans-harp-mpi-spark-speedup-efficiency.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875" y="875043"/>
            <a:ext cx="7912473" cy="4395818"/>
          </a:xfrm>
          <a:prstGeom prst="rect">
            <a:avLst/>
          </a:prstGeom>
        </p:spPr>
      </p:pic>
    </p:spTree>
    <p:extLst>
      <p:ext uri="{BB962C8B-B14F-4D97-AF65-F5344CB8AC3E}">
        <p14:creationId xmlns:p14="http://schemas.microsoft.com/office/powerpoint/2010/main" val="184160682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2"/>
          <p:cNvSpPr txBox="1">
            <a:spLocks/>
          </p:cNvSpPr>
          <p:nvPr/>
        </p:nvSpPr>
        <p:spPr bwMode="auto">
          <a:xfrm>
            <a:off x="0" y="2171700"/>
            <a:ext cx="8915400" cy="17859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88720" rIns="27432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pPr>
            <a:r>
              <a:rPr lang="en-US" sz="2800" b="1" dirty="0" smtClean="0">
                <a:solidFill>
                  <a:srgbClr val="FFFFFF"/>
                </a:solidFill>
              </a:rPr>
              <a:t>Ongoing &amp; Future Work: Towards HPBDS</a:t>
            </a:r>
            <a:endParaRPr lang="en-US" sz="2800" dirty="0" smtClean="0">
              <a:solidFill>
                <a:srgbClr val="FFFFFF"/>
              </a:solidFill>
            </a:endParaRPr>
          </a:p>
        </p:txBody>
      </p:sp>
    </p:spTree>
    <p:extLst>
      <p:ext uri="{BB962C8B-B14F-4D97-AF65-F5344CB8AC3E}">
        <p14:creationId xmlns:p14="http://schemas.microsoft.com/office/powerpoint/2010/main" val="55536087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and Future Work</a:t>
            </a:r>
            <a:endParaRPr lang="en-US" dirty="0"/>
          </a:p>
        </p:txBody>
      </p:sp>
      <p:sp>
        <p:nvSpPr>
          <p:cNvPr id="5" name="Content Placeholder 4"/>
          <p:cNvSpPr>
            <a:spLocks noGrp="1"/>
          </p:cNvSpPr>
          <p:nvPr>
            <p:ph sz="half" idx="2"/>
          </p:nvPr>
        </p:nvSpPr>
        <p:spPr>
          <a:xfrm>
            <a:off x="237234" y="1426303"/>
            <a:ext cx="8184421" cy="4533900"/>
          </a:xfrm>
        </p:spPr>
        <p:txBody>
          <a:bodyPr/>
          <a:lstStyle/>
          <a:p>
            <a:r>
              <a:rPr lang="en-US" sz="1800" dirty="0" smtClean="0"/>
              <a:t>Applications:</a:t>
            </a:r>
          </a:p>
          <a:p>
            <a:pPr lvl="1"/>
            <a:r>
              <a:rPr lang="en-US" sz="1800" dirty="0" smtClean="0"/>
              <a:t>Formalizing and furthering  Ogres</a:t>
            </a:r>
          </a:p>
          <a:p>
            <a:pPr lvl="1"/>
            <a:r>
              <a:rPr lang="en-US" sz="1800" dirty="0" smtClean="0"/>
              <a:t>Investigating science </a:t>
            </a:r>
            <a:r>
              <a:rPr lang="en-US" sz="1800" dirty="0"/>
              <a:t>and </a:t>
            </a:r>
            <a:r>
              <a:rPr lang="en-US" sz="1800" dirty="0" smtClean="0"/>
              <a:t>engineering applications beyond </a:t>
            </a:r>
            <a:r>
              <a:rPr lang="en-US" sz="1800" dirty="0" err="1" smtClean="0"/>
              <a:t>Kmeans</a:t>
            </a:r>
            <a:r>
              <a:rPr lang="en-US" sz="1800" dirty="0" smtClean="0"/>
              <a:t>, e.g. MDS, trajectory analysis etc.</a:t>
            </a:r>
          </a:p>
          <a:p>
            <a:r>
              <a:rPr lang="en-US" sz="1800" dirty="0" smtClean="0"/>
              <a:t>Abstractions: Design and Implementation of</a:t>
            </a:r>
          </a:p>
          <a:p>
            <a:pPr lvl="1"/>
            <a:r>
              <a:rPr lang="en-US" sz="1800" dirty="0"/>
              <a:t>Analytics Library (SPIDAL</a:t>
            </a:r>
            <a:r>
              <a:rPr lang="en-US" sz="1800" dirty="0" smtClean="0"/>
              <a:t>)</a:t>
            </a:r>
          </a:p>
          <a:p>
            <a:pPr lvl="2"/>
            <a:r>
              <a:rPr lang="en-US" sz="1800" dirty="0" smtClean="0"/>
              <a:t>Collective communication implementation?</a:t>
            </a:r>
            <a:endParaRPr lang="en-US" sz="1800" dirty="0"/>
          </a:p>
          <a:p>
            <a:pPr lvl="1"/>
            <a:r>
              <a:rPr lang="en-US" sz="1800" dirty="0"/>
              <a:t>Resource Management (MIDAS</a:t>
            </a:r>
            <a:r>
              <a:rPr lang="en-US" sz="1800" dirty="0" smtClean="0"/>
              <a:t>)</a:t>
            </a:r>
          </a:p>
          <a:p>
            <a:pPr lvl="2"/>
            <a:r>
              <a:rPr lang="en-US" sz="1800" dirty="0" smtClean="0"/>
              <a:t>In-memory abstractions implementations?</a:t>
            </a:r>
          </a:p>
          <a:p>
            <a:pPr lvl="2"/>
            <a:r>
              <a:rPr lang="en-US" sz="1800" dirty="0" smtClean="0"/>
              <a:t>General purpose task management?</a:t>
            </a:r>
          </a:p>
          <a:p>
            <a:r>
              <a:rPr lang="en-US" sz="1800" dirty="0" smtClean="0"/>
              <a:t>System: </a:t>
            </a:r>
            <a:r>
              <a:rPr lang="en-US" sz="1800" dirty="0"/>
              <a:t>SPIDAL and MIDAS </a:t>
            </a:r>
            <a:r>
              <a:rPr lang="en-US" sz="1800" dirty="0" smtClean="0"/>
              <a:t>working on Wrangler (</a:t>
            </a:r>
            <a:r>
              <a:rPr lang="en-US" sz="1800" dirty="0" err="1" smtClean="0"/>
              <a:t>Hadoop</a:t>
            </a:r>
            <a:r>
              <a:rPr lang="en-US" sz="1800" dirty="0" smtClean="0"/>
              <a:t>-based) and COMET (VM based, non-</a:t>
            </a:r>
            <a:r>
              <a:rPr lang="en-US" sz="1800" dirty="0" err="1" smtClean="0"/>
              <a:t>Hadoop</a:t>
            </a:r>
            <a:r>
              <a:rPr lang="en-US" sz="1800" dirty="0" smtClean="0"/>
              <a:t>) </a:t>
            </a:r>
            <a:endParaRPr lang="en-US" sz="1800" dirty="0"/>
          </a:p>
        </p:txBody>
      </p:sp>
      <p:sp>
        <p:nvSpPr>
          <p:cNvPr id="3" name="Slide Number Placeholder 2"/>
          <p:cNvSpPr>
            <a:spLocks noGrp="1"/>
          </p:cNvSpPr>
          <p:nvPr>
            <p:ph type="sldNum" sz="quarter" idx="10"/>
          </p:nvPr>
        </p:nvSpPr>
        <p:spPr/>
        <p:txBody>
          <a:bodyPr/>
          <a:lstStyle/>
          <a:p>
            <a:fld id="{8C1510E7-41E5-EC45-AEF0-4F5FBB17A54E}" type="slidenum">
              <a:rPr lang="en-US" smtClean="0">
                <a:solidFill>
                  <a:srgbClr val="FFFFFF"/>
                </a:solidFill>
              </a:rPr>
              <a:pPr/>
              <a:t>34</a:t>
            </a:fld>
            <a:endParaRPr lang="en-US">
              <a:solidFill>
                <a:srgbClr val="FFFFFF"/>
              </a:solidFill>
            </a:endParaRPr>
          </a:p>
        </p:txBody>
      </p:sp>
      <p:pic>
        <p:nvPicPr>
          <p:cNvPr id="7" name="Content Placeholder 5" descr="hpbds-layers.png"/>
          <p:cNvPicPr>
            <a:picLocks noChangeAspect="1"/>
          </p:cNvPicPr>
          <p:nvPr/>
        </p:nvPicPr>
        <p:blipFill>
          <a:blip r:embed="rId2">
            <a:extLst>
              <a:ext uri="{28A0092B-C50C-407E-A947-70E740481C1C}">
                <a14:useLocalDpi xmlns:a14="http://schemas.microsoft.com/office/drawing/2010/main" val="0"/>
              </a:ext>
            </a:extLst>
          </a:blip>
          <a:srcRect t="-48481" b="-48481"/>
          <a:stretch>
            <a:fillRect/>
          </a:stretch>
        </p:blipFill>
        <p:spPr bwMode="auto">
          <a:xfrm>
            <a:off x="5522858" y="-767630"/>
            <a:ext cx="3443683" cy="386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297792632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44062"/>
          </a:xfrm>
        </p:spPr>
        <p:txBody>
          <a:bodyPr/>
          <a:lstStyle/>
          <a:p>
            <a:r>
              <a:rPr lang="en-US" b="1" dirty="0" smtClean="0"/>
              <a:t>Lessons / Insights</a:t>
            </a:r>
            <a:endParaRPr lang="en-US" b="1" dirty="0"/>
          </a:p>
        </p:txBody>
      </p:sp>
      <p:sp>
        <p:nvSpPr>
          <p:cNvPr id="3" name="Content Placeholder 2"/>
          <p:cNvSpPr>
            <a:spLocks noGrp="1"/>
          </p:cNvSpPr>
          <p:nvPr>
            <p:ph idx="1"/>
          </p:nvPr>
        </p:nvSpPr>
        <p:spPr>
          <a:xfrm>
            <a:off x="55266" y="852000"/>
            <a:ext cx="9144000" cy="6006000"/>
          </a:xfrm>
        </p:spPr>
        <p:txBody>
          <a:bodyPr>
            <a:normAutofit/>
          </a:bodyPr>
          <a:lstStyle/>
          <a:p>
            <a:r>
              <a:rPr lang="en-US" dirty="0">
                <a:latin typeface="Arial" charset="0"/>
                <a:ea typeface="ＭＳ Ｐゴシック" charset="0"/>
                <a:cs typeface="ＭＳ Ｐゴシック" charset="0"/>
              </a:rPr>
              <a:t>A fundamental need for abstractions to support diverse set of data-intensive applications</a:t>
            </a:r>
          </a:p>
          <a:p>
            <a:pPr lvl="1"/>
            <a:r>
              <a:rPr lang="en-US" sz="2000" i="1" dirty="0">
                <a:latin typeface="Arial" charset="0"/>
                <a:ea typeface="ＭＳ Ｐゴシック" charset="0"/>
              </a:rPr>
              <a:t>Need for a balanced, interoperable data CI</a:t>
            </a:r>
          </a:p>
          <a:p>
            <a:r>
              <a:rPr lang="en-US" dirty="0" smtClean="0"/>
              <a:t>Enhanced </a:t>
            </a:r>
            <a:r>
              <a:rPr lang="en-US" dirty="0"/>
              <a:t>Apache Big Data Stack </a:t>
            </a:r>
            <a:r>
              <a:rPr lang="en-US" b="1" dirty="0"/>
              <a:t>HPC-ABDS has ~120 members</a:t>
            </a:r>
          </a:p>
          <a:p>
            <a:pPr lvl="1"/>
            <a:r>
              <a:rPr lang="en-US" dirty="0"/>
              <a:t>Opportunities at Resource management, Data/File, Streaming, Programming, monitoring, workflow layers for HPC and ABDS integration</a:t>
            </a:r>
          </a:p>
          <a:p>
            <a:r>
              <a:rPr lang="en-US" dirty="0"/>
              <a:t>Data intensive algorithms do not have the well developed </a:t>
            </a:r>
            <a:r>
              <a:rPr lang="en-US" b="1" dirty="0"/>
              <a:t>high performance libraries </a:t>
            </a:r>
            <a:r>
              <a:rPr lang="en-US" dirty="0"/>
              <a:t>familiar from HPC</a:t>
            </a:r>
          </a:p>
          <a:p>
            <a:r>
              <a:rPr lang="en-US" b="1" dirty="0" smtClean="0"/>
              <a:t>Integrate </a:t>
            </a:r>
            <a:r>
              <a:rPr lang="en-US" dirty="0" smtClean="0"/>
              <a:t>(don’t compete) </a:t>
            </a:r>
            <a:r>
              <a:rPr lang="en-US" b="1" dirty="0" smtClean="0"/>
              <a:t>HPC with “Commodity Big data” </a:t>
            </a:r>
            <a:r>
              <a:rPr lang="en-US" dirty="0" smtClean="0"/>
              <a:t>(Google to Amazon to Enterprise Data Analytics) </a:t>
            </a:r>
            <a:endParaRPr lang="en-US" dirty="0"/>
          </a:p>
          <a:p>
            <a:pPr lvl="1"/>
            <a:r>
              <a:rPr lang="en-US" dirty="0" smtClean="0">
                <a:solidFill>
                  <a:schemeClr val="tx1">
                    <a:lumMod val="65000"/>
                    <a:lumOff val="35000"/>
                  </a:schemeClr>
                </a:solidFill>
              </a:rPr>
              <a:t>Towards </a:t>
            </a:r>
            <a:r>
              <a:rPr lang="en-US" dirty="0">
                <a:solidFill>
                  <a:schemeClr val="tx1">
                    <a:lumMod val="65000"/>
                    <a:lumOff val="35000"/>
                  </a:schemeClr>
                </a:solidFill>
              </a:rPr>
              <a:t>High-performance Data-Intensive </a:t>
            </a:r>
            <a:r>
              <a:rPr lang="en-US" dirty="0" smtClean="0">
                <a:solidFill>
                  <a:schemeClr val="tx1">
                    <a:lumMod val="65000"/>
                    <a:lumOff val="35000"/>
                  </a:schemeClr>
                </a:solidFill>
              </a:rPr>
              <a:t>Computing</a:t>
            </a:r>
          </a:p>
          <a:p>
            <a:pPr lvl="1"/>
            <a:r>
              <a:rPr lang="en-US" dirty="0" smtClean="0">
                <a:solidFill>
                  <a:schemeClr val="tx1">
                    <a:lumMod val="65000"/>
                    <a:lumOff val="35000"/>
                  </a:schemeClr>
                </a:solidFill>
                <a:latin typeface="Arial" charset="0"/>
                <a:ea typeface="ＭＳ Ｐゴシック" charset="0"/>
                <a:cs typeface="ＭＳ Ｐゴシック" charset="0"/>
              </a:rPr>
              <a:t>Best </a:t>
            </a:r>
            <a:r>
              <a:rPr lang="en-US" dirty="0">
                <a:solidFill>
                  <a:schemeClr val="tx1">
                    <a:lumMod val="65000"/>
                    <a:lumOff val="35000"/>
                  </a:schemeClr>
                </a:solidFill>
                <a:latin typeface="Arial" charset="0"/>
                <a:ea typeface="ＭＳ Ｐゴシック" charset="0"/>
                <a:cs typeface="ＭＳ Ｐゴシック" charset="0"/>
              </a:rPr>
              <a:t>of </a:t>
            </a:r>
            <a:r>
              <a:rPr lang="en-US" dirty="0" smtClean="0">
                <a:solidFill>
                  <a:schemeClr val="tx1">
                    <a:lumMod val="65000"/>
                    <a:lumOff val="35000"/>
                  </a:schemeClr>
                </a:solidFill>
                <a:latin typeface="Arial" charset="0"/>
                <a:ea typeface="ＭＳ Ｐゴシック" charset="0"/>
                <a:cs typeface="ＭＳ Ｐゴシック" charset="0"/>
              </a:rPr>
              <a:t>both</a:t>
            </a:r>
            <a:endParaRPr lang="en-US" dirty="0">
              <a:cs typeface="ＭＳ Ｐゴシック" charset="0"/>
            </a:endParaRPr>
          </a:p>
          <a:p>
            <a:pPr lvl="2"/>
            <a:r>
              <a:rPr lang="en-US" dirty="0" smtClean="0"/>
              <a:t>i.e. </a:t>
            </a:r>
            <a:r>
              <a:rPr lang="en-US" b="1" dirty="0" smtClean="0"/>
              <a:t>improve Mahout</a:t>
            </a:r>
            <a:r>
              <a:rPr lang="en-US" dirty="0" smtClean="0"/>
              <a:t>; don’t compete with it</a:t>
            </a:r>
          </a:p>
          <a:p>
            <a:pPr lvl="2"/>
            <a:r>
              <a:rPr lang="en-US" b="1" dirty="0" smtClean="0"/>
              <a:t>e.g. </a:t>
            </a:r>
            <a:r>
              <a:rPr lang="en-US" b="1" dirty="0" err="1" smtClean="0"/>
              <a:t>Hadoop</a:t>
            </a:r>
            <a:r>
              <a:rPr lang="en-US" b="1" dirty="0" smtClean="0"/>
              <a:t> plug-ins </a:t>
            </a:r>
            <a:r>
              <a:rPr lang="en-US" dirty="0" smtClean="0"/>
              <a:t>rather than replacing Hadoop</a:t>
            </a:r>
          </a:p>
          <a:p>
            <a:endParaRPr lang="en-US" dirty="0" smtClean="0"/>
          </a:p>
        </p:txBody>
      </p:sp>
    </p:spTree>
    <p:extLst>
      <p:ext uri="{BB962C8B-B14F-4D97-AF65-F5344CB8AC3E}">
        <p14:creationId xmlns:p14="http://schemas.microsoft.com/office/powerpoint/2010/main" val="29665532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Outline</a:t>
            </a:r>
            <a:endParaRPr lang="en-US" dirty="0"/>
          </a:p>
        </p:txBody>
      </p:sp>
      <p:sp>
        <p:nvSpPr>
          <p:cNvPr id="2" name="Slide Number Placeholder 1"/>
          <p:cNvSpPr>
            <a:spLocks noGrp="1"/>
          </p:cNvSpPr>
          <p:nvPr>
            <p:ph type="sldNum" sz="quarter" idx="10"/>
          </p:nvPr>
        </p:nvSpPr>
        <p:spPr/>
        <p:txBody>
          <a:bodyPr/>
          <a:lstStyle/>
          <a:p>
            <a:pPr>
              <a:defRPr/>
            </a:pPr>
            <a:fld id="{55CA80F3-A1BC-BC41-A1D7-7ADFCFE8360E}" type="slidenum">
              <a:rPr lang="en-US" smtClean="0">
                <a:solidFill>
                  <a:srgbClr val="FFFFFF"/>
                </a:solidFill>
              </a:rPr>
              <a:pPr>
                <a:defRPr/>
              </a:pPr>
              <a:t>4</a:t>
            </a:fld>
            <a:endParaRPr lang="en-US">
              <a:solidFill>
                <a:srgbClr val="FFFFFF"/>
              </a:solidFill>
            </a:endParaRPr>
          </a:p>
        </p:txBody>
      </p:sp>
      <p:sp>
        <p:nvSpPr>
          <p:cNvPr id="5" name="Content Placeholder 4"/>
          <p:cNvSpPr>
            <a:spLocks noGrp="1"/>
          </p:cNvSpPr>
          <p:nvPr>
            <p:ph idx="1"/>
          </p:nvPr>
        </p:nvSpPr>
        <p:spPr/>
        <p:txBody>
          <a:bodyPr/>
          <a:lstStyle/>
          <a:p>
            <a:r>
              <a:rPr lang="en-US" sz="1900" dirty="0" smtClean="0">
                <a:solidFill>
                  <a:schemeClr val="accent6"/>
                </a:solidFill>
              </a:rPr>
              <a:t>Motivation:  Rich and diverse landscape of data-intensive architectures, applications and software systems, requires balanced</a:t>
            </a:r>
            <a:r>
              <a:rPr lang="en-US" sz="1900" dirty="0">
                <a:solidFill>
                  <a:schemeClr val="accent6"/>
                </a:solidFill>
              </a:rPr>
              <a:t>, </a:t>
            </a:r>
            <a:r>
              <a:rPr lang="en-US" sz="1900" dirty="0" smtClean="0">
                <a:solidFill>
                  <a:schemeClr val="accent6"/>
                </a:solidFill>
              </a:rPr>
              <a:t>interoperable CI</a:t>
            </a:r>
          </a:p>
          <a:p>
            <a:pPr lvl="2"/>
            <a:r>
              <a:rPr lang="en-US" sz="1900" dirty="0" smtClean="0">
                <a:solidFill>
                  <a:schemeClr val="accent6"/>
                </a:solidFill>
              </a:rPr>
              <a:t>What might the architecture of such CI be? HPC or Grids or Clouds? </a:t>
            </a:r>
          </a:p>
          <a:p>
            <a:r>
              <a:rPr lang="en-US" sz="1900" dirty="0" smtClean="0">
                <a:solidFill>
                  <a:schemeClr val="accent6"/>
                </a:solidFill>
              </a:rPr>
              <a:t>Approach: Best </a:t>
            </a:r>
            <a:r>
              <a:rPr lang="en-US" sz="1900" dirty="0">
                <a:solidFill>
                  <a:schemeClr val="accent6"/>
                </a:solidFill>
              </a:rPr>
              <a:t>of  </a:t>
            </a:r>
            <a:r>
              <a:rPr lang="en-US" sz="1900" dirty="0" smtClean="0">
                <a:solidFill>
                  <a:schemeClr val="accent6"/>
                </a:solidFill>
              </a:rPr>
              <a:t>two paradigms: HPC  </a:t>
            </a:r>
            <a:r>
              <a:rPr lang="en-US" sz="1900" dirty="0">
                <a:solidFill>
                  <a:schemeClr val="accent6"/>
                </a:solidFill>
              </a:rPr>
              <a:t>AND Apache Big Data </a:t>
            </a:r>
            <a:r>
              <a:rPr lang="en-US" sz="1900" dirty="0" smtClean="0">
                <a:solidFill>
                  <a:schemeClr val="accent6"/>
                </a:solidFill>
              </a:rPr>
              <a:t>Stack</a:t>
            </a:r>
          </a:p>
          <a:p>
            <a:pPr lvl="1"/>
            <a:r>
              <a:rPr lang="en-US" sz="1900" dirty="0" smtClean="0">
                <a:solidFill>
                  <a:schemeClr val="accent6"/>
                </a:solidFill>
              </a:rPr>
              <a:t>Architecture: </a:t>
            </a:r>
            <a:r>
              <a:rPr lang="en-US" sz="1900" dirty="0">
                <a:solidFill>
                  <a:schemeClr val="accent6"/>
                </a:solidFill>
              </a:rPr>
              <a:t>HPBDS=HPC+</a:t>
            </a:r>
            <a:r>
              <a:rPr lang="en-US" sz="1900" dirty="0" smtClean="0">
                <a:solidFill>
                  <a:schemeClr val="accent6"/>
                </a:solidFill>
              </a:rPr>
              <a:t>ABDS</a:t>
            </a:r>
            <a:endParaRPr lang="en-US" sz="1900" dirty="0">
              <a:solidFill>
                <a:schemeClr val="accent6"/>
              </a:solidFill>
            </a:endParaRPr>
          </a:p>
          <a:p>
            <a:r>
              <a:rPr lang="en-US" sz="1900" dirty="0" smtClean="0">
                <a:solidFill>
                  <a:schemeClr val="accent6"/>
                </a:solidFill>
              </a:rPr>
              <a:t>Our Contribution:</a:t>
            </a:r>
          </a:p>
          <a:p>
            <a:pPr lvl="1"/>
            <a:r>
              <a:rPr lang="en-US" sz="1900" dirty="0">
                <a:solidFill>
                  <a:schemeClr val="accent6"/>
                </a:solidFill>
              </a:rPr>
              <a:t>Applications: </a:t>
            </a:r>
            <a:r>
              <a:rPr lang="en-US" sz="1900" dirty="0" smtClean="0">
                <a:solidFill>
                  <a:schemeClr val="accent6"/>
                </a:solidFill>
              </a:rPr>
              <a:t>Introduce </a:t>
            </a:r>
            <a:r>
              <a:rPr lang="en-US" sz="1900" dirty="0" err="1" smtClean="0">
                <a:solidFill>
                  <a:schemeClr val="accent6"/>
                </a:solidFill>
              </a:rPr>
              <a:t>BigData</a:t>
            </a:r>
            <a:r>
              <a:rPr lang="en-US" sz="1900" dirty="0" smtClean="0">
                <a:solidFill>
                  <a:schemeClr val="accent6"/>
                </a:solidFill>
              </a:rPr>
              <a:t> </a:t>
            </a:r>
            <a:r>
              <a:rPr lang="en-US" sz="1900" dirty="0">
                <a:solidFill>
                  <a:schemeClr val="accent6"/>
                </a:solidFill>
              </a:rPr>
              <a:t>Ogres (</a:t>
            </a:r>
            <a:r>
              <a:rPr lang="en-US" sz="1900" i="1" dirty="0">
                <a:solidFill>
                  <a:schemeClr val="accent6"/>
                </a:solidFill>
              </a:rPr>
              <a:t>mini-app</a:t>
            </a:r>
            <a:r>
              <a:rPr lang="en-US" sz="1900" dirty="0">
                <a:solidFill>
                  <a:schemeClr val="accent6"/>
                </a:solidFill>
              </a:rPr>
              <a:t>, macro/</a:t>
            </a:r>
            <a:r>
              <a:rPr lang="en-US" sz="1900" dirty="0" smtClean="0">
                <a:solidFill>
                  <a:schemeClr val="accent6"/>
                </a:solidFill>
              </a:rPr>
              <a:t>micro patterns)</a:t>
            </a:r>
            <a:endParaRPr lang="en-US" sz="1900" dirty="0">
              <a:solidFill>
                <a:schemeClr val="accent6"/>
              </a:solidFill>
            </a:endParaRPr>
          </a:p>
          <a:p>
            <a:pPr lvl="1"/>
            <a:r>
              <a:rPr lang="en-US" sz="1900" dirty="0" smtClean="0">
                <a:solidFill>
                  <a:schemeClr val="accent6"/>
                </a:solidFill>
              </a:rPr>
              <a:t>Experiments: K-means Ogres</a:t>
            </a:r>
            <a:r>
              <a:rPr lang="en-US" sz="1900" dirty="0">
                <a:solidFill>
                  <a:schemeClr val="accent6"/>
                </a:solidFill>
              </a:rPr>
              <a:t> </a:t>
            </a:r>
            <a:r>
              <a:rPr lang="en-US" sz="1900" dirty="0" smtClean="0">
                <a:solidFill>
                  <a:schemeClr val="accent6"/>
                </a:solidFill>
              </a:rPr>
              <a:t>study performance range of systems</a:t>
            </a:r>
          </a:p>
          <a:p>
            <a:r>
              <a:rPr lang="en-US" sz="1900" dirty="0" smtClean="0">
                <a:solidFill>
                  <a:schemeClr val="accent6"/>
                </a:solidFill>
              </a:rPr>
              <a:t>Ongoing and Future Work</a:t>
            </a:r>
          </a:p>
          <a:p>
            <a:pPr lvl="1"/>
            <a:r>
              <a:rPr lang="en-US" sz="1900" dirty="0">
                <a:solidFill>
                  <a:schemeClr val="accent6"/>
                </a:solidFill>
              </a:rPr>
              <a:t>Abstractions: SPIDAL and MIDAS which underpin </a:t>
            </a:r>
            <a:r>
              <a:rPr lang="en-US" sz="1900" dirty="0" smtClean="0">
                <a:solidFill>
                  <a:schemeClr val="accent6"/>
                </a:solidFill>
              </a:rPr>
              <a:t>HPBDS</a:t>
            </a:r>
            <a:endParaRPr lang="en-US" sz="1900" dirty="0">
              <a:solidFill>
                <a:schemeClr val="accent6"/>
              </a:solidFill>
            </a:endParaRPr>
          </a:p>
          <a:p>
            <a:pPr lvl="2"/>
            <a:r>
              <a:rPr lang="en-US" sz="1900" dirty="0" smtClean="0">
                <a:solidFill>
                  <a:schemeClr val="accent6"/>
                </a:solidFill>
              </a:rPr>
              <a:t>How to achieve consilience </a:t>
            </a:r>
            <a:r>
              <a:rPr lang="en-US" sz="1900" dirty="0">
                <a:solidFill>
                  <a:schemeClr val="accent6"/>
                </a:solidFill>
              </a:rPr>
              <a:t>between HPC and </a:t>
            </a:r>
            <a:r>
              <a:rPr lang="en-US" sz="1900" dirty="0" smtClean="0">
                <a:solidFill>
                  <a:schemeClr val="accent6"/>
                </a:solidFill>
              </a:rPr>
              <a:t>Apache/</a:t>
            </a:r>
            <a:r>
              <a:rPr lang="en-US" sz="1900" dirty="0" err="1" smtClean="0">
                <a:solidFill>
                  <a:schemeClr val="accent6"/>
                </a:solidFill>
              </a:rPr>
              <a:t>Hadoop</a:t>
            </a:r>
            <a:r>
              <a:rPr lang="en-US" sz="1900" dirty="0">
                <a:solidFill>
                  <a:schemeClr val="accent6"/>
                </a:solidFill>
              </a:rPr>
              <a:t>?</a:t>
            </a:r>
          </a:p>
          <a:p>
            <a:pPr lvl="1"/>
            <a:endParaRPr lang="en-US" sz="1900" dirty="0" smtClean="0">
              <a:solidFill>
                <a:schemeClr val="accent6"/>
              </a:solidFill>
            </a:endParaRPr>
          </a:p>
          <a:p>
            <a:endParaRPr lang="en-US" sz="1900" dirty="0" smtClean="0">
              <a:solidFill>
                <a:schemeClr val="accent6"/>
              </a:solidFill>
            </a:endParaRPr>
          </a:p>
          <a:p>
            <a:pPr marL="457200" lvl="1" indent="0">
              <a:buClr>
                <a:srgbClr val="000000">
                  <a:lumMod val="95000"/>
                  <a:lumOff val="5000"/>
                </a:srgbClr>
              </a:buClr>
              <a:buNone/>
            </a:pPr>
            <a:endParaRPr lang="en-US" sz="1900" dirty="0">
              <a:solidFill>
                <a:schemeClr val="accent6"/>
              </a:solidFill>
            </a:endParaRPr>
          </a:p>
          <a:p>
            <a:endParaRPr lang="en-US" sz="1900" i="1" dirty="0" smtClean="0">
              <a:solidFill>
                <a:schemeClr val="accent6"/>
              </a:solidFill>
            </a:endParaRPr>
          </a:p>
          <a:p>
            <a:pPr lvl="1"/>
            <a:endParaRPr lang="en-US" sz="1900" i="1" dirty="0">
              <a:solidFill>
                <a:schemeClr val="accent6"/>
              </a:solidFill>
            </a:endParaRPr>
          </a:p>
          <a:p>
            <a:endParaRPr lang="en-US" sz="1900" dirty="0">
              <a:solidFill>
                <a:schemeClr val="accent6"/>
              </a:solidFill>
            </a:endParaRPr>
          </a:p>
        </p:txBody>
      </p:sp>
    </p:spTree>
    <p:extLst>
      <p:ext uri="{BB962C8B-B14F-4D97-AF65-F5344CB8AC3E}">
        <p14:creationId xmlns:p14="http://schemas.microsoft.com/office/powerpoint/2010/main" val="28737122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167"/>
            <a:ext cx="8229600" cy="685800"/>
          </a:xfrm>
        </p:spPr>
        <p:txBody>
          <a:bodyPr>
            <a:normAutofit fontScale="90000"/>
          </a:bodyPr>
          <a:lstStyle/>
          <a:p>
            <a:r>
              <a:rPr lang="en-US" b="1" dirty="0" smtClean="0"/>
              <a:t>Grand Challenge Research </a:t>
            </a:r>
            <a:r>
              <a:rPr lang="en-US" b="1" dirty="0" smtClean="0"/>
              <a:t>Agenda</a:t>
            </a:r>
            <a:endParaRPr lang="en-US" b="1" dirty="0"/>
          </a:p>
        </p:txBody>
      </p:sp>
      <p:sp>
        <p:nvSpPr>
          <p:cNvPr id="3" name="Content Placeholder 2"/>
          <p:cNvSpPr>
            <a:spLocks noGrp="1"/>
          </p:cNvSpPr>
          <p:nvPr>
            <p:ph idx="1"/>
          </p:nvPr>
        </p:nvSpPr>
        <p:spPr>
          <a:xfrm>
            <a:off x="0" y="688294"/>
            <a:ext cx="9144000" cy="6169705"/>
          </a:xfrm>
        </p:spPr>
        <p:txBody>
          <a:bodyPr>
            <a:noAutofit/>
          </a:bodyPr>
          <a:lstStyle/>
          <a:p>
            <a:pPr>
              <a:spcBef>
                <a:spcPts val="0"/>
              </a:spcBef>
            </a:pPr>
            <a:endParaRPr lang="en-US" sz="2100" dirty="0" smtClean="0"/>
          </a:p>
          <a:p>
            <a:pPr>
              <a:spcBef>
                <a:spcPts val="0"/>
              </a:spcBef>
            </a:pPr>
            <a:r>
              <a:rPr lang="en-US" sz="2100" dirty="0" smtClean="0"/>
              <a:t>There </a:t>
            </a:r>
            <a:r>
              <a:rPr lang="en-US" sz="2100" dirty="0" smtClean="0"/>
              <a:t>is perhaps a broad consensus as to important </a:t>
            </a:r>
            <a:r>
              <a:rPr lang="en-US" sz="2100" dirty="0"/>
              <a:t>issues in practical parallel computing as applied to large scale simulations; this is reflected in supercomputer architectures, algorithms, libraries, languages, compilers and best practice for application development. </a:t>
            </a:r>
            <a:endParaRPr lang="en-US" sz="2100" dirty="0" smtClean="0"/>
          </a:p>
          <a:p>
            <a:pPr marL="0" indent="0">
              <a:spcBef>
                <a:spcPts val="0"/>
              </a:spcBef>
              <a:buNone/>
            </a:pPr>
            <a:endParaRPr lang="en-US" sz="2100" dirty="0" smtClean="0"/>
          </a:p>
          <a:p>
            <a:pPr>
              <a:spcBef>
                <a:spcPts val="0"/>
              </a:spcBef>
            </a:pPr>
            <a:r>
              <a:rPr lang="en-US" sz="2100" dirty="0" smtClean="0"/>
              <a:t>However </a:t>
            </a:r>
            <a:r>
              <a:rPr lang="en-US" sz="2100" dirty="0"/>
              <a:t>the same is not so true for data intensive problems even though commercial clouds presumably devote more resources to data analytics than supercomputers devote to simulations. We try to establish some principles that allow one to compare data intensive architectures and decide which applications fit which machines and which </a:t>
            </a:r>
            <a:r>
              <a:rPr lang="en-US" sz="2100" dirty="0" smtClean="0"/>
              <a:t>software.</a:t>
            </a:r>
          </a:p>
          <a:p>
            <a:pPr marL="0" indent="0">
              <a:spcBef>
                <a:spcPts val="0"/>
              </a:spcBef>
              <a:buNone/>
            </a:pPr>
            <a:endParaRPr lang="en-US" sz="2100" dirty="0" smtClean="0"/>
          </a:p>
          <a:p>
            <a:pPr>
              <a:spcBef>
                <a:spcPts val="0"/>
              </a:spcBef>
            </a:pPr>
            <a:r>
              <a:rPr lang="en-US" sz="2100" dirty="0" smtClean="0"/>
              <a:t>We </a:t>
            </a:r>
            <a:r>
              <a:rPr lang="en-US" sz="2100" dirty="0"/>
              <a:t>use a sample of over 50 big data applications to identify characteristics of data intensive applications and  propose  a big data version of the famous Berkeley dwarfs and NAS parallel benchmarks. We consider hardware from clouds to HPC. Our software analysis builds on the Apache software stack (ABDS) that is well used in modern cloud computing, which we enhance with HPC concepts to derive HPC-</a:t>
            </a:r>
            <a:r>
              <a:rPr lang="en-US" sz="2100" dirty="0" smtClean="0"/>
              <a:t>ABDS, aka HPBDS</a:t>
            </a:r>
            <a:r>
              <a:rPr lang="en-US" sz="2100" dirty="0"/>
              <a:t> </a:t>
            </a:r>
            <a:endParaRPr lang="en-US" sz="2100" dirty="0" smtClean="0"/>
          </a:p>
        </p:txBody>
      </p:sp>
    </p:spTree>
    <p:extLst>
      <p:ext uri="{BB962C8B-B14F-4D97-AF65-F5344CB8AC3E}">
        <p14:creationId xmlns:p14="http://schemas.microsoft.com/office/powerpoint/2010/main" val="13203920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2"/>
          <p:cNvSpPr txBox="1">
            <a:spLocks/>
          </p:cNvSpPr>
          <p:nvPr/>
        </p:nvSpPr>
        <p:spPr bwMode="auto">
          <a:xfrm>
            <a:off x="0" y="2171700"/>
            <a:ext cx="8915400" cy="17859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88720" rIns="27432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pPr>
            <a:r>
              <a:rPr lang="en-US" sz="2800" b="1" dirty="0">
                <a:solidFill>
                  <a:srgbClr val="FFFFFF"/>
                </a:solidFill>
              </a:rPr>
              <a:t>The Case for an Integrating </a:t>
            </a:r>
            <a:r>
              <a:rPr lang="en-US" sz="2800" b="1" dirty="0" smtClean="0">
                <a:solidFill>
                  <a:srgbClr val="FFFFFF"/>
                </a:solidFill>
              </a:rPr>
              <a:t>Apache/</a:t>
            </a:r>
            <a:r>
              <a:rPr lang="en-US" sz="2800" b="1" dirty="0" err="1" smtClean="0">
                <a:solidFill>
                  <a:srgbClr val="FFFFFF"/>
                </a:solidFill>
              </a:rPr>
              <a:t>Hadoop</a:t>
            </a:r>
            <a:r>
              <a:rPr lang="en-US" sz="2800" b="1" dirty="0" smtClean="0">
                <a:solidFill>
                  <a:srgbClr val="FFFFFF"/>
                </a:solidFill>
              </a:rPr>
              <a:t> </a:t>
            </a:r>
            <a:r>
              <a:rPr lang="en-US" sz="2800" b="1" dirty="0">
                <a:solidFill>
                  <a:srgbClr val="FFFFFF"/>
                </a:solidFill>
              </a:rPr>
              <a:t>Big Data Stack with </a:t>
            </a:r>
            <a:r>
              <a:rPr lang="en-US" sz="2800" b="1" dirty="0" smtClean="0">
                <a:solidFill>
                  <a:srgbClr val="FFFFFF"/>
                </a:solidFill>
              </a:rPr>
              <a:t>HPC</a:t>
            </a:r>
            <a:endParaRPr lang="en-US" sz="2800" dirty="0" smtClean="0">
              <a:solidFill>
                <a:srgbClr val="FFFFFF"/>
              </a:solidFill>
            </a:endParaRPr>
          </a:p>
        </p:txBody>
      </p:sp>
    </p:spTree>
    <p:extLst>
      <p:ext uri="{BB962C8B-B14F-4D97-AF65-F5344CB8AC3E}">
        <p14:creationId xmlns:p14="http://schemas.microsoft.com/office/powerpoint/2010/main" val="2390523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77778" cy="6858000"/>
          </a:xfrm>
          <a:prstGeom prst="rect">
            <a:avLst/>
          </a:prstGeom>
          <a:noFill/>
        </p:spPr>
      </p:pic>
    </p:spTree>
    <p:extLst>
      <p:ext uri="{BB962C8B-B14F-4D97-AF65-F5344CB8AC3E}">
        <p14:creationId xmlns:p14="http://schemas.microsoft.com/office/powerpoint/2010/main" val="19647513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77778" cy="6858000"/>
          </a:xfrm>
          <a:prstGeom prst="rect">
            <a:avLst/>
          </a:prstGeom>
          <a:noFill/>
        </p:spPr>
      </p:pic>
      <p:sp>
        <p:nvSpPr>
          <p:cNvPr id="9" name="TextBox 8"/>
          <p:cNvSpPr txBox="1"/>
          <p:nvPr/>
        </p:nvSpPr>
        <p:spPr>
          <a:xfrm>
            <a:off x="0" y="3823927"/>
            <a:ext cx="9144000" cy="3046988"/>
          </a:xfrm>
          <a:prstGeom prst="rect">
            <a:avLst/>
          </a:prstGeom>
          <a:solidFill>
            <a:schemeClr val="bg1"/>
          </a:solidFill>
        </p:spPr>
        <p:txBody>
          <a:bodyPr wrap="square" rtlCol="0">
            <a:spAutoFit/>
          </a:bodyPr>
          <a:lstStyle/>
          <a:p>
            <a:pPr marL="342900" indent="-342900" defTabSz="457200" fontAlgn="auto">
              <a:spcBef>
                <a:spcPts val="0"/>
              </a:spcBef>
              <a:spcAft>
                <a:spcPts val="0"/>
              </a:spcAft>
              <a:buFont typeface="Arial" panose="020B0604020202020204" pitchFamily="34" charset="0"/>
              <a:buChar char="•"/>
            </a:pPr>
            <a:r>
              <a:rPr lang="en-US" sz="2400" dirty="0" err="1" smtClean="0">
                <a:solidFill>
                  <a:prstClr val="black"/>
                </a:solidFill>
                <a:latin typeface="Calibri"/>
                <a:ea typeface="+mn-ea"/>
                <a:cs typeface="+mn-cs"/>
              </a:rPr>
              <a:t>Hadoop</a:t>
            </a:r>
            <a:r>
              <a:rPr lang="en-US" sz="2400" smtClean="0">
                <a:solidFill>
                  <a:prstClr val="black"/>
                </a:solidFill>
                <a:latin typeface="Calibri"/>
                <a:ea typeface="+mn-ea"/>
                <a:cs typeface="+mn-cs"/>
              </a:rPr>
              <a:t>/ABDS</a:t>
            </a:r>
            <a:endParaRPr lang="en-US" sz="2400" dirty="0" smtClean="0">
              <a:solidFill>
                <a:prstClr val="black"/>
              </a:solidFill>
              <a:latin typeface="Calibri"/>
              <a:ea typeface="+mn-ea"/>
              <a:cs typeface="+mn-cs"/>
            </a:endParaRPr>
          </a:p>
          <a:p>
            <a:pPr marL="800100" lvl="1" indent="-342900" defTabSz="457200" fontAlgn="auto">
              <a:spcBef>
                <a:spcPts val="0"/>
              </a:spcBef>
              <a:spcAft>
                <a:spcPts val="0"/>
              </a:spcAft>
              <a:buFont typeface="Arial" panose="020B0604020202020204" pitchFamily="34" charset="0"/>
              <a:buChar char="•"/>
            </a:pPr>
            <a:r>
              <a:rPr lang="en-US" sz="2400" dirty="0" smtClean="0">
                <a:solidFill>
                  <a:prstClr val="black"/>
                </a:solidFill>
                <a:latin typeface="Calibri"/>
                <a:ea typeface="+mn-ea"/>
                <a:cs typeface="+mn-cs"/>
              </a:rPr>
              <a:t>~120 Capabilities</a:t>
            </a:r>
          </a:p>
          <a:p>
            <a:pPr marL="800100" lvl="1" indent="-342900" defTabSz="457200" fontAlgn="auto">
              <a:spcBef>
                <a:spcPts val="0"/>
              </a:spcBef>
              <a:spcAft>
                <a:spcPts val="0"/>
              </a:spcAft>
              <a:buFont typeface="Arial" panose="020B0604020202020204" pitchFamily="34" charset="0"/>
              <a:buChar char="•"/>
            </a:pPr>
            <a:r>
              <a:rPr lang="en-US" sz="2400" dirty="0" smtClean="0">
                <a:solidFill>
                  <a:prstClr val="black"/>
                </a:solidFill>
                <a:latin typeface="Calibri"/>
                <a:ea typeface="+mn-ea"/>
                <a:cs typeface="+mn-cs"/>
              </a:rPr>
              <a:t>&gt;40 Apache</a:t>
            </a:r>
          </a:p>
          <a:p>
            <a:pPr marL="342900" indent="-342900" defTabSz="457200" fontAlgn="auto">
              <a:spcBef>
                <a:spcPts val="0"/>
              </a:spcBef>
              <a:spcAft>
                <a:spcPts val="0"/>
              </a:spcAft>
              <a:buFont typeface="Arial" panose="020B0604020202020204" pitchFamily="34" charset="0"/>
              <a:buChar char="•"/>
            </a:pPr>
            <a:r>
              <a:rPr lang="en-US" sz="2400" b="1" dirty="0" smtClean="0">
                <a:solidFill>
                  <a:srgbClr val="9BBB59">
                    <a:lumMod val="75000"/>
                  </a:srgbClr>
                </a:solidFill>
                <a:latin typeface="Calibri"/>
                <a:ea typeface="+mn-ea"/>
                <a:cs typeface="+mn-cs"/>
              </a:rPr>
              <a:t>Green </a:t>
            </a:r>
            <a:r>
              <a:rPr lang="en-US" sz="2400" b="1" dirty="0">
                <a:solidFill>
                  <a:srgbClr val="9BBB59">
                    <a:lumMod val="75000"/>
                  </a:srgbClr>
                </a:solidFill>
                <a:latin typeface="Calibri"/>
                <a:ea typeface="+mn-ea"/>
                <a:cs typeface="+mn-cs"/>
              </a:rPr>
              <a:t>layers have strong HPC Integration </a:t>
            </a:r>
            <a:r>
              <a:rPr lang="en-US" sz="2400" b="1" dirty="0" smtClean="0">
                <a:solidFill>
                  <a:srgbClr val="9BBB59">
                    <a:lumMod val="75000"/>
                  </a:srgbClr>
                </a:solidFill>
                <a:latin typeface="Calibri"/>
                <a:ea typeface="+mn-ea"/>
                <a:cs typeface="+mn-cs"/>
              </a:rPr>
              <a:t>opportunities</a:t>
            </a:r>
            <a:br>
              <a:rPr lang="en-US" sz="2400" b="1" dirty="0" smtClean="0">
                <a:solidFill>
                  <a:srgbClr val="9BBB59">
                    <a:lumMod val="75000"/>
                  </a:srgbClr>
                </a:solidFill>
                <a:latin typeface="Calibri"/>
                <a:ea typeface="+mn-ea"/>
                <a:cs typeface="+mn-cs"/>
              </a:rPr>
            </a:br>
            <a:endParaRPr lang="en-US" sz="2400" b="1" dirty="0" smtClean="0">
              <a:solidFill>
                <a:srgbClr val="9BBB59">
                  <a:lumMod val="75000"/>
                </a:srgbClr>
              </a:solidFill>
              <a:latin typeface="Calibri"/>
              <a:ea typeface="+mn-ea"/>
              <a:cs typeface="+mn-cs"/>
            </a:endParaRPr>
          </a:p>
          <a:p>
            <a:pPr marL="342900" indent="-342900" defTabSz="457200" fontAlgn="auto">
              <a:spcBef>
                <a:spcPts val="0"/>
              </a:spcBef>
              <a:spcAft>
                <a:spcPts val="0"/>
              </a:spcAft>
              <a:buFont typeface="Arial" panose="020B0604020202020204" pitchFamily="34" charset="0"/>
              <a:buChar char="•"/>
            </a:pPr>
            <a:r>
              <a:rPr lang="en-US" sz="2400" b="1" dirty="0" smtClean="0">
                <a:solidFill>
                  <a:prstClr val="black"/>
                </a:solidFill>
                <a:latin typeface="Calibri"/>
                <a:ea typeface="+mn-ea"/>
                <a:cs typeface="+mn-cs"/>
              </a:rPr>
              <a:t>Goal</a:t>
            </a:r>
          </a:p>
          <a:p>
            <a:pPr marL="342900" indent="-342900" defTabSz="457200" fontAlgn="auto">
              <a:spcBef>
                <a:spcPts val="0"/>
              </a:spcBef>
              <a:spcAft>
                <a:spcPts val="0"/>
              </a:spcAft>
              <a:buFont typeface="Arial" panose="020B0604020202020204" pitchFamily="34" charset="0"/>
              <a:buChar char="•"/>
            </a:pPr>
            <a:r>
              <a:rPr lang="en-US" sz="2400" b="1" dirty="0" smtClean="0">
                <a:solidFill>
                  <a:prstClr val="black"/>
                </a:solidFill>
                <a:latin typeface="Calibri"/>
                <a:ea typeface="+mn-ea"/>
                <a:cs typeface="+mn-cs"/>
              </a:rPr>
              <a:t>Functionality </a:t>
            </a:r>
            <a:r>
              <a:rPr lang="en-US" sz="2400" b="1" dirty="0">
                <a:solidFill>
                  <a:prstClr val="black"/>
                </a:solidFill>
                <a:latin typeface="Calibri"/>
                <a:ea typeface="+mn-ea"/>
                <a:cs typeface="+mn-cs"/>
              </a:rPr>
              <a:t>of </a:t>
            </a:r>
            <a:r>
              <a:rPr lang="en-US" sz="2400" b="1" dirty="0" smtClean="0">
                <a:solidFill>
                  <a:prstClr val="black"/>
                </a:solidFill>
                <a:latin typeface="Calibri"/>
                <a:ea typeface="+mn-ea"/>
                <a:cs typeface="+mn-cs"/>
              </a:rPr>
              <a:t>ABDS</a:t>
            </a:r>
          </a:p>
          <a:p>
            <a:pPr marL="342900" indent="-342900" defTabSz="457200" fontAlgn="auto">
              <a:spcBef>
                <a:spcPts val="0"/>
              </a:spcBef>
              <a:spcAft>
                <a:spcPts val="0"/>
              </a:spcAft>
              <a:buFont typeface="Arial" panose="020B0604020202020204" pitchFamily="34" charset="0"/>
              <a:buChar char="•"/>
            </a:pPr>
            <a:r>
              <a:rPr lang="en-US" sz="2400" b="1" dirty="0" smtClean="0">
                <a:solidFill>
                  <a:prstClr val="black"/>
                </a:solidFill>
                <a:latin typeface="Calibri"/>
                <a:ea typeface="+mn-ea"/>
                <a:cs typeface="+mn-cs"/>
              </a:rPr>
              <a:t>Performance </a:t>
            </a:r>
            <a:r>
              <a:rPr lang="en-US" sz="2400" b="1" dirty="0">
                <a:solidFill>
                  <a:prstClr val="black"/>
                </a:solidFill>
                <a:latin typeface="Calibri"/>
                <a:ea typeface="+mn-ea"/>
                <a:cs typeface="+mn-cs"/>
              </a:rPr>
              <a:t>of HPC</a:t>
            </a:r>
            <a:endParaRPr lang="en-US" sz="2400" dirty="0">
              <a:solidFill>
                <a:prstClr val="black"/>
              </a:solidFill>
              <a:latin typeface="Calibri"/>
              <a:ea typeface="+mn-ea"/>
              <a:cs typeface="+mn-cs"/>
            </a:endParaRPr>
          </a:p>
        </p:txBody>
      </p:sp>
    </p:spTree>
    <p:extLst>
      <p:ext uri="{BB962C8B-B14F-4D97-AF65-F5344CB8AC3E}">
        <p14:creationId xmlns:p14="http://schemas.microsoft.com/office/powerpoint/2010/main" val="25535232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a:extLst>
              <a:ext uri="{28A0092B-C50C-407E-A947-70E740481C1C}">
                <a14:useLocalDpi xmlns:a14="http://schemas.microsoft.com/office/drawing/2010/main" val="0"/>
              </a:ext>
            </a:extLst>
          </a:blip>
          <a:srcRect l="18598" t="47465"/>
          <a:stretch/>
        </p:blipFill>
        <p:spPr bwMode="auto">
          <a:xfrm>
            <a:off x="-1" y="28825"/>
            <a:ext cx="8979877" cy="6829176"/>
          </a:xfrm>
          <a:prstGeom prst="rect">
            <a:avLst/>
          </a:prstGeom>
          <a:noFill/>
        </p:spPr>
      </p:pic>
    </p:spTree>
    <p:extLst>
      <p:ext uri="{BB962C8B-B14F-4D97-AF65-F5344CB8AC3E}">
        <p14:creationId xmlns:p14="http://schemas.microsoft.com/office/powerpoint/2010/main" val="428907235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_RU_Template_Verdana_G">
  <a:themeElements>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U_Template_Verdana_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_Template_Verdana_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_Template_Verdana_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_Template_Verdana_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_Template_Verdana_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_Template_Verdana_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_Template_Verdana_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_Template_Verdana_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_Template_Verdana_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_Template_Verdana_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_Template_Verdana_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_Template_Verdana_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RU_Template_Verdana_G">
  <a:themeElements>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U_Template_Verdana_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_Template_Verdana_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_Template_Verdana_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_Template_Verdana_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_Template_Verdana_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_Template_Verdana_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_Template_Verdana_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_Template_Verdana_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_Template_Verdana_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_Template_Verdana_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_Template_Verdana_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_Template_Verdana_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18647</TotalTime>
  <Words>2278</Words>
  <Application>Microsoft Macintosh PowerPoint</Application>
  <PresentationFormat>On-screen Show (4:3)</PresentationFormat>
  <Paragraphs>347</Paragraphs>
  <Slides>35</Slides>
  <Notes>5</Notes>
  <HiddenSlides>0</HiddenSlides>
  <MMClips>0</MMClips>
  <ScaleCrop>false</ScaleCrop>
  <HeadingPairs>
    <vt:vector size="4" baseType="variant">
      <vt:variant>
        <vt:lpstr>Theme</vt:lpstr>
      </vt:variant>
      <vt:variant>
        <vt:i4>4</vt:i4>
      </vt:variant>
      <vt:variant>
        <vt:lpstr>Slide Titles</vt:lpstr>
      </vt:variant>
      <vt:variant>
        <vt:i4>35</vt:i4>
      </vt:variant>
    </vt:vector>
  </HeadingPairs>
  <TitlesOfParts>
    <vt:vector size="39" baseType="lpstr">
      <vt:lpstr>2_RU_Template_Verdana_G</vt:lpstr>
      <vt:lpstr>3_RU_Template_Verdana_G</vt:lpstr>
      <vt:lpstr>Office Theme</vt:lpstr>
      <vt:lpstr>1_Office Theme</vt:lpstr>
      <vt:lpstr>PowerPoint Presentation</vt:lpstr>
      <vt:lpstr>Data-intensive Sciences</vt:lpstr>
      <vt:lpstr>Compute &amp; Data: Two sides of the same coin An Interesting Observation </vt:lpstr>
      <vt:lpstr>Outline</vt:lpstr>
      <vt:lpstr>Grand Challenge Research Agenda</vt:lpstr>
      <vt:lpstr>PowerPoint Presentation</vt:lpstr>
      <vt:lpstr>PowerPoint Presentation</vt:lpstr>
      <vt:lpstr>PowerPoint Presentation</vt:lpstr>
      <vt:lpstr>PowerPoint Presentation</vt:lpstr>
      <vt:lpstr>PowerPoint Presentation</vt:lpstr>
      <vt:lpstr>PowerPoint Presentation</vt:lpstr>
      <vt:lpstr>Bringing High Performance to Data Analytics</vt:lpstr>
      <vt:lpstr>PowerPoint Presentation</vt:lpstr>
      <vt:lpstr>Diversity of Data-Intensive Applications [slide source GCF]</vt:lpstr>
      <vt:lpstr>Data-Intensive Application Pattern (or Structure)</vt:lpstr>
      <vt:lpstr>HPC Benchmark Classics</vt:lpstr>
      <vt:lpstr>7 Original Berkeley Dwarfs (Colella)</vt:lpstr>
      <vt:lpstr>13 Berkeley Dwarfs</vt:lpstr>
      <vt:lpstr>Distributed Computing MetaPatterns I Jha, Cole, Katz, Parashar, Rana, Weissman</vt:lpstr>
      <vt:lpstr>Distributed Computing MetaPatterns II Jha, Cole, Katz, Parashar, Rana, Weissman</vt:lpstr>
      <vt:lpstr>Distributed Computing MetaPatterns III</vt:lpstr>
      <vt:lpstr>Comparison of Data Analytics with Simulation I</vt:lpstr>
      <vt:lpstr>Comparison of Data Analytics with Simulation II</vt:lpstr>
      <vt:lpstr>Problem Architecture Facet of Ogres (MacroPattern)</vt:lpstr>
      <vt:lpstr>Core Analytics Facet of Ogres (microPattern) I</vt:lpstr>
      <vt:lpstr>Core Analytics Facet of Ogres (microPattern) II</vt:lpstr>
      <vt:lpstr>One Facet of Ogres has Computational Features</vt:lpstr>
      <vt:lpstr>Data Lifecycle and Challenges</vt:lpstr>
      <vt:lpstr>Data Source and Style Facet of Ogres</vt:lpstr>
      <vt:lpstr>SPIDAL: What is Parallelism Over?</vt:lpstr>
      <vt:lpstr>4 Forms of MapReduce</vt:lpstr>
      <vt:lpstr>PowerPoint Presentation</vt:lpstr>
      <vt:lpstr>PowerPoint Presentation</vt:lpstr>
      <vt:lpstr>Ongoing and Future Work</vt:lpstr>
      <vt:lpstr>Lessons / Insights</vt:lpstr>
    </vt:vector>
  </TitlesOfParts>
  <Company>University Relations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eburris</dc:creator>
  <cp:lastModifiedBy>Shantenu Jha</cp:lastModifiedBy>
  <cp:revision>1357</cp:revision>
  <cp:lastPrinted>2013-09-28T02:05:37Z</cp:lastPrinted>
  <dcterms:created xsi:type="dcterms:W3CDTF">2013-07-01T12:47:06Z</dcterms:created>
  <dcterms:modified xsi:type="dcterms:W3CDTF">2014-07-01T21:26:58Z</dcterms:modified>
</cp:coreProperties>
</file>