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50" r:id="rId3"/>
    <p:sldMasterId id="2147483758" r:id="rId4"/>
  </p:sldMasterIdLst>
  <p:notesMasterIdLst>
    <p:notesMasterId r:id="rId31"/>
  </p:notesMasterIdLst>
  <p:sldIdLst>
    <p:sldId id="424" r:id="rId5"/>
    <p:sldId id="455" r:id="rId6"/>
    <p:sldId id="588" r:id="rId7"/>
    <p:sldId id="300" r:id="rId8"/>
    <p:sldId id="584" r:id="rId9"/>
    <p:sldId id="585" r:id="rId10"/>
    <p:sldId id="583" r:id="rId11"/>
    <p:sldId id="586" r:id="rId12"/>
    <p:sldId id="582" r:id="rId13"/>
    <p:sldId id="581" r:id="rId14"/>
    <p:sldId id="275" r:id="rId15"/>
    <p:sldId id="316" r:id="rId16"/>
    <p:sldId id="459" r:id="rId17"/>
    <p:sldId id="576" r:id="rId18"/>
    <p:sldId id="547" r:id="rId19"/>
    <p:sldId id="579" r:id="rId20"/>
    <p:sldId id="580" r:id="rId21"/>
    <p:sldId id="577" r:id="rId22"/>
    <p:sldId id="548" r:id="rId23"/>
    <p:sldId id="549" r:id="rId24"/>
    <p:sldId id="555" r:id="rId25"/>
    <p:sldId id="552" r:id="rId26"/>
    <p:sldId id="560" r:id="rId27"/>
    <p:sldId id="563" r:id="rId28"/>
    <p:sldId id="564" r:id="rId29"/>
    <p:sldId id="5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89146" autoAdjust="0"/>
  </p:normalViewPr>
  <p:slideViewPr>
    <p:cSldViewPr>
      <p:cViewPr varScale="1">
        <p:scale>
          <a:sx n="87" d="100"/>
          <a:sy n="87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rey%20Fox\Desktop\TwisterAzure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v>DryadLINQ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8510.4749999997111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invertIfNegative val="0"/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92800"/>
        <c:axId val="165257984"/>
      </c:barChart>
      <c:catAx>
        <c:axId val="1628928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257984"/>
        <c:crosses val="autoZero"/>
        <c:auto val="1"/>
        <c:lblAlgn val="ctr"/>
        <c:lblOffset val="100"/>
        <c:noMultiLvlLbl val="0"/>
      </c:catAx>
      <c:valAx>
        <c:axId val="1652579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289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39632545931848"/>
          <c:y val="6.368427736855474E-2"/>
          <c:w val="0.32490354330709365"/>
          <c:h val="0.196945643891292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SWG!$F$54</c:f>
              <c:strCache>
                <c:ptCount val="1"/>
                <c:pt idx="0">
                  <c:v>AzureMR</c:v>
                </c:pt>
              </c:strCache>
            </c:strRef>
          </c:tx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SWG!$F$55:$F$59</c:f>
              <c:numCache>
                <c:formatCode>General</c:formatCode>
                <c:ptCount val="5"/>
                <c:pt idx="0">
                  <c:v>8.8283071999999994</c:v>
                </c:pt>
                <c:pt idx="1">
                  <c:v>12.655417600000026</c:v>
                </c:pt>
                <c:pt idx="2">
                  <c:v>17.183756799999987</c:v>
                </c:pt>
                <c:pt idx="3">
                  <c:v>21.677914666666759</c:v>
                </c:pt>
                <c:pt idx="4">
                  <c:v>24.525401599999917</c:v>
                </c:pt>
              </c:numCache>
            </c:numRef>
          </c:val>
        </c:ser>
        <c:ser>
          <c:idx val="2"/>
          <c:order val="1"/>
          <c:tx>
            <c:strRef>
              <c:f>SWG!$H$54</c:f>
              <c:strCache>
                <c:ptCount val="1"/>
                <c:pt idx="0">
                  <c:v>Amazon EMR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SWG!$H$55:$H$59</c:f>
              <c:numCache>
                <c:formatCode>General</c:formatCode>
                <c:ptCount val="5"/>
                <c:pt idx="0">
                  <c:v>8.8799296000000005</c:v>
                </c:pt>
                <c:pt idx="1">
                  <c:v>12.981365277777778</c:v>
                </c:pt>
                <c:pt idx="2">
                  <c:v>16.887888966666754</c:v>
                </c:pt>
                <c:pt idx="3">
                  <c:v>21.815976088888895</c:v>
                </c:pt>
                <c:pt idx="4">
                  <c:v>25.830348911111109</c:v>
                </c:pt>
              </c:numCache>
            </c:numRef>
          </c:val>
        </c:ser>
        <c:ser>
          <c:idx val="4"/>
          <c:order val="2"/>
          <c:tx>
            <c:strRef>
              <c:f>SWG!$J$54</c:f>
              <c:strCache>
                <c:ptCount val="1"/>
                <c:pt idx="0">
                  <c:v>Hadoop on EC2</c:v>
                </c:pt>
              </c:strCache>
            </c:strRef>
          </c:tx>
          <c:spPr>
            <a:solidFill>
              <a:srgbClr val="8D42C6"/>
            </a:solidFill>
          </c:spPr>
          <c:invertIfNegative val="0"/>
          <c:cat>
            <c:strRef>
              <c:f>SWG!$E$55:$E$59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SWG!$J$55:$J$59</c:f>
              <c:numCache>
                <c:formatCode>General</c:formatCode>
                <c:ptCount val="5"/>
                <c:pt idx="0">
                  <c:v>8.283751500000001</c:v>
                </c:pt>
                <c:pt idx="1">
                  <c:v>12.626556388888931</c:v>
                </c:pt>
                <c:pt idx="2">
                  <c:v>16.203263266666667</c:v>
                </c:pt>
                <c:pt idx="3">
                  <c:v>20.051559311111117</c:v>
                </c:pt>
                <c:pt idx="4">
                  <c:v>23.875742177777635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38944"/>
        <c:axId val="166753408"/>
      </c:barChart>
      <c:catAx>
        <c:axId val="16673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* Num. Blocks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66753408"/>
        <c:crosses val="autoZero"/>
        <c:auto val="1"/>
        <c:lblAlgn val="ctr"/>
        <c:lblOffset val="100"/>
        <c:noMultiLvlLbl val="0"/>
      </c:catAx>
      <c:valAx>
        <c:axId val="16675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738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2082596818254"/>
          <c:y val="0.14721259842519685"/>
          <c:w val="0.80056036745406833"/>
          <c:h val="0.798225065616797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Blast!$B$11</c:f>
              <c:strCache>
                <c:ptCount val="1"/>
                <c:pt idx="0">
                  <c:v>Hadoop-Blast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Blast!$B$12:$B$17</c:f>
              <c:numCache>
                <c:formatCode>0.00%</c:formatCode>
                <c:ptCount val="6"/>
                <c:pt idx="0">
                  <c:v>0.7880689839290439</c:v>
                </c:pt>
                <c:pt idx="1">
                  <c:v>0.80722532852139028</c:v>
                </c:pt>
                <c:pt idx="2">
                  <c:v>0.82790065612966235</c:v>
                </c:pt>
                <c:pt idx="3">
                  <c:v>0.83116069649838831</c:v>
                </c:pt>
                <c:pt idx="4">
                  <c:v>0.83964031572745912</c:v>
                </c:pt>
                <c:pt idx="5">
                  <c:v>0.84413231799645172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Blast!$C$11</c:f>
              <c:strCache>
                <c:ptCount val="1"/>
                <c:pt idx="0">
                  <c:v>EC2-ClassicCloud-Blast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Blast!$C$12:$C$17</c:f>
              <c:numCache>
                <c:formatCode>0.00%</c:formatCode>
                <c:ptCount val="6"/>
                <c:pt idx="0">
                  <c:v>0.74069018045465196</c:v>
                </c:pt>
                <c:pt idx="1">
                  <c:v>0.77042981867679705</c:v>
                </c:pt>
                <c:pt idx="2">
                  <c:v>0.77390958907329765</c:v>
                </c:pt>
                <c:pt idx="3">
                  <c:v>0.77999213227258868</c:v>
                </c:pt>
                <c:pt idx="4">
                  <c:v>0.78929775157433757</c:v>
                </c:pt>
                <c:pt idx="5">
                  <c:v>0.79823278056757374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Blast!$E$11</c:f>
              <c:strCache>
                <c:ptCount val="1"/>
                <c:pt idx="0">
                  <c:v>DryadLINQ-Blast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Blast!$E$12:$E$17</c:f>
              <c:numCache>
                <c:formatCode>0.00%</c:formatCode>
                <c:ptCount val="6"/>
                <c:pt idx="0">
                  <c:v>0.86646897113949117</c:v>
                </c:pt>
                <c:pt idx="1">
                  <c:v>0.86774374234473917</c:v>
                </c:pt>
                <c:pt idx="2">
                  <c:v>0.90762303732576277</c:v>
                </c:pt>
                <c:pt idx="3">
                  <c:v>0.91817918974925905</c:v>
                </c:pt>
                <c:pt idx="4">
                  <c:v>0.92482995021666836</c:v>
                </c:pt>
                <c:pt idx="5">
                  <c:v>0.91501394898456079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Blast!$F$11</c:f>
              <c:strCache>
                <c:ptCount val="1"/>
                <c:pt idx="0">
                  <c:v>AzureTwister</c:v>
                </c:pt>
              </c:strCache>
            </c:strRef>
          </c:tx>
          <c:xVal>
            <c:numRef>
              <c:f>Blast!$A$12:$A$17</c:f>
              <c:numCache>
                <c:formatCode>General</c:formatCode>
                <c:ptCount val="6"/>
                <c:pt idx="0">
                  <c:v>128</c:v>
                </c:pt>
                <c:pt idx="1">
                  <c:v>256</c:v>
                </c:pt>
                <c:pt idx="2">
                  <c:v>384</c:v>
                </c:pt>
                <c:pt idx="3">
                  <c:v>512</c:v>
                </c:pt>
                <c:pt idx="4">
                  <c:v>640</c:v>
                </c:pt>
                <c:pt idx="5">
                  <c:v>768</c:v>
                </c:pt>
              </c:numCache>
            </c:numRef>
          </c:xVal>
          <c:yVal>
            <c:numRef>
              <c:f>Blast!$F$12:$F$17</c:f>
              <c:numCache>
                <c:formatCode>0.00%</c:formatCode>
                <c:ptCount val="6"/>
                <c:pt idx="0">
                  <c:v>0.85350519546379333</c:v>
                </c:pt>
                <c:pt idx="1">
                  <c:v>0.89249579572727578</c:v>
                </c:pt>
                <c:pt idx="2">
                  <c:v>0.89770062142686635</c:v>
                </c:pt>
                <c:pt idx="3">
                  <c:v>0.92789251694180452</c:v>
                </c:pt>
                <c:pt idx="4">
                  <c:v>0.92166406602488415</c:v>
                </c:pt>
                <c:pt idx="5">
                  <c:v>0.92448395193934274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86560"/>
        <c:axId val="166788480"/>
      </c:scatterChart>
      <c:valAx>
        <c:axId val="166786560"/>
        <c:scaling>
          <c:orientation val="minMax"/>
          <c:max val="768"/>
          <c:min val="128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 i="0" baseline="0"/>
                  <a:t>Number of Query Files</a:t>
                </a:r>
                <a:endParaRPr lang="en-US" sz="1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788480"/>
        <c:crosses val="autoZero"/>
        <c:crossBetween val="midCat"/>
      </c:valAx>
      <c:valAx>
        <c:axId val="16678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166786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557595479136529"/>
          <c:y val="0.43827938174394865"/>
          <c:w val="0.66942484867962937"/>
          <c:h val="0.39959205099362577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just the cost for</a:t>
            </a:r>
            <a:r>
              <a:rPr lang="en-US" baseline="0" dirty="0" smtClean="0"/>
              <a:t> the compute instances. In addition to this, there will be minor charges for the data storage for EMR &amp;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 Also there will be additional minor charges for the queue service and table service for </a:t>
            </a:r>
            <a:r>
              <a:rPr lang="en-US" baseline="0" dirty="0" err="1" smtClean="0"/>
              <a:t>AzureMR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Cost presented here are amortized for the actual time (time/3600 * </a:t>
            </a:r>
            <a:r>
              <a:rPr lang="en-US" baseline="0" dirty="0" err="1" smtClean="0"/>
              <a:t>num_instances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instance_price_per_hour</a:t>
            </a:r>
            <a:r>
              <a:rPr lang="en-US" baseline="0" dirty="0" smtClean="0"/>
              <a:t>), assuming the remaining time of the instance hour have been put to useful work.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EMR &amp; Hadoop-EC2 requires one extra node to act as the master node (included in the cost calculation)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0418-98F1-4037-8E69-636E449EAD1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2462-40BB-49EC-81D3-B2D2D6D8EF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10/10/2011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29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97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54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7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22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10/10/2011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ash.ucsd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turegrid.org/" TargetMode="External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Biomedical</a:t>
            </a:r>
            <a:br>
              <a:rPr lang="en-US" sz="4000" b="1" dirty="0" smtClean="0"/>
            </a:br>
            <a:r>
              <a:rPr lang="en-US" sz="4000" b="1" dirty="0" smtClean="0"/>
              <a:t>Cloud Computing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iDASH</a:t>
            </a:r>
            <a:r>
              <a:rPr lang="en-US" sz="2400" b="1" dirty="0" smtClean="0"/>
              <a:t> Symposium </a:t>
            </a:r>
            <a:r>
              <a:rPr lang="en-US" sz="2400" b="1" dirty="0" smtClean="0">
                <a:hlinkClick r:id="rId3"/>
              </a:rPr>
              <a:t>http://idash.ucsd.edu</a:t>
            </a:r>
            <a:endParaRPr lang="en-US" sz="2400" b="1" dirty="0" smtClean="0"/>
          </a:p>
          <a:p>
            <a:r>
              <a:rPr lang="en-US" sz="2400" b="1" dirty="0" smtClean="0"/>
              <a:t>San Diego CA</a:t>
            </a:r>
          </a:p>
          <a:p>
            <a:r>
              <a:rPr lang="en-US" sz="2400" b="1" dirty="0" smtClean="0"/>
              <a:t>May 12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6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Windows; Twister – Java and Azure)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Fault Tolerant and Dynamic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02945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All-Pairs Using DryadLINQ</a:t>
            </a:r>
            <a:endParaRPr lang="en-US" sz="4000" b="1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5791200" y="1828800"/>
          <a:ext cx="304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" y="40356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Calculate  Pairwise Distances (Smith Waterman Gotoh)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7010400" y="1371600"/>
            <a:ext cx="1981200" cy="838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125 million distances</a:t>
            </a:r>
          </a:p>
          <a:p>
            <a:pPr algn="ctr"/>
            <a:r>
              <a:rPr lang="en-US" sz="1600" dirty="0" smtClean="0"/>
              <a:t>4 hours &amp; 46 minutes</a:t>
            </a:r>
            <a:endParaRPr lang="en-US" sz="1600" dirty="0"/>
          </a:p>
        </p:txBody>
      </p:sp>
      <p:sp>
        <p:nvSpPr>
          <p:cNvPr id="27" name="Content Placeholder 28"/>
          <p:cNvSpPr>
            <a:spLocks noGrp="1"/>
          </p:cNvSpPr>
          <p:nvPr>
            <p:ph idx="1"/>
          </p:nvPr>
        </p:nvSpPr>
        <p:spPr>
          <a:xfrm>
            <a:off x="381000" y="4419600"/>
            <a:ext cx="7924800" cy="1447800"/>
          </a:xfrm>
        </p:spPr>
        <p:txBody>
          <a:bodyPr>
            <a:normAutofit/>
          </a:bodyPr>
          <a:lstStyle/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Calculate pairwise distances for a collection of genes (used for clustering, MDS)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Fine grained tasks in MPI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Coarse grained tasks in DryadLINQ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Performed on 768 cores (Tempest Cluster)</a:t>
            </a:r>
          </a:p>
          <a:p>
            <a:pPr marL="320040" lvl="1">
              <a:lnSpc>
                <a:spcPct val="150000"/>
              </a:lnSpc>
              <a:buClr>
                <a:srgbClr val="C00000"/>
              </a:buClr>
              <a:defRPr/>
            </a:pPr>
            <a:endParaRPr lang="en-US" sz="20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Moretti</a:t>
            </a:r>
            <a:r>
              <a:rPr lang="en-US" sz="1200" dirty="0" smtClean="0"/>
              <a:t>, C., Bui, H., Hollingsworth, K., Rich, B., Flynn, P., &amp; </a:t>
            </a:r>
            <a:r>
              <a:rPr lang="en-US" sz="1200" dirty="0" err="1" smtClean="0"/>
              <a:t>Thain</a:t>
            </a:r>
            <a:r>
              <a:rPr lang="en-US" sz="1200" dirty="0" smtClean="0"/>
              <a:t>, D. (2009). All-Pairs: An Abstraction for Data Intensive Computing on Campus Grids. </a:t>
            </a:r>
            <a:r>
              <a:rPr lang="en-US" sz="1200" i="1" dirty="0" smtClean="0"/>
              <a:t>IEEE Transactions on Parallel and Distributed Systems</a:t>
            </a:r>
            <a:r>
              <a:rPr lang="en-US" sz="1200" dirty="0" smtClean="0"/>
              <a:t> </a:t>
            </a:r>
            <a:r>
              <a:rPr lang="en-US" sz="1200" i="1" dirty="0" smtClean="0"/>
              <a:t>, 21</a:t>
            </a:r>
            <a:r>
              <a:rPr lang="en-US" sz="1200" dirty="0" smtClean="0"/>
              <a:t>, 21-36.</a:t>
            </a:r>
          </a:p>
          <a:p>
            <a:endParaRPr lang="en-US" sz="1200" dirty="0"/>
          </a:p>
        </p:txBody>
      </p:sp>
      <p:pic>
        <p:nvPicPr>
          <p:cNvPr id="1026" name="Picture 2" descr="D:\academic\phd\Publications\HandbookOfCloudComputing\dryad-sw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219200"/>
            <a:ext cx="5333999" cy="28194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SWG 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" y="3497581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</a:rPr>
              <a:t>Ruan</a:t>
            </a:r>
            <a:r>
              <a:rPr lang="en-US" sz="2500" dirty="0" smtClean="0">
                <a:solidFill>
                  <a:srgbClr val="000000"/>
                </a:solidFill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</a:rPr>
              <a:t>Tak</a:t>
            </a:r>
            <a:r>
              <a:rPr lang="en-US" sz="2500" dirty="0" smtClean="0">
                <a:solidFill>
                  <a:srgbClr val="000000"/>
                </a:solidFill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73" y="5334000"/>
            <a:ext cx="6473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Twister4Azure</a:t>
            </a:r>
            <a:r>
              <a:rPr lang="en-US" sz="2400" dirty="0"/>
              <a:t> </a:t>
            </a:r>
            <a:r>
              <a:rPr lang="en-US" sz="2400" dirty="0" smtClean="0"/>
              <a:t>to be released May 2011</a:t>
            </a:r>
          </a:p>
          <a:p>
            <a:r>
              <a:rPr lang="en-US" sz="2400" b="1" dirty="0" smtClean="0"/>
              <a:t>MapReduceRoles4Azure </a:t>
            </a:r>
            <a:r>
              <a:rPr lang="en-US" sz="2400" dirty="0"/>
              <a:t>available now at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http://</a:t>
            </a:r>
            <a:r>
              <a:rPr lang="en-US" sz="2400" dirty="0">
                <a:solidFill>
                  <a:srgbClr val="FF0000"/>
                </a:solidFill>
              </a:rPr>
              <a:t>salsahpc.indiana.edu/mapreduceroles4azure/ </a:t>
            </a:r>
          </a:p>
        </p:txBody>
      </p:sp>
    </p:spTree>
    <p:extLst>
      <p:ext uri="{BB962C8B-B14F-4D97-AF65-F5344CB8AC3E}">
        <p14:creationId xmlns:p14="http://schemas.microsoft.com/office/powerpoint/2010/main" val="21804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50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</a:t>
            </a:r>
            <a:br>
              <a:rPr lang="en-US" b="1" dirty="0" smtClean="0"/>
            </a:br>
            <a:r>
              <a:rPr lang="en-US" b="1" dirty="0" smtClean="0"/>
              <a:t>early results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57756"/>
              </p:ext>
            </p:extLst>
          </p:nvPr>
        </p:nvGraphicFramePr>
        <p:xfrm>
          <a:off x="304800" y="1428750"/>
          <a:ext cx="7467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4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Twister4Azure </a:t>
            </a:r>
            <a:br>
              <a:rPr lang="en-US" b="1" dirty="0" smtClean="0"/>
            </a:br>
            <a:r>
              <a:rPr lang="en-US" b="1" dirty="0" smtClean="0"/>
              <a:t>Architecture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76"/>
            <a:ext cx="9165749" cy="52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266329"/>
            <a:ext cx="79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 Scaling to  10’s of millions with Twister on cloud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Clouds Grids and HPC Testbed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 (Georgia Tech)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 (SDSC)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 (data-sets)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currently limited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either MPI 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48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~110 </a:t>
            </a:r>
            <a:r>
              <a:rPr lang="en-US" sz="2800" dirty="0" smtClean="0"/>
              <a:t>approved projects over last 8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Life sciences </a:t>
            </a:r>
            <a:r>
              <a:rPr lang="en-US" sz="2400" dirty="0" smtClean="0"/>
              <a:t>highlighted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 (&gt; 50%)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Linux, Linux on VM, Windows, Azure, Amazon Bioinformatics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  <p:extLst>
      <p:ext uri="{BB962C8B-B14F-4D97-AF65-F5344CB8AC3E}">
        <p14:creationId xmlns:p14="http://schemas.microsoft.com/office/powerpoint/2010/main" val="2018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20506" r="3493"/>
          <a:stretch/>
        </p:blipFill>
        <p:spPr bwMode="auto">
          <a:xfrm>
            <a:off x="3" y="793944"/>
            <a:ext cx="9143998" cy="60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3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Clouds and Jobs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Clouds</a:t>
            </a:r>
            <a:r>
              <a:rPr lang="en-US" dirty="0" smtClean="0"/>
              <a:t> </a:t>
            </a:r>
            <a:r>
              <a:rPr lang="en-US" dirty="0"/>
              <a:t>are a major industry thrust with a growing fraction of IT expenditure that IDC estimates will grow to </a:t>
            </a:r>
            <a:r>
              <a:rPr lang="en-US" b="1" dirty="0"/>
              <a:t>$44.2 billion direct investment in </a:t>
            </a:r>
            <a:r>
              <a:rPr lang="en-US" b="1" dirty="0" smtClean="0"/>
              <a:t>2013</a:t>
            </a:r>
            <a:r>
              <a:rPr lang="en-US" dirty="0" smtClean="0"/>
              <a:t> </a:t>
            </a:r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15% of IT investment in 2011 </a:t>
            </a:r>
            <a:r>
              <a:rPr lang="en-US" dirty="0"/>
              <a:t>will be related to cloud systems with a 30% growth in public </a:t>
            </a:r>
            <a:r>
              <a:rPr lang="en-US" dirty="0" smtClean="0"/>
              <a:t>sector.</a:t>
            </a:r>
          </a:p>
          <a:p>
            <a:r>
              <a:rPr lang="en-US" dirty="0" smtClean="0"/>
              <a:t>Gartner </a:t>
            </a:r>
            <a:r>
              <a:rPr lang="en-US" dirty="0"/>
              <a:t>also rates cloud computing high on list of critical emerging technologies with for example “</a:t>
            </a:r>
            <a:r>
              <a:rPr lang="en-US" dirty="0">
                <a:solidFill>
                  <a:srgbClr val="FF0000"/>
                </a:solidFill>
              </a:rPr>
              <a:t>Cloud Computing</a:t>
            </a:r>
            <a:r>
              <a:rPr lang="en-US" dirty="0"/>
              <a:t>” and “</a:t>
            </a:r>
            <a:r>
              <a:rPr lang="en-US" dirty="0">
                <a:solidFill>
                  <a:srgbClr val="FF0000"/>
                </a:solidFill>
              </a:rPr>
              <a:t>Cloud Web Platforms</a:t>
            </a:r>
            <a:r>
              <a:rPr lang="en-US" dirty="0"/>
              <a:t>” rated as </a:t>
            </a:r>
            <a:r>
              <a:rPr lang="en-US" dirty="0">
                <a:solidFill>
                  <a:srgbClr val="FF0000"/>
                </a:solidFill>
              </a:rPr>
              <a:t>transformational</a:t>
            </a:r>
            <a:r>
              <a:rPr lang="en-US" dirty="0"/>
              <a:t> (their highest rating for impact) in the next 2-5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Correspondingly </a:t>
            </a:r>
            <a:r>
              <a:rPr lang="en-US" dirty="0"/>
              <a:t>there is and will continue to be major opportunities for </a:t>
            </a:r>
            <a:r>
              <a:rPr lang="en-US" dirty="0">
                <a:solidFill>
                  <a:srgbClr val="FF0000"/>
                </a:solidFill>
              </a:rPr>
              <a:t>new jobs in cloud computing </a:t>
            </a:r>
            <a:r>
              <a:rPr lang="en-US" dirty="0"/>
              <a:t>with a recent European study estimating there will be </a:t>
            </a:r>
            <a:r>
              <a:rPr lang="en-US" b="1" dirty="0"/>
              <a:t>2.4 million new cloud computing jobs in Europe alone by </a:t>
            </a:r>
            <a:r>
              <a:rPr lang="en-US" b="1" dirty="0" smtClean="0"/>
              <a:t>2015</a:t>
            </a:r>
            <a:r>
              <a:rPr lang="en-US" dirty="0" smtClean="0"/>
              <a:t>. </a:t>
            </a:r>
          </a:p>
          <a:p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/>
              <a:t>computing is an attractive for projects focusing on </a:t>
            </a:r>
            <a:r>
              <a:rPr lang="en-US" dirty="0">
                <a:solidFill>
                  <a:srgbClr val="FF0000"/>
                </a:solidFill>
              </a:rPr>
              <a:t>workforce </a:t>
            </a:r>
            <a:r>
              <a:rPr lang="en-US" dirty="0" smtClean="0">
                <a:solidFill>
                  <a:srgbClr val="FF0000"/>
                </a:solidFill>
              </a:rPr>
              <a:t>and economic development</a:t>
            </a:r>
            <a:r>
              <a:rPr lang="en-US" dirty="0"/>
              <a:t>. Note that the recently signed “America Competes Act</a:t>
            </a:r>
            <a:r>
              <a:rPr lang="en-US" dirty="0" smtClean="0"/>
              <a:t>” </a:t>
            </a:r>
            <a:r>
              <a:rPr lang="en-US" dirty="0"/>
              <a:t>calls out the importance of economic development in broader impact of NSF </a:t>
            </a:r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Aspects of 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Data Parallel File system </a:t>
            </a:r>
            <a:r>
              <a:rPr lang="en-US" sz="2400" dirty="0" smtClean="0"/>
              <a:t>as in HDFS and Bigtable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cf\aaaJanMarch2011\cost_per_meg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5"/>
            <a:ext cx="9067800" cy="68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Cloud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Operating cost </a:t>
            </a:r>
            <a:r>
              <a:rPr lang="en-US" dirty="0" smtClean="0"/>
              <a:t>of a large </a:t>
            </a:r>
            <a:r>
              <a:rPr lang="en-US" b="1" dirty="0" smtClean="0"/>
              <a:t>shared (public) cloud ~20% </a:t>
            </a:r>
            <a:r>
              <a:rPr lang="en-US" dirty="0" smtClean="0"/>
              <a:t>that of traditional cluster</a:t>
            </a:r>
          </a:p>
          <a:p>
            <a:r>
              <a:rPr lang="en-US" b="1" dirty="0" smtClean="0"/>
              <a:t>Gene sequencing cost </a:t>
            </a:r>
            <a:r>
              <a:rPr lang="en-US" dirty="0" smtClean="0"/>
              <a:t>decreasing much faster than Moore’s law</a:t>
            </a:r>
          </a:p>
          <a:p>
            <a:r>
              <a:rPr lang="en-US" dirty="0" smtClean="0"/>
              <a:t>Biomedical computing </a:t>
            </a:r>
            <a:r>
              <a:rPr lang="en-US" b="1" dirty="0" smtClean="0"/>
              <a:t>does not need low cost (microsecond) synchronization</a:t>
            </a:r>
            <a:r>
              <a:rPr lang="en-US" dirty="0" smtClean="0"/>
              <a:t> of HPC Cluster</a:t>
            </a:r>
          </a:p>
          <a:p>
            <a:pPr lvl="1"/>
            <a:r>
              <a:rPr lang="en-US" dirty="0" smtClean="0"/>
              <a:t>Amazon a  factor of 6 less effective on HPC workloads than state of art HPC cluster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>
                <a:solidFill>
                  <a:srgbClr val="FF0000"/>
                </a:solidFill>
              </a:rPr>
              <a:t>Clouds work for biomedical applications if we can make convenient and address privacy and trust</a:t>
            </a:r>
          </a:p>
          <a:p>
            <a:r>
              <a:rPr lang="en-US" dirty="0"/>
              <a:t>Current research infrastructure like </a:t>
            </a:r>
            <a:r>
              <a:rPr lang="en-US" b="1" dirty="0"/>
              <a:t>TeraGrid</a:t>
            </a:r>
            <a:r>
              <a:rPr lang="en-US" dirty="0"/>
              <a:t> pretty inconsistent with cloud ideas</a:t>
            </a:r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likely to be dominant usage model</a:t>
            </a:r>
          </a:p>
          <a:p>
            <a:pPr lvl="1"/>
            <a:r>
              <a:rPr lang="en-US" dirty="0" smtClean="0"/>
              <a:t>Paid by “credit card” whether commercial, government or academic</a:t>
            </a:r>
          </a:p>
          <a:p>
            <a:pPr lvl="1"/>
            <a:r>
              <a:rPr lang="en-US" dirty="0" smtClean="0"/>
              <a:t>“standard” services like BLAST plus services with your software</a:t>
            </a:r>
          </a:p>
          <a:p>
            <a:r>
              <a:rPr lang="en-US" b="1" dirty="0" smtClean="0"/>
              <a:t>Standards</a:t>
            </a:r>
            <a:r>
              <a:rPr lang="en-US" dirty="0" smtClean="0"/>
              <a:t> needed for many reasons and significant activity here including IEEE/NIST effort</a:t>
            </a:r>
          </a:p>
          <a:p>
            <a:pPr lvl="1"/>
            <a:r>
              <a:rPr lang="en-US" dirty="0" smtClean="0"/>
              <a:t>Rich cloud platforms makes hard but infrastructure level standards like OCCI (</a:t>
            </a:r>
            <a:r>
              <a:rPr lang="en-US" dirty="0"/>
              <a:t>Open Cloud Computing </a:t>
            </a:r>
            <a:r>
              <a:rPr lang="en-US" dirty="0" smtClean="0"/>
              <a:t>Interface) emerging</a:t>
            </a:r>
          </a:p>
          <a:p>
            <a:pPr lvl="1"/>
            <a:r>
              <a:rPr lang="en-US" dirty="0" smtClean="0"/>
              <a:t>We are still developing many new ideas (such as new ways of handling large data) so some standards premature</a:t>
            </a:r>
          </a:p>
          <a:p>
            <a:r>
              <a:rPr lang="en-US" b="1" dirty="0" smtClean="0"/>
              <a:t>Communication</a:t>
            </a:r>
            <a:r>
              <a:rPr lang="en-US" dirty="0" smtClean="0"/>
              <a:t> performance – this issue will be solved if we bring computing to data</a:t>
            </a:r>
          </a:p>
        </p:txBody>
      </p:sp>
    </p:spTree>
    <p:extLst>
      <p:ext uri="{BB962C8B-B14F-4D97-AF65-F5344CB8AC3E}">
        <p14:creationId xmlns:p14="http://schemas.microsoft.com/office/powerpoint/2010/main" val="33726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Computing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Public Clouds</a:t>
            </a:r>
            <a:r>
              <a:rPr lang="en-US" dirty="0" smtClean="0"/>
              <a:t> are </a:t>
            </a:r>
            <a:r>
              <a:rPr lang="en-US" b="1" dirty="0" smtClean="0"/>
              <a:t>elastic</a:t>
            </a:r>
            <a:r>
              <a:rPr lang="en-US" dirty="0" smtClean="0"/>
              <a:t> (can be scaled up and down) as large and </a:t>
            </a:r>
            <a:r>
              <a:rPr lang="en-US" b="1" dirty="0" smtClean="0"/>
              <a:t>shared</a:t>
            </a:r>
          </a:p>
          <a:p>
            <a:pPr lvl="1"/>
            <a:r>
              <a:rPr lang="en-US" b="1" dirty="0" smtClean="0"/>
              <a:t>Sharing</a:t>
            </a:r>
            <a:r>
              <a:rPr lang="en-US" dirty="0" smtClean="0"/>
              <a:t> implies </a:t>
            </a:r>
            <a:r>
              <a:rPr lang="en-US" b="1" dirty="0" smtClean="0"/>
              <a:t>privacy</a:t>
            </a:r>
            <a:r>
              <a:rPr lang="en-US" dirty="0" smtClean="0"/>
              <a:t> and security concerns; need to learn how to use shared facilities</a:t>
            </a:r>
          </a:p>
          <a:p>
            <a:r>
              <a:rPr lang="en-US" b="1" dirty="0" smtClean="0"/>
              <a:t>Private clouds </a:t>
            </a:r>
            <a:r>
              <a:rPr lang="en-US" dirty="0" smtClean="0"/>
              <a:t>are not easy to make elastic or cost effective (as too small)</a:t>
            </a:r>
          </a:p>
          <a:p>
            <a:pPr lvl="1"/>
            <a:r>
              <a:rPr lang="en-US" dirty="0" smtClean="0"/>
              <a:t>Need to support public (aka shared) and private clouds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100X more secure than your infrastructure” (Bio-IT Boston April 2011)</a:t>
            </a:r>
          </a:p>
          <a:p>
            <a:pPr lvl="1"/>
            <a:r>
              <a:rPr lang="en-US" dirty="0" smtClean="0"/>
              <a:t>But how do we establish this trust?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more or less useless as NIH will only let us run 20% of our genomic data on it so not worth the effort to port software to cloud” (Bio-IT Boston)</a:t>
            </a:r>
          </a:p>
          <a:p>
            <a:pPr lvl="1"/>
            <a:r>
              <a:rPr lang="en-US" dirty="0" smtClean="0"/>
              <a:t>Need to establish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Approaches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Rich access control </a:t>
            </a:r>
            <a:r>
              <a:rPr lang="en-US" dirty="0" smtClean="0"/>
              <a:t>with roles and sensitivity to combined datasets  </a:t>
            </a:r>
          </a:p>
          <a:p>
            <a:r>
              <a:rPr lang="en-US" b="1" dirty="0" err="1" smtClean="0"/>
              <a:t>Anonymization</a:t>
            </a:r>
            <a:r>
              <a:rPr lang="en-US" dirty="0" smtClean="0"/>
              <a:t> &amp; </a:t>
            </a:r>
            <a:r>
              <a:rPr lang="en-US" b="1" dirty="0" smtClean="0"/>
              <a:t>Differential Privacy </a:t>
            </a:r>
            <a:r>
              <a:rPr lang="en-US" dirty="0" smtClean="0"/>
              <a:t>– defend against  sophisticated datamining </a:t>
            </a:r>
            <a:r>
              <a:rPr lang="en-US" dirty="0"/>
              <a:t>and establish trust that it </a:t>
            </a:r>
            <a:r>
              <a:rPr lang="en-US" dirty="0" smtClean="0"/>
              <a:t>can</a:t>
            </a:r>
          </a:p>
          <a:p>
            <a:r>
              <a:rPr lang="en-US" b="1" dirty="0" smtClean="0"/>
              <a:t>Secure environments </a:t>
            </a:r>
            <a:r>
              <a:rPr lang="en-US" dirty="0" smtClean="0"/>
              <a:t>(systems) such as Amazon Virtual Private Cloud – defend against sophisticated attacks and establish trust that it can</a:t>
            </a:r>
          </a:p>
          <a:p>
            <a:r>
              <a:rPr lang="en-US" b="1" dirty="0"/>
              <a:t>Application specific </a:t>
            </a:r>
            <a:r>
              <a:rPr lang="en-US" dirty="0"/>
              <a:t>approaches such as database privacy</a:t>
            </a:r>
          </a:p>
          <a:p>
            <a:r>
              <a:rPr lang="en-US" b="1" dirty="0" smtClean="0"/>
              <a:t>Hierarchical algorithms </a:t>
            </a:r>
            <a:r>
              <a:rPr lang="en-US" dirty="0" smtClean="0"/>
              <a:t>where sensitive computations need modest computing on non-shared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74900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0" y="4772959"/>
            <a:ext cx="9067800" cy="1465658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Typically a shared file system (Lustre, NFS …) used to support high performance computing</a:t>
            </a:r>
          </a:p>
          <a:p>
            <a:r>
              <a:rPr lang="en-US" sz="2400" dirty="0" smtClean="0"/>
              <a:t>Big advantages in flexible computing on shared data but doesn’t “</a:t>
            </a:r>
            <a:r>
              <a:rPr lang="en-US" sz="2400" b="1" dirty="0" smtClean="0"/>
              <a:t>bring computing to data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So will be replaced by …..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066800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</a:t>
                    </a:r>
                    <a:endParaRPr lang="en-US" b="1" dirty="0"/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/>
                        <a:t>Data</a:t>
                      </a:r>
                      <a:endParaRPr kumimoji="1" lang="en-US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Compute Cluster</a:t>
              </a:r>
              <a:endParaRPr lang="en-US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C</a:t>
                  </a:r>
                  <a:endParaRPr lang="en-US" b="1" dirty="0"/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Archive</a:t>
              </a:r>
              <a:endParaRPr lang="en-US" b="1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Storage Nodes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1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1853</Words>
  <Application>Microsoft Office PowerPoint</Application>
  <PresentationFormat>On-screen Show (4:3)</PresentationFormat>
  <Paragraphs>286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3_Office Theme</vt:lpstr>
      <vt:lpstr>4_Office Theme</vt:lpstr>
      <vt:lpstr>Office Theme</vt:lpstr>
      <vt:lpstr>Default Design</vt:lpstr>
      <vt:lpstr>Biomedical Cloud Computing</vt:lpstr>
      <vt:lpstr>Philosophy of  Clouds and Grids</vt:lpstr>
      <vt:lpstr>Clouds and Jobs</vt:lpstr>
      <vt:lpstr>2 Aspects of Cloud Computing:  Infrastructure and Runtimes</vt:lpstr>
      <vt:lpstr>PowerPoint Presentation</vt:lpstr>
      <vt:lpstr>Cloud Issues</vt:lpstr>
      <vt:lpstr>Trustworthy Cloud Computing</vt:lpstr>
      <vt:lpstr>Trustworthy Cloud Approaches</vt:lpstr>
      <vt:lpstr>Traditional File System?</vt:lpstr>
      <vt:lpstr>Data Parallel File System?</vt:lpstr>
      <vt:lpstr>MapReduce</vt:lpstr>
      <vt:lpstr>All-Pairs Using DryadLINQ</vt:lpstr>
      <vt:lpstr>SWG  Cost</vt:lpstr>
      <vt:lpstr>Twister v0.9 March 15, 2011</vt:lpstr>
      <vt:lpstr>K-Means Clustering</vt:lpstr>
      <vt:lpstr>Twister4Azure early results</vt:lpstr>
      <vt:lpstr>Twister4Azure  Architecture</vt:lpstr>
      <vt:lpstr>PowerPoint Presentation</vt:lpstr>
      <vt:lpstr>US Cyberinfrastructure Context</vt:lpstr>
      <vt:lpstr>FutureGrid key Concepts I</vt:lpstr>
      <vt:lpstr>FutureGrid:  a Grid/Cloud/HPC Testbed</vt:lpstr>
      <vt:lpstr>FutureGrid key Concepts II</vt:lpstr>
      <vt:lpstr>5 Use Types for FutureGrid</vt:lpstr>
      <vt:lpstr>Typical FutureGrid Performance Study</vt:lpstr>
      <vt:lpstr>OGF’10 Demo from Rennes</vt:lpstr>
      <vt:lpstr>Create a Portal Account and apply for a Project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329</cp:revision>
  <dcterms:created xsi:type="dcterms:W3CDTF">2010-05-04T01:29:55Z</dcterms:created>
  <dcterms:modified xsi:type="dcterms:W3CDTF">2011-10-10T22:44:46Z</dcterms:modified>
</cp:coreProperties>
</file>