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56" r:id="rId4"/>
    <p:sldId id="261" r:id="rId5"/>
    <p:sldId id="264" r:id="rId6"/>
    <p:sldId id="265" r:id="rId7"/>
    <p:sldId id="266" r:id="rId8"/>
    <p:sldId id="267" r:id="rId9"/>
    <p:sldId id="270" r:id="rId10"/>
    <p:sldId id="27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5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5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15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5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7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2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5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4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5C6A-122C-834D-BAB3-6E22E8CBB2D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7F7B-AF3B-4744-8178-C836E7A20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e.ohio-state.edu/~luxi/hpbdc2016/" TargetMode="External"/><Relationship Id="rId2" Type="http://schemas.openxmlformats.org/officeDocument/2006/relationships/hyperlink" Target="http://dsc.soic.indiana.edu/publications/high_performance_processing_stream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sc.soic.indiana.edu/publications/Cloud%20based%20real-time%20multi-robot%20collision%20avoidance%20for%20swarm%20robotics.pdf" TargetMode="External"/><Relationship Id="rId4" Type="http://schemas.openxmlformats.org/officeDocument/2006/relationships/hyperlink" Target="http://www.ipdp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rm.apache.or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Cloud-based Parallel Implementation of SLAM for Mobile Robots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Supun Kamburugamuve, </a:t>
            </a:r>
            <a:r>
              <a:rPr lang="en-US" sz="1800" dirty="0" err="1" smtClean="0">
                <a:solidFill>
                  <a:schemeClr val="tx1"/>
                </a:solidFill>
              </a:rPr>
              <a:t>Hengjing</a:t>
            </a:r>
            <a:r>
              <a:rPr lang="en-US" sz="1800" dirty="0" smtClean="0">
                <a:solidFill>
                  <a:schemeClr val="tx1"/>
                </a:solidFill>
              </a:rPr>
              <a:t> He, Geoffrey Fox, David Crandall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School of Informatics &amp; Computing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Indiana University</a:t>
            </a:r>
          </a:p>
          <a:p>
            <a:r>
              <a:rPr lang="en-US" dirty="0" smtClean="0"/>
              <a:t>USA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22 </a:t>
            </a:r>
            <a:r>
              <a:rPr lang="en-US" sz="1800" dirty="0" smtClean="0">
                <a:solidFill>
                  <a:schemeClr val="tx1"/>
                </a:solidFill>
              </a:rPr>
              <a:t>Mar </a:t>
            </a:r>
            <a:r>
              <a:rPr lang="en-US" sz="1800" dirty="0">
                <a:solidFill>
                  <a:schemeClr val="tx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724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0" y="2168165"/>
            <a:ext cx="3558150" cy="3052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6" y="2573518"/>
            <a:ext cx="5216535" cy="2605640"/>
          </a:xfrm>
        </p:spPr>
      </p:pic>
      <p:sp>
        <p:nvSpPr>
          <p:cNvPr id="5" name="TextBox 4"/>
          <p:cNvSpPr txBox="1"/>
          <p:nvPr/>
        </p:nvSpPr>
        <p:spPr>
          <a:xfrm>
            <a:off x="1008668" y="5330014"/>
            <a:ext cx="268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parallel overhead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766" y="5335338"/>
            <a:ext cx="235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based distributed streaming frameworks are not adequate</a:t>
            </a:r>
          </a:p>
          <a:p>
            <a:pPr lvl="1"/>
            <a:r>
              <a:rPr lang="en-US" dirty="0" smtClean="0"/>
              <a:t>Improved communication to reduce overhead </a:t>
            </a:r>
          </a:p>
          <a:p>
            <a:pPr lvl="2"/>
            <a:r>
              <a:rPr lang="en-US" dirty="0"/>
              <a:t>Supun Kamburugamuve, Saliya Ekanayake, </a:t>
            </a:r>
            <a:r>
              <a:rPr lang="en-US" dirty="0" err="1"/>
              <a:t>Milinda</a:t>
            </a:r>
            <a:r>
              <a:rPr lang="en-US" dirty="0"/>
              <a:t> </a:t>
            </a:r>
            <a:r>
              <a:rPr lang="en-US" dirty="0" err="1"/>
              <a:t>Pathirage</a:t>
            </a:r>
            <a:r>
              <a:rPr lang="en-US" dirty="0"/>
              <a:t>, Geoffrey Fox, “</a:t>
            </a:r>
            <a:r>
              <a:rPr lang="en-US" u="sng" dirty="0">
                <a:hlinkClick r:id="rId2"/>
              </a:rPr>
              <a:t>Towards High Performance Processing of Streaming Data in Large Data Centers</a:t>
            </a:r>
            <a:r>
              <a:rPr lang="en-US" dirty="0"/>
              <a:t>” Technical Report January 26 2016, to be published in proceedings of HPBDC 2016 IEEE International </a:t>
            </a:r>
            <a:r>
              <a:rPr lang="en-US" u="sng" dirty="0">
                <a:hlinkClick r:id="rId3"/>
              </a:rPr>
              <a:t>Workshop</a:t>
            </a:r>
            <a:r>
              <a:rPr lang="en-US" dirty="0"/>
              <a:t> on High-Performance Big Data Computing in conjunction with The 30th IEEE International Parallel and Distributed Processing </a:t>
            </a:r>
            <a:r>
              <a:rPr lang="en-US" u="sng" dirty="0">
                <a:hlinkClick r:id="rId4"/>
              </a:rPr>
              <a:t>Symposium</a:t>
            </a:r>
            <a:r>
              <a:rPr lang="en-US" dirty="0"/>
              <a:t> (IPDPS 2016), </a:t>
            </a:r>
            <a:endParaRPr lang="en-US" dirty="0" smtClean="0"/>
          </a:p>
          <a:p>
            <a:pPr lvl="1"/>
            <a:r>
              <a:rPr lang="en-US" dirty="0" smtClean="0"/>
              <a:t>Scheduling for real time applications</a:t>
            </a:r>
          </a:p>
          <a:p>
            <a:pPr lvl="1"/>
            <a:r>
              <a:rPr lang="en-US" dirty="0" smtClean="0"/>
              <a:t>Scaling to thousands of applications is difficult because of APIs and scheduling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err="1"/>
              <a:t>Hengjing</a:t>
            </a:r>
            <a:r>
              <a:rPr lang="en-US" dirty="0"/>
              <a:t> He, Supun Kamburugamuve, and G.C. Fox, </a:t>
            </a:r>
            <a:r>
              <a:rPr lang="en-US" u="sng" dirty="0">
                <a:hlinkClick r:id="rId5"/>
              </a:rPr>
              <a:t>Cloud based real-time multi-robot collision avoidance for swarm robotics</a:t>
            </a:r>
            <a:r>
              <a:rPr lang="en-US" dirty="0"/>
              <a:t> Technical Report, May 7, 2015. To be published in International Journal of Grid and Distributed Computing.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4770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Simultaneous Localization and Mapping (SLAM)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2" y="2614358"/>
            <a:ext cx="2406535" cy="2543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6" y="2610756"/>
            <a:ext cx="4106044" cy="254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027" y="5392800"/>
            <a:ext cx="321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 with a Laser Range Finder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7977" y="5392800"/>
            <a:ext cx="26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Built from Robot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033" y="1929037"/>
            <a:ext cx="801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Simultaneously Building a map and estimating the robot position with sensor errors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54" y="3422043"/>
            <a:ext cx="1392626" cy="1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DIKW for Robotics (Data, Information, Knowledge and Wisdom)</a:t>
            </a:r>
            <a:endParaRPr lang="en-US" dirty="0"/>
          </a:p>
        </p:txBody>
      </p:sp>
      <p:pic>
        <p:nvPicPr>
          <p:cNvPr id="6" name="Picture 5" descr="dik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57"/>
            <a:ext cx="4614477" cy="2375555"/>
          </a:xfrm>
          <a:prstGeom prst="rect">
            <a:avLst/>
          </a:prstGeom>
        </p:spPr>
      </p:pic>
      <p:pic>
        <p:nvPicPr>
          <p:cNvPr id="4" name="Picture 3" descr="stre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4" y="1163115"/>
            <a:ext cx="3276526" cy="457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27423" y="5739288"/>
            <a:ext cx="21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7035" y="5016630"/>
            <a:ext cx="233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05748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Stream processing model is a graph of stream processing nodes connected through streams of events.</a:t>
            </a:r>
            <a:endParaRPr lang="en-US" sz="1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59" y="3995577"/>
            <a:ext cx="1690852" cy="1625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4148" y="3865082"/>
            <a:ext cx="20954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Storm Programming </a:t>
            </a:r>
            <a:r>
              <a:rPr lang="en-US" sz="1350" dirty="0"/>
              <a:t>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4920" y="5693153"/>
            <a:ext cx="10579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Architecture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6781" y="2332015"/>
            <a:ext cx="2344478" cy="1441786"/>
            <a:chOff x="2413261" y="3308808"/>
            <a:chExt cx="2344478" cy="1441786"/>
          </a:xfrm>
        </p:grpSpPr>
        <p:sp>
          <p:nvSpPr>
            <p:cNvPr id="10" name="Rounded Rectangle 9"/>
            <p:cNvSpPr/>
            <p:nvPr/>
          </p:nvSpPr>
          <p:spPr>
            <a:xfrm>
              <a:off x="2413261" y="3308808"/>
              <a:ext cx="2344477" cy="1441786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25" y="3498828"/>
              <a:ext cx="1949721" cy="10248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09649" y="3483213"/>
              <a:ext cx="748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Topology</a:t>
              </a:r>
            </a:p>
          </p:txBody>
        </p:sp>
      </p:grp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0" y="2574712"/>
            <a:ext cx="2491740" cy="3270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65" y="4054712"/>
            <a:ext cx="2483485" cy="12877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86221" y="5369721"/>
            <a:ext cx="13163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Execution graph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5284" y="2945191"/>
            <a:ext cx="9810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350" dirty="0"/>
              <a:t>User Graph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255970" y="3341048"/>
            <a:ext cx="232706" cy="411762"/>
          </a:xfrm>
          <a:prstGeom prst="downArrow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75277" y="5706343"/>
            <a:ext cx="302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hlinkClick r:id="rId6"/>
              </a:rPr>
              <a:t>http://storm.apache.org/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 Based SLAM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9059" y="2488608"/>
                <a:ext cx="5567049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m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is the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map 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are the laser readings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are the odometer measurements.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1: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1: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1: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9" y="2488608"/>
                <a:ext cx="5567049" cy="1366528"/>
              </a:xfrm>
              <a:prstGeom prst="rect">
                <a:avLst/>
              </a:prstGeom>
              <a:blipFill rotWithShape="0">
                <a:blip r:embed="rId2"/>
                <a:stretch>
                  <a:fillRect l="-875" t="-893" r="-219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9060" y="1749944"/>
                <a:ext cx="4497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Estimating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the posterior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0" y="1749944"/>
                <a:ext cx="449777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84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9059" y="2119276"/>
                <a:ext cx="5047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is the trajectory of the robot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9" y="2119276"/>
                <a:ext cx="504750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6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09059" y="4012794"/>
            <a:ext cx="743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above factorization first estimates the position of the robot given the observations, and then calculates the map using the trajectory of the robot.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9060" y="5031877"/>
            <a:ext cx="7843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Algorithm: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Grisetti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Giorgio,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Cyrill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Stachniss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and Wolfram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Burgard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 "Improved techniques for grid mapping with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rao-blackwellized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particle filters."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Robotics, IEEE Transactions 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23, no. 1 (2007): 34-46.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8343" y="2371167"/>
                <a:ext cx="7947314" cy="359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Make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an initial guess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is standard pose compounding operator. The algorithm incorporates the motion model parameters of the robot when calculating the initial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guess.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Use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the </a:t>
                </a:r>
                <a:r>
                  <a:rPr lang="en-US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ScanMatching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algorithm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to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optimize initial guess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using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and laser reading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. If the </a:t>
                </a:r>
                <a:r>
                  <a:rPr lang="en-US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ScanMatching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fails, use the previous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guess.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Update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the weight of the </a:t>
                </a: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particle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  <a:p>
                <a:pPr marL="342900" indent="-34290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map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of the particle is updated with the new position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Resample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Iskoola Pota" panose="020B0502040204020203" pitchFamily="34" charset="0"/>
                  </a:rPr>
                  <a:t>particles with replacement according to weights</a:t>
                </a:r>
              </a:p>
              <a:p>
                <a:pPr algn="just">
                  <a:lnSpc>
                    <a:spcPct val="115000"/>
                  </a:lnSpc>
                </a:pPr>
                <a:endParaRPr lang="en-US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Iskoola Pota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43" y="2371167"/>
                <a:ext cx="7947314" cy="3598421"/>
              </a:xfrm>
              <a:prstGeom prst="rect">
                <a:avLst/>
              </a:prstGeom>
              <a:blipFill rotWithShape="0">
                <a:blip r:embed="rId2"/>
                <a:stretch>
                  <a:fillRect l="-61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8343" y="1540363"/>
            <a:ext cx="791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particle filter maintains a set of particles, with each one containing a probable map of the environment and a possible trajectory of the robot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each particle: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6" y="1916932"/>
            <a:ext cx="5931922" cy="367620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3538"/>
            <a:ext cx="2182557" cy="3645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1172" y="5622776"/>
            <a:ext cx="352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Streaming Computation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194" y="5593139"/>
            <a:ext cx="17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1105" y="552164"/>
            <a:ext cx="7886700" cy="767590"/>
          </a:xfrm>
        </p:spPr>
        <p:txBody>
          <a:bodyPr/>
          <a:lstStyle/>
          <a:p>
            <a:r>
              <a:rPr lang="en-US" dirty="0"/>
              <a:t>Performance of Parallel vs </a:t>
            </a:r>
            <a:r>
              <a:rPr lang="en-US" dirty="0" smtClean="0"/>
              <a:t>Serial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1" y="1137468"/>
            <a:ext cx="7139638" cy="4351338"/>
          </a:xfrm>
        </p:spPr>
      </p:pic>
      <p:sp>
        <p:nvSpPr>
          <p:cNvPr id="4" name="Rectangle 3"/>
          <p:cNvSpPr/>
          <p:nvPr/>
        </p:nvSpPr>
        <p:spPr>
          <a:xfrm>
            <a:off x="904973" y="5483226"/>
            <a:ext cx="8126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Parallel behavior of the algorithm </a:t>
            </a:r>
            <a:r>
              <a:rPr lang="en-US" sz="1600" dirty="0" smtClean="0"/>
              <a:t>with </a:t>
            </a:r>
            <a:r>
              <a:rPr lang="en-US" sz="1600" dirty="0"/>
              <a:t>640 laser readings (left) and </a:t>
            </a:r>
            <a:r>
              <a:rPr lang="en-US" sz="1600" dirty="0" smtClean="0"/>
              <a:t>180 </a:t>
            </a:r>
            <a:r>
              <a:rPr lang="en-US" sz="1600" dirty="0"/>
              <a:t>readings (right). For each dataset, the top graph shows </a:t>
            </a:r>
            <a:r>
              <a:rPr lang="en-US" sz="1600" dirty="0" smtClean="0"/>
              <a:t>mean </a:t>
            </a:r>
            <a:r>
              <a:rPr lang="en-US" sz="1600" dirty="0"/>
              <a:t>times </a:t>
            </a:r>
            <a:r>
              <a:rPr lang="en-US" sz="1600" dirty="0" smtClean="0"/>
              <a:t>and </a:t>
            </a:r>
            <a:r>
              <a:rPr lang="en-US" sz="1600" dirty="0"/>
              <a:t>the bottom graph shows </a:t>
            </a:r>
            <a:r>
              <a:rPr lang="en-US" sz="1600" dirty="0" smtClean="0"/>
              <a:t>the speedup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1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24" y="1265746"/>
            <a:ext cx="3946227" cy="391046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1481816"/>
            <a:ext cx="4378145" cy="3694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6371" y="5336760"/>
            <a:ext cx="2479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Overhead of imbalanced parallel computation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241" y="53367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I/O</a:t>
            </a:r>
            <a:r>
              <a:rPr lang="en-US" dirty="0"/>
              <a:t>, garbage collection, and Compute time</a:t>
            </a:r>
          </a:p>
        </p:txBody>
      </p:sp>
    </p:spTree>
    <p:extLst>
      <p:ext uri="{BB962C8B-B14F-4D97-AF65-F5344CB8AC3E}">
        <p14:creationId xmlns:p14="http://schemas.microsoft.com/office/powerpoint/2010/main" val="19205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67FF881-4F78-4DFA-8EE1-28212BCA9742}" vid="{A1C2E516-FD98-4DFD-84F9-043B5A11C9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988</TotalTime>
  <Words>339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Franklin Gothic Demi</vt:lpstr>
      <vt:lpstr>Franklin Gothic Medium</vt:lpstr>
      <vt:lpstr>Iskoola Pota</vt:lpstr>
      <vt:lpstr>Times New Roman</vt:lpstr>
      <vt:lpstr>template</vt:lpstr>
      <vt:lpstr>Cloud-based Parallel Implementation of SLAM for Mobile Robots</vt:lpstr>
      <vt:lpstr>Simultaneous Localization and Mapping (SLAM)</vt:lpstr>
      <vt:lpstr>Cloud DIKW for Robotics (Data, Information, Knowledge and Wisdom)</vt:lpstr>
      <vt:lpstr>Apache Storm</vt:lpstr>
      <vt:lpstr>Particle Filtering Based SLAM</vt:lpstr>
      <vt:lpstr>Algorithm</vt:lpstr>
      <vt:lpstr>Streaming Application</vt:lpstr>
      <vt:lpstr>Performance of Parallel vs Serial</vt:lpstr>
      <vt:lpstr>Analysis of Performance</vt:lpstr>
      <vt:lpstr>Improved Performance</vt:lpstr>
      <vt:lpstr>Challenges &amp; Future Directions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IOTCloud</dc:title>
  <dc:creator>Supun Kamburugamuva</dc:creator>
  <cp:lastModifiedBy>supun</cp:lastModifiedBy>
  <cp:revision>29</cp:revision>
  <dcterms:created xsi:type="dcterms:W3CDTF">2014-11-25T02:37:46Z</dcterms:created>
  <dcterms:modified xsi:type="dcterms:W3CDTF">2016-03-22T10:45:12Z</dcterms:modified>
</cp:coreProperties>
</file>