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258" r:id="rId4"/>
    <p:sldId id="288" r:id="rId5"/>
    <p:sldId id="289" r:id="rId6"/>
    <p:sldId id="290" r:id="rId7"/>
    <p:sldId id="267" r:id="rId8"/>
    <p:sldId id="268" r:id="rId9"/>
    <p:sldId id="269" r:id="rId10"/>
    <p:sldId id="301" r:id="rId11"/>
    <p:sldId id="272" r:id="rId12"/>
    <p:sldId id="270" r:id="rId13"/>
    <p:sldId id="271" r:id="rId14"/>
    <p:sldId id="279" r:id="rId15"/>
    <p:sldId id="291" r:id="rId16"/>
    <p:sldId id="306" r:id="rId17"/>
    <p:sldId id="292" r:id="rId18"/>
    <p:sldId id="293" r:id="rId19"/>
    <p:sldId id="296" r:id="rId20"/>
    <p:sldId id="304" r:id="rId21"/>
    <p:sldId id="297" r:id="rId22"/>
    <p:sldId id="299" r:id="rId23"/>
    <p:sldId id="281" r:id="rId24"/>
    <p:sldId id="305" r:id="rId25"/>
    <p:sldId id="282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49" autoAdjust="0"/>
  </p:normalViewPr>
  <p:slideViewPr>
    <p:cSldViewPr snapToGrid="0" snapToObjects="1">
      <p:cViewPr>
        <p:scale>
          <a:sx n="100" d="100"/>
          <a:sy n="100" d="100"/>
        </p:scale>
        <p:origin x="-12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6C99-87C5-3B4C-92BE-60CE55A46669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28B6-5046-2E4B-A570-0B51B5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PolarGrid acts as a contractor to CReSIS to support the storage and processing needs of the field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09C5D-7348-1542-A90D-157D23090F2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778"/>
            <a:ext cx="8229600" cy="47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E7FE-D56C-C14B-B217-B9F6976D1144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soic.indiana.edu/icelaye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Layer-finding in Radar Echograms using Probabilistic Graphical Models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5056" y="3077578"/>
            <a:ext cx="619918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David Crandall</a:t>
            </a:r>
          </a:p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Geoffrey C. Fox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School of Informatics and Computing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Indiana University,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807" y="3266606"/>
            <a:ext cx="1015999" cy="13065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8" y="5376723"/>
            <a:ext cx="1996167" cy="815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95056" y="5080974"/>
            <a:ext cx="619918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John D. Paden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Center for Remote Sensing of Ice Sheets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University of Kansas,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75" y="1847121"/>
            <a:ext cx="5707697" cy="86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encourages smooth, non-crossing boundaries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2649" y="3105267"/>
            <a:ext cx="3175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Zero-mean Gaussian </a:t>
            </a:r>
            <a:r>
              <a:rPr lang="en-US" dirty="0" smtClean="0"/>
              <a:t>penalizes discontinuities in layer boundaries across columns</a:t>
            </a:r>
            <a:r>
              <a:rPr lang="en-US" b="1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3740150" y="2661581"/>
            <a:ext cx="679450" cy="443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84774" y="3121142"/>
            <a:ext cx="3413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Repulsive term </a:t>
            </a:r>
            <a:r>
              <a:rPr lang="en-US" dirty="0" smtClean="0"/>
              <a:t>prevents boundary crossings; is 0 if </a:t>
            </a:r>
          </a:p>
          <a:p>
            <a:pPr algn="ctr"/>
            <a:r>
              <a:rPr lang="en-US" dirty="0" smtClean="0"/>
              <a:t>                  and uniform otherwise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6273800" y="2540000"/>
            <a:ext cx="617537" cy="581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6" y="3730345"/>
            <a:ext cx="873124" cy="29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4" y="4399657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225924" y="4399657"/>
            <a:ext cx="127000" cy="2285199"/>
            <a:chOff x="7124700" y="1273233"/>
            <a:chExt cx="127000" cy="228519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36303" y="4532415"/>
            <a:ext cx="789621" cy="1575556"/>
            <a:chOff x="6335079" y="1405991"/>
            <a:chExt cx="789621" cy="1575556"/>
          </a:xfrm>
        </p:grpSpPr>
        <p:sp>
          <p:nvSpPr>
            <p:cNvPr id="22" name="Rectangle 21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8824" y="4440367"/>
            <a:ext cx="976660" cy="566413"/>
            <a:chOff x="4606924" y="4275267"/>
            <a:chExt cx="976660" cy="566413"/>
          </a:xfrm>
        </p:grpSpPr>
        <p:sp>
          <p:nvSpPr>
            <p:cNvPr id="29" name="Rectangle 28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606924" y="4663126"/>
              <a:ext cx="368300" cy="91922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 smtClean="0">
                  <a:latin typeface="Times"/>
                  <a:cs typeface="Times"/>
                </a:rPr>
                <a:t>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79924" y="4399657"/>
            <a:ext cx="0" cy="2285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43424" y="4897567"/>
            <a:ext cx="976660" cy="566413"/>
            <a:chOff x="4606924" y="4275267"/>
            <a:chExt cx="976660" cy="566413"/>
          </a:xfrm>
        </p:grpSpPr>
        <p:sp>
          <p:nvSpPr>
            <p:cNvPr id="40" name="Rectangle 39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4606924" y="4485326"/>
              <a:ext cx="368300" cy="13970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30724" y="5456367"/>
            <a:ext cx="976660" cy="566413"/>
            <a:chOff x="4606924" y="4275267"/>
            <a:chExt cx="976660" cy="566413"/>
          </a:xfrm>
        </p:grpSpPr>
        <p:sp>
          <p:nvSpPr>
            <p:cNvPr id="44" name="Rectangle 43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4606924" y="4663126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 descr="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3" t="16009" r="37999" b="36524"/>
          <a:stretch/>
        </p:blipFill>
        <p:spPr>
          <a:xfrm>
            <a:off x="7804150" y="1591686"/>
            <a:ext cx="1028700" cy="185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Likelihood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278"/>
            <a:ext cx="7435850" cy="4757386"/>
          </a:xfrm>
        </p:spPr>
        <p:txBody>
          <a:bodyPr/>
          <a:lstStyle/>
          <a:p>
            <a:r>
              <a:rPr lang="en-US" dirty="0" smtClean="0"/>
              <a:t>Likelihood term encourages labels to coincide with layer boundary features (e.g. edges)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Learn a single-column appearance template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consisting of Gaussians at each position </a:t>
            </a:r>
            <a:r>
              <a:rPr lang="en-US" i="1" dirty="0" smtClean="0"/>
              <a:t>p</a:t>
            </a:r>
            <a:r>
              <a:rPr lang="en-US" dirty="0" smtClean="0"/>
              <a:t>, with</a:t>
            </a:r>
          </a:p>
          <a:p>
            <a:pPr lvl="1"/>
            <a:r>
              <a:rPr lang="en-US" dirty="0" smtClean="0"/>
              <a:t>Also learn a simple background model, with</a:t>
            </a:r>
          </a:p>
          <a:p>
            <a:pPr lvl="1"/>
            <a:r>
              <a:rPr lang="en-US" dirty="0" smtClean="0"/>
              <a:t>Then likelihood for each column is,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8318500" y="2997200"/>
            <a:ext cx="673100" cy="2856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338607"/>
            <a:ext cx="2908300" cy="8490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01700" y="5418067"/>
            <a:ext cx="6635750" cy="951651"/>
            <a:chOff x="2298700" y="5085547"/>
            <a:chExt cx="6540500" cy="937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050" y="5085547"/>
              <a:ext cx="5264150" cy="82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5939"/>
            <a:stretch/>
          </p:blipFill>
          <p:spPr>
            <a:xfrm>
              <a:off x="2298700" y="5174447"/>
              <a:ext cx="990600" cy="8490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1877" r="58079"/>
            <a:stretch/>
          </p:blipFill>
          <p:spPr>
            <a:xfrm>
              <a:off x="3270250" y="5149047"/>
              <a:ext cx="292100" cy="84909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5283" r="2050" b="58325"/>
          <a:stretch/>
        </p:blipFill>
        <p:spPr>
          <a:xfrm>
            <a:off x="7175500" y="3833014"/>
            <a:ext cx="717550" cy="36989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86800" y="3664042"/>
            <a:ext cx="304800" cy="2189166"/>
            <a:chOff x="8128000" y="3626071"/>
            <a:chExt cx="406400" cy="2844798"/>
          </a:xfrm>
        </p:grpSpPr>
        <p:sp>
          <p:nvSpPr>
            <p:cNvPr id="20" name="Rectangle 19"/>
            <p:cNvSpPr/>
            <p:nvPr/>
          </p:nvSpPr>
          <p:spPr>
            <a:xfrm>
              <a:off x="8128000" y="3626071"/>
              <a:ext cx="406400" cy="4063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8000" y="4032473"/>
              <a:ext cx="406400" cy="4063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28000" y="4438872"/>
              <a:ext cx="406400" cy="4063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28000" y="4845274"/>
              <a:ext cx="406400" cy="40639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28000" y="5251676"/>
              <a:ext cx="406400" cy="4063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28000" y="56580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28000" y="60644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050" y="4356716"/>
            <a:ext cx="776518" cy="27093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204200" y="2628900"/>
            <a:ext cx="101600" cy="353793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8305800" y="2628900"/>
            <a:ext cx="685800" cy="1035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2654300"/>
            <a:ext cx="457200" cy="1009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04200" y="2941015"/>
            <a:ext cx="457200" cy="2912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6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inference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48178"/>
            <a:ext cx="4673598" cy="1704622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that maximizes </a:t>
            </a:r>
            <a:r>
              <a:rPr lang="en-US" dirty="0" smtClean="0">
                <a:latin typeface="Times"/>
                <a:cs typeface="Times"/>
              </a:rPr>
              <a:t>P</a:t>
            </a:r>
            <a:r>
              <a:rPr lang="en-US" i="1" dirty="0" smtClean="0">
                <a:latin typeface="Times"/>
                <a:cs typeface="Times"/>
              </a:rPr>
              <a:t>(L | I) </a:t>
            </a:r>
            <a:r>
              <a:rPr lang="en-US" dirty="0" smtClean="0"/>
              <a:t>involves inference on a Markov Random Field</a:t>
            </a:r>
          </a:p>
        </p:txBody>
      </p:sp>
      <p:pic>
        <p:nvPicPr>
          <p:cNvPr id="6" name="Content Placeholder 3" descr="ice-mrf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>
            <a:fillRect/>
          </a:stretch>
        </p:blipFill>
        <p:spPr>
          <a:xfrm>
            <a:off x="5194181" y="1229078"/>
            <a:ext cx="3543419" cy="19487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4501" y="3121378"/>
            <a:ext cx="8110582" cy="54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Simplify problem by solving each row of MRF in succession, using the Viterbi algorithm</a:t>
            </a:r>
          </a:p>
          <a:p>
            <a:pPr lvl="1"/>
            <a:r>
              <a:rPr lang="en-US" dirty="0" smtClean="0"/>
              <a:t>Naïve Viterbi requires </a:t>
            </a:r>
            <a:r>
              <a:rPr lang="en-US" i="1" dirty="0" smtClean="0"/>
              <a:t>O(Kmn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time, for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echogram with K layer boundaries</a:t>
            </a:r>
          </a:p>
          <a:p>
            <a:pPr lvl="1"/>
            <a:r>
              <a:rPr lang="en-US" dirty="0" smtClean="0"/>
              <a:t>Can use min-convolutions to speed up Viterbi (because of the Gaussian prior), reducing time to </a:t>
            </a:r>
            <a:r>
              <a:rPr lang="en-US" i="1" dirty="0" smtClean="0"/>
              <a:t>O(</a:t>
            </a:r>
            <a:r>
              <a:rPr lang="en-US" i="1" dirty="0" err="1" smtClean="0"/>
              <a:t>Kmn</a:t>
            </a:r>
            <a:r>
              <a:rPr lang="en-US" i="1" dirty="0" smtClean="0"/>
              <a:t>) </a:t>
            </a:r>
            <a:r>
              <a:rPr lang="en-US" sz="2000" dirty="0" smtClean="0">
                <a:solidFill>
                  <a:srgbClr val="008000"/>
                </a:solidFill>
              </a:rPr>
              <a:t>[Crandall2008]</a:t>
            </a:r>
            <a:endParaRPr lang="en-US" sz="2000" i="1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with 827 echograms from Antarctica</a:t>
            </a:r>
          </a:p>
          <a:p>
            <a:pPr lvl="1"/>
            <a:r>
              <a:rPr lang="en-US" dirty="0" smtClean="0"/>
              <a:t>From Multichannel Coherent Radar Depth Sounder system in 2009 NASA Operation Ice Bridge </a:t>
            </a:r>
            <a:r>
              <a:rPr lang="en-US" sz="1800" dirty="0" smtClean="0">
                <a:solidFill>
                  <a:schemeClr val="accent2"/>
                </a:solidFill>
              </a:rPr>
              <a:t>[Allen12]</a:t>
            </a:r>
          </a:p>
          <a:p>
            <a:pPr lvl="1"/>
            <a:r>
              <a:rPr lang="en-US" dirty="0" smtClean="0"/>
              <a:t>About 24,810 km of flight data</a:t>
            </a:r>
          </a:p>
          <a:p>
            <a:pPr lvl="1"/>
            <a:r>
              <a:rPr lang="en-US" dirty="0" smtClean="0"/>
              <a:t>Split into equal-size training and test datasets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3950836"/>
            <a:ext cx="3365500" cy="2526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963" y="3950836"/>
            <a:ext cx="1980687" cy="2635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Users\Geoffrey Fox\Desktop\IMGP429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18880"/>
          <a:stretch/>
        </p:blipFill>
        <p:spPr bwMode="auto">
          <a:xfrm>
            <a:off x="6313127" y="3950835"/>
            <a:ext cx="2373673" cy="2635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44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6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59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40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9" y="138980"/>
            <a:ext cx="4063217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/>
        </p:blipFill>
        <p:spPr>
          <a:xfrm>
            <a:off x="348793" y="3367827"/>
            <a:ext cx="3905707" cy="2995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26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9620" r="10063" b="12089"/>
          <a:stretch/>
        </p:blipFill>
        <p:spPr>
          <a:xfrm>
            <a:off x="4597973" y="3359858"/>
            <a:ext cx="3873674" cy="296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23-ou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9620" r="9846" b="11510"/>
          <a:stretch/>
        </p:blipFill>
        <p:spPr>
          <a:xfrm>
            <a:off x="471208" y="3359857"/>
            <a:ext cx="3862870" cy="2991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8095" r="9890" b="13340"/>
          <a:stretch/>
        </p:blipFill>
        <p:spPr>
          <a:xfrm>
            <a:off x="2390587" y="138980"/>
            <a:ext cx="4063220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0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1507073" y="1410601"/>
            <a:ext cx="6214528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88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Ice and climate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75" y="1470378"/>
            <a:ext cx="4163325" cy="2676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75" y="4560971"/>
            <a:ext cx="4364725" cy="1973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7688"/>
          <a:stretch/>
        </p:blipFill>
        <p:spPr>
          <a:xfrm>
            <a:off x="520450" y="1498600"/>
            <a:ext cx="2539112" cy="2473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9479"/>
          <a:stretch/>
        </p:blipFill>
        <p:spPr>
          <a:xfrm>
            <a:off x="508000" y="4356100"/>
            <a:ext cx="2565581" cy="242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600" y="2128287"/>
            <a:ext cx="2717800" cy="10097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-159062" y="5929584"/>
            <a:ext cx="1028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[IPCC 2007]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351" y="1143190"/>
            <a:ext cx="193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Current conditions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0556" y="4009346"/>
            <a:ext cx="269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Projected conditions, 2085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8075910" y="5880976"/>
            <a:ext cx="956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U.S. NOAA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389815" y="3019948"/>
            <a:ext cx="1925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U.S. Antarctica Program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50" y="1410601"/>
            <a:ext cx="6106756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6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Sampling from the 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678"/>
            <a:ext cx="8229600" cy="4757386"/>
          </a:xfrm>
        </p:spPr>
        <p:txBody>
          <a:bodyPr/>
          <a:lstStyle/>
          <a:p>
            <a:r>
              <a:rPr lang="en-US" dirty="0" smtClean="0"/>
              <a:t>Instead of maximizing </a:t>
            </a:r>
            <a:r>
              <a:rPr lang="en-US" i="1" dirty="0" smtClean="0">
                <a:latin typeface="Times"/>
                <a:cs typeface="Times"/>
              </a:rPr>
              <a:t>P(L|I)</a:t>
            </a:r>
            <a:r>
              <a:rPr lang="en-US" dirty="0" smtClean="0"/>
              <a:t>, sample from it</a:t>
            </a:r>
            <a:endParaRPr lang="en-US" dirty="0"/>
          </a:p>
        </p:txBody>
      </p:sp>
      <p:pic>
        <p:nvPicPr>
          <p:cNvPr id="6" name="Picture 5" descr="sampl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2" y="1714768"/>
            <a:ext cx="3200400" cy="2400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711701" y="1714768"/>
            <a:ext cx="3200400" cy="2400300"/>
            <a:chOff x="4711701" y="1714768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sample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1714768"/>
              <a:ext cx="3200400" cy="2400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74398" y="18092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1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7602" y="4406900"/>
            <a:ext cx="3200400" cy="2400300"/>
            <a:chOff x="1117602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sample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r="3211" b="6684"/>
            <a:stretch/>
          </p:blipFill>
          <p:spPr>
            <a:xfrm>
              <a:off x="1117602" y="4406900"/>
              <a:ext cx="3200400" cy="24003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42198" y="45397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2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1701" y="4406900"/>
            <a:ext cx="3200400" cy="2400300"/>
            <a:chOff x="4711701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sampl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4406900"/>
              <a:ext cx="3200400" cy="2400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44172" y="4507468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4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dirty="0" smtClean="0"/>
              <a:t>Further improvement with human interaction: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264"/>
          <a:stretch/>
        </p:blipFill>
        <p:spPr>
          <a:xfrm>
            <a:off x="774598" y="5486400"/>
            <a:ext cx="7483578" cy="137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38918"/>
          </a:xfrm>
        </p:spPr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78"/>
            <a:ext cx="8229600" cy="4757386"/>
          </a:xfrm>
        </p:spPr>
        <p:txBody>
          <a:bodyPr>
            <a:normAutofit/>
          </a:bodyPr>
          <a:lstStyle/>
          <a:p>
            <a:r>
              <a:rPr lang="en-US" dirty="0" smtClean="0"/>
              <a:t>We present a probabilistic technique for ice sheet layer-finding from radar echograms</a:t>
            </a:r>
          </a:p>
          <a:p>
            <a:pPr lvl="1"/>
            <a:r>
              <a:rPr lang="en-US" dirty="0" smtClean="0"/>
              <a:t>Inference is robust to noise and very fast</a:t>
            </a:r>
          </a:p>
          <a:p>
            <a:pPr lvl="1"/>
            <a:r>
              <a:rPr lang="en-US" dirty="0" smtClean="0"/>
              <a:t>Parameters can be learned from training data</a:t>
            </a:r>
          </a:p>
          <a:p>
            <a:pPr lvl="1"/>
            <a:r>
              <a:rPr lang="en-US" dirty="0" smtClean="0"/>
              <a:t>Easily include evidence from external sources</a:t>
            </a:r>
          </a:p>
          <a:p>
            <a:r>
              <a:rPr lang="en-US" dirty="0" smtClean="0"/>
              <a:t>Ongoing work: Internal layer-finding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949701"/>
            <a:ext cx="8675926" cy="278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45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078"/>
            <a:ext cx="8229600" cy="4757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More information available at:</a:t>
            </a:r>
          </a:p>
          <a:p>
            <a:pPr marL="0" indent="0" algn="ctr">
              <a:buNone/>
            </a:pPr>
            <a:r>
              <a:rPr lang="en-US" sz="2600" b="1" dirty="0" smtClean="0">
                <a:hlinkClick r:id="rId2"/>
              </a:rPr>
              <a:t>http://vision.soic.indiana.edu/icelayers/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This work was supported in part by: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938918"/>
          </a:xfrm>
        </p:spPr>
        <p:txBody>
          <a:bodyPr/>
          <a:lstStyle/>
          <a:p>
            <a:r>
              <a:rPr lang="en-US" b="1" i="1" dirty="0" smtClean="0"/>
              <a:t>Thanks!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80" y="5415982"/>
            <a:ext cx="1102675" cy="110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993" y="5464438"/>
            <a:ext cx="1142345" cy="97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581" y="5454848"/>
            <a:ext cx="778561" cy="100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352" y="5412580"/>
            <a:ext cx="684748" cy="11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2290" name="Picture 7" descr="Pictur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-25400"/>
            <a:ext cx="8204200" cy="6815138"/>
          </a:xfrm>
        </p:spPr>
      </p:pic>
    </p:spTree>
    <p:extLst>
      <p:ext uri="{BB962C8B-B14F-4D97-AF65-F5344CB8AC3E}">
        <p14:creationId xmlns:p14="http://schemas.microsoft.com/office/powerpoint/2010/main" val="13886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/>
              <a:t>Ice sheet radar echograms</a:t>
            </a:r>
          </a:p>
        </p:txBody>
      </p:sp>
      <p:pic>
        <p:nvPicPr>
          <p:cNvPr id="6" name="Content Placeholder 5" descr="20091016_seg1_23_18080323_0ma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</p:spPr>
      </p:pic>
      <p:pic>
        <p:nvPicPr>
          <p:cNvPr id="7" name="Content Placeholder 5" descr="20091016_seg1_23_18080323_0map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2" y="3466067"/>
            <a:ext cx="7759698" cy="3316957"/>
            <a:chOff x="533402" y="3466067"/>
            <a:chExt cx="7759698" cy="3316957"/>
          </a:xfrm>
        </p:grpSpPr>
        <p:pic>
          <p:nvPicPr>
            <p:cNvPr id="8" name="Content Placeholder 3" descr="2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11458" r="9259" b="11458"/>
            <a:stretch/>
          </p:blipFill>
          <p:spPr>
            <a:xfrm>
              <a:off x="889000" y="3771899"/>
              <a:ext cx="7404100" cy="3011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3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33402" y="3466067"/>
            <a:ext cx="7759698" cy="3316957"/>
            <a:chOff x="533402" y="3466067"/>
            <a:chExt cx="7759698" cy="3316957"/>
          </a:xfrm>
        </p:grpSpPr>
        <p:pic>
          <p:nvPicPr>
            <p:cNvPr id="20" name="Content Placeholder 3" descr="2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11458" r="9259" b="11458"/>
            <a:stretch/>
          </p:blipFill>
          <p:spPr>
            <a:xfrm>
              <a:off x="889000" y="3771899"/>
              <a:ext cx="7404100" cy="30111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 smtClean="0"/>
              <a:t>Ice sheet radar echograms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546600" y="5728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Bedrock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895600" y="4712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Ice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981449" y="3771899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Air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  <a:prstGeom prst="rect">
            <a:avLst/>
          </a:prstGeom>
        </p:spPr>
      </p:pic>
      <p:pic>
        <p:nvPicPr>
          <p:cNvPr id="26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24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 smtClean="0"/>
              <a:t>Ice sheet radar echograms</a:t>
            </a:r>
            <a:endParaRPr lang="en-US" dirty="0"/>
          </a:p>
        </p:txBody>
      </p:sp>
      <p:pic>
        <p:nvPicPr>
          <p:cNvPr id="9" name="Content Placeholder 5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1137" r="10037" b="11812"/>
          <a:stretch/>
        </p:blipFill>
        <p:spPr>
          <a:xfrm>
            <a:off x="914400" y="3771899"/>
            <a:ext cx="7289800" cy="2984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4546600" y="5728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Bedrock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895600" y="4712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Ice</a:t>
            </a:r>
            <a:endParaRPr lang="en-US" sz="2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2" y="3466067"/>
            <a:ext cx="3492500" cy="3106891"/>
            <a:chOff x="533402" y="3466067"/>
            <a:chExt cx="3492500" cy="3106891"/>
          </a:xfrm>
        </p:grpSpPr>
        <p:sp>
          <p:nvSpPr>
            <p:cNvPr id="21" name="Rectangle 20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 rot="10800000" flipV="1">
            <a:off x="3981449" y="3771899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Air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  <a:prstGeom prst="rect">
            <a:avLst/>
          </a:prstGeom>
        </p:spPr>
      </p:pic>
      <p:pic>
        <p:nvPicPr>
          <p:cNvPr id="27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001041"/>
          </a:xfrm>
        </p:spPr>
        <p:txBody>
          <a:bodyPr/>
          <a:lstStyle/>
          <a:p>
            <a:r>
              <a:rPr lang="en-US" dirty="0" smtClean="0"/>
              <a:t>General</a:t>
            </a:r>
            <a:r>
              <a:rPr lang="en-US" dirty="0"/>
              <a:t>-purpose image segmentation</a:t>
            </a:r>
          </a:p>
          <a:p>
            <a:pPr lvl="1"/>
            <a:r>
              <a:rPr lang="en-US" dirty="0"/>
              <a:t>[Haralick1985], [Kass1998], [Shi2000], [Felzenszwalb2004]</a:t>
            </a:r>
            <a:r>
              <a:rPr lang="en-US" dirty="0" smtClean="0"/>
              <a:t>,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Subsurface imaging </a:t>
            </a:r>
          </a:p>
          <a:p>
            <a:pPr lvl="1"/>
            <a:r>
              <a:rPr lang="en-US" dirty="0" smtClean="0"/>
              <a:t>[Turk2011], [Allen2012], …</a:t>
            </a:r>
          </a:p>
          <a:p>
            <a:r>
              <a:rPr lang="en-US" dirty="0"/>
              <a:t>Buried object detection </a:t>
            </a:r>
          </a:p>
          <a:p>
            <a:pPr lvl="1"/>
            <a:r>
              <a:rPr lang="en-US" dirty="0" smtClean="0"/>
              <a:t>[Trucco1999], [Gader2001], [</a:t>
            </a:r>
            <a:r>
              <a:rPr lang="en-US" dirty="0"/>
              <a:t>Frigui2005</a:t>
            </a:r>
            <a:r>
              <a:rPr lang="en-US" dirty="0" smtClean="0"/>
              <a:t>], …</a:t>
            </a:r>
          </a:p>
          <a:p>
            <a:r>
              <a:rPr lang="en-US" dirty="0" smtClean="0"/>
              <a:t>Layer finding in ground-penetrating echograms </a:t>
            </a:r>
          </a:p>
          <a:p>
            <a:pPr lvl="1"/>
            <a:r>
              <a:rPr lang="en-US" dirty="0" smtClean="0"/>
              <a:t>[Freeman2010], [Ferro2011], 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38918"/>
          </a:xfrm>
        </p:spPr>
        <p:txBody>
          <a:bodyPr/>
          <a:lstStyle/>
          <a:p>
            <a:r>
              <a:rPr lang="en-US" dirty="0" smtClean="0"/>
              <a:t>Tiered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89378"/>
            <a:ext cx="5575300" cy="536222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Layer-finding is a </a:t>
            </a:r>
            <a:r>
              <a:rPr lang="en-US" sz="2600" i="1" dirty="0" smtClean="0"/>
              <a:t>tiered</a:t>
            </a:r>
            <a:r>
              <a:rPr lang="en-US" sz="2600" dirty="0" smtClean="0"/>
              <a:t> </a:t>
            </a:r>
            <a:r>
              <a:rPr lang="en-US" sz="2600" i="1" dirty="0" smtClean="0"/>
              <a:t>segmentation</a:t>
            </a:r>
            <a:r>
              <a:rPr lang="en-US" sz="2600" dirty="0" smtClean="0"/>
              <a:t> </a:t>
            </a:r>
            <a:r>
              <a:rPr lang="en-US" sz="2600" i="1" dirty="0" smtClean="0"/>
              <a:t>problem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8000"/>
                </a:solidFill>
              </a:rPr>
              <a:t>[Felzenszwalb2010]</a:t>
            </a:r>
          </a:p>
          <a:p>
            <a:pPr lvl="1"/>
            <a:r>
              <a:rPr lang="en-US" dirty="0" smtClean="0"/>
              <a:t>Label each pixel with one of 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[1, </a:t>
            </a:r>
            <a:r>
              <a:rPr lang="en-US" i="1" dirty="0" smtClean="0">
                <a:solidFill>
                  <a:schemeClr val="tx1"/>
                </a:solidFill>
                <a:latin typeface="Times"/>
                <a:cs typeface="Times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+1],</a:t>
            </a:r>
            <a:r>
              <a:rPr lang="en-US" dirty="0" smtClean="0"/>
              <a:t> under the constraint that if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 &lt;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/>
              <a:t>’,</a:t>
            </a:r>
            <a:r>
              <a:rPr lang="en-US" dirty="0" smtClean="0"/>
              <a:t> label of </a:t>
            </a:r>
            <a:r>
              <a:rPr lang="en-US" i="1" dirty="0" smtClean="0">
                <a:latin typeface="Times"/>
                <a:cs typeface="Times"/>
              </a:rPr>
              <a:t>(x,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/>
              <a:t>≤ label of </a:t>
            </a:r>
            <a:r>
              <a:rPr lang="en-US" i="1" dirty="0" smtClean="0">
                <a:latin typeface="Times"/>
                <a:cs typeface="Times"/>
              </a:rPr>
              <a:t>(x, y’)</a:t>
            </a:r>
            <a:r>
              <a:rPr lang="en-US" i="1" dirty="0" smtClean="0"/>
              <a:t> </a:t>
            </a:r>
            <a:r>
              <a:rPr lang="en-US" dirty="0" smtClean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273233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7124700" y="1273233"/>
            <a:ext cx="127000" cy="2285199"/>
            <a:chOff x="7124700" y="1273233"/>
            <a:chExt cx="127000" cy="228519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1600" y="4178358"/>
            <a:ext cx="8229600" cy="2273242"/>
            <a:chOff x="101600" y="4178358"/>
            <a:chExt cx="8229600" cy="2273242"/>
          </a:xfrm>
        </p:grpSpPr>
        <p:grpSp>
          <p:nvGrpSpPr>
            <p:cNvPr id="36" name="Group 35"/>
            <p:cNvGrpSpPr/>
            <p:nvPr/>
          </p:nvGrpSpPr>
          <p:grpSpPr>
            <a:xfrm>
              <a:off x="1406525" y="4752493"/>
              <a:ext cx="6670675" cy="1208683"/>
              <a:chOff x="1406525" y="4752493"/>
              <a:chExt cx="6670675" cy="12086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5" y="4752493"/>
                <a:ext cx="1968500" cy="3926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399" y="5530067"/>
                <a:ext cx="2255801" cy="431109"/>
              </a:xfrm>
              <a:prstGeom prst="rect">
                <a:avLst/>
              </a:prstGeom>
            </p:spPr>
          </p:pic>
        </p:grp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01600" y="4178358"/>
              <a:ext cx="8229600" cy="2273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Equivalently, find </a:t>
              </a:r>
              <a:r>
                <a:rPr lang="en-US" i="1" dirty="0" smtClean="0"/>
                <a:t>K</a:t>
              </a:r>
              <a:r>
                <a:rPr lang="en-US" dirty="0" smtClean="0"/>
                <a:t> boundaries in each column</a:t>
              </a:r>
            </a:p>
            <a:p>
              <a:pPr lvl="1"/>
              <a:r>
                <a:rPr lang="en-US" dirty="0" smtClean="0"/>
                <a:t>Let                               denote the row indices of the </a:t>
              </a:r>
              <a:r>
                <a:rPr lang="en-US" i="1" dirty="0" smtClean="0"/>
                <a:t>K</a:t>
              </a:r>
              <a:r>
                <a:rPr lang="en-US" dirty="0" smtClean="0"/>
                <a:t> region boundaries in column </a:t>
              </a:r>
              <a:r>
                <a:rPr lang="en-US" i="1" dirty="0" err="1" smtClean="0"/>
                <a:t>i</a:t>
              </a:r>
              <a:endParaRPr lang="en-US" dirty="0" smtClean="0"/>
            </a:p>
            <a:p>
              <a:pPr lvl="1"/>
              <a:r>
                <a:rPr lang="en-US" dirty="0" smtClean="0"/>
                <a:t>Goal is to find labeling of whole image, </a:t>
              </a:r>
            </a:p>
            <a:p>
              <a:pPr marL="457200" lvl="1" indent="0">
                <a:buFont typeface="Arial"/>
                <a:buNone/>
              </a:pP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87220" y="3505231"/>
            <a:ext cx="47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L</a:t>
            </a:r>
            <a:r>
              <a:rPr lang="en-US" sz="2400" i="1" baseline="-25000" dirty="0" smtClean="0">
                <a:latin typeface="Times"/>
                <a:cs typeface="Times"/>
              </a:rPr>
              <a:t>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35079" y="1405991"/>
            <a:ext cx="789621" cy="1575556"/>
            <a:chOff x="6335079" y="1405991"/>
            <a:chExt cx="789621" cy="1575556"/>
          </a:xfrm>
        </p:grpSpPr>
        <p:sp>
          <p:nvSpPr>
            <p:cNvPr id="18" name="Rectangle 17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8788400" y="131977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66140" y="1873357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651840" y="261221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80370" y="313099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6300" y="182434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5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find most-likely labeling given image </a:t>
            </a:r>
            <a:r>
              <a:rPr lang="en-US" i="1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,</a:t>
            </a: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42836"/>
            <a:ext cx="6083300" cy="6675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8251" y="2906673"/>
            <a:ext cx="244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Likelihood term</a:t>
            </a:r>
            <a:r>
              <a:rPr lang="en-US" dirty="0" smtClean="0"/>
              <a:t> models how well labeling agrees with 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5400" y="2906673"/>
            <a:ext cx="276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Prior term</a:t>
            </a:r>
            <a:r>
              <a:rPr lang="en-US" dirty="0" smtClean="0"/>
              <a:t> models how well labeling agrees with typical ice layer properties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97500" y="2444750"/>
            <a:ext cx="539750" cy="461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6910388" y="2455663"/>
            <a:ext cx="849312" cy="451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7105</TotalTime>
  <Words>733</Words>
  <Application>Microsoft Macintosh PowerPoint</Application>
  <PresentationFormat>On-screen Show (4:3)</PresentationFormat>
  <Paragraphs>161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Layer-finding in Radar Echograms using Probabilistic Graphical Models</vt:lpstr>
      <vt:lpstr>Ice and climate</vt:lpstr>
      <vt:lpstr>PowerPoint Presentation</vt:lpstr>
      <vt:lpstr>Ice sheet radar echograms</vt:lpstr>
      <vt:lpstr>Ice sheet radar echograms</vt:lpstr>
      <vt:lpstr>Ice sheet radar echograms</vt:lpstr>
      <vt:lpstr>Related work</vt:lpstr>
      <vt:lpstr>Tiered segmentation</vt:lpstr>
      <vt:lpstr>Probabilistic formulation</vt:lpstr>
      <vt:lpstr>Prior term</vt:lpstr>
      <vt:lpstr>Likelihood term</vt:lpstr>
      <vt:lpstr>Efficient inference </vt:lpstr>
      <vt:lpstr>Experimental results</vt:lpstr>
      <vt:lpstr>PowerPoint Presentation</vt:lpstr>
      <vt:lpstr>PowerPoint Presentation</vt:lpstr>
      <vt:lpstr>PowerPoint Presentation</vt:lpstr>
      <vt:lpstr>PowerPoint Presentation</vt:lpstr>
      <vt:lpstr>User interaction</vt:lpstr>
      <vt:lpstr>User interaction</vt:lpstr>
      <vt:lpstr>User interaction</vt:lpstr>
      <vt:lpstr>User interaction</vt:lpstr>
      <vt:lpstr>Sampling from the posterior</vt:lpstr>
      <vt:lpstr>Quantitative results</vt:lpstr>
      <vt:lpstr>Quantitative results</vt:lpstr>
      <vt:lpstr>Summary and Future work</vt:lpstr>
      <vt:lpstr>Thanks!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Layer-finding in Radar Echograms using Probabilistic Graphical Models</dc:title>
  <dc:creator>David Crandall</dc:creator>
  <cp:lastModifiedBy>David Crandall</cp:lastModifiedBy>
  <cp:revision>42</cp:revision>
  <dcterms:created xsi:type="dcterms:W3CDTF">2012-11-08T06:19:32Z</dcterms:created>
  <dcterms:modified xsi:type="dcterms:W3CDTF">2012-11-22T21:35:42Z</dcterms:modified>
</cp:coreProperties>
</file>