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69" r:id="rId1"/>
  </p:sldMasterIdLst>
  <p:notesMasterIdLst>
    <p:notesMasterId r:id="rId8"/>
  </p:notesMasterIdLst>
  <p:handoutMasterIdLst>
    <p:handoutMasterId r:id="rId9"/>
  </p:handoutMasterIdLst>
  <p:sldIdLst>
    <p:sldId id="256" r:id="rId2"/>
    <p:sldId id="367" r:id="rId3"/>
    <p:sldId id="368" r:id="rId4"/>
    <p:sldId id="370" r:id="rId5"/>
    <p:sldId id="369" r:id="rId6"/>
    <p:sldId id="371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D4D4D"/>
    <a:srgbClr val="FF0000"/>
    <a:srgbClr val="E8E8E8"/>
    <a:srgbClr val="0AD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5"/>
    <p:restoredTop sz="93677"/>
  </p:normalViewPr>
  <p:slideViewPr>
    <p:cSldViewPr>
      <p:cViewPr>
        <p:scale>
          <a:sx n="100" d="100"/>
          <a:sy n="100" d="100"/>
        </p:scale>
        <p:origin x="904" y="-1000"/>
      </p:cViewPr>
      <p:guideLst>
        <p:guide orient="horz" pos="2160"/>
        <p:guide pos="4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747348-9D25-A041-B927-C98046AFFD5B}" type="datetime1">
              <a:rPr lang="en-US" altLang="en-US"/>
              <a:pPr/>
              <a:t>6/26/17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1A423E-344E-AE4B-8590-0185DF54F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256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E2B318-E17B-1041-8C96-E457B5337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914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4864772-E973-7640-A316-95A4DD69438D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87413" y="1054100"/>
            <a:ext cx="5665787" cy="2994025"/>
          </a:xfrm>
          <a:prstGeom prst="roundRect">
            <a:avLst>
              <a:gd name="adj" fmla="val 5589"/>
            </a:avLst>
          </a:prstGeom>
          <a:solidFill>
            <a:schemeClr val="accent1"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89063" y="1304925"/>
            <a:ext cx="4622800" cy="2532063"/>
          </a:xfrm>
          <a:prstGeom prst="roundRect">
            <a:avLst>
              <a:gd name="adj" fmla="val 55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91200"/>
            <a:ext cx="143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7105" y="996858"/>
            <a:ext cx="4347883" cy="1470025"/>
          </a:xfrm>
        </p:spPr>
        <p:txBody>
          <a:bodyPr/>
          <a:lstStyle>
            <a:lvl1pPr algn="l"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95798" y="2467072"/>
            <a:ext cx="4349190" cy="1087438"/>
          </a:xfrm>
        </p:spPr>
        <p:txBody>
          <a:bodyPr/>
          <a:lstStyle>
            <a:lvl1pPr marL="0" indent="0" algn="l">
              <a:buFontTx/>
              <a:buNone/>
              <a:defRPr sz="2300" b="1">
                <a:solidFill>
                  <a:schemeClr val="accent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8576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3363" indent="-233363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E5A5D-C520-884C-A277-4E1C02AA2D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858" y="2357721"/>
            <a:ext cx="7933766" cy="3980982"/>
          </a:xfrm>
        </p:spPr>
        <p:txBody>
          <a:bodyPr/>
          <a:lstStyle>
            <a:lvl1pPr marL="233363" indent="-233363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8988" y="1829175"/>
            <a:ext cx="7942262" cy="600075"/>
          </a:xfrm>
        </p:spPr>
        <p:txBody>
          <a:bodyPr/>
          <a:lstStyle>
            <a:lvl1pPr marL="0" indent="0">
              <a:buNone/>
              <a:defRPr sz="2500">
                <a:solidFill>
                  <a:schemeClr val="accent1"/>
                </a:solidFill>
                <a:latin typeface="Arial Black" pitchFamily="34" charset="0"/>
              </a:defRPr>
            </a:lvl1pPr>
            <a:lvl2pPr>
              <a:buNone/>
              <a:defRPr>
                <a:latin typeface="Arial Black" pitchFamily="34" charset="0"/>
              </a:defRPr>
            </a:lvl2pPr>
            <a:lvl3pPr>
              <a:buNone/>
              <a:defRPr>
                <a:latin typeface="Arial Black" pitchFamily="34" charset="0"/>
              </a:defRPr>
            </a:lvl3pPr>
            <a:lvl4pPr>
              <a:buNone/>
              <a:defRPr>
                <a:latin typeface="Arial Black" pitchFamily="34" charset="0"/>
              </a:defRPr>
            </a:lvl4pPr>
            <a:lvl5pPr>
              <a:buNone/>
              <a:defRPr>
                <a:latin typeface="Arial Black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6CFF3-CA80-A247-9F26-F6C152BAC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67348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ADD0-46B1-054C-82B2-2CFD00735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74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928" y="1801907"/>
            <a:ext cx="3715871" cy="4483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1907"/>
            <a:ext cx="4038600" cy="4483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C688F-E188-5D4E-8230-FDD53A320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3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AC146-950D-AD4E-85E7-77C2032265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87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284E8-9F83-1C44-820E-C44DBBA35E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69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865" y="556646"/>
            <a:ext cx="78979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97858" y="2348753"/>
            <a:ext cx="7888941" cy="3936159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2C81F8-F876-C144-89CA-858A0F027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0834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8513" y="592138"/>
            <a:ext cx="793273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513" y="2008188"/>
            <a:ext cx="7932737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59413" y="6384925"/>
            <a:ext cx="1362075" cy="309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850" y="6367463"/>
            <a:ext cx="454025" cy="309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47E7C2C7-CF4A-A44B-8FF8-917CE4F58A0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66725"/>
          </a:xfrm>
          <a:prstGeom prst="rect">
            <a:avLst/>
          </a:prstGeom>
          <a:gradFill>
            <a:gsLst>
              <a:gs pos="0">
                <a:schemeClr val="accent1"/>
              </a:gs>
              <a:gs pos="0">
                <a:schemeClr val="tx1"/>
              </a:gs>
              <a:gs pos="100000">
                <a:srgbClr val="0099D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1650" y="6373813"/>
            <a:ext cx="82391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324600"/>
            <a:ext cx="7159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91" r:id="rId1"/>
    <p:sldLayoutId id="2147485585" r:id="rId2"/>
    <p:sldLayoutId id="2147485586" r:id="rId3"/>
    <p:sldLayoutId id="2147485587" r:id="rId4"/>
    <p:sldLayoutId id="2147485588" r:id="rId5"/>
    <p:sldLayoutId id="2147485589" r:id="rId6"/>
    <p:sldLayoutId id="2147485590" r:id="rId7"/>
    <p:sldLayoutId id="2147485592" r:id="rId8"/>
  </p:sldLayoutIdLst>
  <p:hf sldNum="0" hdr="0" dt="0"/>
  <p:txStyles>
    <p:titleStyle>
      <a:lvl1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tx2"/>
        </a:buClr>
        <a:buChar char="•"/>
        <a:defRPr sz="23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0563" indent="-2333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tiff"/><Relationship Id="rId12" Type="http://schemas.openxmlformats.org/officeDocument/2006/relationships/image" Target="../media/image21.tiff"/><Relationship Id="rId13" Type="http://schemas.openxmlformats.org/officeDocument/2006/relationships/image" Target="../media/image22.tiff"/><Relationship Id="rId14" Type="http://schemas.openxmlformats.org/officeDocument/2006/relationships/image" Target="../media/image23.tiff"/><Relationship Id="rId15" Type="http://schemas.openxmlformats.org/officeDocument/2006/relationships/image" Target="../media/image24.tiff"/><Relationship Id="rId16" Type="http://schemas.openxmlformats.org/officeDocument/2006/relationships/image" Target="../media/image25.tiff"/><Relationship Id="rId17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tiff"/><Relationship Id="rId7" Type="http://schemas.openxmlformats.org/officeDocument/2006/relationships/hyperlink" Target="https://www.google.com/imgres?imgurl=http://images.clipartpanda.com/clipart-house-house-md.png&amp;imgrefurl=http://www.clipartpanda.com/categories/clipart-house-images&amp;docid=sS0Lt6booh2_bM&amp;tbnid=aF28OUWLTLXcWM:&amp;w=291&amp;h=300&amp;bih=609&amp;biw=1104&amp;ved=0ahUKEwj3xrDkoaHOAhXC5iYKHTe7CUQQMwg4KAQwBA&amp;iact=mrc&amp;uact=8" TargetMode="External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0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974725" y="6056313"/>
            <a:ext cx="2530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355725" y="6056313"/>
            <a:ext cx="7026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2292" name="Title 6"/>
          <p:cNvSpPr>
            <a:spLocks noGrp="1"/>
          </p:cNvSpPr>
          <p:nvPr>
            <p:ph type="ctrTitle"/>
          </p:nvPr>
        </p:nvSpPr>
        <p:spPr>
          <a:xfrm>
            <a:off x="1295400" y="914400"/>
            <a:ext cx="4724400" cy="2362200"/>
          </a:xfrm>
        </p:spPr>
        <p:txBody>
          <a:bodyPr/>
          <a:lstStyle/>
          <a:p>
            <a:r>
              <a:rPr lang="en-US" sz="2800" b="0" smtClean="0"/>
              <a:t>We Need </a:t>
            </a:r>
            <a:r>
              <a:rPr lang="en-US" sz="2800" b="0" dirty="0" smtClean="0"/>
              <a:t>a Cloud, not a Mountain</a:t>
            </a:r>
            <a:endParaRPr lang="en-US" sz="2800" dirty="0"/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1752600" y="5334000"/>
            <a:ext cx="7310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Rich </a:t>
            </a:r>
            <a:r>
              <a:rPr lang="en-US" altLang="en-US" sz="1800" dirty="0" err="1"/>
              <a:t>Wolski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U.C. Santa Barbara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0"/>
            <a:ext cx="7932737" cy="1111250"/>
          </a:xfrm>
        </p:spPr>
        <p:txBody>
          <a:bodyPr/>
          <a:lstStyle/>
          <a:p>
            <a:r>
              <a:rPr lang="en-US" dirty="0" smtClean="0"/>
              <a:t>“Mountain”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143000"/>
            <a:ext cx="7932737" cy="4133850"/>
          </a:xfrm>
        </p:spPr>
        <p:txBody>
          <a:bodyPr/>
          <a:lstStyle/>
          <a:p>
            <a:r>
              <a:rPr lang="en-US" dirty="0" smtClean="0"/>
              <a:t>Today, Cloud computing isn’t done in a cloud</a:t>
            </a:r>
          </a:p>
          <a:p>
            <a:pPr lvl="1"/>
            <a:r>
              <a:rPr lang="en-US" dirty="0" smtClean="0"/>
              <a:t>Each cloud comprises O(10) “very large” data centers</a:t>
            </a:r>
          </a:p>
          <a:p>
            <a:pPr lvl="1"/>
            <a:r>
              <a:rPr lang="en-US" dirty="0" smtClean="0"/>
              <a:t>One “logs in” to one or more of these to access resources</a:t>
            </a:r>
          </a:p>
          <a:p>
            <a:pPr lvl="1"/>
            <a:r>
              <a:rPr lang="en-US" dirty="0" smtClean="0"/>
              <a:t>There is no cross cloud portability and little interoperability</a:t>
            </a:r>
          </a:p>
          <a:p>
            <a:r>
              <a:rPr lang="en-US" dirty="0" smtClean="0"/>
              <a:t>Computational Mountains</a:t>
            </a:r>
          </a:p>
          <a:p>
            <a:pPr lvl="1"/>
            <a:r>
              <a:rPr lang="en-US" dirty="0" smtClean="0"/>
              <a:t>Awe-inspiring, large and majestic</a:t>
            </a:r>
          </a:p>
          <a:p>
            <a:pPr lvl="1"/>
            <a:r>
              <a:rPr lang="en-US" dirty="0" smtClean="0"/>
              <a:t>Understood and seen up close by very </a:t>
            </a:r>
            <a:r>
              <a:rPr lang="en-US" dirty="0" smtClean="0"/>
              <a:t>few</a:t>
            </a:r>
          </a:p>
          <a:p>
            <a:pPr lvl="1"/>
            <a:r>
              <a:rPr lang="en-US" dirty="0" smtClean="0"/>
              <a:t>Very far apart</a:t>
            </a:r>
            <a:endParaRPr lang="en-US" dirty="0" smtClean="0"/>
          </a:p>
          <a:p>
            <a:pPr lvl="1"/>
            <a:r>
              <a:rPr lang="en-US" dirty="0" smtClean="0"/>
              <a:t>Only the brave truly scale </a:t>
            </a:r>
            <a:r>
              <a:rPr lang="en-US" dirty="0" smtClean="0"/>
              <a:t>them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800600"/>
            <a:ext cx="1538685" cy="960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172" y="4800600"/>
            <a:ext cx="1752600" cy="985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301" y="4800600"/>
            <a:ext cx="1871844" cy="985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675" y="4800600"/>
            <a:ext cx="1428726" cy="1025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06" y="5850753"/>
            <a:ext cx="1144071" cy="430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5313281"/>
            <a:ext cx="1530328" cy="153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9819" y="5768976"/>
            <a:ext cx="1158810" cy="715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2964" y="5832883"/>
            <a:ext cx="588147" cy="588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2591" y="3946033"/>
            <a:ext cx="932423" cy="1377950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7160128" y="3021313"/>
            <a:ext cx="1504925" cy="86518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29124" y="3113279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Love </a:t>
            </a:r>
          </a:p>
          <a:p>
            <a:r>
              <a:rPr lang="en-US" dirty="0" smtClean="0"/>
              <a:t>Python!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Internet operates more as a cloud than The Cloud does</a:t>
            </a:r>
          </a:p>
          <a:p>
            <a:pPr lvl="1"/>
            <a:r>
              <a:rPr lang="en-US" dirty="0" smtClean="0"/>
              <a:t>Content providers used </a:t>
            </a:r>
            <a:r>
              <a:rPr lang="en-US" dirty="0" err="1" smtClean="0"/>
              <a:t>geodistributed</a:t>
            </a:r>
            <a:r>
              <a:rPr lang="en-US" dirty="0" smtClean="0"/>
              <a:t> ”Content Distribution Networks” to cache their data near where it will be consumed</a:t>
            </a:r>
          </a:p>
          <a:p>
            <a:pPr lvl="1"/>
            <a:r>
              <a:rPr lang="en-US" dirty="0" smtClean="0"/>
              <a:t>Cable companies don’t want to pay for bandwidth</a:t>
            </a:r>
          </a:p>
          <a:p>
            <a:pPr lvl="1"/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Result:</a:t>
            </a:r>
            <a:r>
              <a:rPr lang="en-US" dirty="0" smtClean="0"/>
              <a:t> Netflix </a:t>
            </a:r>
            <a:r>
              <a:rPr lang="en-US" dirty="0"/>
              <a:t>keeps its content in AWS but most of its movies are served from Akamai and/or Level </a:t>
            </a:r>
            <a:r>
              <a:rPr lang="en-US" dirty="0" smtClean="0"/>
              <a:t>3</a:t>
            </a:r>
          </a:p>
          <a:p>
            <a:r>
              <a:rPr lang="en-US" dirty="0" smtClean="0"/>
              <a:t>Big data isn’t all that big (usually)</a:t>
            </a:r>
          </a:p>
          <a:p>
            <a:pPr lvl="1"/>
            <a:r>
              <a:rPr lang="en-US" dirty="0" smtClean="0"/>
              <a:t>10s of millions of </a:t>
            </a:r>
            <a:r>
              <a:rPr lang="en-US" dirty="0"/>
              <a:t>c</a:t>
            </a:r>
            <a:r>
              <a:rPr lang="en-US" dirty="0" smtClean="0"/>
              <a:t>ommercial Hadoop traces =&gt; 80% are single node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017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: The Anti-web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Web, most content is write-once, read-everywhere</a:t>
            </a:r>
          </a:p>
          <a:p>
            <a:pPr lvl="1"/>
            <a:r>
              <a:rPr lang="en-US" dirty="0" smtClean="0"/>
              <a:t>Data “publishing” is rare relative to data “consuming” (even for Snapchat)</a:t>
            </a:r>
          </a:p>
          <a:p>
            <a:r>
              <a:rPr lang="en-US" dirty="0" smtClean="0"/>
              <a:t>The current Internet is highly optimized for this paradigm</a:t>
            </a:r>
          </a:p>
          <a:p>
            <a:pPr lvl="1"/>
            <a:r>
              <a:rPr lang="en-US" dirty="0" smtClean="0"/>
              <a:t>Billions spent to allow billions of reads for every write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IoT</a:t>
            </a:r>
            <a:r>
              <a:rPr lang="en-US" dirty="0" smtClean="0"/>
              <a:t>, the reverse is true</a:t>
            </a:r>
          </a:p>
          <a:p>
            <a:pPr lvl="1"/>
            <a:r>
              <a:rPr lang="en-US" dirty="0" smtClean="0"/>
              <a:t>Data is “published” constantly</a:t>
            </a:r>
          </a:p>
          <a:p>
            <a:pPr lvl="1"/>
            <a:r>
              <a:rPr lang="en-US" dirty="0" smtClean="0"/>
              <a:t>When it is consumed it is usually consumed once to create an aggregate</a:t>
            </a:r>
          </a:p>
          <a:p>
            <a:pPr lvl="1"/>
            <a:r>
              <a:rPr lang="en-US" dirty="0" smtClean="0"/>
              <a:t>Billions of writes for every read</a:t>
            </a:r>
          </a:p>
          <a:p>
            <a:r>
              <a:rPr 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The Internet is super optimized for NOT-</a:t>
            </a:r>
            <a:r>
              <a:rPr lang="en-US" b="1" dirty="0" err="1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IoT</a:t>
            </a:r>
            <a:endParaRPr lang="en-US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7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Behold!  The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600200"/>
            <a:ext cx="7932737" cy="4133850"/>
          </a:xfrm>
        </p:spPr>
        <p:txBody>
          <a:bodyPr/>
          <a:lstStyle/>
          <a:p>
            <a:r>
              <a:rPr lang="en-US" dirty="0" smtClean="0"/>
              <a:t>The future cloud will be “</a:t>
            </a:r>
            <a:r>
              <a:rPr 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peered and tiered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Edge -&gt; Regional -&gt; Public</a:t>
            </a:r>
          </a:p>
          <a:p>
            <a:pPr lvl="1"/>
            <a:r>
              <a:rPr lang="en-US" dirty="0" smtClean="0"/>
              <a:t>Data moves only as far as it must</a:t>
            </a:r>
          </a:p>
          <a:p>
            <a:pPr lvl="1"/>
            <a:r>
              <a:rPr lang="en-US" dirty="0" smtClean="0"/>
              <a:t>Service Distribution Network: Codes in containers anywhere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9372" y="5553928"/>
            <a:ext cx="2361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Regional Cloud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41500" y="4627404"/>
            <a:ext cx="1303155" cy="1189452"/>
            <a:chOff x="4567752" y="2893182"/>
            <a:chExt cx="1670474" cy="1612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457" y="2893182"/>
              <a:ext cx="1023184" cy="1129843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4567752" y="3012624"/>
              <a:ext cx="1670474" cy="1492748"/>
              <a:chOff x="4080008" y="5294498"/>
              <a:chExt cx="1817016" cy="1459781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 flipH="1">
                <a:off x="4080006" y="5294500"/>
                <a:ext cx="576961" cy="576958"/>
              </a:xfrm>
              <a:prstGeom prst="rect">
                <a:avLst/>
              </a:prstGeom>
              <a:scene3d>
                <a:camera prst="orthographicFront">
                  <a:rot lat="0" lon="0" rev="20400000"/>
                </a:camera>
                <a:lightRig rig="threePt" dir="t"/>
              </a:scene3d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906424" y="5763679"/>
                <a:ext cx="990600" cy="990600"/>
              </a:xfrm>
              <a:prstGeom prst="rect">
                <a:avLst/>
              </a:prstGeom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3046112" y="5562435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Edge Cloud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0045" b="19325"/>
          <a:stretch/>
        </p:blipFill>
        <p:spPr>
          <a:xfrm>
            <a:off x="6916281" y="4364101"/>
            <a:ext cx="1761242" cy="107907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371156" y="5081558"/>
            <a:ext cx="639244" cy="2819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465897" y="4291832"/>
            <a:ext cx="689029" cy="43322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444714" y="5051329"/>
            <a:ext cx="679571" cy="1926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467130" y="5390371"/>
            <a:ext cx="665318" cy="3926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66800" y="641246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rebuchet MS" charset="0"/>
                <a:ea typeface="Trebuchet MS" charset="0"/>
                <a:cs typeface="Trebuchet MS" charset="0"/>
              </a:rPr>
              <a:t>Devices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55300" y="5562435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Public Cloud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50" name="Straight Arrow Connector 49"/>
          <p:cNvCxnSpPr>
            <a:stCxn id="46" idx="3"/>
          </p:cNvCxnSpPr>
          <p:nvPr/>
        </p:nvCxnSpPr>
        <p:spPr>
          <a:xfrm flipV="1">
            <a:off x="3983933" y="5044195"/>
            <a:ext cx="920314" cy="1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t="20045" b="19325"/>
          <a:stretch/>
        </p:blipFill>
        <p:spPr>
          <a:xfrm>
            <a:off x="4733360" y="4376666"/>
            <a:ext cx="1761242" cy="107907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1166488" y="2997461"/>
            <a:ext cx="989521" cy="3259886"/>
            <a:chOff x="1804479" y="342900"/>
            <a:chExt cx="989521" cy="325988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4479" y="342900"/>
              <a:ext cx="435909" cy="575086"/>
            </a:xfrm>
            <a:prstGeom prst="rect">
              <a:avLst/>
            </a:prstGeom>
          </p:spPr>
        </p:pic>
        <p:sp>
          <p:nvSpPr>
            <p:cNvPr id="54" name="AutoShape 6" descr="mage result for clipart house">
              <a:hlinkClick r:id="rId7"/>
            </p:cNvPr>
            <p:cNvSpPr>
              <a:spLocks noChangeAspect="1" noChangeArrowheads="1"/>
            </p:cNvSpPr>
            <p:nvPr/>
          </p:nvSpPr>
          <p:spPr bwMode="auto">
            <a:xfrm>
              <a:off x="1945833" y="342900"/>
              <a:ext cx="19050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/>
            <a:srcRect l="14386" t="17883" r="10941" b="12892"/>
            <a:stretch/>
          </p:blipFill>
          <p:spPr>
            <a:xfrm>
              <a:off x="2141262" y="852024"/>
              <a:ext cx="257493" cy="238709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/>
            <a:srcRect l="39373" r="39490" b="68295"/>
            <a:stretch/>
          </p:blipFill>
          <p:spPr>
            <a:xfrm>
              <a:off x="1934691" y="1115858"/>
              <a:ext cx="254393" cy="39852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/>
            <a:srcRect l="8432" t="6667" r="9878" b="43248"/>
            <a:stretch/>
          </p:blipFill>
          <p:spPr>
            <a:xfrm>
              <a:off x="1962970" y="1578944"/>
              <a:ext cx="579596" cy="35535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10881" y="2095500"/>
              <a:ext cx="383119" cy="39496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26444" y="2324100"/>
              <a:ext cx="516111" cy="40595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24453">
              <a:off x="1942048" y="2812707"/>
              <a:ext cx="417873" cy="45076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7816" y="791318"/>
              <a:ext cx="276184" cy="23738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17775" y="2764128"/>
              <a:ext cx="276225" cy="36505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25126" y="3248928"/>
              <a:ext cx="245990" cy="35385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95955" y="1187948"/>
              <a:ext cx="245645" cy="245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73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785813" y="457200"/>
            <a:ext cx="793273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Black" pitchFamily="34" charset="0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kern="0" smtClean="0">
                <a:latin typeface="Arial Black" charset="0"/>
              </a:rPr>
              <a:t>Just the Beginning</a:t>
            </a:r>
            <a:endParaRPr lang="en-US" altLang="x-none" kern="0">
              <a:latin typeface="Arial Black" charset="0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596900" y="2836862"/>
            <a:ext cx="8001000" cy="838200"/>
          </a:xfrm>
          <a:prstGeom prst="rightArrow">
            <a:avLst>
              <a:gd name="adj1" fmla="val 50000"/>
              <a:gd name="adj2" fmla="val 49981"/>
            </a:avLst>
          </a:prstGeom>
          <a:solidFill>
            <a:srgbClr val="A6A6A6"/>
          </a:solidFill>
          <a:ln w="9525">
            <a:solidFill>
              <a:srgbClr val="013F5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pic>
        <p:nvPicPr>
          <p:cNvPr id="23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7512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7512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39798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2084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5894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751262"/>
            <a:ext cx="1163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979862"/>
            <a:ext cx="1163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208462"/>
            <a:ext cx="1163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589462"/>
            <a:ext cx="1163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3608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51228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18062"/>
            <a:ext cx="1163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slide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427662"/>
            <a:ext cx="1163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673100" y="3065462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Now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292100" y="5956300"/>
            <a:ext cx="1160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Search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3644900" y="5956300"/>
            <a:ext cx="1468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Inference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7378700" y="5956300"/>
            <a:ext cx="155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Prediction</a:t>
            </a:r>
          </a:p>
        </p:txBody>
      </p:sp>
      <p:sp>
        <p:nvSpPr>
          <p:cNvPr id="40" name="Cloud 22"/>
          <p:cNvSpPr>
            <a:spLocks noChangeArrowheads="1"/>
          </p:cNvSpPr>
          <p:nvPr/>
        </p:nvSpPr>
        <p:spPr bwMode="auto">
          <a:xfrm>
            <a:off x="1739900" y="1617662"/>
            <a:ext cx="5638800" cy="1295400"/>
          </a:xfrm>
          <a:custGeom>
            <a:avLst/>
            <a:gdLst>
              <a:gd name="T0" fmla="*/ 5634101 w 43200"/>
              <a:gd name="T1" fmla="*/ 647700 h 43200"/>
              <a:gd name="T2" fmla="*/ 2819400 w 43200"/>
              <a:gd name="T3" fmla="*/ 1294021 h 43200"/>
              <a:gd name="T4" fmla="*/ 17491 w 43200"/>
              <a:gd name="T5" fmla="*/ 647700 h 43200"/>
              <a:gd name="T6" fmla="*/ 2819400 w 43200"/>
              <a:gd name="T7" fmla="*/ 74066 h 43200"/>
              <a:gd name="T8" fmla="*/ 0 60000 65536"/>
              <a:gd name="T9" fmla="*/ 1 60000 65536"/>
              <a:gd name="T10" fmla="*/ 2 60000 65536"/>
              <a:gd name="T11" fmla="*/ 3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3"/>
                </a:cubicBezTo>
                <a:cubicBezTo>
                  <a:pt x="20114" y="1343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0"/>
                </a:cubicBezTo>
                <a:cubicBezTo>
                  <a:pt x="27723" y="140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49"/>
                </a:cubicBezTo>
                <a:cubicBezTo>
                  <a:pt x="35888" y="149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6"/>
                </a:cubicBezTo>
                <a:cubicBezTo>
                  <a:pt x="30535" y="38006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7"/>
                </a:cubicBezTo>
                <a:cubicBezTo>
                  <a:pt x="19839" y="43357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0"/>
                </a:cubicBezTo>
                <a:cubicBezTo>
                  <a:pt x="9735" y="40770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09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4"/>
                </a:cubicBezTo>
                <a:cubicBezTo>
                  <a:pt x="3584" y="26194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033A56"/>
          </a:solidFill>
          <a:ln w="9525">
            <a:solidFill>
              <a:srgbClr val="60606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800"/>
              <a:t>Cloud Computing</a:t>
            </a:r>
          </a:p>
        </p:txBody>
      </p:sp>
      <p:sp>
        <p:nvSpPr>
          <p:cNvPr id="41" name="TextBox 18"/>
          <p:cNvSpPr txBox="1">
            <a:spLocks noChangeArrowheads="1"/>
          </p:cNvSpPr>
          <p:nvPr/>
        </p:nvSpPr>
        <p:spPr bwMode="auto">
          <a:xfrm>
            <a:off x="3765155" y="3044864"/>
            <a:ext cx="1800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 smtClean="0"/>
              <a:t>Very Soon (</a:t>
            </a:r>
            <a:r>
              <a:rPr lang="en-US" altLang="x-none" sz="1800" dirty="0" err="1" smtClean="0"/>
              <a:t>IoT</a:t>
            </a:r>
            <a:r>
              <a:rPr lang="en-US" altLang="x-none" sz="1800" dirty="0" smtClean="0"/>
              <a:t>)</a:t>
            </a:r>
            <a:endParaRPr lang="en-US" altLang="x-none" sz="1800" dirty="0"/>
          </a:p>
        </p:txBody>
      </p:sp>
    </p:spTree>
    <p:extLst>
      <p:ext uri="{BB962C8B-B14F-4D97-AF65-F5344CB8AC3E}">
        <p14:creationId xmlns:p14="http://schemas.microsoft.com/office/powerpoint/2010/main" val="9053250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42">
      <a:dk1>
        <a:srgbClr val="000000"/>
      </a:dk1>
      <a:lt1>
        <a:srgbClr val="FFFFFF"/>
      </a:lt1>
      <a:dk2>
        <a:srgbClr val="8CC63F"/>
      </a:dk2>
      <a:lt2>
        <a:srgbClr val="808080"/>
      </a:lt2>
      <a:accent1>
        <a:srgbClr val="03405F"/>
      </a:accent1>
      <a:accent2>
        <a:srgbClr val="F3901D"/>
      </a:accent2>
      <a:accent3>
        <a:srgbClr val="009E93"/>
      </a:accent3>
      <a:accent4>
        <a:srgbClr val="6A737B"/>
      </a:accent4>
      <a:accent5>
        <a:srgbClr val="BA4B06"/>
      </a:accent5>
      <a:accent6>
        <a:srgbClr val="7A853B"/>
      </a:accent6>
      <a:hlink>
        <a:srgbClr val="20297A"/>
      </a:hlink>
      <a:folHlink>
        <a:srgbClr val="206DC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6B4794"/>
        </a:dk2>
        <a:lt2>
          <a:srgbClr val="808080"/>
        </a:lt2>
        <a:accent1>
          <a:srgbClr val="6BB91D"/>
        </a:accent1>
        <a:accent2>
          <a:srgbClr val="1A418E"/>
        </a:accent2>
        <a:accent3>
          <a:srgbClr val="FFFFFF"/>
        </a:accent3>
        <a:accent4>
          <a:srgbClr val="000000"/>
        </a:accent4>
        <a:accent5>
          <a:srgbClr val="BAD9AB"/>
        </a:accent5>
        <a:accent6>
          <a:srgbClr val="163A80"/>
        </a:accent6>
        <a:hlink>
          <a:srgbClr val="FF9900"/>
        </a:hlink>
        <a:folHlink>
          <a:srgbClr val="99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6B4794"/>
        </a:dk2>
        <a:lt2>
          <a:srgbClr val="808080"/>
        </a:lt2>
        <a:accent1>
          <a:srgbClr val="6BB91D"/>
        </a:accent1>
        <a:accent2>
          <a:srgbClr val="2479D6"/>
        </a:accent2>
        <a:accent3>
          <a:srgbClr val="FFFFFF"/>
        </a:accent3>
        <a:accent4>
          <a:srgbClr val="000000"/>
        </a:accent4>
        <a:accent5>
          <a:srgbClr val="BAD9AB"/>
        </a:accent5>
        <a:accent6>
          <a:srgbClr val="206DC2"/>
        </a:accent6>
        <a:hlink>
          <a:srgbClr val="666699"/>
        </a:hlink>
        <a:folHlink>
          <a:srgbClr val="DC93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6B4794"/>
        </a:dk2>
        <a:lt2>
          <a:srgbClr val="808080"/>
        </a:lt2>
        <a:accent1>
          <a:srgbClr val="6BB91D"/>
        </a:accent1>
        <a:accent2>
          <a:srgbClr val="2479D6"/>
        </a:accent2>
        <a:accent3>
          <a:srgbClr val="FFFFFF"/>
        </a:accent3>
        <a:accent4>
          <a:srgbClr val="000000"/>
        </a:accent4>
        <a:accent5>
          <a:srgbClr val="BAD9AB"/>
        </a:accent5>
        <a:accent6>
          <a:srgbClr val="206DC2"/>
        </a:accent6>
        <a:hlink>
          <a:srgbClr val="9393C4"/>
        </a:hlink>
        <a:folHlink>
          <a:srgbClr val="DC93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euca-ppt-template.potx</Template>
  <TotalTime>25056</TotalTime>
  <Words>318</Words>
  <Application>Microsoft Macintosh PowerPoint</Application>
  <PresentationFormat>On-screen Show (4:3)</PresentationFormat>
  <Paragraphs>48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 Black</vt:lpstr>
      <vt:lpstr>ＭＳ Ｐゴシック</vt:lpstr>
      <vt:lpstr>Trebuchet MS</vt:lpstr>
      <vt:lpstr>Arial</vt:lpstr>
      <vt:lpstr>Default Design</vt:lpstr>
      <vt:lpstr>We Need a Cloud, not a Mountain</vt:lpstr>
      <vt:lpstr>“Mountain” Computing</vt:lpstr>
      <vt:lpstr>Some Observations</vt:lpstr>
      <vt:lpstr>IoT: The Anti-web</vt:lpstr>
      <vt:lpstr>Behold!  The Cloud</vt:lpstr>
      <vt:lpstr>PowerPoint Presentation</vt:lpstr>
    </vt:vector>
  </TitlesOfParts>
  <Company> Old Firehouse Capital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Microsoft Office User</cp:lastModifiedBy>
  <cp:revision>649</cp:revision>
  <cp:lastPrinted>2008-12-07T02:35:00Z</cp:lastPrinted>
  <dcterms:created xsi:type="dcterms:W3CDTF">2016-04-04T20:47:16Z</dcterms:created>
  <dcterms:modified xsi:type="dcterms:W3CDTF">2017-06-27T01:12:51Z</dcterms:modified>
</cp:coreProperties>
</file>