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306" r:id="rId2"/>
    <p:sldId id="257" r:id="rId3"/>
    <p:sldId id="258" r:id="rId4"/>
    <p:sldId id="329" r:id="rId5"/>
    <p:sldId id="259" r:id="rId6"/>
    <p:sldId id="262" r:id="rId7"/>
    <p:sldId id="264" r:id="rId8"/>
    <p:sldId id="265" r:id="rId9"/>
    <p:sldId id="303" r:id="rId10"/>
    <p:sldId id="266" r:id="rId11"/>
    <p:sldId id="301" r:id="rId12"/>
    <p:sldId id="334" r:id="rId13"/>
    <p:sldId id="335" r:id="rId14"/>
    <p:sldId id="332" r:id="rId15"/>
    <p:sldId id="268" r:id="rId16"/>
    <p:sldId id="269" r:id="rId17"/>
    <p:sldId id="302" r:id="rId18"/>
    <p:sldId id="270" r:id="rId19"/>
    <p:sldId id="288" r:id="rId20"/>
    <p:sldId id="289" r:id="rId21"/>
    <p:sldId id="287" r:id="rId22"/>
    <p:sldId id="271" r:id="rId23"/>
    <p:sldId id="272" r:id="rId24"/>
    <p:sldId id="273" r:id="rId25"/>
    <p:sldId id="290" r:id="rId26"/>
    <p:sldId id="336" r:id="rId27"/>
    <p:sldId id="291" r:id="rId28"/>
    <p:sldId id="299" r:id="rId29"/>
    <p:sldId id="274" r:id="rId30"/>
    <p:sldId id="304" r:id="rId31"/>
    <p:sldId id="275" r:id="rId32"/>
    <p:sldId id="292" r:id="rId33"/>
    <p:sldId id="293" r:id="rId34"/>
    <p:sldId id="276" r:id="rId35"/>
    <p:sldId id="279" r:id="rId36"/>
    <p:sldId id="295" r:id="rId37"/>
    <p:sldId id="296" r:id="rId38"/>
    <p:sldId id="281" r:id="rId39"/>
    <p:sldId id="282" r:id="rId40"/>
    <p:sldId id="297" r:id="rId41"/>
    <p:sldId id="305" r:id="rId42"/>
    <p:sldId id="283" r:id="rId43"/>
    <p:sldId id="284" r:id="rId44"/>
    <p:sldId id="312" r:id="rId45"/>
    <p:sldId id="333" r:id="rId46"/>
    <p:sldId id="307" r:id="rId47"/>
    <p:sldId id="309" r:id="rId48"/>
    <p:sldId id="328" r:id="rId49"/>
    <p:sldId id="310" r:id="rId50"/>
    <p:sldId id="326" r:id="rId51"/>
    <p:sldId id="327" r:id="rId52"/>
    <p:sldId id="330" r:id="rId53"/>
    <p:sldId id="324" r:id="rId54"/>
    <p:sldId id="325" r:id="rId55"/>
    <p:sldId id="311" r:id="rId56"/>
    <p:sldId id="261" r:id="rId57"/>
    <p:sldId id="313" r:id="rId58"/>
    <p:sldId id="314" r:id="rId59"/>
    <p:sldId id="315" r:id="rId60"/>
    <p:sldId id="316" r:id="rId61"/>
    <p:sldId id="317" r:id="rId62"/>
    <p:sldId id="318" r:id="rId63"/>
    <p:sldId id="319" r:id="rId64"/>
    <p:sldId id="320" r:id="rId65"/>
    <p:sldId id="321" r:id="rId66"/>
    <p:sldId id="322" r:id="rId67"/>
    <p:sldId id="323" r:id="rId68"/>
    <p:sldId id="337"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37" autoAdjust="0"/>
  </p:normalViewPr>
  <p:slideViewPr>
    <p:cSldViewPr>
      <p:cViewPr>
        <p:scale>
          <a:sx n="60" d="100"/>
          <a:sy n="60" d="100"/>
        </p:scale>
        <p:origin x="-1554"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jwalters:Documents:Projects:dodcs:SVN:hpcc-papers:performance_analysis:VM_GPU_virtualization:processed_data:shoc_c207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jwalters:Documents:Projects:dodcs:SVN:hpcc-papers:performance_analysis:VM_GPU_virtualization:processed_data:virtualization_result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jwalters:Documents:Projects:dodcs:SVN:hpcc-papers:performance_analysis:VM_GPU_virtualization:processed_data:virtualization_result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jwalters:Documents:Projects:dodcs:SVN:hpcc-papers:performance_analysis:VM_GPU_virtualization:processed_data:virtualization_resul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file:///Z:\home\ajyounge\Documents\libSVM-KVM-THP.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jwalters:Documents:Projects:dodcs:SVN:hpcc-papers:performance_analysis:VM_GPU_virtualization:setup:benchmarks:luleshSingleGPU_022213:LULESH_All.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oleObject" Target="file:///Z:\home\ajyounge\ajyounge-github\14-md-gdr-poster\hoomd_sc_poster.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Z:\home\ajyounge\Documents\libSVM-KVM-TH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smtClean="0"/>
              <a:t>Delta - SHOC </a:t>
            </a:r>
            <a:r>
              <a:rPr lang="en-US" sz="1800" dirty="0" err="1"/>
              <a:t>OpenCL</a:t>
            </a:r>
            <a:r>
              <a:rPr lang="en-US" sz="1800" dirty="0"/>
              <a:t> Level 1, Level 2 Outliers</a:t>
            </a:r>
          </a:p>
        </c:rich>
      </c:tx>
      <c:layout/>
      <c:overlay val="0"/>
    </c:title>
    <c:autoTitleDeleted val="0"/>
    <c:plotArea>
      <c:layout>
        <c:manualLayout>
          <c:layoutTarget val="inner"/>
          <c:xMode val="edge"/>
          <c:yMode val="edge"/>
          <c:x val="0.16621986487800136"/>
          <c:y val="0.1304062349338648"/>
          <c:w val="0.70059942160007782"/>
          <c:h val="0.4349491700711805"/>
        </c:manualLayout>
      </c:layout>
      <c:barChart>
        <c:barDir val="col"/>
        <c:grouping val="clustered"/>
        <c:varyColors val="0"/>
        <c:ser>
          <c:idx val="0"/>
          <c:order val="0"/>
          <c:tx>
            <c:strRef>
              <c:f>SHOC!$P$1</c:f>
              <c:strCache>
                <c:ptCount val="1"/>
                <c:pt idx="0">
                  <c:v>KVM</c:v>
                </c:pt>
              </c:strCache>
            </c:strRef>
          </c:tx>
          <c:invertIfNegative val="0"/>
          <c:cat>
            <c:strRef>
              <c:f>(SHOC!$U$63,SHOC!$U$65,SHOC!$U$67,SHOC!$U$69,SHOC!$U$71,SHOC!$U$73,SHOC!$U$75,SHOC!$U$77,SHOC!$U$86,SHOC!$U$87,SHOC!$U$89)</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(SHOC!$P$63,SHOC!$P$65,SHOC!$P$67,SHOC!$P$69,SHOC!$P$71,SHOC!$P$73,SHOC!$P$75,SHOC!$P$77,SHOC!$P$86:$P$87,SHOC!$P$89)</c:f>
              <c:numCache>
                <c:formatCode>General</c:formatCode>
                <c:ptCount val="11"/>
                <c:pt idx="0">
                  <c:v>0.99723744116058299</c:v>
                </c:pt>
                <c:pt idx="1">
                  <c:v>0.99391831357048799</c:v>
                </c:pt>
                <c:pt idx="2">
                  <c:v>0.99848931251199802</c:v>
                </c:pt>
                <c:pt idx="3">
                  <c:v>1.0095055793618</c:v>
                </c:pt>
                <c:pt idx="4">
                  <c:v>0.98552015821111805</c:v>
                </c:pt>
                <c:pt idx="5">
                  <c:v>0.99543725669711003</c:v>
                </c:pt>
                <c:pt idx="6">
                  <c:v>0.99799532418622805</c:v>
                </c:pt>
                <c:pt idx="7">
                  <c:v>1.0041121963828341</c:v>
                </c:pt>
                <c:pt idx="8">
                  <c:v>1.000074326042147</c:v>
                </c:pt>
                <c:pt idx="9">
                  <c:v>1.000853540020392</c:v>
                </c:pt>
                <c:pt idx="10">
                  <c:v>0.999252152861836</c:v>
                </c:pt>
              </c:numCache>
            </c:numRef>
          </c:val>
        </c:ser>
        <c:ser>
          <c:idx val="1"/>
          <c:order val="1"/>
          <c:tx>
            <c:strRef>
              <c:f>SHOC!$Q$1</c:f>
              <c:strCache>
                <c:ptCount val="1"/>
                <c:pt idx="0">
                  <c:v>Xen</c:v>
                </c:pt>
              </c:strCache>
            </c:strRef>
          </c:tx>
          <c:invertIfNegative val="0"/>
          <c:cat>
            <c:strRef>
              <c:f>(SHOC!$U$63,SHOC!$U$65,SHOC!$U$67,SHOC!$U$69,SHOC!$U$71,SHOC!$U$73,SHOC!$U$75,SHOC!$U$77,SHOC!$U$86,SHOC!$U$87,SHOC!$U$89)</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(SHOC!$Q$63,SHOC!$Q$65,SHOC!$Q$67,SHOC!$Q$69,SHOC!$Q$71,SHOC!$Q$73,SHOC!$Q$75,SHOC!$Q$77,SHOC!$Q$86:$Q$87,SHOC!$Q$89)</c:f>
              <c:numCache>
                <c:formatCode>General</c:formatCode>
                <c:ptCount val="11"/>
                <c:pt idx="0">
                  <c:v>0.93056563006404802</c:v>
                </c:pt>
                <c:pt idx="1">
                  <c:v>0.92903293807641596</c:v>
                </c:pt>
                <c:pt idx="2">
                  <c:v>0.96194069091000201</c:v>
                </c:pt>
                <c:pt idx="3">
                  <c:v>0.97239684162443196</c:v>
                </c:pt>
                <c:pt idx="4">
                  <c:v>0.88715219987859995</c:v>
                </c:pt>
                <c:pt idx="5">
                  <c:v>0.90345294717489499</c:v>
                </c:pt>
                <c:pt idx="6">
                  <c:v>0.94107628346856498</c:v>
                </c:pt>
                <c:pt idx="7">
                  <c:v>0.96237144490831805</c:v>
                </c:pt>
                <c:pt idx="8">
                  <c:v>1.004648807201957</c:v>
                </c:pt>
                <c:pt idx="9">
                  <c:v>0.95399088707621704</c:v>
                </c:pt>
                <c:pt idx="10">
                  <c:v>0.96796762925817004</c:v>
                </c:pt>
              </c:numCache>
            </c:numRef>
          </c:val>
        </c:ser>
        <c:ser>
          <c:idx val="2"/>
          <c:order val="2"/>
          <c:tx>
            <c:strRef>
              <c:f>SHOC!$R$1</c:f>
              <c:strCache>
                <c:ptCount val="1"/>
                <c:pt idx="0">
                  <c:v>LXC</c:v>
                </c:pt>
              </c:strCache>
            </c:strRef>
          </c:tx>
          <c:invertIfNegative val="0"/>
          <c:cat>
            <c:strRef>
              <c:f>(SHOC!$U$63,SHOC!$U$65,SHOC!$U$67,SHOC!$U$69,SHOC!$U$71,SHOC!$U$73,SHOC!$U$75,SHOC!$U$77,SHOC!$U$86,SHOC!$U$87,SHOC!$U$89)</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(SHOC!$R$63,SHOC!$R$65,SHOC!$R$67,SHOC!$R$69,SHOC!$R$71,SHOC!$R$73,SHOC!$R$75,SHOC!$R$77,SHOC!$R$86:$R$87,SHOC!$R$89)</c:f>
              <c:numCache>
                <c:formatCode>General</c:formatCode>
                <c:ptCount val="11"/>
                <c:pt idx="0">
                  <c:v>0.99782390616560002</c:v>
                </c:pt>
                <c:pt idx="1">
                  <c:v>0.99674308300395298</c:v>
                </c:pt>
                <c:pt idx="2">
                  <c:v>1.000108502416265</c:v>
                </c:pt>
                <c:pt idx="3">
                  <c:v>0.99973897722576299</c:v>
                </c:pt>
                <c:pt idx="4">
                  <c:v>0.99620136672475601</c:v>
                </c:pt>
                <c:pt idx="5">
                  <c:v>0.99791587581597196</c:v>
                </c:pt>
                <c:pt idx="6">
                  <c:v>0.99776788075616996</c:v>
                </c:pt>
                <c:pt idx="7">
                  <c:v>0.99914622970337397</c:v>
                </c:pt>
                <c:pt idx="8">
                  <c:v>1.001000084446078</c:v>
                </c:pt>
                <c:pt idx="9">
                  <c:v>1.004787205794885</c:v>
                </c:pt>
                <c:pt idx="10">
                  <c:v>1.00265523084904</c:v>
                </c:pt>
              </c:numCache>
            </c:numRef>
          </c:val>
        </c:ser>
        <c:ser>
          <c:idx val="3"/>
          <c:order val="3"/>
          <c:tx>
            <c:strRef>
              <c:f>SHOC!$S$1</c:f>
              <c:strCache>
                <c:ptCount val="1"/>
                <c:pt idx="0">
                  <c:v>VMWare</c:v>
                </c:pt>
              </c:strCache>
            </c:strRef>
          </c:tx>
          <c:invertIfNegative val="0"/>
          <c:cat>
            <c:strRef>
              <c:f>(SHOC!$U$63,SHOC!$U$65,SHOC!$U$67,SHOC!$U$69,SHOC!$U$71,SHOC!$U$73,SHOC!$U$75,SHOC!$U$77,SHOC!$U$86,SHOC!$U$87,SHOC!$U$89)</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(SHOC!$S$63,SHOC!$S$65,SHOC!$S$67,SHOC!$S$69,SHOC!$S$71,SHOC!$S$73,SHOC!$S$75,SHOC!$S$77,SHOC!$S$86:$S$87,SHOC!$S$89)</c:f>
              <c:numCache>
                <c:formatCode>General</c:formatCode>
                <c:ptCount val="11"/>
                <c:pt idx="0">
                  <c:v>0.73835944131491604</c:v>
                </c:pt>
                <c:pt idx="1">
                  <c:v>0.67984189723320199</c:v>
                </c:pt>
                <c:pt idx="2">
                  <c:v>0.73863437189620496</c:v>
                </c:pt>
                <c:pt idx="3">
                  <c:v>0.70829617384116805</c:v>
                </c:pt>
                <c:pt idx="4">
                  <c:v>0.64754459477981596</c:v>
                </c:pt>
                <c:pt idx="5">
                  <c:v>0.63427342220634297</c:v>
                </c:pt>
                <c:pt idx="6">
                  <c:v>0.67982841244485803</c:v>
                </c:pt>
                <c:pt idx="7">
                  <c:v>0.66378682373951403</c:v>
                </c:pt>
                <c:pt idx="8">
                  <c:v>1.001842970999687</c:v>
                </c:pt>
                <c:pt idx="9">
                  <c:v>0.92989832929730598</c:v>
                </c:pt>
                <c:pt idx="10">
                  <c:v>0.93328030434030795</c:v>
                </c:pt>
              </c:numCache>
            </c:numRef>
          </c:val>
        </c:ser>
        <c:dLbls>
          <c:showLegendKey val="0"/>
          <c:showVal val="0"/>
          <c:showCatName val="0"/>
          <c:showSerName val="0"/>
          <c:showPercent val="0"/>
          <c:showBubbleSize val="0"/>
        </c:dLbls>
        <c:gapWidth val="150"/>
        <c:axId val="128608128"/>
        <c:axId val="128609664"/>
      </c:barChart>
      <c:catAx>
        <c:axId val="128608128"/>
        <c:scaling>
          <c:orientation val="minMax"/>
        </c:scaling>
        <c:delete val="0"/>
        <c:axPos val="b"/>
        <c:majorTickMark val="out"/>
        <c:minorTickMark val="none"/>
        <c:tickLblPos val="nextTo"/>
        <c:txPr>
          <a:bodyPr/>
          <a:lstStyle/>
          <a:p>
            <a:pPr>
              <a:defRPr sz="1600"/>
            </a:pPr>
            <a:endParaRPr lang="en-US"/>
          </a:p>
        </c:txPr>
        <c:crossAx val="128609664"/>
        <c:crosses val="autoZero"/>
        <c:auto val="1"/>
        <c:lblAlgn val="ctr"/>
        <c:lblOffset val="100"/>
        <c:noMultiLvlLbl val="0"/>
      </c:catAx>
      <c:valAx>
        <c:axId val="128609664"/>
        <c:scaling>
          <c:orientation val="minMax"/>
          <c:max val="1.1000000000000001"/>
          <c:min val="0.6"/>
        </c:scaling>
        <c:delete val="0"/>
        <c:axPos val="l"/>
        <c:majorGridlines>
          <c:spPr>
            <a:ln w="12700"/>
          </c:spPr>
        </c:majorGridlines>
        <c:title>
          <c:tx>
            <c:rich>
              <a:bodyPr rot="-5400000" vert="horz"/>
              <a:lstStyle/>
              <a:p>
                <a:pPr>
                  <a:defRPr sz="1600"/>
                </a:pPr>
                <a:r>
                  <a:rPr lang="en-US" sz="1600"/>
                  <a:t>Relative Performance</a:t>
                </a:r>
              </a:p>
            </c:rich>
          </c:tx>
          <c:layout/>
          <c:overlay val="0"/>
        </c:title>
        <c:numFmt formatCode="General" sourceLinked="1"/>
        <c:majorTickMark val="out"/>
        <c:minorTickMark val="out"/>
        <c:tickLblPos val="nextTo"/>
        <c:crossAx val="128608128"/>
        <c:crosses val="autoZero"/>
        <c:crossBetween val="between"/>
        <c:majorUnit val="0.1"/>
        <c:minorUnit val="0.05"/>
      </c:valAx>
    </c:plotArea>
    <c:legend>
      <c:legendPos val="r"/>
      <c:layout>
        <c:manualLayout>
          <c:xMode val="edge"/>
          <c:yMode val="edge"/>
          <c:x val="0.85747600780671596"/>
          <c:y val="0.25586188270001903"/>
          <c:w val="0.12713937680866799"/>
          <c:h val="0.26294641929653201"/>
        </c:manualLayout>
      </c:layout>
      <c:overlay val="0"/>
      <c:txPr>
        <a:bodyPr/>
        <a:lstStyle/>
        <a:p>
          <a:pPr>
            <a:defRPr sz="1400"/>
          </a:pPr>
          <a:endParaRPr lang="en-US"/>
        </a:p>
      </c:txPr>
    </c:legend>
    <c:plotVisOnly val="1"/>
    <c:dispBlanksAs val="gap"/>
    <c:showDLblsOverMax val="0"/>
  </c:chart>
  <c:spPr>
    <a:solidFill>
      <a:schemeClr val="bg1"/>
    </a:solidFill>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err="1" smtClean="0"/>
              <a:t>Bespin</a:t>
            </a:r>
            <a:r>
              <a:rPr lang="en-US" dirty="0" smtClean="0"/>
              <a:t> - SHOC </a:t>
            </a:r>
            <a:r>
              <a:rPr lang="en-US" dirty="0" err="1"/>
              <a:t>OpenCL</a:t>
            </a:r>
            <a:r>
              <a:rPr lang="en-US" dirty="0"/>
              <a:t> Level 1, Level 2 Outliers</a:t>
            </a:r>
          </a:p>
        </c:rich>
      </c:tx>
      <c:layout/>
      <c:overlay val="0"/>
    </c:title>
    <c:autoTitleDeleted val="0"/>
    <c:plotArea>
      <c:layout/>
      <c:barChart>
        <c:barDir val="col"/>
        <c:grouping val="clustered"/>
        <c:varyColors val="0"/>
        <c:ser>
          <c:idx val="0"/>
          <c:order val="0"/>
          <c:tx>
            <c:strRef>
              <c:f>'Summary-SHOC'!$M$95</c:f>
              <c:strCache>
                <c:ptCount val="1"/>
                <c:pt idx="0">
                  <c:v>KVM</c:v>
                </c:pt>
              </c:strCache>
            </c:strRef>
          </c:tx>
          <c:invertIfNegative val="0"/>
          <c:cat>
            <c:strRef>
              <c:f>'Summary-SHOC'!$L$108:$L$118</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'Summary-SHOC'!$M$108:$M$118</c:f>
              <c:numCache>
                <c:formatCode>General</c:formatCode>
                <c:ptCount val="11"/>
                <c:pt idx="0">
                  <c:v>0.99557086614173196</c:v>
                </c:pt>
                <c:pt idx="1">
                  <c:v>0.99910193084867505</c:v>
                </c:pt>
                <c:pt idx="2">
                  <c:v>0.99900066622251804</c:v>
                </c:pt>
                <c:pt idx="3">
                  <c:v>0.99507058032713402</c:v>
                </c:pt>
                <c:pt idx="4">
                  <c:v>0.99359316604378001</c:v>
                </c:pt>
                <c:pt idx="5">
                  <c:v>0.99917614104465302</c:v>
                </c:pt>
                <c:pt idx="6">
                  <c:v>0.99912251837227195</c:v>
                </c:pt>
                <c:pt idx="7">
                  <c:v>0.99358341559723595</c:v>
                </c:pt>
                <c:pt idx="8">
                  <c:v>1.0000528218276921</c:v>
                </c:pt>
                <c:pt idx="9">
                  <c:v>0.99521968180182996</c:v>
                </c:pt>
                <c:pt idx="10">
                  <c:v>0.99633813911951497</c:v>
                </c:pt>
              </c:numCache>
            </c:numRef>
          </c:val>
        </c:ser>
        <c:ser>
          <c:idx val="1"/>
          <c:order val="1"/>
          <c:tx>
            <c:strRef>
              <c:f>'Summary-SHOC'!$N$95</c:f>
              <c:strCache>
                <c:ptCount val="1"/>
                <c:pt idx="0">
                  <c:v>Xen</c:v>
                </c:pt>
              </c:strCache>
            </c:strRef>
          </c:tx>
          <c:invertIfNegative val="0"/>
          <c:cat>
            <c:strRef>
              <c:f>'Summary-SHOC'!$L$108:$L$118</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'Summary-SHOC'!$N$108:$N$118</c:f>
              <c:numCache>
                <c:formatCode>General</c:formatCode>
                <c:ptCount val="11"/>
                <c:pt idx="0">
                  <c:v>0.99064960629921195</c:v>
                </c:pt>
                <c:pt idx="1">
                  <c:v>0.99371351594072699</c:v>
                </c:pt>
                <c:pt idx="2">
                  <c:v>0.99500333111259198</c:v>
                </c:pt>
                <c:pt idx="3">
                  <c:v>0.99170961236836197</c:v>
                </c:pt>
                <c:pt idx="4">
                  <c:v>0.98611852642818998</c:v>
                </c:pt>
                <c:pt idx="5">
                  <c:v>0.99159663865546199</c:v>
                </c:pt>
                <c:pt idx="6">
                  <c:v>0.99287046177470695</c:v>
                </c:pt>
                <c:pt idx="7">
                  <c:v>0.98881210924646301</c:v>
                </c:pt>
                <c:pt idx="8">
                  <c:v>0.99805130284324195</c:v>
                </c:pt>
                <c:pt idx="9">
                  <c:v>0.99154120999685502</c:v>
                </c:pt>
                <c:pt idx="10">
                  <c:v>0.99330413723983801</c:v>
                </c:pt>
              </c:numCache>
            </c:numRef>
          </c:val>
        </c:ser>
        <c:ser>
          <c:idx val="2"/>
          <c:order val="2"/>
          <c:tx>
            <c:strRef>
              <c:f>'Summary-SHOC'!$O$95</c:f>
              <c:strCache>
                <c:ptCount val="1"/>
                <c:pt idx="0">
                  <c:v>LXC</c:v>
                </c:pt>
              </c:strCache>
            </c:strRef>
          </c:tx>
          <c:invertIfNegative val="0"/>
          <c:cat>
            <c:strRef>
              <c:f>'Summary-SHOC'!$L$108:$L$118</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'Summary-SHOC'!$O$108:$O$118</c:f>
              <c:numCache>
                <c:formatCode>General</c:formatCode>
                <c:ptCount val="11"/>
                <c:pt idx="0">
                  <c:v>1.004265091863517</c:v>
                </c:pt>
                <c:pt idx="1">
                  <c:v>1.0107768298158959</c:v>
                </c:pt>
                <c:pt idx="2">
                  <c:v>1.0029980013324451</c:v>
                </c:pt>
                <c:pt idx="3">
                  <c:v>1.0076181940398841</c:v>
                </c:pt>
                <c:pt idx="4">
                  <c:v>1.006833956219968</c:v>
                </c:pt>
                <c:pt idx="5">
                  <c:v>1.0146646894051741</c:v>
                </c:pt>
                <c:pt idx="6">
                  <c:v>1.0048261489525061</c:v>
                </c:pt>
                <c:pt idx="7">
                  <c:v>1.0103652517275421</c:v>
                </c:pt>
                <c:pt idx="8">
                  <c:v>0.99953459686952095</c:v>
                </c:pt>
                <c:pt idx="9">
                  <c:v>0.99752885048227002</c:v>
                </c:pt>
                <c:pt idx="10">
                  <c:v>0.99801112987321905</c:v>
                </c:pt>
              </c:numCache>
            </c:numRef>
          </c:val>
        </c:ser>
        <c:ser>
          <c:idx val="3"/>
          <c:order val="3"/>
          <c:tx>
            <c:strRef>
              <c:f>'Summary-SHOC'!$P$95</c:f>
              <c:strCache>
                <c:ptCount val="1"/>
                <c:pt idx="0">
                  <c:v>VMWare</c:v>
                </c:pt>
              </c:strCache>
            </c:strRef>
          </c:tx>
          <c:invertIfNegative val="0"/>
          <c:cat>
            <c:strRef>
              <c:f>'Summary-SHOC'!$L$108:$L$118</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'Summary-SHOC'!$P$108:$P$118</c:f>
              <c:numCache>
                <c:formatCode>General</c:formatCode>
                <c:ptCount val="11"/>
                <c:pt idx="0">
                  <c:v>1.021817585301837</c:v>
                </c:pt>
                <c:pt idx="1">
                  <c:v>1.032555006735518</c:v>
                </c:pt>
                <c:pt idx="2">
                  <c:v>1.025982678214524</c:v>
                </c:pt>
                <c:pt idx="3">
                  <c:v>1.03024871162895</c:v>
                </c:pt>
                <c:pt idx="4">
                  <c:v>1.0337426588360921</c:v>
                </c:pt>
                <c:pt idx="5">
                  <c:v>1.0446531553798</c:v>
                </c:pt>
                <c:pt idx="6">
                  <c:v>1.0398157288581771</c:v>
                </c:pt>
                <c:pt idx="7">
                  <c:v>1.041296479104969</c:v>
                </c:pt>
                <c:pt idx="8">
                  <c:v>0.98799659656115602</c:v>
                </c:pt>
                <c:pt idx="9">
                  <c:v>0.99866459984140898</c:v>
                </c:pt>
                <c:pt idx="10">
                  <c:v>1.00997164885133</c:v>
                </c:pt>
              </c:numCache>
            </c:numRef>
          </c:val>
        </c:ser>
        <c:dLbls>
          <c:showLegendKey val="0"/>
          <c:showVal val="0"/>
          <c:showCatName val="0"/>
          <c:showSerName val="0"/>
          <c:showPercent val="0"/>
          <c:showBubbleSize val="0"/>
        </c:dLbls>
        <c:gapWidth val="150"/>
        <c:axId val="128723200"/>
        <c:axId val="128729088"/>
      </c:barChart>
      <c:catAx>
        <c:axId val="128723200"/>
        <c:scaling>
          <c:orientation val="minMax"/>
        </c:scaling>
        <c:delete val="0"/>
        <c:axPos val="b"/>
        <c:majorTickMark val="out"/>
        <c:minorTickMark val="none"/>
        <c:tickLblPos val="nextTo"/>
        <c:txPr>
          <a:bodyPr/>
          <a:lstStyle/>
          <a:p>
            <a:pPr>
              <a:defRPr sz="1600"/>
            </a:pPr>
            <a:endParaRPr lang="en-US"/>
          </a:p>
        </c:txPr>
        <c:crossAx val="128729088"/>
        <c:crosses val="autoZero"/>
        <c:auto val="1"/>
        <c:lblAlgn val="ctr"/>
        <c:lblOffset val="100"/>
        <c:noMultiLvlLbl val="0"/>
      </c:catAx>
      <c:valAx>
        <c:axId val="128729088"/>
        <c:scaling>
          <c:orientation val="minMax"/>
        </c:scaling>
        <c:delete val="0"/>
        <c:axPos val="l"/>
        <c:majorGridlines>
          <c:spPr>
            <a:ln w="12700"/>
          </c:spPr>
        </c:majorGridlines>
        <c:title>
          <c:tx>
            <c:rich>
              <a:bodyPr rot="-5400000" vert="horz"/>
              <a:lstStyle/>
              <a:p>
                <a:pPr>
                  <a:defRPr sz="1600"/>
                </a:pPr>
                <a:r>
                  <a:rPr lang="en-US" sz="1600"/>
                  <a:t>Relative Performance</a:t>
                </a:r>
              </a:p>
            </c:rich>
          </c:tx>
          <c:layout/>
          <c:overlay val="0"/>
        </c:title>
        <c:numFmt formatCode="General" sourceLinked="1"/>
        <c:majorTickMark val="out"/>
        <c:minorTickMark val="none"/>
        <c:tickLblPos val="nextTo"/>
        <c:txPr>
          <a:bodyPr/>
          <a:lstStyle/>
          <a:p>
            <a:pPr>
              <a:defRPr sz="1800"/>
            </a:pPr>
            <a:endParaRPr lang="en-US"/>
          </a:p>
        </c:txPr>
        <c:crossAx val="128723200"/>
        <c:crosses val="autoZero"/>
        <c:crossBetween val="between"/>
      </c:valAx>
    </c:plotArea>
    <c:legend>
      <c:legendPos val="r"/>
      <c:layout>
        <c:manualLayout>
          <c:xMode val="edge"/>
          <c:yMode val="edge"/>
          <c:x val="0.84661555605057404"/>
          <c:y val="0.18776281997008401"/>
          <c:w val="0.13063432799682301"/>
          <c:h val="0.25863705485580901"/>
        </c:manualLayout>
      </c:layout>
      <c:overlay val="0"/>
      <c:txPr>
        <a:bodyPr/>
        <a:lstStyle/>
        <a:p>
          <a:pPr>
            <a:defRPr sz="1400"/>
          </a:pPr>
          <a:endParaRPr lang="en-US"/>
        </a:p>
      </c:txPr>
    </c:legend>
    <c:plotVisOnly val="1"/>
    <c:dispBlanksAs val="gap"/>
    <c:showDLblsOverMax val="0"/>
  </c:chart>
  <c:spPr>
    <a:solidFill>
      <a:schemeClr val="bg1"/>
    </a:solid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GPU</a:t>
            </a:r>
            <a:r>
              <a:rPr lang="en-US" sz="1600" dirty="0"/>
              <a:t>-LIBSVM Relative Performance</a:t>
            </a:r>
          </a:p>
        </c:rich>
      </c:tx>
      <c:layout>
        <c:manualLayout>
          <c:xMode val="edge"/>
          <c:yMode val="edge"/>
          <c:x val="0.13077411249179494"/>
          <c:y val="0"/>
        </c:manualLayout>
      </c:layout>
      <c:overlay val="0"/>
    </c:title>
    <c:autoTitleDeleted val="0"/>
    <c:plotArea>
      <c:layout>
        <c:manualLayout>
          <c:layoutTarget val="inner"/>
          <c:xMode val="edge"/>
          <c:yMode val="edge"/>
          <c:x val="0.27923873839534202"/>
          <c:y val="0.12755639890364701"/>
          <c:w val="0.48552592107100001"/>
          <c:h val="0.66408440561995019"/>
        </c:manualLayout>
      </c:layout>
      <c:barChart>
        <c:barDir val="col"/>
        <c:grouping val="clustered"/>
        <c:varyColors val="0"/>
        <c:ser>
          <c:idx val="0"/>
          <c:order val="0"/>
          <c:tx>
            <c:strRef>
              <c:f>'libSVM Full'!$I$30</c:f>
              <c:strCache>
                <c:ptCount val="1"/>
                <c:pt idx="0">
                  <c:v>KVM</c:v>
                </c:pt>
              </c:strCache>
            </c:strRef>
          </c:tx>
          <c:invertIfNegative val="0"/>
          <c:cat>
            <c:numRef>
              <c:f>'libSVM Full'!$J$29:$M$29</c:f>
              <c:numCache>
                <c:formatCode>General</c:formatCode>
                <c:ptCount val="4"/>
                <c:pt idx="0">
                  <c:v>1800</c:v>
                </c:pt>
                <c:pt idx="1">
                  <c:v>3600</c:v>
                </c:pt>
                <c:pt idx="2">
                  <c:v>4800</c:v>
                </c:pt>
                <c:pt idx="3">
                  <c:v>6000</c:v>
                </c:pt>
              </c:numCache>
            </c:numRef>
          </c:cat>
          <c:val>
            <c:numRef>
              <c:f>'libSVM Full'!$J$30:$M$30</c:f>
              <c:numCache>
                <c:formatCode>General</c:formatCode>
                <c:ptCount val="4"/>
                <c:pt idx="0">
                  <c:v>1.0095617529880481</c:v>
                </c:pt>
                <c:pt idx="1">
                  <c:v>0.99366576819407004</c:v>
                </c:pt>
                <c:pt idx="2">
                  <c:v>0.98995873452544703</c:v>
                </c:pt>
                <c:pt idx="3">
                  <c:v>0.98839515675419598</c:v>
                </c:pt>
              </c:numCache>
            </c:numRef>
          </c:val>
        </c:ser>
        <c:ser>
          <c:idx val="1"/>
          <c:order val="1"/>
          <c:tx>
            <c:strRef>
              <c:f>'libSVM Full'!$I$31</c:f>
              <c:strCache>
                <c:ptCount val="1"/>
                <c:pt idx="0">
                  <c:v>Xen</c:v>
                </c:pt>
              </c:strCache>
            </c:strRef>
          </c:tx>
          <c:invertIfNegative val="0"/>
          <c:cat>
            <c:numRef>
              <c:f>'libSVM Full'!$J$29:$M$29</c:f>
              <c:numCache>
                <c:formatCode>General</c:formatCode>
                <c:ptCount val="4"/>
                <c:pt idx="0">
                  <c:v>1800</c:v>
                </c:pt>
                <c:pt idx="1">
                  <c:v>3600</c:v>
                </c:pt>
                <c:pt idx="2">
                  <c:v>4800</c:v>
                </c:pt>
                <c:pt idx="3">
                  <c:v>6000</c:v>
                </c:pt>
              </c:numCache>
            </c:numRef>
          </c:cat>
          <c:val>
            <c:numRef>
              <c:f>'libSVM Full'!$J$31:$M$31</c:f>
              <c:numCache>
                <c:formatCode>General</c:formatCode>
                <c:ptCount val="4"/>
                <c:pt idx="0">
                  <c:v>0.94355078939529402</c:v>
                </c:pt>
                <c:pt idx="1">
                  <c:v>0.94537761251442498</c:v>
                </c:pt>
                <c:pt idx="2">
                  <c:v>0.94734763722521997</c:v>
                </c:pt>
                <c:pt idx="3">
                  <c:v>0.95135920670200003</c:v>
                </c:pt>
              </c:numCache>
            </c:numRef>
          </c:val>
        </c:ser>
        <c:ser>
          <c:idx val="2"/>
          <c:order val="2"/>
          <c:tx>
            <c:strRef>
              <c:f>'libSVM Full'!$I$32</c:f>
              <c:strCache>
                <c:ptCount val="1"/>
                <c:pt idx="0">
                  <c:v>LXC</c:v>
                </c:pt>
              </c:strCache>
            </c:strRef>
          </c:tx>
          <c:invertIfNegative val="0"/>
          <c:cat>
            <c:numRef>
              <c:f>'libSVM Full'!$J$29:$M$29</c:f>
              <c:numCache>
                <c:formatCode>General</c:formatCode>
                <c:ptCount val="4"/>
                <c:pt idx="0">
                  <c:v>1800</c:v>
                </c:pt>
                <c:pt idx="1">
                  <c:v>3600</c:v>
                </c:pt>
                <c:pt idx="2">
                  <c:v>4800</c:v>
                </c:pt>
                <c:pt idx="3">
                  <c:v>6000</c:v>
                </c:pt>
              </c:numCache>
            </c:numRef>
          </c:cat>
          <c:val>
            <c:numRef>
              <c:f>'libSVM Full'!$J$32:$M$32</c:f>
              <c:numCache>
                <c:formatCode>General</c:formatCode>
                <c:ptCount val="4"/>
                <c:pt idx="0">
                  <c:v>0.99873876714488397</c:v>
                </c:pt>
                <c:pt idx="1">
                  <c:v>1.0004070556309359</c:v>
                </c:pt>
                <c:pt idx="2">
                  <c:v>0.99861246010822802</c:v>
                </c:pt>
                <c:pt idx="3">
                  <c:v>0.99991015274034101</c:v>
                </c:pt>
              </c:numCache>
            </c:numRef>
          </c:val>
        </c:ser>
        <c:ser>
          <c:idx val="3"/>
          <c:order val="3"/>
          <c:tx>
            <c:strRef>
              <c:f>'libSVM Full'!$I$33</c:f>
              <c:strCache>
                <c:ptCount val="1"/>
                <c:pt idx="0">
                  <c:v>VMWare</c:v>
                </c:pt>
              </c:strCache>
            </c:strRef>
          </c:tx>
          <c:invertIfNegative val="0"/>
          <c:cat>
            <c:numRef>
              <c:f>'libSVM Full'!$J$29:$M$29</c:f>
              <c:numCache>
                <c:formatCode>General</c:formatCode>
                <c:ptCount val="4"/>
                <c:pt idx="0">
                  <c:v>1800</c:v>
                </c:pt>
                <c:pt idx="1">
                  <c:v>3600</c:v>
                </c:pt>
                <c:pt idx="2">
                  <c:v>4800</c:v>
                </c:pt>
                <c:pt idx="3">
                  <c:v>6000</c:v>
                </c:pt>
              </c:numCache>
            </c:numRef>
          </c:cat>
          <c:val>
            <c:numRef>
              <c:f>'libSVM Full'!$J$33:$M$33</c:f>
              <c:numCache>
                <c:formatCode>General</c:formatCode>
                <c:ptCount val="4"/>
                <c:pt idx="0">
                  <c:v>0.95234515935057096</c:v>
                </c:pt>
                <c:pt idx="1">
                  <c:v>0.93696784851950699</c:v>
                </c:pt>
                <c:pt idx="2">
                  <c:v>0.93479672684764303</c:v>
                </c:pt>
                <c:pt idx="3">
                  <c:v>0.94618262200306003</c:v>
                </c:pt>
              </c:numCache>
            </c:numRef>
          </c:val>
        </c:ser>
        <c:dLbls>
          <c:showLegendKey val="0"/>
          <c:showVal val="0"/>
          <c:showCatName val="0"/>
          <c:showSerName val="0"/>
          <c:showPercent val="0"/>
          <c:showBubbleSize val="0"/>
        </c:dLbls>
        <c:gapWidth val="150"/>
        <c:axId val="128660608"/>
        <c:axId val="128662528"/>
      </c:barChart>
      <c:catAx>
        <c:axId val="128660608"/>
        <c:scaling>
          <c:orientation val="minMax"/>
        </c:scaling>
        <c:delete val="0"/>
        <c:axPos val="b"/>
        <c:title>
          <c:tx>
            <c:rich>
              <a:bodyPr/>
              <a:lstStyle/>
              <a:p>
                <a:pPr>
                  <a:defRPr sz="1600"/>
                </a:pPr>
                <a:r>
                  <a:rPr lang="en-US" sz="1600"/>
                  <a:t>#</a:t>
                </a:r>
                <a:r>
                  <a:rPr lang="en-US" sz="1600" baseline="0"/>
                  <a:t> of training instances</a:t>
                </a:r>
                <a:endParaRPr lang="en-US" sz="1600"/>
              </a:p>
            </c:rich>
          </c:tx>
          <c:layout/>
          <c:overlay val="0"/>
        </c:title>
        <c:numFmt formatCode="General" sourceLinked="1"/>
        <c:majorTickMark val="out"/>
        <c:minorTickMark val="none"/>
        <c:tickLblPos val="nextTo"/>
        <c:txPr>
          <a:bodyPr/>
          <a:lstStyle/>
          <a:p>
            <a:pPr>
              <a:defRPr sz="1600"/>
            </a:pPr>
            <a:endParaRPr lang="en-US"/>
          </a:p>
        </c:txPr>
        <c:crossAx val="128662528"/>
        <c:crosses val="autoZero"/>
        <c:auto val="1"/>
        <c:lblAlgn val="ctr"/>
        <c:lblOffset val="100"/>
        <c:noMultiLvlLbl val="0"/>
      </c:catAx>
      <c:valAx>
        <c:axId val="128662528"/>
        <c:scaling>
          <c:orientation val="minMax"/>
        </c:scaling>
        <c:delete val="0"/>
        <c:axPos val="l"/>
        <c:majorGridlines>
          <c:spPr>
            <a:ln w="12700"/>
          </c:spPr>
        </c:majorGridlines>
        <c:title>
          <c:tx>
            <c:rich>
              <a:bodyPr rot="-5400000" vert="horz"/>
              <a:lstStyle/>
              <a:p>
                <a:pPr>
                  <a:defRPr sz="1600"/>
                </a:pPr>
                <a:r>
                  <a:rPr lang="en-US" sz="1600"/>
                  <a:t>Relative Performance</a:t>
                </a:r>
              </a:p>
            </c:rich>
          </c:tx>
          <c:layout>
            <c:manualLayout>
              <c:xMode val="edge"/>
              <c:yMode val="edge"/>
              <c:x val="2.5625256252562501E-2"/>
              <c:y val="0.31867082198216701"/>
            </c:manualLayout>
          </c:layout>
          <c:overlay val="0"/>
        </c:title>
        <c:numFmt formatCode="General" sourceLinked="1"/>
        <c:majorTickMark val="out"/>
        <c:minorTickMark val="none"/>
        <c:tickLblPos val="nextTo"/>
        <c:txPr>
          <a:bodyPr/>
          <a:lstStyle/>
          <a:p>
            <a:pPr>
              <a:defRPr sz="1800"/>
            </a:pPr>
            <a:endParaRPr lang="en-US"/>
          </a:p>
        </c:txPr>
        <c:crossAx val="128660608"/>
        <c:crosses val="autoZero"/>
        <c:crossBetween val="between"/>
      </c:valAx>
    </c:plotArea>
    <c:legend>
      <c:legendPos val="r"/>
      <c:layout>
        <c:manualLayout>
          <c:xMode val="edge"/>
          <c:yMode val="edge"/>
          <c:x val="0.77563370813437404"/>
          <c:y val="0.38837816934629898"/>
          <c:w val="0.19921894723710901"/>
          <c:h val="0.31521402836993412"/>
        </c:manualLayout>
      </c:layout>
      <c:overlay val="0"/>
      <c:txPr>
        <a:bodyPr/>
        <a:lstStyle/>
        <a:p>
          <a:pPr>
            <a:defRPr sz="1200"/>
          </a:pPr>
          <a:endParaRPr lang="en-US"/>
        </a:p>
      </c:txPr>
    </c:legend>
    <c:plotVisOnly val="1"/>
    <c:dispBlanksAs val="gap"/>
    <c:showDLblsOverMax val="0"/>
  </c:chart>
  <c:spPr>
    <a:solidFill>
      <a:schemeClr val="bg1"/>
    </a:solid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GPU-LIBSVM </a:t>
            </a:r>
            <a:r>
              <a:rPr lang="en-US" sz="1600" dirty="0"/>
              <a:t>Relative Performance</a:t>
            </a:r>
          </a:p>
        </c:rich>
      </c:tx>
      <c:layout>
        <c:manualLayout>
          <c:xMode val="edge"/>
          <c:yMode val="edge"/>
          <c:x val="0.12777678124091518"/>
          <c:y val="0"/>
        </c:manualLayout>
      </c:layout>
      <c:overlay val="0"/>
    </c:title>
    <c:autoTitleDeleted val="0"/>
    <c:plotArea>
      <c:layout>
        <c:manualLayout>
          <c:layoutTarget val="inner"/>
          <c:xMode val="edge"/>
          <c:yMode val="edge"/>
          <c:x val="0.24432829635494299"/>
          <c:y val="0.13828571428571401"/>
          <c:w val="0.51716881815538995"/>
          <c:h val="0.65297315217133922"/>
        </c:manualLayout>
      </c:layout>
      <c:barChart>
        <c:barDir val="col"/>
        <c:grouping val="clustered"/>
        <c:varyColors val="0"/>
        <c:ser>
          <c:idx val="0"/>
          <c:order val="0"/>
          <c:tx>
            <c:strRef>
              <c:f>[libsvm_c2075_persistence.xlsx]libSVM!$B$30</c:f>
              <c:strCache>
                <c:ptCount val="1"/>
                <c:pt idx="0">
                  <c:v>KVM</c:v>
                </c:pt>
              </c:strCache>
            </c:strRef>
          </c:tx>
          <c:invertIfNegative val="0"/>
          <c:cat>
            <c:numRef>
              <c:f>[libsvm_c2075_persistence.xlsx]libSVM!$C$29:$F$29</c:f>
              <c:numCache>
                <c:formatCode>General</c:formatCode>
                <c:ptCount val="4"/>
                <c:pt idx="0">
                  <c:v>1800</c:v>
                </c:pt>
                <c:pt idx="1">
                  <c:v>3600</c:v>
                </c:pt>
                <c:pt idx="2">
                  <c:v>4800</c:v>
                </c:pt>
                <c:pt idx="3">
                  <c:v>6000</c:v>
                </c:pt>
              </c:numCache>
            </c:numRef>
          </c:cat>
          <c:val>
            <c:numRef>
              <c:f>[libsvm_c2075_persistence.xlsx]libSVM!$C$30:$F$30</c:f>
              <c:numCache>
                <c:formatCode>General</c:formatCode>
                <c:ptCount val="4"/>
                <c:pt idx="0">
                  <c:v>1.1538928701566871</c:v>
                </c:pt>
                <c:pt idx="1">
                  <c:v>1.070721620742531</c:v>
                </c:pt>
                <c:pt idx="2">
                  <c:v>1.034012493050332</c:v>
                </c:pt>
                <c:pt idx="3">
                  <c:v>1.018434179136847</c:v>
                </c:pt>
              </c:numCache>
            </c:numRef>
          </c:val>
        </c:ser>
        <c:ser>
          <c:idx val="1"/>
          <c:order val="1"/>
          <c:tx>
            <c:strRef>
              <c:f>[libsvm_c2075_persistence.xlsx]libSVM!$B$31</c:f>
              <c:strCache>
                <c:ptCount val="1"/>
                <c:pt idx="0">
                  <c:v>Xen</c:v>
                </c:pt>
              </c:strCache>
            </c:strRef>
          </c:tx>
          <c:invertIfNegative val="0"/>
          <c:cat>
            <c:numRef>
              <c:f>[libsvm_c2075_persistence.xlsx]libSVM!$C$29:$F$29</c:f>
              <c:numCache>
                <c:formatCode>General</c:formatCode>
                <c:ptCount val="4"/>
                <c:pt idx="0">
                  <c:v>1800</c:v>
                </c:pt>
                <c:pt idx="1">
                  <c:v>3600</c:v>
                </c:pt>
                <c:pt idx="2">
                  <c:v>4800</c:v>
                </c:pt>
                <c:pt idx="3">
                  <c:v>6000</c:v>
                </c:pt>
              </c:numCache>
            </c:numRef>
          </c:cat>
          <c:val>
            <c:numRef>
              <c:f>[libsvm_c2075_persistence.xlsx]libSVM!$C$31:$F$31</c:f>
              <c:numCache>
                <c:formatCode>General</c:formatCode>
                <c:ptCount val="4"/>
                <c:pt idx="0">
                  <c:v>0.72199422404620806</c:v>
                </c:pt>
                <c:pt idx="1">
                  <c:v>0.85840411265087102</c:v>
                </c:pt>
                <c:pt idx="2">
                  <c:v>0.87099173553719</c:v>
                </c:pt>
                <c:pt idx="3">
                  <c:v>0.89906570684637799</c:v>
                </c:pt>
              </c:numCache>
            </c:numRef>
          </c:val>
        </c:ser>
        <c:ser>
          <c:idx val="2"/>
          <c:order val="2"/>
          <c:tx>
            <c:strRef>
              <c:f>[libsvm_c2075_persistence.xlsx]libSVM!$B$32</c:f>
              <c:strCache>
                <c:ptCount val="1"/>
                <c:pt idx="0">
                  <c:v>LXC</c:v>
                </c:pt>
              </c:strCache>
            </c:strRef>
          </c:tx>
          <c:invertIfNegative val="0"/>
          <c:cat>
            <c:numRef>
              <c:f>[libsvm_c2075_persistence.xlsx]libSVM!$C$29:$F$29</c:f>
              <c:numCache>
                <c:formatCode>General</c:formatCode>
                <c:ptCount val="4"/>
                <c:pt idx="0">
                  <c:v>1800</c:v>
                </c:pt>
                <c:pt idx="1">
                  <c:v>3600</c:v>
                </c:pt>
                <c:pt idx="2">
                  <c:v>4800</c:v>
                </c:pt>
                <c:pt idx="3">
                  <c:v>6000</c:v>
                </c:pt>
              </c:numCache>
            </c:numRef>
          </c:cat>
          <c:val>
            <c:numRef>
              <c:f>[libsvm_c2075_persistence.xlsx]libSVM!$C$32:$F$32</c:f>
              <c:numCache>
                <c:formatCode>General</c:formatCode>
                <c:ptCount val="4"/>
                <c:pt idx="0">
                  <c:v>0.94292803970223305</c:v>
                </c:pt>
                <c:pt idx="1">
                  <c:v>1.001434159061277</c:v>
                </c:pt>
                <c:pt idx="2">
                  <c:v>1.0053739506486901</c:v>
                </c:pt>
                <c:pt idx="3">
                  <c:v>1.0106096799879489</c:v>
                </c:pt>
              </c:numCache>
            </c:numRef>
          </c:val>
        </c:ser>
        <c:ser>
          <c:idx val="3"/>
          <c:order val="3"/>
          <c:tx>
            <c:strRef>
              <c:f>[libsvm_c2075_persistence.xlsx]libSVM!$B$33</c:f>
              <c:strCache>
                <c:ptCount val="1"/>
                <c:pt idx="0">
                  <c:v>VMWare</c:v>
                </c:pt>
              </c:strCache>
            </c:strRef>
          </c:tx>
          <c:invertIfNegative val="0"/>
          <c:cat>
            <c:numRef>
              <c:f>[libsvm_c2075_persistence.xlsx]libSVM!$C$29:$F$29</c:f>
              <c:numCache>
                <c:formatCode>General</c:formatCode>
                <c:ptCount val="4"/>
                <c:pt idx="0">
                  <c:v>1800</c:v>
                </c:pt>
                <c:pt idx="1">
                  <c:v>3600</c:v>
                </c:pt>
                <c:pt idx="2">
                  <c:v>4800</c:v>
                </c:pt>
                <c:pt idx="3">
                  <c:v>6000</c:v>
                </c:pt>
              </c:numCache>
            </c:numRef>
          </c:cat>
          <c:val>
            <c:numRef>
              <c:f>[libsvm_c2075_persistence.xlsx]libSVM!$C$33:$F$33</c:f>
              <c:numCache>
                <c:formatCode>General</c:formatCode>
                <c:ptCount val="4"/>
                <c:pt idx="0">
                  <c:v>0.99842354177614301</c:v>
                </c:pt>
                <c:pt idx="1">
                  <c:v>0.98947956028856099</c:v>
                </c:pt>
                <c:pt idx="2">
                  <c:v>0.97014421601718304</c:v>
                </c:pt>
                <c:pt idx="3">
                  <c:v>0.96812765431080705</c:v>
                </c:pt>
              </c:numCache>
            </c:numRef>
          </c:val>
        </c:ser>
        <c:dLbls>
          <c:showLegendKey val="0"/>
          <c:showVal val="0"/>
          <c:showCatName val="0"/>
          <c:showSerName val="0"/>
          <c:showPercent val="0"/>
          <c:showBubbleSize val="0"/>
        </c:dLbls>
        <c:gapWidth val="150"/>
        <c:axId val="128386944"/>
        <c:axId val="128389120"/>
      </c:barChart>
      <c:catAx>
        <c:axId val="128386944"/>
        <c:scaling>
          <c:orientation val="minMax"/>
        </c:scaling>
        <c:delete val="0"/>
        <c:axPos val="b"/>
        <c:title>
          <c:tx>
            <c:rich>
              <a:bodyPr/>
              <a:lstStyle/>
              <a:p>
                <a:pPr>
                  <a:defRPr sz="1600"/>
                </a:pPr>
                <a:r>
                  <a:rPr lang="en-US"/>
                  <a:t># of</a:t>
                </a:r>
                <a:r>
                  <a:rPr lang="en-US" baseline="0"/>
                  <a:t> training instances</a:t>
                </a:r>
                <a:endParaRPr lang="en-US"/>
              </a:p>
            </c:rich>
          </c:tx>
          <c:layout/>
          <c:overlay val="0"/>
        </c:title>
        <c:numFmt formatCode="General" sourceLinked="1"/>
        <c:majorTickMark val="out"/>
        <c:minorTickMark val="none"/>
        <c:tickLblPos val="nextTo"/>
        <c:txPr>
          <a:bodyPr/>
          <a:lstStyle/>
          <a:p>
            <a:pPr>
              <a:defRPr sz="1600"/>
            </a:pPr>
            <a:endParaRPr lang="en-US"/>
          </a:p>
        </c:txPr>
        <c:crossAx val="128389120"/>
        <c:crosses val="autoZero"/>
        <c:auto val="1"/>
        <c:lblAlgn val="ctr"/>
        <c:lblOffset val="100"/>
        <c:noMultiLvlLbl val="0"/>
      </c:catAx>
      <c:valAx>
        <c:axId val="128389120"/>
        <c:scaling>
          <c:orientation val="minMax"/>
        </c:scaling>
        <c:delete val="0"/>
        <c:axPos val="l"/>
        <c:majorGridlines>
          <c:spPr>
            <a:ln w="12700"/>
          </c:spPr>
        </c:majorGridlines>
        <c:title>
          <c:tx>
            <c:rich>
              <a:bodyPr rot="-5400000" vert="horz"/>
              <a:lstStyle/>
              <a:p>
                <a:pPr>
                  <a:defRPr sz="1600"/>
                </a:pPr>
                <a:r>
                  <a:rPr lang="en-US"/>
                  <a:t>Relative Performance</a:t>
                </a:r>
              </a:p>
            </c:rich>
          </c:tx>
          <c:layout>
            <c:manualLayout>
              <c:xMode val="edge"/>
              <c:yMode val="edge"/>
              <c:x val="1.91228979218926E-2"/>
              <c:y val="0.32003981001426102"/>
            </c:manualLayout>
          </c:layout>
          <c:overlay val="0"/>
        </c:title>
        <c:numFmt formatCode="General" sourceLinked="1"/>
        <c:majorTickMark val="out"/>
        <c:minorTickMark val="none"/>
        <c:tickLblPos val="nextTo"/>
        <c:txPr>
          <a:bodyPr/>
          <a:lstStyle/>
          <a:p>
            <a:pPr>
              <a:defRPr sz="1800"/>
            </a:pPr>
            <a:endParaRPr lang="en-US"/>
          </a:p>
        </c:txPr>
        <c:crossAx val="128386944"/>
        <c:crosses val="autoZero"/>
        <c:crossBetween val="between"/>
      </c:valAx>
    </c:plotArea>
    <c:legend>
      <c:legendPos val="r"/>
      <c:layout>
        <c:manualLayout>
          <c:xMode val="edge"/>
          <c:yMode val="edge"/>
          <c:x val="0.77005350372051895"/>
          <c:y val="0.41033491113148701"/>
          <c:w val="0.20480902573745399"/>
          <c:h val="0.32316189557836322"/>
        </c:manualLayout>
      </c:layout>
      <c:overlay val="0"/>
      <c:txPr>
        <a:bodyPr/>
        <a:lstStyle/>
        <a:p>
          <a:pPr>
            <a:defRPr sz="1200"/>
          </a:pPr>
          <a:endParaRPr lang="en-US"/>
        </a:p>
      </c:txPr>
    </c:legend>
    <c:plotVisOnly val="1"/>
    <c:dispBlanksAs val="gap"/>
    <c:showDLblsOverMax val="0"/>
  </c:chart>
  <c:spPr>
    <a:solidFill>
      <a:sysClr val="window" lastClr="FFFFFF"/>
    </a:solid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Sheet1!$A$10</c:f>
              <c:strCache>
                <c:ptCount val="1"/>
                <c:pt idx="0">
                  <c:v>Native</c:v>
                </c:pt>
              </c:strCache>
            </c:strRef>
          </c:tx>
          <c:spPr>
            <a:ln w="57150"/>
          </c:spPr>
          <c:marker>
            <c:symbol val="none"/>
          </c:marker>
          <c:errBars>
            <c:errDir val="y"/>
            <c:errBarType val="both"/>
            <c:errValType val="cust"/>
            <c:noEndCap val="0"/>
            <c:plus>
              <c:numRef>
                <c:f>Sheet1!$B$18:$E$18</c:f>
                <c:numCache>
                  <c:formatCode>General</c:formatCode>
                  <c:ptCount val="4"/>
                  <c:pt idx="0">
                    <c:v>1.4024000232365391E-2</c:v>
                  </c:pt>
                  <c:pt idx="1">
                    <c:v>4.6728642891697765E-2</c:v>
                  </c:pt>
                  <c:pt idx="2">
                    <c:v>3.150736155384392E-2</c:v>
                  </c:pt>
                  <c:pt idx="3">
                    <c:v>3.7420754016516157E-2</c:v>
                  </c:pt>
                </c:numCache>
              </c:numRef>
            </c:plus>
            <c:minus>
              <c:numRef>
                <c:f>Sheet1!$B$18:$E$18</c:f>
                <c:numCache>
                  <c:formatCode>General</c:formatCode>
                  <c:ptCount val="4"/>
                  <c:pt idx="0">
                    <c:v>1.4024000232365391E-2</c:v>
                  </c:pt>
                  <c:pt idx="1">
                    <c:v>4.6728642891697765E-2</c:v>
                  </c:pt>
                  <c:pt idx="2">
                    <c:v>3.150736155384392E-2</c:v>
                  </c:pt>
                  <c:pt idx="3">
                    <c:v>3.7420754016516157E-2</c:v>
                  </c:pt>
                </c:numCache>
              </c:numRef>
            </c:minus>
          </c:errBars>
          <c:cat>
            <c:numRef>
              <c:f>Sheet1!$B$9:$E$9</c:f>
              <c:numCache>
                <c:formatCode>General</c:formatCode>
                <c:ptCount val="4"/>
                <c:pt idx="0">
                  <c:v>6000</c:v>
                </c:pt>
                <c:pt idx="1">
                  <c:v>4800</c:v>
                </c:pt>
                <c:pt idx="2">
                  <c:v>3600</c:v>
                </c:pt>
                <c:pt idx="3">
                  <c:v>1800</c:v>
                </c:pt>
              </c:numCache>
            </c:numRef>
          </c:cat>
          <c:val>
            <c:numRef>
              <c:f>Sheet1!$B$10:$E$10</c:f>
              <c:numCache>
                <c:formatCode>General</c:formatCode>
                <c:ptCount val="4"/>
                <c:pt idx="0">
                  <c:v>26.583499999999997</c:v>
                </c:pt>
                <c:pt idx="1">
                  <c:v>19.110000000000003</c:v>
                </c:pt>
                <c:pt idx="2">
                  <c:v>14.840000000000003</c:v>
                </c:pt>
                <c:pt idx="3">
                  <c:v>8.4619999999999997</c:v>
                </c:pt>
              </c:numCache>
            </c:numRef>
          </c:val>
          <c:smooth val="0"/>
        </c:ser>
        <c:ser>
          <c:idx val="1"/>
          <c:order val="1"/>
          <c:tx>
            <c:strRef>
              <c:f>Sheet1!$A$11</c:f>
              <c:strCache>
                <c:ptCount val="1"/>
                <c:pt idx="0">
                  <c:v>KVM-NOTHP</c:v>
                </c:pt>
              </c:strCache>
            </c:strRef>
          </c:tx>
          <c:spPr>
            <a:ln w="57150"/>
          </c:spPr>
          <c:marker>
            <c:symbol val="none"/>
          </c:marker>
          <c:errBars>
            <c:errDir val="y"/>
            <c:errBarType val="both"/>
            <c:errValType val="cust"/>
            <c:noEndCap val="0"/>
            <c:plus>
              <c:numRef>
                <c:f>Sheet1!$B$19:$E$19</c:f>
                <c:numCache>
                  <c:formatCode>General</c:formatCode>
                  <c:ptCount val="4"/>
                  <c:pt idx="0">
                    <c:v>0.46218435313340694</c:v>
                  </c:pt>
                  <c:pt idx="1">
                    <c:v>0.16488776591661813</c:v>
                  </c:pt>
                  <c:pt idx="2">
                    <c:v>0.16841335274858554</c:v>
                  </c:pt>
                  <c:pt idx="3">
                    <c:v>0.10802074668029839</c:v>
                  </c:pt>
                </c:numCache>
              </c:numRef>
            </c:plus>
            <c:minus>
              <c:numRef>
                <c:f>Sheet1!$B$19:$E$19</c:f>
                <c:numCache>
                  <c:formatCode>General</c:formatCode>
                  <c:ptCount val="4"/>
                  <c:pt idx="0">
                    <c:v>0.46218435313340694</c:v>
                  </c:pt>
                  <c:pt idx="1">
                    <c:v>0.16488776591661813</c:v>
                  </c:pt>
                  <c:pt idx="2">
                    <c:v>0.16841335274858554</c:v>
                  </c:pt>
                  <c:pt idx="3">
                    <c:v>0.10802074668029839</c:v>
                  </c:pt>
                </c:numCache>
              </c:numRef>
            </c:minus>
          </c:errBars>
          <c:cat>
            <c:numRef>
              <c:f>Sheet1!$B$9:$E$9</c:f>
              <c:numCache>
                <c:formatCode>General</c:formatCode>
                <c:ptCount val="4"/>
                <c:pt idx="0">
                  <c:v>6000</c:v>
                </c:pt>
                <c:pt idx="1">
                  <c:v>4800</c:v>
                </c:pt>
                <c:pt idx="2">
                  <c:v>3600</c:v>
                </c:pt>
                <c:pt idx="3">
                  <c:v>1800</c:v>
                </c:pt>
              </c:numCache>
            </c:numRef>
          </c:cat>
          <c:val>
            <c:numRef>
              <c:f>Sheet1!$B$11:$E$11</c:f>
              <c:numCache>
                <c:formatCode>General</c:formatCode>
                <c:ptCount val="4"/>
                <c:pt idx="0">
                  <c:v>30.409499999999998</c:v>
                </c:pt>
                <c:pt idx="1">
                  <c:v>21.098499999999998</c:v>
                </c:pt>
                <c:pt idx="2">
                  <c:v>15.639500000000002</c:v>
                </c:pt>
                <c:pt idx="3">
                  <c:v>7.9315000000000015</c:v>
                </c:pt>
              </c:numCache>
            </c:numRef>
          </c:val>
          <c:smooth val="0"/>
        </c:ser>
        <c:ser>
          <c:idx val="2"/>
          <c:order val="2"/>
          <c:tx>
            <c:strRef>
              <c:f>Sheet1!$A$14</c:f>
              <c:strCache>
                <c:ptCount val="1"/>
                <c:pt idx="0">
                  <c:v>KVM-THP</c:v>
                </c:pt>
              </c:strCache>
            </c:strRef>
          </c:tx>
          <c:spPr>
            <a:ln w="57150"/>
          </c:spPr>
          <c:marker>
            <c:symbol val="none"/>
          </c:marker>
          <c:errBars>
            <c:errDir val="y"/>
            <c:errBarType val="both"/>
            <c:errValType val="cust"/>
            <c:noEndCap val="0"/>
            <c:plus>
              <c:numRef>
                <c:f>Sheet1!$B$22:$E$22</c:f>
                <c:numCache>
                  <c:formatCode>General</c:formatCode>
                  <c:ptCount val="4"/>
                  <c:pt idx="0">
                    <c:v>0.21402078844429198</c:v>
                  </c:pt>
                  <c:pt idx="1">
                    <c:v>3.3662736172123085E-2</c:v>
                  </c:pt>
                  <c:pt idx="2">
                    <c:v>8.8607475631903701E-2</c:v>
                  </c:pt>
                  <c:pt idx="3">
                    <c:v>5.3456907865214558E-2</c:v>
                  </c:pt>
                </c:numCache>
              </c:numRef>
            </c:plus>
            <c:minus>
              <c:numRef>
                <c:f>Sheet1!$B$22:$E$22</c:f>
                <c:numCache>
                  <c:formatCode>General</c:formatCode>
                  <c:ptCount val="4"/>
                  <c:pt idx="0">
                    <c:v>0.21402078844429198</c:v>
                  </c:pt>
                  <c:pt idx="1">
                    <c:v>3.3662736172123085E-2</c:v>
                  </c:pt>
                  <c:pt idx="2">
                    <c:v>8.8607475631903701E-2</c:v>
                  </c:pt>
                  <c:pt idx="3">
                    <c:v>5.3456907865214558E-2</c:v>
                  </c:pt>
                </c:numCache>
              </c:numRef>
            </c:minus>
          </c:errBars>
          <c:cat>
            <c:numRef>
              <c:f>Sheet1!$B$9:$E$9</c:f>
              <c:numCache>
                <c:formatCode>General</c:formatCode>
                <c:ptCount val="4"/>
                <c:pt idx="0">
                  <c:v>6000</c:v>
                </c:pt>
                <c:pt idx="1">
                  <c:v>4800</c:v>
                </c:pt>
                <c:pt idx="2">
                  <c:v>3600</c:v>
                </c:pt>
                <c:pt idx="3">
                  <c:v>1800</c:v>
                </c:pt>
              </c:numCache>
            </c:numRef>
          </c:cat>
          <c:val>
            <c:numRef>
              <c:f>Sheet1!$B$14:$E$14</c:f>
              <c:numCache>
                <c:formatCode>General</c:formatCode>
                <c:ptCount val="4"/>
                <c:pt idx="0">
                  <c:v>25.218499999999999</c:v>
                </c:pt>
                <c:pt idx="1">
                  <c:v>17.374500000000001</c:v>
                </c:pt>
                <c:pt idx="2">
                  <c:v>12.8935</c:v>
                </c:pt>
                <c:pt idx="3">
                  <c:v>6.2240000000000011</c:v>
                </c:pt>
              </c:numCache>
            </c:numRef>
          </c:val>
          <c:smooth val="0"/>
        </c:ser>
        <c:dLbls>
          <c:showLegendKey val="0"/>
          <c:showVal val="0"/>
          <c:showCatName val="0"/>
          <c:showSerName val="0"/>
          <c:showPercent val="0"/>
          <c:showBubbleSize val="0"/>
        </c:dLbls>
        <c:marker val="1"/>
        <c:smooth val="0"/>
        <c:axId val="128449920"/>
        <c:axId val="127735296"/>
      </c:lineChart>
      <c:catAx>
        <c:axId val="128449920"/>
        <c:scaling>
          <c:orientation val="minMax"/>
        </c:scaling>
        <c:delete val="0"/>
        <c:axPos val="b"/>
        <c:title>
          <c:tx>
            <c:rich>
              <a:bodyPr/>
              <a:lstStyle/>
              <a:p>
                <a:pPr>
                  <a:defRPr/>
                </a:pPr>
                <a:r>
                  <a:rPr lang="en-US"/>
                  <a:t>Problem Size (Gisette )</a:t>
                </a:r>
              </a:p>
            </c:rich>
          </c:tx>
          <c:layout/>
          <c:overlay val="0"/>
        </c:title>
        <c:numFmt formatCode="General" sourceLinked="1"/>
        <c:majorTickMark val="out"/>
        <c:minorTickMark val="none"/>
        <c:tickLblPos val="nextTo"/>
        <c:crossAx val="127735296"/>
        <c:crosses val="autoZero"/>
        <c:auto val="1"/>
        <c:lblAlgn val="ctr"/>
        <c:lblOffset val="100"/>
        <c:noMultiLvlLbl val="0"/>
      </c:catAx>
      <c:valAx>
        <c:axId val="127735296"/>
        <c:scaling>
          <c:orientation val="minMax"/>
        </c:scaling>
        <c:delete val="0"/>
        <c:axPos val="l"/>
        <c:majorGridlines/>
        <c:title>
          <c:tx>
            <c:rich>
              <a:bodyPr rot="-5400000" vert="horz"/>
              <a:lstStyle/>
              <a:p>
                <a:pPr>
                  <a:defRPr/>
                </a:pPr>
                <a:r>
                  <a:rPr lang="en-US"/>
                  <a:t>Time (sec)</a:t>
                </a:r>
              </a:p>
            </c:rich>
          </c:tx>
          <c:layout/>
          <c:overlay val="0"/>
        </c:title>
        <c:numFmt formatCode="General" sourceLinked="1"/>
        <c:majorTickMark val="out"/>
        <c:minorTickMark val="none"/>
        <c:tickLblPos val="nextTo"/>
        <c:crossAx val="128449920"/>
        <c:crosses val="autoZero"/>
        <c:crossBetween val="between"/>
      </c:valAx>
      <c:spPr>
        <a:solidFill>
          <a:schemeClr val="bg1"/>
        </a:solidFill>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LULESH </a:t>
            </a:r>
            <a:r>
              <a:rPr lang="en-US" dirty="0"/>
              <a:t>Relative</a:t>
            </a:r>
            <a:r>
              <a:rPr lang="en-US" baseline="0" dirty="0"/>
              <a:t> Performance</a:t>
            </a:r>
            <a:endParaRPr lang="en-US" dirty="0"/>
          </a:p>
        </c:rich>
      </c:tx>
      <c:layout/>
      <c:overlay val="0"/>
    </c:title>
    <c:autoTitleDeleted val="0"/>
    <c:plotArea>
      <c:layout>
        <c:manualLayout>
          <c:layoutTarget val="inner"/>
          <c:xMode val="edge"/>
          <c:yMode val="edge"/>
          <c:x val="0.16964554777874999"/>
          <c:y val="0.15142747269991899"/>
          <c:w val="0.68316844075046201"/>
          <c:h val="0.64034965191734305"/>
        </c:manualLayout>
      </c:layout>
      <c:barChart>
        <c:barDir val="col"/>
        <c:grouping val="clustered"/>
        <c:varyColors val="0"/>
        <c:ser>
          <c:idx val="0"/>
          <c:order val="0"/>
          <c:tx>
            <c:strRef>
              <c:f>total_b_fullpower!$A$109</c:f>
              <c:strCache>
                <c:ptCount val="1"/>
                <c:pt idx="0">
                  <c:v>KVM</c:v>
                </c:pt>
              </c:strCache>
            </c:strRef>
          </c:tx>
          <c:invertIfNegative val="0"/>
          <c:cat>
            <c:numRef>
              <c:f>total_b_fullpower!$B$108:$E$108</c:f>
              <c:numCache>
                <c:formatCode>General</c:formatCode>
                <c:ptCount val="4"/>
                <c:pt idx="0">
                  <c:v>30</c:v>
                </c:pt>
                <c:pt idx="1">
                  <c:v>70</c:v>
                </c:pt>
                <c:pt idx="2">
                  <c:v>110</c:v>
                </c:pt>
                <c:pt idx="3">
                  <c:v>150</c:v>
                </c:pt>
              </c:numCache>
            </c:numRef>
          </c:cat>
          <c:val>
            <c:numRef>
              <c:f>total_b_fullpower!$B$109:$E$109</c:f>
              <c:numCache>
                <c:formatCode>General</c:formatCode>
                <c:ptCount val="4"/>
                <c:pt idx="0">
                  <c:v>0.99921732168228605</c:v>
                </c:pt>
                <c:pt idx="1">
                  <c:v>0.99965597086820202</c:v>
                </c:pt>
                <c:pt idx="2">
                  <c:v>0.99960462472101497</c:v>
                </c:pt>
                <c:pt idx="3">
                  <c:v>0.999666528397954</c:v>
                </c:pt>
              </c:numCache>
            </c:numRef>
          </c:val>
        </c:ser>
        <c:ser>
          <c:idx val="1"/>
          <c:order val="1"/>
          <c:tx>
            <c:strRef>
              <c:f>total_b_fullpower!$A$110</c:f>
              <c:strCache>
                <c:ptCount val="1"/>
                <c:pt idx="0">
                  <c:v>Xen</c:v>
                </c:pt>
              </c:strCache>
            </c:strRef>
          </c:tx>
          <c:invertIfNegative val="0"/>
          <c:cat>
            <c:numRef>
              <c:f>total_b_fullpower!$B$108:$E$108</c:f>
              <c:numCache>
                <c:formatCode>General</c:formatCode>
                <c:ptCount val="4"/>
                <c:pt idx="0">
                  <c:v>30</c:v>
                </c:pt>
                <c:pt idx="1">
                  <c:v>70</c:v>
                </c:pt>
                <c:pt idx="2">
                  <c:v>110</c:v>
                </c:pt>
                <c:pt idx="3">
                  <c:v>150</c:v>
                </c:pt>
              </c:numCache>
            </c:numRef>
          </c:cat>
          <c:val>
            <c:numRef>
              <c:f>total_b_fullpower!$B$110:$E$110</c:f>
              <c:numCache>
                <c:formatCode>General</c:formatCode>
                <c:ptCount val="4"/>
                <c:pt idx="0">
                  <c:v>0.97600077254028905</c:v>
                </c:pt>
                <c:pt idx="1">
                  <c:v>0.99497659234208502</c:v>
                </c:pt>
                <c:pt idx="2">
                  <c:v>0.99854520554668103</c:v>
                </c:pt>
                <c:pt idx="3">
                  <c:v>0.99947142868759797</c:v>
                </c:pt>
              </c:numCache>
            </c:numRef>
          </c:val>
        </c:ser>
        <c:ser>
          <c:idx val="2"/>
          <c:order val="2"/>
          <c:tx>
            <c:strRef>
              <c:f>total_b_fullpower!$A$111</c:f>
              <c:strCache>
                <c:ptCount val="1"/>
                <c:pt idx="0">
                  <c:v>LXC</c:v>
                </c:pt>
              </c:strCache>
            </c:strRef>
          </c:tx>
          <c:invertIfNegative val="0"/>
          <c:cat>
            <c:numRef>
              <c:f>total_b_fullpower!$B$108:$E$108</c:f>
              <c:numCache>
                <c:formatCode>General</c:formatCode>
                <c:ptCount val="4"/>
                <c:pt idx="0">
                  <c:v>30</c:v>
                </c:pt>
                <c:pt idx="1">
                  <c:v>70</c:v>
                </c:pt>
                <c:pt idx="2">
                  <c:v>110</c:v>
                </c:pt>
                <c:pt idx="3">
                  <c:v>150</c:v>
                </c:pt>
              </c:numCache>
            </c:numRef>
          </c:cat>
          <c:val>
            <c:numRef>
              <c:f>total_b_fullpower!$B$111:$E$111</c:f>
              <c:numCache>
                <c:formatCode>General</c:formatCode>
                <c:ptCount val="4"/>
                <c:pt idx="0">
                  <c:v>0.99930077394250005</c:v>
                </c:pt>
                <c:pt idx="1">
                  <c:v>0.999938918908306</c:v>
                </c:pt>
                <c:pt idx="2">
                  <c:v>1.000052272202423</c:v>
                </c:pt>
                <c:pt idx="3">
                  <c:v>0.99996203266275796</c:v>
                </c:pt>
              </c:numCache>
            </c:numRef>
          </c:val>
        </c:ser>
        <c:ser>
          <c:idx val="3"/>
          <c:order val="3"/>
          <c:tx>
            <c:strRef>
              <c:f>total_b_fullpower!$A$112</c:f>
              <c:strCache>
                <c:ptCount val="1"/>
                <c:pt idx="0">
                  <c:v>VMWare</c:v>
                </c:pt>
              </c:strCache>
            </c:strRef>
          </c:tx>
          <c:invertIfNegative val="0"/>
          <c:cat>
            <c:numRef>
              <c:f>total_b_fullpower!$B$108:$E$108</c:f>
              <c:numCache>
                <c:formatCode>General</c:formatCode>
                <c:ptCount val="4"/>
                <c:pt idx="0">
                  <c:v>30</c:v>
                </c:pt>
                <c:pt idx="1">
                  <c:v>70</c:v>
                </c:pt>
                <c:pt idx="2">
                  <c:v>110</c:v>
                </c:pt>
                <c:pt idx="3">
                  <c:v>150</c:v>
                </c:pt>
              </c:numCache>
            </c:numRef>
          </c:cat>
          <c:val>
            <c:numRef>
              <c:f>total_b_fullpower!$B$112:$E$112</c:f>
              <c:numCache>
                <c:formatCode>General</c:formatCode>
                <c:ptCount val="4"/>
                <c:pt idx="0">
                  <c:v>0.99207965704044898</c:v>
                </c:pt>
                <c:pt idx="1">
                  <c:v>0.99988711490230497</c:v>
                </c:pt>
                <c:pt idx="2">
                  <c:v>1.000057343677041</c:v>
                </c:pt>
                <c:pt idx="3">
                  <c:v>0.99997152422678104</c:v>
                </c:pt>
              </c:numCache>
            </c:numRef>
          </c:val>
        </c:ser>
        <c:dLbls>
          <c:showLegendKey val="0"/>
          <c:showVal val="0"/>
          <c:showCatName val="0"/>
          <c:showSerName val="0"/>
          <c:showPercent val="0"/>
          <c:showBubbleSize val="0"/>
        </c:dLbls>
        <c:gapWidth val="150"/>
        <c:axId val="127806464"/>
        <c:axId val="127808640"/>
      </c:barChart>
      <c:catAx>
        <c:axId val="127806464"/>
        <c:scaling>
          <c:orientation val="minMax"/>
        </c:scaling>
        <c:delete val="0"/>
        <c:axPos val="b"/>
        <c:title>
          <c:tx>
            <c:rich>
              <a:bodyPr/>
              <a:lstStyle/>
              <a:p>
                <a:pPr>
                  <a:defRPr sz="1600"/>
                </a:pPr>
                <a:r>
                  <a:rPr lang="en-US" sz="1600"/>
                  <a:t>Mesh size N</a:t>
                </a:r>
                <a:r>
                  <a:rPr lang="en-US" sz="2000" baseline="30000"/>
                  <a:t>3</a:t>
                </a:r>
                <a:endParaRPr lang="en-US" sz="2000"/>
              </a:p>
            </c:rich>
          </c:tx>
          <c:layout/>
          <c:overlay val="0"/>
        </c:title>
        <c:numFmt formatCode="General" sourceLinked="1"/>
        <c:majorTickMark val="out"/>
        <c:minorTickMark val="none"/>
        <c:tickLblPos val="nextTo"/>
        <c:txPr>
          <a:bodyPr/>
          <a:lstStyle/>
          <a:p>
            <a:pPr>
              <a:defRPr sz="1600"/>
            </a:pPr>
            <a:endParaRPr lang="en-US"/>
          </a:p>
        </c:txPr>
        <c:crossAx val="127808640"/>
        <c:crosses val="autoZero"/>
        <c:auto val="1"/>
        <c:lblAlgn val="ctr"/>
        <c:lblOffset val="100"/>
        <c:noMultiLvlLbl val="0"/>
      </c:catAx>
      <c:valAx>
        <c:axId val="127808640"/>
        <c:scaling>
          <c:orientation val="minMax"/>
        </c:scaling>
        <c:delete val="0"/>
        <c:axPos val="l"/>
        <c:majorGridlines>
          <c:spPr>
            <a:ln w="12700"/>
          </c:spPr>
        </c:majorGridlines>
        <c:title>
          <c:tx>
            <c:rich>
              <a:bodyPr rot="-5400000" vert="horz"/>
              <a:lstStyle/>
              <a:p>
                <a:pPr>
                  <a:defRPr sz="1600"/>
                </a:pPr>
                <a:r>
                  <a:rPr lang="en-US" sz="1600" dirty="0"/>
                  <a:t>Relative Performance</a:t>
                </a:r>
              </a:p>
            </c:rich>
          </c:tx>
          <c:layout>
            <c:manualLayout>
              <c:xMode val="edge"/>
              <c:yMode val="edge"/>
              <c:x val="2.4691358024691398E-2"/>
              <c:y val="0.23760967886329401"/>
            </c:manualLayout>
          </c:layout>
          <c:overlay val="0"/>
        </c:title>
        <c:numFmt formatCode="General" sourceLinked="1"/>
        <c:majorTickMark val="out"/>
        <c:minorTickMark val="none"/>
        <c:tickLblPos val="nextTo"/>
        <c:txPr>
          <a:bodyPr/>
          <a:lstStyle/>
          <a:p>
            <a:pPr>
              <a:defRPr sz="1800"/>
            </a:pPr>
            <a:endParaRPr lang="en-US"/>
          </a:p>
        </c:txPr>
        <c:crossAx val="127806464"/>
        <c:crosses val="autoZero"/>
        <c:crossBetween val="between"/>
      </c:valAx>
    </c:plotArea>
    <c:legend>
      <c:legendPos val="r"/>
      <c:layout>
        <c:manualLayout>
          <c:xMode val="edge"/>
          <c:yMode val="edge"/>
          <c:x val="0.87287571692427302"/>
          <c:y val="0.39510085269719403"/>
          <c:w val="0.114778604063381"/>
          <c:h val="0.24609058303321499"/>
        </c:manualLayout>
      </c:layout>
      <c:overlay val="0"/>
      <c:txPr>
        <a:bodyPr/>
        <a:lstStyle/>
        <a:p>
          <a:pPr>
            <a:defRPr sz="1400"/>
          </a:pPr>
          <a:endParaRPr lang="en-US"/>
        </a:p>
      </c:txPr>
    </c:legend>
    <c:plotVisOnly val="1"/>
    <c:dispBlanksAs val="gap"/>
    <c:showDLblsOverMax val="0"/>
  </c:chart>
  <c:spPr>
    <a:solidFill>
      <a:sysClr val="window" lastClr="FFFFFF"/>
    </a:solidFill>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HOOMD GPUDirect Performance, 256K Lennard-Jones</a:t>
            </a:r>
            <a:r>
              <a:rPr lang="en-US" baseline="0"/>
              <a:t> Simulation</a:t>
            </a:r>
            <a:r>
              <a:rPr lang="en-US"/>
              <a:t> </a:t>
            </a:r>
          </a:p>
        </c:rich>
      </c:tx>
      <c:overlay val="0"/>
    </c:title>
    <c:autoTitleDeleted val="0"/>
    <c:plotArea>
      <c:layout>
        <c:manualLayout>
          <c:layoutTarget val="inner"/>
          <c:xMode val="edge"/>
          <c:yMode val="edge"/>
          <c:x val="9.7753488050835752E-2"/>
          <c:y val="0.13287037037037036"/>
          <c:w val="0.84905511811023637"/>
          <c:h val="0.68636847477398655"/>
        </c:manualLayout>
      </c:layout>
      <c:scatterChart>
        <c:scatterStyle val="smoothMarker"/>
        <c:varyColors val="0"/>
        <c:ser>
          <c:idx val="0"/>
          <c:order val="0"/>
          <c:tx>
            <c:v>VM GPUDirect</c:v>
          </c:tx>
          <c:spPr>
            <a:ln w="38100">
              <a:solidFill>
                <a:schemeClr val="accent2">
                  <a:lumMod val="75000"/>
                </a:schemeClr>
              </a:solidFill>
            </a:ln>
          </c:spPr>
          <c:marker>
            <c:symbol val="diamond"/>
            <c:size val="8"/>
            <c:spPr>
              <a:solidFill>
                <a:schemeClr val="accent2">
                  <a:lumMod val="75000"/>
                </a:schemeClr>
              </a:solidFill>
              <a:ln>
                <a:noFill/>
              </a:ln>
            </c:spPr>
          </c:marker>
          <c:xVal>
            <c:numRef>
              <c:f>hoomd_sc_poster.xls!$B$2:$B$4</c:f>
              <c:numCache>
                <c:formatCode>General</c:formatCode>
                <c:ptCount val="3"/>
                <c:pt idx="0">
                  <c:v>1</c:v>
                </c:pt>
                <c:pt idx="1">
                  <c:v>2</c:v>
                </c:pt>
                <c:pt idx="2">
                  <c:v>4</c:v>
                </c:pt>
              </c:numCache>
            </c:numRef>
          </c:xVal>
          <c:yVal>
            <c:numRef>
              <c:f>hoomd_sc_poster.xls!$N$2:$N$4</c:f>
              <c:numCache>
                <c:formatCode>General</c:formatCode>
                <c:ptCount val="3"/>
                <c:pt idx="0">
                  <c:v>248.266311</c:v>
                </c:pt>
                <c:pt idx="1">
                  <c:v>429.32858999999996</c:v>
                </c:pt>
                <c:pt idx="2">
                  <c:v>728.32540499999993</c:v>
                </c:pt>
              </c:numCache>
            </c:numRef>
          </c:yVal>
          <c:smooth val="1"/>
        </c:ser>
        <c:ser>
          <c:idx val="1"/>
          <c:order val="1"/>
          <c:tx>
            <c:v>VM No GPUDirect</c:v>
          </c:tx>
          <c:spPr>
            <a:ln w="38100">
              <a:solidFill>
                <a:schemeClr val="accent2">
                  <a:lumMod val="60000"/>
                  <a:lumOff val="40000"/>
                </a:schemeClr>
              </a:solidFill>
            </a:ln>
          </c:spPr>
          <c:marker>
            <c:symbol val="diamond"/>
            <c:size val="8"/>
            <c:spPr>
              <a:solidFill>
                <a:schemeClr val="accent2"/>
              </a:solidFill>
              <a:ln>
                <a:noFill/>
              </a:ln>
            </c:spPr>
          </c:marker>
          <c:xVal>
            <c:numRef>
              <c:f>hoomd_sc_poster.xls!$B$7:$B$9</c:f>
              <c:numCache>
                <c:formatCode>General</c:formatCode>
                <c:ptCount val="3"/>
                <c:pt idx="0">
                  <c:v>1</c:v>
                </c:pt>
                <c:pt idx="1">
                  <c:v>2</c:v>
                </c:pt>
                <c:pt idx="2">
                  <c:v>4</c:v>
                </c:pt>
              </c:numCache>
            </c:numRef>
          </c:xVal>
          <c:yVal>
            <c:numRef>
              <c:f>hoomd_sc_poster.xls!$N$7:$N$9</c:f>
              <c:numCache>
                <c:formatCode>General</c:formatCode>
                <c:ptCount val="3"/>
                <c:pt idx="0">
                  <c:v>248.47363299999998</c:v>
                </c:pt>
                <c:pt idx="1">
                  <c:v>410.16013800000002</c:v>
                </c:pt>
                <c:pt idx="2">
                  <c:v>662.14059499999996</c:v>
                </c:pt>
              </c:numCache>
            </c:numRef>
          </c:yVal>
          <c:smooth val="1"/>
        </c:ser>
        <c:ser>
          <c:idx val="2"/>
          <c:order val="2"/>
          <c:tx>
            <c:v>Base GPUDirect</c:v>
          </c:tx>
          <c:spPr>
            <a:ln w="38100">
              <a:solidFill>
                <a:schemeClr val="accent1">
                  <a:lumMod val="75000"/>
                </a:schemeClr>
              </a:solidFill>
            </a:ln>
          </c:spPr>
          <c:marker>
            <c:symbol val="triangle"/>
            <c:size val="8"/>
            <c:spPr>
              <a:solidFill>
                <a:schemeClr val="accent1">
                  <a:lumMod val="75000"/>
                </a:schemeClr>
              </a:solidFill>
              <a:ln>
                <a:noFill/>
              </a:ln>
            </c:spPr>
          </c:marker>
          <c:xVal>
            <c:numRef>
              <c:f>hoomd_sc_poster.xls!$B$12:$B$14</c:f>
              <c:numCache>
                <c:formatCode>General</c:formatCode>
                <c:ptCount val="3"/>
                <c:pt idx="0">
                  <c:v>1</c:v>
                </c:pt>
                <c:pt idx="1">
                  <c:v>2</c:v>
                </c:pt>
                <c:pt idx="2">
                  <c:v>4</c:v>
                </c:pt>
              </c:numCache>
            </c:numRef>
          </c:xVal>
          <c:yVal>
            <c:numRef>
              <c:f>hoomd_sc_poster.xls!$N$12:$N$14</c:f>
              <c:numCache>
                <c:formatCode>General</c:formatCode>
                <c:ptCount val="3"/>
                <c:pt idx="0">
                  <c:v>249.06918100000001</c:v>
                </c:pt>
                <c:pt idx="1">
                  <c:v>433.48057699999998</c:v>
                </c:pt>
                <c:pt idx="2">
                  <c:v>739.50090299999999</c:v>
                </c:pt>
              </c:numCache>
            </c:numRef>
          </c:yVal>
          <c:smooth val="1"/>
        </c:ser>
        <c:ser>
          <c:idx val="3"/>
          <c:order val="3"/>
          <c:tx>
            <c:v>Base No GPUDirect</c:v>
          </c:tx>
          <c:spPr>
            <a:ln w="38100">
              <a:solidFill>
                <a:schemeClr val="accent1">
                  <a:lumMod val="60000"/>
                  <a:lumOff val="40000"/>
                </a:schemeClr>
              </a:solidFill>
            </a:ln>
          </c:spPr>
          <c:marker>
            <c:symbol val="triangle"/>
            <c:size val="8"/>
            <c:spPr>
              <a:solidFill>
                <a:schemeClr val="accent1"/>
              </a:solidFill>
              <a:ln>
                <a:noFill/>
              </a:ln>
            </c:spPr>
          </c:marker>
          <c:xVal>
            <c:numRef>
              <c:f>hoomd_sc_poster.xls!$B$17:$B$19</c:f>
              <c:numCache>
                <c:formatCode>General</c:formatCode>
                <c:ptCount val="3"/>
                <c:pt idx="0">
                  <c:v>1</c:v>
                </c:pt>
                <c:pt idx="1">
                  <c:v>2</c:v>
                </c:pt>
                <c:pt idx="2">
                  <c:v>4</c:v>
                </c:pt>
              </c:numCache>
            </c:numRef>
          </c:xVal>
          <c:yVal>
            <c:numRef>
              <c:f>hoomd_sc_poster.xls!$N$17:$N$19</c:f>
              <c:numCache>
                <c:formatCode>General</c:formatCode>
                <c:ptCount val="3"/>
                <c:pt idx="0">
                  <c:v>248.45356499999997</c:v>
                </c:pt>
                <c:pt idx="1">
                  <c:v>414.3862289999999</c:v>
                </c:pt>
                <c:pt idx="2">
                  <c:v>672.98420300000009</c:v>
                </c:pt>
              </c:numCache>
            </c:numRef>
          </c:yVal>
          <c:smooth val="1"/>
        </c:ser>
        <c:dLbls>
          <c:showLegendKey val="0"/>
          <c:showVal val="0"/>
          <c:showCatName val="0"/>
          <c:showSerName val="0"/>
          <c:showPercent val="0"/>
          <c:showBubbleSize val="0"/>
        </c:dLbls>
        <c:axId val="127867136"/>
        <c:axId val="127873792"/>
      </c:scatterChart>
      <c:valAx>
        <c:axId val="127867136"/>
        <c:scaling>
          <c:orientation val="minMax"/>
          <c:max val="4"/>
          <c:min val="0"/>
        </c:scaling>
        <c:delete val="0"/>
        <c:axPos val="b"/>
        <c:title>
          <c:tx>
            <c:rich>
              <a:bodyPr/>
              <a:lstStyle/>
              <a:p>
                <a:pPr>
                  <a:defRPr/>
                </a:pPr>
                <a:r>
                  <a:rPr lang="en-US"/>
                  <a:t>N Nodes</a:t>
                </a:r>
              </a:p>
            </c:rich>
          </c:tx>
          <c:overlay val="0"/>
        </c:title>
        <c:numFmt formatCode="General" sourceLinked="1"/>
        <c:majorTickMark val="out"/>
        <c:minorTickMark val="none"/>
        <c:tickLblPos val="nextTo"/>
        <c:crossAx val="127873792"/>
        <c:crosses val="autoZero"/>
        <c:crossBetween val="midCat"/>
        <c:majorUnit val="1"/>
      </c:valAx>
      <c:valAx>
        <c:axId val="127873792"/>
        <c:scaling>
          <c:orientation val="minMax"/>
        </c:scaling>
        <c:delete val="0"/>
        <c:axPos val="l"/>
        <c:majorGridlines/>
        <c:title>
          <c:tx>
            <c:rich>
              <a:bodyPr rot="-5400000" vert="horz"/>
              <a:lstStyle/>
              <a:p>
                <a:pPr>
                  <a:defRPr/>
                </a:pPr>
                <a:r>
                  <a:rPr lang="en-US"/>
                  <a:t>Average Timesteps per second</a:t>
                </a:r>
              </a:p>
            </c:rich>
          </c:tx>
          <c:overlay val="0"/>
        </c:title>
        <c:numFmt formatCode="General" sourceLinked="1"/>
        <c:majorTickMark val="out"/>
        <c:minorTickMark val="none"/>
        <c:tickLblPos val="nextTo"/>
        <c:crossAx val="127867136"/>
        <c:crosses val="autoZero"/>
        <c:crossBetween val="midCat"/>
      </c:valAx>
    </c:plotArea>
    <c:legend>
      <c:legendPos val="r"/>
      <c:layout>
        <c:manualLayout>
          <c:xMode val="edge"/>
          <c:yMode val="edge"/>
          <c:x val="0.74439264170926001"/>
          <c:y val="0.49973631768251192"/>
          <c:w val="0.20297577934337155"/>
          <c:h val="0.28295032565373773"/>
        </c:manualLayout>
      </c:layout>
      <c:overlay val="0"/>
      <c:spPr>
        <a:solidFill>
          <a:schemeClr val="bg1"/>
        </a:solidFill>
      </c:spPr>
    </c:legend>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libSVM Performance (lower is better)</a:t>
            </a:r>
          </a:p>
        </c:rich>
      </c:tx>
      <c:overlay val="0"/>
    </c:title>
    <c:autoTitleDeleted val="0"/>
    <c:plotArea>
      <c:layout/>
      <c:lineChart>
        <c:grouping val="standard"/>
        <c:varyColors val="0"/>
        <c:ser>
          <c:idx val="0"/>
          <c:order val="0"/>
          <c:tx>
            <c:strRef>
              <c:f>Sheet1!$A$10</c:f>
              <c:strCache>
                <c:ptCount val="1"/>
                <c:pt idx="0">
                  <c:v>Native</c:v>
                </c:pt>
              </c:strCache>
            </c:strRef>
          </c:tx>
          <c:spPr>
            <a:ln w="57150"/>
          </c:spPr>
          <c:marker>
            <c:symbol val="none"/>
          </c:marker>
          <c:errBars>
            <c:errDir val="y"/>
            <c:errBarType val="both"/>
            <c:errValType val="cust"/>
            <c:noEndCap val="0"/>
            <c:plus>
              <c:numRef>
                <c:f>Sheet1!$B$18:$E$18</c:f>
                <c:numCache>
                  <c:formatCode>General</c:formatCode>
                  <c:ptCount val="4"/>
                  <c:pt idx="0">
                    <c:v>1.4024000232365391E-2</c:v>
                  </c:pt>
                  <c:pt idx="1">
                    <c:v>4.6728642891697765E-2</c:v>
                  </c:pt>
                  <c:pt idx="2">
                    <c:v>3.150736155384392E-2</c:v>
                  </c:pt>
                  <c:pt idx="3">
                    <c:v>3.7420754016516157E-2</c:v>
                  </c:pt>
                </c:numCache>
              </c:numRef>
            </c:plus>
            <c:minus>
              <c:numRef>
                <c:f>Sheet1!$B$18:$E$18</c:f>
                <c:numCache>
                  <c:formatCode>General</c:formatCode>
                  <c:ptCount val="4"/>
                  <c:pt idx="0">
                    <c:v>1.4024000232365391E-2</c:v>
                  </c:pt>
                  <c:pt idx="1">
                    <c:v>4.6728642891697765E-2</c:v>
                  </c:pt>
                  <c:pt idx="2">
                    <c:v>3.150736155384392E-2</c:v>
                  </c:pt>
                  <c:pt idx="3">
                    <c:v>3.7420754016516157E-2</c:v>
                  </c:pt>
                </c:numCache>
              </c:numRef>
            </c:minus>
          </c:errBars>
          <c:cat>
            <c:numRef>
              <c:f>Sheet1!$B$9:$E$9</c:f>
              <c:numCache>
                <c:formatCode>General</c:formatCode>
                <c:ptCount val="4"/>
                <c:pt idx="0">
                  <c:v>6000</c:v>
                </c:pt>
                <c:pt idx="1">
                  <c:v>4800</c:v>
                </c:pt>
                <c:pt idx="2">
                  <c:v>3600</c:v>
                </c:pt>
                <c:pt idx="3">
                  <c:v>1800</c:v>
                </c:pt>
              </c:numCache>
            </c:numRef>
          </c:cat>
          <c:val>
            <c:numRef>
              <c:f>Sheet1!$B$10:$E$10</c:f>
              <c:numCache>
                <c:formatCode>General</c:formatCode>
                <c:ptCount val="4"/>
                <c:pt idx="0">
                  <c:v>26.583499999999997</c:v>
                </c:pt>
                <c:pt idx="1">
                  <c:v>19.110000000000003</c:v>
                </c:pt>
                <c:pt idx="2">
                  <c:v>14.840000000000003</c:v>
                </c:pt>
                <c:pt idx="3">
                  <c:v>8.4619999999999997</c:v>
                </c:pt>
              </c:numCache>
            </c:numRef>
          </c:val>
          <c:smooth val="0"/>
        </c:ser>
        <c:ser>
          <c:idx val="1"/>
          <c:order val="1"/>
          <c:tx>
            <c:strRef>
              <c:f>Sheet1!$A$11</c:f>
              <c:strCache>
                <c:ptCount val="1"/>
                <c:pt idx="0">
                  <c:v>KVM-NOTHP</c:v>
                </c:pt>
              </c:strCache>
            </c:strRef>
          </c:tx>
          <c:spPr>
            <a:ln w="57150"/>
          </c:spPr>
          <c:marker>
            <c:symbol val="none"/>
          </c:marker>
          <c:errBars>
            <c:errDir val="y"/>
            <c:errBarType val="both"/>
            <c:errValType val="cust"/>
            <c:noEndCap val="0"/>
            <c:plus>
              <c:numRef>
                <c:f>Sheet1!$B$19:$E$19</c:f>
                <c:numCache>
                  <c:formatCode>General</c:formatCode>
                  <c:ptCount val="4"/>
                  <c:pt idx="0">
                    <c:v>0.46218435313340694</c:v>
                  </c:pt>
                  <c:pt idx="1">
                    <c:v>0.16488776591661813</c:v>
                  </c:pt>
                  <c:pt idx="2">
                    <c:v>0.16841335274858554</c:v>
                  </c:pt>
                  <c:pt idx="3">
                    <c:v>0.10802074668029839</c:v>
                  </c:pt>
                </c:numCache>
              </c:numRef>
            </c:plus>
            <c:minus>
              <c:numRef>
                <c:f>Sheet1!$B$19:$E$19</c:f>
                <c:numCache>
                  <c:formatCode>General</c:formatCode>
                  <c:ptCount val="4"/>
                  <c:pt idx="0">
                    <c:v>0.46218435313340694</c:v>
                  </c:pt>
                  <c:pt idx="1">
                    <c:v>0.16488776591661813</c:v>
                  </c:pt>
                  <c:pt idx="2">
                    <c:v>0.16841335274858554</c:v>
                  </c:pt>
                  <c:pt idx="3">
                    <c:v>0.10802074668029839</c:v>
                  </c:pt>
                </c:numCache>
              </c:numRef>
            </c:minus>
          </c:errBars>
          <c:cat>
            <c:numRef>
              <c:f>Sheet1!$B$9:$E$9</c:f>
              <c:numCache>
                <c:formatCode>General</c:formatCode>
                <c:ptCount val="4"/>
                <c:pt idx="0">
                  <c:v>6000</c:v>
                </c:pt>
                <c:pt idx="1">
                  <c:v>4800</c:v>
                </c:pt>
                <c:pt idx="2">
                  <c:v>3600</c:v>
                </c:pt>
                <c:pt idx="3">
                  <c:v>1800</c:v>
                </c:pt>
              </c:numCache>
            </c:numRef>
          </c:cat>
          <c:val>
            <c:numRef>
              <c:f>Sheet1!$B$11:$E$11</c:f>
              <c:numCache>
                <c:formatCode>General</c:formatCode>
                <c:ptCount val="4"/>
                <c:pt idx="0">
                  <c:v>30.409499999999998</c:v>
                </c:pt>
                <c:pt idx="1">
                  <c:v>21.098499999999998</c:v>
                </c:pt>
                <c:pt idx="2">
                  <c:v>15.639500000000002</c:v>
                </c:pt>
                <c:pt idx="3">
                  <c:v>7.9315000000000015</c:v>
                </c:pt>
              </c:numCache>
            </c:numRef>
          </c:val>
          <c:smooth val="0"/>
        </c:ser>
        <c:ser>
          <c:idx val="2"/>
          <c:order val="2"/>
          <c:tx>
            <c:strRef>
              <c:f>Sheet1!$A$14</c:f>
              <c:strCache>
                <c:ptCount val="1"/>
                <c:pt idx="0">
                  <c:v>KVM-THP</c:v>
                </c:pt>
              </c:strCache>
            </c:strRef>
          </c:tx>
          <c:spPr>
            <a:ln w="57150"/>
          </c:spPr>
          <c:marker>
            <c:symbol val="none"/>
          </c:marker>
          <c:errBars>
            <c:errDir val="y"/>
            <c:errBarType val="both"/>
            <c:errValType val="cust"/>
            <c:noEndCap val="0"/>
            <c:plus>
              <c:numRef>
                <c:f>Sheet1!$B$22:$E$22</c:f>
                <c:numCache>
                  <c:formatCode>General</c:formatCode>
                  <c:ptCount val="4"/>
                  <c:pt idx="0">
                    <c:v>0.21402078844429198</c:v>
                  </c:pt>
                  <c:pt idx="1">
                    <c:v>3.3662736172123085E-2</c:v>
                  </c:pt>
                  <c:pt idx="2">
                    <c:v>8.8607475631903701E-2</c:v>
                  </c:pt>
                  <c:pt idx="3">
                    <c:v>5.3456907865214558E-2</c:v>
                  </c:pt>
                </c:numCache>
              </c:numRef>
            </c:plus>
            <c:minus>
              <c:numRef>
                <c:f>Sheet1!$B$22:$E$22</c:f>
                <c:numCache>
                  <c:formatCode>General</c:formatCode>
                  <c:ptCount val="4"/>
                  <c:pt idx="0">
                    <c:v>0.21402078844429198</c:v>
                  </c:pt>
                  <c:pt idx="1">
                    <c:v>3.3662736172123085E-2</c:v>
                  </c:pt>
                  <c:pt idx="2">
                    <c:v>8.8607475631903701E-2</c:v>
                  </c:pt>
                  <c:pt idx="3">
                    <c:v>5.3456907865214558E-2</c:v>
                  </c:pt>
                </c:numCache>
              </c:numRef>
            </c:minus>
          </c:errBars>
          <c:cat>
            <c:numRef>
              <c:f>Sheet1!$B$9:$E$9</c:f>
              <c:numCache>
                <c:formatCode>General</c:formatCode>
                <c:ptCount val="4"/>
                <c:pt idx="0">
                  <c:v>6000</c:v>
                </c:pt>
                <c:pt idx="1">
                  <c:v>4800</c:v>
                </c:pt>
                <c:pt idx="2">
                  <c:v>3600</c:v>
                </c:pt>
                <c:pt idx="3">
                  <c:v>1800</c:v>
                </c:pt>
              </c:numCache>
            </c:numRef>
          </c:cat>
          <c:val>
            <c:numRef>
              <c:f>Sheet1!$B$14:$E$14</c:f>
              <c:numCache>
                <c:formatCode>General</c:formatCode>
                <c:ptCount val="4"/>
                <c:pt idx="0">
                  <c:v>25.218499999999999</c:v>
                </c:pt>
                <c:pt idx="1">
                  <c:v>17.374500000000001</c:v>
                </c:pt>
                <c:pt idx="2">
                  <c:v>12.8935</c:v>
                </c:pt>
                <c:pt idx="3">
                  <c:v>6.2240000000000011</c:v>
                </c:pt>
              </c:numCache>
            </c:numRef>
          </c:val>
          <c:smooth val="0"/>
        </c:ser>
        <c:dLbls>
          <c:showLegendKey val="0"/>
          <c:showVal val="0"/>
          <c:showCatName val="0"/>
          <c:showSerName val="0"/>
          <c:showPercent val="0"/>
          <c:showBubbleSize val="0"/>
        </c:dLbls>
        <c:marker val="1"/>
        <c:smooth val="0"/>
        <c:axId val="127931904"/>
        <c:axId val="127933824"/>
      </c:lineChart>
      <c:catAx>
        <c:axId val="127931904"/>
        <c:scaling>
          <c:orientation val="minMax"/>
        </c:scaling>
        <c:delete val="0"/>
        <c:axPos val="b"/>
        <c:title>
          <c:tx>
            <c:rich>
              <a:bodyPr/>
              <a:lstStyle/>
              <a:p>
                <a:pPr>
                  <a:defRPr/>
                </a:pPr>
                <a:r>
                  <a:rPr lang="en-US"/>
                  <a:t>Problem Size (Gisette )</a:t>
                </a:r>
              </a:p>
            </c:rich>
          </c:tx>
          <c:overlay val="0"/>
        </c:title>
        <c:numFmt formatCode="General" sourceLinked="1"/>
        <c:majorTickMark val="out"/>
        <c:minorTickMark val="none"/>
        <c:tickLblPos val="nextTo"/>
        <c:crossAx val="127933824"/>
        <c:crosses val="autoZero"/>
        <c:auto val="1"/>
        <c:lblAlgn val="ctr"/>
        <c:lblOffset val="100"/>
        <c:noMultiLvlLbl val="0"/>
      </c:catAx>
      <c:valAx>
        <c:axId val="127933824"/>
        <c:scaling>
          <c:orientation val="minMax"/>
        </c:scaling>
        <c:delete val="0"/>
        <c:axPos val="l"/>
        <c:majorGridlines/>
        <c:title>
          <c:tx>
            <c:rich>
              <a:bodyPr rot="-5400000" vert="horz"/>
              <a:lstStyle/>
              <a:p>
                <a:pPr>
                  <a:defRPr/>
                </a:pPr>
                <a:r>
                  <a:rPr lang="en-US"/>
                  <a:t>Time (sec)</a:t>
                </a:r>
              </a:p>
            </c:rich>
          </c:tx>
          <c:overlay val="0"/>
        </c:title>
        <c:numFmt formatCode="General" sourceLinked="1"/>
        <c:majorTickMark val="out"/>
        <c:minorTickMark val="none"/>
        <c:tickLblPos val="nextTo"/>
        <c:crossAx val="127931904"/>
        <c:crosses val="autoZero"/>
        <c:crossBetween val="between"/>
      </c:valAx>
      <c:spPr>
        <a:solidFill>
          <a:schemeClr val="bg1"/>
        </a:solidFill>
      </c:spPr>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5292D-078E-4409-9F1D-AD751C9269E0}" type="datetimeFigureOut">
              <a:rPr lang="en-US" smtClean="0"/>
              <a:t>7/5/2016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D0A97-EB40-44B6-BB68-16C44A007A58}" type="slidenum">
              <a:rPr lang="en-US" smtClean="0"/>
              <a:t>‹#›</a:t>
            </a:fld>
            <a:endParaRPr lang="en-US"/>
          </a:p>
        </p:txBody>
      </p:sp>
    </p:spTree>
    <p:extLst>
      <p:ext uri="{BB962C8B-B14F-4D97-AF65-F5344CB8AC3E}">
        <p14:creationId xmlns:p14="http://schemas.microsoft.com/office/powerpoint/2010/main" val="288818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983536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Library for Support Vector Machines – GPU instance</a:t>
            </a:r>
            <a:r>
              <a:rPr lang="en-US" baseline="0" dirty="0" smtClean="0"/>
              <a:t> – looking at runtime</a:t>
            </a:r>
            <a:endParaRPr lang="en-US" dirty="0" smtClean="0"/>
          </a:p>
        </p:txBody>
      </p:sp>
      <p:sp>
        <p:nvSpPr>
          <p:cNvPr id="4" name="Slide Number Placeholder 3"/>
          <p:cNvSpPr>
            <a:spLocks noGrp="1"/>
          </p:cNvSpPr>
          <p:nvPr>
            <p:ph type="sldNum" sz="quarter" idx="10"/>
          </p:nvPr>
        </p:nvSpPr>
        <p:spPr/>
        <p:txBody>
          <a:bodyPr/>
          <a:lstStyle/>
          <a:p>
            <a:fld id="{BE557BD1-570F-4641-885B-3D7F189BFF43}" type="slidenum">
              <a:rPr lang="en-US" smtClean="0"/>
              <a:t>25</a:t>
            </a:fld>
            <a:endParaRPr lang="en-US"/>
          </a:p>
        </p:txBody>
      </p:sp>
    </p:spTree>
    <p:extLst>
      <p:ext uri="{BB962C8B-B14F-4D97-AF65-F5344CB8AC3E}">
        <p14:creationId xmlns:p14="http://schemas.microsoft.com/office/powerpoint/2010/main" val="3836455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performance is an exception, rather than a rule. But it shows the power of virtualization.</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26</a:t>
            </a:fld>
            <a:endParaRPr lang="en-US"/>
          </a:p>
        </p:txBody>
      </p:sp>
    </p:spTree>
    <p:extLst>
      <p:ext uri="{BB962C8B-B14F-4D97-AF65-F5344CB8AC3E}">
        <p14:creationId xmlns:p14="http://schemas.microsoft.com/office/powerpoint/2010/main" val="117891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center block shows that only one VM has access</a:t>
            </a:r>
          </a:p>
          <a:p>
            <a:r>
              <a:rPr lang="en-US" dirty="0" smtClean="0"/>
              <a:t>to a </a:t>
            </a:r>
            <a:r>
              <a:rPr lang="en-US" dirty="0" err="1" smtClean="0"/>
              <a:t>speciﬁc</a:t>
            </a:r>
            <a:r>
              <a:rPr lang="en-US" dirty="0" smtClean="0"/>
              <a:t> NIC at a time, whereas the rightmost part shows</a:t>
            </a:r>
          </a:p>
          <a:p>
            <a:r>
              <a:rPr lang="en-US" dirty="0" smtClean="0"/>
              <a:t>how a single NIC can be shared across different VMs. In both</a:t>
            </a:r>
          </a:p>
          <a:p>
            <a:r>
              <a:rPr lang="en-US" dirty="0" smtClean="0"/>
              <a:t>PCI-</a:t>
            </a:r>
            <a:r>
              <a:rPr lang="en-US" dirty="0" err="1" smtClean="0"/>
              <a:t>passthrough</a:t>
            </a:r>
            <a:r>
              <a:rPr lang="en-US" dirty="0" smtClean="0"/>
              <a:t> and SR-IOV the VMM is bypassed, which</a:t>
            </a:r>
          </a:p>
          <a:p>
            <a:r>
              <a:rPr lang="en-US" dirty="0" smtClean="0"/>
              <a:t>eliminates the extra overhead mentioned earlier. This is in</a:t>
            </a:r>
          </a:p>
          <a:p>
            <a:r>
              <a:rPr lang="en-US" dirty="0" smtClean="0"/>
              <a:t>contrast to the leftmost component of Figure 1 that illustrates</a:t>
            </a:r>
          </a:p>
          <a:p>
            <a:r>
              <a:rPr lang="en-US" dirty="0" smtClean="0"/>
              <a:t>the: Virtual Machine Device Queue (</a:t>
            </a:r>
            <a:r>
              <a:rPr lang="en-US" dirty="0" err="1" smtClean="0"/>
              <a:t>VMDq</a:t>
            </a:r>
            <a:r>
              <a:rPr lang="en-US" dirty="0" smtClean="0"/>
              <a:t>) w/</a:t>
            </a:r>
            <a:r>
              <a:rPr lang="en-US" dirty="0" err="1" smtClean="0"/>
              <a:t>NetQueues</a:t>
            </a:r>
            <a:endParaRPr lang="en-US" dirty="0" smtClean="0"/>
          </a:p>
          <a:p>
            <a:r>
              <a:rPr lang="en-US" dirty="0" smtClean="0"/>
              <a:t>technique, that requires the VMM to route incoming packets</a:t>
            </a:r>
          </a:p>
          <a:p>
            <a:r>
              <a:rPr lang="en-US" dirty="0" smtClean="0"/>
              <a:t>from the NIC to the correct VM.</a:t>
            </a:r>
            <a:endParaRPr lang="en-US" dirty="0"/>
          </a:p>
        </p:txBody>
      </p:sp>
      <p:sp>
        <p:nvSpPr>
          <p:cNvPr id="4" name="Slide Number Placeholder 3"/>
          <p:cNvSpPr>
            <a:spLocks noGrp="1"/>
          </p:cNvSpPr>
          <p:nvPr>
            <p:ph type="sldNum" sz="quarter" idx="10"/>
          </p:nvPr>
        </p:nvSpPr>
        <p:spPr/>
        <p:txBody>
          <a:bodyPr/>
          <a:lstStyle/>
          <a:p>
            <a:fld id="{C5858B05-7ADB-446D-B683-FC6B2ED2FD43}" type="slidenum">
              <a:rPr lang="en-US" smtClean="0"/>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SRQ</a:t>
            </a:r>
            <a:r>
              <a:rPr lang="en-US" baseline="0" dirty="0" smtClean="0"/>
              <a:t> – allows sharing of buffers  across multiple connections</a:t>
            </a:r>
          </a:p>
          <a:p>
            <a:endParaRPr lang="en-US" dirty="0"/>
          </a:p>
        </p:txBody>
      </p:sp>
      <p:sp>
        <p:nvSpPr>
          <p:cNvPr id="4" name="Slide Number Placeholder 3"/>
          <p:cNvSpPr>
            <a:spLocks noGrp="1"/>
          </p:cNvSpPr>
          <p:nvPr>
            <p:ph type="sldNum" sz="quarter" idx="10"/>
          </p:nvPr>
        </p:nvSpPr>
        <p:spPr/>
        <p:txBody>
          <a:bodyPr/>
          <a:lstStyle/>
          <a:p>
            <a:fld id="{C0508483-8EDB-48C8-872D-1747D58C9DB7}" type="slidenum">
              <a:rPr lang="en-US" smtClean="0"/>
              <a:t>33</a:t>
            </a:fld>
            <a:endParaRPr lang="en-US"/>
          </a:p>
        </p:txBody>
      </p:sp>
    </p:spTree>
    <p:extLst>
      <p:ext uri="{BB962C8B-B14F-4D97-AF65-F5344CB8AC3E}">
        <p14:creationId xmlns:p14="http://schemas.microsoft.com/office/powerpoint/2010/main" val="2474243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number of particles per MPI task is small (e.g. 100s of particles), it can be more efficient to run with fewer MPI tasks per GPU, even if you do not use all the cores on the compute node.</a:t>
            </a:r>
            <a:endParaRPr lang="en-US" dirty="0"/>
          </a:p>
        </p:txBody>
      </p:sp>
      <p:sp>
        <p:nvSpPr>
          <p:cNvPr id="4" name="Slide Number Placeholder 3"/>
          <p:cNvSpPr>
            <a:spLocks noGrp="1"/>
          </p:cNvSpPr>
          <p:nvPr>
            <p:ph type="sldNum" sz="quarter" idx="10"/>
          </p:nvPr>
        </p:nvSpPr>
        <p:spPr/>
        <p:txBody>
          <a:bodyPr/>
          <a:lstStyle/>
          <a:p>
            <a:fld id="{63413167-F2B1-418D-B4A8-095841790E6B}" type="slidenum">
              <a:rPr lang="en-US" smtClean="0"/>
              <a:t>36</a:t>
            </a:fld>
            <a:endParaRPr lang="en-US"/>
          </a:p>
        </p:txBody>
      </p:sp>
    </p:spTree>
    <p:extLst>
      <p:ext uri="{BB962C8B-B14F-4D97-AF65-F5344CB8AC3E}">
        <p14:creationId xmlns:p14="http://schemas.microsoft.com/office/powerpoint/2010/main" val="2462061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3AC030-2A36-D04D-BC8E-F4AB15C0947D}" type="slidenum">
              <a:rPr lang="en-US" sz="1200">
                <a:latin typeface="Calibri" charset="0"/>
              </a:rPr>
              <a:pPr eaLnBrk="1" hangingPunct="1"/>
              <a:t>50</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Clients – Browser</a:t>
            </a:r>
          </a:p>
          <a:p>
            <a:r>
              <a:rPr lang="en-US" dirty="0" err="1">
                <a:latin typeface="Calibri" charset="0"/>
                <a:ea typeface="ＭＳ Ｐゴシック" charset="0"/>
                <a:cs typeface="ＭＳ Ｐゴシック" charset="0"/>
              </a:rPr>
              <a:t>Saas</a:t>
            </a:r>
            <a:r>
              <a:rPr lang="en-US" dirty="0">
                <a:latin typeface="Calibri" charset="0"/>
                <a:ea typeface="ＭＳ Ｐゴシック" charset="0"/>
                <a:cs typeface="ＭＳ Ｐゴシック" charset="0"/>
              </a:rPr>
              <a:t> – Google Docs</a:t>
            </a:r>
          </a:p>
          <a:p>
            <a:r>
              <a:rPr lang="en-US" dirty="0" err="1">
                <a:latin typeface="Calibri" charset="0"/>
                <a:ea typeface="ＭＳ Ｐゴシック" charset="0"/>
                <a:cs typeface="ＭＳ Ｐゴシック" charset="0"/>
              </a:rPr>
              <a:t>PaaS</a:t>
            </a:r>
            <a:r>
              <a:rPr lang="en-US" dirty="0">
                <a:latin typeface="Calibri" charset="0"/>
                <a:ea typeface="ＭＳ Ｐゴシック" charset="0"/>
                <a:cs typeface="ＭＳ Ｐゴシック" charset="0"/>
              </a:rPr>
              <a:t> – Microsoft Azure, Google App Engine</a:t>
            </a:r>
          </a:p>
          <a:p>
            <a:r>
              <a:rPr lang="en-US" dirty="0" err="1">
                <a:latin typeface="Calibri" charset="0"/>
                <a:ea typeface="ＭＳ Ｐゴシック" charset="0"/>
                <a:cs typeface="ＭＳ Ｐゴシック" charset="0"/>
              </a:rPr>
              <a:t>IaaS</a:t>
            </a:r>
            <a:r>
              <a:rPr lang="en-US" dirty="0">
                <a:latin typeface="Calibri" charset="0"/>
                <a:ea typeface="ＭＳ Ｐゴシック" charset="0"/>
                <a:cs typeface="ＭＳ Ｐゴシック" charset="0"/>
              </a:rPr>
              <a:t> – Amazon Elastic Compute Cloud</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CBDB67-E58F-2F42-BFC1-C75E19B97179}" type="slidenum">
              <a:rPr lang="en-US" sz="1200">
                <a:latin typeface="Calibri" charset="0"/>
              </a:rPr>
              <a:pPr eaLnBrk="1" hangingPunct="1"/>
              <a:t>52</a:t>
            </a:fld>
            <a:endParaRPr lang="en-US"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56</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858B05-7ADB-446D-B683-FC6B2ED2FD43}" type="slidenum">
              <a:rPr lang="en-US" smtClean="0"/>
              <a:pPr/>
              <a:t>62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858B05-7ADB-446D-B683-FC6B2ED2FD43}" type="slidenum">
              <a:rPr lang="en-US" smtClean="0"/>
              <a:pPr/>
              <a:t>63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Targeting usable performance, not stunt-machine</a:t>
            </a:r>
          </a:p>
          <a:p>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10</a:t>
            </a:fld>
            <a:endParaRPr lang="en-US"/>
          </a:p>
        </p:txBody>
      </p:sp>
    </p:spTree>
    <p:extLst>
      <p:ext uri="{BB962C8B-B14F-4D97-AF65-F5344CB8AC3E}">
        <p14:creationId xmlns:p14="http://schemas.microsoft.com/office/powerpoint/2010/main" val="38468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Dark green = addressed </a:t>
            </a:r>
          </a:p>
          <a:p>
            <a:r>
              <a:rPr lang="en-US" dirty="0" smtClean="0"/>
              <a:t>Light green =</a:t>
            </a:r>
            <a:r>
              <a:rPr lang="en-US" baseline="0" dirty="0" smtClean="0"/>
              <a:t> to be addressed</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11</a:t>
            </a:fld>
            <a:endParaRPr lang="en-US"/>
          </a:p>
        </p:txBody>
      </p:sp>
    </p:spTree>
    <p:extLst>
      <p:ext uri="{BB962C8B-B14F-4D97-AF65-F5344CB8AC3E}">
        <p14:creationId xmlns:p14="http://schemas.microsoft.com/office/powerpoint/2010/main" val="40132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the hypervisor </a:t>
            </a:r>
            <a:r>
              <a:rPr lang="en-US" baseline="0" dirty="0" err="1" smtClean="0"/>
              <a:t>vm</a:t>
            </a:r>
            <a:r>
              <a:rPr lang="en-US" baseline="0" dirty="0" smtClean="0"/>
              <a:t> model a prohibitive solution for </a:t>
            </a:r>
            <a:r>
              <a:rPr lang="en-US" baseline="0" dirty="0" err="1" smtClean="0"/>
              <a:t>sicentific</a:t>
            </a:r>
            <a:r>
              <a:rPr lang="en-US" baseline="0" dirty="0" smtClean="0"/>
              <a:t> </a:t>
            </a:r>
            <a:r>
              <a:rPr lang="en-US" baseline="0" dirty="0" err="1" smtClean="0"/>
              <a:t>hpc</a:t>
            </a:r>
            <a:r>
              <a:rPr lang="en-US" baseline="0" dirty="0" smtClean="0"/>
              <a:t>. </a:t>
            </a:r>
            <a:r>
              <a:rPr lang="en-US" baseline="0" dirty="0" err="1" smtClean="0"/>
              <a:t>Ie</a:t>
            </a:r>
            <a:r>
              <a:rPr lang="en-US" baseline="0" dirty="0" smtClean="0"/>
              <a:t> do overheads kill you?</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14</a:t>
            </a:fld>
            <a:endParaRPr lang="en-US"/>
          </a:p>
        </p:txBody>
      </p:sp>
    </p:spTree>
    <p:extLst>
      <p:ext uri="{BB962C8B-B14F-4D97-AF65-F5344CB8AC3E}">
        <p14:creationId xmlns:p14="http://schemas.microsoft.com/office/powerpoint/2010/main" val="393960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the hypervisor </a:t>
            </a:r>
            <a:r>
              <a:rPr lang="en-US" baseline="0" dirty="0" err="1" smtClean="0"/>
              <a:t>vm</a:t>
            </a:r>
            <a:r>
              <a:rPr lang="en-US" baseline="0" dirty="0" smtClean="0"/>
              <a:t> model a prohibitive solution for scientific </a:t>
            </a:r>
            <a:r>
              <a:rPr lang="en-US" baseline="0" dirty="0" err="1" smtClean="0"/>
              <a:t>hpc</a:t>
            </a:r>
            <a:r>
              <a:rPr lang="en-US" baseline="0" dirty="0" smtClean="0"/>
              <a:t>? </a:t>
            </a:r>
            <a:r>
              <a:rPr lang="en-US" baseline="0" dirty="0" err="1" smtClean="0"/>
              <a:t>Ie</a:t>
            </a:r>
            <a:r>
              <a:rPr lang="en-US" baseline="0" dirty="0" smtClean="0"/>
              <a:t> do overheads kill you?</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15</a:t>
            </a:fld>
            <a:endParaRPr lang="en-US"/>
          </a:p>
        </p:txBody>
      </p:sp>
    </p:spTree>
    <p:extLst>
      <p:ext uri="{BB962C8B-B14F-4D97-AF65-F5344CB8AC3E}">
        <p14:creationId xmlns:p14="http://schemas.microsoft.com/office/powerpoint/2010/main" val="393960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Non-</a:t>
            </a:r>
            <a:r>
              <a:rPr lang="en-US" dirty="0" err="1" smtClean="0"/>
              <a:t>PCIe</a:t>
            </a:r>
            <a:r>
              <a:rPr lang="en-US" baseline="0" dirty="0" smtClean="0"/>
              <a:t> benchmarks = </a:t>
            </a:r>
            <a:r>
              <a:rPr lang="en-US" sz="1200" kern="1200" dirty="0" smtClean="0">
                <a:solidFill>
                  <a:schemeClr val="tx1"/>
                </a:solidFill>
                <a:effectLst/>
                <a:latin typeface="+mn-lt"/>
                <a:ea typeface="ＭＳ Ｐゴシック" charset="0"/>
                <a:cs typeface="ＭＳ Ｐゴシック" charset="0"/>
              </a:rPr>
              <a:t>near- native performance using the </a:t>
            </a:r>
            <a:r>
              <a:rPr lang="en-US" sz="1200" kern="1200" dirty="0" err="1" smtClean="0">
                <a:solidFill>
                  <a:schemeClr val="tx1"/>
                </a:solidFill>
                <a:effectLst/>
                <a:latin typeface="+mn-lt"/>
                <a:ea typeface="ＭＳ Ｐゴシック" charset="0"/>
                <a:cs typeface="ＭＳ Ｐゴシック" charset="0"/>
              </a:rPr>
              <a:t>Kepler</a:t>
            </a:r>
            <a:r>
              <a:rPr lang="en-US" sz="1200" kern="1200" dirty="0" smtClean="0">
                <a:solidFill>
                  <a:schemeClr val="tx1"/>
                </a:solidFill>
                <a:effectLst/>
                <a:latin typeface="+mn-lt"/>
                <a:ea typeface="ＭＳ Ｐゴシック" charset="0"/>
                <a:cs typeface="ＭＳ Ｐゴシック" charset="0"/>
              </a:rPr>
              <a:t> GPUs and Fermi GPUs when compared to bare metal cases </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overhead within </a:t>
            </a:r>
            <a:r>
              <a:rPr lang="en-US" sz="1200" kern="1200" dirty="0" err="1" smtClean="0">
                <a:solidFill>
                  <a:schemeClr val="tx1"/>
                </a:solidFill>
                <a:effectLst/>
                <a:latin typeface="+mn-lt"/>
                <a:ea typeface="ＭＳ Ｐゴシック" charset="0"/>
                <a:cs typeface="ＭＳ Ｐゴシック" charset="0"/>
              </a:rPr>
              <a:t>Xen</a:t>
            </a:r>
            <a:r>
              <a:rPr lang="en-US" sz="1200" kern="1200" dirty="0" smtClean="0">
                <a:solidFill>
                  <a:schemeClr val="tx1"/>
                </a:solidFill>
                <a:effectLst/>
                <a:latin typeface="+mn-lt"/>
                <a:ea typeface="ＭＳ Ｐゴシック" charset="0"/>
                <a:cs typeface="ＭＳ Ｐゴシック" charset="0"/>
              </a:rPr>
              <a:t> VMs is consistently less than 1%</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some performance impact when calculating the total FLOPs with the </a:t>
            </a:r>
            <a:r>
              <a:rPr lang="en-US" sz="1200" kern="1200" dirty="0" err="1" smtClean="0">
                <a:solidFill>
                  <a:schemeClr val="tx1"/>
                </a:solidFill>
                <a:effectLst/>
                <a:latin typeface="+mn-lt"/>
                <a:ea typeface="ＭＳ Ｐゴシック" charset="0"/>
                <a:cs typeface="ＭＳ Ｐゴシック" charset="0"/>
              </a:rPr>
              <a:t>pcie</a:t>
            </a:r>
            <a:r>
              <a:rPr lang="en-US" sz="1200" kern="1200" dirty="0" smtClean="0">
                <a:solidFill>
                  <a:schemeClr val="tx1"/>
                </a:solidFill>
                <a:effectLst/>
                <a:latin typeface="+mn-lt"/>
                <a:ea typeface="ＭＳ Ｐゴシック" charset="0"/>
                <a:cs typeface="ＭＳ Ｐゴシック" charset="0"/>
              </a:rPr>
              <a:t> bus in the equation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With PCIE:</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C2075 15% impact for FFT </a:t>
            </a:r>
            <a:r>
              <a:rPr lang="en-US" sz="1200" kern="1200" baseline="0" dirty="0" smtClean="0">
                <a:solidFill>
                  <a:schemeClr val="tx1"/>
                </a:solidFill>
                <a:effectLst/>
                <a:latin typeface="+mn-lt"/>
                <a:ea typeface="ＭＳ Ｐゴシック" charset="0"/>
                <a:cs typeface="ＭＳ Ｐゴシック" charset="0"/>
              </a:rPr>
              <a:t> and 5</a:t>
            </a:r>
            <a:r>
              <a:rPr lang="en-US" sz="1200" kern="1200" dirty="0" smtClean="0">
                <a:solidFill>
                  <a:schemeClr val="tx1"/>
                </a:solidFill>
                <a:effectLst/>
                <a:latin typeface="+mn-lt"/>
                <a:ea typeface="ＭＳ Ｐゴシック" charset="0"/>
                <a:cs typeface="ＭＳ Ｐゴシック" charset="0"/>
              </a:rPr>
              <a:t>% impact for Matrix Multi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K20m – only around 1% as worst, much better! </a:t>
            </a:r>
            <a:r>
              <a:rPr lang="en-US" sz="1200" kern="1200" dirty="0" smtClean="0">
                <a:solidFill>
                  <a:schemeClr val="tx1"/>
                </a:solidFill>
                <a:effectLst/>
                <a:latin typeface="+mn-lt"/>
                <a:ea typeface="ＭＳ Ｐゴシック" charset="0"/>
                <a:cs typeface="ＭＳ Ｐゴシック" charset="0"/>
                <a:sym typeface="Wingdings"/>
              </a:rPr>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171450" marR="0" indent="-171450" algn="l" defTabSz="457200" rtl="0" eaLnBrk="0" fontAlgn="base" latinLnBrk="0" hangingPunct="0">
              <a:lnSpc>
                <a:spcPct val="100000"/>
              </a:lnSpc>
              <a:spcBef>
                <a:spcPct val="30000"/>
              </a:spcBef>
              <a:spcAft>
                <a:spcPct val="0"/>
              </a:spcAft>
              <a:buClrTx/>
              <a:buSzTx/>
              <a:buFontTx/>
              <a:buChar char="-"/>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91890D0-8D55-234D-8586-16EDFB00F814}" type="slidenum">
              <a:rPr lang="en-US" smtClean="0"/>
              <a:pPr>
                <a:defRPr/>
              </a:pPr>
              <a:t>19</a:t>
            </a:fld>
            <a:endParaRPr lang="en-US"/>
          </a:p>
        </p:txBody>
      </p:sp>
    </p:spTree>
    <p:extLst>
      <p:ext uri="{BB962C8B-B14F-4D97-AF65-F5344CB8AC3E}">
        <p14:creationId xmlns:p14="http://schemas.microsoft.com/office/powerpoint/2010/main" val="246280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consistent overhead in the Fermi C2075 VMs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-14.6% performance impact for download (to-device)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26.7% impact in </a:t>
            </a:r>
            <a:r>
              <a:rPr lang="en-US" sz="1200" kern="1200" dirty="0" err="1" smtClean="0">
                <a:solidFill>
                  <a:schemeClr val="tx1"/>
                </a:solidFill>
                <a:effectLst/>
                <a:latin typeface="+mn-lt"/>
                <a:ea typeface="ＭＳ Ｐゴシック" charset="0"/>
                <a:cs typeface="ＭＳ Ｐゴシック" charset="0"/>
              </a:rPr>
              <a:t>readback</a:t>
            </a:r>
            <a:r>
              <a:rPr lang="en-US" sz="1200" kern="1200" dirty="0" smtClean="0">
                <a:solidFill>
                  <a:schemeClr val="tx1"/>
                </a:solidFill>
                <a:effectLst/>
                <a:latin typeface="+mn-lt"/>
                <a:ea typeface="ＭＳ Ｐゴシック" charset="0"/>
                <a:cs typeface="ＭＳ Ｐゴシック" charset="0"/>
              </a:rPr>
              <a:t> (from- device).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ＭＳ Ｐゴシック" charset="0"/>
                <a:cs typeface="ＭＳ Ｐゴシック" charset="0"/>
              </a:rPr>
              <a:t>Kepler</a:t>
            </a:r>
            <a:r>
              <a:rPr lang="en-US" sz="1200" kern="1200" dirty="0" smtClean="0">
                <a:solidFill>
                  <a:schemeClr val="tx1"/>
                </a:solidFill>
                <a:effectLst/>
                <a:latin typeface="+mn-lt"/>
                <a:ea typeface="ＭＳ Ｐゴシック" charset="0"/>
                <a:cs typeface="ＭＳ Ｐゴシック" charset="0"/>
              </a:rPr>
              <a:t> K20 VMs do not experience the same overhead in the PCI-Express bus, and instead perform at near-native performance. </a:t>
            </a:r>
            <a:endParaRPr lang="en-US" dirty="0" smtClean="0"/>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Results indicate that the overhead is minimal in the actual VT-d mechanisms, and instead due to other factors.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91890D0-8D55-234D-8586-16EDFB00F814}" type="slidenum">
              <a:rPr lang="en-US" smtClean="0"/>
              <a:pPr>
                <a:defRPr/>
              </a:pPr>
              <a:t>20</a:t>
            </a:fld>
            <a:endParaRPr lang="en-US"/>
          </a:p>
        </p:txBody>
      </p:sp>
    </p:spTree>
    <p:extLst>
      <p:ext uri="{BB962C8B-B14F-4D97-AF65-F5344CB8AC3E}">
        <p14:creationId xmlns:p14="http://schemas.microsoft.com/office/powerpoint/2010/main" val="1784366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use remote GPUs, but all data goes over the network</a:t>
            </a:r>
          </a:p>
          <a:p>
            <a:pPr lvl="1"/>
            <a:r>
              <a:rPr lang="en-US" dirty="0" smtClean="0"/>
              <a:t>Can be very inefficient for applications with non-trivial memory movement</a:t>
            </a:r>
          </a:p>
          <a:p>
            <a:r>
              <a:rPr lang="en-US" dirty="0" smtClean="0"/>
              <a:t>Some implementations do not support CUDA extensions in C</a:t>
            </a:r>
          </a:p>
          <a:p>
            <a:pPr lvl="1"/>
            <a:r>
              <a:rPr lang="en-US" dirty="0" smtClean="0"/>
              <a:t>Have to separate CPU and GPU code</a:t>
            </a:r>
          </a:p>
          <a:p>
            <a:pPr lvl="1"/>
            <a:r>
              <a:rPr lang="en-US" dirty="0" smtClean="0"/>
              <a:t>Requires special decouple mechanism</a:t>
            </a:r>
          </a:p>
          <a:p>
            <a:pPr lvl="1"/>
            <a:r>
              <a:rPr lang="en-US" dirty="0" smtClean="0"/>
              <a:t>Cannot directly drop in code with existing solutions.</a:t>
            </a:r>
          </a:p>
          <a:p>
            <a:endParaRPr lang="en-US" dirty="0"/>
          </a:p>
        </p:txBody>
      </p:sp>
      <p:sp>
        <p:nvSpPr>
          <p:cNvPr id="4" name="Slide Number Placeholder 3"/>
          <p:cNvSpPr>
            <a:spLocks noGrp="1"/>
          </p:cNvSpPr>
          <p:nvPr>
            <p:ph type="sldNum" sz="quarter" idx="10"/>
          </p:nvPr>
        </p:nvSpPr>
        <p:spPr/>
        <p:txBody>
          <a:bodyPr/>
          <a:lstStyle/>
          <a:p>
            <a:pPr>
              <a:defRPr/>
            </a:pPr>
            <a:fld id="{EC95B893-E3FC-6F40-B45E-1334B604E2AC}" type="slidenum">
              <a:rPr lang="en-US" smtClean="0"/>
              <a:pPr>
                <a:defRPr/>
              </a:pPr>
              <a:t>22</a:t>
            </a:fld>
            <a:endParaRPr lang="en-US"/>
          </a:p>
        </p:txBody>
      </p:sp>
    </p:spTree>
    <p:extLst>
      <p:ext uri="{BB962C8B-B14F-4D97-AF65-F5344CB8AC3E}">
        <p14:creationId xmlns:p14="http://schemas.microsoft.com/office/powerpoint/2010/main" val="425565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VMWare</a:t>
            </a:r>
            <a:r>
              <a:rPr lang="en-US" dirty="0" smtClean="0"/>
              <a:t> timing issues seen here! Likely TSC manipulation or </a:t>
            </a:r>
            <a:r>
              <a:rPr lang="en-US" dirty="0" err="1" smtClean="0"/>
              <a:t>vCPU</a:t>
            </a:r>
            <a:r>
              <a:rPr lang="en-US" dirty="0" smtClean="0"/>
              <a:t> swapping.</a:t>
            </a:r>
          </a:p>
          <a:p>
            <a:endParaRPr lang="en-US" dirty="0" smtClean="0"/>
          </a:p>
          <a:p>
            <a:r>
              <a:rPr lang="en-US" dirty="0" smtClean="0"/>
              <a:t>Overall both Fermi and </a:t>
            </a:r>
            <a:r>
              <a:rPr lang="en-US" dirty="0" err="1" smtClean="0"/>
              <a:t>Kepler</a:t>
            </a:r>
            <a:r>
              <a:rPr lang="en-US" dirty="0" smtClean="0"/>
              <a:t> systems perform near-native</a:t>
            </a:r>
          </a:p>
          <a:p>
            <a:pPr lvl="1"/>
            <a:r>
              <a:rPr lang="en-US" dirty="0" smtClean="0"/>
              <a:t>KVM and LXC showed no notable performance </a:t>
            </a:r>
            <a:r>
              <a:rPr lang="en-US" dirty="0" err="1" smtClean="0"/>
              <a:t>degredation</a:t>
            </a:r>
            <a:endParaRPr lang="en-US" dirty="0" smtClean="0"/>
          </a:p>
          <a:p>
            <a:r>
              <a:rPr lang="en-US" dirty="0" err="1" smtClean="0"/>
              <a:t>Xen</a:t>
            </a:r>
            <a:r>
              <a:rPr lang="en-US" dirty="0" smtClean="0"/>
              <a:t> on the C2075 system shows some overhead</a:t>
            </a:r>
          </a:p>
          <a:p>
            <a:pPr lvl="1"/>
            <a:r>
              <a:rPr lang="en-US" dirty="0" smtClean="0"/>
              <a:t>Likely because </a:t>
            </a:r>
            <a:r>
              <a:rPr lang="en-US" dirty="0" err="1" smtClean="0"/>
              <a:t>Xen</a:t>
            </a:r>
            <a:r>
              <a:rPr lang="en-US" dirty="0" smtClean="0"/>
              <a:t> couldn’t activate large page tables</a:t>
            </a:r>
          </a:p>
          <a:p>
            <a:r>
              <a:rPr lang="en-US" dirty="0" err="1" smtClean="0"/>
              <a:t>VMWare</a:t>
            </a:r>
            <a:r>
              <a:rPr lang="en-US" dirty="0" smtClean="0"/>
              <a:t>  results vary significantly between architecture</a:t>
            </a:r>
          </a:p>
          <a:p>
            <a:pPr lvl="1"/>
            <a:r>
              <a:rPr lang="en-US" dirty="0" err="1" smtClean="0"/>
              <a:t>Kepler</a:t>
            </a:r>
            <a:r>
              <a:rPr lang="en-US" dirty="0" smtClean="0"/>
              <a:t> shows greater than base performance </a:t>
            </a:r>
          </a:p>
          <a:p>
            <a:pPr lvl="1"/>
            <a:r>
              <a:rPr lang="en-US" dirty="0" smtClean="0"/>
              <a:t>Fermi shows largest overhead</a:t>
            </a:r>
          </a:p>
          <a:p>
            <a:r>
              <a:rPr lang="en-US" dirty="0" smtClean="0"/>
              <a:t>Some unexpected performance improvement for </a:t>
            </a:r>
            <a:r>
              <a:rPr lang="en-US" dirty="0" err="1" smtClean="0"/>
              <a:t>Kepler</a:t>
            </a:r>
            <a:r>
              <a:rPr lang="en-US" dirty="0" smtClean="0"/>
              <a:t> </a:t>
            </a:r>
            <a:r>
              <a:rPr lang="en-US" dirty="0" err="1" smtClean="0"/>
              <a:t>Spmv</a:t>
            </a:r>
            <a:endParaRPr lang="en-US" dirty="0" smtClean="0"/>
          </a:p>
          <a:p>
            <a:endParaRPr lang="en-US" dirty="0"/>
          </a:p>
        </p:txBody>
      </p:sp>
      <p:sp>
        <p:nvSpPr>
          <p:cNvPr id="4" name="Slide Number Placeholder 3"/>
          <p:cNvSpPr>
            <a:spLocks noGrp="1"/>
          </p:cNvSpPr>
          <p:nvPr>
            <p:ph type="sldNum" sz="quarter" idx="10"/>
          </p:nvPr>
        </p:nvSpPr>
        <p:spPr/>
        <p:txBody>
          <a:bodyPr/>
          <a:lstStyle/>
          <a:p>
            <a:fld id="{63FD6C3A-8198-43D9-A312-795F9B43D59F}" type="slidenum">
              <a:rPr lang="en-US" smtClean="0"/>
              <a:t>24</a:t>
            </a:fld>
            <a:endParaRPr lang="en-US"/>
          </a:p>
        </p:txBody>
      </p:sp>
    </p:spTree>
    <p:extLst>
      <p:ext uri="{BB962C8B-B14F-4D97-AF65-F5344CB8AC3E}">
        <p14:creationId xmlns:p14="http://schemas.microsoft.com/office/powerpoint/2010/main" val="18864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EBCE1C1-D90B-4DF4-9943-25F9FBA9856B}" type="datetime1">
              <a:rPr lang="en-US" smtClean="0"/>
              <a:t>7/5/2016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760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3E11809-3212-4E61-9DBD-0D68FF87395B}" type="datetime1">
              <a:rPr lang="en-US" smtClean="0"/>
              <a:t>7/5/2016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141290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FEE21F6-EFE9-4983-9BD6-A469F9EEE2BD}" type="datetime1">
              <a:rPr lang="en-US" smtClean="0"/>
              <a:t>7/5/2016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2993946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extBox 4"/>
          <p:cNvSpPr txBox="1"/>
          <p:nvPr userDrawn="1"/>
        </p:nvSpPr>
        <p:spPr bwMode="auto">
          <a:xfrm>
            <a:off x="4114800" y="6186280"/>
            <a:ext cx="914400" cy="338554"/>
          </a:xfrm>
          <a:prstGeom prst="rect">
            <a:avLst/>
          </a:prstGeom>
          <a:noFill/>
          <a:ln w="9525">
            <a:noFill/>
            <a:miter lim="800000"/>
            <a:headEnd/>
            <a:tailEnd/>
          </a:ln>
        </p:spPr>
        <p:txBody>
          <a:bodyPr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fontAlgn="base">
              <a:spcBef>
                <a:spcPct val="0"/>
              </a:spcBef>
              <a:spcAft>
                <a:spcPct val="0"/>
              </a:spcAft>
              <a:defRPr/>
            </a:pPr>
            <a:fld id="{51B7EC0E-7D54-0643-8784-C368AB1E0AEA}" type="slidenum">
              <a:rPr lang="en-US" sz="1600" i="1" smtClean="0">
                <a:solidFill>
                  <a:srgbClr val="FFCC00"/>
                </a:solidFill>
              </a:rPr>
              <a:pPr algn="ctr" fontAlgn="base">
                <a:spcBef>
                  <a:spcPct val="0"/>
                </a:spcBef>
                <a:spcAft>
                  <a:spcPct val="0"/>
                </a:spcAft>
                <a:defRPr/>
              </a:pPr>
              <a:t>‹#›</a:t>
            </a:fld>
            <a:endParaRPr lang="en-US" sz="1600" i="1" smtClean="0">
              <a:solidFill>
                <a:srgbClr val="FFCC00"/>
              </a:solidFill>
            </a:endParaRPr>
          </a:p>
        </p:txBody>
      </p:sp>
      <p:sp>
        <p:nvSpPr>
          <p:cNvPr id="2" name="Title 1"/>
          <p:cNvSpPr>
            <a:spLocks noGrp="1"/>
          </p:cNvSpPr>
          <p:nvPr>
            <p:ph type="title"/>
          </p:nvPr>
        </p:nvSpPr>
        <p:spPr/>
        <p:txBody>
          <a:bodyPr/>
          <a:lstStyle>
            <a:lvl1pPr>
              <a:defRPr sz="2600" b="1"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15269"/>
            <a:ext cx="8229600" cy="4060296"/>
          </a:xfrm>
          <a:prstGeom prst="rect">
            <a:avLst/>
          </a:prstGeom>
        </p:spPr>
        <p:txBody>
          <a:bodyPr/>
          <a:lstStyle>
            <a:lvl1pPr>
              <a:buFont typeface="Wingdings" pitchFamily="2" charset="2"/>
              <a:buChar char="§"/>
              <a:defRPr sz="2200" b="1" baseline="0">
                <a:solidFill>
                  <a:schemeClr val="bg1"/>
                </a:solidFill>
                <a:latin typeface="Arial" pitchFamily="34" charset="0"/>
                <a:cs typeface="Arial" pitchFamily="34" charset="0"/>
              </a:defRPr>
            </a:lvl1pPr>
            <a:lvl2pPr>
              <a:buFont typeface="Arial" pitchFamily="34" charset="0"/>
              <a:buChar char="–"/>
              <a:defRPr sz="2000" b="1">
                <a:solidFill>
                  <a:schemeClr val="bg1"/>
                </a:solidFill>
                <a:latin typeface="Arial" pitchFamily="34" charset="0"/>
                <a:cs typeface="Arial" pitchFamily="34" charset="0"/>
              </a:defRPr>
            </a:lvl2pPr>
            <a:lvl3pPr>
              <a:buFont typeface="Arial" pitchFamily="34" charset="0"/>
              <a:buChar char="•"/>
              <a:defRPr sz="1800" b="1">
                <a:solidFill>
                  <a:schemeClr val="bg1"/>
                </a:solidFill>
                <a:latin typeface="Arial" pitchFamily="34" charset="0"/>
                <a:cs typeface="Arial" pitchFamily="34" charset="0"/>
              </a:defRPr>
            </a:lvl3pPr>
            <a:lvl4pPr>
              <a:buFontTx/>
              <a:buNone/>
              <a:defRPr sz="1600" b="1">
                <a:solidFill>
                  <a:schemeClr val="bg1"/>
                </a:solidFill>
                <a:latin typeface="Arial" pitchFamily="34" charset="0"/>
                <a:cs typeface="Arial" pitchFamily="34" charset="0"/>
              </a:defRPr>
            </a:lvl4pPr>
            <a:lvl5pPr>
              <a:buFontTx/>
              <a:buNone/>
              <a:defRPr sz="1400" b="1">
                <a:solidFill>
                  <a:schemeClr val="bg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457200" y="1126332"/>
            <a:ext cx="8229600" cy="388939"/>
          </a:xfrm>
          <a:prstGeom prst="rect">
            <a:avLst/>
          </a:prstGeom>
        </p:spPr>
        <p:txBody>
          <a:bodyPr/>
          <a:lstStyle>
            <a:lvl1pPr>
              <a:buNone/>
              <a:defRPr sz="2200" b="1">
                <a:solidFill>
                  <a:schemeClr val="bg1"/>
                </a:solidFill>
                <a:latin typeface="Arial" pitchFamily="34" charset="0"/>
                <a:cs typeface="Arial" pitchFamily="34" charset="0"/>
              </a:defRPr>
            </a:lvl1pPr>
            <a:lvl5pPr marL="0" algn="l">
              <a:buNone/>
              <a:defRPr b="1">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1621673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TextBox 4"/>
          <p:cNvSpPr txBox="1"/>
          <p:nvPr userDrawn="1"/>
        </p:nvSpPr>
        <p:spPr bwMode="auto">
          <a:xfrm>
            <a:off x="4114800" y="6186280"/>
            <a:ext cx="914400" cy="338554"/>
          </a:xfrm>
          <a:prstGeom prst="rect">
            <a:avLst/>
          </a:prstGeom>
          <a:noFill/>
          <a:ln w="9525">
            <a:noFill/>
            <a:miter lim="800000"/>
            <a:headEnd/>
            <a:tailEnd/>
          </a:ln>
        </p:spPr>
        <p:txBody>
          <a:bodyPr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fontAlgn="base">
              <a:spcBef>
                <a:spcPct val="0"/>
              </a:spcBef>
              <a:spcAft>
                <a:spcPct val="0"/>
              </a:spcAft>
              <a:defRPr/>
            </a:pPr>
            <a:fld id="{51B7EC0E-7D54-0643-8784-C368AB1E0AEA}" type="slidenum">
              <a:rPr lang="en-US" sz="1600" i="1" smtClean="0">
                <a:solidFill>
                  <a:srgbClr val="FFCC00"/>
                </a:solidFill>
              </a:rPr>
              <a:pPr algn="ctr" fontAlgn="base">
                <a:spcBef>
                  <a:spcPct val="0"/>
                </a:spcBef>
                <a:spcAft>
                  <a:spcPct val="0"/>
                </a:spcAft>
                <a:defRPr/>
              </a:pPr>
              <a:t>‹#›</a:t>
            </a:fld>
            <a:endParaRPr lang="en-US" sz="1600" i="1" smtClean="0">
              <a:solidFill>
                <a:srgbClr val="FFCC00"/>
              </a:solidFill>
            </a:endParaRPr>
          </a:p>
        </p:txBody>
      </p:sp>
      <p:sp>
        <p:nvSpPr>
          <p:cNvPr id="2" name="Title 1"/>
          <p:cNvSpPr>
            <a:spLocks noGrp="1"/>
          </p:cNvSpPr>
          <p:nvPr>
            <p:ph type="title"/>
          </p:nvPr>
        </p:nvSpPr>
        <p:spPr/>
        <p:txBody>
          <a:bodyPr/>
          <a:lstStyle>
            <a:lvl1pPr>
              <a:defRPr sz="2600" b="1"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15269"/>
            <a:ext cx="8229600" cy="4060296"/>
          </a:xfrm>
          <a:prstGeom prst="rect">
            <a:avLst/>
          </a:prstGeom>
        </p:spPr>
        <p:txBody>
          <a:bodyPr/>
          <a:lstStyle>
            <a:lvl1pPr>
              <a:buFont typeface="Wingdings" pitchFamily="2" charset="2"/>
              <a:buChar char="§"/>
              <a:defRPr sz="2200" b="1" baseline="0">
                <a:solidFill>
                  <a:schemeClr val="bg1"/>
                </a:solidFill>
                <a:latin typeface="Arial" pitchFamily="34" charset="0"/>
                <a:cs typeface="Arial" pitchFamily="34" charset="0"/>
              </a:defRPr>
            </a:lvl1pPr>
            <a:lvl2pPr>
              <a:buFont typeface="Arial" pitchFamily="34" charset="0"/>
              <a:buChar char="–"/>
              <a:defRPr sz="2000" b="1">
                <a:solidFill>
                  <a:schemeClr val="bg1"/>
                </a:solidFill>
                <a:latin typeface="Arial" pitchFamily="34" charset="0"/>
                <a:cs typeface="Arial" pitchFamily="34" charset="0"/>
              </a:defRPr>
            </a:lvl2pPr>
            <a:lvl3pPr>
              <a:buFont typeface="Arial" pitchFamily="34" charset="0"/>
              <a:buChar char="•"/>
              <a:defRPr sz="1800" b="1">
                <a:solidFill>
                  <a:schemeClr val="bg1"/>
                </a:solidFill>
                <a:latin typeface="Arial" pitchFamily="34" charset="0"/>
                <a:cs typeface="Arial" pitchFamily="34" charset="0"/>
              </a:defRPr>
            </a:lvl3pPr>
            <a:lvl4pPr>
              <a:buFontTx/>
              <a:buNone/>
              <a:defRPr sz="1600" b="1">
                <a:solidFill>
                  <a:schemeClr val="bg1"/>
                </a:solidFill>
                <a:latin typeface="Arial" pitchFamily="34" charset="0"/>
                <a:cs typeface="Arial" pitchFamily="34" charset="0"/>
              </a:defRPr>
            </a:lvl4pPr>
            <a:lvl5pPr>
              <a:buFontTx/>
              <a:buNone/>
              <a:defRPr sz="1400" b="1">
                <a:solidFill>
                  <a:schemeClr val="bg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457200" y="1126332"/>
            <a:ext cx="8229600" cy="388939"/>
          </a:xfrm>
          <a:prstGeom prst="rect">
            <a:avLst/>
          </a:prstGeom>
        </p:spPr>
        <p:txBody>
          <a:bodyPr/>
          <a:lstStyle>
            <a:lvl1pPr>
              <a:buNone/>
              <a:defRPr sz="2200" b="1">
                <a:solidFill>
                  <a:schemeClr val="bg1"/>
                </a:solidFill>
                <a:latin typeface="Arial" pitchFamily="34" charset="0"/>
                <a:cs typeface="Arial" pitchFamily="34" charset="0"/>
              </a:defRPr>
            </a:lvl1pPr>
            <a:lvl5pPr marL="0" algn="l">
              <a:buNone/>
              <a:defRPr b="1">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20782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Box 4"/>
          <p:cNvSpPr txBox="1"/>
          <p:nvPr userDrawn="1"/>
        </p:nvSpPr>
        <p:spPr bwMode="auto">
          <a:xfrm>
            <a:off x="4114800" y="6186280"/>
            <a:ext cx="914400" cy="338554"/>
          </a:xfrm>
          <a:prstGeom prst="rect">
            <a:avLst/>
          </a:prstGeom>
          <a:noFill/>
          <a:ln w="9525">
            <a:noFill/>
            <a:miter lim="800000"/>
            <a:headEnd/>
            <a:tailEnd/>
          </a:ln>
        </p:spPr>
        <p:txBody>
          <a:bodyPr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fontAlgn="base">
              <a:spcBef>
                <a:spcPct val="0"/>
              </a:spcBef>
              <a:spcAft>
                <a:spcPct val="0"/>
              </a:spcAft>
              <a:defRPr/>
            </a:pPr>
            <a:fld id="{51B7EC0E-7D54-0643-8784-C368AB1E0AEA}" type="slidenum">
              <a:rPr lang="en-US" sz="1600" i="1" smtClean="0">
                <a:solidFill>
                  <a:srgbClr val="FFCC00"/>
                </a:solidFill>
              </a:rPr>
              <a:pPr algn="ctr" fontAlgn="base">
                <a:spcBef>
                  <a:spcPct val="0"/>
                </a:spcBef>
                <a:spcAft>
                  <a:spcPct val="0"/>
                </a:spcAft>
                <a:defRPr/>
              </a:pPr>
              <a:t>‹#›</a:t>
            </a:fld>
            <a:endParaRPr lang="en-US" sz="1600" i="1" smtClean="0">
              <a:solidFill>
                <a:srgbClr val="FFCC00"/>
              </a:solidFill>
            </a:endParaRPr>
          </a:p>
        </p:txBody>
      </p:sp>
      <p:sp>
        <p:nvSpPr>
          <p:cNvPr id="2" name="Title 1"/>
          <p:cNvSpPr>
            <a:spLocks noGrp="1"/>
          </p:cNvSpPr>
          <p:nvPr>
            <p:ph type="title"/>
          </p:nvPr>
        </p:nvSpPr>
        <p:spPr/>
        <p:txBody>
          <a:bodyPr/>
          <a:lstStyle>
            <a:lvl1pPr>
              <a:defRPr sz="2600" b="1"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15269"/>
            <a:ext cx="8229600" cy="4060296"/>
          </a:xfrm>
          <a:prstGeom prst="rect">
            <a:avLst/>
          </a:prstGeom>
        </p:spPr>
        <p:txBody>
          <a:bodyPr/>
          <a:lstStyle>
            <a:lvl1pPr>
              <a:buFont typeface="Wingdings" pitchFamily="2" charset="2"/>
              <a:buChar char="§"/>
              <a:defRPr sz="2200" b="1" baseline="0">
                <a:solidFill>
                  <a:schemeClr val="bg1"/>
                </a:solidFill>
                <a:latin typeface="Arial" pitchFamily="34" charset="0"/>
                <a:cs typeface="Arial" pitchFamily="34" charset="0"/>
              </a:defRPr>
            </a:lvl1pPr>
            <a:lvl2pPr>
              <a:buFont typeface="Arial" pitchFamily="34" charset="0"/>
              <a:buChar char="–"/>
              <a:defRPr sz="2000" b="1">
                <a:solidFill>
                  <a:schemeClr val="bg1"/>
                </a:solidFill>
                <a:latin typeface="Arial" pitchFamily="34" charset="0"/>
                <a:cs typeface="Arial" pitchFamily="34" charset="0"/>
              </a:defRPr>
            </a:lvl2pPr>
            <a:lvl3pPr>
              <a:buFont typeface="Arial" pitchFamily="34" charset="0"/>
              <a:buChar char="•"/>
              <a:defRPr sz="1800" b="1">
                <a:solidFill>
                  <a:schemeClr val="bg1"/>
                </a:solidFill>
                <a:latin typeface="Arial" pitchFamily="34" charset="0"/>
                <a:cs typeface="Arial" pitchFamily="34" charset="0"/>
              </a:defRPr>
            </a:lvl3pPr>
            <a:lvl4pPr>
              <a:buFontTx/>
              <a:buNone/>
              <a:defRPr sz="1600" b="1">
                <a:solidFill>
                  <a:schemeClr val="bg1"/>
                </a:solidFill>
                <a:latin typeface="Arial" pitchFamily="34" charset="0"/>
                <a:cs typeface="Arial" pitchFamily="34" charset="0"/>
              </a:defRPr>
            </a:lvl4pPr>
            <a:lvl5pPr>
              <a:buFontTx/>
              <a:buNone/>
              <a:defRPr sz="1400" b="1">
                <a:solidFill>
                  <a:schemeClr val="bg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457200" y="1126332"/>
            <a:ext cx="8229600" cy="388939"/>
          </a:xfrm>
          <a:prstGeom prst="rect">
            <a:avLst/>
          </a:prstGeom>
        </p:spPr>
        <p:txBody>
          <a:bodyPr/>
          <a:lstStyle>
            <a:lvl1pPr>
              <a:buNone/>
              <a:defRPr sz="2200" b="1">
                <a:solidFill>
                  <a:schemeClr val="bg1"/>
                </a:solidFill>
                <a:latin typeface="Arial" pitchFamily="34" charset="0"/>
                <a:cs typeface="Arial" pitchFamily="34" charset="0"/>
              </a:defRPr>
            </a:lvl1pPr>
            <a:lvl5pPr marL="0" algn="l">
              <a:buNone/>
              <a:defRPr b="1">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383472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720502A-8FA4-4DE9-A234-E3D795701FE1}" type="datetime1">
              <a:rPr lang="en-US" smtClean="0"/>
              <a:t>7/5/2016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122310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C3FF54F-E260-495A-9088-594FAF9594D2}" type="datetime1">
              <a:rPr lang="en-US" smtClean="0"/>
              <a:t>7/5/2016</a:t>
            </a:fld>
            <a:endParaRPr lang="en-US"/>
          </a:p>
        </p:txBody>
      </p:sp>
      <p:sp>
        <p:nvSpPr>
          <p:cNvPr id="6"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42255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42496FF-E473-4792-9B18-677D2EA3A9BA}" type="datetime1">
              <a:rPr lang="en-US" smtClean="0"/>
              <a:t>7/5/2016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296927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46A2A01-E90B-4ABD-A219-F57F9A672B68}" type="datetime1">
              <a:rPr lang="en-US" smtClean="0"/>
              <a:t>7/5/2016</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94334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9D4894E-3EBE-445D-B013-AEC44B049AB5}" type="datetime1">
              <a:rPr lang="en-US" smtClean="0"/>
              <a:t>7/5/2016</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429345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F913C2A-AC3F-4C11-8902-1B285144B986}" type="datetime1">
              <a:rPr lang="en-US" smtClean="0"/>
              <a:t>7/5/2016</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259770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5DB5920-67A1-42CB-BF9B-BEB634D2398F}" type="datetime1">
              <a:rPr lang="en-US" smtClean="0"/>
              <a:t>7/5/2016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335822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E57975E-067B-4F37-AF59-B41AE3791EF9}" type="datetime1">
              <a:rPr lang="en-US" smtClean="0"/>
              <a:t>7/5/2016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2913912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966DE33F-1DD8-4DA9-BB7C-0256AA0CA297}" type="datetime1">
              <a:rPr lang="en-US" smtClean="0"/>
              <a:t>7/5/2016</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4AC9C43E-78D2-48D2-B1B6-BA735BFACA5E}" type="slidenum">
              <a:rPr lang="en-US" smtClean="0"/>
              <a:t>‹#›</a:t>
            </a:fld>
            <a:endParaRPr lang="en-US"/>
          </a:p>
        </p:txBody>
      </p:sp>
      <p:pic>
        <p:nvPicPr>
          <p:cNvPr id="1031" name="Picture 6" descr="pixture_reloaded_logo.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209925" y="6278563"/>
            <a:ext cx="7381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457200" rtl="0" eaLnBrk="1" fontAlgn="base" hangingPunct="1">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ajyounge.co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8153400" cy="2057400"/>
          </a:xfrm>
        </p:spPr>
        <p:txBody>
          <a:bodyPr/>
          <a:lstStyle/>
          <a:p>
            <a:r>
              <a:rPr lang="en-US" sz="3200" dirty="0"/>
              <a:t>Architectural </a:t>
            </a:r>
            <a:r>
              <a:rPr lang="en-US" sz="3200" dirty="0" smtClean="0"/>
              <a:t>Principles and </a:t>
            </a:r>
            <a:r>
              <a:rPr lang="en-US" sz="3200" dirty="0"/>
              <a:t>Experimentation of Distributed High Performance Virtual Clusters</a:t>
            </a:r>
          </a:p>
        </p:txBody>
      </p:sp>
      <p:sp>
        <p:nvSpPr>
          <p:cNvPr id="3" name="Subtitle 2"/>
          <p:cNvSpPr>
            <a:spLocks noGrp="1"/>
          </p:cNvSpPr>
          <p:nvPr>
            <p:ph type="subTitle" idx="1"/>
          </p:nvPr>
        </p:nvSpPr>
        <p:spPr>
          <a:xfrm>
            <a:off x="1295400" y="3276600"/>
            <a:ext cx="6400800" cy="1752600"/>
          </a:xfrm>
        </p:spPr>
        <p:txBody>
          <a:bodyPr/>
          <a:lstStyle/>
          <a:p>
            <a:r>
              <a:rPr lang="en-US" dirty="0" smtClean="0">
                <a:solidFill>
                  <a:schemeClr val="tx1"/>
                </a:solidFill>
              </a:rPr>
              <a:t>Andrew J. Younge</a:t>
            </a:r>
          </a:p>
          <a:p>
            <a:endParaRPr lang="en-US" sz="2600" dirty="0"/>
          </a:p>
          <a:p>
            <a:r>
              <a:rPr lang="en-US" dirty="0" err="1" smtClean="0"/>
              <a:t>Ph.D</a:t>
            </a:r>
            <a:r>
              <a:rPr lang="en-US" dirty="0" smtClean="0"/>
              <a:t> Candidate</a:t>
            </a:r>
          </a:p>
          <a:p>
            <a:r>
              <a:rPr lang="en-US" dirty="0" smtClean="0"/>
              <a:t>Indiana University</a:t>
            </a:r>
          </a:p>
          <a:p>
            <a:r>
              <a:rPr lang="en-US" sz="2400" dirty="0" smtClean="0"/>
              <a:t>ajyounge@indiana.edu</a:t>
            </a:r>
          </a:p>
          <a:p>
            <a:endParaRPr lang="en-US" dirty="0"/>
          </a:p>
        </p:txBody>
      </p:sp>
      <p:sp>
        <p:nvSpPr>
          <p:cNvPr id="5" name="Slide Number Placeholder 4"/>
          <p:cNvSpPr>
            <a:spLocks noGrp="1"/>
          </p:cNvSpPr>
          <p:nvPr>
            <p:ph type="sldNum" sz="quarter" idx="12"/>
          </p:nvPr>
        </p:nvSpPr>
        <p:spPr/>
        <p:txBody>
          <a:bodyPr/>
          <a:lstStyle/>
          <a:p>
            <a:pPr>
              <a:defRPr/>
            </a:pPr>
            <a:fld id="{022123E6-65CF-8043-88D2-71AE74B4CED1}" type="slidenum">
              <a:rPr lang="en-US" smtClean="0"/>
              <a:pPr>
                <a:defRPr/>
              </a:pPr>
              <a:t>1</a:t>
            </a:fld>
            <a:endParaRPr lang="en-US" dirty="0"/>
          </a:p>
        </p:txBody>
      </p:sp>
      <p:pic>
        <p:nvPicPr>
          <p:cNvPr id="6" name="Picture 5" descr="IU_1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02" y="3376282"/>
            <a:ext cx="1230757" cy="15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U_1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376282"/>
            <a:ext cx="1230757" cy="15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605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Advancing Cloud Infrastructure</a:t>
            </a:r>
            <a:endParaRPr lang="en-US" dirty="0"/>
          </a:p>
        </p:txBody>
      </p:sp>
      <p:sp>
        <p:nvSpPr>
          <p:cNvPr id="3" name="Content Placeholder 2"/>
          <p:cNvSpPr>
            <a:spLocks noGrp="1"/>
          </p:cNvSpPr>
          <p:nvPr>
            <p:ph idx="1"/>
          </p:nvPr>
        </p:nvSpPr>
        <p:spPr>
          <a:xfrm>
            <a:off x="457200" y="1119522"/>
            <a:ext cx="8229600" cy="4525963"/>
          </a:xfrm>
        </p:spPr>
        <p:txBody>
          <a:bodyPr/>
          <a:lstStyle/>
          <a:p>
            <a:r>
              <a:rPr lang="en-US" sz="2800" dirty="0" smtClean="0"/>
              <a:t>Already-known advantages</a:t>
            </a:r>
          </a:p>
          <a:p>
            <a:pPr lvl="1"/>
            <a:r>
              <a:rPr lang="en-US" sz="2400" dirty="0" smtClean="0"/>
              <a:t>Economies of scale, agility, manageability</a:t>
            </a:r>
          </a:p>
          <a:p>
            <a:pPr lvl="1"/>
            <a:r>
              <a:rPr lang="en-US" sz="2400" dirty="0" smtClean="0"/>
              <a:t>Customized user environment, multi-tenancy</a:t>
            </a:r>
          </a:p>
          <a:p>
            <a:pPr lvl="1"/>
            <a:r>
              <a:rPr lang="en-US" sz="2400" dirty="0" smtClean="0"/>
              <a:t>New programming paradigms for big data challenges</a:t>
            </a:r>
          </a:p>
          <a:p>
            <a:r>
              <a:rPr lang="en-US" sz="2800" dirty="0" smtClean="0"/>
              <a:t>There could be more to be realized </a:t>
            </a:r>
          </a:p>
          <a:p>
            <a:pPr lvl="1"/>
            <a:r>
              <a:rPr lang="en-US" sz="2400" dirty="0" smtClean="0"/>
              <a:t>Leverage heterogeneous hardware</a:t>
            </a:r>
          </a:p>
          <a:p>
            <a:pPr lvl="1"/>
            <a:r>
              <a:rPr lang="en-US" sz="2400" dirty="0" smtClean="0"/>
              <a:t>Advanced scheduling for diverse workload support</a:t>
            </a:r>
          </a:p>
          <a:p>
            <a:pPr lvl="1"/>
            <a:r>
              <a:rPr lang="en-US" sz="2400" dirty="0" smtClean="0"/>
              <a:t>Runtime system to avoid synchronization barriers</a:t>
            </a:r>
          </a:p>
          <a:p>
            <a:pPr lvl="1"/>
            <a:r>
              <a:rPr lang="en-US" sz="2400" dirty="0" smtClean="0"/>
              <a:t>Check-pointing, snapshotting, enable fault tolerance</a:t>
            </a:r>
          </a:p>
          <a:p>
            <a:pPr lvl="1"/>
            <a:r>
              <a:rPr lang="en-US" sz="2400" dirty="0" smtClean="0"/>
              <a:t>Precise packaging and deployment, cloning</a:t>
            </a:r>
          </a:p>
          <a:p>
            <a:pPr lvl="1"/>
            <a:endParaRPr lang="en-US" sz="2400" dirty="0" smtClean="0"/>
          </a:p>
        </p:txBody>
      </p:sp>
      <p:sp>
        <p:nvSpPr>
          <p:cNvPr id="5" name="Slide Number Placeholder 4"/>
          <p:cNvSpPr>
            <a:spLocks noGrp="1"/>
          </p:cNvSpPr>
          <p:nvPr>
            <p:ph type="sldNum" sz="quarter" idx="12"/>
          </p:nvPr>
        </p:nvSpPr>
        <p:spPr>
          <a:xfrm>
            <a:off x="6553200" y="6340475"/>
            <a:ext cx="2133600" cy="365125"/>
          </a:xfrm>
        </p:spPr>
        <p:txBody>
          <a:bodyPr/>
          <a:lstStyle/>
          <a:p>
            <a:pPr>
              <a:defRPr/>
            </a:pPr>
            <a:fld id="{41ACB1E6-636E-7845-BF2D-46AA36E4885E}" type="slidenum">
              <a:rPr lang="en-US" smtClean="0"/>
              <a:pPr>
                <a:defRPr/>
              </a:pPr>
              <a:t>10</a:t>
            </a:fld>
            <a:endParaRPr lang="en-US" dirty="0"/>
          </a:p>
        </p:txBody>
      </p:sp>
    </p:spTree>
    <p:extLst>
      <p:ext uri="{BB962C8B-B14F-4D97-AF65-F5344CB8AC3E}">
        <p14:creationId xmlns:p14="http://schemas.microsoft.com/office/powerpoint/2010/main" val="2320499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01"/>
            <a:ext cx="9144000" cy="6735198"/>
          </a:xfrm>
          <a:prstGeom prst="rect">
            <a:avLst/>
          </a:prstGeom>
        </p:spPr>
      </p:pic>
      <p:sp>
        <p:nvSpPr>
          <p:cNvPr id="2" name="Slide Number Placeholder 1"/>
          <p:cNvSpPr>
            <a:spLocks noGrp="1"/>
          </p:cNvSpPr>
          <p:nvPr>
            <p:ph type="sldNum" sz="quarter" idx="12"/>
          </p:nvPr>
        </p:nvSpPr>
        <p:spPr/>
        <p:txBody>
          <a:bodyPr/>
          <a:lstStyle/>
          <a:p>
            <a:fld id="{4AC9C43E-78D2-48D2-B1B6-BA735BFACA5E}" type="slidenum">
              <a:rPr lang="en-US" smtClean="0"/>
              <a:t>11</a:t>
            </a:fld>
            <a:endParaRPr lang="en-US"/>
          </a:p>
        </p:txBody>
      </p:sp>
    </p:spTree>
    <p:extLst>
      <p:ext uri="{BB962C8B-B14F-4D97-AF65-F5344CB8AC3E}">
        <p14:creationId xmlns:p14="http://schemas.microsoft.com/office/powerpoint/2010/main" val="1891883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C9C43E-78D2-48D2-B1B6-BA735BFACA5E}" type="slidenum">
              <a:rPr lang="en-US" smtClean="0"/>
              <a:t>12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72" y="76200"/>
            <a:ext cx="8215565" cy="6781800"/>
          </a:xfrm>
          <a:prstGeom prst="rect">
            <a:avLst/>
          </a:prstGeom>
        </p:spPr>
      </p:pic>
    </p:spTree>
    <p:extLst>
      <p:ext uri="{BB962C8B-B14F-4D97-AF65-F5344CB8AC3E}">
        <p14:creationId xmlns:p14="http://schemas.microsoft.com/office/powerpoint/2010/main" val="689657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Virtualization Overhead</a:t>
            </a:r>
            <a:endParaRPr lang="en-US" dirty="0"/>
          </a:p>
        </p:txBody>
      </p:sp>
      <p:sp>
        <p:nvSpPr>
          <p:cNvPr id="4" name="Content Placeholder 3"/>
          <p:cNvSpPr>
            <a:spLocks noGrp="1"/>
          </p:cNvSpPr>
          <p:nvPr>
            <p:ph idx="1"/>
          </p:nvPr>
        </p:nvSpPr>
        <p:spPr>
          <a:xfrm>
            <a:off x="228600" y="1600200"/>
            <a:ext cx="8610600" cy="4525963"/>
          </a:xfrm>
        </p:spPr>
        <p:txBody>
          <a:bodyPr/>
          <a:lstStyle/>
          <a:p>
            <a:r>
              <a:rPr lang="en-US" dirty="0" smtClean="0"/>
              <a:t>Ideally, virtualization can run with no overhead</a:t>
            </a:r>
          </a:p>
          <a:p>
            <a:pPr lvl="1"/>
            <a:r>
              <a:rPr lang="en-US" dirty="0" smtClean="0"/>
              <a:t>Stay in guest mode 100% of the time</a:t>
            </a:r>
          </a:p>
          <a:p>
            <a:pPr lvl="1"/>
            <a:r>
              <a:rPr lang="en-US" dirty="0" smtClean="0"/>
              <a:t>NO VM entry/exit, </a:t>
            </a:r>
            <a:r>
              <a:rPr lang="en-US" dirty="0" err="1" smtClean="0"/>
              <a:t>hypercalls</a:t>
            </a:r>
            <a:r>
              <a:rPr lang="en-US" dirty="0" smtClean="0"/>
              <a:t>, traps, shadow tables….</a:t>
            </a:r>
          </a:p>
          <a:p>
            <a:r>
              <a:rPr lang="en-US" dirty="0" smtClean="0"/>
              <a:t>Need to pinpoint sources of overhead to overcome issues using both HW &amp; SW</a:t>
            </a:r>
          </a:p>
          <a:p>
            <a:r>
              <a:rPr lang="en-US" dirty="0" smtClean="0"/>
              <a:t>Recognize inherent limitations of virtualization when present</a:t>
            </a:r>
          </a:p>
          <a:p>
            <a:r>
              <a:rPr lang="en-US" dirty="0" smtClean="0"/>
              <a:t>Start with base case FOSS &amp; COTS solutions  and optimize</a:t>
            </a:r>
            <a:endParaRPr lang="en-US" dirty="0"/>
          </a:p>
        </p:txBody>
      </p:sp>
      <p:sp>
        <p:nvSpPr>
          <p:cNvPr id="2" name="Slide Number Placeholder 1"/>
          <p:cNvSpPr>
            <a:spLocks noGrp="1"/>
          </p:cNvSpPr>
          <p:nvPr>
            <p:ph type="sldNum" sz="quarter" idx="12"/>
          </p:nvPr>
        </p:nvSpPr>
        <p:spPr/>
        <p:txBody>
          <a:bodyPr/>
          <a:lstStyle/>
          <a:p>
            <a:fld id="{4AC9C43E-78D2-48D2-B1B6-BA735BFACA5E}" type="slidenum">
              <a:rPr lang="en-US" smtClean="0"/>
              <a:t>13</a:t>
            </a:fld>
            <a:endParaRPr lang="en-US"/>
          </a:p>
        </p:txBody>
      </p:sp>
    </p:spTree>
    <p:extLst>
      <p:ext uri="{BB962C8B-B14F-4D97-AF65-F5344CB8AC3E}">
        <p14:creationId xmlns:p14="http://schemas.microsoft.com/office/powerpoint/2010/main" val="1818867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676400" y="0"/>
            <a:ext cx="8229600" cy="1143000"/>
          </a:xfrm>
        </p:spPr>
        <p:txBody>
          <a:bodyPr/>
          <a:lstStyle/>
          <a:p>
            <a:r>
              <a:rPr lang="en-US" dirty="0" smtClean="0">
                <a:latin typeface="Calibri" charset="0"/>
              </a:rPr>
              <a:t>VM Performance</a:t>
            </a:r>
            <a:endParaRPr lang="en-US" dirty="0">
              <a:latin typeface="Calibri" charset="0"/>
            </a:endParaRPr>
          </a:p>
        </p:txBody>
      </p:sp>
      <p:sp>
        <p:nvSpPr>
          <p:cNvPr id="39938" name="Content Placeholder 2"/>
          <p:cNvSpPr>
            <a:spLocks noGrp="1"/>
          </p:cNvSpPr>
          <p:nvPr>
            <p:ph sz="half" idx="1"/>
          </p:nvPr>
        </p:nvSpPr>
        <p:spPr>
          <a:xfrm>
            <a:off x="0" y="1066800"/>
            <a:ext cx="4495800" cy="4525963"/>
          </a:xfrm>
        </p:spPr>
        <p:txBody>
          <a:bodyPr/>
          <a:lstStyle/>
          <a:p>
            <a:r>
              <a:rPr lang="en-US" sz="2000" b="1" dirty="0" smtClean="0">
                <a:latin typeface="Calibri" charset="0"/>
              </a:rPr>
              <a:t>Initial Question</a:t>
            </a:r>
            <a:r>
              <a:rPr lang="en-US" sz="2000" dirty="0" smtClean="0">
                <a:latin typeface="Calibri" charset="0"/>
              </a:rPr>
              <a:t>: Does the overhead in the hypervisor VM model prohibit scientific HPC?</a:t>
            </a:r>
          </a:p>
          <a:p>
            <a:pPr lvl="1"/>
            <a:r>
              <a:rPr lang="en-US" sz="1800" dirty="0" smtClean="0">
                <a:latin typeface="Calibri" charset="0"/>
              </a:rPr>
              <a:t>Sometimes Yes</a:t>
            </a:r>
          </a:p>
          <a:p>
            <a:pPr lvl="1"/>
            <a:r>
              <a:rPr lang="en-US" sz="1800" dirty="0" smtClean="0">
                <a:latin typeface="Calibri" charset="0"/>
              </a:rPr>
              <a:t>Sometimes No</a:t>
            </a:r>
          </a:p>
          <a:p>
            <a:r>
              <a:rPr lang="en-US" sz="2200" dirty="0">
                <a:latin typeface="Calibri" charset="0"/>
              </a:rPr>
              <a:t>Feature set: All hypervisors are </a:t>
            </a:r>
            <a:r>
              <a:rPr lang="en-US" sz="2200" dirty="0" smtClean="0">
                <a:latin typeface="Calibri" charset="0"/>
              </a:rPr>
              <a:t>similar</a:t>
            </a:r>
            <a:endParaRPr lang="en-US" sz="1800" dirty="0" smtClean="0">
              <a:latin typeface="Calibri" charset="0"/>
            </a:endParaRPr>
          </a:p>
          <a:p>
            <a:r>
              <a:rPr lang="en-US" sz="2400" dirty="0"/>
              <a:t>In 2011, notable overhead </a:t>
            </a:r>
            <a:r>
              <a:rPr lang="en-US" sz="2400" dirty="0" smtClean="0"/>
              <a:t>in HPC </a:t>
            </a:r>
            <a:r>
              <a:rPr lang="en-US" sz="2400" dirty="0"/>
              <a:t>benchmarks</a:t>
            </a:r>
          </a:p>
          <a:p>
            <a:pPr lvl="1"/>
            <a:r>
              <a:rPr lang="en-US" sz="2000" dirty="0" smtClean="0"/>
              <a:t>HPCC </a:t>
            </a:r>
            <a:r>
              <a:rPr lang="en-US" sz="2000" dirty="0" err="1" smtClean="0"/>
              <a:t>Linpack</a:t>
            </a:r>
            <a:r>
              <a:rPr lang="en-US" sz="2000" dirty="0" smtClean="0"/>
              <a:t> </a:t>
            </a:r>
            <a:r>
              <a:rPr lang="en-US" sz="2000" dirty="0"/>
              <a:t>~70% efficiency</a:t>
            </a:r>
          </a:p>
          <a:p>
            <a:pPr lvl="1"/>
            <a:r>
              <a:rPr lang="en-US" sz="2000" dirty="0"/>
              <a:t>High workload </a:t>
            </a:r>
            <a:r>
              <a:rPr lang="en-US" sz="2000" dirty="0" smtClean="0"/>
              <a:t>variance </a:t>
            </a:r>
          </a:p>
          <a:p>
            <a:pPr lvl="1"/>
            <a:r>
              <a:rPr lang="en-US" sz="2000" dirty="0" smtClean="0"/>
              <a:t>Unpredictable latencies</a:t>
            </a:r>
            <a:endParaRPr lang="en-US" sz="2000" dirty="0"/>
          </a:p>
        </p:txBody>
      </p:sp>
      <p:sp>
        <p:nvSpPr>
          <p:cNvPr id="399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0DFFE4-6C5E-9B48-AF7D-8FA3522739F3}" type="slidenum">
              <a:rPr lang="en-US" sz="1200">
                <a:solidFill>
                  <a:srgbClr val="898989"/>
                </a:solidFill>
                <a:latin typeface="Calibri" charset="0"/>
              </a:rPr>
              <a:pPr eaLnBrk="1" hangingPunct="1"/>
              <a:t>14</a:t>
            </a:fld>
            <a:endParaRPr lang="en-US" sz="1200">
              <a:solidFill>
                <a:srgbClr val="898989"/>
              </a:solidFill>
              <a:latin typeface="Calibri" charset="0"/>
            </a:endParaRPr>
          </a:p>
        </p:txBody>
      </p:sp>
      <p:sp>
        <p:nvSpPr>
          <p:cNvPr id="2" name="TextBox 1"/>
          <p:cNvSpPr txBox="1"/>
          <p:nvPr/>
        </p:nvSpPr>
        <p:spPr>
          <a:xfrm>
            <a:off x="0" y="5486400"/>
            <a:ext cx="4957755" cy="830997"/>
          </a:xfrm>
          <a:prstGeom prst="rect">
            <a:avLst/>
          </a:prstGeom>
          <a:solidFill>
            <a:srgbClr val="FFFFFF"/>
          </a:solidFill>
        </p:spPr>
        <p:txBody>
          <a:bodyPr wrap="square" rtlCol="0">
            <a:spAutoFit/>
          </a:bodyPr>
          <a:lstStyle/>
          <a:p>
            <a:pPr algn="ctr"/>
            <a:r>
              <a:rPr lang="en-US" sz="1600" dirty="0" smtClean="0"/>
              <a:t> ** </a:t>
            </a:r>
            <a:r>
              <a:rPr lang="en-US" sz="1600" i="1" dirty="0" smtClean="0"/>
              <a:t>Analysis </a:t>
            </a:r>
            <a:r>
              <a:rPr lang="en-US" sz="1600" i="1" dirty="0"/>
              <a:t>of Virtualization Technologies for High Performance Computing </a:t>
            </a:r>
            <a:r>
              <a:rPr lang="en-US" sz="1600" i="1" dirty="0" smtClean="0"/>
              <a:t>  </a:t>
            </a:r>
          </a:p>
          <a:p>
            <a:pPr algn="ctr"/>
            <a:r>
              <a:rPr lang="en-US" sz="1600" i="1" dirty="0"/>
              <a:t> </a:t>
            </a:r>
            <a:r>
              <a:rPr lang="en-US" sz="1600" i="1" dirty="0" smtClean="0"/>
              <a:t>         Environments</a:t>
            </a:r>
            <a:r>
              <a:rPr lang="en-US" sz="1600" dirty="0" smtClean="0"/>
              <a:t>, A. J. Younge et al. IEEE Cloud 2011**</a:t>
            </a:r>
            <a:endParaRPr lang="en-US" sz="1600" dirty="0"/>
          </a:p>
        </p:txBody>
      </p:sp>
      <p:pic>
        <p:nvPicPr>
          <p:cNvPr id="8" name="Picture 4" descr="linpa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516" y="914400"/>
            <a:ext cx="4267481"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2" descr="pingponglatency.png"/>
          <p:cNvPicPr>
            <a:picLocks noChangeAspect="1"/>
          </p:cNvPicPr>
          <p:nvPr/>
        </p:nvPicPr>
        <p:blipFill>
          <a:blip r:embed="rId4">
            <a:extLst>
              <a:ext uri="{28A0092B-C50C-407E-A947-70E740481C1C}">
                <a14:useLocalDpi xmlns:a14="http://schemas.microsoft.com/office/drawing/2010/main" val="0"/>
              </a:ext>
            </a:extLst>
          </a:blip>
          <a:srcRect t="1115" b="1115"/>
          <a:stretch>
            <a:fillRect/>
          </a:stretch>
        </p:blipFill>
        <p:spPr bwMode="auto">
          <a:xfrm>
            <a:off x="4876515" y="4267200"/>
            <a:ext cx="4267483" cy="243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608036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676400" y="0"/>
            <a:ext cx="8229600" cy="1143000"/>
          </a:xfrm>
        </p:spPr>
        <p:txBody>
          <a:bodyPr/>
          <a:lstStyle/>
          <a:p>
            <a:r>
              <a:rPr lang="en-US" dirty="0" smtClean="0">
                <a:latin typeface="Calibri" charset="0"/>
              </a:rPr>
              <a:t>VM Performance</a:t>
            </a:r>
            <a:endParaRPr lang="en-US" dirty="0">
              <a:latin typeface="Calibri" charset="0"/>
            </a:endParaRPr>
          </a:p>
        </p:txBody>
      </p:sp>
      <p:sp>
        <p:nvSpPr>
          <p:cNvPr id="39938" name="Content Placeholder 2"/>
          <p:cNvSpPr>
            <a:spLocks noGrp="1"/>
          </p:cNvSpPr>
          <p:nvPr>
            <p:ph sz="half" idx="1"/>
          </p:nvPr>
        </p:nvSpPr>
        <p:spPr>
          <a:xfrm>
            <a:off x="0" y="1066800"/>
            <a:ext cx="4495800" cy="4525963"/>
          </a:xfrm>
        </p:spPr>
        <p:txBody>
          <a:bodyPr/>
          <a:lstStyle/>
          <a:p>
            <a:r>
              <a:rPr lang="en-US" sz="2000" b="1" dirty="0" smtClean="0">
                <a:latin typeface="Calibri" charset="0"/>
              </a:rPr>
              <a:t>Initial Question</a:t>
            </a:r>
            <a:r>
              <a:rPr lang="en-US" sz="2000" dirty="0" smtClean="0">
                <a:latin typeface="Calibri" charset="0"/>
              </a:rPr>
              <a:t>: Does the overhead in the hypervisor VM model prohibit scientific HPC?</a:t>
            </a:r>
          </a:p>
          <a:p>
            <a:pPr lvl="1"/>
            <a:r>
              <a:rPr lang="en-US" sz="1800" dirty="0" smtClean="0">
                <a:latin typeface="Calibri" charset="0"/>
              </a:rPr>
              <a:t>Sometimes Yes</a:t>
            </a:r>
          </a:p>
          <a:p>
            <a:pPr lvl="1"/>
            <a:r>
              <a:rPr lang="en-US" sz="1800" dirty="0" smtClean="0">
                <a:latin typeface="Calibri" charset="0"/>
              </a:rPr>
              <a:t>Sometimes No</a:t>
            </a:r>
          </a:p>
          <a:p>
            <a:r>
              <a:rPr lang="en-US" sz="2000" dirty="0" smtClean="0">
                <a:latin typeface="Calibri" charset="0"/>
              </a:rPr>
              <a:t>Performance: Hypervisors are not equal</a:t>
            </a:r>
          </a:p>
          <a:p>
            <a:pPr lvl="1"/>
            <a:r>
              <a:rPr lang="en-US" sz="1800" dirty="0" smtClean="0">
                <a:latin typeface="Calibri" charset="0"/>
              </a:rPr>
              <a:t>KVM very good, </a:t>
            </a:r>
            <a:r>
              <a:rPr lang="en-US" sz="1800" dirty="0" err="1" smtClean="0">
                <a:latin typeface="Calibri" charset="0"/>
              </a:rPr>
              <a:t>VirtualBox</a:t>
            </a:r>
            <a:r>
              <a:rPr lang="en-US" sz="1800" dirty="0" smtClean="0">
                <a:latin typeface="Calibri" charset="0"/>
              </a:rPr>
              <a:t> close, </a:t>
            </a:r>
            <a:r>
              <a:rPr lang="en-US" sz="1800" dirty="0" err="1" smtClean="0">
                <a:latin typeface="Calibri" charset="0"/>
              </a:rPr>
              <a:t>Xen</a:t>
            </a:r>
            <a:r>
              <a:rPr lang="en-US" sz="1800" dirty="0" smtClean="0">
                <a:latin typeface="Calibri" charset="0"/>
              </a:rPr>
              <a:t> good &amp; bad</a:t>
            </a:r>
          </a:p>
          <a:p>
            <a:pPr lvl="1"/>
            <a:r>
              <a:rPr lang="en-US" sz="1800" dirty="0" smtClean="0">
                <a:latin typeface="Calibri" charset="0"/>
              </a:rPr>
              <a:t>Overall, we have found KVM to be the best hypervisor choice for HPC.</a:t>
            </a:r>
          </a:p>
          <a:p>
            <a:pPr lvl="1"/>
            <a:r>
              <a:rPr lang="en-US" sz="1800" dirty="0" smtClean="0">
                <a:latin typeface="Calibri" charset="0"/>
              </a:rPr>
              <a:t>Latest </a:t>
            </a:r>
            <a:r>
              <a:rPr lang="en-US" sz="1800" dirty="0" err="1" smtClean="0">
                <a:latin typeface="Calibri" charset="0"/>
              </a:rPr>
              <a:t>Xen</a:t>
            </a:r>
            <a:r>
              <a:rPr lang="en-US" sz="1800" dirty="0" smtClean="0">
                <a:latin typeface="Calibri" charset="0"/>
              </a:rPr>
              <a:t> results show improvements</a:t>
            </a:r>
            <a:endParaRPr lang="en-US" sz="1800" dirty="0">
              <a:latin typeface="Calibri" charset="0"/>
            </a:endParaRPr>
          </a:p>
        </p:txBody>
      </p:sp>
      <p:sp>
        <p:nvSpPr>
          <p:cNvPr id="399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0DFFE4-6C5E-9B48-AF7D-8FA3522739F3}" type="slidenum">
              <a:rPr lang="en-US" sz="1200">
                <a:solidFill>
                  <a:srgbClr val="898989"/>
                </a:solidFill>
                <a:latin typeface="Calibri" charset="0"/>
              </a:rPr>
              <a:pPr eaLnBrk="1" hangingPunct="1"/>
              <a:t>15</a:t>
            </a:fld>
            <a:endParaRPr lang="en-US" sz="1200">
              <a:solidFill>
                <a:srgbClr val="898989"/>
              </a:solidFill>
              <a:latin typeface="Calibri" charset="0"/>
            </a:endParaRPr>
          </a:p>
        </p:txBody>
      </p:sp>
      <p:sp>
        <p:nvSpPr>
          <p:cNvPr id="2" name="TextBox 1"/>
          <p:cNvSpPr txBox="1"/>
          <p:nvPr/>
        </p:nvSpPr>
        <p:spPr>
          <a:xfrm>
            <a:off x="0" y="5486400"/>
            <a:ext cx="4957755" cy="830997"/>
          </a:xfrm>
          <a:prstGeom prst="rect">
            <a:avLst/>
          </a:prstGeom>
          <a:solidFill>
            <a:srgbClr val="FFFFFF"/>
          </a:solidFill>
        </p:spPr>
        <p:txBody>
          <a:bodyPr wrap="square" rtlCol="0">
            <a:spAutoFit/>
          </a:bodyPr>
          <a:lstStyle/>
          <a:p>
            <a:pPr algn="ctr"/>
            <a:r>
              <a:rPr lang="en-US" sz="1600" dirty="0" smtClean="0"/>
              <a:t> ** </a:t>
            </a:r>
            <a:r>
              <a:rPr lang="en-US" sz="1600" i="1" dirty="0" smtClean="0"/>
              <a:t>Analysis </a:t>
            </a:r>
            <a:r>
              <a:rPr lang="en-US" sz="1600" i="1" dirty="0"/>
              <a:t>of Virtualization Technologies for High Performance Computing </a:t>
            </a:r>
            <a:r>
              <a:rPr lang="en-US" sz="1600" i="1" dirty="0" smtClean="0"/>
              <a:t>  </a:t>
            </a:r>
          </a:p>
          <a:p>
            <a:pPr algn="ctr"/>
            <a:r>
              <a:rPr lang="en-US" sz="1600" i="1" dirty="0"/>
              <a:t> </a:t>
            </a:r>
            <a:r>
              <a:rPr lang="en-US" sz="1600" i="1" dirty="0" smtClean="0"/>
              <a:t>         Environments</a:t>
            </a:r>
            <a:r>
              <a:rPr lang="en-US" sz="1600" dirty="0" smtClean="0"/>
              <a:t>, A. J. Younge et al. IEEE Cloud 2011**</a:t>
            </a:r>
            <a:endParaRPr lang="en-US" sz="1600" dirty="0"/>
          </a:p>
        </p:txBody>
      </p:sp>
      <p:pic>
        <p:nvPicPr>
          <p:cNvPr id="6" name="Content Placeholder 2" descr="spec-omp.png"/>
          <p:cNvPicPr>
            <a:picLocks noChangeAspect="1"/>
          </p:cNvPicPr>
          <p:nvPr/>
        </p:nvPicPr>
        <p:blipFill>
          <a:blip r:embed="rId3" cstate="print">
            <a:extLst>
              <a:ext uri="{28A0092B-C50C-407E-A947-70E740481C1C}">
                <a14:useLocalDpi xmlns:a14="http://schemas.microsoft.com/office/drawing/2010/main" val="0"/>
              </a:ext>
            </a:extLst>
          </a:blip>
          <a:srcRect t="4732" b="4732"/>
          <a:stretch>
            <a:fillRect/>
          </a:stretch>
        </p:blipFill>
        <p:spPr bwMode="auto">
          <a:xfrm>
            <a:off x="4937770" y="1676400"/>
            <a:ext cx="4206230" cy="261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7" name="Content Placeholder 2" descr="pingpongbandwidth.png"/>
          <p:cNvPicPr>
            <a:picLocks noChangeAspect="1"/>
          </p:cNvPicPr>
          <p:nvPr/>
        </p:nvPicPr>
        <p:blipFill>
          <a:blip r:embed="rId4">
            <a:extLst>
              <a:ext uri="{28A0092B-C50C-407E-A947-70E740481C1C}">
                <a14:useLocalDpi xmlns:a14="http://schemas.microsoft.com/office/drawing/2010/main" val="0"/>
              </a:ext>
            </a:extLst>
          </a:blip>
          <a:srcRect t="1115" b="1115"/>
          <a:stretch>
            <a:fillRect/>
          </a:stretch>
        </p:blipFill>
        <p:spPr bwMode="auto">
          <a:xfrm>
            <a:off x="4937771" y="4544839"/>
            <a:ext cx="4206230" cy="231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948099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err="1" smtClean="0"/>
              <a:t>IaaS</a:t>
            </a:r>
            <a:r>
              <a:rPr lang="en-US" dirty="0" smtClean="0"/>
              <a:t> with HPC Hardware</a:t>
            </a:r>
            <a:endParaRPr lang="en-US" dirty="0"/>
          </a:p>
        </p:txBody>
      </p:sp>
      <p:sp>
        <p:nvSpPr>
          <p:cNvPr id="3" name="Content Placeholder 2"/>
          <p:cNvSpPr>
            <a:spLocks noGrp="1"/>
          </p:cNvSpPr>
          <p:nvPr>
            <p:ph idx="1"/>
          </p:nvPr>
        </p:nvSpPr>
        <p:spPr/>
        <p:txBody>
          <a:bodyPr>
            <a:normAutofit lnSpcReduction="10000"/>
          </a:bodyPr>
          <a:lstStyle/>
          <a:p>
            <a:r>
              <a:rPr lang="en-US" dirty="0" smtClean="0"/>
              <a:t>Providing near-native hypervisor performance cannot solve all challenges of supporting parallel computing in cloud infrastructure.</a:t>
            </a:r>
          </a:p>
          <a:p>
            <a:r>
              <a:rPr lang="en-US" dirty="0" smtClean="0"/>
              <a:t>Need to leverage HPC hardware</a:t>
            </a:r>
          </a:p>
          <a:p>
            <a:pPr lvl="1"/>
            <a:r>
              <a:rPr lang="en-US" dirty="0" smtClean="0"/>
              <a:t>Accelerator cards </a:t>
            </a:r>
          </a:p>
          <a:p>
            <a:pPr lvl="1"/>
            <a:r>
              <a:rPr lang="en-US" dirty="0" smtClean="0"/>
              <a:t>High speed, low latency I/O interconnects</a:t>
            </a:r>
          </a:p>
          <a:p>
            <a:pPr lvl="1"/>
            <a:r>
              <a:rPr lang="en-US" dirty="0" smtClean="0"/>
              <a:t>Others…</a:t>
            </a:r>
          </a:p>
          <a:p>
            <a:r>
              <a:rPr lang="en-US" dirty="0" smtClean="0"/>
              <a:t>Need to characterize and actively minimize overhead wherever it exists</a:t>
            </a:r>
            <a:endParaRPr lang="en-US" dirty="0"/>
          </a:p>
        </p:txBody>
      </p:sp>
      <p:sp>
        <p:nvSpPr>
          <p:cNvPr id="5" name="Slide Number Placeholder 4"/>
          <p:cNvSpPr>
            <a:spLocks noGrp="1"/>
          </p:cNvSpPr>
          <p:nvPr>
            <p:ph type="sldNum" sz="quarter" idx="12"/>
          </p:nvPr>
        </p:nvSpPr>
        <p:spPr/>
        <p:txBody>
          <a:bodyPr/>
          <a:lstStyle/>
          <a:p>
            <a:pPr>
              <a:defRPr/>
            </a:pPr>
            <a:fld id="{62FEE6B6-C4C8-AC49-80D5-06382B8CB112}" type="slidenum">
              <a:rPr lang="en-US" smtClean="0"/>
              <a:pPr>
                <a:defRPr/>
              </a:pPr>
              <a:t>16</a:t>
            </a:fld>
            <a:endParaRPr lang="en-US"/>
          </a:p>
        </p:txBody>
      </p:sp>
    </p:spTree>
    <p:extLst>
      <p:ext uri="{BB962C8B-B14F-4D97-AF65-F5344CB8AC3E}">
        <p14:creationId xmlns:p14="http://schemas.microsoft.com/office/powerpoint/2010/main" val="1931009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GPU Virtualization</a:t>
            </a:r>
            <a:endParaRPr lang="en-US" dirty="0"/>
          </a:p>
        </p:txBody>
      </p:sp>
      <p:sp>
        <p:nvSpPr>
          <p:cNvPr id="3" name="Content Placeholder 2"/>
          <p:cNvSpPr>
            <a:spLocks noGrp="1"/>
          </p:cNvSpPr>
          <p:nvPr>
            <p:ph idx="1"/>
          </p:nvPr>
        </p:nvSpPr>
        <p:spPr/>
        <p:txBody>
          <a:bodyPr>
            <a:normAutofit/>
          </a:bodyPr>
          <a:lstStyle/>
          <a:p>
            <a:r>
              <a:rPr lang="en-US" dirty="0" smtClean="0"/>
              <a:t>Allow VMs to directly access GPU hardware</a:t>
            </a:r>
            <a:endParaRPr lang="en-US" dirty="0"/>
          </a:p>
          <a:p>
            <a:r>
              <a:rPr lang="en-US" dirty="0" smtClean="0"/>
              <a:t>Enables both CUDA and </a:t>
            </a:r>
            <a:r>
              <a:rPr lang="en-US" dirty="0" err="1" smtClean="0"/>
              <a:t>OpenCL</a:t>
            </a:r>
            <a:r>
              <a:rPr lang="en-US" dirty="0" smtClean="0"/>
              <a:t> </a:t>
            </a:r>
            <a:r>
              <a:rPr lang="en-US" dirty="0" err="1" smtClean="0"/>
              <a:t>codesets</a:t>
            </a:r>
            <a:endParaRPr lang="en-US" dirty="0" smtClean="0"/>
          </a:p>
          <a:p>
            <a:r>
              <a:rPr lang="en-US" dirty="0" smtClean="0"/>
              <a:t>Utilizes PCI</a:t>
            </a:r>
            <a:r>
              <a:rPr lang="en-US" dirty="0"/>
              <a:t> </a:t>
            </a:r>
            <a:r>
              <a:rPr lang="en-US" dirty="0" err="1" smtClean="0"/>
              <a:t>Passthrough</a:t>
            </a:r>
            <a:r>
              <a:rPr lang="en-US" dirty="0" smtClean="0"/>
              <a:t> of device to guest VM </a:t>
            </a:r>
          </a:p>
          <a:p>
            <a:pPr lvl="1"/>
            <a:r>
              <a:rPr lang="en-US" dirty="0" smtClean="0"/>
              <a:t>Uses hardware directed I/O </a:t>
            </a:r>
            <a:r>
              <a:rPr lang="en-US" dirty="0" err="1" smtClean="0"/>
              <a:t>virt</a:t>
            </a:r>
            <a:r>
              <a:rPr lang="en-US" dirty="0" smtClean="0"/>
              <a:t> (VT-d or IOMMU)</a:t>
            </a:r>
          </a:p>
          <a:p>
            <a:pPr lvl="1"/>
            <a:r>
              <a:rPr lang="en-US" dirty="0" smtClean="0"/>
              <a:t>Provides direct isolation and security of device</a:t>
            </a:r>
          </a:p>
          <a:p>
            <a:pPr lvl="1"/>
            <a:r>
              <a:rPr lang="en-US" dirty="0" smtClean="0"/>
              <a:t>Removes host overhead entirely</a:t>
            </a:r>
          </a:p>
          <a:p>
            <a:r>
              <a:rPr lang="en-US" dirty="0" smtClean="0"/>
              <a:t>Creates a direct 1-1 mapping between device and guest</a:t>
            </a:r>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17</a:t>
            </a:fld>
            <a:endParaRPr lang="en-US"/>
          </a:p>
        </p:txBody>
      </p:sp>
    </p:spTree>
    <p:extLst>
      <p:ext uri="{BB962C8B-B14F-4D97-AF65-F5344CB8AC3E}">
        <p14:creationId xmlns:p14="http://schemas.microsoft.com/office/powerpoint/2010/main" val="3270632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Hardware Setup</a:t>
            </a:r>
            <a:endParaRPr lang="en-US" dirty="0">
              <a:solidFill>
                <a:schemeClr val="tx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21064809"/>
              </p:ext>
            </p:extLst>
          </p:nvPr>
        </p:nvGraphicFramePr>
        <p:xfrm>
          <a:off x="457200" y="1516063"/>
          <a:ext cx="8229600" cy="4450077"/>
        </p:xfrm>
        <a:graphic>
          <a:graphicData uri="http://schemas.openxmlformats.org/drawingml/2006/table">
            <a:tbl>
              <a:tblPr firstRow="1" bandRow="1">
                <a:tableStyleId>{5C22544A-7EE6-4342-B048-85BDC9FD1C3A}</a:tableStyleId>
              </a:tblPr>
              <a:tblGrid>
                <a:gridCol w="2112579"/>
                <a:gridCol w="2979683"/>
                <a:gridCol w="3137338"/>
              </a:tblGrid>
              <a:tr h="494453">
                <a:tc>
                  <a:txBody>
                    <a:bodyPr/>
                    <a:lstStyle/>
                    <a:p>
                      <a:endParaRPr lang="en-US" sz="2400" dirty="0"/>
                    </a:p>
                  </a:txBody>
                  <a:tcPr marT="60960" marB="60960"/>
                </a:tc>
                <a:tc>
                  <a:txBody>
                    <a:bodyPr/>
                    <a:lstStyle/>
                    <a:p>
                      <a:r>
                        <a:rPr lang="en-US" sz="2400" dirty="0" err="1" smtClean="0">
                          <a:solidFill>
                            <a:schemeClr val="tx2"/>
                          </a:solidFill>
                        </a:rPr>
                        <a:t>Westmere</a:t>
                      </a:r>
                      <a:r>
                        <a:rPr lang="en-US" sz="2400" dirty="0" smtClean="0">
                          <a:solidFill>
                            <a:schemeClr val="tx2"/>
                          </a:solidFill>
                        </a:rPr>
                        <a:t> + Fermi</a:t>
                      </a:r>
                      <a:endParaRPr lang="en-US" sz="2400" dirty="0">
                        <a:solidFill>
                          <a:schemeClr val="tx2"/>
                        </a:solidFill>
                      </a:endParaRPr>
                    </a:p>
                  </a:txBody>
                  <a:tcPr marT="60960" marB="60960"/>
                </a:tc>
                <a:tc>
                  <a:txBody>
                    <a:bodyPr/>
                    <a:lstStyle/>
                    <a:p>
                      <a:r>
                        <a:rPr lang="en-US" sz="2400" dirty="0" smtClean="0">
                          <a:solidFill>
                            <a:schemeClr val="tx2"/>
                          </a:solidFill>
                        </a:rPr>
                        <a:t>Sandy Bridge + </a:t>
                      </a:r>
                      <a:r>
                        <a:rPr lang="en-US" sz="2400" dirty="0" err="1" smtClean="0">
                          <a:solidFill>
                            <a:schemeClr val="tx2"/>
                          </a:solidFill>
                        </a:rPr>
                        <a:t>Kepler</a:t>
                      </a:r>
                      <a:endParaRPr lang="en-US" sz="2400" dirty="0">
                        <a:solidFill>
                          <a:schemeClr val="tx2"/>
                        </a:solidFill>
                      </a:endParaRPr>
                    </a:p>
                  </a:txBody>
                  <a:tcPr marT="60960" marB="60960"/>
                </a:tc>
              </a:tr>
              <a:tr h="494453">
                <a:tc>
                  <a:txBody>
                    <a:bodyPr/>
                    <a:lstStyle/>
                    <a:p>
                      <a:r>
                        <a:rPr lang="en-US" sz="2400" dirty="0" smtClean="0"/>
                        <a:t>Name</a:t>
                      </a:r>
                      <a:endParaRPr lang="en-US" sz="2400" dirty="0"/>
                    </a:p>
                  </a:txBody>
                  <a:tcPr marT="60960" marB="60960"/>
                </a:tc>
                <a:tc>
                  <a:txBody>
                    <a:bodyPr/>
                    <a:lstStyle/>
                    <a:p>
                      <a:r>
                        <a:rPr lang="en-US" sz="2400" dirty="0" smtClean="0">
                          <a:solidFill>
                            <a:schemeClr val="tx2"/>
                          </a:solidFill>
                        </a:rPr>
                        <a:t>Delta (IU)</a:t>
                      </a:r>
                      <a:endParaRPr lang="en-US" sz="2400" dirty="0">
                        <a:solidFill>
                          <a:schemeClr val="tx2"/>
                        </a:solidFill>
                      </a:endParaRPr>
                    </a:p>
                  </a:txBody>
                  <a:tcPr marT="60960" marB="60960"/>
                </a:tc>
                <a:tc>
                  <a:txBody>
                    <a:bodyPr/>
                    <a:lstStyle/>
                    <a:p>
                      <a:r>
                        <a:rPr lang="en-US" sz="2400" dirty="0" err="1" smtClean="0">
                          <a:solidFill>
                            <a:schemeClr val="tx2"/>
                          </a:solidFill>
                        </a:rPr>
                        <a:t>Bespin</a:t>
                      </a:r>
                      <a:r>
                        <a:rPr lang="en-US" sz="2400" dirty="0" smtClean="0">
                          <a:solidFill>
                            <a:schemeClr val="tx2"/>
                          </a:solidFill>
                        </a:rPr>
                        <a:t> (ISI)</a:t>
                      </a:r>
                      <a:endParaRPr lang="en-US" sz="2400" dirty="0">
                        <a:solidFill>
                          <a:schemeClr val="tx2"/>
                        </a:solidFill>
                      </a:endParaRPr>
                    </a:p>
                  </a:txBody>
                  <a:tcPr marT="60960" marB="60960"/>
                </a:tc>
              </a:tr>
              <a:tr h="494453">
                <a:tc>
                  <a:txBody>
                    <a:bodyPr/>
                    <a:lstStyle/>
                    <a:p>
                      <a:r>
                        <a:rPr lang="en-US" sz="2400" dirty="0" smtClean="0"/>
                        <a:t>CPU</a:t>
                      </a:r>
                      <a:r>
                        <a:rPr lang="en-US" sz="2400" baseline="0" dirty="0" smtClean="0"/>
                        <a:t> (cores)</a:t>
                      </a:r>
                      <a:endParaRPr lang="en-US" sz="2400" dirty="0"/>
                    </a:p>
                  </a:txBody>
                  <a:tcPr marT="60960" marB="60960"/>
                </a:tc>
                <a:tc>
                  <a:txBody>
                    <a:bodyPr/>
                    <a:lstStyle/>
                    <a:p>
                      <a:r>
                        <a:rPr lang="en-US" sz="2400" dirty="0" smtClean="0"/>
                        <a:t>2xX5660 (12)</a:t>
                      </a:r>
                      <a:endParaRPr lang="en-US" sz="2400" dirty="0"/>
                    </a:p>
                  </a:txBody>
                  <a:tcPr marT="60960" marB="60960"/>
                </a:tc>
                <a:tc>
                  <a:txBody>
                    <a:bodyPr/>
                    <a:lstStyle/>
                    <a:p>
                      <a:r>
                        <a:rPr lang="en-US" sz="2400" dirty="0" smtClean="0"/>
                        <a:t>2xE5-2670</a:t>
                      </a:r>
                      <a:r>
                        <a:rPr lang="en-US" sz="2400" baseline="0" dirty="0" smtClean="0"/>
                        <a:t> (16)</a:t>
                      </a:r>
                      <a:endParaRPr lang="en-US" sz="2400" dirty="0"/>
                    </a:p>
                  </a:txBody>
                  <a:tcPr marT="60960" marB="60960"/>
                </a:tc>
              </a:tr>
              <a:tr h="494453">
                <a:tc>
                  <a:txBody>
                    <a:bodyPr/>
                    <a:lstStyle/>
                    <a:p>
                      <a:r>
                        <a:rPr lang="en-US" sz="2400" dirty="0" smtClean="0"/>
                        <a:t>Clock Speed</a:t>
                      </a:r>
                      <a:endParaRPr lang="en-US" sz="2400" dirty="0"/>
                    </a:p>
                  </a:txBody>
                  <a:tcPr marT="60960" marB="60960"/>
                </a:tc>
                <a:tc>
                  <a:txBody>
                    <a:bodyPr/>
                    <a:lstStyle/>
                    <a:p>
                      <a:r>
                        <a:rPr lang="en-US" sz="2400" dirty="0" smtClean="0"/>
                        <a:t>2.6 GHz</a:t>
                      </a:r>
                      <a:endParaRPr lang="en-US" sz="2400" dirty="0"/>
                    </a:p>
                  </a:txBody>
                  <a:tcPr marT="60960" marB="60960"/>
                </a:tc>
                <a:tc>
                  <a:txBody>
                    <a:bodyPr/>
                    <a:lstStyle/>
                    <a:p>
                      <a:r>
                        <a:rPr lang="en-US" sz="2400" dirty="0" smtClean="0"/>
                        <a:t>2.6 GHz</a:t>
                      </a:r>
                      <a:endParaRPr lang="en-US" sz="2400" dirty="0"/>
                    </a:p>
                  </a:txBody>
                  <a:tcPr marT="60960" marB="60960"/>
                </a:tc>
              </a:tr>
              <a:tr h="494453">
                <a:tc>
                  <a:txBody>
                    <a:bodyPr/>
                    <a:lstStyle/>
                    <a:p>
                      <a:r>
                        <a:rPr lang="en-US" sz="2400" dirty="0" smtClean="0"/>
                        <a:t>RAM</a:t>
                      </a:r>
                      <a:endParaRPr lang="en-US" sz="2400" dirty="0"/>
                    </a:p>
                  </a:txBody>
                  <a:tcPr marT="60960" marB="60960"/>
                </a:tc>
                <a:tc>
                  <a:txBody>
                    <a:bodyPr/>
                    <a:lstStyle/>
                    <a:p>
                      <a:r>
                        <a:rPr lang="en-US" sz="2400" dirty="0" smtClean="0"/>
                        <a:t>192 GB</a:t>
                      </a:r>
                      <a:endParaRPr lang="en-US" sz="2400" dirty="0"/>
                    </a:p>
                  </a:txBody>
                  <a:tcPr marT="60960" marB="60960"/>
                </a:tc>
                <a:tc>
                  <a:txBody>
                    <a:bodyPr/>
                    <a:lstStyle/>
                    <a:p>
                      <a:r>
                        <a:rPr lang="en-US" sz="2400" dirty="0" smtClean="0"/>
                        <a:t>48 GB</a:t>
                      </a:r>
                      <a:endParaRPr lang="en-US" sz="2400" dirty="0"/>
                    </a:p>
                  </a:txBody>
                  <a:tcPr marT="60960" marB="60960"/>
                </a:tc>
              </a:tr>
              <a:tr h="494453">
                <a:tc>
                  <a:txBody>
                    <a:bodyPr/>
                    <a:lstStyle/>
                    <a:p>
                      <a:r>
                        <a:rPr lang="en-US" sz="2400" dirty="0" smtClean="0"/>
                        <a:t>NUMA Nodes</a:t>
                      </a:r>
                      <a:endParaRPr lang="en-US" sz="2400" dirty="0"/>
                    </a:p>
                  </a:txBody>
                  <a:tcPr marT="60960" marB="60960"/>
                </a:tc>
                <a:tc>
                  <a:txBody>
                    <a:bodyPr/>
                    <a:lstStyle/>
                    <a:p>
                      <a:r>
                        <a:rPr lang="en-US" sz="2400" dirty="0" smtClean="0"/>
                        <a:t>2</a:t>
                      </a:r>
                      <a:endParaRPr lang="en-US" sz="2400" dirty="0"/>
                    </a:p>
                  </a:txBody>
                  <a:tcPr marT="60960" marB="60960"/>
                </a:tc>
                <a:tc>
                  <a:txBody>
                    <a:bodyPr/>
                    <a:lstStyle/>
                    <a:p>
                      <a:r>
                        <a:rPr lang="en-US" sz="2400" dirty="0" smtClean="0"/>
                        <a:t>2</a:t>
                      </a:r>
                      <a:endParaRPr lang="en-US" sz="2400" dirty="0"/>
                    </a:p>
                  </a:txBody>
                  <a:tcPr marT="60960" marB="60960"/>
                </a:tc>
              </a:tr>
              <a:tr h="494453">
                <a:tc>
                  <a:txBody>
                    <a:bodyPr/>
                    <a:lstStyle/>
                    <a:p>
                      <a:r>
                        <a:rPr lang="en-US" sz="2400" dirty="0" smtClean="0"/>
                        <a:t>GPU</a:t>
                      </a:r>
                      <a:endParaRPr lang="en-US" sz="2400" dirty="0"/>
                    </a:p>
                  </a:txBody>
                  <a:tcPr marT="60960" marB="60960"/>
                </a:tc>
                <a:tc>
                  <a:txBody>
                    <a:bodyPr/>
                    <a:lstStyle/>
                    <a:p>
                      <a:r>
                        <a:rPr lang="en-US" sz="2400" dirty="0" smtClean="0"/>
                        <a:t>2xC2075</a:t>
                      </a:r>
                      <a:endParaRPr lang="en-US" sz="2400" dirty="0"/>
                    </a:p>
                  </a:txBody>
                  <a:tcPr marT="60960" marB="60960"/>
                </a:tc>
                <a:tc>
                  <a:txBody>
                    <a:bodyPr/>
                    <a:lstStyle/>
                    <a:p>
                      <a:r>
                        <a:rPr lang="en-US" sz="2400" dirty="0" smtClean="0"/>
                        <a:t>1xK20m</a:t>
                      </a:r>
                      <a:endParaRPr lang="en-US" sz="2400" dirty="0"/>
                    </a:p>
                  </a:txBody>
                  <a:tcPr marT="60960" marB="60960"/>
                </a:tc>
              </a:tr>
              <a:tr h="494453">
                <a:tc>
                  <a:txBody>
                    <a:bodyPr/>
                    <a:lstStyle/>
                    <a:p>
                      <a:r>
                        <a:rPr lang="en-US" sz="2400" dirty="0" smtClean="0"/>
                        <a:t>PCI-Express</a:t>
                      </a:r>
                      <a:endParaRPr lang="en-US" sz="2400" dirty="0"/>
                    </a:p>
                  </a:txBody>
                  <a:tcPr marT="60960" marB="60960"/>
                </a:tc>
                <a:tc>
                  <a:txBody>
                    <a:bodyPr/>
                    <a:lstStyle/>
                    <a:p>
                      <a:r>
                        <a:rPr lang="en-US" sz="2400" dirty="0" smtClean="0"/>
                        <a:t>2.0</a:t>
                      </a:r>
                      <a:endParaRPr lang="en-US" sz="2400" dirty="0"/>
                    </a:p>
                  </a:txBody>
                  <a:tcPr marT="60960" marB="60960"/>
                </a:tc>
                <a:tc>
                  <a:txBody>
                    <a:bodyPr/>
                    <a:lstStyle/>
                    <a:p>
                      <a:r>
                        <a:rPr lang="en-US" sz="2400" dirty="0" smtClean="0"/>
                        <a:t>3.0 (with</a:t>
                      </a:r>
                      <a:r>
                        <a:rPr lang="en-US" sz="2400" baseline="0" dirty="0" smtClean="0"/>
                        <a:t> bug)</a:t>
                      </a:r>
                      <a:endParaRPr lang="en-US" sz="2400" dirty="0"/>
                    </a:p>
                  </a:txBody>
                  <a:tcPr marT="60960" marB="60960"/>
                </a:tc>
              </a:tr>
              <a:tr h="494453">
                <a:tc>
                  <a:txBody>
                    <a:bodyPr/>
                    <a:lstStyle/>
                    <a:p>
                      <a:r>
                        <a:rPr lang="en-US" sz="2400" dirty="0" smtClean="0"/>
                        <a:t>Release</a:t>
                      </a:r>
                      <a:endParaRPr lang="en-US" sz="2400" dirty="0"/>
                    </a:p>
                  </a:txBody>
                  <a:tcPr marT="60960" marB="60960"/>
                </a:tc>
                <a:tc>
                  <a:txBody>
                    <a:bodyPr/>
                    <a:lstStyle/>
                    <a:p>
                      <a:r>
                        <a:rPr lang="en-US" sz="2400" dirty="0" smtClean="0"/>
                        <a:t>~2011</a:t>
                      </a:r>
                      <a:endParaRPr lang="en-US" sz="2400" dirty="0"/>
                    </a:p>
                  </a:txBody>
                  <a:tcPr marT="60960" marB="60960"/>
                </a:tc>
                <a:tc>
                  <a:txBody>
                    <a:bodyPr/>
                    <a:lstStyle/>
                    <a:p>
                      <a:r>
                        <a:rPr lang="en-US" sz="2400" dirty="0" smtClean="0"/>
                        <a:t>~2013</a:t>
                      </a:r>
                      <a:endParaRPr lang="en-US" sz="2400" dirty="0"/>
                    </a:p>
                  </a:txBody>
                  <a:tcPr marT="60960" marB="60960"/>
                </a:tc>
              </a:tr>
            </a:tbl>
          </a:graphicData>
        </a:graphic>
      </p:graphicFrame>
    </p:spTree>
    <p:extLst>
      <p:ext uri="{BB962C8B-B14F-4D97-AF65-F5344CB8AC3E}">
        <p14:creationId xmlns:p14="http://schemas.microsoft.com/office/powerpoint/2010/main" val="2650144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161300"/>
            <a:ext cx="2133600" cy="365125"/>
          </a:xfrm>
        </p:spPr>
        <p:txBody>
          <a:bodyPr/>
          <a:lstStyle/>
          <a:p>
            <a:pPr>
              <a:defRPr/>
            </a:pPr>
            <a:fld id="{05D04874-939E-4540-8C88-A05A27AAF75B}" type="slidenum">
              <a:rPr lang="en-US" smtClean="0"/>
              <a:pPr>
                <a:defRPr/>
              </a:pPr>
              <a:t>19</a:t>
            </a:fld>
            <a:endParaRPr lang="en-US"/>
          </a:p>
        </p:txBody>
      </p:sp>
      <p:pic>
        <p:nvPicPr>
          <p:cNvPr id="3" name="Picture 2" descr="mm-siz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3157750"/>
            <a:ext cx="7886700" cy="3330308"/>
          </a:xfrm>
          <a:prstGeom prst="rect">
            <a:avLst/>
          </a:prstGeom>
        </p:spPr>
      </p:pic>
      <p:pic>
        <p:nvPicPr>
          <p:cNvPr id="8" name="Picture 7" descr="ff-siz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0" y="0"/>
            <a:ext cx="7886700" cy="3332642"/>
          </a:xfrm>
          <a:prstGeom prst="rect">
            <a:avLst/>
          </a:prstGeom>
        </p:spPr>
      </p:pic>
      <p:sp>
        <p:nvSpPr>
          <p:cNvPr id="6" name="TextBox 5"/>
          <p:cNvSpPr txBox="1"/>
          <p:nvPr/>
        </p:nvSpPr>
        <p:spPr>
          <a:xfrm>
            <a:off x="8849" y="6337552"/>
            <a:ext cx="8382000" cy="553998"/>
          </a:xfrm>
          <a:prstGeom prst="rect">
            <a:avLst/>
          </a:prstGeom>
          <a:solidFill>
            <a:srgbClr val="FFFFFF"/>
          </a:solidFill>
        </p:spPr>
        <p:txBody>
          <a:bodyPr wrap="square" rtlCol="0">
            <a:spAutoFit/>
          </a:bodyPr>
          <a:lstStyle/>
          <a:p>
            <a:pPr algn="ctr"/>
            <a:r>
              <a:rPr lang="en-US" sz="1000" dirty="0"/>
              <a:t>From: Andrew J. Younge, John Paul Walters, Stephen </a:t>
            </a:r>
            <a:r>
              <a:rPr lang="en-US" sz="1000" dirty="0" err="1"/>
              <a:t>Crago</a:t>
            </a:r>
            <a:r>
              <a:rPr lang="en-US" sz="1000" dirty="0"/>
              <a:t>, Geoffrey C. Fox, Evaluating GPU </a:t>
            </a:r>
            <a:r>
              <a:rPr lang="en-US" sz="1000" dirty="0" err="1"/>
              <a:t>Passthrough</a:t>
            </a:r>
            <a:r>
              <a:rPr lang="en-US" sz="1000" dirty="0"/>
              <a:t> in </a:t>
            </a:r>
            <a:r>
              <a:rPr lang="en-US" sz="1000" dirty="0" err="1"/>
              <a:t>Xen</a:t>
            </a:r>
            <a:r>
              <a:rPr lang="en-US" sz="1000" dirty="0"/>
              <a:t> for High Performance Cloud Computing, in High-Performance Grid and Cloud Computing Workshop at the 28th IEEE International Parallel and Distributed Processing Symposium. 2014 </a:t>
            </a:r>
          </a:p>
          <a:p>
            <a:pPr algn="ctr"/>
            <a:endParaRPr lang="en-US" sz="1000" dirty="0"/>
          </a:p>
        </p:txBody>
      </p:sp>
    </p:spTree>
    <p:extLst>
      <p:ext uri="{BB962C8B-B14F-4D97-AF65-F5344CB8AC3E}">
        <p14:creationId xmlns:p14="http://schemas.microsoft.com/office/powerpoint/2010/main" val="1300385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root@localhost</a:t>
            </a:r>
            <a:r>
              <a:rPr lang="en-US" dirty="0" smtClean="0"/>
              <a:t>:~/#  </a:t>
            </a:r>
            <a:r>
              <a:rPr lang="en-US" dirty="0" err="1" smtClean="0"/>
              <a:t>whoami</a:t>
            </a:r>
            <a:endParaRPr lang="en-US" dirty="0"/>
          </a:p>
        </p:txBody>
      </p:sp>
      <p:sp>
        <p:nvSpPr>
          <p:cNvPr id="3" name="Content Placeholder 2"/>
          <p:cNvSpPr>
            <a:spLocks noGrp="1"/>
          </p:cNvSpPr>
          <p:nvPr>
            <p:ph idx="1"/>
          </p:nvPr>
        </p:nvSpPr>
        <p:spPr>
          <a:xfrm>
            <a:off x="468540" y="1036637"/>
            <a:ext cx="8229600" cy="4525963"/>
          </a:xfrm>
        </p:spPr>
        <p:txBody>
          <a:bodyPr/>
          <a:lstStyle/>
          <a:p>
            <a:r>
              <a:rPr lang="en-US" sz="2400" dirty="0" err="1" smtClean="0"/>
              <a:t>Ph.D</a:t>
            </a:r>
            <a:r>
              <a:rPr lang="en-US" sz="2400" dirty="0" smtClean="0"/>
              <a:t> Candidate at Indiana University</a:t>
            </a:r>
          </a:p>
          <a:p>
            <a:pPr lvl="1"/>
            <a:r>
              <a:rPr lang="en-US" sz="2000" dirty="0"/>
              <a:t>Advisor: Dr. Geoffrey C. </a:t>
            </a:r>
            <a:r>
              <a:rPr lang="en-US" sz="2000" dirty="0" smtClean="0"/>
              <a:t>Fox</a:t>
            </a:r>
          </a:p>
          <a:p>
            <a:pPr lvl="1"/>
            <a:r>
              <a:rPr lang="en-US" sz="2000" dirty="0" smtClean="0"/>
              <a:t>Persistent Systems Fellowship via SOIC</a:t>
            </a:r>
            <a:endParaRPr lang="en-US" sz="2000" dirty="0"/>
          </a:p>
          <a:p>
            <a:pPr lvl="1"/>
            <a:r>
              <a:rPr lang="en-US" sz="2000" dirty="0" smtClean="0"/>
              <a:t>@ IU since 2010</a:t>
            </a:r>
          </a:p>
          <a:p>
            <a:pPr lvl="1"/>
            <a:r>
              <a:rPr lang="en-US" sz="2000" dirty="0" smtClean="0"/>
              <a:t>Worked on the </a:t>
            </a:r>
            <a:r>
              <a:rPr lang="en-US" sz="2000" dirty="0" err="1" smtClean="0"/>
              <a:t>FutureGrid</a:t>
            </a:r>
            <a:r>
              <a:rPr lang="en-US" sz="2000" dirty="0" smtClean="0"/>
              <a:t> Project</a:t>
            </a:r>
          </a:p>
          <a:p>
            <a:r>
              <a:rPr lang="en-US" sz="2400" dirty="0" smtClean="0"/>
              <a:t>Previously at Rochester Institute of Technology</a:t>
            </a:r>
          </a:p>
          <a:p>
            <a:pPr lvl="1"/>
            <a:r>
              <a:rPr lang="en-US" sz="2000" dirty="0" smtClean="0"/>
              <a:t>B.S. &amp; M.S. in Computer Science in 2008, 2010</a:t>
            </a:r>
          </a:p>
          <a:p>
            <a:r>
              <a:rPr lang="en-US" sz="2400" dirty="0" smtClean="0"/>
              <a:t>Visiting Researcher at USC/ISI East (2012 &amp; 2013)</a:t>
            </a:r>
          </a:p>
          <a:p>
            <a:r>
              <a:rPr lang="en-US" sz="2400" dirty="0" smtClean="0"/>
              <a:t>Google </a:t>
            </a:r>
            <a:r>
              <a:rPr lang="en-US" sz="2400" dirty="0"/>
              <a:t>s</a:t>
            </a:r>
            <a:r>
              <a:rPr lang="en-US" sz="2400" dirty="0" smtClean="0"/>
              <a:t>ummer code with UC/ANL (2011)</a:t>
            </a:r>
          </a:p>
          <a:p>
            <a:r>
              <a:rPr lang="en-US" sz="2400" dirty="0"/>
              <a:t>Involved in Distributed Systems since 2006 </a:t>
            </a:r>
            <a:r>
              <a:rPr lang="en-US" sz="2400" dirty="0" smtClean="0"/>
              <a:t>@UMD</a:t>
            </a:r>
            <a:endParaRPr lang="en-US" sz="2400" dirty="0"/>
          </a:p>
        </p:txBody>
      </p:sp>
      <p:sp>
        <p:nvSpPr>
          <p:cNvPr id="5" name="Slide Number Placeholder 4"/>
          <p:cNvSpPr>
            <a:spLocks noGrp="1"/>
          </p:cNvSpPr>
          <p:nvPr>
            <p:ph type="sldNum" sz="quarter" idx="12"/>
          </p:nvPr>
        </p:nvSpPr>
        <p:spPr/>
        <p:txBody>
          <a:bodyPr/>
          <a:lstStyle/>
          <a:p>
            <a:pPr>
              <a:defRPr/>
            </a:pPr>
            <a:fld id="{41ACB1E6-636E-7845-BF2D-46AA36E4885E}" type="slidenum">
              <a:rPr lang="en-US" smtClean="0"/>
              <a:pPr>
                <a:defRPr/>
              </a:pPr>
              <a:t>2</a:t>
            </a:fld>
            <a:endParaRPr lang="en-US" dirty="0"/>
          </a:p>
        </p:txBody>
      </p:sp>
      <p:sp>
        <p:nvSpPr>
          <p:cNvPr id="6" name="TextBox 5"/>
          <p:cNvSpPr txBox="1"/>
          <p:nvPr/>
        </p:nvSpPr>
        <p:spPr>
          <a:xfrm>
            <a:off x="4978112" y="1417638"/>
            <a:ext cx="3935095" cy="954107"/>
          </a:xfrm>
          <a:prstGeom prst="rect">
            <a:avLst/>
          </a:prstGeom>
          <a:noFill/>
        </p:spPr>
        <p:txBody>
          <a:bodyPr wrap="square" rtlCol="0">
            <a:spAutoFit/>
          </a:bodyPr>
          <a:lstStyle/>
          <a:p>
            <a:pPr algn="ctr"/>
            <a:r>
              <a:rPr lang="en-US" sz="2800" dirty="0">
                <a:hlinkClick r:id="rId2"/>
              </a:rPr>
              <a:t>http://</a:t>
            </a:r>
            <a:r>
              <a:rPr lang="en-US" sz="2800" dirty="0" err="1">
                <a:hlinkClick r:id="rId2"/>
              </a:rPr>
              <a:t>ajyounge.com</a:t>
            </a:r>
            <a:endParaRPr lang="en-US" sz="2800" dirty="0"/>
          </a:p>
          <a:p>
            <a:pPr algn="ctr"/>
            <a:endParaRPr lang="en-US"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5124450"/>
            <a:ext cx="3924300" cy="17335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359620"/>
            <a:ext cx="4985995" cy="1422180"/>
          </a:xfrm>
          <a:prstGeom prst="rect">
            <a:avLst/>
          </a:prstGeom>
        </p:spPr>
      </p:pic>
    </p:spTree>
    <p:extLst>
      <p:ext uri="{BB962C8B-B14F-4D97-AF65-F5344CB8AC3E}">
        <p14:creationId xmlns:p14="http://schemas.microsoft.com/office/powerpoint/2010/main" val="3685113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3873E6A-125F-E145-AD9D-F8E911D5754D}" type="slidenum">
              <a:rPr lang="en-US" smtClean="0"/>
              <a:pPr>
                <a:defRPr/>
              </a:pPr>
              <a:t>20</a:t>
            </a:fld>
            <a:endParaRPr lang="en-US"/>
          </a:p>
        </p:txBody>
      </p:sp>
      <p:pic>
        <p:nvPicPr>
          <p:cNvPr id="5" name="Picture 4" descr="md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495300"/>
            <a:ext cx="8589264" cy="5846064"/>
          </a:xfrm>
          <a:prstGeom prst="rect">
            <a:avLst/>
          </a:prstGeom>
        </p:spPr>
      </p:pic>
      <p:pic>
        <p:nvPicPr>
          <p:cNvPr id="6" name="Picture 5" descr="busspe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 y="495300"/>
            <a:ext cx="8589264" cy="5846064"/>
          </a:xfrm>
          <a:prstGeom prst="rect">
            <a:avLst/>
          </a:prstGeom>
        </p:spPr>
      </p:pic>
      <p:sp>
        <p:nvSpPr>
          <p:cNvPr id="7" name="TextBox 6"/>
          <p:cNvSpPr txBox="1"/>
          <p:nvPr/>
        </p:nvSpPr>
        <p:spPr>
          <a:xfrm>
            <a:off x="8849" y="6304002"/>
            <a:ext cx="8382000" cy="553998"/>
          </a:xfrm>
          <a:prstGeom prst="rect">
            <a:avLst/>
          </a:prstGeom>
          <a:solidFill>
            <a:srgbClr val="FFFFFF"/>
          </a:solidFill>
        </p:spPr>
        <p:txBody>
          <a:bodyPr wrap="square" rtlCol="0">
            <a:spAutoFit/>
          </a:bodyPr>
          <a:lstStyle/>
          <a:p>
            <a:pPr algn="ctr"/>
            <a:r>
              <a:rPr lang="en-US" sz="1000" dirty="0"/>
              <a:t>From: Andrew J. Younge, John Paul Walters, Stephen </a:t>
            </a:r>
            <a:r>
              <a:rPr lang="en-US" sz="1000" dirty="0" err="1"/>
              <a:t>Crago</a:t>
            </a:r>
            <a:r>
              <a:rPr lang="en-US" sz="1000" dirty="0"/>
              <a:t>, Geoffrey C. Fox, Evaluating GPU </a:t>
            </a:r>
            <a:r>
              <a:rPr lang="en-US" sz="1000" dirty="0" err="1"/>
              <a:t>Passthrough</a:t>
            </a:r>
            <a:r>
              <a:rPr lang="en-US" sz="1000" dirty="0"/>
              <a:t> in </a:t>
            </a:r>
            <a:r>
              <a:rPr lang="en-US" sz="1000" dirty="0" err="1"/>
              <a:t>Xen</a:t>
            </a:r>
            <a:r>
              <a:rPr lang="en-US" sz="1000" dirty="0"/>
              <a:t> for High Performance Cloud Computing, in High-Performance Grid and Cloud Computing Workshop at the 28th IEEE International Parallel and Distributed Processing Symposium. 2014 </a:t>
            </a:r>
          </a:p>
          <a:p>
            <a:pPr algn="ctr"/>
            <a:endParaRPr lang="en-US" sz="1000" dirty="0"/>
          </a:p>
        </p:txBody>
      </p:sp>
    </p:spTree>
    <p:extLst>
      <p:ext uri="{BB962C8B-B14F-4D97-AF65-F5344CB8AC3E}">
        <p14:creationId xmlns:p14="http://schemas.microsoft.com/office/powerpoint/2010/main" val="3019602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CPU Architecture</a:t>
            </a:r>
            <a:endParaRPr lang="en-US" dirty="0"/>
          </a:p>
        </p:txBody>
      </p:sp>
      <p:sp>
        <p:nvSpPr>
          <p:cNvPr id="4" name="Slide Number Placeholder 3"/>
          <p:cNvSpPr>
            <a:spLocks noGrp="1"/>
          </p:cNvSpPr>
          <p:nvPr>
            <p:ph type="sldNum" sz="quarter" idx="12"/>
          </p:nvPr>
        </p:nvSpPr>
        <p:spPr/>
        <p:txBody>
          <a:bodyPr/>
          <a:lstStyle/>
          <a:p>
            <a:fld id="{DF65342D-ECD5-4E90-81DB-71CDC1F146DF}" type="slidenum">
              <a:rPr lang="en-US" smtClean="0"/>
              <a:t>21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 y="1219200"/>
            <a:ext cx="501315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91056"/>
            <a:ext cx="4721430" cy="233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016127" y="1219200"/>
            <a:ext cx="3746873" cy="2369880"/>
          </a:xfrm>
          <a:prstGeom prst="rect">
            <a:avLst/>
          </a:prstGeom>
          <a:noFill/>
        </p:spPr>
        <p:txBody>
          <a:bodyPr wrap="square" rtlCol="0">
            <a:spAutoFit/>
          </a:bodyPr>
          <a:lstStyle/>
          <a:p>
            <a:r>
              <a:rPr lang="en-US" sz="2800" b="1" dirty="0" err="1" smtClean="0"/>
              <a:t>Westmere</a:t>
            </a:r>
            <a:r>
              <a:rPr lang="en-US" sz="2800" b="1" dirty="0" smtClean="0"/>
              <a:t>/Nehalem</a:t>
            </a:r>
          </a:p>
          <a:p>
            <a:pPr marL="285750" indent="-285750">
              <a:buFont typeface="Arial" pitchFamily="34" charset="0"/>
              <a:buChar char="•"/>
            </a:pPr>
            <a:r>
              <a:rPr lang="en-US" sz="2400" dirty="0" smtClean="0"/>
              <a:t>Single QPI connection between NUMA sockets</a:t>
            </a:r>
          </a:p>
          <a:p>
            <a:pPr marL="285750" indent="-285750">
              <a:buFont typeface="Arial" pitchFamily="34" charset="0"/>
              <a:buChar char="•"/>
            </a:pPr>
            <a:r>
              <a:rPr lang="en-US" sz="2400" dirty="0" smtClean="0"/>
              <a:t>Intel 5500 chipset for I/O Hub (IOH)  with own QPI</a:t>
            </a:r>
          </a:p>
          <a:p>
            <a:pPr marL="742950" lvl="1" indent="-285750">
              <a:buFont typeface="Arial" pitchFamily="34" charset="0"/>
              <a:buChar char="•"/>
            </a:pPr>
            <a:r>
              <a:rPr lang="en-US" sz="2400" dirty="0" smtClean="0"/>
              <a:t>PCI-E from 2 IOHs</a:t>
            </a:r>
          </a:p>
        </p:txBody>
      </p:sp>
      <p:sp>
        <p:nvSpPr>
          <p:cNvPr id="13" name="TextBox 12"/>
          <p:cNvSpPr txBox="1"/>
          <p:nvPr/>
        </p:nvSpPr>
        <p:spPr>
          <a:xfrm>
            <a:off x="5133891" y="3824098"/>
            <a:ext cx="3746873" cy="2369880"/>
          </a:xfrm>
          <a:prstGeom prst="rect">
            <a:avLst/>
          </a:prstGeom>
          <a:noFill/>
        </p:spPr>
        <p:txBody>
          <a:bodyPr wrap="square" rtlCol="0">
            <a:spAutoFit/>
          </a:bodyPr>
          <a:lstStyle/>
          <a:p>
            <a:r>
              <a:rPr lang="en-US" sz="2800" b="1" dirty="0" smtClean="0"/>
              <a:t>Sandy Bridge</a:t>
            </a:r>
          </a:p>
          <a:p>
            <a:pPr marL="285750" indent="-285750">
              <a:buFont typeface="Arial" pitchFamily="34" charset="0"/>
              <a:buChar char="•"/>
            </a:pPr>
            <a:r>
              <a:rPr lang="en-US" sz="2400" dirty="0" smtClean="0"/>
              <a:t>Dual QPI connection between NUMA sockets</a:t>
            </a:r>
          </a:p>
          <a:p>
            <a:pPr marL="285750" indent="-285750">
              <a:buFont typeface="Arial" pitchFamily="34" charset="0"/>
              <a:buChar char="•"/>
            </a:pPr>
            <a:r>
              <a:rPr lang="en-US" sz="2400" dirty="0" smtClean="0"/>
              <a:t>PCI-E built into processor</a:t>
            </a:r>
          </a:p>
          <a:p>
            <a:pPr marL="742950" lvl="1" indent="-285750">
              <a:buFont typeface="Arial" pitchFamily="34" charset="0"/>
              <a:buChar char="•"/>
            </a:pPr>
            <a:r>
              <a:rPr lang="en-US" sz="2400" dirty="0" smtClean="0"/>
              <a:t>If VMs pinned, no QPI traversal</a:t>
            </a:r>
          </a:p>
        </p:txBody>
      </p:sp>
    </p:spTree>
    <p:extLst>
      <p:ext uri="{BB962C8B-B14F-4D97-AF65-F5344CB8AC3E}">
        <p14:creationId xmlns:p14="http://schemas.microsoft.com/office/powerpoint/2010/main" val="375408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GPUs in Virtual Machines</a:t>
            </a:r>
            <a:endParaRPr lang="en-US" dirty="0"/>
          </a:p>
        </p:txBody>
      </p:sp>
      <p:sp>
        <p:nvSpPr>
          <p:cNvPr id="3" name="Content Placeholder 2"/>
          <p:cNvSpPr>
            <a:spLocks noGrp="1"/>
          </p:cNvSpPr>
          <p:nvPr>
            <p:ph idx="1"/>
          </p:nvPr>
        </p:nvSpPr>
        <p:spPr>
          <a:xfrm>
            <a:off x="457200" y="1544183"/>
            <a:ext cx="8229600" cy="4525963"/>
          </a:xfrm>
        </p:spPr>
        <p:txBody>
          <a:bodyPr>
            <a:normAutofit fontScale="85000" lnSpcReduction="20000"/>
          </a:bodyPr>
          <a:lstStyle/>
          <a:p>
            <a:r>
              <a:rPr lang="en-US" sz="3300" dirty="0" smtClean="0"/>
              <a:t>Need for GPUs in virtualization</a:t>
            </a:r>
          </a:p>
          <a:p>
            <a:pPr lvl="1"/>
            <a:r>
              <a:rPr lang="en-US" dirty="0" smtClean="0"/>
              <a:t>GPUs are commonplace in scientific computing</a:t>
            </a:r>
          </a:p>
          <a:p>
            <a:pPr lvl="1"/>
            <a:r>
              <a:rPr lang="en-US" dirty="0" smtClean="0"/>
              <a:t>GPUs &gt; CPUs in performance/watt ratio</a:t>
            </a:r>
          </a:p>
          <a:p>
            <a:pPr lvl="1"/>
            <a:r>
              <a:rPr lang="en-US" dirty="0" smtClean="0"/>
              <a:t>Remote APIs for GPUs suboptimal </a:t>
            </a:r>
          </a:p>
          <a:p>
            <a:r>
              <a:rPr lang="en-US" sz="3300" dirty="0" smtClean="0"/>
              <a:t>Solution: Direct GPU </a:t>
            </a:r>
            <a:r>
              <a:rPr lang="en-US" sz="3300" dirty="0" err="1" smtClean="0"/>
              <a:t>Passthrough</a:t>
            </a:r>
            <a:r>
              <a:rPr lang="en-US" sz="3300" dirty="0" smtClean="0"/>
              <a:t> within VM</a:t>
            </a:r>
          </a:p>
          <a:p>
            <a:r>
              <a:rPr lang="en-US" sz="3300" dirty="0" smtClean="0"/>
              <a:t>Prototype GPU </a:t>
            </a:r>
            <a:r>
              <a:rPr lang="en-US" sz="3300" dirty="0" err="1" smtClean="0"/>
              <a:t>Passthrough</a:t>
            </a:r>
            <a:r>
              <a:rPr lang="en-US" sz="3300" dirty="0" smtClean="0"/>
              <a:t> with </a:t>
            </a:r>
            <a:r>
              <a:rPr lang="en-US" sz="3300" dirty="0" err="1" smtClean="0"/>
              <a:t>Xen</a:t>
            </a:r>
            <a:endParaRPr lang="en-US" sz="3300" dirty="0" smtClean="0"/>
          </a:p>
          <a:p>
            <a:pPr lvl="1"/>
            <a:r>
              <a:rPr lang="en-US" sz="2400" dirty="0" smtClean="0"/>
              <a:t>Overhead is minimal for GPU computation </a:t>
            </a:r>
          </a:p>
          <a:p>
            <a:pPr lvl="1"/>
            <a:r>
              <a:rPr lang="en-US" sz="2400" dirty="0" err="1" smtClean="0"/>
              <a:t>Bespin</a:t>
            </a:r>
            <a:r>
              <a:rPr lang="en-US" sz="2400" dirty="0" smtClean="0"/>
              <a:t> (2013)  has  &lt; 1.2% overall overhead </a:t>
            </a:r>
          </a:p>
          <a:p>
            <a:pPr lvl="1"/>
            <a:r>
              <a:rPr lang="en-US" sz="2400" dirty="0" smtClean="0"/>
              <a:t>Delta (2011) has  1%  to 15% due to PCI-Express bus</a:t>
            </a:r>
          </a:p>
          <a:p>
            <a:pPr lvl="1"/>
            <a:r>
              <a:rPr lang="en-US" sz="2400" dirty="0" smtClean="0"/>
              <a:t>PCIE overhead likely due to VT-d mechanisms</a:t>
            </a:r>
          </a:p>
          <a:p>
            <a:pPr lvl="1"/>
            <a:r>
              <a:rPr lang="en-US" sz="2400" dirty="0" smtClean="0"/>
              <a:t>Our solution performs better than other front-end remote API solutions </a:t>
            </a:r>
            <a:endParaRPr lang="en-US" dirty="0" smtClean="0"/>
          </a:p>
          <a:p>
            <a:pPr lvl="1"/>
            <a:endParaRPr lang="en-US" dirty="0" smtClean="0"/>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22</a:t>
            </a:fld>
            <a:endParaRPr lang="en-US"/>
          </a:p>
        </p:txBody>
      </p:sp>
    </p:spTree>
    <p:extLst>
      <p:ext uri="{BB962C8B-B14F-4D97-AF65-F5344CB8AC3E}">
        <p14:creationId xmlns:p14="http://schemas.microsoft.com/office/powerpoint/2010/main" val="2382958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GPU Hypervisor Experiment</a:t>
            </a:r>
            <a:endParaRPr lang="en-US" dirty="0">
              <a:solidFill>
                <a:schemeClr val="tx1"/>
              </a:solidFill>
            </a:endParaRPr>
          </a:p>
        </p:txBody>
      </p:sp>
      <p:sp>
        <p:nvSpPr>
          <p:cNvPr id="3" name="Content Placeholder 2"/>
          <p:cNvSpPr>
            <a:spLocks noGrp="1"/>
          </p:cNvSpPr>
          <p:nvPr>
            <p:ph sz="half" idx="1"/>
          </p:nvPr>
        </p:nvSpPr>
        <p:spPr>
          <a:xfrm>
            <a:off x="76200" y="1371600"/>
            <a:ext cx="4419600" cy="5029200"/>
          </a:xfrm>
        </p:spPr>
        <p:txBody>
          <a:bodyPr/>
          <a:lstStyle/>
          <a:p>
            <a:r>
              <a:rPr lang="en-US" sz="2000" dirty="0"/>
              <a:t>In 2012, the </a:t>
            </a:r>
            <a:r>
              <a:rPr lang="en-US" sz="2000" dirty="0" err="1"/>
              <a:t>Xen</a:t>
            </a:r>
            <a:r>
              <a:rPr lang="en-US" sz="2000" dirty="0"/>
              <a:t> GPU </a:t>
            </a:r>
            <a:r>
              <a:rPr lang="en-US" sz="2000" dirty="0" err="1"/>
              <a:t>Passthrough</a:t>
            </a:r>
            <a:r>
              <a:rPr lang="en-US" sz="2000" dirty="0"/>
              <a:t> </a:t>
            </a:r>
            <a:r>
              <a:rPr lang="en-US" sz="2000" dirty="0" smtClean="0"/>
              <a:t>implementation was novel for </a:t>
            </a:r>
            <a:r>
              <a:rPr lang="en-US" sz="2000" dirty="0" err="1" smtClean="0"/>
              <a:t>Nvidia</a:t>
            </a:r>
            <a:r>
              <a:rPr lang="en-US" sz="2000" dirty="0" smtClean="0"/>
              <a:t> GPUs</a:t>
            </a:r>
          </a:p>
          <a:p>
            <a:r>
              <a:rPr lang="en-US" sz="2000" dirty="0" smtClean="0">
                <a:solidFill>
                  <a:schemeClr val="tx1"/>
                </a:solidFill>
              </a:rPr>
              <a:t>Today GPUs available through most of the major hypervisors</a:t>
            </a:r>
          </a:p>
          <a:p>
            <a:pPr lvl="1"/>
            <a:r>
              <a:rPr lang="en-US" sz="1800" dirty="0" smtClean="0">
                <a:solidFill>
                  <a:schemeClr val="tx1"/>
                </a:solidFill>
              </a:rPr>
              <a:t>KVM, </a:t>
            </a:r>
            <a:r>
              <a:rPr lang="en-US" sz="1800" dirty="0" err="1" smtClean="0">
                <a:solidFill>
                  <a:schemeClr val="tx1"/>
                </a:solidFill>
              </a:rPr>
              <a:t>VMWare</a:t>
            </a:r>
            <a:r>
              <a:rPr lang="en-US" sz="1800" dirty="0" smtClean="0">
                <a:solidFill>
                  <a:schemeClr val="tx1"/>
                </a:solidFill>
              </a:rPr>
              <a:t> </a:t>
            </a:r>
            <a:r>
              <a:rPr lang="en-US" sz="1800" dirty="0" err="1" smtClean="0">
                <a:solidFill>
                  <a:schemeClr val="tx1"/>
                </a:solidFill>
              </a:rPr>
              <a:t>ESXi</a:t>
            </a:r>
            <a:r>
              <a:rPr lang="en-US" sz="1800" dirty="0" smtClean="0">
                <a:solidFill>
                  <a:schemeClr val="tx1"/>
                </a:solidFill>
              </a:rPr>
              <a:t>, </a:t>
            </a:r>
            <a:r>
              <a:rPr lang="en-US" sz="1800" dirty="0" err="1" smtClean="0">
                <a:solidFill>
                  <a:schemeClr val="tx1"/>
                </a:solidFill>
              </a:rPr>
              <a:t>Xen</a:t>
            </a:r>
            <a:r>
              <a:rPr lang="en-US" sz="1800" dirty="0" smtClean="0">
                <a:solidFill>
                  <a:schemeClr val="tx1"/>
                </a:solidFill>
              </a:rPr>
              <a:t>, LXC</a:t>
            </a:r>
          </a:p>
          <a:p>
            <a:r>
              <a:rPr lang="en-US" sz="2000" dirty="0" smtClean="0"/>
              <a:t>Also developed </a:t>
            </a:r>
            <a:r>
              <a:rPr lang="en-US" sz="2000" dirty="0"/>
              <a:t>similar methods in KVM </a:t>
            </a:r>
            <a:endParaRPr lang="en-US" sz="2000" dirty="0" smtClean="0"/>
          </a:p>
          <a:p>
            <a:pPr lvl="1"/>
            <a:r>
              <a:rPr lang="en-US" sz="1800" dirty="0" smtClean="0"/>
              <a:t>Based </a:t>
            </a:r>
            <a:r>
              <a:rPr lang="en-US" sz="1800" dirty="0"/>
              <a:t>on </a:t>
            </a:r>
            <a:r>
              <a:rPr lang="en-US" sz="1800" dirty="0" err="1"/>
              <a:t>kvm</a:t>
            </a:r>
            <a:r>
              <a:rPr lang="en-US" sz="1800" dirty="0"/>
              <a:t>/</a:t>
            </a:r>
            <a:r>
              <a:rPr lang="en-US" sz="1800" dirty="0" err="1"/>
              <a:t>qemu</a:t>
            </a:r>
            <a:r>
              <a:rPr lang="en-US" sz="1800" dirty="0"/>
              <a:t> VFIO in new kernel &gt;= 3.9</a:t>
            </a:r>
            <a:endParaRPr lang="en-US" sz="1600" dirty="0" smtClean="0">
              <a:solidFill>
                <a:schemeClr val="tx1"/>
              </a:solidFill>
            </a:endParaRPr>
          </a:p>
          <a:p>
            <a:r>
              <a:rPr lang="en-US" sz="2000" dirty="0" smtClean="0">
                <a:solidFill>
                  <a:schemeClr val="tx1"/>
                </a:solidFill>
              </a:rPr>
              <a:t>Performance implications?</a:t>
            </a:r>
          </a:p>
          <a:p>
            <a:pPr lvl="1"/>
            <a:r>
              <a:rPr lang="en-US" sz="1800" dirty="0" smtClean="0"/>
              <a:t>Near-native performance possible?</a:t>
            </a:r>
            <a:endParaRPr lang="en-US" sz="1800" dirty="0" smtClean="0">
              <a:solidFill>
                <a:schemeClr val="tx1"/>
              </a:solidFill>
            </a:endParaRPr>
          </a:p>
        </p:txBody>
      </p:sp>
      <p:sp>
        <p:nvSpPr>
          <p:cNvPr id="7" name="Content Placeholder 6"/>
          <p:cNvSpPr>
            <a:spLocks noGrp="1"/>
          </p:cNvSpPr>
          <p:nvPr>
            <p:ph sz="half" idx="2"/>
          </p:nvPr>
        </p:nvSpPr>
        <p:spPr>
          <a:xfrm>
            <a:off x="4343400" y="1371600"/>
            <a:ext cx="4648200" cy="4525963"/>
          </a:xfrm>
        </p:spPr>
        <p:txBody>
          <a:bodyPr/>
          <a:lstStyle/>
          <a:p>
            <a:r>
              <a:rPr lang="en-US" sz="2000" dirty="0"/>
              <a:t>Benchmarks</a:t>
            </a:r>
          </a:p>
          <a:p>
            <a:pPr lvl="1"/>
            <a:r>
              <a:rPr lang="en-US" sz="1800" dirty="0" smtClean="0"/>
              <a:t>Micro- benchmarks</a:t>
            </a:r>
            <a:r>
              <a:rPr lang="en-US" sz="1800" dirty="0"/>
              <a:t>: SHOC </a:t>
            </a:r>
            <a:r>
              <a:rPr lang="en-US" sz="1800" dirty="0" err="1"/>
              <a:t>OpenCL</a:t>
            </a:r>
            <a:r>
              <a:rPr lang="en-US" sz="1800" dirty="0"/>
              <a:t> </a:t>
            </a:r>
            <a:r>
              <a:rPr lang="en-US" sz="1800" dirty="0" smtClean="0"/>
              <a:t> </a:t>
            </a:r>
            <a:r>
              <a:rPr lang="en-US" sz="1800" dirty="0" smtClean="0"/>
              <a:t>   (</a:t>
            </a:r>
            <a:r>
              <a:rPr lang="en-US" sz="1800" dirty="0" smtClean="0"/>
              <a:t>70 total benchmarks)</a:t>
            </a:r>
            <a:endParaRPr lang="en-US" sz="1800" dirty="0"/>
          </a:p>
          <a:p>
            <a:pPr lvl="1"/>
            <a:r>
              <a:rPr lang="en-US" sz="2000" dirty="0" smtClean="0"/>
              <a:t>LAMMPS: hybrid multicore CPU+GPU</a:t>
            </a:r>
          </a:p>
          <a:p>
            <a:pPr lvl="1"/>
            <a:r>
              <a:rPr lang="en-US" sz="2000" dirty="0" smtClean="0"/>
              <a:t>GPU-LIBSVM</a:t>
            </a:r>
            <a:r>
              <a:rPr lang="en-US" sz="2000" dirty="0"/>
              <a:t>: characteristic of big data applications</a:t>
            </a:r>
          </a:p>
          <a:p>
            <a:pPr lvl="1"/>
            <a:r>
              <a:rPr lang="en-US" sz="2000" dirty="0"/>
              <a:t>LULESH: hydrodynamics </a:t>
            </a:r>
            <a:r>
              <a:rPr lang="en-US" sz="2000" dirty="0" smtClean="0"/>
              <a:t>application </a:t>
            </a:r>
            <a:endParaRPr lang="en-US" sz="2000" dirty="0"/>
          </a:p>
          <a:p>
            <a:r>
              <a:rPr lang="en-US" sz="2000" dirty="0" smtClean="0"/>
              <a:t>Platforms</a:t>
            </a:r>
          </a:p>
          <a:p>
            <a:pPr lvl="1"/>
            <a:r>
              <a:rPr lang="en-US" sz="1800" dirty="0" smtClean="0"/>
              <a:t>Delta - </a:t>
            </a:r>
            <a:r>
              <a:rPr lang="en-US" sz="1800" dirty="0" err="1" smtClean="0"/>
              <a:t>Westmere</a:t>
            </a:r>
            <a:r>
              <a:rPr lang="en-US" sz="1800" dirty="0" smtClean="0"/>
              <a:t> </a:t>
            </a:r>
            <a:r>
              <a:rPr lang="en-US" sz="1800" dirty="0"/>
              <a:t>with Fermi C2075</a:t>
            </a:r>
          </a:p>
          <a:p>
            <a:pPr lvl="1"/>
            <a:r>
              <a:rPr lang="en-US" sz="1800" dirty="0" err="1" smtClean="0"/>
              <a:t>Bespin</a:t>
            </a:r>
            <a:r>
              <a:rPr lang="en-US" sz="1800" dirty="0" smtClean="0"/>
              <a:t> - Sandy </a:t>
            </a:r>
            <a:r>
              <a:rPr lang="en-US" sz="1800" dirty="0"/>
              <a:t>Bridge with </a:t>
            </a:r>
            <a:r>
              <a:rPr lang="en-US" sz="1800" dirty="0" err="1"/>
              <a:t>Kepler</a:t>
            </a:r>
            <a:r>
              <a:rPr lang="en-US" sz="1800" dirty="0"/>
              <a:t> </a:t>
            </a:r>
            <a:r>
              <a:rPr lang="en-US" sz="1800" dirty="0" smtClean="0"/>
              <a:t>K20m</a:t>
            </a:r>
            <a:endParaRPr lang="en-US" sz="1800" dirty="0"/>
          </a:p>
        </p:txBody>
      </p:sp>
      <p:sp>
        <p:nvSpPr>
          <p:cNvPr id="8" name="Slide Number Placeholder 7"/>
          <p:cNvSpPr>
            <a:spLocks noGrp="1"/>
          </p:cNvSpPr>
          <p:nvPr>
            <p:ph type="sldNum" sz="quarter" idx="12"/>
          </p:nvPr>
        </p:nvSpPr>
        <p:spPr/>
        <p:txBody>
          <a:bodyPr/>
          <a:lstStyle/>
          <a:p>
            <a:fld id="{DF65342D-ECD5-4E90-81DB-71CDC1F146DF}" type="slidenum">
              <a:rPr lang="en-US" smtClean="0"/>
              <a:t>23</a:t>
            </a:fld>
            <a:endParaRPr lang="en-US" dirty="0"/>
          </a:p>
        </p:txBody>
      </p:sp>
      <p:sp>
        <p:nvSpPr>
          <p:cNvPr id="6" name="TextBox 5"/>
          <p:cNvSpPr txBox="1"/>
          <p:nvPr/>
        </p:nvSpPr>
        <p:spPr>
          <a:xfrm>
            <a:off x="228600" y="5562600"/>
            <a:ext cx="8382000" cy="553998"/>
          </a:xfrm>
          <a:prstGeom prst="rect">
            <a:avLst/>
          </a:prstGeom>
          <a:solidFill>
            <a:srgbClr val="FFFFFF"/>
          </a:solidFill>
        </p:spPr>
        <p:txBody>
          <a:bodyPr wrap="square" rtlCol="0">
            <a:spAutoFit/>
          </a:bodyPr>
          <a:lstStyle/>
          <a:p>
            <a:pPr algn="ctr"/>
            <a:r>
              <a:rPr lang="en-US" sz="1000" dirty="0" smtClean="0"/>
              <a:t>From: John </a:t>
            </a:r>
            <a:r>
              <a:rPr lang="en-US" sz="1000" dirty="0"/>
              <a:t>Paul Walters, Andrew J. Younge, Dong-In Kang, </a:t>
            </a:r>
            <a:r>
              <a:rPr lang="en-US" sz="1000" dirty="0" err="1"/>
              <a:t>Ke-Thia</a:t>
            </a:r>
            <a:r>
              <a:rPr lang="en-US" sz="1000" dirty="0"/>
              <a:t> Yao, </a:t>
            </a:r>
            <a:r>
              <a:rPr lang="en-US" sz="1000" dirty="0" err="1"/>
              <a:t>Mikyung</a:t>
            </a:r>
            <a:r>
              <a:rPr lang="en-US" sz="1000" dirty="0"/>
              <a:t> Kang, Stephen P. </a:t>
            </a:r>
            <a:r>
              <a:rPr lang="en-US" sz="1000" dirty="0" err="1"/>
              <a:t>Crago</a:t>
            </a:r>
            <a:r>
              <a:rPr lang="en-US" sz="1000" dirty="0"/>
              <a:t>, Geoffrey C. Fox, GPU-</a:t>
            </a:r>
            <a:r>
              <a:rPr lang="en-US" sz="1000" dirty="0" err="1"/>
              <a:t>Passthrough</a:t>
            </a:r>
            <a:r>
              <a:rPr lang="en-US" sz="1000" dirty="0"/>
              <a:t> Performance: A Comparison of KVM, </a:t>
            </a:r>
            <a:r>
              <a:rPr lang="en-US" sz="1000" dirty="0" err="1"/>
              <a:t>Xen</a:t>
            </a:r>
            <a:r>
              <a:rPr lang="en-US" sz="1000" dirty="0"/>
              <a:t>, </a:t>
            </a:r>
            <a:r>
              <a:rPr lang="en-US" sz="1000" dirty="0" err="1"/>
              <a:t>VMWare</a:t>
            </a:r>
            <a:r>
              <a:rPr lang="en-US" sz="1000" dirty="0"/>
              <a:t> </a:t>
            </a:r>
            <a:r>
              <a:rPr lang="en-US" sz="1000" dirty="0" err="1"/>
              <a:t>ESXi</a:t>
            </a:r>
            <a:r>
              <a:rPr lang="en-US" sz="1000" dirty="0"/>
              <a:t>, and LXC for CUDA and </a:t>
            </a:r>
            <a:r>
              <a:rPr lang="en-US" sz="1000" dirty="0" err="1"/>
              <a:t>OpenCL</a:t>
            </a:r>
            <a:r>
              <a:rPr lang="en-US" sz="1000" dirty="0"/>
              <a:t> Applications, in Proceedings of the 7th IEEE International Conference on Cloud Computing (CLOUD 2014). </a:t>
            </a:r>
          </a:p>
        </p:txBody>
      </p:sp>
    </p:spTree>
    <p:extLst>
      <p:ext uri="{BB962C8B-B14F-4D97-AF65-F5344CB8AC3E}">
        <p14:creationId xmlns:p14="http://schemas.microsoft.com/office/powerpoint/2010/main" val="603783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noGrp="1"/>
          </p:cNvGraphicFramePr>
          <p:nvPr>
            <p:ph idx="1"/>
            <p:extLst>
              <p:ext uri="{D42A27DB-BD31-4B8C-83A1-F6EECF244321}">
                <p14:modId xmlns:p14="http://schemas.microsoft.com/office/powerpoint/2010/main" val="3479408250"/>
              </p:ext>
            </p:extLst>
          </p:nvPr>
        </p:nvGraphicFramePr>
        <p:xfrm>
          <a:off x="457200" y="314332"/>
          <a:ext cx="8229600" cy="3494084"/>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p:cNvSpPr>
            <a:spLocks noGrp="1"/>
          </p:cNvSpPr>
          <p:nvPr>
            <p:ph type="sldNum" sz="quarter" idx="12"/>
          </p:nvPr>
        </p:nvSpPr>
        <p:spPr/>
        <p:txBody>
          <a:bodyPr/>
          <a:lstStyle/>
          <a:p>
            <a:fld id="{DF65342D-ECD5-4E90-81DB-71CDC1F146DF}" type="slidenum">
              <a:rPr lang="en-US" smtClean="0"/>
              <a:t>24</a:t>
            </a:fld>
            <a:endParaRPr lang="en-US"/>
          </a:p>
        </p:txBody>
      </p:sp>
      <p:graphicFrame>
        <p:nvGraphicFramePr>
          <p:cNvPr id="8" name="Content Placeholder 5"/>
          <p:cNvGraphicFramePr>
            <a:graphicFrameLocks/>
          </p:cNvGraphicFramePr>
          <p:nvPr>
            <p:extLst>
              <p:ext uri="{D42A27DB-BD31-4B8C-83A1-F6EECF244321}">
                <p14:modId xmlns:p14="http://schemas.microsoft.com/office/powerpoint/2010/main" val="3553146125"/>
              </p:ext>
            </p:extLst>
          </p:nvPr>
        </p:nvGraphicFramePr>
        <p:xfrm>
          <a:off x="533400" y="2436815"/>
          <a:ext cx="8229600" cy="45735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511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229600" cy="1143000"/>
          </a:xfrm>
        </p:spPr>
        <p:txBody>
          <a:bodyPr/>
          <a:lstStyle/>
          <a:p>
            <a:r>
              <a:rPr lang="en-US" dirty="0" smtClean="0"/>
              <a:t>GPU-LIBSVM Results</a:t>
            </a:r>
            <a:endParaRPr lang="en-US" dirty="0"/>
          </a:p>
        </p:txBody>
      </p:sp>
      <p:sp>
        <p:nvSpPr>
          <p:cNvPr id="9" name="Text Placeholder 8"/>
          <p:cNvSpPr>
            <a:spLocks noGrp="1"/>
          </p:cNvSpPr>
          <p:nvPr>
            <p:ph type="body" idx="1"/>
          </p:nvPr>
        </p:nvSpPr>
        <p:spPr>
          <a:xfrm>
            <a:off x="457200" y="914400"/>
            <a:ext cx="4040188" cy="639762"/>
          </a:xfrm>
        </p:spPr>
        <p:txBody>
          <a:bodyPr/>
          <a:lstStyle/>
          <a:p>
            <a:r>
              <a:rPr lang="en-US" dirty="0" smtClean="0"/>
              <a:t>Delta C2075 Results</a:t>
            </a:r>
            <a:endParaRPr lang="en-US" dirty="0"/>
          </a:p>
        </p:txBody>
      </p:sp>
      <p:graphicFrame>
        <p:nvGraphicFramePr>
          <p:cNvPr id="13" name="Content Placeholder 6"/>
          <p:cNvGraphicFramePr>
            <a:graphicFrameLocks noGrp="1"/>
          </p:cNvGraphicFramePr>
          <p:nvPr>
            <p:ph sz="half" idx="2"/>
            <p:extLst>
              <p:ext uri="{D42A27DB-BD31-4B8C-83A1-F6EECF244321}">
                <p14:modId xmlns:p14="http://schemas.microsoft.com/office/powerpoint/2010/main" val="1934672625"/>
              </p:ext>
            </p:extLst>
          </p:nvPr>
        </p:nvGraphicFramePr>
        <p:xfrm>
          <a:off x="4645025" y="1563962"/>
          <a:ext cx="4040188" cy="285563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p:cNvSpPr>
            <a:spLocks noGrp="1"/>
          </p:cNvSpPr>
          <p:nvPr>
            <p:ph type="body" sz="quarter" idx="3"/>
          </p:nvPr>
        </p:nvSpPr>
        <p:spPr>
          <a:xfrm>
            <a:off x="4645025" y="924200"/>
            <a:ext cx="4041775" cy="639762"/>
          </a:xfrm>
        </p:spPr>
        <p:txBody>
          <a:bodyPr/>
          <a:lstStyle/>
          <a:p>
            <a:r>
              <a:rPr lang="en-US" dirty="0" err="1" smtClean="0"/>
              <a:t>Bespin</a:t>
            </a:r>
            <a:r>
              <a:rPr lang="en-US" dirty="0" smtClean="0"/>
              <a:t> K20m Results</a:t>
            </a:r>
            <a:endParaRPr lang="en-US" dirty="0"/>
          </a:p>
        </p:txBody>
      </p:sp>
      <p:graphicFrame>
        <p:nvGraphicFramePr>
          <p:cNvPr id="14" name="Content Placeholder 9"/>
          <p:cNvGraphicFramePr>
            <a:graphicFrameLocks noGrp="1"/>
          </p:cNvGraphicFramePr>
          <p:nvPr>
            <p:ph sz="quarter" idx="4"/>
            <p:extLst>
              <p:ext uri="{D42A27DB-BD31-4B8C-83A1-F6EECF244321}">
                <p14:modId xmlns:p14="http://schemas.microsoft.com/office/powerpoint/2010/main" val="1740168665"/>
              </p:ext>
            </p:extLst>
          </p:nvPr>
        </p:nvGraphicFramePr>
        <p:xfrm>
          <a:off x="402514" y="1563962"/>
          <a:ext cx="4041775" cy="2855638"/>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DF65342D-ECD5-4E90-81DB-71CDC1F146DF}" type="slidenum">
              <a:rPr lang="en-US" smtClean="0"/>
              <a:t>25</a:t>
            </a:fld>
            <a:endParaRPr lang="en-US"/>
          </a:p>
        </p:txBody>
      </p:sp>
      <p:sp>
        <p:nvSpPr>
          <p:cNvPr id="12" name="TextBox 11"/>
          <p:cNvSpPr txBox="1"/>
          <p:nvPr/>
        </p:nvSpPr>
        <p:spPr>
          <a:xfrm>
            <a:off x="8849" y="6304002"/>
            <a:ext cx="8382000" cy="553998"/>
          </a:xfrm>
          <a:prstGeom prst="rect">
            <a:avLst/>
          </a:prstGeom>
          <a:solidFill>
            <a:srgbClr val="FFFFFF"/>
          </a:solidFill>
        </p:spPr>
        <p:txBody>
          <a:bodyPr wrap="square" rtlCol="0">
            <a:spAutoFit/>
          </a:bodyPr>
          <a:lstStyle/>
          <a:p>
            <a:pPr algn="ctr"/>
            <a:r>
              <a:rPr lang="en-US" sz="1000" dirty="0" err="1"/>
              <a:t>From:John</a:t>
            </a:r>
            <a:r>
              <a:rPr lang="en-US" sz="1000" dirty="0"/>
              <a:t> Paul Walters, Andrew J. Younge, Dong-In Kang, </a:t>
            </a:r>
            <a:r>
              <a:rPr lang="en-US" sz="1000" dirty="0" err="1"/>
              <a:t>Ke-Thia</a:t>
            </a:r>
            <a:r>
              <a:rPr lang="en-US" sz="1000" dirty="0"/>
              <a:t> Yao, </a:t>
            </a:r>
            <a:r>
              <a:rPr lang="en-US" sz="1000" dirty="0" err="1"/>
              <a:t>Mikyung</a:t>
            </a:r>
            <a:r>
              <a:rPr lang="en-US" sz="1000" dirty="0"/>
              <a:t> Kang, Stephen P. </a:t>
            </a:r>
            <a:r>
              <a:rPr lang="en-US" sz="1000" dirty="0" err="1"/>
              <a:t>Crago</a:t>
            </a:r>
            <a:r>
              <a:rPr lang="en-US" sz="1000" dirty="0"/>
              <a:t>, Geoffrey C. Fox, GPU-</a:t>
            </a:r>
            <a:r>
              <a:rPr lang="en-US" sz="1000" dirty="0" err="1"/>
              <a:t>Passthrough</a:t>
            </a:r>
            <a:r>
              <a:rPr lang="en-US" sz="1000" dirty="0"/>
              <a:t> Performance: A Comparison of KVM, </a:t>
            </a:r>
            <a:r>
              <a:rPr lang="en-US" sz="1000" dirty="0" err="1"/>
              <a:t>Xen</a:t>
            </a:r>
            <a:r>
              <a:rPr lang="en-US" sz="1000" dirty="0"/>
              <a:t>, </a:t>
            </a:r>
            <a:r>
              <a:rPr lang="en-US" sz="1000" dirty="0" err="1"/>
              <a:t>VMWare</a:t>
            </a:r>
            <a:r>
              <a:rPr lang="en-US" sz="1000" dirty="0"/>
              <a:t> </a:t>
            </a:r>
            <a:r>
              <a:rPr lang="en-US" sz="1000" dirty="0" err="1"/>
              <a:t>ESXi</a:t>
            </a:r>
            <a:r>
              <a:rPr lang="en-US" sz="1000" dirty="0"/>
              <a:t>, and LXC for CUDA and </a:t>
            </a:r>
            <a:r>
              <a:rPr lang="en-US" sz="1000" dirty="0" err="1"/>
              <a:t>OpenCL</a:t>
            </a:r>
            <a:r>
              <a:rPr lang="en-US" sz="1000" dirty="0"/>
              <a:t> Applications, in Proceedings of the 7th IEEE International Conference on Cloud Computing (CLOUD 2014). </a:t>
            </a:r>
          </a:p>
        </p:txBody>
      </p:sp>
      <p:sp>
        <p:nvSpPr>
          <p:cNvPr id="4" name="Rectangle 3"/>
          <p:cNvSpPr/>
          <p:nvPr/>
        </p:nvSpPr>
        <p:spPr>
          <a:xfrm>
            <a:off x="714555" y="4648200"/>
            <a:ext cx="7239000" cy="1231106"/>
          </a:xfrm>
          <a:prstGeom prst="rect">
            <a:avLst/>
          </a:prstGeom>
        </p:spPr>
        <p:txBody>
          <a:bodyPr wrap="square">
            <a:spAutoFit/>
          </a:bodyPr>
          <a:lstStyle/>
          <a:p>
            <a:pPr marL="285750" indent="-285750">
              <a:buFont typeface="Arial" pitchFamily="34" charset="0"/>
              <a:buChar char="•"/>
            </a:pPr>
            <a:r>
              <a:rPr lang="en-US" sz="2000" dirty="0"/>
              <a:t>Unexpected performance improvement for KVM on both systems</a:t>
            </a:r>
          </a:p>
          <a:p>
            <a:pPr marL="742950" lvl="1" indent="-285750">
              <a:buFont typeface="Arial" pitchFamily="34" charset="0"/>
              <a:buChar char="•"/>
            </a:pPr>
            <a:r>
              <a:rPr lang="en-US" dirty="0"/>
              <a:t>Most pronounced on </a:t>
            </a:r>
            <a:r>
              <a:rPr lang="en-US" dirty="0" err="1"/>
              <a:t>Westmere</a:t>
            </a:r>
            <a:r>
              <a:rPr lang="en-US" dirty="0"/>
              <a:t>/Fermi </a:t>
            </a:r>
            <a:r>
              <a:rPr lang="en-US" dirty="0" smtClean="0"/>
              <a:t>platform</a:t>
            </a:r>
          </a:p>
          <a:p>
            <a:pPr marL="285750" indent="-285750">
              <a:buFont typeface="Arial" pitchFamily="34" charset="0"/>
              <a:buChar char="•"/>
            </a:pPr>
            <a:r>
              <a:rPr lang="en-US" dirty="0" smtClean="0"/>
              <a:t>What caused performance improvement over bare metal?</a:t>
            </a:r>
          </a:p>
          <a:p>
            <a:pPr marL="742950" lvl="1" indent="-285750">
              <a:buFont typeface="Arial" pitchFamily="34" charset="0"/>
              <a:buChar char="•"/>
            </a:pPr>
            <a:r>
              <a:rPr lang="en-US" dirty="0" smtClean="0"/>
              <a:t>Not timing issues like with </a:t>
            </a:r>
            <a:r>
              <a:rPr lang="en-US" dirty="0" err="1" smtClean="0"/>
              <a:t>VMWare</a:t>
            </a:r>
            <a:endParaRPr lang="en-US" dirty="0"/>
          </a:p>
        </p:txBody>
      </p:sp>
    </p:spTree>
    <p:extLst>
      <p:ext uri="{BB962C8B-B14F-4D97-AF65-F5344CB8AC3E}">
        <p14:creationId xmlns:p14="http://schemas.microsoft.com/office/powerpoint/2010/main" val="1148649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KVM </a:t>
            </a:r>
            <a:r>
              <a:rPr lang="en-US" dirty="0" err="1" smtClean="0"/>
              <a:t>libSVM</a:t>
            </a:r>
            <a:r>
              <a:rPr lang="en-US" dirty="0" smtClean="0"/>
              <a:t> Performance</a:t>
            </a:r>
            <a:endParaRPr lang="en-US" dirty="0"/>
          </a:p>
        </p:txBody>
      </p:sp>
      <p:sp>
        <p:nvSpPr>
          <p:cNvPr id="3" name="Content Placeholder 2"/>
          <p:cNvSpPr>
            <a:spLocks noGrp="1"/>
          </p:cNvSpPr>
          <p:nvPr>
            <p:ph sz="half" idx="1"/>
          </p:nvPr>
        </p:nvSpPr>
        <p:spPr>
          <a:xfrm>
            <a:off x="0" y="1219200"/>
            <a:ext cx="4495800" cy="4525963"/>
          </a:xfrm>
        </p:spPr>
        <p:txBody>
          <a:bodyPr/>
          <a:lstStyle/>
          <a:p>
            <a:pPr marL="285750" indent="-285750">
              <a:buFont typeface="Arial" pitchFamily="34" charset="0"/>
              <a:buChar char="•"/>
            </a:pPr>
            <a:r>
              <a:rPr lang="en-US" sz="2000" dirty="0"/>
              <a:t>KVM can </a:t>
            </a:r>
            <a:r>
              <a:rPr lang="en-US" sz="2000" dirty="0">
                <a:solidFill>
                  <a:srgbClr val="FF0000"/>
                </a:solidFill>
              </a:rPr>
              <a:t>outperform</a:t>
            </a:r>
            <a:r>
              <a:rPr lang="en-US" sz="2000" dirty="0"/>
              <a:t> native solution!</a:t>
            </a:r>
          </a:p>
          <a:p>
            <a:pPr marL="285750" indent="-285750">
              <a:buFont typeface="Arial" pitchFamily="34" charset="0"/>
              <a:buChar char="•"/>
            </a:pPr>
            <a:r>
              <a:rPr lang="en-US" sz="2000" dirty="0"/>
              <a:t>This is likely due to the use of Transparent </a:t>
            </a:r>
            <a:r>
              <a:rPr lang="en-US" sz="2000" dirty="0" err="1"/>
              <a:t>Hugepages</a:t>
            </a:r>
            <a:r>
              <a:rPr lang="en-US" sz="2000" dirty="0"/>
              <a:t> (THP)</a:t>
            </a:r>
          </a:p>
          <a:p>
            <a:pPr lvl="1">
              <a:buFont typeface="Arial" pitchFamily="34" charset="0"/>
              <a:buChar char="•"/>
            </a:pPr>
            <a:r>
              <a:rPr lang="en-US" sz="2000" dirty="0"/>
              <a:t>Back the entire guest memory with </a:t>
            </a:r>
            <a:r>
              <a:rPr lang="en-US" sz="2000" dirty="0" err="1"/>
              <a:t>hugepages</a:t>
            </a:r>
            <a:r>
              <a:rPr lang="en-US" sz="2000" dirty="0"/>
              <a:t> (2M pages)</a:t>
            </a:r>
          </a:p>
          <a:p>
            <a:pPr lvl="1">
              <a:buFont typeface="Arial" pitchFamily="34" charset="0"/>
              <a:buChar char="•"/>
            </a:pPr>
            <a:r>
              <a:rPr lang="en-US" sz="2000" dirty="0"/>
              <a:t>Improves memory performance </a:t>
            </a:r>
          </a:p>
          <a:p>
            <a:pPr marL="1200150" lvl="2" indent="-285750">
              <a:buFont typeface="Arial" pitchFamily="34" charset="0"/>
              <a:buChar char="•"/>
            </a:pPr>
            <a:r>
              <a:rPr lang="en-US" sz="1800" dirty="0"/>
              <a:t>Separate TLB for 2M pages, less TLB misses total</a:t>
            </a:r>
          </a:p>
          <a:p>
            <a:pPr marL="1200150" lvl="2" indent="-285750">
              <a:buFont typeface="Arial" pitchFamily="34" charset="0"/>
              <a:buChar char="•"/>
            </a:pPr>
            <a:r>
              <a:rPr lang="en-US" sz="1800" dirty="0"/>
              <a:t>2M TLB miss =&gt; less page table walk</a:t>
            </a:r>
          </a:p>
          <a:p>
            <a:pPr lvl="1">
              <a:buFont typeface="Arial" pitchFamily="34" charset="0"/>
              <a:buChar char="•"/>
            </a:pPr>
            <a:r>
              <a:rPr lang="en-US" sz="2000" dirty="0"/>
              <a:t>GPU data access backed by 2M pages, decreasing TLB miss count &amp; cost.</a:t>
            </a:r>
          </a:p>
          <a:p>
            <a:pPr marL="285750" indent="-285750">
              <a:buFont typeface="Arial" pitchFamily="34" charset="0"/>
              <a:buChar char="•"/>
            </a:pPr>
            <a:r>
              <a:rPr lang="en-US" sz="2000" dirty="0" err="1"/>
              <a:t>LibSVM</a:t>
            </a:r>
            <a:r>
              <a:rPr lang="en-US" sz="2000" dirty="0"/>
              <a:t> a “Big Data” application, lots of CPU to GPU data movement</a:t>
            </a:r>
          </a:p>
          <a:p>
            <a:pPr marL="285750" indent="-285750">
              <a:buFont typeface="Arial" pitchFamily="34" charset="0"/>
              <a:buChar char="•"/>
            </a:pPr>
            <a:endParaRPr lang="en-US" sz="2000" dirty="0"/>
          </a:p>
          <a:p>
            <a:endParaRPr lang="en-US" sz="2000" dirty="0"/>
          </a:p>
        </p:txBody>
      </p:sp>
      <p:sp>
        <p:nvSpPr>
          <p:cNvPr id="5" name="Slide Number Placeholder 4"/>
          <p:cNvSpPr>
            <a:spLocks noGrp="1"/>
          </p:cNvSpPr>
          <p:nvPr>
            <p:ph type="sldNum" sz="quarter" idx="12"/>
          </p:nvPr>
        </p:nvSpPr>
        <p:spPr/>
        <p:txBody>
          <a:bodyPr/>
          <a:lstStyle/>
          <a:p>
            <a:fld id="{4AC9C43E-78D2-48D2-B1B6-BA735BFACA5E}" type="slidenum">
              <a:rPr lang="en-US" smtClean="0"/>
              <a:t>26</a:t>
            </a:fld>
            <a:endParaRPr lang="en-US"/>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931833088"/>
              </p:ext>
            </p:extLst>
          </p:nvPr>
        </p:nvGraphicFramePr>
        <p:xfrm>
          <a:off x="4191000" y="1066800"/>
          <a:ext cx="4939862"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6127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229600" cy="1143000"/>
          </a:xfrm>
        </p:spPr>
        <p:txBody>
          <a:bodyPr/>
          <a:lstStyle/>
          <a:p>
            <a:r>
              <a:rPr lang="en-US" sz="4000" dirty="0" smtClean="0">
                <a:solidFill>
                  <a:schemeClr val="tx1"/>
                </a:solidFill>
              </a:rPr>
              <a:t>LULESH Hydrodynamics Performance</a:t>
            </a:r>
            <a:endParaRPr lang="en-US" sz="4000" dirty="0">
              <a:solidFill>
                <a:schemeClr val="tx1"/>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23439292"/>
              </p:ext>
            </p:extLst>
          </p:nvPr>
        </p:nvGraphicFramePr>
        <p:xfrm>
          <a:off x="457200" y="1423989"/>
          <a:ext cx="8229600" cy="322421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p:cNvSpPr>
            <a:spLocks noGrp="1"/>
          </p:cNvSpPr>
          <p:nvPr>
            <p:ph type="body" sz="quarter" idx="12"/>
          </p:nvPr>
        </p:nvSpPr>
        <p:spPr>
          <a:xfrm>
            <a:off x="457200" y="1034257"/>
            <a:ext cx="8229600" cy="388939"/>
          </a:xfrm>
        </p:spPr>
        <p:txBody>
          <a:bodyPr/>
          <a:lstStyle/>
          <a:p>
            <a:r>
              <a:rPr lang="en-US" dirty="0" err="1" smtClean="0">
                <a:solidFill>
                  <a:schemeClr val="tx1"/>
                </a:solidFill>
              </a:rPr>
              <a:t>Bespin</a:t>
            </a:r>
            <a:r>
              <a:rPr lang="en-US" dirty="0" smtClean="0">
                <a:solidFill>
                  <a:schemeClr val="tx1"/>
                </a:solidFill>
              </a:rPr>
              <a:t> K20m Results</a:t>
            </a:r>
            <a:endParaRPr lang="en-US" dirty="0">
              <a:solidFill>
                <a:schemeClr val="tx1"/>
              </a:solidFill>
            </a:endParaRPr>
          </a:p>
        </p:txBody>
      </p:sp>
      <p:sp>
        <p:nvSpPr>
          <p:cNvPr id="7" name="Slide Number Placeholder 6"/>
          <p:cNvSpPr>
            <a:spLocks noGrp="1"/>
          </p:cNvSpPr>
          <p:nvPr>
            <p:ph type="sldNum" sz="quarter" idx="4294967295"/>
          </p:nvPr>
        </p:nvSpPr>
        <p:spPr>
          <a:xfrm>
            <a:off x="7010400" y="6264275"/>
            <a:ext cx="2133600" cy="365125"/>
          </a:xfrm>
          <a:prstGeom prst="rect">
            <a:avLst/>
          </a:prstGeom>
        </p:spPr>
        <p:txBody>
          <a:bodyPr/>
          <a:lstStyle/>
          <a:p>
            <a:fld id="{06705124-8FEB-4440-890A-DF4CC6DB5DC5}" type="slidenum">
              <a:rPr lang="en-US" smtClean="0"/>
              <a:t>27</a:t>
            </a:fld>
            <a:endParaRPr lang="en-US"/>
          </a:p>
        </p:txBody>
      </p:sp>
      <p:sp>
        <p:nvSpPr>
          <p:cNvPr id="2" name="TextBox 1"/>
          <p:cNvSpPr txBox="1"/>
          <p:nvPr/>
        </p:nvSpPr>
        <p:spPr>
          <a:xfrm>
            <a:off x="1524000" y="4648200"/>
            <a:ext cx="5638800" cy="1477328"/>
          </a:xfrm>
          <a:prstGeom prst="rect">
            <a:avLst/>
          </a:prstGeom>
          <a:noFill/>
        </p:spPr>
        <p:txBody>
          <a:bodyPr wrap="square" rtlCol="0">
            <a:spAutoFit/>
          </a:bodyPr>
          <a:lstStyle/>
          <a:p>
            <a:r>
              <a:rPr lang="en-US" dirty="0"/>
              <a:t>LULESH (K20m only)</a:t>
            </a:r>
          </a:p>
          <a:p>
            <a:r>
              <a:rPr lang="en-US" dirty="0"/>
              <a:t>Highly compute-intensive, little data movement</a:t>
            </a:r>
          </a:p>
          <a:p>
            <a:pPr lvl="1"/>
            <a:r>
              <a:rPr lang="en-US" dirty="0"/>
              <a:t>Expect little virtualization overhead</a:t>
            </a:r>
          </a:p>
          <a:p>
            <a:r>
              <a:rPr lang="en-US" dirty="0"/>
              <a:t>Initially slight overhead from </a:t>
            </a:r>
            <a:r>
              <a:rPr lang="en-US" dirty="0" err="1"/>
              <a:t>Xen</a:t>
            </a:r>
            <a:endParaRPr lang="en-US" dirty="0"/>
          </a:p>
          <a:p>
            <a:pPr lvl="1"/>
            <a:r>
              <a:rPr lang="en-US" dirty="0"/>
              <a:t>Decreases as mesh resolution (N</a:t>
            </a:r>
            <a:r>
              <a:rPr lang="en-US" baseline="30000" dirty="0"/>
              <a:t>3</a:t>
            </a:r>
            <a:r>
              <a:rPr lang="en-US" dirty="0"/>
              <a:t>) </a:t>
            </a:r>
            <a:r>
              <a:rPr lang="en-US" dirty="0" smtClean="0"/>
              <a:t>increases</a:t>
            </a:r>
            <a:endParaRPr lang="en-US" dirty="0"/>
          </a:p>
        </p:txBody>
      </p:sp>
      <p:sp>
        <p:nvSpPr>
          <p:cNvPr id="9" name="TextBox 8"/>
          <p:cNvSpPr txBox="1"/>
          <p:nvPr/>
        </p:nvSpPr>
        <p:spPr>
          <a:xfrm>
            <a:off x="8849" y="6304002"/>
            <a:ext cx="8382000" cy="553998"/>
          </a:xfrm>
          <a:prstGeom prst="rect">
            <a:avLst/>
          </a:prstGeom>
          <a:solidFill>
            <a:srgbClr val="FFFFFF"/>
          </a:solidFill>
        </p:spPr>
        <p:txBody>
          <a:bodyPr wrap="square" rtlCol="0">
            <a:spAutoFit/>
          </a:bodyPr>
          <a:lstStyle/>
          <a:p>
            <a:pPr algn="ctr"/>
            <a:r>
              <a:rPr lang="en-US" sz="1000" dirty="0" err="1"/>
              <a:t>From:John</a:t>
            </a:r>
            <a:r>
              <a:rPr lang="en-US" sz="1000" dirty="0"/>
              <a:t> Paul Walters, Andrew J. Younge, Dong-In Kang, </a:t>
            </a:r>
            <a:r>
              <a:rPr lang="en-US" sz="1000" dirty="0" err="1"/>
              <a:t>Ke-Thia</a:t>
            </a:r>
            <a:r>
              <a:rPr lang="en-US" sz="1000" dirty="0"/>
              <a:t> Yao, </a:t>
            </a:r>
            <a:r>
              <a:rPr lang="en-US" sz="1000" dirty="0" err="1"/>
              <a:t>Mikyung</a:t>
            </a:r>
            <a:r>
              <a:rPr lang="en-US" sz="1000" dirty="0"/>
              <a:t> Kang, Stephen P. </a:t>
            </a:r>
            <a:r>
              <a:rPr lang="en-US" sz="1000" dirty="0" err="1"/>
              <a:t>Crago</a:t>
            </a:r>
            <a:r>
              <a:rPr lang="en-US" sz="1000" dirty="0"/>
              <a:t>, Geoffrey C. Fox, GPU-</a:t>
            </a:r>
            <a:r>
              <a:rPr lang="en-US" sz="1000" dirty="0" err="1"/>
              <a:t>Passthrough</a:t>
            </a:r>
            <a:r>
              <a:rPr lang="en-US" sz="1000" dirty="0"/>
              <a:t> Performance: A Comparison of KVM, </a:t>
            </a:r>
            <a:r>
              <a:rPr lang="en-US" sz="1000" dirty="0" err="1"/>
              <a:t>Xen</a:t>
            </a:r>
            <a:r>
              <a:rPr lang="en-US" sz="1000" dirty="0"/>
              <a:t>, </a:t>
            </a:r>
            <a:r>
              <a:rPr lang="en-US" sz="1000" dirty="0" err="1"/>
              <a:t>VMWare</a:t>
            </a:r>
            <a:r>
              <a:rPr lang="en-US" sz="1000" dirty="0"/>
              <a:t> </a:t>
            </a:r>
            <a:r>
              <a:rPr lang="en-US" sz="1000" dirty="0" err="1"/>
              <a:t>ESXi</a:t>
            </a:r>
            <a:r>
              <a:rPr lang="en-US" sz="1000" dirty="0"/>
              <a:t>, and LXC for CUDA and </a:t>
            </a:r>
            <a:r>
              <a:rPr lang="en-US" sz="1000" dirty="0" err="1"/>
              <a:t>OpenCL</a:t>
            </a:r>
            <a:r>
              <a:rPr lang="en-US" sz="1000" dirty="0"/>
              <a:t> Applications, in Proceedings of the 7th IEEE International Conference on Cloud Computing (CLOUD 2014). </a:t>
            </a:r>
          </a:p>
        </p:txBody>
      </p:sp>
    </p:spTree>
    <p:extLst>
      <p:ext uri="{BB962C8B-B14F-4D97-AF65-F5344CB8AC3E}">
        <p14:creationId xmlns:p14="http://schemas.microsoft.com/office/powerpoint/2010/main" val="1756789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Lessons Learned – GPU Hypervisor Performance</a:t>
            </a:r>
            <a:endParaRPr lang="en-US" sz="4000" dirty="0">
              <a:solidFill>
                <a:schemeClr val="tx1"/>
              </a:solidFill>
            </a:endParaRPr>
          </a:p>
        </p:txBody>
      </p:sp>
      <p:sp>
        <p:nvSpPr>
          <p:cNvPr id="3" name="Content Placeholder 2"/>
          <p:cNvSpPr>
            <a:spLocks noGrp="1"/>
          </p:cNvSpPr>
          <p:nvPr>
            <p:ph sz="half" idx="1"/>
          </p:nvPr>
        </p:nvSpPr>
        <p:spPr>
          <a:xfrm>
            <a:off x="152400" y="1600200"/>
            <a:ext cx="4343400" cy="4525963"/>
          </a:xfrm>
        </p:spPr>
        <p:txBody>
          <a:bodyPr/>
          <a:lstStyle/>
          <a:p>
            <a:r>
              <a:rPr lang="en-US" sz="2000" dirty="0" smtClean="0">
                <a:solidFill>
                  <a:schemeClr val="tx1"/>
                </a:solidFill>
              </a:rPr>
              <a:t>KVM consistently yields near-native performance across architectures</a:t>
            </a:r>
          </a:p>
          <a:p>
            <a:r>
              <a:rPr lang="en-US" sz="2000" dirty="0" err="1" smtClean="0">
                <a:solidFill>
                  <a:schemeClr val="tx1"/>
                </a:solidFill>
              </a:rPr>
              <a:t>VMWare’s</a:t>
            </a:r>
            <a:r>
              <a:rPr lang="en-US" sz="2000" dirty="0" smtClean="0">
                <a:solidFill>
                  <a:schemeClr val="tx1"/>
                </a:solidFill>
              </a:rPr>
              <a:t> performance inconsistent</a:t>
            </a:r>
          </a:p>
          <a:p>
            <a:pPr lvl="1"/>
            <a:r>
              <a:rPr lang="en-US" sz="1800" dirty="0" smtClean="0">
                <a:solidFill>
                  <a:schemeClr val="tx1"/>
                </a:solidFill>
              </a:rPr>
              <a:t>Near-native on Sandy Bridge, high overhead on </a:t>
            </a:r>
            <a:r>
              <a:rPr lang="en-US" sz="1800" dirty="0" err="1" smtClean="0">
                <a:solidFill>
                  <a:schemeClr val="tx1"/>
                </a:solidFill>
              </a:rPr>
              <a:t>Westmere</a:t>
            </a:r>
            <a:endParaRPr lang="en-US" sz="1800" dirty="0" smtClean="0">
              <a:solidFill>
                <a:schemeClr val="tx1"/>
              </a:solidFill>
            </a:endParaRPr>
          </a:p>
          <a:p>
            <a:r>
              <a:rPr lang="en-US" sz="2000" dirty="0" err="1" smtClean="0">
                <a:solidFill>
                  <a:schemeClr val="tx1"/>
                </a:solidFill>
              </a:rPr>
              <a:t>Xen</a:t>
            </a:r>
            <a:r>
              <a:rPr lang="en-US" sz="2000" dirty="0" smtClean="0">
                <a:solidFill>
                  <a:schemeClr val="tx1"/>
                </a:solidFill>
              </a:rPr>
              <a:t> performed consistently average across both architectures</a:t>
            </a:r>
          </a:p>
          <a:p>
            <a:r>
              <a:rPr lang="en-US" sz="2000" dirty="0" smtClean="0">
                <a:solidFill>
                  <a:schemeClr val="tx1"/>
                </a:solidFill>
              </a:rPr>
              <a:t>LXC performed closest to native</a:t>
            </a:r>
          </a:p>
          <a:p>
            <a:pPr lvl="1"/>
            <a:r>
              <a:rPr lang="en-US" sz="1800" dirty="0" smtClean="0">
                <a:solidFill>
                  <a:schemeClr val="tx1"/>
                </a:solidFill>
              </a:rPr>
              <a:t>Unsurprising</a:t>
            </a:r>
            <a:r>
              <a:rPr lang="en-US" sz="1800" dirty="0">
                <a:solidFill>
                  <a:schemeClr val="tx1"/>
                </a:solidFill>
              </a:rPr>
              <a:t>, given LXC’s </a:t>
            </a:r>
            <a:r>
              <a:rPr lang="en-US" sz="1800" dirty="0" smtClean="0">
                <a:solidFill>
                  <a:schemeClr val="tx1"/>
                </a:solidFill>
              </a:rPr>
              <a:t>design</a:t>
            </a:r>
          </a:p>
          <a:p>
            <a:pPr lvl="1"/>
            <a:r>
              <a:rPr lang="en-US" sz="1800" dirty="0" smtClean="0">
                <a:solidFill>
                  <a:schemeClr val="tx1"/>
                </a:solidFill>
              </a:rPr>
              <a:t>Trades performance for flexibility</a:t>
            </a:r>
          </a:p>
          <a:p>
            <a:r>
              <a:rPr lang="en-US" sz="2000" dirty="0" smtClean="0">
                <a:solidFill>
                  <a:schemeClr val="tx1"/>
                </a:solidFill>
              </a:rPr>
              <a:t>Given these results we see KVM as holding a slight edge for GPU </a:t>
            </a:r>
            <a:r>
              <a:rPr lang="en-US" sz="2000" dirty="0" err="1" smtClean="0">
                <a:solidFill>
                  <a:schemeClr val="tx1"/>
                </a:solidFill>
              </a:rPr>
              <a:t>passthrough</a:t>
            </a:r>
            <a:endParaRPr lang="en-US" sz="2000" dirty="0">
              <a:solidFill>
                <a:schemeClr val="tx1"/>
              </a:solidFill>
            </a:endParaRPr>
          </a:p>
        </p:txBody>
      </p:sp>
      <p:sp>
        <p:nvSpPr>
          <p:cNvPr id="4" name="Content Placeholder 3"/>
          <p:cNvSpPr>
            <a:spLocks noGrp="1"/>
          </p:cNvSpPr>
          <p:nvPr>
            <p:ph sz="half" idx="2"/>
          </p:nvPr>
        </p:nvSpPr>
        <p:spPr>
          <a:xfrm>
            <a:off x="4648200" y="1600200"/>
            <a:ext cx="4343400" cy="4525963"/>
          </a:xfrm>
        </p:spPr>
        <p:txBody>
          <a:bodyPr/>
          <a:lstStyle/>
          <a:p>
            <a:r>
              <a:rPr lang="en-US" sz="2000" dirty="0"/>
              <a:t>Virtualization of high </a:t>
            </a:r>
            <a:r>
              <a:rPr lang="en-US" sz="2000" dirty="0" smtClean="0"/>
              <a:t>performance GPU </a:t>
            </a:r>
            <a:r>
              <a:rPr lang="en-US" sz="2000" dirty="0"/>
              <a:t>workloads historically controversial</a:t>
            </a:r>
          </a:p>
          <a:p>
            <a:pPr lvl="1"/>
            <a:r>
              <a:rPr lang="en-US" sz="1800" dirty="0" err="1"/>
              <a:t>Westmere</a:t>
            </a:r>
            <a:r>
              <a:rPr lang="en-US" sz="1800" dirty="0"/>
              <a:t> results suggest this </a:t>
            </a:r>
            <a:r>
              <a:rPr lang="en-US" sz="1800" i="1" dirty="0"/>
              <a:t>was</a:t>
            </a:r>
            <a:r>
              <a:rPr lang="en-US" sz="1800" dirty="0"/>
              <a:t> sometimes legitimate </a:t>
            </a:r>
          </a:p>
          <a:p>
            <a:pPr lvl="1"/>
            <a:r>
              <a:rPr lang="en-US" sz="1800" dirty="0"/>
              <a:t>More than 10% overhead common</a:t>
            </a:r>
          </a:p>
          <a:p>
            <a:r>
              <a:rPr lang="en-US" sz="2000" dirty="0"/>
              <a:t>Recent architectures (e.g. Sandy Bridge) have nearly erased those overheads</a:t>
            </a:r>
          </a:p>
          <a:p>
            <a:pPr lvl="1"/>
            <a:r>
              <a:rPr lang="en-US" sz="1800" dirty="0"/>
              <a:t>Lowest performing hypervisor (</a:t>
            </a:r>
            <a:r>
              <a:rPr lang="en-US" sz="1800" dirty="0" err="1"/>
              <a:t>Xen</a:t>
            </a:r>
            <a:r>
              <a:rPr lang="en-US" sz="1800" dirty="0"/>
              <a:t>) within 95% of native</a:t>
            </a:r>
          </a:p>
          <a:p>
            <a:pPr lvl="1"/>
            <a:r>
              <a:rPr lang="en-US" sz="1800" dirty="0"/>
              <a:t>Improved CPU integration with PCI-Express bus</a:t>
            </a:r>
          </a:p>
          <a:p>
            <a:endParaRPr lang="en-US" sz="2000" dirty="0"/>
          </a:p>
        </p:txBody>
      </p:sp>
      <p:sp>
        <p:nvSpPr>
          <p:cNvPr id="5" name="Slide Number Placeholder 4"/>
          <p:cNvSpPr>
            <a:spLocks noGrp="1"/>
          </p:cNvSpPr>
          <p:nvPr>
            <p:ph type="sldNum" sz="quarter" idx="12"/>
          </p:nvPr>
        </p:nvSpPr>
        <p:spPr/>
        <p:txBody>
          <a:bodyPr/>
          <a:lstStyle/>
          <a:p>
            <a:fld id="{4AC9C43E-78D2-48D2-B1B6-BA735BFACA5E}" type="slidenum">
              <a:rPr lang="en-US" smtClean="0"/>
              <a:t>28</a:t>
            </a:fld>
            <a:endParaRPr lang="en-US"/>
          </a:p>
        </p:txBody>
      </p:sp>
    </p:spTree>
    <p:extLst>
      <p:ext uri="{BB962C8B-B14F-4D97-AF65-F5344CB8AC3E}">
        <p14:creationId xmlns:p14="http://schemas.microsoft.com/office/powerpoint/2010/main" val="1349100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229600" cy="1143000"/>
          </a:xfrm>
        </p:spPr>
        <p:txBody>
          <a:bodyPr/>
          <a:lstStyle/>
          <a:p>
            <a:r>
              <a:rPr lang="en-US" dirty="0" smtClean="0"/>
              <a:t>I/O Interconnect in Cloud</a:t>
            </a:r>
            <a:endParaRPr lang="en-US" dirty="0"/>
          </a:p>
        </p:txBody>
      </p:sp>
      <p:sp>
        <p:nvSpPr>
          <p:cNvPr id="9" name="Content Placeholder 8"/>
          <p:cNvSpPr>
            <a:spLocks noGrp="1"/>
          </p:cNvSpPr>
          <p:nvPr>
            <p:ph idx="1"/>
          </p:nvPr>
        </p:nvSpPr>
        <p:spPr>
          <a:xfrm>
            <a:off x="457200" y="1143000"/>
            <a:ext cx="8229600" cy="4525963"/>
          </a:xfrm>
        </p:spPr>
        <p:txBody>
          <a:bodyPr/>
          <a:lstStyle/>
          <a:p>
            <a:r>
              <a:rPr lang="en-US" dirty="0" smtClean="0"/>
              <a:t>While hypervisor performances improves, I/O support in virtualized environments still suffer</a:t>
            </a:r>
          </a:p>
          <a:p>
            <a:pPr lvl="1"/>
            <a:r>
              <a:rPr lang="en-US" dirty="0" smtClean="0"/>
              <a:t>Bridged 1GbE or 10GbE often state-of-the-art for </a:t>
            </a:r>
            <a:r>
              <a:rPr lang="en-US" dirty="0" err="1" smtClean="0"/>
              <a:t>IaaS</a:t>
            </a:r>
            <a:r>
              <a:rPr lang="en-US" dirty="0" smtClean="0"/>
              <a:t> solutions (Amazon EC2)</a:t>
            </a:r>
          </a:p>
          <a:p>
            <a:pPr lvl="1"/>
            <a:r>
              <a:rPr lang="en-US" dirty="0" smtClean="0"/>
              <a:t>Latency also suffers with emulated drivers</a:t>
            </a:r>
          </a:p>
          <a:p>
            <a:r>
              <a:rPr lang="en-US" dirty="0" smtClean="0"/>
              <a:t>Distributed memory applications rely on interconnects for distributing computation</a:t>
            </a:r>
          </a:p>
          <a:p>
            <a:r>
              <a:rPr lang="en-US" dirty="0" smtClean="0"/>
              <a:t>Need for high performance, low latency interconnect</a:t>
            </a:r>
          </a:p>
          <a:p>
            <a:pPr lvl="1"/>
            <a:r>
              <a:rPr lang="en-US" dirty="0" err="1" smtClean="0"/>
              <a:t>InfiniBand</a:t>
            </a:r>
            <a:r>
              <a:rPr lang="en-US" dirty="0" smtClean="0"/>
              <a:t> - Not possible until recently</a:t>
            </a:r>
          </a:p>
        </p:txBody>
      </p:sp>
      <p:sp>
        <p:nvSpPr>
          <p:cNvPr id="7" name="Slide Number Placeholder 6"/>
          <p:cNvSpPr>
            <a:spLocks noGrp="1"/>
          </p:cNvSpPr>
          <p:nvPr>
            <p:ph type="sldNum" sz="quarter" idx="12"/>
          </p:nvPr>
        </p:nvSpPr>
        <p:spPr/>
        <p:txBody>
          <a:bodyPr/>
          <a:lstStyle/>
          <a:p>
            <a:fld id="{DF65342D-ECD5-4E90-81DB-71CDC1F146DF}" type="slidenum">
              <a:rPr lang="en-US" smtClean="0"/>
              <a:t>29</a:t>
            </a:fld>
            <a:endParaRPr lang="en-US"/>
          </a:p>
        </p:txBody>
      </p:sp>
    </p:spTree>
    <p:extLst>
      <p:ext uri="{BB962C8B-B14F-4D97-AF65-F5344CB8AC3E}">
        <p14:creationId xmlns:p14="http://schemas.microsoft.com/office/powerpoint/2010/main" val="838939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914400"/>
            <a:ext cx="8229600" cy="4525963"/>
          </a:xfrm>
        </p:spPr>
        <p:txBody>
          <a:bodyPr/>
          <a:lstStyle/>
          <a:p>
            <a:r>
              <a:rPr lang="en-US" dirty="0" smtClean="0"/>
              <a:t>The </a:t>
            </a:r>
            <a:r>
              <a:rPr lang="en-US" dirty="0" err="1" smtClean="0"/>
              <a:t>FutureGrid</a:t>
            </a:r>
            <a:r>
              <a:rPr lang="en-US" dirty="0" smtClean="0"/>
              <a:t> Project</a:t>
            </a:r>
          </a:p>
          <a:p>
            <a:r>
              <a:rPr lang="en-US" dirty="0"/>
              <a:t>Cloud != </a:t>
            </a:r>
            <a:r>
              <a:rPr lang="en-US" dirty="0" smtClean="0"/>
              <a:t>HPC</a:t>
            </a:r>
          </a:p>
          <a:p>
            <a:r>
              <a:rPr lang="en-US" dirty="0" smtClean="0"/>
              <a:t>Cloud infrastructure advancements</a:t>
            </a:r>
          </a:p>
          <a:p>
            <a:pPr lvl="1"/>
            <a:r>
              <a:rPr lang="en-US" dirty="0" smtClean="0"/>
              <a:t>Performance considerations</a:t>
            </a:r>
          </a:p>
          <a:p>
            <a:pPr lvl="1"/>
            <a:r>
              <a:rPr lang="en-US" dirty="0" smtClean="0"/>
              <a:t>hypervisor selection</a:t>
            </a:r>
          </a:p>
          <a:p>
            <a:pPr lvl="1"/>
            <a:r>
              <a:rPr lang="en-US" dirty="0" smtClean="0"/>
              <a:t>GPU Virtualization</a:t>
            </a:r>
          </a:p>
          <a:p>
            <a:pPr lvl="1"/>
            <a:r>
              <a:rPr lang="en-US" dirty="0" smtClean="0"/>
              <a:t>SR-IOV </a:t>
            </a:r>
            <a:r>
              <a:rPr lang="en-US" dirty="0" err="1" smtClean="0"/>
              <a:t>InfiniBand</a:t>
            </a:r>
            <a:endParaRPr lang="en-US" dirty="0" smtClean="0"/>
          </a:p>
          <a:p>
            <a:r>
              <a:rPr lang="en-US" dirty="0" smtClean="0"/>
              <a:t>HPC Application evaluation</a:t>
            </a:r>
          </a:p>
          <a:p>
            <a:pPr lvl="1"/>
            <a:r>
              <a:rPr lang="en-US" dirty="0" smtClean="0"/>
              <a:t>LAMMPS &amp; HOOMD</a:t>
            </a:r>
          </a:p>
          <a:p>
            <a:r>
              <a:rPr lang="en-US" dirty="0" smtClean="0"/>
              <a:t>High </a:t>
            </a:r>
            <a:r>
              <a:rPr lang="en-US" dirty="0"/>
              <a:t>P</a:t>
            </a:r>
            <a:r>
              <a:rPr lang="en-US" dirty="0" smtClean="0"/>
              <a:t>erformance Virtual Clusters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3</a:t>
            </a:fld>
            <a:endParaRPr lang="en-US"/>
          </a:p>
        </p:txBody>
      </p:sp>
    </p:spTree>
    <p:extLst>
      <p:ext uri="{BB962C8B-B14F-4D97-AF65-F5344CB8AC3E}">
        <p14:creationId xmlns:p14="http://schemas.microsoft.com/office/powerpoint/2010/main" val="1891483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Deleteimage.png"/>
          <p:cNvPicPr>
            <a:picLocks noChangeAspect="1"/>
          </p:cNvPicPr>
          <p:nvPr/>
        </p:nvPicPr>
        <p:blipFill>
          <a:blip r:embed="rId3" cstate="print"/>
          <a:stretch>
            <a:fillRect/>
          </a:stretch>
        </p:blipFill>
        <p:spPr>
          <a:xfrm>
            <a:off x="5105400" y="5791200"/>
            <a:ext cx="381000" cy="381000"/>
          </a:xfrm>
          <a:prstGeom prst="rect">
            <a:avLst/>
          </a:prstGeom>
        </p:spPr>
      </p:pic>
      <p:pic>
        <p:nvPicPr>
          <p:cNvPr id="17" name="Picture 16" descr="checkmark.jpg"/>
          <p:cNvPicPr>
            <a:picLocks noChangeAspect="1"/>
          </p:cNvPicPr>
          <p:nvPr/>
        </p:nvPicPr>
        <p:blipFill>
          <a:blip r:embed="rId4" cstate="print"/>
          <a:stretch>
            <a:fillRect/>
          </a:stretch>
        </p:blipFill>
        <p:spPr>
          <a:xfrm>
            <a:off x="5105400" y="5410200"/>
            <a:ext cx="442807" cy="383198"/>
          </a:xfrm>
          <a:prstGeom prst="rect">
            <a:avLst/>
          </a:prstGeom>
        </p:spPr>
      </p:pic>
      <p:sp>
        <p:nvSpPr>
          <p:cNvPr id="3" name="Title 2"/>
          <p:cNvSpPr>
            <a:spLocks noGrp="1"/>
          </p:cNvSpPr>
          <p:nvPr>
            <p:ph type="title"/>
          </p:nvPr>
        </p:nvSpPr>
        <p:spPr>
          <a:xfrm>
            <a:off x="381000" y="0"/>
            <a:ext cx="8229600" cy="1143000"/>
          </a:xfrm>
        </p:spPr>
        <p:txBody>
          <a:bodyPr>
            <a:normAutofit/>
          </a:bodyPr>
          <a:lstStyle/>
          <a:p>
            <a:r>
              <a:rPr lang="en-US" dirty="0" err="1" smtClean="0"/>
              <a:t>InfiniBand</a:t>
            </a:r>
            <a:r>
              <a:rPr lang="en-US" dirty="0" smtClean="0"/>
              <a:t> Virtualization</a:t>
            </a:r>
            <a:endParaRPr lang="en-US" dirty="0"/>
          </a:p>
        </p:txBody>
      </p:sp>
      <p:pic>
        <p:nvPicPr>
          <p:cNvPr id="15" name="Content Placeholder 14" descr="VirtualizationFigure.jpg"/>
          <p:cNvPicPr>
            <a:picLocks noGrp="1" noChangeAspect="1"/>
          </p:cNvPicPr>
          <p:nvPr>
            <p:ph idx="1"/>
          </p:nvPr>
        </p:nvPicPr>
        <p:blipFill>
          <a:blip r:embed="rId5" cstate="print"/>
          <a:stretch>
            <a:fillRect/>
          </a:stretch>
        </p:blipFill>
        <p:spPr>
          <a:xfrm>
            <a:off x="838200" y="1295400"/>
            <a:ext cx="7543800" cy="4191000"/>
          </a:xfrm>
        </p:spPr>
      </p:pic>
      <p:sp>
        <p:nvSpPr>
          <p:cNvPr id="8" name="Slide Number Placeholder 7"/>
          <p:cNvSpPr>
            <a:spLocks noGrp="1"/>
          </p:cNvSpPr>
          <p:nvPr>
            <p:ph type="sldNum" sz="quarter" idx="12"/>
          </p:nvPr>
        </p:nvSpPr>
        <p:spPr/>
        <p:txBody>
          <a:bodyPr/>
          <a:lstStyle/>
          <a:p>
            <a:fld id="{5BE98AC3-D32D-48A9-B816-94F5AA139B08}" type="slidenum">
              <a:rPr lang="en-US" smtClean="0"/>
              <a:pPr/>
              <a:t>30</a:t>
            </a:fld>
            <a:endParaRPr lang="en-US"/>
          </a:p>
        </p:txBody>
      </p:sp>
      <p:cxnSp>
        <p:nvCxnSpPr>
          <p:cNvPr id="6" name="Straight Arrow Connector 5"/>
          <p:cNvCxnSpPr/>
          <p:nvPr/>
        </p:nvCxnSpPr>
        <p:spPr>
          <a:xfrm>
            <a:off x="1295400" y="1219200"/>
            <a:ext cx="678180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0400" y="803702"/>
            <a:ext cx="2823209" cy="415498"/>
          </a:xfrm>
          <a:prstGeom prst="rect">
            <a:avLst/>
          </a:prstGeom>
          <a:noFill/>
        </p:spPr>
        <p:txBody>
          <a:bodyPr wrap="none" rtlCol="0">
            <a:spAutoFit/>
          </a:bodyPr>
          <a:lstStyle/>
          <a:p>
            <a:r>
              <a:rPr lang="en-US" sz="2100" b="1" dirty="0" smtClean="0"/>
              <a:t>Overhead Reduction</a:t>
            </a:r>
            <a:endParaRPr lang="en-US" sz="2100" b="1" dirty="0"/>
          </a:p>
        </p:txBody>
      </p:sp>
      <p:sp>
        <p:nvSpPr>
          <p:cNvPr id="9" name="TextBox 8"/>
          <p:cNvSpPr txBox="1"/>
          <p:nvPr/>
        </p:nvSpPr>
        <p:spPr>
          <a:xfrm>
            <a:off x="3429000" y="5486400"/>
            <a:ext cx="1588897" cy="646331"/>
          </a:xfrm>
          <a:prstGeom prst="rect">
            <a:avLst/>
          </a:prstGeom>
          <a:noFill/>
        </p:spPr>
        <p:txBody>
          <a:bodyPr wrap="none" rtlCol="0">
            <a:spAutoFit/>
          </a:bodyPr>
          <a:lstStyle/>
          <a:p>
            <a:r>
              <a:rPr lang="en-US" dirty="0" smtClean="0"/>
              <a:t>Performance</a:t>
            </a:r>
          </a:p>
          <a:p>
            <a:r>
              <a:rPr lang="en-US" dirty="0" smtClean="0"/>
              <a:t>Scalability</a:t>
            </a:r>
            <a:endParaRPr lang="en-US" dirty="0"/>
          </a:p>
        </p:txBody>
      </p:sp>
      <p:sp>
        <p:nvSpPr>
          <p:cNvPr id="10" name="TextBox 9"/>
          <p:cNvSpPr txBox="1"/>
          <p:nvPr/>
        </p:nvSpPr>
        <p:spPr>
          <a:xfrm>
            <a:off x="5927023" y="5486400"/>
            <a:ext cx="1662635" cy="646331"/>
          </a:xfrm>
          <a:prstGeom prst="rect">
            <a:avLst/>
          </a:prstGeom>
          <a:noFill/>
        </p:spPr>
        <p:txBody>
          <a:bodyPr wrap="none" rtlCol="0">
            <a:spAutoFit/>
          </a:bodyPr>
          <a:lstStyle/>
          <a:p>
            <a:r>
              <a:rPr lang="en-US" dirty="0" smtClean="0"/>
              <a:t> Performance</a:t>
            </a:r>
          </a:p>
          <a:p>
            <a:r>
              <a:rPr lang="en-US" dirty="0" smtClean="0"/>
              <a:t> Scalability</a:t>
            </a:r>
            <a:endParaRPr lang="en-US" dirty="0"/>
          </a:p>
        </p:txBody>
      </p:sp>
      <p:sp>
        <p:nvSpPr>
          <p:cNvPr id="11" name="TextBox 10"/>
          <p:cNvSpPr txBox="1"/>
          <p:nvPr/>
        </p:nvSpPr>
        <p:spPr>
          <a:xfrm>
            <a:off x="1066800" y="5486400"/>
            <a:ext cx="1588897" cy="646331"/>
          </a:xfrm>
          <a:prstGeom prst="rect">
            <a:avLst/>
          </a:prstGeom>
          <a:noFill/>
        </p:spPr>
        <p:txBody>
          <a:bodyPr wrap="none" rtlCol="0">
            <a:spAutoFit/>
          </a:bodyPr>
          <a:lstStyle/>
          <a:p>
            <a:r>
              <a:rPr lang="en-US" dirty="0" smtClean="0"/>
              <a:t>Performance</a:t>
            </a:r>
          </a:p>
          <a:p>
            <a:r>
              <a:rPr lang="en-US" dirty="0" smtClean="0"/>
              <a:t>Scalability</a:t>
            </a:r>
            <a:endParaRPr lang="en-US" dirty="0"/>
          </a:p>
        </p:txBody>
      </p:sp>
      <p:pic>
        <p:nvPicPr>
          <p:cNvPr id="18" name="Picture 17" descr="checkmark.jpg"/>
          <p:cNvPicPr>
            <a:picLocks noChangeAspect="1"/>
          </p:cNvPicPr>
          <p:nvPr/>
        </p:nvPicPr>
        <p:blipFill>
          <a:blip r:embed="rId4" cstate="print"/>
          <a:stretch>
            <a:fillRect/>
          </a:stretch>
        </p:blipFill>
        <p:spPr>
          <a:xfrm>
            <a:off x="7634393" y="5791200"/>
            <a:ext cx="442807" cy="383198"/>
          </a:xfrm>
          <a:prstGeom prst="rect">
            <a:avLst/>
          </a:prstGeom>
        </p:spPr>
      </p:pic>
      <p:pic>
        <p:nvPicPr>
          <p:cNvPr id="19" name="Picture 18" descr="checkmark.jpg"/>
          <p:cNvPicPr>
            <a:picLocks noChangeAspect="1"/>
          </p:cNvPicPr>
          <p:nvPr/>
        </p:nvPicPr>
        <p:blipFill>
          <a:blip r:embed="rId4" cstate="print"/>
          <a:stretch>
            <a:fillRect/>
          </a:stretch>
        </p:blipFill>
        <p:spPr>
          <a:xfrm>
            <a:off x="7620000" y="5410200"/>
            <a:ext cx="442807" cy="383198"/>
          </a:xfrm>
          <a:prstGeom prst="rect">
            <a:avLst/>
          </a:prstGeom>
        </p:spPr>
      </p:pic>
      <p:pic>
        <p:nvPicPr>
          <p:cNvPr id="21" name="Picture 20" descr="Deleteimage.png"/>
          <p:cNvPicPr>
            <a:picLocks noChangeAspect="1"/>
          </p:cNvPicPr>
          <p:nvPr/>
        </p:nvPicPr>
        <p:blipFill>
          <a:blip r:embed="rId3" cstate="print"/>
          <a:stretch>
            <a:fillRect/>
          </a:stretch>
        </p:blipFill>
        <p:spPr>
          <a:xfrm>
            <a:off x="2667000" y="5867400"/>
            <a:ext cx="381000" cy="381000"/>
          </a:xfrm>
          <a:prstGeom prst="rect">
            <a:avLst/>
          </a:prstGeom>
        </p:spPr>
      </p:pic>
      <p:pic>
        <p:nvPicPr>
          <p:cNvPr id="22" name="Picture 21" descr="Deleteimage.png"/>
          <p:cNvPicPr>
            <a:picLocks noChangeAspect="1"/>
          </p:cNvPicPr>
          <p:nvPr/>
        </p:nvPicPr>
        <p:blipFill>
          <a:blip r:embed="rId3" cstate="print"/>
          <a:stretch>
            <a:fillRect/>
          </a:stretch>
        </p:blipFill>
        <p:spPr>
          <a:xfrm>
            <a:off x="2667000" y="5486400"/>
            <a:ext cx="381000" cy="381000"/>
          </a:xfrm>
          <a:prstGeom prst="rect">
            <a:avLst/>
          </a:prstGeom>
        </p:spPr>
      </p:pic>
      <p:sp>
        <p:nvSpPr>
          <p:cNvPr id="23" name="TextBox 22"/>
          <p:cNvSpPr txBox="1"/>
          <p:nvPr/>
        </p:nvSpPr>
        <p:spPr>
          <a:xfrm>
            <a:off x="8849" y="6477000"/>
            <a:ext cx="8382000" cy="400110"/>
          </a:xfrm>
          <a:prstGeom prst="rect">
            <a:avLst/>
          </a:prstGeom>
          <a:solidFill>
            <a:srgbClr val="FFFFFF"/>
          </a:solidFill>
        </p:spPr>
        <p:txBody>
          <a:bodyPr wrap="square" rtlCol="0">
            <a:spAutoFit/>
          </a:bodyPr>
          <a:lstStyle/>
          <a:p>
            <a:pPr algn="ctr"/>
            <a:r>
              <a:rPr lang="en-US" sz="1000" dirty="0" smtClean="0"/>
              <a:t>From</a:t>
            </a:r>
            <a:r>
              <a:rPr lang="en-US" sz="1000" dirty="0"/>
              <a:t>:  </a:t>
            </a:r>
            <a:r>
              <a:rPr lang="en-US" sz="1000" dirty="0" err="1"/>
              <a:t>Malek</a:t>
            </a:r>
            <a:r>
              <a:rPr lang="en-US" sz="1000" dirty="0"/>
              <a:t> </a:t>
            </a:r>
            <a:r>
              <a:rPr lang="en-US" sz="1000" dirty="0" err="1" smtClean="0"/>
              <a:t>Musleh</a:t>
            </a:r>
            <a:r>
              <a:rPr lang="en-US" sz="1000" dirty="0"/>
              <a:t>, Vijay </a:t>
            </a:r>
            <a:r>
              <a:rPr lang="en-US" sz="1000" dirty="0" err="1"/>
              <a:t>Pai</a:t>
            </a:r>
            <a:r>
              <a:rPr lang="en-US" sz="1000" dirty="0"/>
              <a:t>, John Paul Walters, Andrew J. Younge, Stephen P. </a:t>
            </a:r>
            <a:r>
              <a:rPr lang="en-US" sz="1000" dirty="0" err="1"/>
              <a:t>Crago</a:t>
            </a:r>
            <a:r>
              <a:rPr lang="en-US" sz="1000" dirty="0"/>
              <a:t>, Bridging the Virtualization Performance Gap for HPC using SR-IOV for </a:t>
            </a:r>
            <a:r>
              <a:rPr lang="en-US" sz="1000" dirty="0" err="1"/>
              <a:t>InfiniBand</a:t>
            </a:r>
            <a:r>
              <a:rPr lang="en-US" sz="1000" dirty="0"/>
              <a:t>, in Proceedings of the 7th IEEE International Conference on Cloud Computing (CLOUD 2014). </a:t>
            </a:r>
          </a:p>
        </p:txBody>
      </p:sp>
    </p:spTree>
    <p:extLst>
      <p:ext uri="{BB962C8B-B14F-4D97-AF65-F5344CB8AC3E}">
        <p14:creationId xmlns:p14="http://schemas.microsoft.com/office/powerpoint/2010/main" val="1393137769"/>
      </p:ext>
    </p:extLst>
  </p:cSld>
  <p:clrMapOvr>
    <a:masterClrMapping/>
  </p:clrMapOvr>
  <p:transition advTm="60414"/>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16" y="18197"/>
            <a:ext cx="8229600" cy="1143000"/>
          </a:xfrm>
        </p:spPr>
        <p:txBody>
          <a:bodyPr/>
          <a:lstStyle/>
          <a:p>
            <a:r>
              <a:rPr lang="en-US" dirty="0" smtClean="0"/>
              <a:t>SR-IOV VM Support</a:t>
            </a:r>
            <a:endParaRPr lang="en-US" dirty="0"/>
          </a:p>
        </p:txBody>
      </p:sp>
      <p:sp>
        <p:nvSpPr>
          <p:cNvPr id="3" name="Content Placeholder 2"/>
          <p:cNvSpPr>
            <a:spLocks noGrp="1"/>
          </p:cNvSpPr>
          <p:nvPr>
            <p:ph sz="half" idx="1"/>
          </p:nvPr>
        </p:nvSpPr>
        <p:spPr>
          <a:xfrm>
            <a:off x="457199" y="1219200"/>
            <a:ext cx="4481265" cy="4525963"/>
          </a:xfrm>
        </p:spPr>
        <p:txBody>
          <a:bodyPr/>
          <a:lstStyle/>
          <a:p>
            <a:r>
              <a:rPr lang="en-US" sz="2400" dirty="0" smtClean="0"/>
              <a:t>Can use SR-IOV for </a:t>
            </a:r>
            <a:r>
              <a:rPr lang="en-US" sz="2400" dirty="0"/>
              <a:t>10GbE </a:t>
            </a:r>
            <a:r>
              <a:rPr lang="en-US" sz="2400" dirty="0" smtClean="0"/>
              <a:t>and </a:t>
            </a:r>
            <a:r>
              <a:rPr lang="en-US" sz="2400" dirty="0" err="1" smtClean="0"/>
              <a:t>InfiniBand</a:t>
            </a:r>
            <a:r>
              <a:rPr lang="en-US" sz="2400" dirty="0" smtClean="0"/>
              <a:t>  </a:t>
            </a:r>
          </a:p>
          <a:p>
            <a:pPr lvl="1"/>
            <a:r>
              <a:rPr lang="en-US" sz="2000" dirty="0" smtClean="0"/>
              <a:t>Reduce host CPU utilization</a:t>
            </a:r>
          </a:p>
          <a:p>
            <a:pPr lvl="1"/>
            <a:r>
              <a:rPr lang="en-US" sz="2000" dirty="0" smtClean="0"/>
              <a:t>Maximize Bandwidth</a:t>
            </a:r>
          </a:p>
          <a:p>
            <a:pPr lvl="1"/>
            <a:r>
              <a:rPr lang="en-US" sz="2000" dirty="0" smtClean="0"/>
              <a:t>“Near native” performance</a:t>
            </a:r>
          </a:p>
          <a:p>
            <a:r>
              <a:rPr lang="en-US" sz="2400" dirty="0" smtClean="0"/>
              <a:t>Maintains both VMM control and VM connectivity with Physical Functions (PF) and Virtual Functions (VF) </a:t>
            </a:r>
          </a:p>
          <a:p>
            <a:r>
              <a:rPr lang="en-US" sz="2400" dirty="0" smtClean="0"/>
              <a:t>Requires extensive device driver support</a:t>
            </a:r>
          </a:p>
          <a:p>
            <a:pPr lvl="1"/>
            <a:r>
              <a:rPr lang="en-US" sz="2000" dirty="0" err="1"/>
              <a:t>Mellanox</a:t>
            </a:r>
            <a:r>
              <a:rPr lang="en-US" sz="2000" dirty="0"/>
              <a:t> now </a:t>
            </a:r>
            <a:r>
              <a:rPr lang="en-US" sz="2000" dirty="0" smtClean="0"/>
              <a:t>supports  KVM </a:t>
            </a:r>
          </a:p>
          <a:p>
            <a:pPr marL="457200" lvl="1" indent="0">
              <a:buNone/>
            </a:pPr>
            <a:r>
              <a:rPr lang="en-US" sz="2000" dirty="0"/>
              <a:t> </a:t>
            </a:r>
            <a:r>
              <a:rPr lang="en-US" sz="2000" dirty="0" smtClean="0"/>
              <a:t>    SR-IOV </a:t>
            </a:r>
            <a:r>
              <a:rPr lang="en-US" sz="2000" dirty="0"/>
              <a:t>for CX2 and CX3 </a:t>
            </a:r>
            <a:r>
              <a:rPr lang="en-US" sz="2000" dirty="0" smtClean="0"/>
              <a:t>cards</a:t>
            </a:r>
          </a:p>
          <a:p>
            <a:pPr lvl="1"/>
            <a:endParaRPr lang="en-US" sz="2000" dirty="0"/>
          </a:p>
          <a:p>
            <a:pPr lvl="1"/>
            <a:endParaRPr lang="en-US" sz="2000" dirty="0"/>
          </a:p>
        </p:txBody>
      </p:sp>
      <p:sp>
        <p:nvSpPr>
          <p:cNvPr id="6" name="Slide Number Placeholder 5"/>
          <p:cNvSpPr>
            <a:spLocks noGrp="1"/>
          </p:cNvSpPr>
          <p:nvPr>
            <p:ph type="sldNum" sz="quarter" idx="12"/>
          </p:nvPr>
        </p:nvSpPr>
        <p:spPr/>
        <p:txBody>
          <a:bodyPr/>
          <a:lstStyle/>
          <a:p>
            <a:pPr>
              <a:defRPr/>
            </a:pPr>
            <a:fld id="{E0656B8C-B936-EB40-AE7D-99B00AFABF70}" type="slidenum">
              <a:rPr lang="en-US" smtClean="0"/>
              <a:pPr>
                <a:defRPr/>
              </a:pPr>
              <a:t>31</a:t>
            </a:fld>
            <a:endParaRPr lang="en-US"/>
          </a:p>
        </p:txBody>
      </p:sp>
      <p:pic>
        <p:nvPicPr>
          <p:cNvPr id="7" name="Picture 6"/>
          <p:cNvPicPr>
            <a:picLocks noChangeAspect="1"/>
          </p:cNvPicPr>
          <p:nvPr/>
        </p:nvPicPr>
        <p:blipFill>
          <a:blip r:embed="rId2"/>
          <a:stretch>
            <a:fillRect/>
          </a:stretch>
        </p:blipFill>
        <p:spPr>
          <a:xfrm>
            <a:off x="5126598" y="1295763"/>
            <a:ext cx="3614679" cy="4737421"/>
          </a:xfrm>
          <a:prstGeom prst="rect">
            <a:avLst/>
          </a:prstGeom>
        </p:spPr>
      </p:pic>
      <p:sp>
        <p:nvSpPr>
          <p:cNvPr id="8" name="TextBox 7"/>
          <p:cNvSpPr txBox="1"/>
          <p:nvPr/>
        </p:nvSpPr>
        <p:spPr>
          <a:xfrm>
            <a:off x="427216" y="6288476"/>
            <a:ext cx="8716784" cy="369332"/>
          </a:xfrm>
          <a:prstGeom prst="rect">
            <a:avLst/>
          </a:prstGeom>
          <a:solidFill>
            <a:srgbClr val="FFFFFF"/>
          </a:solidFill>
        </p:spPr>
        <p:txBody>
          <a:bodyPr wrap="square" rtlCol="0">
            <a:spAutoFit/>
          </a:bodyPr>
          <a:lstStyle/>
          <a:p>
            <a:r>
              <a:rPr lang="en-US" dirty="0" smtClean="0"/>
              <a:t>Image from </a:t>
            </a:r>
            <a:r>
              <a:rPr lang="en-US" dirty="0"/>
              <a:t>“SR-IOV Networking in </a:t>
            </a:r>
            <a:r>
              <a:rPr lang="en-US" dirty="0" err="1"/>
              <a:t>Xen</a:t>
            </a:r>
            <a:r>
              <a:rPr lang="en-US" dirty="0"/>
              <a:t>: Architecture, Design and </a:t>
            </a:r>
            <a:r>
              <a:rPr lang="en-US" dirty="0" smtClean="0"/>
              <a:t>Implementation”</a:t>
            </a:r>
            <a:endParaRPr lang="en-US" dirty="0"/>
          </a:p>
        </p:txBody>
      </p:sp>
    </p:spTree>
    <p:extLst>
      <p:ext uri="{BB962C8B-B14F-4D97-AF65-F5344CB8AC3E}">
        <p14:creationId xmlns:p14="http://schemas.microsoft.com/office/powerpoint/2010/main" val="2265294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SR-IOV </a:t>
            </a:r>
            <a:r>
              <a:rPr lang="en-US" dirty="0" err="1" smtClean="0"/>
              <a:t>InfiniBand</a:t>
            </a:r>
            <a:endParaRPr lang="en-US" dirty="0"/>
          </a:p>
        </p:txBody>
      </p:sp>
      <p:sp>
        <p:nvSpPr>
          <p:cNvPr id="7" name="Content Placeholder 6"/>
          <p:cNvSpPr>
            <a:spLocks noGrp="1"/>
          </p:cNvSpPr>
          <p:nvPr>
            <p:ph idx="1"/>
          </p:nvPr>
        </p:nvSpPr>
        <p:spPr>
          <a:xfrm>
            <a:off x="262769" y="1143000"/>
            <a:ext cx="8881231" cy="5121275"/>
          </a:xfrm>
        </p:spPr>
        <p:txBody>
          <a:bodyPr/>
          <a:lstStyle/>
          <a:p>
            <a:r>
              <a:rPr lang="en-US" sz="2800" dirty="0" smtClean="0"/>
              <a:t>SR-IOV enabled </a:t>
            </a:r>
            <a:r>
              <a:rPr lang="en-US" sz="2800" dirty="0" err="1" smtClean="0"/>
              <a:t>InfiniBand</a:t>
            </a:r>
            <a:r>
              <a:rPr lang="en-US" sz="2800" dirty="0" smtClean="0"/>
              <a:t> drivers now available </a:t>
            </a:r>
          </a:p>
          <a:p>
            <a:pPr lvl="1"/>
            <a:r>
              <a:rPr lang="en-US" sz="2400" dirty="0" smtClean="0"/>
              <a:t>OFED support with KVM for CX2 &amp; CX3 cards</a:t>
            </a:r>
          </a:p>
          <a:p>
            <a:r>
              <a:rPr lang="en-US" sz="2800" dirty="0" smtClean="0"/>
              <a:t>Initial evaluation shows promise for IB-enabled VMs</a:t>
            </a:r>
          </a:p>
          <a:p>
            <a:pPr lvl="1"/>
            <a:r>
              <a:rPr lang="en-US" sz="2400" i="1" dirty="0" smtClean="0"/>
              <a:t>SR</a:t>
            </a:r>
            <a:r>
              <a:rPr lang="en-US" sz="2400" i="1" dirty="0"/>
              <a:t>-IOV Support for </a:t>
            </a:r>
            <a:r>
              <a:rPr lang="en-US" sz="2400" i="1" dirty="0" smtClean="0"/>
              <a:t>Virtualization on </a:t>
            </a:r>
            <a:r>
              <a:rPr lang="en-US" sz="2400" i="1" dirty="0" err="1" smtClean="0"/>
              <a:t>InfiniBand</a:t>
            </a:r>
            <a:r>
              <a:rPr lang="en-US" sz="2400" i="1" dirty="0" smtClean="0"/>
              <a:t> Clusters: Early Experience</a:t>
            </a:r>
            <a:r>
              <a:rPr lang="en-US" sz="2400" dirty="0" smtClean="0"/>
              <a:t>, Jose et al – </a:t>
            </a:r>
            <a:r>
              <a:rPr lang="en-US" sz="2400" dirty="0" err="1" smtClean="0"/>
              <a:t>CCGrid</a:t>
            </a:r>
            <a:r>
              <a:rPr lang="en-US" sz="2400" dirty="0" smtClean="0"/>
              <a:t> 2013</a:t>
            </a:r>
          </a:p>
          <a:p>
            <a:pPr lvl="1"/>
            <a:r>
              <a:rPr lang="en-US" sz="2400" i="1" dirty="0" smtClean="0"/>
              <a:t>Exploring </a:t>
            </a:r>
            <a:r>
              <a:rPr lang="en-US" sz="2400" i="1" dirty="0" err="1"/>
              <a:t>Infiniband</a:t>
            </a:r>
            <a:r>
              <a:rPr lang="en-US" sz="2400" i="1" dirty="0"/>
              <a:t> Hardware Virtualization in </a:t>
            </a:r>
            <a:r>
              <a:rPr lang="en-US" sz="2400" i="1" dirty="0" err="1"/>
              <a:t>OpenNebula</a:t>
            </a:r>
            <a:r>
              <a:rPr lang="en-US" sz="2400" i="1" dirty="0"/>
              <a:t> towards Efficient High-Performance </a:t>
            </a:r>
            <a:r>
              <a:rPr lang="en-US" sz="2400" i="1" dirty="0" smtClean="0"/>
              <a:t>Computing</a:t>
            </a:r>
            <a:r>
              <a:rPr lang="en-US" sz="2400" dirty="0" smtClean="0"/>
              <a:t>,  </a:t>
            </a:r>
            <a:r>
              <a:rPr lang="en-US" sz="2400" dirty="0" err="1" smtClean="0"/>
              <a:t>Ruivo</a:t>
            </a:r>
            <a:r>
              <a:rPr lang="en-US" sz="2400" dirty="0" smtClean="0"/>
              <a:t> et al –</a:t>
            </a:r>
            <a:r>
              <a:rPr lang="en-US" sz="2400" dirty="0" err="1" smtClean="0"/>
              <a:t>CCGrid</a:t>
            </a:r>
            <a:r>
              <a:rPr lang="en-US" sz="2400" dirty="0" smtClean="0"/>
              <a:t> 2014 </a:t>
            </a:r>
          </a:p>
          <a:p>
            <a:pPr lvl="1"/>
            <a:r>
              <a:rPr lang="en-US" sz="2400" dirty="0"/>
              <a:t>** </a:t>
            </a:r>
            <a:r>
              <a:rPr lang="en-US" sz="2400" i="1" dirty="0"/>
              <a:t>Bridging the Virtualization Performance Gap for HPC Using SR-IOV for </a:t>
            </a:r>
            <a:r>
              <a:rPr lang="en-US" sz="2400" i="1" dirty="0" err="1"/>
              <a:t>InﬁniBand</a:t>
            </a:r>
            <a:r>
              <a:rPr lang="en-US" sz="2400" dirty="0"/>
              <a:t>, </a:t>
            </a:r>
            <a:r>
              <a:rPr lang="en-US" sz="2400" dirty="0" err="1"/>
              <a:t>Musleh</a:t>
            </a:r>
            <a:r>
              <a:rPr lang="en-US" sz="2400" dirty="0"/>
              <a:t> et al – IEEE CLOUD 2014 </a:t>
            </a:r>
            <a:r>
              <a:rPr lang="en-US" sz="2400" dirty="0" smtClean="0"/>
              <a:t>**</a:t>
            </a:r>
          </a:p>
          <a:p>
            <a:pPr lvl="1"/>
            <a:r>
              <a:rPr lang="en-US" sz="2400" i="1" dirty="0"/>
              <a:t>SR-IOV: Performance Benefits for </a:t>
            </a:r>
            <a:r>
              <a:rPr lang="en-US" sz="2400" i="1" dirty="0" smtClean="0"/>
              <a:t>Virtualized Interconnects</a:t>
            </a:r>
            <a:r>
              <a:rPr lang="en-US" sz="2400" dirty="0" smtClean="0"/>
              <a:t>, Lockwood et al – XSEDE14</a:t>
            </a:r>
            <a:endParaRPr lang="en-US" sz="2400" dirty="0"/>
          </a:p>
          <a:p>
            <a:pPr lvl="1"/>
            <a:endParaRPr lang="en-US" sz="2400" dirty="0"/>
          </a:p>
        </p:txBody>
      </p:sp>
      <p:sp>
        <p:nvSpPr>
          <p:cNvPr id="6" name="Slide Number Placeholder 5"/>
          <p:cNvSpPr>
            <a:spLocks noGrp="1"/>
          </p:cNvSpPr>
          <p:nvPr>
            <p:ph type="sldNum" sz="quarter" idx="12"/>
          </p:nvPr>
        </p:nvSpPr>
        <p:spPr/>
        <p:txBody>
          <a:bodyPr/>
          <a:lstStyle/>
          <a:p>
            <a:pPr>
              <a:defRPr/>
            </a:pPr>
            <a:fld id="{36F59E72-BEC6-5145-94CE-EC51DA37A336}" type="slidenum">
              <a:rPr lang="en-US" smtClean="0"/>
              <a:pPr>
                <a:defRPr/>
              </a:pPr>
              <a:t>32</a:t>
            </a:fld>
            <a:endParaRPr lang="en-US"/>
          </a:p>
        </p:txBody>
      </p:sp>
    </p:spTree>
    <p:extLst>
      <p:ext uri="{BB962C8B-B14F-4D97-AF65-F5344CB8AC3E}">
        <p14:creationId xmlns:p14="http://schemas.microsoft.com/office/powerpoint/2010/main" val="1745899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InfiniBand</a:t>
            </a:r>
            <a:r>
              <a:rPr lang="en-US" dirty="0" smtClean="0"/>
              <a:t> Optimizations</a:t>
            </a:r>
            <a:endParaRPr lang="en-US" dirty="0"/>
          </a:p>
        </p:txBody>
      </p:sp>
      <p:sp>
        <p:nvSpPr>
          <p:cNvPr id="3" name="Content Placeholder 2"/>
          <p:cNvSpPr>
            <a:spLocks noGrp="1"/>
          </p:cNvSpPr>
          <p:nvPr>
            <p:ph idx="1"/>
          </p:nvPr>
        </p:nvSpPr>
        <p:spPr>
          <a:xfrm>
            <a:off x="228600" y="1143000"/>
            <a:ext cx="8686800" cy="4525963"/>
          </a:xfrm>
        </p:spPr>
        <p:txBody>
          <a:bodyPr/>
          <a:lstStyle/>
          <a:p>
            <a:r>
              <a:rPr lang="en-US" dirty="0" smtClean="0"/>
              <a:t>With </a:t>
            </a:r>
            <a:r>
              <a:rPr lang="en-US" dirty="0" err="1" smtClean="0"/>
              <a:t>InfiniBand</a:t>
            </a:r>
            <a:r>
              <a:rPr lang="en-US" dirty="0" smtClean="0"/>
              <a:t> SR-IOV, bandwidth is near-native, but high latency overhead remains high</a:t>
            </a:r>
          </a:p>
          <a:p>
            <a:pPr lvl="1"/>
            <a:r>
              <a:rPr lang="en-US" dirty="0" smtClean="0"/>
              <a:t>~30% latency overhead for small messages</a:t>
            </a:r>
          </a:p>
          <a:p>
            <a:r>
              <a:rPr lang="en-US" dirty="0" smtClean="0"/>
              <a:t>Observation: Native </a:t>
            </a:r>
            <a:r>
              <a:rPr lang="en-US" dirty="0" err="1" smtClean="0"/>
              <a:t>InfiniBand</a:t>
            </a:r>
            <a:r>
              <a:rPr lang="en-US" dirty="0" smtClean="0"/>
              <a:t> optimizations may be sub-optimal for SR-IOV</a:t>
            </a:r>
          </a:p>
          <a:p>
            <a:r>
              <a:rPr lang="en-US" dirty="0" smtClean="0"/>
              <a:t>Possible Solution: Tune parameters for better performance with SR-IOV (~15% improvement)</a:t>
            </a:r>
          </a:p>
          <a:p>
            <a:pPr lvl="1"/>
            <a:r>
              <a:rPr lang="en-US" dirty="0" smtClean="0"/>
              <a:t>Interrupt Moderation &amp; Coalescing</a:t>
            </a:r>
          </a:p>
          <a:p>
            <a:pPr lvl="1"/>
            <a:r>
              <a:rPr lang="en-US" dirty="0" smtClean="0"/>
              <a:t>IRQ Balancing </a:t>
            </a:r>
          </a:p>
          <a:p>
            <a:pPr lvl="1"/>
            <a:r>
              <a:rPr lang="en-US" dirty="0" smtClean="0"/>
              <a:t>Shared Receive Queue</a:t>
            </a:r>
          </a:p>
          <a:p>
            <a:pPr marL="457200" lvl="1"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F65342D-ECD5-4E90-81DB-71CDC1F146DF}" type="slidenum">
              <a:rPr lang="en-US" smtClean="0"/>
              <a:t>33</a:t>
            </a:fld>
            <a:endParaRPr lang="en-US"/>
          </a:p>
        </p:txBody>
      </p:sp>
      <p:sp>
        <p:nvSpPr>
          <p:cNvPr id="5" name="TextBox 4"/>
          <p:cNvSpPr txBox="1"/>
          <p:nvPr/>
        </p:nvSpPr>
        <p:spPr>
          <a:xfrm>
            <a:off x="8849" y="6324600"/>
            <a:ext cx="8382000" cy="400110"/>
          </a:xfrm>
          <a:prstGeom prst="rect">
            <a:avLst/>
          </a:prstGeom>
          <a:solidFill>
            <a:srgbClr val="FFFFFF"/>
          </a:solidFill>
        </p:spPr>
        <p:txBody>
          <a:bodyPr wrap="square" rtlCol="0">
            <a:spAutoFit/>
          </a:bodyPr>
          <a:lstStyle/>
          <a:p>
            <a:pPr algn="ctr"/>
            <a:r>
              <a:rPr lang="en-US" sz="1000" dirty="0" smtClean="0"/>
              <a:t>From</a:t>
            </a:r>
            <a:r>
              <a:rPr lang="en-US" sz="1000" dirty="0"/>
              <a:t>:  </a:t>
            </a:r>
            <a:r>
              <a:rPr lang="en-US" sz="1000" dirty="0" err="1"/>
              <a:t>Malek</a:t>
            </a:r>
            <a:r>
              <a:rPr lang="en-US" sz="1000" dirty="0"/>
              <a:t> </a:t>
            </a:r>
            <a:r>
              <a:rPr lang="en-US" sz="1000" dirty="0" err="1" smtClean="0"/>
              <a:t>Musleh</a:t>
            </a:r>
            <a:r>
              <a:rPr lang="en-US" sz="1000" dirty="0"/>
              <a:t>, Vijay </a:t>
            </a:r>
            <a:r>
              <a:rPr lang="en-US" sz="1000" dirty="0" err="1"/>
              <a:t>Pai</a:t>
            </a:r>
            <a:r>
              <a:rPr lang="en-US" sz="1000" dirty="0"/>
              <a:t>, John Paul Walters, Andrew J. Younge, Stephen P. </a:t>
            </a:r>
            <a:r>
              <a:rPr lang="en-US" sz="1000" dirty="0" err="1"/>
              <a:t>Crago</a:t>
            </a:r>
            <a:r>
              <a:rPr lang="en-US" sz="1000" dirty="0"/>
              <a:t>, Bridging the Virtualization Performance Gap for HPC using SR-IOV for </a:t>
            </a:r>
            <a:r>
              <a:rPr lang="en-US" sz="1000" dirty="0" err="1"/>
              <a:t>InfiniBand</a:t>
            </a:r>
            <a:r>
              <a:rPr lang="en-US" sz="1000" dirty="0"/>
              <a:t>, in Proceedings of the 7th IEEE International Conference on Cloud Computing (CLOUD 2014). </a:t>
            </a:r>
          </a:p>
        </p:txBody>
      </p:sp>
    </p:spTree>
    <p:extLst>
      <p:ext uri="{BB962C8B-B14F-4D97-AF65-F5344CB8AC3E}">
        <p14:creationId xmlns:p14="http://schemas.microsoft.com/office/powerpoint/2010/main" val="2035817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High Performance Virtualized Host</a:t>
            </a:r>
            <a:endParaRPr lang="en-US" dirty="0"/>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34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62" y="1047750"/>
            <a:ext cx="7153275" cy="5124450"/>
          </a:xfrm>
          <a:prstGeom prst="rect">
            <a:avLst/>
          </a:prstGeom>
        </p:spPr>
      </p:pic>
    </p:spTree>
    <p:extLst>
      <p:ext uri="{BB962C8B-B14F-4D97-AF65-F5344CB8AC3E}">
        <p14:creationId xmlns:p14="http://schemas.microsoft.com/office/powerpoint/2010/main" val="2321426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Real-world Applications  – Molecular Dynamics Simulation</a:t>
            </a:r>
            <a:endParaRPr lang="en-US" dirty="0"/>
          </a:p>
        </p:txBody>
      </p:sp>
      <p:sp>
        <p:nvSpPr>
          <p:cNvPr id="6" name="Content Placeholder 5"/>
          <p:cNvSpPr>
            <a:spLocks noGrp="1"/>
          </p:cNvSpPr>
          <p:nvPr>
            <p:ph sz="half" idx="2"/>
          </p:nvPr>
        </p:nvSpPr>
        <p:spPr>
          <a:xfrm>
            <a:off x="228600" y="2449512"/>
            <a:ext cx="4268788" cy="3951288"/>
          </a:xfrm>
        </p:spPr>
        <p:txBody>
          <a:bodyPr/>
          <a:lstStyle/>
          <a:p>
            <a:r>
              <a:rPr lang="en-US" dirty="0"/>
              <a:t>LAMMPS </a:t>
            </a:r>
            <a:r>
              <a:rPr lang="en-US" dirty="0" smtClean="0"/>
              <a:t>- "</a:t>
            </a:r>
            <a:r>
              <a:rPr lang="en-US" dirty="0"/>
              <a:t>Large-scale Atomic/Molecular Massively Parallel </a:t>
            </a:r>
            <a:r>
              <a:rPr lang="en-US" dirty="0" smtClean="0"/>
              <a:t>Simulator“</a:t>
            </a:r>
          </a:p>
          <a:p>
            <a:r>
              <a:rPr lang="en-US" dirty="0" smtClean="0"/>
              <a:t>Very common MD simulator</a:t>
            </a:r>
          </a:p>
          <a:p>
            <a:r>
              <a:rPr lang="en-US" dirty="0" smtClean="0"/>
              <a:t>From </a:t>
            </a:r>
            <a:r>
              <a:rPr lang="en-US" dirty="0"/>
              <a:t>Sandia National </a:t>
            </a:r>
            <a:r>
              <a:rPr lang="en-US" dirty="0" smtClean="0"/>
              <a:t>Laboratories</a:t>
            </a:r>
          </a:p>
          <a:p>
            <a:r>
              <a:rPr lang="en-US" dirty="0" smtClean="0"/>
              <a:t>Uses MPI and </a:t>
            </a:r>
            <a:r>
              <a:rPr lang="en-US" dirty="0"/>
              <a:t>has the GPU package for hybrid CPU and GPU </a:t>
            </a:r>
            <a:r>
              <a:rPr lang="en-US" dirty="0" smtClean="0"/>
              <a:t>computation</a:t>
            </a:r>
            <a:endParaRPr lang="en-US" dirty="0"/>
          </a:p>
          <a:p>
            <a:endParaRPr lang="en-US" dirty="0"/>
          </a:p>
        </p:txBody>
      </p:sp>
      <p:sp>
        <p:nvSpPr>
          <p:cNvPr id="8" name="Content Placeholder 7"/>
          <p:cNvSpPr>
            <a:spLocks noGrp="1"/>
          </p:cNvSpPr>
          <p:nvPr>
            <p:ph sz="quarter" idx="4"/>
          </p:nvPr>
        </p:nvSpPr>
        <p:spPr>
          <a:xfrm>
            <a:off x="4645025" y="2449512"/>
            <a:ext cx="4117975" cy="3951288"/>
          </a:xfrm>
        </p:spPr>
        <p:txBody>
          <a:bodyPr/>
          <a:lstStyle/>
          <a:p>
            <a:r>
              <a:rPr lang="en-US" dirty="0"/>
              <a:t>HOOMD-blue is a general-purpose particle simulation </a:t>
            </a:r>
            <a:r>
              <a:rPr lang="en-US" dirty="0" smtClean="0"/>
              <a:t>toolkit</a:t>
            </a:r>
          </a:p>
          <a:p>
            <a:r>
              <a:rPr lang="en-US" dirty="0" smtClean="0"/>
              <a:t>From University of Michigan</a:t>
            </a:r>
          </a:p>
          <a:p>
            <a:r>
              <a:rPr lang="en-US" dirty="0" smtClean="0"/>
              <a:t>It </a:t>
            </a:r>
            <a:r>
              <a:rPr lang="en-US" dirty="0"/>
              <a:t>scales from a single CPU core to thousands of </a:t>
            </a:r>
            <a:r>
              <a:rPr lang="en-US" dirty="0" smtClean="0"/>
              <a:t>GPUs with MPI</a:t>
            </a:r>
          </a:p>
          <a:p>
            <a:r>
              <a:rPr lang="en-US" dirty="0" smtClean="0"/>
              <a:t>HOOMD </a:t>
            </a:r>
            <a:r>
              <a:rPr lang="en-US" dirty="0"/>
              <a:t>also has support for </a:t>
            </a:r>
            <a:r>
              <a:rPr lang="en-US" dirty="0" err="1" smtClean="0"/>
              <a:t>GPUDirect</a:t>
            </a:r>
            <a:r>
              <a:rPr lang="en-US" dirty="0" smtClean="0"/>
              <a:t>, introduced  </a:t>
            </a:r>
            <a:r>
              <a:rPr lang="en-US" dirty="0"/>
              <a:t>in CUDA 5</a:t>
            </a:r>
          </a:p>
          <a:p>
            <a:endParaRPr lang="en-US" dirty="0"/>
          </a:p>
        </p:txBody>
      </p:sp>
      <p:sp>
        <p:nvSpPr>
          <p:cNvPr id="4" name="Slide Number Placeholder 3"/>
          <p:cNvSpPr>
            <a:spLocks noGrp="1"/>
          </p:cNvSpPr>
          <p:nvPr>
            <p:ph type="sldNum" sz="quarter" idx="12"/>
          </p:nvPr>
        </p:nvSpPr>
        <p:spPr/>
        <p:txBody>
          <a:bodyPr/>
          <a:lstStyle/>
          <a:p>
            <a:fld id="{DF65342D-ECD5-4E90-81DB-71CDC1F146DF}" type="slidenum">
              <a:rPr lang="en-US" smtClean="0"/>
              <a:t>35</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190" y="1524000"/>
            <a:ext cx="2529489" cy="697676"/>
          </a:xfrm>
          <a:prstGeom prst="rect">
            <a:avLst/>
          </a:prstGeom>
        </p:spPr>
      </p:pic>
      <p:pic>
        <p:nvPicPr>
          <p:cNvPr id="1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36905"/>
          <a:stretch/>
        </p:blipFill>
        <p:spPr bwMode="auto">
          <a:xfrm>
            <a:off x="5410200" y="1524000"/>
            <a:ext cx="2269080" cy="6976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698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LAMMPS LJ</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1299" y="838200"/>
            <a:ext cx="7103501" cy="5105400"/>
          </a:xfrm>
        </p:spPr>
      </p:pic>
      <p:sp>
        <p:nvSpPr>
          <p:cNvPr id="5" name="TextBox 4"/>
          <p:cNvSpPr txBox="1"/>
          <p:nvPr/>
        </p:nvSpPr>
        <p:spPr>
          <a:xfrm>
            <a:off x="561422" y="5943600"/>
            <a:ext cx="7820578" cy="923330"/>
          </a:xfrm>
          <a:prstGeom prst="rect">
            <a:avLst/>
          </a:prstGeom>
          <a:solidFill>
            <a:schemeClr val="bg1"/>
          </a:solidFill>
        </p:spPr>
        <p:txBody>
          <a:bodyPr wrap="square" rtlCol="0">
            <a:spAutoFit/>
          </a:bodyPr>
          <a:lstStyle/>
          <a:p>
            <a:pPr marL="285750" indent="-285750">
              <a:buFont typeface="Arial" pitchFamily="34" charset="0"/>
              <a:buChar char="•"/>
            </a:pPr>
            <a:r>
              <a:rPr lang="en-US" dirty="0"/>
              <a:t>VMs running </a:t>
            </a:r>
            <a:r>
              <a:rPr lang="en-US" dirty="0" smtClean="0"/>
              <a:t>LAMMPs achieve near-native performance at 32 cores &amp; 4GPUs</a:t>
            </a:r>
          </a:p>
          <a:p>
            <a:pPr marL="742950" lvl="1" indent="-285750">
              <a:buFont typeface="Arial" pitchFamily="34" charset="0"/>
              <a:buChar char="•"/>
            </a:pPr>
            <a:r>
              <a:rPr lang="en-US" dirty="0"/>
              <a:t>99.3%  </a:t>
            </a:r>
            <a:r>
              <a:rPr lang="en-US" dirty="0" smtClean="0"/>
              <a:t>efficiency for all LJ experiments. </a:t>
            </a:r>
          </a:p>
          <a:p>
            <a:pPr marL="742950" lvl="1" indent="-285750">
              <a:buFont typeface="Arial" pitchFamily="34" charset="0"/>
              <a:buChar char="•"/>
            </a:pPr>
            <a:r>
              <a:rPr lang="en-US" dirty="0" smtClean="0"/>
              <a:t>98.5% for multicore, ~100% for single core (due to THP)</a:t>
            </a:r>
          </a:p>
        </p:txBody>
      </p:sp>
      <p:sp>
        <p:nvSpPr>
          <p:cNvPr id="3" name="Slide Number Placeholder 2"/>
          <p:cNvSpPr>
            <a:spLocks noGrp="1"/>
          </p:cNvSpPr>
          <p:nvPr>
            <p:ph type="sldNum" sz="quarter" idx="12"/>
          </p:nvPr>
        </p:nvSpPr>
        <p:spPr/>
        <p:txBody>
          <a:bodyPr/>
          <a:lstStyle/>
          <a:p>
            <a:fld id="{4AC9C43E-78D2-48D2-B1B6-BA735BFACA5E}" type="slidenum">
              <a:rPr lang="en-US" smtClean="0"/>
              <a:t>36</a:t>
            </a:fld>
            <a:endParaRPr lang="en-US"/>
          </a:p>
        </p:txBody>
      </p:sp>
    </p:spTree>
    <p:extLst>
      <p:ext uri="{BB962C8B-B14F-4D97-AF65-F5344CB8AC3E}">
        <p14:creationId xmlns:p14="http://schemas.microsoft.com/office/powerpoint/2010/main" val="19703558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LAMMPS </a:t>
            </a:r>
            <a:r>
              <a:rPr lang="en-US" dirty="0" err="1" smtClean="0"/>
              <a:t>Rhodo</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914400"/>
            <a:ext cx="7391400" cy="5284167"/>
          </a:xfrm>
        </p:spPr>
      </p:pic>
      <p:sp>
        <p:nvSpPr>
          <p:cNvPr id="5" name="TextBox 4"/>
          <p:cNvSpPr txBox="1"/>
          <p:nvPr/>
        </p:nvSpPr>
        <p:spPr>
          <a:xfrm>
            <a:off x="561422" y="6211669"/>
            <a:ext cx="7820578" cy="646331"/>
          </a:xfrm>
          <a:prstGeom prst="rect">
            <a:avLst/>
          </a:prstGeom>
          <a:solidFill>
            <a:schemeClr val="bg1"/>
          </a:solidFill>
        </p:spPr>
        <p:txBody>
          <a:bodyPr wrap="square" rtlCol="0">
            <a:spAutoFit/>
          </a:bodyPr>
          <a:lstStyle/>
          <a:p>
            <a:pPr marL="285750" indent="-285750">
              <a:buFont typeface="Arial" pitchFamily="34" charset="0"/>
              <a:buChar char="•"/>
            </a:pPr>
            <a:r>
              <a:rPr lang="en-US" dirty="0" smtClean="0"/>
              <a:t>96.7% efficiency  </a:t>
            </a:r>
            <a:r>
              <a:rPr lang="en-US" dirty="0"/>
              <a:t>for </a:t>
            </a:r>
            <a:r>
              <a:rPr lang="en-US" dirty="0" err="1"/>
              <a:t>Rhodo</a:t>
            </a:r>
            <a:endParaRPr lang="en-US" dirty="0"/>
          </a:p>
          <a:p>
            <a:pPr marL="285750" indent="-285750">
              <a:buFont typeface="Arial" pitchFamily="34" charset="0"/>
              <a:buChar char="•"/>
            </a:pPr>
            <a:endParaRPr lang="en-US" dirty="0" smtClean="0"/>
          </a:p>
        </p:txBody>
      </p:sp>
      <p:sp>
        <p:nvSpPr>
          <p:cNvPr id="3" name="Slide Number Placeholder 2"/>
          <p:cNvSpPr>
            <a:spLocks noGrp="1"/>
          </p:cNvSpPr>
          <p:nvPr>
            <p:ph type="sldNum" sz="quarter" idx="12"/>
          </p:nvPr>
        </p:nvSpPr>
        <p:spPr/>
        <p:txBody>
          <a:bodyPr/>
          <a:lstStyle/>
          <a:p>
            <a:fld id="{4AC9C43E-78D2-48D2-B1B6-BA735BFACA5E}" type="slidenum">
              <a:rPr lang="en-US" smtClean="0"/>
              <a:t>37</a:t>
            </a:fld>
            <a:endParaRPr lang="en-US"/>
          </a:p>
        </p:txBody>
      </p:sp>
    </p:spTree>
    <p:extLst>
      <p:ext uri="{BB962C8B-B14F-4D97-AF65-F5344CB8AC3E}">
        <p14:creationId xmlns:p14="http://schemas.microsoft.com/office/powerpoint/2010/main" val="36771145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GPU Direct</a:t>
            </a:r>
            <a:endParaRPr lang="en-US" dirty="0"/>
          </a:p>
        </p:txBody>
      </p:sp>
      <p:sp>
        <p:nvSpPr>
          <p:cNvPr id="3" name="Content Placeholder 2"/>
          <p:cNvSpPr>
            <a:spLocks noGrp="1"/>
          </p:cNvSpPr>
          <p:nvPr>
            <p:ph idx="1"/>
          </p:nvPr>
        </p:nvSpPr>
        <p:spPr>
          <a:xfrm>
            <a:off x="228600" y="1066800"/>
            <a:ext cx="8686800" cy="4525963"/>
          </a:xfrm>
        </p:spPr>
        <p:txBody>
          <a:bodyPr/>
          <a:lstStyle/>
          <a:p>
            <a:r>
              <a:rPr lang="en-US" dirty="0" err="1" smtClean="0"/>
              <a:t>GPUDirect</a:t>
            </a:r>
            <a:r>
              <a:rPr lang="en-US" dirty="0" smtClean="0"/>
              <a:t> facilitates multi-GPU computation</a:t>
            </a:r>
          </a:p>
          <a:p>
            <a:pPr lvl="1"/>
            <a:r>
              <a:rPr lang="en-US" b="1" dirty="0" smtClean="0"/>
              <a:t>v1</a:t>
            </a:r>
            <a:r>
              <a:rPr lang="en-US" dirty="0" smtClean="0"/>
              <a:t> avoids dual CPU buffers (2010)</a:t>
            </a:r>
          </a:p>
          <a:p>
            <a:pPr lvl="1"/>
            <a:r>
              <a:rPr lang="en-US" b="1" dirty="0" smtClean="0"/>
              <a:t>v2</a:t>
            </a:r>
            <a:r>
              <a:rPr lang="en-US" dirty="0" smtClean="0"/>
              <a:t> P2P communication between intra-GPUs (2011)</a:t>
            </a:r>
          </a:p>
          <a:p>
            <a:pPr lvl="1"/>
            <a:r>
              <a:rPr lang="en-US" b="1" dirty="0" smtClean="0"/>
              <a:t>v3</a:t>
            </a:r>
            <a:r>
              <a:rPr lang="en-US" dirty="0" smtClean="0"/>
              <a:t> RDMA via </a:t>
            </a:r>
            <a:r>
              <a:rPr lang="en-US" dirty="0" err="1" smtClean="0"/>
              <a:t>InfiniBand</a:t>
            </a:r>
            <a:r>
              <a:rPr lang="en-US" dirty="0" smtClean="0"/>
              <a:t> (2013)</a:t>
            </a:r>
          </a:p>
          <a:p>
            <a:pPr lvl="2"/>
            <a:r>
              <a:rPr lang="en-US" dirty="0" smtClean="0"/>
              <a:t>Ideal solution for large scale MPI+CUDA applications</a:t>
            </a:r>
          </a:p>
        </p:txBody>
      </p:sp>
      <p:sp>
        <p:nvSpPr>
          <p:cNvPr id="4" name="Slide Number Placeholder 3"/>
          <p:cNvSpPr>
            <a:spLocks noGrp="1"/>
          </p:cNvSpPr>
          <p:nvPr>
            <p:ph type="sldNum" sz="quarter" idx="12"/>
          </p:nvPr>
        </p:nvSpPr>
        <p:spPr/>
        <p:txBody>
          <a:bodyPr/>
          <a:lstStyle/>
          <a:p>
            <a:fld id="{DF65342D-ECD5-4E90-81DB-71CDC1F146DF}" type="slidenum">
              <a:rPr lang="en-US" smtClean="0"/>
              <a:t>38</a:t>
            </a:fld>
            <a:endParaRPr lang="en-US"/>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962400"/>
            <a:ext cx="6286500" cy="283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620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HOOMD-Blue</a:t>
            </a:r>
            <a:endParaRPr lang="en-US" dirty="0"/>
          </a:p>
        </p:txBody>
      </p:sp>
      <p:sp>
        <p:nvSpPr>
          <p:cNvPr id="5" name="Slide Number Placeholder 4"/>
          <p:cNvSpPr>
            <a:spLocks noGrp="1"/>
          </p:cNvSpPr>
          <p:nvPr>
            <p:ph type="sldNum" sz="quarter" idx="12"/>
          </p:nvPr>
        </p:nvSpPr>
        <p:spPr/>
        <p:txBody>
          <a:bodyPr/>
          <a:lstStyle/>
          <a:p>
            <a:fld id="{DF65342D-ECD5-4E90-81DB-71CDC1F146DF}" type="slidenum">
              <a:rPr lang="en-US" smtClean="0"/>
              <a:t>39</a:t>
            </a:fld>
            <a:endParaRPr lang="en-US"/>
          </a:p>
        </p:txBody>
      </p:sp>
      <p:graphicFrame>
        <p:nvGraphicFramePr>
          <p:cNvPr id="6" name="Chart 5"/>
          <p:cNvGraphicFramePr>
            <a:graphicFrameLocks noGrp="1"/>
          </p:cNvGraphicFramePr>
          <p:nvPr>
            <p:extLst>
              <p:ext uri="{D42A27DB-BD31-4B8C-83A1-F6EECF244321}">
                <p14:modId xmlns:p14="http://schemas.microsoft.com/office/powerpoint/2010/main" val="4268781340"/>
              </p:ext>
            </p:extLst>
          </p:nvPr>
        </p:nvGraphicFramePr>
        <p:xfrm>
          <a:off x="228600" y="685800"/>
          <a:ext cx="8686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3400" y="4572000"/>
            <a:ext cx="8077200" cy="2031325"/>
          </a:xfrm>
          <a:prstGeom prst="rect">
            <a:avLst/>
          </a:prstGeom>
          <a:noFill/>
        </p:spPr>
        <p:txBody>
          <a:bodyPr wrap="square" rtlCol="0">
            <a:spAutoFit/>
          </a:bodyPr>
          <a:lstStyle/>
          <a:p>
            <a:pPr marL="285750" indent="-285750">
              <a:buFont typeface="Arial" pitchFamily="34" charset="0"/>
              <a:buChar char="•"/>
            </a:pPr>
            <a:r>
              <a:rPr lang="en-US" dirty="0" err="1" smtClean="0"/>
              <a:t>GPUDirect</a:t>
            </a:r>
            <a:r>
              <a:rPr lang="en-US" dirty="0" smtClean="0"/>
              <a:t> has small but noticeable improvement (~9%) in performance for MPI+CUDA applications.</a:t>
            </a:r>
          </a:p>
          <a:p>
            <a:pPr marL="285750" indent="-285750">
              <a:buFont typeface="Arial" pitchFamily="34" charset="0"/>
              <a:buChar char="•"/>
            </a:pPr>
            <a:r>
              <a:rPr lang="en-US" dirty="0" smtClean="0"/>
              <a:t>Both HOOMD simulations, with and without </a:t>
            </a:r>
            <a:r>
              <a:rPr lang="en-US" dirty="0" err="1" smtClean="0"/>
              <a:t>GPUDirect</a:t>
            </a:r>
            <a:r>
              <a:rPr lang="en-US" dirty="0" smtClean="0"/>
              <a:t>, perform very near-native. </a:t>
            </a:r>
          </a:p>
          <a:p>
            <a:pPr marL="742950" lvl="1" indent="-285750">
              <a:buFont typeface="Arial" pitchFamily="34" charset="0"/>
              <a:buChar char="•"/>
            </a:pPr>
            <a:r>
              <a:rPr lang="en-US" dirty="0" err="1" smtClean="0"/>
              <a:t>GPUDirect</a:t>
            </a:r>
            <a:r>
              <a:rPr lang="en-US" dirty="0" smtClean="0"/>
              <a:t>  98.5% efficiency</a:t>
            </a:r>
          </a:p>
          <a:p>
            <a:pPr marL="742950" lvl="1" indent="-285750">
              <a:buFont typeface="Arial" pitchFamily="34" charset="0"/>
              <a:buChar char="•"/>
            </a:pPr>
            <a:r>
              <a:rPr lang="en-US" dirty="0" smtClean="0"/>
              <a:t>non-</a:t>
            </a:r>
            <a:r>
              <a:rPr lang="en-US" dirty="0" err="1" smtClean="0"/>
              <a:t>GPUDirect</a:t>
            </a:r>
            <a:r>
              <a:rPr lang="en-US" dirty="0" smtClean="0"/>
              <a:t> 98.4% efficiency</a:t>
            </a:r>
          </a:p>
          <a:p>
            <a:pPr marL="285750" indent="-285750">
              <a:buFont typeface="Arial" pitchFamily="34" charset="0"/>
              <a:buChar char="•"/>
            </a:pPr>
            <a:endParaRPr lang="en-US" dirty="0"/>
          </a:p>
        </p:txBody>
      </p:sp>
    </p:spTree>
    <p:extLst>
      <p:ext uri="{BB962C8B-B14F-4D97-AF65-F5344CB8AC3E}">
        <p14:creationId xmlns:p14="http://schemas.microsoft.com/office/powerpoint/2010/main" val="608772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Infrastructure for mid-tier Scientific Computing</a:t>
            </a:r>
            <a:endParaRPr lang="en-US" dirty="0"/>
          </a:p>
        </p:txBody>
      </p:sp>
      <p:sp>
        <p:nvSpPr>
          <p:cNvPr id="3" name="Content Placeholder 2"/>
          <p:cNvSpPr>
            <a:spLocks noGrp="1"/>
          </p:cNvSpPr>
          <p:nvPr>
            <p:ph idx="1"/>
          </p:nvPr>
        </p:nvSpPr>
        <p:spPr>
          <a:xfrm>
            <a:off x="304800" y="1600200"/>
            <a:ext cx="8534400" cy="4525963"/>
          </a:xfrm>
        </p:spPr>
        <p:txBody>
          <a:bodyPr/>
          <a:lstStyle/>
          <a:p>
            <a:pPr marL="0" indent="0">
              <a:buNone/>
            </a:pPr>
            <a:r>
              <a:rPr lang="en-US" sz="3600" i="1" dirty="0" smtClean="0"/>
              <a:t>Can cloud infrastructure, which leverages virtualization technologies, support a wide range of scientific computing</a:t>
            </a:r>
            <a:r>
              <a:rPr lang="en-US" i="1" dirty="0" smtClean="0"/>
              <a:t>?</a:t>
            </a:r>
          </a:p>
          <a:p>
            <a:pPr lvl="1"/>
            <a:r>
              <a:rPr lang="en-US" dirty="0" smtClean="0"/>
              <a:t>High throughput computing, pleasingly parallel processing</a:t>
            </a:r>
          </a:p>
          <a:p>
            <a:pPr lvl="1"/>
            <a:r>
              <a:rPr lang="en-US" dirty="0" smtClean="0"/>
              <a:t>High Performance Computing, complex communication patterns</a:t>
            </a:r>
          </a:p>
          <a:p>
            <a:pPr lvl="1"/>
            <a:r>
              <a:rPr lang="en-US" dirty="0" smtClean="0"/>
              <a:t>Cloud platform services, big data systems</a:t>
            </a:r>
          </a:p>
          <a:p>
            <a:pPr lvl="1"/>
            <a:r>
              <a:rPr lang="en-US" dirty="0" smtClean="0"/>
              <a:t>Rent-a-workstation computing</a:t>
            </a:r>
          </a:p>
        </p:txBody>
      </p:sp>
      <p:sp>
        <p:nvSpPr>
          <p:cNvPr id="4" name="Slide Number Placeholder 3"/>
          <p:cNvSpPr>
            <a:spLocks noGrp="1"/>
          </p:cNvSpPr>
          <p:nvPr>
            <p:ph type="sldNum" sz="quarter" idx="12"/>
          </p:nvPr>
        </p:nvSpPr>
        <p:spPr/>
        <p:txBody>
          <a:bodyPr/>
          <a:lstStyle/>
          <a:p>
            <a:fld id="{4AC9C43E-78D2-48D2-B1B6-BA735BFACA5E}" type="slidenum">
              <a:rPr lang="en-US" smtClean="0"/>
              <a:t>4</a:t>
            </a:fld>
            <a:endParaRPr lang="en-US"/>
          </a:p>
        </p:txBody>
      </p:sp>
    </p:spTree>
    <p:extLst>
      <p:ext uri="{BB962C8B-B14F-4D97-AF65-F5344CB8AC3E}">
        <p14:creationId xmlns:p14="http://schemas.microsoft.com/office/powerpoint/2010/main" val="87734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Discussion</a:t>
            </a:r>
            <a:endParaRPr lang="en-US" dirty="0"/>
          </a:p>
        </p:txBody>
      </p:sp>
      <p:sp>
        <p:nvSpPr>
          <p:cNvPr id="3" name="Content Placeholder 2"/>
          <p:cNvSpPr>
            <a:spLocks noGrp="1"/>
          </p:cNvSpPr>
          <p:nvPr>
            <p:ph idx="1"/>
          </p:nvPr>
        </p:nvSpPr>
        <p:spPr>
          <a:xfrm>
            <a:off x="152400" y="990600"/>
            <a:ext cx="8839200" cy="4525963"/>
          </a:xfrm>
        </p:spPr>
        <p:txBody>
          <a:bodyPr/>
          <a:lstStyle/>
          <a:p>
            <a:r>
              <a:rPr lang="en-US" dirty="0" smtClean="0"/>
              <a:t>Large potential in running MD simulations in virtualized infrastructure</a:t>
            </a:r>
          </a:p>
          <a:p>
            <a:r>
              <a:rPr lang="en-US" dirty="0" smtClean="0"/>
              <a:t>Overhead remained low, effectively “near-native”</a:t>
            </a:r>
          </a:p>
          <a:p>
            <a:pPr lvl="1"/>
            <a:r>
              <a:rPr lang="en-US" dirty="0" smtClean="0"/>
              <a:t>LAMMPS – 1.9% overhead </a:t>
            </a:r>
          </a:p>
          <a:p>
            <a:pPr lvl="1"/>
            <a:r>
              <a:rPr lang="en-US" dirty="0" smtClean="0"/>
              <a:t>HOOMD – 1.5% overhead</a:t>
            </a:r>
          </a:p>
          <a:p>
            <a:r>
              <a:rPr lang="en-US" dirty="0" err="1" smtClean="0"/>
              <a:t>GPUDirect</a:t>
            </a:r>
            <a:r>
              <a:rPr lang="en-US" dirty="0" smtClean="0"/>
              <a:t> RDMA provides 9% performance boost in HOOMD</a:t>
            </a:r>
          </a:p>
          <a:p>
            <a:r>
              <a:rPr lang="en-US" dirty="0" smtClean="0"/>
              <a:t>Neither problem size or resource utilization increase virtualization overhead</a:t>
            </a:r>
          </a:p>
          <a:p>
            <a:pPr lvl="1"/>
            <a:r>
              <a:rPr lang="en-US" dirty="0" smtClean="0"/>
              <a:t>Hope this scales to thousands of cores!!</a:t>
            </a:r>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40</a:t>
            </a:fld>
            <a:endParaRPr lang="en-US"/>
          </a:p>
        </p:txBody>
      </p:sp>
    </p:spTree>
    <p:extLst>
      <p:ext uri="{BB962C8B-B14F-4D97-AF65-F5344CB8AC3E}">
        <p14:creationId xmlns:p14="http://schemas.microsoft.com/office/powerpoint/2010/main" val="20069190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 Application Viability</a:t>
            </a:r>
            <a:endParaRPr lang="en-US" dirty="0"/>
          </a:p>
        </p:txBody>
      </p:sp>
      <p:sp>
        <p:nvSpPr>
          <p:cNvPr id="3" name="Content Placeholder 2"/>
          <p:cNvSpPr>
            <a:spLocks noGrp="1"/>
          </p:cNvSpPr>
          <p:nvPr>
            <p:ph idx="1"/>
          </p:nvPr>
        </p:nvSpPr>
        <p:spPr/>
        <p:txBody>
          <a:bodyPr/>
          <a:lstStyle/>
          <a:p>
            <a:r>
              <a:rPr lang="en-US" dirty="0" smtClean="0"/>
              <a:t>Running high performance computing workloads in cloud infrastructure is feasible</a:t>
            </a:r>
          </a:p>
          <a:p>
            <a:r>
              <a:rPr lang="en-US" dirty="0" smtClean="0"/>
              <a:t>HPC hardware such as </a:t>
            </a:r>
            <a:r>
              <a:rPr lang="en-US" dirty="0" err="1" smtClean="0"/>
              <a:t>Nvidia</a:t>
            </a:r>
            <a:r>
              <a:rPr lang="en-US" dirty="0" smtClean="0"/>
              <a:t> GPUs and </a:t>
            </a:r>
            <a:r>
              <a:rPr lang="en-US" dirty="0" err="1" smtClean="0"/>
              <a:t>InfiniBand</a:t>
            </a:r>
            <a:r>
              <a:rPr lang="en-US" dirty="0" smtClean="0"/>
              <a:t> interconnects now usable in virtualized environments</a:t>
            </a:r>
          </a:p>
          <a:p>
            <a:r>
              <a:rPr lang="en-US" dirty="0" smtClean="0"/>
              <a:t>Current MPI+CUDA applications run with very little overhead</a:t>
            </a:r>
          </a:p>
          <a:p>
            <a:r>
              <a:rPr lang="en-US" dirty="0" smtClean="0"/>
              <a:t>Need to evaluate scalability</a:t>
            </a:r>
          </a:p>
        </p:txBody>
      </p:sp>
      <p:sp>
        <p:nvSpPr>
          <p:cNvPr id="4" name="Slide Number Placeholder 3"/>
          <p:cNvSpPr>
            <a:spLocks noGrp="1"/>
          </p:cNvSpPr>
          <p:nvPr>
            <p:ph type="sldNum" sz="quarter" idx="12"/>
          </p:nvPr>
        </p:nvSpPr>
        <p:spPr/>
        <p:txBody>
          <a:bodyPr/>
          <a:lstStyle/>
          <a:p>
            <a:fld id="{4AC9C43E-78D2-48D2-B1B6-BA735BFACA5E}" type="slidenum">
              <a:rPr lang="en-US" smtClean="0"/>
              <a:t>41</a:t>
            </a:fld>
            <a:endParaRPr lang="en-US"/>
          </a:p>
        </p:txBody>
      </p:sp>
    </p:spTree>
    <p:extLst>
      <p:ext uri="{BB962C8B-B14F-4D97-AF65-F5344CB8AC3E}">
        <p14:creationId xmlns:p14="http://schemas.microsoft.com/office/powerpoint/2010/main" val="19000129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OpenStack</a:t>
            </a:r>
            <a:r>
              <a:rPr lang="en-US" dirty="0" smtClean="0"/>
              <a:t> Integration</a:t>
            </a:r>
            <a:endParaRPr lang="en-US" dirty="0"/>
          </a:p>
        </p:txBody>
      </p:sp>
      <p:sp>
        <p:nvSpPr>
          <p:cNvPr id="3" name="Content Placeholder 2"/>
          <p:cNvSpPr>
            <a:spLocks noGrp="1"/>
          </p:cNvSpPr>
          <p:nvPr>
            <p:ph idx="1"/>
          </p:nvPr>
        </p:nvSpPr>
        <p:spPr>
          <a:xfrm>
            <a:off x="457200" y="1355064"/>
            <a:ext cx="8229600" cy="4525963"/>
          </a:xfrm>
        </p:spPr>
        <p:txBody>
          <a:bodyPr/>
          <a:lstStyle/>
          <a:p>
            <a:r>
              <a:rPr lang="en-US" dirty="0" smtClean="0"/>
              <a:t>Integrated into </a:t>
            </a:r>
            <a:r>
              <a:rPr lang="en-US" dirty="0" err="1" smtClean="0"/>
              <a:t>OpenStack</a:t>
            </a:r>
            <a:r>
              <a:rPr lang="en-US" dirty="0" smtClean="0"/>
              <a:t> “Havana” fork</a:t>
            </a:r>
          </a:p>
          <a:p>
            <a:pPr lvl="1"/>
            <a:r>
              <a:rPr lang="en-US" sz="2400" dirty="0" err="1" smtClean="0"/>
              <a:t>Xen</a:t>
            </a:r>
            <a:r>
              <a:rPr lang="en-US" sz="2400" dirty="0" smtClean="0"/>
              <a:t> support for full virtualization with </a:t>
            </a:r>
            <a:r>
              <a:rPr lang="en-US" sz="2400" dirty="0" err="1" smtClean="0"/>
              <a:t>libvirt</a:t>
            </a:r>
            <a:endParaRPr lang="en-US" sz="2400" dirty="0" smtClean="0"/>
          </a:p>
          <a:p>
            <a:pPr lvl="1"/>
            <a:r>
              <a:rPr lang="en-US" sz="2400" dirty="0" smtClean="0"/>
              <a:t>Custom </a:t>
            </a:r>
            <a:r>
              <a:rPr lang="en-US" sz="2400" dirty="0" err="1" smtClean="0"/>
              <a:t>Libvirt</a:t>
            </a:r>
            <a:r>
              <a:rPr lang="en-US" sz="2400" dirty="0"/>
              <a:t> </a:t>
            </a:r>
            <a:r>
              <a:rPr lang="en-US" sz="2400" dirty="0" smtClean="0"/>
              <a:t>driver for PCI-</a:t>
            </a:r>
            <a:r>
              <a:rPr lang="en-US" sz="2400" dirty="0" err="1" smtClean="0"/>
              <a:t>Passthrough</a:t>
            </a:r>
            <a:r>
              <a:rPr lang="en-US" sz="2400" dirty="0" smtClean="0"/>
              <a:t> </a:t>
            </a:r>
          </a:p>
          <a:p>
            <a:pPr lvl="1"/>
            <a:r>
              <a:rPr lang="en-US" sz="2400" dirty="0" smtClean="0"/>
              <a:t>Use </a:t>
            </a:r>
            <a:r>
              <a:rPr lang="en-US" sz="2400" dirty="0" err="1" smtClean="0"/>
              <a:t>instance_type_extra_specs</a:t>
            </a:r>
            <a:r>
              <a:rPr lang="en-US" sz="2400" dirty="0" smtClean="0"/>
              <a:t> to specify PCI </a:t>
            </a:r>
            <a:r>
              <a:rPr lang="en-US" sz="2400" dirty="0" err="1" smtClean="0"/>
              <a:t>devs</a:t>
            </a:r>
            <a:endParaRPr lang="en-US" sz="2400" dirty="0" smtClean="0"/>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299761" y="3178970"/>
            <a:ext cx="8636000" cy="2171700"/>
          </a:xfrm>
          <a:prstGeom prst="rect">
            <a:avLst/>
          </a:prstGeom>
        </p:spPr>
      </p:pic>
      <p:sp>
        <p:nvSpPr>
          <p:cNvPr id="6" name="Content Placeholder 2"/>
          <p:cNvSpPr txBox="1">
            <a:spLocks/>
          </p:cNvSpPr>
          <p:nvPr/>
        </p:nvSpPr>
        <p:spPr bwMode="auto">
          <a:xfrm>
            <a:off x="373470" y="5295250"/>
            <a:ext cx="8414852" cy="16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400" dirty="0" smtClean="0">
                <a:latin typeface="Courier New"/>
                <a:cs typeface="Courier New"/>
              </a:rPr>
              <a:t>root@test-nvidia-xqcow2-vm-58 ~]# </a:t>
            </a:r>
            <a:r>
              <a:rPr lang="en-US" sz="1400" dirty="0" err="1" smtClean="0">
                <a:latin typeface="Courier New"/>
                <a:cs typeface="Courier New"/>
              </a:rPr>
              <a:t>lspci</a:t>
            </a:r>
            <a:endParaRPr lang="en-US" sz="1400" dirty="0" smtClean="0">
              <a:latin typeface="Courier New"/>
              <a:cs typeface="Courier New"/>
            </a:endParaRPr>
          </a:p>
          <a:p>
            <a:pPr marL="0" indent="0">
              <a:buFont typeface="Arial" charset="0"/>
              <a:buNone/>
            </a:pPr>
            <a:r>
              <a:rPr lang="en-US" sz="1400" b="1" dirty="0" smtClean="0">
                <a:latin typeface="Courier New"/>
                <a:cs typeface="Courier New"/>
              </a:rPr>
              <a:t>...</a:t>
            </a:r>
          </a:p>
          <a:p>
            <a:pPr marL="0" indent="0">
              <a:buFont typeface="Arial" charset="0"/>
              <a:buNone/>
            </a:pPr>
            <a:r>
              <a:rPr lang="en-US" sz="1400" b="1" dirty="0" smtClean="0">
                <a:solidFill>
                  <a:srgbClr val="008000"/>
                </a:solidFill>
                <a:latin typeface="Courier New"/>
                <a:cs typeface="Courier New"/>
              </a:rPr>
              <a:t>00:04.0 3D controller: NVIDIA Corporation Device 1028 (rev a1)</a:t>
            </a:r>
          </a:p>
          <a:p>
            <a:pPr marL="0" indent="0">
              <a:buFont typeface="Arial" charset="0"/>
              <a:buNone/>
            </a:pPr>
            <a:r>
              <a:rPr lang="en-US" sz="1400" b="1" dirty="0" smtClean="0">
                <a:solidFill>
                  <a:schemeClr val="accent6">
                    <a:lumMod val="75000"/>
                  </a:schemeClr>
                </a:solidFill>
                <a:latin typeface="Courier New"/>
                <a:cs typeface="Courier New"/>
              </a:rPr>
              <a:t>00:05.0 Network controller: </a:t>
            </a:r>
            <a:r>
              <a:rPr lang="en-US" sz="1400" b="1" dirty="0" err="1" smtClean="0">
                <a:solidFill>
                  <a:schemeClr val="accent6">
                    <a:lumMod val="75000"/>
                  </a:schemeClr>
                </a:solidFill>
                <a:latin typeface="Courier New"/>
                <a:cs typeface="Courier New"/>
              </a:rPr>
              <a:t>Mellanox</a:t>
            </a:r>
            <a:r>
              <a:rPr lang="en-US" sz="1400" b="1" dirty="0" smtClean="0">
                <a:solidFill>
                  <a:schemeClr val="accent6">
                    <a:lumMod val="75000"/>
                  </a:schemeClr>
                </a:solidFill>
                <a:latin typeface="Courier New"/>
                <a:cs typeface="Courier New"/>
              </a:rPr>
              <a:t> Technologies MT27500 Family [ConnectX-3]</a:t>
            </a:r>
          </a:p>
        </p:txBody>
      </p:sp>
      <p:sp>
        <p:nvSpPr>
          <p:cNvPr id="5" name="Slide Number Placeholder 4"/>
          <p:cNvSpPr>
            <a:spLocks noGrp="1"/>
          </p:cNvSpPr>
          <p:nvPr>
            <p:ph type="sldNum" sz="quarter" idx="12"/>
          </p:nvPr>
        </p:nvSpPr>
        <p:spPr/>
        <p:txBody>
          <a:bodyPr/>
          <a:lstStyle/>
          <a:p>
            <a:fld id="{4AC9C43E-78D2-48D2-B1B6-BA735BFACA5E}" type="slidenum">
              <a:rPr lang="en-US" smtClean="0"/>
              <a:t>42</a:t>
            </a:fld>
            <a:endParaRPr lang="en-US"/>
          </a:p>
        </p:txBody>
      </p:sp>
    </p:spTree>
    <p:extLst>
      <p:ext uri="{BB962C8B-B14F-4D97-AF65-F5344CB8AC3E}">
        <p14:creationId xmlns:p14="http://schemas.microsoft.com/office/powerpoint/2010/main" val="2264922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300" y="109725"/>
            <a:ext cx="6515101" cy="1143000"/>
          </a:xfrm>
        </p:spPr>
        <p:txBody>
          <a:bodyPr/>
          <a:lstStyle/>
          <a:p>
            <a:pPr algn="l"/>
            <a:r>
              <a:rPr lang="en-US" dirty="0" smtClean="0"/>
              <a:t>Experimental Deployment:</a:t>
            </a:r>
            <a:br>
              <a:rPr lang="en-US" dirty="0" smtClean="0"/>
            </a:br>
            <a:r>
              <a:rPr lang="en-US" dirty="0"/>
              <a:t>	</a:t>
            </a:r>
            <a:r>
              <a:rPr lang="en-US" dirty="0" smtClean="0"/>
              <a:t>		Delta</a:t>
            </a:r>
            <a:endParaRPr lang="en-US" dirty="0"/>
          </a:p>
        </p:txBody>
      </p:sp>
      <p:sp>
        <p:nvSpPr>
          <p:cNvPr id="4" name="Content Placeholder 3"/>
          <p:cNvSpPr>
            <a:spLocks noGrp="1"/>
          </p:cNvSpPr>
          <p:nvPr>
            <p:ph sz="half" idx="1"/>
          </p:nvPr>
        </p:nvSpPr>
        <p:spPr>
          <a:xfrm>
            <a:off x="2456076" y="1182940"/>
            <a:ext cx="4184619" cy="4525963"/>
          </a:xfrm>
        </p:spPr>
        <p:txBody>
          <a:bodyPr/>
          <a:lstStyle/>
          <a:p>
            <a:r>
              <a:rPr lang="en-US" dirty="0" smtClean="0"/>
              <a:t>16x 4U nodes in 2 Racks</a:t>
            </a:r>
          </a:p>
          <a:p>
            <a:pPr lvl="1"/>
            <a:r>
              <a:rPr lang="en-US" dirty="0" smtClean="0"/>
              <a:t>2x Intel Xeon X5660</a:t>
            </a:r>
          </a:p>
          <a:p>
            <a:pPr lvl="1"/>
            <a:r>
              <a:rPr lang="en-US" dirty="0" smtClean="0"/>
              <a:t>192GB Ram</a:t>
            </a:r>
          </a:p>
          <a:p>
            <a:pPr lvl="1"/>
            <a:r>
              <a:rPr lang="en-US" dirty="0" err="1" smtClean="0">
                <a:solidFill>
                  <a:srgbClr val="008000"/>
                </a:solidFill>
              </a:rPr>
              <a:t>Nvidia</a:t>
            </a:r>
            <a:r>
              <a:rPr lang="en-US" dirty="0" smtClean="0">
                <a:solidFill>
                  <a:srgbClr val="008000"/>
                </a:solidFill>
              </a:rPr>
              <a:t> Tesla C2075 Fermi</a:t>
            </a:r>
          </a:p>
          <a:p>
            <a:pPr lvl="1"/>
            <a:r>
              <a:rPr lang="en-US" dirty="0" smtClean="0">
                <a:solidFill>
                  <a:schemeClr val="accent6">
                    <a:lumMod val="75000"/>
                  </a:schemeClr>
                </a:solidFill>
              </a:rPr>
              <a:t>QDR </a:t>
            </a:r>
            <a:r>
              <a:rPr lang="en-US" dirty="0" err="1" smtClean="0">
                <a:solidFill>
                  <a:schemeClr val="accent6">
                    <a:lumMod val="75000"/>
                  </a:schemeClr>
                </a:solidFill>
              </a:rPr>
              <a:t>InfiniBand</a:t>
            </a:r>
            <a:r>
              <a:rPr lang="en-US" dirty="0" smtClean="0">
                <a:solidFill>
                  <a:schemeClr val="accent6">
                    <a:lumMod val="75000"/>
                  </a:schemeClr>
                </a:solidFill>
              </a:rPr>
              <a:t> - CX-2</a:t>
            </a:r>
          </a:p>
          <a:p>
            <a:r>
              <a:rPr lang="en-US" dirty="0" smtClean="0"/>
              <a:t>Management Node</a:t>
            </a:r>
          </a:p>
          <a:p>
            <a:pPr lvl="1"/>
            <a:r>
              <a:rPr lang="en-US" dirty="0" err="1" smtClean="0"/>
              <a:t>OpenStack</a:t>
            </a:r>
            <a:r>
              <a:rPr lang="en-US" dirty="0" smtClean="0"/>
              <a:t> Keystone, Glance, API, Cinder, Nova-network</a:t>
            </a:r>
          </a:p>
          <a:p>
            <a:r>
              <a:rPr lang="en-US" dirty="0" smtClean="0"/>
              <a:t>Compute Nodes</a:t>
            </a:r>
          </a:p>
          <a:p>
            <a:pPr lvl="1"/>
            <a:r>
              <a:rPr lang="en-US" dirty="0" smtClean="0"/>
              <a:t>Nova-compute, KVM/</a:t>
            </a:r>
            <a:r>
              <a:rPr lang="en-US" dirty="0" err="1" smtClean="0"/>
              <a:t>Xen</a:t>
            </a:r>
            <a:r>
              <a:rPr lang="en-US" dirty="0" smtClean="0"/>
              <a:t>, 			</a:t>
            </a:r>
            <a:r>
              <a:rPr lang="en-US" dirty="0" err="1" smtClean="0"/>
              <a:t>libvirt</a:t>
            </a:r>
            <a:endParaRPr lang="en-US" dirty="0" smtClean="0"/>
          </a:p>
          <a:p>
            <a:pPr lvl="1"/>
            <a:endParaRPr lang="en-US" dirty="0" smtClean="0"/>
          </a:p>
          <a:p>
            <a:pPr lvl="1"/>
            <a:endParaRPr lang="en-US" dirty="0"/>
          </a:p>
        </p:txBody>
      </p:sp>
      <p:sp>
        <p:nvSpPr>
          <p:cNvPr id="11" name="Slide Number Placeholder 10"/>
          <p:cNvSpPr>
            <a:spLocks noGrp="1"/>
          </p:cNvSpPr>
          <p:nvPr>
            <p:ph type="sldNum" sz="quarter" idx="12"/>
          </p:nvPr>
        </p:nvSpPr>
        <p:spPr/>
        <p:txBody>
          <a:bodyPr/>
          <a:lstStyle/>
          <a:p>
            <a:fld id="{1D82F0A2-07EB-724A-94F1-F9A3DF9D5BD3}" type="slidenum">
              <a:rPr lang="en-US" smtClean="0"/>
              <a:t>43</a:t>
            </a:fld>
            <a:endParaRPr lang="en-US"/>
          </a:p>
        </p:txBody>
      </p:sp>
      <p:pic>
        <p:nvPicPr>
          <p:cNvPr id="9" name="Picture 8" descr="delta1.JPG"/>
          <p:cNvPicPr>
            <a:picLocks noChangeAspect="1"/>
          </p:cNvPicPr>
          <p:nvPr/>
        </p:nvPicPr>
        <p:blipFill rotWithShape="1">
          <a:blip r:embed="rId2">
            <a:extLst>
              <a:ext uri="{28A0092B-C50C-407E-A947-70E740481C1C}">
                <a14:useLocalDpi xmlns:a14="http://schemas.microsoft.com/office/drawing/2010/main" val="0"/>
              </a:ext>
            </a:extLst>
          </a:blip>
          <a:srcRect t="21705" b="25478"/>
          <a:stretch/>
        </p:blipFill>
        <p:spPr>
          <a:xfrm rot="5400000">
            <a:off x="4843096" y="2565221"/>
            <a:ext cx="5953589" cy="2358391"/>
          </a:xfrm>
          <a:prstGeom prst="rect">
            <a:avLst/>
          </a:prstGeom>
        </p:spPr>
      </p:pic>
      <p:pic>
        <p:nvPicPr>
          <p:cNvPr id="10" name="Picture 9" descr="delta2.JPG"/>
          <p:cNvPicPr>
            <a:picLocks noChangeAspect="1"/>
          </p:cNvPicPr>
          <p:nvPr/>
        </p:nvPicPr>
        <p:blipFill rotWithShape="1">
          <a:blip r:embed="rId3">
            <a:extLst>
              <a:ext uri="{28A0092B-C50C-407E-A947-70E740481C1C}">
                <a14:useLocalDpi xmlns:a14="http://schemas.microsoft.com/office/drawing/2010/main" val="0"/>
              </a:ext>
            </a:extLst>
          </a:blip>
          <a:srcRect t="24102" b="28367"/>
          <a:stretch/>
        </p:blipFill>
        <p:spPr>
          <a:xfrm rot="5400000">
            <a:off x="-2018651" y="2246486"/>
            <a:ext cx="6597530" cy="2351922"/>
          </a:xfrm>
          <a:prstGeom prst="rect">
            <a:avLst/>
          </a:prstGeom>
        </p:spPr>
      </p:pic>
    </p:spTree>
    <p:extLst>
      <p:ext uri="{BB962C8B-B14F-4D97-AF65-F5344CB8AC3E}">
        <p14:creationId xmlns:p14="http://schemas.microsoft.com/office/powerpoint/2010/main" val="36559378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802"/>
            <a:ext cx="9144000" cy="6735198"/>
          </a:xfrm>
          <a:prstGeom prst="rect">
            <a:avLst/>
          </a:prstGeom>
          <a:ln>
            <a:no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5642" t="10173" r="27254" b="10943"/>
          <a:stretch/>
        </p:blipFill>
        <p:spPr>
          <a:xfrm>
            <a:off x="4267200" y="2254154"/>
            <a:ext cx="637953" cy="620973"/>
          </a:xfrm>
          <a:prstGeom prst="rect">
            <a:avLst/>
          </a:prstGeom>
          <a:ln>
            <a:solidFill>
              <a:schemeClr val="tx1"/>
            </a:solidFill>
          </a:ln>
        </p:spPr>
      </p:pic>
      <p:sp>
        <p:nvSpPr>
          <p:cNvPr id="6" name="TextBox 5"/>
          <p:cNvSpPr txBox="1"/>
          <p:nvPr/>
        </p:nvSpPr>
        <p:spPr>
          <a:xfrm>
            <a:off x="0" y="3048000"/>
            <a:ext cx="4114800" cy="461665"/>
          </a:xfrm>
          <a:prstGeom prst="rect">
            <a:avLst/>
          </a:prstGeom>
          <a:solidFill>
            <a:srgbClr val="FFFFFF"/>
          </a:solidFill>
          <a:ln>
            <a:solidFill>
              <a:schemeClr val="tx1"/>
            </a:solidFill>
          </a:ln>
        </p:spPr>
        <p:txBody>
          <a:bodyPr wrap="square" rtlCol="0">
            <a:spAutoFit/>
          </a:bodyPr>
          <a:lstStyle/>
          <a:p>
            <a:pPr algn="ctr"/>
            <a:r>
              <a:rPr lang="en-US" sz="1200" dirty="0" smtClean="0"/>
              <a:t>A. J. Younge et al., </a:t>
            </a:r>
            <a:r>
              <a:rPr lang="en-US" sz="1200" i="1" dirty="0"/>
              <a:t>Analysis of Virtualization Technologies for High Performance Computing  </a:t>
            </a:r>
            <a:r>
              <a:rPr lang="en-US" sz="1200" i="1" dirty="0" smtClean="0"/>
              <a:t>Environments</a:t>
            </a:r>
            <a:r>
              <a:rPr lang="en-US" sz="1200" dirty="0"/>
              <a:t>, IEEE </a:t>
            </a:r>
            <a:r>
              <a:rPr lang="en-US" sz="1200" dirty="0" smtClean="0"/>
              <a:t>Cloud 2011</a:t>
            </a:r>
            <a:endParaRPr lang="en-US" sz="1200" dirty="0"/>
          </a:p>
        </p:txBody>
      </p:sp>
      <p:sp>
        <p:nvSpPr>
          <p:cNvPr id="7" name="TextBox 6"/>
          <p:cNvSpPr txBox="1"/>
          <p:nvPr/>
        </p:nvSpPr>
        <p:spPr>
          <a:xfrm>
            <a:off x="3886201" y="6400800"/>
            <a:ext cx="5257800" cy="461665"/>
          </a:xfrm>
          <a:prstGeom prst="rect">
            <a:avLst/>
          </a:prstGeom>
          <a:solidFill>
            <a:srgbClr val="FFFFFF"/>
          </a:solidFill>
          <a:ln>
            <a:solidFill>
              <a:schemeClr val="tx1"/>
            </a:solidFill>
          </a:ln>
        </p:spPr>
        <p:txBody>
          <a:bodyPr wrap="square" rtlCol="0">
            <a:spAutoFit/>
          </a:bodyPr>
          <a:lstStyle/>
          <a:p>
            <a:pPr algn="ctr"/>
            <a:r>
              <a:rPr lang="en-US" sz="1200" dirty="0" smtClean="0"/>
              <a:t>M. </a:t>
            </a:r>
            <a:r>
              <a:rPr lang="en-US" sz="1200" dirty="0" err="1" smtClean="0"/>
              <a:t>Musleh</a:t>
            </a:r>
            <a:r>
              <a:rPr lang="en-US" sz="1200" dirty="0"/>
              <a:t>, </a:t>
            </a:r>
            <a:r>
              <a:rPr lang="en-US" sz="1200" dirty="0" smtClean="0"/>
              <a:t>V. </a:t>
            </a:r>
            <a:r>
              <a:rPr lang="en-US" sz="1200" dirty="0" err="1"/>
              <a:t>Pai</a:t>
            </a:r>
            <a:r>
              <a:rPr lang="en-US" sz="1200" dirty="0"/>
              <a:t>, </a:t>
            </a:r>
            <a:r>
              <a:rPr lang="en-US" sz="1200" dirty="0" smtClean="0"/>
              <a:t>J.P. </a:t>
            </a:r>
            <a:r>
              <a:rPr lang="en-US" sz="1200" dirty="0"/>
              <a:t>Walters, </a:t>
            </a:r>
            <a:r>
              <a:rPr lang="en-US" sz="1200" dirty="0" smtClean="0"/>
              <a:t>A. J</a:t>
            </a:r>
            <a:r>
              <a:rPr lang="en-US" sz="1200" dirty="0"/>
              <a:t>. Younge, </a:t>
            </a:r>
            <a:r>
              <a:rPr lang="en-US" sz="1200" dirty="0" smtClean="0"/>
              <a:t>S. </a:t>
            </a:r>
            <a:r>
              <a:rPr lang="en-US" sz="1200" dirty="0"/>
              <a:t>P. </a:t>
            </a:r>
            <a:r>
              <a:rPr lang="en-US" sz="1200" dirty="0" err="1"/>
              <a:t>Crago</a:t>
            </a:r>
            <a:r>
              <a:rPr lang="en-US" sz="1200" dirty="0"/>
              <a:t>, </a:t>
            </a:r>
            <a:r>
              <a:rPr lang="en-US" sz="1200" i="1" dirty="0"/>
              <a:t>Bridging the Virtualization Performance Gap for HPC using SR-IOV for </a:t>
            </a:r>
            <a:r>
              <a:rPr lang="en-US" sz="1200" i="1" dirty="0" err="1" smtClean="0"/>
              <a:t>InfiniBand</a:t>
            </a:r>
            <a:r>
              <a:rPr lang="en-US" sz="1200" dirty="0" smtClean="0"/>
              <a:t>, IEEE CLOUD 2014</a:t>
            </a:r>
            <a:endParaRPr lang="en-US" sz="1200" dirty="0"/>
          </a:p>
        </p:txBody>
      </p:sp>
      <p:sp>
        <p:nvSpPr>
          <p:cNvPr id="8" name="TextBox 7"/>
          <p:cNvSpPr txBox="1"/>
          <p:nvPr/>
        </p:nvSpPr>
        <p:spPr>
          <a:xfrm>
            <a:off x="4153469" y="5079495"/>
            <a:ext cx="4953000" cy="461665"/>
          </a:xfrm>
          <a:prstGeom prst="rect">
            <a:avLst/>
          </a:prstGeom>
          <a:solidFill>
            <a:srgbClr val="FFFFFF"/>
          </a:solidFill>
          <a:ln>
            <a:solidFill>
              <a:schemeClr val="tx1"/>
            </a:solidFill>
          </a:ln>
        </p:spPr>
        <p:txBody>
          <a:bodyPr wrap="square" rtlCol="0">
            <a:spAutoFit/>
          </a:bodyPr>
          <a:lstStyle/>
          <a:p>
            <a:pPr algn="ctr"/>
            <a:r>
              <a:rPr lang="en-US" sz="1200" dirty="0" smtClean="0"/>
              <a:t>A. </a:t>
            </a:r>
            <a:r>
              <a:rPr lang="en-US" sz="1200" dirty="0"/>
              <a:t>J. Younge, </a:t>
            </a:r>
            <a:r>
              <a:rPr lang="en-US" sz="1200" dirty="0" smtClean="0"/>
              <a:t>J. P. </a:t>
            </a:r>
            <a:r>
              <a:rPr lang="en-US" sz="1200" dirty="0"/>
              <a:t>Walters, </a:t>
            </a:r>
            <a:r>
              <a:rPr lang="en-US" sz="1200" dirty="0" smtClean="0"/>
              <a:t>S. P. </a:t>
            </a:r>
            <a:r>
              <a:rPr lang="en-US" sz="1200" dirty="0" err="1"/>
              <a:t>Crago</a:t>
            </a:r>
            <a:r>
              <a:rPr lang="en-US" sz="1200" dirty="0"/>
              <a:t>, </a:t>
            </a:r>
            <a:r>
              <a:rPr lang="en-US" sz="1200" dirty="0" smtClean="0"/>
              <a:t>G. C</a:t>
            </a:r>
            <a:r>
              <a:rPr lang="en-US" sz="1200" dirty="0"/>
              <a:t>. Fox, </a:t>
            </a:r>
            <a:r>
              <a:rPr lang="en-US" sz="1200" i="1" dirty="0"/>
              <a:t>Evaluating GPU </a:t>
            </a:r>
            <a:r>
              <a:rPr lang="en-US" sz="1200" i="1" dirty="0" err="1"/>
              <a:t>Passthrough</a:t>
            </a:r>
            <a:r>
              <a:rPr lang="en-US" sz="1200" i="1" dirty="0"/>
              <a:t> in </a:t>
            </a:r>
            <a:r>
              <a:rPr lang="en-US" sz="1200" i="1" dirty="0" err="1"/>
              <a:t>Xen</a:t>
            </a:r>
            <a:r>
              <a:rPr lang="en-US" sz="1200" i="1" dirty="0"/>
              <a:t> for High Performance Cloud Computing</a:t>
            </a:r>
            <a:r>
              <a:rPr lang="en-US" sz="1200" dirty="0"/>
              <a:t>,  </a:t>
            </a:r>
            <a:r>
              <a:rPr lang="en-US" sz="1200" dirty="0" smtClean="0"/>
              <a:t>Workshop in IPDPS 2014 </a:t>
            </a:r>
            <a:endParaRPr lang="en-US" sz="1200" dirty="0"/>
          </a:p>
        </p:txBody>
      </p:sp>
      <p:sp>
        <p:nvSpPr>
          <p:cNvPr id="9" name="TextBox 8"/>
          <p:cNvSpPr txBox="1"/>
          <p:nvPr/>
        </p:nvSpPr>
        <p:spPr>
          <a:xfrm>
            <a:off x="-20472" y="5558135"/>
            <a:ext cx="5506872" cy="461665"/>
          </a:xfrm>
          <a:prstGeom prst="rect">
            <a:avLst/>
          </a:prstGeom>
          <a:solidFill>
            <a:srgbClr val="FFFFFF"/>
          </a:solidFill>
          <a:ln>
            <a:solidFill>
              <a:schemeClr val="tx1"/>
            </a:solidFill>
          </a:ln>
        </p:spPr>
        <p:txBody>
          <a:bodyPr wrap="square" rtlCol="0">
            <a:spAutoFit/>
          </a:bodyPr>
          <a:lstStyle/>
          <a:p>
            <a:pPr algn="ctr"/>
            <a:r>
              <a:rPr lang="en-US" sz="1200" dirty="0" smtClean="0"/>
              <a:t>J. P. Walters, A. J. Younge et al., </a:t>
            </a:r>
            <a:r>
              <a:rPr lang="en-US" sz="1200" i="1" dirty="0"/>
              <a:t>GPU-</a:t>
            </a:r>
            <a:r>
              <a:rPr lang="en-US" sz="1200" i="1" dirty="0" err="1"/>
              <a:t>Passthrough</a:t>
            </a:r>
            <a:r>
              <a:rPr lang="en-US" sz="1200" i="1" dirty="0"/>
              <a:t> Performance: A Comparison of KVM, </a:t>
            </a:r>
            <a:r>
              <a:rPr lang="en-US" sz="1200" i="1" dirty="0" err="1"/>
              <a:t>Xen</a:t>
            </a:r>
            <a:r>
              <a:rPr lang="en-US" sz="1200" i="1" dirty="0"/>
              <a:t>, </a:t>
            </a:r>
            <a:r>
              <a:rPr lang="en-US" sz="1200" i="1" dirty="0" err="1"/>
              <a:t>VMWare</a:t>
            </a:r>
            <a:r>
              <a:rPr lang="en-US" sz="1200" i="1" dirty="0"/>
              <a:t> </a:t>
            </a:r>
            <a:r>
              <a:rPr lang="en-US" sz="1200" i="1" dirty="0" err="1"/>
              <a:t>ESXi</a:t>
            </a:r>
            <a:r>
              <a:rPr lang="en-US" sz="1200" i="1" dirty="0"/>
              <a:t>, and LXC for CUDA and </a:t>
            </a:r>
            <a:r>
              <a:rPr lang="en-US" sz="1200" i="1" dirty="0" err="1"/>
              <a:t>OpenCL</a:t>
            </a:r>
            <a:r>
              <a:rPr lang="en-US" sz="1200" i="1" dirty="0"/>
              <a:t> Applications</a:t>
            </a:r>
            <a:r>
              <a:rPr lang="en-US" sz="1200" dirty="0"/>
              <a:t>, </a:t>
            </a:r>
            <a:r>
              <a:rPr lang="en-US" sz="1200" dirty="0" smtClean="0"/>
              <a:t>IEEE CLOUD 2014. </a:t>
            </a:r>
            <a:endParaRPr lang="en-US" sz="1200" dirty="0"/>
          </a:p>
        </p:txBody>
      </p:sp>
      <p:sp>
        <p:nvSpPr>
          <p:cNvPr id="10" name="TextBox 9"/>
          <p:cNvSpPr txBox="1"/>
          <p:nvPr/>
        </p:nvSpPr>
        <p:spPr>
          <a:xfrm>
            <a:off x="3276600" y="1748135"/>
            <a:ext cx="5867400" cy="461665"/>
          </a:xfrm>
          <a:prstGeom prst="rect">
            <a:avLst/>
          </a:prstGeom>
          <a:solidFill>
            <a:srgbClr val="FFFFFF"/>
          </a:solidFill>
          <a:ln>
            <a:solidFill>
              <a:schemeClr val="tx1"/>
            </a:solidFill>
          </a:ln>
        </p:spPr>
        <p:txBody>
          <a:bodyPr wrap="square" rtlCol="0">
            <a:spAutoFit/>
          </a:bodyPr>
          <a:lstStyle/>
          <a:p>
            <a:pPr algn="ctr"/>
            <a:r>
              <a:rPr lang="en-US" sz="1200" dirty="0"/>
              <a:t>A. J. Younge, J. P. Walters, S. P. </a:t>
            </a:r>
            <a:r>
              <a:rPr lang="en-US" sz="1200" dirty="0" err="1"/>
              <a:t>Crago</a:t>
            </a:r>
            <a:r>
              <a:rPr lang="en-US" sz="1200" dirty="0"/>
              <a:t>, and G. C. Fox, </a:t>
            </a:r>
            <a:r>
              <a:rPr lang="en-US" sz="1200" i="1" dirty="0" smtClean="0"/>
              <a:t>Supporting high performance molecular dynamics in virtualized clusters using IOMMU, SR-IOV, and </a:t>
            </a:r>
            <a:r>
              <a:rPr lang="en-US" sz="1200" i="1" dirty="0" err="1" smtClean="0"/>
              <a:t>GPUdirect</a:t>
            </a:r>
            <a:r>
              <a:rPr lang="en-US" sz="1200" i="1" dirty="0"/>
              <a:t>,</a:t>
            </a:r>
            <a:r>
              <a:rPr lang="en-US" sz="1200" i="1" dirty="0" smtClean="0"/>
              <a:t> </a:t>
            </a:r>
            <a:r>
              <a:rPr lang="en-US" sz="1200" dirty="0" smtClean="0"/>
              <a:t>VEE 2015</a:t>
            </a:r>
            <a:endParaRPr lang="en-US" sz="12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5642" t="10173" r="27254" b="10943"/>
          <a:stretch/>
        </p:blipFill>
        <p:spPr>
          <a:xfrm>
            <a:off x="6210300" y="3922593"/>
            <a:ext cx="637953" cy="620973"/>
          </a:xfrm>
          <a:prstGeom prst="rect">
            <a:avLst/>
          </a:prstGeom>
          <a:ln>
            <a:solidFill>
              <a:schemeClr val="tx1"/>
            </a:solidFill>
          </a:ln>
        </p:spPr>
      </p:pic>
      <p:sp>
        <p:nvSpPr>
          <p:cNvPr id="2" name="Slide Number Placeholder 1"/>
          <p:cNvSpPr>
            <a:spLocks noGrp="1"/>
          </p:cNvSpPr>
          <p:nvPr>
            <p:ph type="sldNum" sz="quarter" idx="12"/>
          </p:nvPr>
        </p:nvSpPr>
        <p:spPr/>
        <p:txBody>
          <a:bodyPr/>
          <a:lstStyle/>
          <a:p>
            <a:fld id="{4AC9C43E-78D2-48D2-B1B6-BA735BFACA5E}" type="slidenum">
              <a:rPr lang="en-US" smtClean="0"/>
              <a:t>44</a:t>
            </a:fld>
            <a:endParaRPr lang="en-US"/>
          </a:p>
        </p:txBody>
      </p:sp>
    </p:spTree>
    <p:extLst>
      <p:ext uri="{BB962C8B-B14F-4D97-AF65-F5344CB8AC3E}">
        <p14:creationId xmlns:p14="http://schemas.microsoft.com/office/powerpoint/2010/main" val="39836896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t>Will Virtualization </a:t>
            </a:r>
            <a:r>
              <a:rPr lang="en-US" dirty="0" err="1" smtClean="0"/>
              <a:t>Exascale</a:t>
            </a:r>
            <a:r>
              <a:rPr lang="en-US" dirty="0" smtClean="0"/>
              <a:t>?</a:t>
            </a:r>
            <a:endParaRPr lang="en-US" dirty="0"/>
          </a:p>
        </p:txBody>
      </p:sp>
      <p:sp>
        <p:nvSpPr>
          <p:cNvPr id="3" name="Content Placeholder 2"/>
          <p:cNvSpPr>
            <a:spLocks noGrp="1"/>
          </p:cNvSpPr>
          <p:nvPr>
            <p:ph idx="1"/>
          </p:nvPr>
        </p:nvSpPr>
        <p:spPr>
          <a:xfrm>
            <a:off x="228600" y="914400"/>
            <a:ext cx="8610600" cy="5867400"/>
          </a:xfrm>
        </p:spPr>
        <p:txBody>
          <a:bodyPr/>
          <a:lstStyle/>
          <a:p>
            <a:r>
              <a:rPr lang="en-US" dirty="0" smtClean="0"/>
              <a:t>First need to make work for current HPC</a:t>
            </a:r>
          </a:p>
          <a:p>
            <a:pPr lvl="1"/>
            <a:r>
              <a:rPr lang="en-US" dirty="0"/>
              <a:t>Focus on </a:t>
            </a:r>
            <a:r>
              <a:rPr lang="en-US" dirty="0" smtClean="0"/>
              <a:t>current architectures first</a:t>
            </a:r>
          </a:p>
          <a:p>
            <a:pPr lvl="1"/>
            <a:r>
              <a:rPr lang="en-US" dirty="0" smtClean="0"/>
              <a:t>Work with hardware providers, target large deployment</a:t>
            </a:r>
          </a:p>
          <a:p>
            <a:r>
              <a:rPr lang="en-US" dirty="0" smtClean="0"/>
              <a:t>Leverage advantages of virtualization </a:t>
            </a:r>
          </a:p>
          <a:p>
            <a:pPr lvl="1"/>
            <a:r>
              <a:rPr lang="en-US" dirty="0" smtClean="0"/>
              <a:t>Support “classic” HPC applications when necessary</a:t>
            </a:r>
          </a:p>
          <a:p>
            <a:pPr lvl="1"/>
            <a:r>
              <a:rPr lang="en-US" dirty="0" smtClean="0"/>
              <a:t>Move compute to data,  live-migration fault tolerance &amp; detection</a:t>
            </a:r>
          </a:p>
          <a:p>
            <a:pPr lvl="2"/>
            <a:r>
              <a:rPr lang="en-US" dirty="0" smtClean="0"/>
              <a:t>RDMA COW live-migration</a:t>
            </a:r>
          </a:p>
          <a:p>
            <a:pPr lvl="2"/>
            <a:r>
              <a:rPr lang="en-US" dirty="0" smtClean="0"/>
              <a:t>VM cloning</a:t>
            </a:r>
          </a:p>
          <a:p>
            <a:pPr lvl="1"/>
            <a:r>
              <a:rPr lang="en-US" dirty="0" smtClean="0"/>
              <a:t>Build new OS model &amp; programming environment</a:t>
            </a:r>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45</a:t>
            </a:fld>
            <a:endParaRPr lang="en-US"/>
          </a:p>
        </p:txBody>
      </p:sp>
    </p:spTree>
    <p:extLst>
      <p:ext uri="{BB962C8B-B14F-4D97-AF65-F5344CB8AC3E}">
        <p14:creationId xmlns:p14="http://schemas.microsoft.com/office/powerpoint/2010/main" val="19071533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228600" y="762000"/>
            <a:ext cx="8686800" cy="5943600"/>
          </a:xfrm>
        </p:spPr>
        <p:txBody>
          <a:bodyPr/>
          <a:lstStyle/>
          <a:p>
            <a:r>
              <a:rPr lang="en-US" sz="2800" dirty="0"/>
              <a:t>Today’s hypervisors </a:t>
            </a:r>
            <a:r>
              <a:rPr lang="en-US" sz="2800" dirty="0" smtClean="0"/>
              <a:t>can support near-native </a:t>
            </a:r>
            <a:r>
              <a:rPr lang="en-US" sz="2800" dirty="0"/>
              <a:t>performance for many </a:t>
            </a:r>
            <a:r>
              <a:rPr lang="en-US" sz="2800" dirty="0" smtClean="0"/>
              <a:t>workloads</a:t>
            </a:r>
            <a:endParaRPr lang="en-US" sz="2800" dirty="0"/>
          </a:p>
          <a:p>
            <a:pPr lvl="1"/>
            <a:r>
              <a:rPr lang="en-US" sz="2400" dirty="0"/>
              <a:t>Careful configuration necessary for best performance</a:t>
            </a:r>
          </a:p>
          <a:p>
            <a:r>
              <a:rPr lang="en-US" sz="2800" dirty="0"/>
              <a:t>GPUs in VMs now a reality</a:t>
            </a:r>
          </a:p>
          <a:p>
            <a:pPr lvl="1"/>
            <a:r>
              <a:rPr lang="en-US" sz="2400" dirty="0"/>
              <a:t>Promising performance via PCI </a:t>
            </a:r>
            <a:r>
              <a:rPr lang="en-US" sz="2400" dirty="0" err="1"/>
              <a:t>Passthrough</a:t>
            </a:r>
            <a:endParaRPr lang="en-US" sz="2400" dirty="0"/>
          </a:p>
          <a:p>
            <a:pPr lvl="1"/>
            <a:r>
              <a:rPr lang="en-US" sz="2400" dirty="0"/>
              <a:t>Some overhead, but best with new architectures</a:t>
            </a:r>
          </a:p>
          <a:p>
            <a:r>
              <a:rPr lang="en-US" sz="2800" dirty="0" err="1"/>
              <a:t>InfiniBand</a:t>
            </a:r>
            <a:r>
              <a:rPr lang="en-US" sz="2800" dirty="0"/>
              <a:t> SR-IOV = leap in interconnect for </a:t>
            </a:r>
            <a:r>
              <a:rPr lang="en-US" sz="2800" dirty="0" err="1"/>
              <a:t>IaaS</a:t>
            </a:r>
            <a:endParaRPr lang="en-US" sz="2800" dirty="0"/>
          </a:p>
          <a:p>
            <a:pPr lvl="1"/>
            <a:r>
              <a:rPr lang="en-US" sz="1800" dirty="0"/>
              <a:t>Interrupt </a:t>
            </a:r>
            <a:r>
              <a:rPr lang="en-US" sz="1800" dirty="0" smtClean="0"/>
              <a:t>tuning or mitigation </a:t>
            </a:r>
            <a:r>
              <a:rPr lang="en-US" sz="1800" dirty="0"/>
              <a:t>may help reduce latency overhead</a:t>
            </a:r>
          </a:p>
          <a:p>
            <a:r>
              <a:rPr lang="en-US" sz="2800" dirty="0"/>
              <a:t>Integrate work into </a:t>
            </a:r>
            <a:r>
              <a:rPr lang="en-US" sz="2800" dirty="0" err="1"/>
              <a:t>OpenStack</a:t>
            </a:r>
            <a:r>
              <a:rPr lang="en-US" sz="2800" dirty="0"/>
              <a:t> </a:t>
            </a:r>
            <a:r>
              <a:rPr lang="en-US" sz="2800" dirty="0" err="1"/>
              <a:t>IaaS</a:t>
            </a:r>
            <a:r>
              <a:rPr lang="en-US" sz="2800" dirty="0"/>
              <a:t> Cloud </a:t>
            </a:r>
          </a:p>
          <a:p>
            <a:pPr marL="0" indent="0" algn="ctr">
              <a:buNone/>
            </a:pPr>
            <a:r>
              <a:rPr lang="en-US" sz="2800" dirty="0" smtClean="0"/>
              <a:t>** Many scientific applications can perform well in </a:t>
            </a:r>
          </a:p>
          <a:p>
            <a:pPr marL="0" indent="0" algn="ctr">
              <a:buNone/>
            </a:pPr>
            <a:r>
              <a:rPr lang="en-US" sz="2800" dirty="0" smtClean="0"/>
              <a:t>High performance Virtual Clusters **</a:t>
            </a:r>
            <a:endParaRPr lang="en-US" sz="2800" dirty="0"/>
          </a:p>
          <a:p>
            <a:pPr lvl="1"/>
            <a:r>
              <a:rPr lang="en-US" sz="2400" dirty="0"/>
              <a:t>Molecular Dynamics </a:t>
            </a:r>
            <a:r>
              <a:rPr lang="en-US" sz="2400" dirty="0" smtClean="0"/>
              <a:t>simulations</a:t>
            </a:r>
          </a:p>
          <a:p>
            <a:endParaRPr lang="en-US" dirty="0"/>
          </a:p>
        </p:txBody>
      </p:sp>
      <p:sp>
        <p:nvSpPr>
          <p:cNvPr id="5" name="Slide Number Placeholder 4"/>
          <p:cNvSpPr>
            <a:spLocks noGrp="1"/>
          </p:cNvSpPr>
          <p:nvPr>
            <p:ph type="sldNum" sz="quarter" idx="12"/>
          </p:nvPr>
        </p:nvSpPr>
        <p:spPr/>
        <p:txBody>
          <a:bodyPr/>
          <a:lstStyle/>
          <a:p>
            <a:pPr>
              <a:defRPr/>
            </a:pPr>
            <a:fld id="{62FEE6B6-C4C8-AC49-80D5-06382B8CB112}" type="slidenum">
              <a:rPr lang="en-US" smtClean="0"/>
              <a:pPr>
                <a:defRPr/>
              </a:pPr>
              <a:t>46</a:t>
            </a:fld>
            <a:endParaRPr lang="en-US" dirty="0"/>
          </a:p>
        </p:txBody>
      </p:sp>
    </p:spTree>
    <p:extLst>
      <p:ext uri="{BB962C8B-B14F-4D97-AF65-F5344CB8AC3E}">
        <p14:creationId xmlns:p14="http://schemas.microsoft.com/office/powerpoint/2010/main" val="7624124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Future Work</a:t>
            </a:r>
            <a:endParaRPr lang="en-US" dirty="0"/>
          </a:p>
        </p:txBody>
      </p:sp>
      <p:sp>
        <p:nvSpPr>
          <p:cNvPr id="3" name="Content Placeholder 2"/>
          <p:cNvSpPr>
            <a:spLocks noGrp="1"/>
          </p:cNvSpPr>
          <p:nvPr>
            <p:ph idx="1"/>
          </p:nvPr>
        </p:nvSpPr>
        <p:spPr>
          <a:xfrm>
            <a:off x="152400" y="838200"/>
            <a:ext cx="8915400" cy="5562600"/>
          </a:xfrm>
        </p:spPr>
        <p:txBody>
          <a:bodyPr/>
          <a:lstStyle/>
          <a:p>
            <a:r>
              <a:rPr lang="en-US" sz="2800" dirty="0" smtClean="0"/>
              <a:t>Infrastructure scaling</a:t>
            </a:r>
          </a:p>
          <a:p>
            <a:pPr lvl="1"/>
            <a:r>
              <a:rPr lang="en-US" sz="2400" dirty="0" smtClean="0"/>
              <a:t>Scaling to hundreds of cores, but what about a million?</a:t>
            </a:r>
          </a:p>
          <a:p>
            <a:r>
              <a:rPr lang="en-US" sz="2800" dirty="0" smtClean="0"/>
              <a:t>High Performance Virtual Cluster resource management</a:t>
            </a:r>
          </a:p>
          <a:p>
            <a:pPr lvl="1"/>
            <a:r>
              <a:rPr lang="en-US" sz="2400" dirty="0" smtClean="0"/>
              <a:t>Create one-click deployable HPVCs</a:t>
            </a:r>
          </a:p>
          <a:p>
            <a:pPr lvl="1"/>
            <a:r>
              <a:rPr lang="en-US" sz="2400" dirty="0" smtClean="0"/>
              <a:t>Reproducible experiment management</a:t>
            </a:r>
          </a:p>
          <a:p>
            <a:r>
              <a:rPr lang="en-US" sz="2800" dirty="0" smtClean="0"/>
              <a:t>Leverage new and emerging hardware</a:t>
            </a:r>
          </a:p>
          <a:p>
            <a:pPr lvl="1"/>
            <a:r>
              <a:rPr lang="en-US" sz="2400" dirty="0" smtClean="0"/>
              <a:t>Intel Xeon Phi, FPGAs, EDR IB, virtual SMP</a:t>
            </a:r>
          </a:p>
          <a:p>
            <a:pPr lvl="1"/>
            <a:r>
              <a:rPr lang="en-US" sz="2400" dirty="0" smtClean="0"/>
              <a:t>Address </a:t>
            </a:r>
            <a:r>
              <a:rPr lang="en-US" sz="2400" dirty="0"/>
              <a:t>s</a:t>
            </a:r>
            <a:r>
              <a:rPr lang="en-US" sz="2400" dirty="0" smtClean="0"/>
              <a:t>torage gap</a:t>
            </a:r>
          </a:p>
          <a:p>
            <a:pPr lvl="1"/>
            <a:r>
              <a:rPr lang="en-US" sz="2400" dirty="0" smtClean="0"/>
              <a:t>Move beyond PCI Express?</a:t>
            </a:r>
          </a:p>
          <a:p>
            <a:r>
              <a:rPr lang="en-US" sz="2800" dirty="0" smtClean="0"/>
              <a:t>Evaluate new distributed memory platforms</a:t>
            </a:r>
          </a:p>
          <a:p>
            <a:pPr lvl="1"/>
            <a:r>
              <a:rPr lang="en-US" sz="2400" dirty="0" smtClean="0"/>
              <a:t>HPC-APBDS on virtualized infrastructure (</a:t>
            </a:r>
            <a:r>
              <a:rPr lang="en-US" sz="2400" dirty="0" err="1" smtClean="0"/>
              <a:t>Hadoop</a:t>
            </a:r>
            <a:r>
              <a:rPr lang="en-US" sz="2400" dirty="0" smtClean="0"/>
              <a:t>, Spark, Storm)</a:t>
            </a:r>
          </a:p>
          <a:p>
            <a:pPr lvl="1"/>
            <a:r>
              <a:rPr lang="en-US" sz="2400" dirty="0" smtClean="0"/>
              <a:t>MPI, CUDA, new OS/Runtime deployments </a:t>
            </a:r>
          </a:p>
          <a:p>
            <a:pPr marL="0" indent="0">
              <a:buNone/>
            </a:pPr>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47</a:t>
            </a:fld>
            <a:endParaRPr lang="en-US"/>
          </a:p>
        </p:txBody>
      </p:sp>
    </p:spTree>
    <p:extLst>
      <p:ext uri="{BB962C8B-B14F-4D97-AF65-F5344CB8AC3E}">
        <p14:creationId xmlns:p14="http://schemas.microsoft.com/office/powerpoint/2010/main" val="6335125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Thanks!</a:t>
            </a:r>
            <a:endParaRPr lang="en-US" dirty="0"/>
          </a:p>
        </p:txBody>
      </p:sp>
      <p:sp>
        <p:nvSpPr>
          <p:cNvPr id="5" name="Text Placeholder 4"/>
          <p:cNvSpPr>
            <a:spLocks noGrp="1"/>
          </p:cNvSpPr>
          <p:nvPr>
            <p:ph type="body" idx="1"/>
          </p:nvPr>
        </p:nvSpPr>
        <p:spPr/>
        <p:txBody>
          <a:bodyPr/>
          <a:lstStyle/>
          <a:p>
            <a:r>
              <a:rPr lang="en-US" dirty="0" smtClean="0"/>
              <a:t>Questions?</a:t>
            </a:r>
            <a:endParaRPr lang="en-US" dirty="0"/>
          </a:p>
        </p:txBody>
      </p:sp>
      <p:sp>
        <p:nvSpPr>
          <p:cNvPr id="2" name="Slide Number Placeholder 1"/>
          <p:cNvSpPr>
            <a:spLocks noGrp="1"/>
          </p:cNvSpPr>
          <p:nvPr>
            <p:ph type="sldNum" sz="quarter" idx="12"/>
          </p:nvPr>
        </p:nvSpPr>
        <p:spPr/>
        <p:txBody>
          <a:bodyPr/>
          <a:lstStyle/>
          <a:p>
            <a:fld id="{4AC9C43E-78D2-48D2-B1B6-BA735BFACA5E}" type="slidenum">
              <a:rPr lang="en-US" smtClean="0"/>
              <a:t>48</a:t>
            </a:fld>
            <a:endParaRPr lang="en-US"/>
          </a:p>
        </p:txBody>
      </p:sp>
    </p:spTree>
    <p:extLst>
      <p:ext uri="{BB962C8B-B14F-4D97-AF65-F5344CB8AC3E}">
        <p14:creationId xmlns:p14="http://schemas.microsoft.com/office/powerpoint/2010/main" val="8218125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4" name="Text Placeholder 3"/>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4AC9C43E-78D2-48D2-B1B6-BA735BFACA5E}" type="slidenum">
              <a:rPr lang="en-US" smtClean="0"/>
              <a:t>49</a:t>
            </a:fld>
            <a:endParaRPr lang="en-US"/>
          </a:p>
        </p:txBody>
      </p:sp>
    </p:spTree>
    <p:extLst>
      <p:ext uri="{BB962C8B-B14F-4D97-AF65-F5344CB8AC3E}">
        <p14:creationId xmlns:p14="http://schemas.microsoft.com/office/powerpoint/2010/main" val="1622295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162800" cy="914400"/>
          </a:xfrm>
        </p:spPr>
        <p:txBody>
          <a:bodyPr>
            <a:normAutofit/>
          </a:bodyPr>
          <a:lstStyle/>
          <a:p>
            <a:r>
              <a:rPr lang="en-US" b="1" dirty="0" err="1" smtClean="0"/>
              <a:t>FutureGrid</a:t>
            </a:r>
            <a:endParaRPr lang="en-US" b="1" dirty="0"/>
          </a:p>
        </p:txBody>
      </p:sp>
      <p:sp>
        <p:nvSpPr>
          <p:cNvPr id="3" name="Content Placeholder 2"/>
          <p:cNvSpPr>
            <a:spLocks noGrp="1"/>
          </p:cNvSpPr>
          <p:nvPr>
            <p:ph idx="1"/>
          </p:nvPr>
        </p:nvSpPr>
        <p:spPr>
          <a:xfrm>
            <a:off x="0" y="762000"/>
            <a:ext cx="9144000" cy="5410200"/>
          </a:xfrm>
        </p:spPr>
        <p:txBody>
          <a:bodyPr>
            <a:noAutofit/>
          </a:bodyPr>
          <a:lstStyle/>
          <a:p>
            <a:r>
              <a:rPr lang="en-US" sz="2400" dirty="0" smtClean="0">
                <a:cs typeface="Times New Roman" pitchFamily="18" charset="0"/>
              </a:rPr>
              <a:t>FutureGrid is part of XSEDE set up as a testbed with cloud focus</a:t>
            </a:r>
          </a:p>
          <a:p>
            <a:r>
              <a:rPr lang="en-US" sz="2400" dirty="0" smtClean="0"/>
              <a:t>Operational since Summer 2010 </a:t>
            </a:r>
          </a:p>
          <a:p>
            <a:pPr lvl="1"/>
            <a:r>
              <a:rPr lang="en-US" sz="2400" dirty="0" smtClean="0"/>
              <a:t>Support of Computer </a:t>
            </a:r>
            <a:r>
              <a:rPr lang="en-US" sz="2400" dirty="0"/>
              <a:t>Science and Computational Science research </a:t>
            </a:r>
            <a:endParaRPr lang="en-US" sz="2400" dirty="0" smtClean="0"/>
          </a:p>
          <a:p>
            <a:pPr lvl="1"/>
            <a:r>
              <a:rPr lang="en-US" sz="2400" dirty="0" smtClean="0">
                <a:cs typeface="Times New Roman" pitchFamily="18" charset="0"/>
              </a:rPr>
              <a:t>A flexible development and testing platform for middleware and application users looking at interoperability, functionality, performance or evaluation</a:t>
            </a:r>
          </a:p>
          <a:p>
            <a:pPr lvl="1"/>
            <a:r>
              <a:rPr lang="en-US" sz="2400" dirty="0">
                <a:cs typeface="Times New Roman" pitchFamily="18" charset="0"/>
              </a:rPr>
              <a:t>FutureGrid is user-customizable, accessed interactively and supports Grid, Cloud and HPC software with and </a:t>
            </a:r>
            <a:r>
              <a:rPr lang="en-US" sz="2400" dirty="0" smtClean="0">
                <a:cs typeface="Times New Roman" pitchFamily="18" charset="0"/>
              </a:rPr>
              <a:t>without VM’s</a:t>
            </a:r>
            <a:endParaRPr lang="en-US" sz="2400" dirty="0">
              <a:cs typeface="Times New Roman" pitchFamily="18" charset="0"/>
            </a:endParaRPr>
          </a:p>
          <a:p>
            <a:pPr lvl="1"/>
            <a:r>
              <a:rPr lang="en-US" sz="2400" dirty="0" smtClean="0">
                <a:cs typeface="Times New Roman" pitchFamily="18" charset="0"/>
              </a:rPr>
              <a:t>A rich education and teaching platform for classes</a:t>
            </a:r>
          </a:p>
          <a:p>
            <a:r>
              <a:rPr lang="en-US" sz="2400" dirty="0" smtClean="0"/>
              <a:t>Offers </a:t>
            </a:r>
            <a:r>
              <a:rPr lang="en-US" sz="2400" dirty="0"/>
              <a:t>OpenStack, Eucalyptus, Nimbus, </a:t>
            </a:r>
            <a:r>
              <a:rPr lang="en-US" sz="2400" dirty="0" smtClean="0"/>
              <a:t>OpenNebula, LRMS on same hardware moving to software defined systems; supports both classic HPC and Cloud storage</a:t>
            </a:r>
          </a:p>
          <a:p>
            <a:r>
              <a:rPr lang="en-US" sz="2400" dirty="0" smtClean="0"/>
              <a:t>500+ projects, over 3000 users from 53 countries.</a:t>
            </a:r>
          </a:p>
          <a:p>
            <a:pPr marL="0" indent="0">
              <a:buNone/>
            </a:pPr>
            <a:endParaRPr lang="en-US" sz="2400" dirty="0" smtClean="0"/>
          </a:p>
          <a:p>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AC9C43E-78D2-48D2-B1B6-BA735BFACA5E}" type="slidenum">
              <a:rPr lang="en-US" smtClean="0"/>
              <a:t>5</a:t>
            </a:fld>
            <a:endParaRPr lang="en-US"/>
          </a:p>
        </p:txBody>
      </p:sp>
    </p:spTree>
    <p:extLst>
      <p:ext uri="{BB962C8B-B14F-4D97-AF65-F5344CB8AC3E}">
        <p14:creationId xmlns:p14="http://schemas.microsoft.com/office/powerpoint/2010/main" val="3911456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1143000"/>
          </a:xfrm>
        </p:spPr>
        <p:txBody>
          <a:bodyPr/>
          <a:lstStyle/>
          <a:p>
            <a:pPr eaLnBrk="1" hangingPunct="1"/>
            <a:r>
              <a:rPr lang="en-US" dirty="0">
                <a:latin typeface="Calibri" charset="0"/>
                <a:ea typeface="ＭＳ Ｐゴシック" charset="0"/>
                <a:cs typeface="ＭＳ Ｐゴシック" charset="0"/>
              </a:rPr>
              <a:t>Virtualization</a:t>
            </a:r>
          </a:p>
        </p:txBody>
      </p:sp>
      <p:sp>
        <p:nvSpPr>
          <p:cNvPr id="25603" name="Content Placeholder 2"/>
          <p:cNvSpPr>
            <a:spLocks noGrp="1"/>
          </p:cNvSpPr>
          <p:nvPr>
            <p:ph sz="half" idx="1"/>
          </p:nvPr>
        </p:nvSpPr>
        <p:spPr>
          <a:xfrm>
            <a:off x="457200" y="1219200"/>
            <a:ext cx="8534400" cy="2133600"/>
          </a:xfrm>
        </p:spPr>
        <p:txBody>
          <a:bodyPr/>
          <a:lstStyle/>
          <a:p>
            <a:pPr eaLnBrk="1" hangingPunct="1">
              <a:lnSpc>
                <a:spcPct val="90000"/>
              </a:lnSpc>
            </a:pPr>
            <a:r>
              <a:rPr lang="en-US" sz="2400" dirty="0">
                <a:latin typeface="Calibri" charset="0"/>
                <a:ea typeface="ＭＳ Ｐゴシック" charset="0"/>
                <a:cs typeface="ＭＳ Ｐゴシック" charset="0"/>
              </a:rPr>
              <a:t>Virtual Machine (VM) is a software implementation of a machine that executes as if it was running on a physical resource directly.</a:t>
            </a:r>
          </a:p>
          <a:p>
            <a:pPr eaLnBrk="1" hangingPunct="1">
              <a:lnSpc>
                <a:spcPct val="90000"/>
              </a:lnSpc>
            </a:pPr>
            <a:r>
              <a:rPr lang="en-US" sz="2400" dirty="0" smtClean="0">
                <a:latin typeface="Calibri" charset="0"/>
                <a:ea typeface="ＭＳ Ｐゴシック" charset="0"/>
                <a:cs typeface="ＭＳ Ｐゴシック" charset="0"/>
              </a:rPr>
              <a:t>Enables </a:t>
            </a:r>
            <a:r>
              <a:rPr lang="en-US" sz="2400" dirty="0">
                <a:latin typeface="Calibri" charset="0"/>
                <a:ea typeface="ＭＳ Ｐゴシック" charset="0"/>
                <a:cs typeface="ＭＳ Ｐゴシック" charset="0"/>
              </a:rPr>
              <a:t>multiple </a:t>
            </a:r>
            <a:r>
              <a:rPr lang="en-US" sz="2400" dirty="0" smtClean="0">
                <a:latin typeface="Calibri" charset="0"/>
                <a:ea typeface="ＭＳ Ｐゴシック" charset="0"/>
                <a:cs typeface="ＭＳ Ｐゴシック" charset="0"/>
              </a:rPr>
              <a:t>operating systems &amp; environments </a:t>
            </a:r>
            <a:r>
              <a:rPr lang="en-US" sz="2400" dirty="0">
                <a:latin typeface="Calibri" charset="0"/>
                <a:ea typeface="ＭＳ Ｐゴシック" charset="0"/>
                <a:cs typeface="ＭＳ Ｐゴシック" charset="0"/>
              </a:rPr>
              <a:t>to run simultaneously on one physical machine</a:t>
            </a:r>
            <a:r>
              <a:rPr lang="en-US" sz="2400" dirty="0" smtClean="0">
                <a:latin typeface="Calibri" charset="0"/>
                <a:ea typeface="ＭＳ Ｐゴシック" charset="0"/>
                <a:cs typeface="ＭＳ Ｐゴシック" charset="0"/>
              </a:rPr>
              <a:t>.</a:t>
            </a:r>
          </a:p>
          <a:p>
            <a:pPr eaLnBrk="1" hangingPunct="1">
              <a:lnSpc>
                <a:spcPct val="90000"/>
              </a:lnSpc>
              <a:buFont typeface="Arial" charset="0"/>
              <a:buNone/>
            </a:pPr>
            <a:endParaRPr lang="en-US" sz="2400" dirty="0">
              <a:latin typeface="Calibri" charset="0"/>
              <a:ea typeface="ＭＳ Ｐゴシック" charset="0"/>
              <a:cs typeface="ＭＳ Ｐゴシック" charset="0"/>
            </a:endParaRPr>
          </a:p>
        </p:txBody>
      </p:sp>
      <p:sp>
        <p:nvSpPr>
          <p:cNvPr id="256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B2672D-7010-904A-A902-1721F763D5D8}" type="slidenum">
              <a:rPr lang="en-US" sz="1200">
                <a:solidFill>
                  <a:srgbClr val="898989"/>
                </a:solidFill>
                <a:latin typeface="Calibri" charset="0"/>
              </a:rPr>
              <a:pPr eaLnBrk="1" hangingPunct="1"/>
              <a:t>50</a:t>
            </a:fld>
            <a:endParaRPr lang="en-US" sz="1200">
              <a:solidFill>
                <a:srgbClr val="898989"/>
              </a:solidFill>
              <a:latin typeface="Calibri"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860" b="23010"/>
          <a:stretch/>
        </p:blipFill>
        <p:spPr>
          <a:xfrm>
            <a:off x="0" y="2734351"/>
            <a:ext cx="9144000" cy="4123649"/>
          </a:xfrm>
          <a:prstGeom prst="rect">
            <a:avLst/>
          </a:prstGeom>
        </p:spPr>
      </p:pic>
      <p:sp>
        <p:nvSpPr>
          <p:cNvPr id="2" name="TextBox 1"/>
          <p:cNvSpPr txBox="1"/>
          <p:nvPr/>
        </p:nvSpPr>
        <p:spPr>
          <a:xfrm>
            <a:off x="1295400" y="4114800"/>
            <a:ext cx="381000" cy="523220"/>
          </a:xfrm>
          <a:prstGeom prst="rect">
            <a:avLst/>
          </a:prstGeom>
          <a:noFill/>
        </p:spPr>
        <p:txBody>
          <a:bodyPr wrap="square" rtlCol="0">
            <a:spAutoFit/>
          </a:bodyPr>
          <a:lstStyle/>
          <a:p>
            <a:r>
              <a:rPr lang="en-US" sz="2800" dirty="0" smtClean="0"/>
              <a:t>…</a:t>
            </a:r>
            <a:endParaRPr lang="en-US" sz="2800" dirty="0"/>
          </a:p>
        </p:txBody>
      </p:sp>
      <p:sp>
        <p:nvSpPr>
          <p:cNvPr id="7" name="TextBox 6"/>
          <p:cNvSpPr txBox="1"/>
          <p:nvPr/>
        </p:nvSpPr>
        <p:spPr>
          <a:xfrm>
            <a:off x="4343400" y="3744124"/>
            <a:ext cx="381000" cy="523220"/>
          </a:xfrm>
          <a:prstGeom prst="rect">
            <a:avLst/>
          </a:prstGeom>
          <a:noFill/>
        </p:spPr>
        <p:txBody>
          <a:bodyPr wrap="square" rtlCol="0">
            <a:spAutoFit/>
          </a:bodyPr>
          <a:lstStyle/>
          <a:p>
            <a:r>
              <a:rPr lang="en-US" sz="2800" dirty="0" smtClean="0"/>
              <a:t>…</a:t>
            </a:r>
            <a:endParaRPr lang="en-US" sz="2800" dirty="0"/>
          </a:p>
        </p:txBody>
      </p:sp>
      <p:sp>
        <p:nvSpPr>
          <p:cNvPr id="9" name="TextBox 8"/>
          <p:cNvSpPr txBox="1"/>
          <p:nvPr/>
        </p:nvSpPr>
        <p:spPr>
          <a:xfrm>
            <a:off x="7315200" y="4011777"/>
            <a:ext cx="381000" cy="523220"/>
          </a:xfrm>
          <a:prstGeom prst="rect">
            <a:avLst/>
          </a:prstGeom>
          <a:noFill/>
        </p:spPr>
        <p:txBody>
          <a:bodyPr wrap="square" rtlCol="0">
            <a:spAutoFit/>
          </a:bodyPr>
          <a:lstStyle/>
          <a:p>
            <a:r>
              <a:rPr lang="en-US" sz="2800" dirty="0" smtClean="0"/>
              <a:t>…</a:t>
            </a:r>
            <a:endParaRPr lang="en-US" sz="2800" dirty="0"/>
          </a:p>
        </p:txBody>
      </p:sp>
    </p:spTree>
    <p:extLst>
      <p:ext uri="{BB962C8B-B14F-4D97-AF65-F5344CB8AC3E}">
        <p14:creationId xmlns:p14="http://schemas.microsoft.com/office/powerpoint/2010/main" val="25285767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err="1" smtClean="0"/>
              <a:t>Docker</a:t>
            </a:r>
            <a:r>
              <a:rPr lang="en-US" dirty="0"/>
              <a:t> </a:t>
            </a:r>
            <a:r>
              <a:rPr lang="en-US" dirty="0" smtClean="0"/>
              <a:t>Containers for HPVC?</a:t>
            </a:r>
            <a:endParaRPr lang="en-US" dirty="0"/>
          </a:p>
        </p:txBody>
      </p:sp>
      <p:sp>
        <p:nvSpPr>
          <p:cNvPr id="5" name="Content Placeholder 4"/>
          <p:cNvSpPr>
            <a:spLocks noGrp="1"/>
          </p:cNvSpPr>
          <p:nvPr>
            <p:ph idx="1"/>
          </p:nvPr>
        </p:nvSpPr>
        <p:spPr>
          <a:xfrm>
            <a:off x="457200" y="808037"/>
            <a:ext cx="8229600" cy="4525963"/>
          </a:xfrm>
        </p:spPr>
        <p:txBody>
          <a:bodyPr/>
          <a:lstStyle/>
          <a:p>
            <a:r>
              <a:rPr lang="en-US" dirty="0" err="1" smtClean="0"/>
              <a:t>Docker</a:t>
            </a:r>
            <a:r>
              <a:rPr lang="en-US" dirty="0" smtClean="0"/>
              <a:t> provides the ability to easily package &amp; ship containers (</a:t>
            </a:r>
            <a:r>
              <a:rPr lang="en-US" dirty="0" err="1" smtClean="0"/>
              <a:t>sudo</a:t>
            </a:r>
            <a:r>
              <a:rPr lang="en-US" dirty="0" smtClean="0"/>
              <a:t>-VMs) to various deployments</a:t>
            </a:r>
          </a:p>
          <a:p>
            <a:r>
              <a:rPr lang="en-US" dirty="0" smtClean="0"/>
              <a:t>Shifter brings user-defined container images to HPC resources.</a:t>
            </a:r>
          </a:p>
          <a:p>
            <a:r>
              <a:rPr lang="en-US" dirty="0" smtClean="0"/>
              <a:t>Linux containers (LXC) is fast and efficient, always at near-native performance.</a:t>
            </a:r>
          </a:p>
          <a:p>
            <a:pPr lvl="1"/>
            <a:r>
              <a:rPr lang="en-US" dirty="0" smtClean="0"/>
              <a:t>Dependent on host OS kernel, lack of flexibility</a:t>
            </a:r>
          </a:p>
          <a:p>
            <a:pPr lvl="1"/>
            <a:r>
              <a:rPr lang="en-US" dirty="0" smtClean="0"/>
              <a:t>“Containers don’t contain”</a:t>
            </a:r>
          </a:p>
          <a:p>
            <a:pPr lvl="2"/>
            <a:r>
              <a:rPr lang="en-US" dirty="0" smtClean="0"/>
              <a:t>Hardware availability, serious security concerns &amp; considerations</a:t>
            </a:r>
          </a:p>
          <a:p>
            <a:pPr lvl="1"/>
            <a:endParaRPr lang="en-US" dirty="0"/>
          </a:p>
        </p:txBody>
      </p:sp>
      <p:sp>
        <p:nvSpPr>
          <p:cNvPr id="2" name="Slide Number Placeholder 1"/>
          <p:cNvSpPr>
            <a:spLocks noGrp="1"/>
          </p:cNvSpPr>
          <p:nvPr>
            <p:ph type="sldNum" sz="quarter" idx="12"/>
          </p:nvPr>
        </p:nvSpPr>
        <p:spPr/>
        <p:txBody>
          <a:bodyPr/>
          <a:lstStyle/>
          <a:p>
            <a:fld id="{4AC9C43E-78D2-48D2-B1B6-BA735BFACA5E}" type="slidenum">
              <a:rPr lang="en-US" smtClean="0"/>
              <a:t>51</a:t>
            </a:fld>
            <a:endParaRPr lang="en-US"/>
          </a:p>
        </p:txBody>
      </p:sp>
    </p:spTree>
    <p:extLst>
      <p:ext uri="{BB962C8B-B14F-4D97-AF65-F5344CB8AC3E}">
        <p14:creationId xmlns:p14="http://schemas.microsoft.com/office/powerpoint/2010/main" val="9610675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latin typeface="Calibri" charset="0"/>
                <a:ea typeface="ＭＳ Ｐゴシック" charset="0"/>
                <a:cs typeface="ＭＳ Ｐゴシック" charset="0"/>
              </a:rPr>
              <a:t>*-as-a-Service</a:t>
            </a:r>
            <a:endParaRPr lang="en-US" dirty="0">
              <a:latin typeface="Calibri" charset="0"/>
              <a:ea typeface="ＭＳ Ｐゴシック" charset="0"/>
              <a:cs typeface="ＭＳ Ｐゴシック" charset="0"/>
            </a:endParaRPr>
          </a:p>
        </p:txBody>
      </p:sp>
      <p:pic>
        <p:nvPicPr>
          <p:cNvPr id="29699" name="Content Placeholder 4" descr="cloud-layers.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9101" y="1600200"/>
            <a:ext cx="5585798" cy="4525963"/>
          </a:xfrm>
        </p:spPr>
      </p:pic>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70AC90-828D-5A41-8330-4F289A113F34}" type="slidenum">
              <a:rPr lang="en-US" sz="1200">
                <a:solidFill>
                  <a:srgbClr val="898989"/>
                </a:solidFill>
                <a:latin typeface="Calibri" charset="0"/>
              </a:rPr>
              <a:pPr eaLnBrk="1" hangingPunct="1"/>
              <a:t>52</a:t>
            </a:fld>
            <a:endParaRPr lang="en-US" sz="1200">
              <a:solidFill>
                <a:srgbClr val="898989"/>
              </a:solidFill>
              <a:latin typeface="Calibri" charset="0"/>
            </a:endParaRPr>
          </a:p>
        </p:txBody>
      </p:sp>
      <p:sp>
        <p:nvSpPr>
          <p:cNvPr id="3" name="Double Brace 2"/>
          <p:cNvSpPr/>
          <p:nvPr/>
        </p:nvSpPr>
        <p:spPr>
          <a:xfrm>
            <a:off x="1122625" y="4105161"/>
            <a:ext cx="6894500" cy="2021003"/>
          </a:xfrm>
          <a:prstGeom prst="bracePair">
            <a:avLst>
              <a:gd name="adj" fmla="val 13944"/>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29031697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Cloud Computing</a:t>
            </a:r>
          </a:p>
        </p:txBody>
      </p:sp>
      <p:pic>
        <p:nvPicPr>
          <p:cNvPr id="24579" name="Content Placeholder 3" descr="Picture 9.png"/>
          <p:cNvPicPr>
            <a:picLocks noGrp="1" noChangeAspect="1"/>
          </p:cNvPicPr>
          <p:nvPr>
            <p:ph sz="half" idx="1"/>
          </p:nvPr>
        </p:nvPicPr>
        <p:blipFill>
          <a:blip r:embed="rId2">
            <a:extLst>
              <a:ext uri="{28A0092B-C50C-407E-A947-70E740481C1C}">
                <a14:useLocalDpi xmlns:a14="http://schemas.microsoft.com/office/drawing/2010/main" val="0"/>
              </a:ext>
            </a:extLst>
          </a:blip>
          <a:srcRect t="-17848" b="-17848"/>
          <a:stretch>
            <a:fillRect/>
          </a:stretch>
        </p:blipFill>
        <p:spPr>
          <a:xfrm>
            <a:off x="922793" y="301644"/>
            <a:ext cx="6391734" cy="6702346"/>
          </a:xfrm>
        </p:spPr>
      </p:pic>
      <p:sp>
        <p:nvSpPr>
          <p:cNvPr id="245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484601-7568-FF42-BAC8-021A366DD8E3}" type="slidenum">
              <a:rPr lang="en-US" sz="1200">
                <a:solidFill>
                  <a:srgbClr val="898989"/>
                </a:solidFill>
                <a:latin typeface="Calibri" charset="0"/>
              </a:rPr>
              <a:pPr eaLnBrk="1" hangingPunct="1"/>
              <a:t>53</a:t>
            </a:fld>
            <a:endParaRPr lang="en-US" sz="1200">
              <a:solidFill>
                <a:srgbClr val="898989"/>
              </a:solidFill>
              <a:latin typeface="Calibri" charset="0"/>
            </a:endParaRPr>
          </a:p>
        </p:txBody>
      </p:sp>
      <p:sp>
        <p:nvSpPr>
          <p:cNvPr id="5" name="TextBox 4"/>
          <p:cNvSpPr txBox="1">
            <a:spLocks noChangeArrowheads="1"/>
          </p:cNvSpPr>
          <p:nvPr/>
        </p:nvSpPr>
        <p:spPr bwMode="auto">
          <a:xfrm>
            <a:off x="202223" y="6002385"/>
            <a:ext cx="8032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charset="0"/>
              </a:rPr>
              <a:t>From: </a:t>
            </a:r>
            <a:r>
              <a:rPr lang="en-US" sz="1800" i="1" dirty="0" smtClean="0">
                <a:latin typeface="Calibri" charset="0"/>
              </a:rPr>
              <a:t>Cloud </a:t>
            </a:r>
            <a:r>
              <a:rPr lang="en-US" sz="1800" i="1" dirty="0">
                <a:latin typeface="Calibri" charset="0"/>
              </a:rPr>
              <a:t>Computing and Grid Computing 360-Degree </a:t>
            </a:r>
            <a:r>
              <a:rPr lang="en-US" sz="1800" i="1" dirty="0" smtClean="0">
                <a:latin typeface="Calibri" charset="0"/>
              </a:rPr>
              <a:t>Compared</a:t>
            </a:r>
            <a:r>
              <a:rPr lang="en-US" sz="1800" dirty="0" smtClean="0">
                <a:latin typeface="Calibri" charset="0"/>
              </a:rPr>
              <a:t>, Foster et al.</a:t>
            </a:r>
            <a:endParaRPr lang="en-US" sz="1800" dirty="0">
              <a:latin typeface="Calibri" charset="0"/>
            </a:endParaRPr>
          </a:p>
        </p:txBody>
      </p:sp>
    </p:spTree>
    <p:extLst>
      <p:ext uri="{BB962C8B-B14F-4D97-AF65-F5344CB8AC3E}">
        <p14:creationId xmlns:p14="http://schemas.microsoft.com/office/powerpoint/2010/main" val="6492351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Cloud Computing</a:t>
            </a:r>
          </a:p>
        </p:txBody>
      </p:sp>
      <p:pic>
        <p:nvPicPr>
          <p:cNvPr id="24579" name="Content Placeholder 3" descr="Picture 9.png"/>
          <p:cNvPicPr>
            <a:picLocks noGrp="1" noChangeAspect="1"/>
          </p:cNvPicPr>
          <p:nvPr>
            <p:ph sz="half" idx="1"/>
          </p:nvPr>
        </p:nvPicPr>
        <p:blipFill>
          <a:blip r:embed="rId2">
            <a:extLst>
              <a:ext uri="{28A0092B-C50C-407E-A947-70E740481C1C}">
                <a14:useLocalDpi xmlns:a14="http://schemas.microsoft.com/office/drawing/2010/main" val="0"/>
              </a:ext>
            </a:extLst>
          </a:blip>
          <a:srcRect t="-17848" b="-17848"/>
          <a:stretch>
            <a:fillRect/>
          </a:stretch>
        </p:blipFill>
        <p:spPr>
          <a:xfrm>
            <a:off x="922793" y="301644"/>
            <a:ext cx="6391734" cy="6702346"/>
          </a:xfrm>
        </p:spPr>
      </p:pic>
      <p:sp>
        <p:nvSpPr>
          <p:cNvPr id="245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484601-7568-FF42-BAC8-021A366DD8E3}" type="slidenum">
              <a:rPr lang="en-US" sz="1200">
                <a:solidFill>
                  <a:srgbClr val="898989"/>
                </a:solidFill>
                <a:latin typeface="Calibri" charset="0"/>
              </a:rPr>
              <a:pPr eaLnBrk="1" hangingPunct="1"/>
              <a:t>54</a:t>
            </a:fld>
            <a:endParaRPr lang="en-US" sz="1200">
              <a:solidFill>
                <a:srgbClr val="898989"/>
              </a:solidFill>
              <a:latin typeface="Calibri" charset="0"/>
            </a:endParaRPr>
          </a:p>
        </p:txBody>
      </p:sp>
      <p:sp>
        <p:nvSpPr>
          <p:cNvPr id="5" name="TextBox 4"/>
          <p:cNvSpPr txBox="1">
            <a:spLocks noChangeArrowheads="1"/>
          </p:cNvSpPr>
          <p:nvPr/>
        </p:nvSpPr>
        <p:spPr bwMode="auto">
          <a:xfrm>
            <a:off x="202223" y="6002385"/>
            <a:ext cx="8032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charset="0"/>
              </a:rPr>
              <a:t>From: </a:t>
            </a:r>
            <a:r>
              <a:rPr lang="en-US" sz="1800" i="1" dirty="0" smtClean="0">
                <a:latin typeface="Calibri" charset="0"/>
              </a:rPr>
              <a:t>Cloud </a:t>
            </a:r>
            <a:r>
              <a:rPr lang="en-US" sz="1800" i="1" dirty="0">
                <a:latin typeface="Calibri" charset="0"/>
              </a:rPr>
              <a:t>Computing and Grid Computing 360-Degree </a:t>
            </a:r>
            <a:r>
              <a:rPr lang="en-US" sz="1800" i="1" dirty="0" smtClean="0">
                <a:latin typeface="Calibri" charset="0"/>
              </a:rPr>
              <a:t>Compared</a:t>
            </a:r>
            <a:r>
              <a:rPr lang="en-US" sz="1800" dirty="0" smtClean="0">
                <a:latin typeface="Calibri" charset="0"/>
              </a:rPr>
              <a:t>, Foster et al.</a:t>
            </a:r>
            <a:endParaRPr lang="en-US" sz="1800" dirty="0">
              <a:latin typeface="Calibri" charset="0"/>
            </a:endParaRPr>
          </a:p>
        </p:txBody>
      </p:sp>
      <p:sp>
        <p:nvSpPr>
          <p:cNvPr id="6" name="Rectangle 5"/>
          <p:cNvSpPr/>
          <p:nvPr/>
        </p:nvSpPr>
        <p:spPr>
          <a:xfrm>
            <a:off x="2963452" y="2360186"/>
            <a:ext cx="3589748" cy="2140406"/>
          </a:xfrm>
          <a:prstGeom prst="rect">
            <a:avLst/>
          </a:prstGeom>
          <a:solidFill>
            <a:schemeClr val="accent1">
              <a:alpha val="9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High Performance Clouds</a:t>
            </a:r>
            <a:endParaRPr lang="en-US" dirty="0">
              <a:solidFill>
                <a:srgbClr val="000000"/>
              </a:solidFill>
            </a:endParaRPr>
          </a:p>
        </p:txBody>
      </p:sp>
    </p:spTree>
    <p:extLst>
      <p:ext uri="{BB962C8B-B14F-4D97-AF65-F5344CB8AC3E}">
        <p14:creationId xmlns:p14="http://schemas.microsoft.com/office/powerpoint/2010/main" val="1431659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Virtualization and Cloud Infrastructure</a:t>
            </a:r>
            <a:endParaRPr lang="en-US" dirty="0"/>
          </a:p>
        </p:txBody>
      </p:sp>
      <p:sp>
        <p:nvSpPr>
          <p:cNvPr id="3" name="Content Placeholder 2"/>
          <p:cNvSpPr>
            <a:spLocks noGrp="1"/>
          </p:cNvSpPr>
          <p:nvPr>
            <p:ph idx="1"/>
          </p:nvPr>
        </p:nvSpPr>
        <p:spPr/>
        <p:txBody>
          <a:bodyPr/>
          <a:lstStyle/>
          <a:p>
            <a:r>
              <a:rPr lang="en-US" dirty="0" smtClean="0"/>
              <a:t>Scalability</a:t>
            </a:r>
          </a:p>
          <a:p>
            <a:r>
              <a:rPr lang="en-US" dirty="0" smtClean="0"/>
              <a:t>Resource Consolidation</a:t>
            </a:r>
          </a:p>
          <a:p>
            <a:r>
              <a:rPr lang="en-US" dirty="0" smtClean="0"/>
              <a:t>Multi-tenancy</a:t>
            </a:r>
          </a:p>
          <a:p>
            <a:r>
              <a:rPr lang="en-US" dirty="0" smtClean="0"/>
              <a:t>Elasticity</a:t>
            </a:r>
          </a:p>
          <a:p>
            <a:r>
              <a:rPr lang="en-US" dirty="0" smtClean="0"/>
              <a:t>Manageability</a:t>
            </a:r>
          </a:p>
          <a:p>
            <a:r>
              <a:rPr lang="en-US" dirty="0" smtClean="0"/>
              <a:t>Agility</a:t>
            </a:r>
          </a:p>
          <a:p>
            <a:r>
              <a:rPr lang="en-US" dirty="0" smtClean="0"/>
              <a:t>Fault tolerance</a:t>
            </a:r>
          </a:p>
          <a:p>
            <a:r>
              <a:rPr lang="en-US" dirty="0" smtClean="0"/>
              <a:t>Monitoring &amp; control</a:t>
            </a:r>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55</a:t>
            </a:fld>
            <a:endParaRPr lang="en-US"/>
          </a:p>
        </p:txBody>
      </p:sp>
    </p:spTree>
    <p:extLst>
      <p:ext uri="{BB962C8B-B14F-4D97-AF65-F5344CB8AC3E}">
        <p14:creationId xmlns:p14="http://schemas.microsoft.com/office/powerpoint/2010/main" val="25046682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53"/>
            <a:ext cx="9144000" cy="944847"/>
          </a:xfrm>
        </p:spPr>
        <p:txBody>
          <a:bodyPr/>
          <a:lstStyle/>
          <a:p>
            <a:r>
              <a:rPr lang="en-US" b="1" dirty="0" err="1" smtClean="0"/>
              <a:t>FutureGrid</a:t>
            </a:r>
            <a:r>
              <a:rPr lang="en-US" b="1" dirty="0" smtClean="0"/>
              <a:t>:</a:t>
            </a:r>
            <a:br>
              <a:rPr lang="en-US" b="1" dirty="0" smtClean="0"/>
            </a:br>
            <a:r>
              <a:rPr lang="en-US" b="1" dirty="0" smtClean="0"/>
              <a:t>a Distributed </a:t>
            </a:r>
            <a:r>
              <a:rPr lang="en-US" b="1" dirty="0" err="1" smtClean="0"/>
              <a:t>Testbed</a:t>
            </a:r>
            <a:endParaRPr lang="en-US" b="1" dirty="0"/>
          </a:p>
        </p:txBody>
      </p:sp>
      <p:grpSp>
        <p:nvGrpSpPr>
          <p:cNvPr id="30" name="Group 29"/>
          <p:cNvGrpSpPr/>
          <p:nvPr/>
        </p:nvGrpSpPr>
        <p:grpSpPr>
          <a:xfrm>
            <a:off x="0" y="1371600"/>
            <a:ext cx="9037636" cy="4839366"/>
            <a:chOff x="0" y="838200"/>
            <a:chExt cx="9037636" cy="4839366"/>
          </a:xfrm>
        </p:grpSpPr>
        <p:pic>
          <p:nvPicPr>
            <p:cNvPr id="31" name="Picture 2" descr="C:\Users\Geoffrey Fox\Desktop\AzaleaDskT\FutureGrid\gtb network v16_revised.png"/>
            <p:cNvPicPr>
              <a:picLocks noChangeAspect="1" noChangeArrowheads="1"/>
            </p:cNvPicPr>
            <p:nvPr/>
          </p:nvPicPr>
          <p:blipFill>
            <a:blip r:embed="rId3" cstate="print"/>
            <a:srcRect/>
            <a:stretch>
              <a:fillRect/>
            </a:stretch>
          </p:blipFill>
          <p:spPr bwMode="auto">
            <a:xfrm>
              <a:off x="0" y="838200"/>
              <a:ext cx="9037636" cy="4839366"/>
            </a:xfrm>
            <a:prstGeom prst="rect">
              <a:avLst/>
            </a:prstGeom>
            <a:noFill/>
          </p:spPr>
        </p:pic>
        <p:grpSp>
          <p:nvGrpSpPr>
            <p:cNvPr id="32" name="Group 11"/>
            <p:cNvGrpSpPr/>
            <p:nvPr/>
          </p:nvGrpSpPr>
          <p:grpSpPr>
            <a:xfrm>
              <a:off x="227427" y="4860341"/>
              <a:ext cx="2820573" cy="626059"/>
              <a:chOff x="152400" y="6172200"/>
              <a:chExt cx="2820573" cy="646331"/>
            </a:xfrm>
          </p:grpSpPr>
          <p:sp>
            <p:nvSpPr>
              <p:cNvPr id="34" name="TextBox 33"/>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35" name="Straight Connector 34"/>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33" name="TextBox 32"/>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sp>
        <p:nvSpPr>
          <p:cNvPr id="3" name="Slide Number Placeholder 2"/>
          <p:cNvSpPr>
            <a:spLocks noGrp="1"/>
          </p:cNvSpPr>
          <p:nvPr>
            <p:ph type="sldNum" sz="quarter" idx="12"/>
          </p:nvPr>
        </p:nvSpPr>
        <p:spPr/>
        <p:txBody>
          <a:bodyPr/>
          <a:lstStyle/>
          <a:p>
            <a:fld id="{4AC9C43E-78D2-48D2-B1B6-BA735BFACA5E}" type="slidenum">
              <a:rPr lang="en-US" smtClean="0"/>
              <a:t>56</a:t>
            </a:fld>
            <a:endParaRPr lang="en-US"/>
          </a:p>
        </p:txBody>
      </p:sp>
    </p:spTree>
    <p:extLst>
      <p:ext uri="{BB962C8B-B14F-4D97-AF65-F5344CB8AC3E}">
        <p14:creationId xmlns:p14="http://schemas.microsoft.com/office/powerpoint/2010/main" val="8951531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comparison</a:t>
            </a:r>
            <a:endParaRPr lang="en-US" dirty="0"/>
          </a:p>
        </p:txBody>
      </p:sp>
      <p:sp>
        <p:nvSpPr>
          <p:cNvPr id="3" name="Content Placeholder 2"/>
          <p:cNvSpPr>
            <a:spLocks noGrp="1"/>
          </p:cNvSpPr>
          <p:nvPr>
            <p:ph idx="1"/>
          </p:nvPr>
        </p:nvSpPr>
        <p:spPr/>
        <p:txBody>
          <a:bodyPr/>
          <a:lstStyle/>
          <a:p>
            <a:r>
              <a:rPr lang="en-US" dirty="0" smtClean="0"/>
              <a:t>In 2012, the </a:t>
            </a:r>
            <a:r>
              <a:rPr lang="en-US" dirty="0" err="1" smtClean="0"/>
              <a:t>Xen</a:t>
            </a:r>
            <a:r>
              <a:rPr lang="en-US" dirty="0" smtClean="0"/>
              <a:t> GPU </a:t>
            </a:r>
            <a:r>
              <a:rPr lang="en-US" dirty="0" err="1" smtClean="0"/>
              <a:t>Passthrough</a:t>
            </a:r>
            <a:r>
              <a:rPr lang="en-US" dirty="0" smtClean="0"/>
              <a:t> implementation was first of its kind for </a:t>
            </a:r>
            <a:r>
              <a:rPr lang="en-US" dirty="0" err="1" smtClean="0"/>
              <a:t>Nvidia</a:t>
            </a:r>
            <a:r>
              <a:rPr lang="en-US" dirty="0" smtClean="0"/>
              <a:t> Tesla GPUs</a:t>
            </a:r>
          </a:p>
          <a:p>
            <a:r>
              <a:rPr lang="en-US" dirty="0" smtClean="0"/>
              <a:t>Recently, more </a:t>
            </a:r>
            <a:r>
              <a:rPr lang="en-US" dirty="0"/>
              <a:t>h</a:t>
            </a:r>
            <a:r>
              <a:rPr lang="en-US" dirty="0" smtClean="0"/>
              <a:t>ypervisors added support</a:t>
            </a:r>
          </a:p>
          <a:p>
            <a:r>
              <a:rPr lang="en-US" dirty="0"/>
              <a:t>Developed similar methods in KVM (new)</a:t>
            </a:r>
          </a:p>
          <a:p>
            <a:pPr lvl="1"/>
            <a:r>
              <a:rPr lang="en-US" dirty="0" err="1"/>
              <a:t>Userspace</a:t>
            </a:r>
            <a:r>
              <a:rPr lang="en-US" dirty="0"/>
              <a:t> driver interface</a:t>
            </a:r>
          </a:p>
          <a:p>
            <a:pPr lvl="1"/>
            <a:r>
              <a:rPr lang="en-US" dirty="0"/>
              <a:t>Based on </a:t>
            </a:r>
            <a:r>
              <a:rPr lang="en-US" dirty="0" err="1"/>
              <a:t>kvm</a:t>
            </a:r>
            <a:r>
              <a:rPr lang="en-US" dirty="0"/>
              <a:t>/</a:t>
            </a:r>
            <a:r>
              <a:rPr lang="en-US" dirty="0" err="1"/>
              <a:t>qemu</a:t>
            </a:r>
            <a:r>
              <a:rPr lang="en-US" dirty="0"/>
              <a:t> VFIO in new kernel &gt;= 3.9</a:t>
            </a:r>
            <a:endParaRPr lang="en-US" dirty="0" smtClean="0"/>
          </a:p>
          <a:p>
            <a:r>
              <a:rPr lang="en-US" dirty="0" smtClean="0"/>
              <a:t>Can now make apples-to-apples comparison</a:t>
            </a:r>
            <a:endParaRPr lang="en-US" dirty="0"/>
          </a:p>
        </p:txBody>
      </p:sp>
      <p:sp>
        <p:nvSpPr>
          <p:cNvPr id="4" name="Slide Number Placeholder 3"/>
          <p:cNvSpPr>
            <a:spLocks noGrp="1"/>
          </p:cNvSpPr>
          <p:nvPr>
            <p:ph type="sldNum" sz="quarter" idx="12"/>
          </p:nvPr>
        </p:nvSpPr>
        <p:spPr/>
        <p:txBody>
          <a:bodyPr/>
          <a:lstStyle/>
          <a:p>
            <a:fld id="{DF65342D-ECD5-4E90-81DB-71CDC1F146DF}" type="slidenum">
              <a:rPr lang="en-US" smtClean="0"/>
              <a:t>57</a:t>
            </a:fld>
            <a:endParaRPr lang="en-US"/>
          </a:p>
        </p:txBody>
      </p:sp>
    </p:spTree>
    <p:extLst>
      <p:ext uri="{BB962C8B-B14F-4D97-AF65-F5344CB8AC3E}">
        <p14:creationId xmlns:p14="http://schemas.microsoft.com/office/powerpoint/2010/main" val="38327366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THP EPT and TLB</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THP – Transparent Huge Pages</a:t>
            </a:r>
          </a:p>
          <a:p>
            <a:pPr lvl="1"/>
            <a:r>
              <a:rPr lang="en-US" dirty="0" smtClean="0"/>
              <a:t>Allocate memory blocks in 2MB and 1GB sizes</a:t>
            </a:r>
          </a:p>
          <a:p>
            <a:pPr lvl="1"/>
            <a:r>
              <a:rPr lang="en-US" dirty="0" smtClean="0"/>
              <a:t>Easily allocation in </a:t>
            </a:r>
            <a:r>
              <a:rPr lang="en-US" dirty="0" err="1" smtClean="0"/>
              <a:t>userspace</a:t>
            </a:r>
            <a:endParaRPr lang="en-US" dirty="0" smtClean="0"/>
          </a:p>
          <a:p>
            <a:r>
              <a:rPr lang="en-US" dirty="0" smtClean="0"/>
              <a:t>EPT – second level address translation</a:t>
            </a:r>
          </a:p>
          <a:p>
            <a:pPr lvl="1"/>
            <a:r>
              <a:rPr lang="en-US" dirty="0" smtClean="0"/>
              <a:t>Intel technique to avoid multiple address lookups</a:t>
            </a:r>
          </a:p>
          <a:p>
            <a:pPr lvl="1"/>
            <a:r>
              <a:rPr lang="en-US" dirty="0" smtClean="0"/>
              <a:t>Treats guest addresses as host-virtual addresses (in hardware)</a:t>
            </a:r>
          </a:p>
          <a:p>
            <a:r>
              <a:rPr lang="en-US" dirty="0" smtClean="0"/>
              <a:t>TLB – cache for virtual memory pages</a:t>
            </a:r>
          </a:p>
          <a:p>
            <a:pPr lvl="1"/>
            <a:r>
              <a:rPr lang="en-US" dirty="0" smtClean="0"/>
              <a:t>Want to minimize TLB misses whenever possible</a:t>
            </a:r>
          </a:p>
          <a:p>
            <a:pPr lvl="1"/>
            <a:r>
              <a:rPr lang="en-US" dirty="0" smtClean="0"/>
              <a:t>Each TLB miss requires hypervisor interaction (expensive)</a:t>
            </a:r>
          </a:p>
        </p:txBody>
      </p:sp>
      <p:sp>
        <p:nvSpPr>
          <p:cNvPr id="4" name="Slide Number Placeholder 3"/>
          <p:cNvSpPr>
            <a:spLocks noGrp="1"/>
          </p:cNvSpPr>
          <p:nvPr>
            <p:ph type="sldNum" sz="quarter" idx="12"/>
          </p:nvPr>
        </p:nvSpPr>
        <p:spPr/>
        <p:txBody>
          <a:bodyPr/>
          <a:lstStyle/>
          <a:p>
            <a:fld id="{DF65342D-ECD5-4E90-81DB-71CDC1F146DF}" type="slidenum">
              <a:rPr lang="en-US" smtClean="0"/>
              <a:t>58</a:t>
            </a:fld>
            <a:endParaRPr lang="en-US"/>
          </a:p>
        </p:txBody>
      </p:sp>
    </p:spTree>
    <p:extLst>
      <p:ext uri="{BB962C8B-B14F-4D97-AF65-F5344CB8AC3E}">
        <p14:creationId xmlns:p14="http://schemas.microsoft.com/office/powerpoint/2010/main" val="13168290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65342D-ECD5-4E90-81DB-71CDC1F146DF}" type="slidenum">
              <a:rPr lang="en-US" smtClean="0"/>
              <a:t>59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38200"/>
            <a:ext cx="8850185" cy="5385578"/>
          </a:xfrm>
          <a:prstGeom prst="rect">
            <a:avLst/>
          </a:prstGeom>
        </p:spPr>
      </p:pic>
    </p:spTree>
    <p:extLst>
      <p:ext uri="{BB962C8B-B14F-4D97-AF65-F5344CB8AC3E}">
        <p14:creationId xmlns:p14="http://schemas.microsoft.com/office/powerpoint/2010/main" val="2288881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5469061"/>
              </p:ext>
            </p:extLst>
          </p:nvPr>
        </p:nvGraphicFramePr>
        <p:xfrm>
          <a:off x="609601" y="735573"/>
          <a:ext cx="7543799" cy="6122427"/>
        </p:xfrm>
        <a:graphic>
          <a:graphicData uri="http://schemas.openxmlformats.org/drawingml/2006/table">
            <a:tbl>
              <a:tblPr firstRow="1" firstCol="1" lastRow="1" lastCol="1" bandRow="1">
                <a:tableStyleId>{B301B821-A1FF-4177-AEE7-76D212191A09}</a:tableStyleId>
              </a:tblPr>
              <a:tblGrid>
                <a:gridCol w="948655"/>
                <a:gridCol w="1373218"/>
                <a:gridCol w="826258"/>
                <a:gridCol w="748289"/>
                <a:gridCol w="870535"/>
                <a:gridCol w="1020217"/>
                <a:gridCol w="1020218"/>
                <a:gridCol w="736409"/>
              </a:tblGrid>
              <a:tr h="63221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System type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CPUs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Cores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TFLOPS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Total RAM (GB)</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Secondary Storage (TB)</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Site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r>
              <a:tr h="3876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256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1024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11</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3072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IU</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r>
              <a:tr h="45418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Dell </a:t>
                      </a:r>
                      <a:r>
                        <a:rPr kumimoji="0" lang="en-US" sz="1400" u="none" strike="noStrike" cap="none" normalizeH="0" baseline="0" dirty="0" err="1">
                          <a:ln>
                            <a:noFill/>
                          </a:ln>
                          <a:effectLst/>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192</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1152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TACC</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r>
              <a:tr h="3876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2016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120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UC</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876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168</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2688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SDSC</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r>
              <a:tr h="3876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Cray XT5m</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1344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IU</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r>
              <a:tr h="3876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a:t>
                      </a:r>
                      <a:r>
                        <a:rPr kumimoji="0" lang="en-US" sz="1400" u="none" strike="noStrike" cap="none" normalizeH="0" baseline="0" dirty="0" err="1">
                          <a:ln>
                            <a:noFill/>
                          </a:ln>
                          <a:effectLst/>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256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UF</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8127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128</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 (12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8127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32 CPU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32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9</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192 (12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42726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Lima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SSD Test System</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1.3</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3.8(SSD)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8(SATA)</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SDSC</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59730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Echo</a:t>
                      </a: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Large memory </a:t>
                      </a:r>
                      <a:r>
                        <a:rPr kumimoji="0" lang="en-US" sz="1400" u="none" strike="noStrike" cap="none" normalizeH="0" baseline="0" dirty="0" err="1" smtClean="0">
                          <a:ln>
                            <a:noFill/>
                          </a:ln>
                          <a:effectLst/>
                        </a:rPr>
                        <a:t>ScaleMP</a:t>
                      </a:r>
                      <a:endParaRPr kumimoji="0" lang="en-US" sz="1400" u="none" strike="noStrike" cap="none" normalizeH="0" baseline="0" dirty="0" smtClean="0">
                        <a:ln>
                          <a:noFill/>
                        </a:ln>
                        <a:effectLst/>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6144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710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TOTAL </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rPr>
                        <a:t> </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1128</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+ 32 GPU</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4704</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+14336 GPU</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54.8</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23840</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1550</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r>
            </a:tbl>
          </a:graphicData>
        </a:graphic>
      </p:graphicFrame>
      <p:sp>
        <p:nvSpPr>
          <p:cNvPr id="2" name="Title 1"/>
          <p:cNvSpPr>
            <a:spLocks noGrp="1"/>
          </p:cNvSpPr>
          <p:nvPr>
            <p:ph type="title"/>
          </p:nvPr>
        </p:nvSpPr>
        <p:spPr>
          <a:xfrm>
            <a:off x="76200" y="0"/>
            <a:ext cx="8610600" cy="838200"/>
          </a:xfrm>
        </p:spPr>
        <p:txBody>
          <a:bodyPr/>
          <a:lstStyle/>
          <a:p>
            <a:r>
              <a:rPr lang="en-US" dirty="0"/>
              <a:t>Heterogeneous </a:t>
            </a:r>
            <a:r>
              <a:rPr lang="en-US" dirty="0" smtClean="0"/>
              <a:t>Systems </a:t>
            </a:r>
            <a:r>
              <a:rPr lang="en-US" dirty="0"/>
              <a:t>Hardware</a:t>
            </a:r>
          </a:p>
        </p:txBody>
      </p:sp>
    </p:spTree>
    <p:extLst>
      <p:ext uri="{BB962C8B-B14F-4D97-AF65-F5344CB8AC3E}">
        <p14:creationId xmlns:p14="http://schemas.microsoft.com/office/powerpoint/2010/main" val="27283907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b_write_lat-90percentile.jpg"/>
          <p:cNvPicPr>
            <a:picLocks noGrp="1" noChangeAspect="1"/>
          </p:cNvPicPr>
          <p:nvPr>
            <p:ph idx="1"/>
          </p:nvPr>
        </p:nvPicPr>
        <p:blipFill>
          <a:blip r:embed="rId2" cstate="print"/>
          <a:stretch>
            <a:fillRect/>
          </a:stretch>
        </p:blipFill>
        <p:spPr>
          <a:xfrm>
            <a:off x="990600" y="1481138"/>
            <a:ext cx="7391400" cy="4525962"/>
          </a:xfrm>
        </p:spPr>
      </p:pic>
      <p:sp>
        <p:nvSpPr>
          <p:cNvPr id="6" name="Slide Number Placeholder 5"/>
          <p:cNvSpPr>
            <a:spLocks noGrp="1"/>
          </p:cNvSpPr>
          <p:nvPr>
            <p:ph type="sldNum" sz="quarter" idx="12"/>
          </p:nvPr>
        </p:nvSpPr>
        <p:spPr/>
        <p:txBody>
          <a:bodyPr/>
          <a:lstStyle/>
          <a:p>
            <a:fld id="{5BE98AC3-D32D-48A9-B816-94F5AA139B08}" type="slidenum">
              <a:rPr lang="en-US" smtClean="0"/>
              <a:pPr/>
              <a:t>60</a:t>
            </a:fld>
            <a:endParaRPr lang="en-US"/>
          </a:p>
        </p:txBody>
      </p:sp>
      <p:sp>
        <p:nvSpPr>
          <p:cNvPr id="9" name="Title 2"/>
          <p:cNvSpPr>
            <a:spLocks noGrp="1"/>
          </p:cNvSpPr>
          <p:nvPr>
            <p:ph type="title"/>
          </p:nvPr>
        </p:nvSpPr>
        <p:spPr/>
        <p:txBody>
          <a:bodyPr>
            <a:normAutofit fontScale="90000"/>
          </a:bodyPr>
          <a:lstStyle/>
          <a:p>
            <a:r>
              <a:rPr lang="en-US" dirty="0" smtClean="0"/>
              <a:t>Results: Latency Distribution</a:t>
            </a:r>
            <a:br>
              <a:rPr lang="en-US" dirty="0" smtClean="0"/>
            </a:br>
            <a:r>
              <a:rPr lang="en-US" dirty="0" smtClean="0"/>
              <a:t> </a:t>
            </a:r>
            <a:r>
              <a:rPr lang="en-US" dirty="0" err="1" smtClean="0"/>
              <a:t>ib_write</a:t>
            </a:r>
            <a:r>
              <a:rPr lang="en-US" dirty="0" smtClean="0"/>
              <a:t>-lat </a:t>
            </a:r>
            <a:r>
              <a:rPr lang="en-US" i="1" dirty="0" smtClean="0"/>
              <a:t>(Network-Level)</a:t>
            </a:r>
            <a:endParaRPr lang="en-US" i="1" dirty="0"/>
          </a:p>
        </p:txBody>
      </p:sp>
      <p:cxnSp>
        <p:nvCxnSpPr>
          <p:cNvPr id="12" name="Straight Connector 11"/>
          <p:cNvCxnSpPr/>
          <p:nvPr/>
        </p:nvCxnSpPr>
        <p:spPr>
          <a:xfrm>
            <a:off x="7086600" y="2667000"/>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86600" y="2514600"/>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75499" y="2450068"/>
            <a:ext cx="630301" cy="369332"/>
          </a:xfrm>
          <a:prstGeom prst="rect">
            <a:avLst/>
          </a:prstGeom>
          <a:noFill/>
        </p:spPr>
        <p:txBody>
          <a:bodyPr wrap="none" rtlCol="0">
            <a:spAutoFit/>
          </a:bodyPr>
          <a:lstStyle/>
          <a:p>
            <a:r>
              <a:rPr lang="en-US" dirty="0" smtClean="0"/>
              <a:t>~6%</a:t>
            </a:r>
            <a:endParaRPr lang="en-US" dirty="0"/>
          </a:p>
        </p:txBody>
      </p:sp>
      <p:sp>
        <p:nvSpPr>
          <p:cNvPr id="15" name="TextBox 14"/>
          <p:cNvSpPr txBox="1"/>
          <p:nvPr/>
        </p:nvSpPr>
        <p:spPr>
          <a:xfrm>
            <a:off x="4038600" y="6019800"/>
            <a:ext cx="4150495" cy="369332"/>
          </a:xfrm>
          <a:prstGeom prst="rect">
            <a:avLst/>
          </a:prstGeom>
          <a:noFill/>
        </p:spPr>
        <p:txBody>
          <a:bodyPr wrap="none" rtlCol="0">
            <a:spAutoFit/>
          </a:bodyPr>
          <a:lstStyle/>
          <a:p>
            <a:r>
              <a:rPr lang="en-US" dirty="0" smtClean="0">
                <a:sym typeface="Wingdings" pitchFamily="2" charset="2"/>
              </a:rPr>
              <a:t> VM </a:t>
            </a:r>
            <a:r>
              <a:rPr lang="en-US" dirty="0" err="1" smtClean="0">
                <a:sym typeface="Wingdings" pitchFamily="2" charset="2"/>
              </a:rPr>
              <a:t>perf</a:t>
            </a:r>
            <a:r>
              <a:rPr lang="en-US" dirty="0" smtClean="0">
                <a:sym typeface="Wingdings" pitchFamily="2" charset="2"/>
              </a:rPr>
              <a:t>. Competitive with native</a:t>
            </a:r>
            <a:endParaRPr lang="en-US" dirty="0"/>
          </a:p>
        </p:txBody>
      </p:sp>
      <p:cxnSp>
        <p:nvCxnSpPr>
          <p:cNvPr id="17" name="Straight Connector 16"/>
          <p:cNvCxnSpPr/>
          <p:nvPr/>
        </p:nvCxnSpPr>
        <p:spPr>
          <a:xfrm>
            <a:off x="7620000" y="25146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239000" y="4572000"/>
            <a:ext cx="1664238" cy="307777"/>
          </a:xfrm>
          <a:prstGeom prst="rect">
            <a:avLst/>
          </a:prstGeom>
          <a:noFill/>
        </p:spPr>
        <p:txBody>
          <a:bodyPr wrap="none" rtlCol="0">
            <a:spAutoFit/>
          </a:bodyPr>
          <a:lstStyle/>
          <a:p>
            <a:r>
              <a:rPr lang="en-US" sz="1400" i="1" dirty="0" smtClean="0"/>
              <a:t>n</a:t>
            </a:r>
            <a:r>
              <a:rPr lang="en-US" sz="1400" dirty="0" smtClean="0"/>
              <a:t>: # of messages</a:t>
            </a:r>
            <a:endParaRPr lang="en-US" sz="1400" dirty="0"/>
          </a:p>
        </p:txBody>
      </p:sp>
    </p:spTree>
    <p:extLst>
      <p:ext uri="{BB962C8B-B14F-4D97-AF65-F5344CB8AC3E}">
        <p14:creationId xmlns:p14="http://schemas.microsoft.com/office/powerpoint/2010/main" val="3353387273"/>
      </p:ext>
    </p:extLst>
  </p:cSld>
  <p:clrMapOvr>
    <a:masterClrMapping/>
  </p:clrMapOvr>
  <p:transition advTm="77115"/>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BE98AC3-D32D-48A9-B816-94F5AA139B08}" type="slidenum">
              <a:rPr lang="en-US" smtClean="0"/>
              <a:pPr/>
              <a:t>61</a:t>
            </a:fld>
            <a:endParaRPr lang="en-US"/>
          </a:p>
        </p:txBody>
      </p:sp>
      <p:sp>
        <p:nvSpPr>
          <p:cNvPr id="9" name="Title 2"/>
          <p:cNvSpPr>
            <a:spLocks noGrp="1"/>
          </p:cNvSpPr>
          <p:nvPr>
            <p:ph type="title"/>
          </p:nvPr>
        </p:nvSpPr>
        <p:spPr/>
        <p:txBody>
          <a:bodyPr>
            <a:normAutofit fontScale="90000"/>
          </a:bodyPr>
          <a:lstStyle/>
          <a:p>
            <a:r>
              <a:rPr lang="en-US" dirty="0" smtClean="0"/>
              <a:t>Results: Latency Distribution</a:t>
            </a:r>
            <a:br>
              <a:rPr lang="en-US" dirty="0" smtClean="0"/>
            </a:br>
            <a:r>
              <a:rPr lang="en-US" dirty="0" smtClean="0"/>
              <a:t> </a:t>
            </a:r>
            <a:r>
              <a:rPr lang="en-US" dirty="0" err="1" smtClean="0"/>
              <a:t>ib_write</a:t>
            </a:r>
            <a:r>
              <a:rPr lang="en-US" dirty="0" smtClean="0"/>
              <a:t>-lat </a:t>
            </a:r>
            <a:r>
              <a:rPr lang="en-US" i="1" dirty="0" smtClean="0"/>
              <a:t>(Network-Level)</a:t>
            </a:r>
            <a:endParaRPr lang="en-US" i="1" dirty="0"/>
          </a:p>
        </p:txBody>
      </p:sp>
      <p:pic>
        <p:nvPicPr>
          <p:cNvPr id="5" name="Picture 4" descr="ib_write_lat-95percentile.jpg"/>
          <p:cNvPicPr>
            <a:picLocks noChangeAspect="1"/>
          </p:cNvPicPr>
          <p:nvPr/>
        </p:nvPicPr>
        <p:blipFill>
          <a:blip r:embed="rId2" cstate="print"/>
          <a:stretch>
            <a:fillRect/>
          </a:stretch>
        </p:blipFill>
        <p:spPr>
          <a:xfrm>
            <a:off x="735390" y="1560444"/>
            <a:ext cx="7722810" cy="4230756"/>
          </a:xfrm>
          <a:prstGeom prst="rect">
            <a:avLst/>
          </a:prstGeom>
        </p:spPr>
      </p:pic>
      <p:cxnSp>
        <p:nvCxnSpPr>
          <p:cNvPr id="14" name="Straight Arrow Connector 13"/>
          <p:cNvCxnSpPr/>
          <p:nvPr/>
        </p:nvCxnSpPr>
        <p:spPr>
          <a:xfrm>
            <a:off x="7696200" y="2286000"/>
            <a:ext cx="0" cy="3810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62800" y="2667000"/>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62800" y="2286000"/>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834425" y="2286000"/>
            <a:ext cx="776175" cy="369332"/>
          </a:xfrm>
          <a:prstGeom prst="rect">
            <a:avLst/>
          </a:prstGeom>
          <a:noFill/>
        </p:spPr>
        <p:txBody>
          <a:bodyPr wrap="none" rtlCol="0">
            <a:spAutoFit/>
          </a:bodyPr>
          <a:lstStyle/>
          <a:p>
            <a:r>
              <a:rPr lang="en-US" dirty="0" smtClean="0"/>
              <a:t>~12%</a:t>
            </a:r>
            <a:endParaRPr lang="en-US" dirty="0"/>
          </a:p>
        </p:txBody>
      </p:sp>
      <p:sp>
        <p:nvSpPr>
          <p:cNvPr id="11" name="TextBox 10"/>
          <p:cNvSpPr txBox="1"/>
          <p:nvPr/>
        </p:nvSpPr>
        <p:spPr>
          <a:xfrm>
            <a:off x="4038600" y="6031468"/>
            <a:ext cx="4426212" cy="369332"/>
          </a:xfrm>
          <a:prstGeom prst="rect">
            <a:avLst/>
          </a:prstGeom>
          <a:noFill/>
        </p:spPr>
        <p:txBody>
          <a:bodyPr wrap="none" rtlCol="0">
            <a:spAutoFit/>
          </a:bodyPr>
          <a:lstStyle/>
          <a:p>
            <a:r>
              <a:rPr lang="en-US" dirty="0" smtClean="0">
                <a:sym typeface="Wingdings" pitchFamily="2" charset="2"/>
              </a:rPr>
              <a:t> Majority of overhead in tail-latency</a:t>
            </a:r>
            <a:endParaRPr lang="en-US" dirty="0"/>
          </a:p>
        </p:txBody>
      </p:sp>
      <p:sp>
        <p:nvSpPr>
          <p:cNvPr id="12" name="TextBox 11"/>
          <p:cNvSpPr txBox="1"/>
          <p:nvPr/>
        </p:nvSpPr>
        <p:spPr>
          <a:xfrm>
            <a:off x="7174962" y="4572000"/>
            <a:ext cx="1664238" cy="307777"/>
          </a:xfrm>
          <a:prstGeom prst="rect">
            <a:avLst/>
          </a:prstGeom>
          <a:noFill/>
        </p:spPr>
        <p:txBody>
          <a:bodyPr wrap="none" rtlCol="0">
            <a:spAutoFit/>
          </a:bodyPr>
          <a:lstStyle/>
          <a:p>
            <a:r>
              <a:rPr lang="en-US" sz="1400" i="1" dirty="0" smtClean="0"/>
              <a:t>n</a:t>
            </a:r>
            <a:r>
              <a:rPr lang="en-US" sz="1400" dirty="0" smtClean="0"/>
              <a:t>: # of messages</a:t>
            </a:r>
            <a:endParaRPr lang="en-US" sz="1400" dirty="0"/>
          </a:p>
        </p:txBody>
      </p:sp>
    </p:spTree>
    <p:extLst>
      <p:ext uri="{BB962C8B-B14F-4D97-AF65-F5344CB8AC3E}">
        <p14:creationId xmlns:p14="http://schemas.microsoft.com/office/powerpoint/2010/main" val="2697831484"/>
      </p:ext>
    </p:extLst>
  </p:cSld>
  <p:clrMapOvr>
    <a:masterClrMapping/>
  </p:clrMapOvr>
  <p:transition advTm="77115"/>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Results: Latency Distribution</a:t>
            </a:r>
            <a:br>
              <a:rPr lang="en-US" dirty="0" smtClean="0"/>
            </a:br>
            <a:r>
              <a:rPr lang="en-US" dirty="0" err="1" smtClean="0"/>
              <a:t>osu-AlltoAll</a:t>
            </a:r>
            <a:r>
              <a:rPr lang="en-US" dirty="0" smtClean="0"/>
              <a:t> </a:t>
            </a:r>
            <a:r>
              <a:rPr lang="en-US" i="1" dirty="0" smtClean="0"/>
              <a:t>(Micro-Level)</a:t>
            </a:r>
            <a:endParaRPr lang="en-US" i="1" dirty="0"/>
          </a:p>
        </p:txBody>
      </p:sp>
      <p:sp>
        <p:nvSpPr>
          <p:cNvPr id="5" name="Slide Number Placeholder 4"/>
          <p:cNvSpPr>
            <a:spLocks noGrp="1"/>
          </p:cNvSpPr>
          <p:nvPr>
            <p:ph type="sldNum" sz="quarter" idx="12"/>
          </p:nvPr>
        </p:nvSpPr>
        <p:spPr/>
        <p:txBody>
          <a:bodyPr/>
          <a:lstStyle/>
          <a:p>
            <a:fld id="{5BE98AC3-D32D-48A9-B816-94F5AA139B08}" type="slidenum">
              <a:rPr lang="en-US" smtClean="0"/>
              <a:pPr/>
              <a:t>62</a:t>
            </a:fld>
            <a:endParaRPr lang="en-US"/>
          </a:p>
        </p:txBody>
      </p:sp>
      <p:sp>
        <p:nvSpPr>
          <p:cNvPr id="10" name="TextBox 9"/>
          <p:cNvSpPr txBox="1"/>
          <p:nvPr/>
        </p:nvSpPr>
        <p:spPr>
          <a:xfrm>
            <a:off x="3962400" y="5906869"/>
            <a:ext cx="5080237" cy="646331"/>
          </a:xfrm>
          <a:prstGeom prst="rect">
            <a:avLst/>
          </a:prstGeom>
          <a:noFill/>
        </p:spPr>
        <p:txBody>
          <a:bodyPr wrap="none" rtlCol="0">
            <a:spAutoFit/>
          </a:bodyPr>
          <a:lstStyle/>
          <a:p>
            <a:pPr>
              <a:buFont typeface="Wingdings"/>
              <a:buChar char="à"/>
            </a:pPr>
            <a:r>
              <a:rPr lang="en-US" dirty="0" smtClean="0">
                <a:sym typeface="Wingdings" pitchFamily="2" charset="2"/>
              </a:rPr>
              <a:t>Majority of overhead in tail-latency</a:t>
            </a:r>
          </a:p>
          <a:p>
            <a:pPr>
              <a:buFont typeface="Wingdings"/>
              <a:buChar char="à"/>
            </a:pPr>
            <a:r>
              <a:rPr lang="en-US" dirty="0" smtClean="0">
                <a:sym typeface="Wingdings" pitchFamily="2" charset="2"/>
              </a:rPr>
              <a:t> Overhead decreases with larger </a:t>
            </a:r>
            <a:r>
              <a:rPr lang="en-US" dirty="0" err="1" smtClean="0">
                <a:sym typeface="Wingdings" pitchFamily="2" charset="2"/>
              </a:rPr>
              <a:t>msg</a:t>
            </a:r>
            <a:r>
              <a:rPr lang="en-US" dirty="0" smtClean="0">
                <a:sym typeface="Wingdings" pitchFamily="2" charset="2"/>
              </a:rPr>
              <a:t> size</a:t>
            </a:r>
            <a:endParaRPr lang="en-US" dirty="0"/>
          </a:p>
        </p:txBody>
      </p:sp>
      <p:pic>
        <p:nvPicPr>
          <p:cNvPr id="14" name="Content Placeholder 13" descr="osu_alltoall_graph_TailLatency-bargraph.jpg"/>
          <p:cNvPicPr>
            <a:picLocks noGrp="1" noChangeAspect="1"/>
          </p:cNvPicPr>
          <p:nvPr>
            <p:ph idx="1"/>
          </p:nvPr>
        </p:nvPicPr>
        <p:blipFill>
          <a:blip r:embed="rId3" cstate="print"/>
          <a:stretch>
            <a:fillRect/>
          </a:stretch>
        </p:blipFill>
        <p:spPr>
          <a:xfrm>
            <a:off x="381000" y="1341438"/>
            <a:ext cx="8382000" cy="4525962"/>
          </a:xfrm>
        </p:spPr>
      </p:pic>
    </p:spTree>
    <p:extLst>
      <p:ext uri="{BB962C8B-B14F-4D97-AF65-F5344CB8AC3E}">
        <p14:creationId xmlns:p14="http://schemas.microsoft.com/office/powerpoint/2010/main" val="759691833"/>
      </p:ext>
    </p:extLst>
  </p:cSld>
  <p:clrMapOvr>
    <a:masterClrMapping/>
  </p:clrMapOvr>
  <p:transition advTm="73692"/>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Results: Latency Distribution</a:t>
            </a:r>
            <a:br>
              <a:rPr lang="en-US" dirty="0" smtClean="0"/>
            </a:br>
            <a:r>
              <a:rPr lang="en-US" dirty="0" err="1" smtClean="0"/>
              <a:t>osu-AlltoAll</a:t>
            </a:r>
            <a:r>
              <a:rPr lang="en-US" dirty="0" smtClean="0"/>
              <a:t> </a:t>
            </a:r>
            <a:r>
              <a:rPr lang="en-US" i="1" dirty="0" smtClean="0"/>
              <a:t>(Micro-Level)</a:t>
            </a:r>
            <a:endParaRPr lang="en-US" i="1" dirty="0"/>
          </a:p>
        </p:txBody>
      </p:sp>
      <p:sp>
        <p:nvSpPr>
          <p:cNvPr id="5" name="Slide Number Placeholder 4"/>
          <p:cNvSpPr>
            <a:spLocks noGrp="1"/>
          </p:cNvSpPr>
          <p:nvPr>
            <p:ph type="sldNum" sz="quarter" idx="12"/>
          </p:nvPr>
        </p:nvSpPr>
        <p:spPr/>
        <p:txBody>
          <a:bodyPr/>
          <a:lstStyle/>
          <a:p>
            <a:fld id="{5BE98AC3-D32D-48A9-B816-94F5AA139B08}" type="slidenum">
              <a:rPr lang="en-US" smtClean="0"/>
              <a:pPr/>
              <a:t>63</a:t>
            </a:fld>
            <a:endParaRPr lang="en-US"/>
          </a:p>
        </p:txBody>
      </p:sp>
      <p:sp>
        <p:nvSpPr>
          <p:cNvPr id="10" name="TextBox 9"/>
          <p:cNvSpPr txBox="1"/>
          <p:nvPr/>
        </p:nvSpPr>
        <p:spPr>
          <a:xfrm>
            <a:off x="3962400" y="5906869"/>
            <a:ext cx="5080237" cy="646331"/>
          </a:xfrm>
          <a:prstGeom prst="rect">
            <a:avLst/>
          </a:prstGeom>
          <a:noFill/>
        </p:spPr>
        <p:txBody>
          <a:bodyPr wrap="none" rtlCol="0">
            <a:spAutoFit/>
          </a:bodyPr>
          <a:lstStyle/>
          <a:p>
            <a:pPr>
              <a:buFont typeface="Wingdings"/>
              <a:buChar char="à"/>
            </a:pPr>
            <a:r>
              <a:rPr lang="en-US" dirty="0" smtClean="0">
                <a:sym typeface="Wingdings" pitchFamily="2" charset="2"/>
              </a:rPr>
              <a:t>Majority of overhead in tail-latency</a:t>
            </a:r>
          </a:p>
          <a:p>
            <a:pPr>
              <a:buFont typeface="Wingdings"/>
              <a:buChar char="à"/>
            </a:pPr>
            <a:r>
              <a:rPr lang="en-US" dirty="0" smtClean="0">
                <a:sym typeface="Wingdings" pitchFamily="2" charset="2"/>
              </a:rPr>
              <a:t> Overhead decreases with larger </a:t>
            </a:r>
            <a:r>
              <a:rPr lang="en-US" dirty="0" err="1" smtClean="0">
                <a:sym typeface="Wingdings" pitchFamily="2" charset="2"/>
              </a:rPr>
              <a:t>msg</a:t>
            </a:r>
            <a:r>
              <a:rPr lang="en-US" dirty="0" smtClean="0">
                <a:sym typeface="Wingdings" pitchFamily="2" charset="2"/>
              </a:rPr>
              <a:t> size</a:t>
            </a:r>
            <a:endParaRPr lang="en-US" dirty="0"/>
          </a:p>
        </p:txBody>
      </p:sp>
      <p:pic>
        <p:nvPicPr>
          <p:cNvPr id="14" name="Content Placeholder 13" descr="osu_alltoall_graph_TailLatency-bargraph.jpg"/>
          <p:cNvPicPr>
            <a:picLocks noGrp="1" noChangeAspect="1"/>
          </p:cNvPicPr>
          <p:nvPr>
            <p:ph idx="1"/>
          </p:nvPr>
        </p:nvPicPr>
        <p:blipFill>
          <a:blip r:embed="rId3" cstate="print"/>
          <a:stretch>
            <a:fillRect/>
          </a:stretch>
        </p:blipFill>
        <p:spPr>
          <a:xfrm>
            <a:off x="381000" y="1341438"/>
            <a:ext cx="8382000" cy="4525962"/>
          </a:xfrm>
        </p:spPr>
      </p:pic>
      <p:cxnSp>
        <p:nvCxnSpPr>
          <p:cNvPr id="15" name="Straight Arrow Connector 14"/>
          <p:cNvCxnSpPr/>
          <p:nvPr/>
        </p:nvCxnSpPr>
        <p:spPr>
          <a:xfrm>
            <a:off x="7620000" y="2057400"/>
            <a:ext cx="0" cy="1752600"/>
          </a:xfrm>
          <a:prstGeom prst="straightConnector1">
            <a:avLst/>
          </a:prstGeom>
          <a:ln w="444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181600" y="3733800"/>
            <a:ext cx="0" cy="533400"/>
          </a:xfrm>
          <a:prstGeom prst="straightConnector1">
            <a:avLst/>
          </a:prstGeom>
          <a:ln w="444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559105"/>
      </p:ext>
    </p:extLst>
  </p:cSld>
  <p:clrMapOvr>
    <a:masterClrMapping/>
  </p:clrMapOvr>
  <p:transition advTm="73692"/>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NPBResults-CG-LegendBottom.jpg"/>
          <p:cNvPicPr>
            <a:picLocks noGrp="1" noChangeAspect="1"/>
          </p:cNvPicPr>
          <p:nvPr>
            <p:ph idx="1"/>
          </p:nvPr>
        </p:nvPicPr>
        <p:blipFill>
          <a:blip r:embed="rId2" cstate="print"/>
          <a:stretch>
            <a:fillRect/>
          </a:stretch>
        </p:blipFill>
        <p:spPr>
          <a:xfrm>
            <a:off x="1206771" y="1481138"/>
            <a:ext cx="6260829" cy="4525962"/>
          </a:xfrm>
        </p:spPr>
      </p:pic>
      <p:sp>
        <p:nvSpPr>
          <p:cNvPr id="5" name="Slide Number Placeholder 4"/>
          <p:cNvSpPr>
            <a:spLocks noGrp="1"/>
          </p:cNvSpPr>
          <p:nvPr>
            <p:ph type="sldNum" sz="quarter" idx="12"/>
          </p:nvPr>
        </p:nvSpPr>
        <p:spPr/>
        <p:txBody>
          <a:bodyPr/>
          <a:lstStyle/>
          <a:p>
            <a:fld id="{5BE98AC3-D32D-48A9-B816-94F5AA139B08}" type="slidenum">
              <a:rPr lang="en-US" smtClean="0"/>
              <a:pPr/>
              <a:t>64</a:t>
            </a:fld>
            <a:endParaRPr lang="en-US"/>
          </a:p>
        </p:txBody>
      </p:sp>
      <p:sp>
        <p:nvSpPr>
          <p:cNvPr id="3" name="Title 2"/>
          <p:cNvSpPr>
            <a:spLocks noGrp="1"/>
          </p:cNvSpPr>
          <p:nvPr>
            <p:ph type="title"/>
          </p:nvPr>
        </p:nvSpPr>
        <p:spPr/>
        <p:txBody>
          <a:bodyPr>
            <a:normAutofit fontScale="90000"/>
          </a:bodyPr>
          <a:lstStyle/>
          <a:p>
            <a:r>
              <a:rPr lang="en-US" dirty="0" smtClean="0"/>
              <a:t>Results: Network Tuning</a:t>
            </a:r>
            <a:br>
              <a:rPr lang="en-US" dirty="0" smtClean="0"/>
            </a:br>
            <a:r>
              <a:rPr lang="en-US" dirty="0" smtClean="0"/>
              <a:t>NPB-CG </a:t>
            </a:r>
            <a:r>
              <a:rPr lang="en-US" i="1" dirty="0" smtClean="0"/>
              <a:t>(Macro-Level)</a:t>
            </a:r>
            <a:endParaRPr lang="en-US" i="1" dirty="0"/>
          </a:p>
        </p:txBody>
      </p:sp>
    </p:spTree>
    <p:extLst>
      <p:ext uri="{BB962C8B-B14F-4D97-AF65-F5344CB8AC3E}">
        <p14:creationId xmlns:p14="http://schemas.microsoft.com/office/powerpoint/2010/main" val="906290118"/>
      </p:ext>
    </p:extLst>
  </p:cSld>
  <p:clrMapOvr>
    <a:masterClrMapping/>
  </p:clrMapOvr>
  <p:transition advTm="107053"/>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NPBResults-CG-LegendBottom.jpg"/>
          <p:cNvPicPr>
            <a:picLocks noGrp="1" noChangeAspect="1"/>
          </p:cNvPicPr>
          <p:nvPr>
            <p:ph idx="1"/>
          </p:nvPr>
        </p:nvPicPr>
        <p:blipFill>
          <a:blip r:embed="rId2" cstate="print"/>
          <a:stretch>
            <a:fillRect/>
          </a:stretch>
        </p:blipFill>
        <p:spPr>
          <a:xfrm>
            <a:off x="1206771" y="1481138"/>
            <a:ext cx="6260829" cy="4525962"/>
          </a:xfrm>
        </p:spPr>
      </p:pic>
      <p:sp>
        <p:nvSpPr>
          <p:cNvPr id="5" name="Slide Number Placeholder 4"/>
          <p:cNvSpPr>
            <a:spLocks noGrp="1"/>
          </p:cNvSpPr>
          <p:nvPr>
            <p:ph type="sldNum" sz="quarter" idx="12"/>
          </p:nvPr>
        </p:nvSpPr>
        <p:spPr/>
        <p:txBody>
          <a:bodyPr/>
          <a:lstStyle/>
          <a:p>
            <a:fld id="{5BE98AC3-D32D-48A9-B816-94F5AA139B08}" type="slidenum">
              <a:rPr lang="en-US" smtClean="0"/>
              <a:pPr/>
              <a:t>65</a:t>
            </a:fld>
            <a:endParaRPr lang="en-US"/>
          </a:p>
        </p:txBody>
      </p:sp>
      <p:sp>
        <p:nvSpPr>
          <p:cNvPr id="3" name="Title 2"/>
          <p:cNvSpPr>
            <a:spLocks noGrp="1"/>
          </p:cNvSpPr>
          <p:nvPr>
            <p:ph type="title"/>
          </p:nvPr>
        </p:nvSpPr>
        <p:spPr/>
        <p:txBody>
          <a:bodyPr>
            <a:normAutofit fontScale="90000"/>
          </a:bodyPr>
          <a:lstStyle/>
          <a:p>
            <a:r>
              <a:rPr lang="en-US" dirty="0" smtClean="0"/>
              <a:t>Results: Network Tuning</a:t>
            </a:r>
            <a:br>
              <a:rPr lang="en-US" dirty="0" smtClean="0"/>
            </a:br>
            <a:r>
              <a:rPr lang="en-US" dirty="0" smtClean="0"/>
              <a:t>NPB-CG </a:t>
            </a:r>
            <a:r>
              <a:rPr lang="en-US" i="1" dirty="0" smtClean="0"/>
              <a:t>(Macro-Level)</a:t>
            </a:r>
            <a:endParaRPr lang="en-US" i="1" dirty="0"/>
          </a:p>
        </p:txBody>
      </p:sp>
      <p:cxnSp>
        <p:nvCxnSpPr>
          <p:cNvPr id="9" name="Straight Arrow Connector 8"/>
          <p:cNvCxnSpPr/>
          <p:nvPr/>
        </p:nvCxnSpPr>
        <p:spPr>
          <a:xfrm>
            <a:off x="1295400" y="2209800"/>
            <a:ext cx="0" cy="1905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696200" y="1981200"/>
            <a:ext cx="0" cy="685800"/>
          </a:xfrm>
          <a:prstGeom prst="straightConnector1">
            <a:avLst/>
          </a:prstGeom>
          <a:ln w="381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057400" y="2057400"/>
            <a:ext cx="5486400" cy="0"/>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057400" y="2590800"/>
            <a:ext cx="5486400" cy="0"/>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40438" y="2096869"/>
            <a:ext cx="1303562" cy="646331"/>
          </a:xfrm>
          <a:prstGeom prst="rect">
            <a:avLst/>
          </a:prstGeom>
          <a:noFill/>
        </p:spPr>
        <p:txBody>
          <a:bodyPr wrap="none" rtlCol="0">
            <a:spAutoFit/>
          </a:bodyPr>
          <a:lstStyle/>
          <a:p>
            <a:r>
              <a:rPr lang="en-US" dirty="0" smtClean="0"/>
              <a:t>30% </a:t>
            </a:r>
            <a:br>
              <a:rPr lang="en-US" dirty="0" smtClean="0"/>
            </a:br>
            <a:r>
              <a:rPr lang="en-US" dirty="0" smtClean="0"/>
              <a:t>Reduction</a:t>
            </a:r>
            <a:endParaRPr lang="en-US" dirty="0"/>
          </a:p>
        </p:txBody>
      </p:sp>
      <p:cxnSp>
        <p:nvCxnSpPr>
          <p:cNvPr id="22" name="Straight Connector 21"/>
          <p:cNvCxnSpPr/>
          <p:nvPr/>
        </p:nvCxnSpPr>
        <p:spPr>
          <a:xfrm flipH="1">
            <a:off x="2057400" y="4114800"/>
            <a:ext cx="4648200" cy="0"/>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5800" y="2401669"/>
            <a:ext cx="545342" cy="646331"/>
          </a:xfrm>
          <a:prstGeom prst="rect">
            <a:avLst/>
          </a:prstGeom>
          <a:noFill/>
        </p:spPr>
        <p:txBody>
          <a:bodyPr wrap="none" rtlCol="0">
            <a:spAutoFit/>
          </a:bodyPr>
          <a:lstStyle/>
          <a:p>
            <a:r>
              <a:rPr lang="en-US" dirty="0" smtClean="0"/>
              <a:t>3x </a:t>
            </a:r>
            <a:br>
              <a:rPr lang="en-US" dirty="0" smtClean="0"/>
            </a:br>
            <a:endParaRPr lang="en-US" dirty="0"/>
          </a:p>
        </p:txBody>
      </p:sp>
    </p:spTree>
    <p:extLst>
      <p:ext uri="{BB962C8B-B14F-4D97-AF65-F5344CB8AC3E}">
        <p14:creationId xmlns:p14="http://schemas.microsoft.com/office/powerpoint/2010/main" val="1789125181"/>
      </p:ext>
    </p:extLst>
  </p:cSld>
  <p:clrMapOvr>
    <a:masterClrMapping/>
  </p:clrMapOvr>
  <p:transition advTm="107053"/>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BE98AC3-D32D-48A9-B816-94F5AA139B08}" type="slidenum">
              <a:rPr lang="en-US" smtClean="0"/>
              <a:pPr/>
              <a:t>66</a:t>
            </a:fld>
            <a:endParaRPr lang="en-US"/>
          </a:p>
        </p:txBody>
      </p:sp>
      <p:sp>
        <p:nvSpPr>
          <p:cNvPr id="3" name="Title 2"/>
          <p:cNvSpPr>
            <a:spLocks noGrp="1"/>
          </p:cNvSpPr>
          <p:nvPr>
            <p:ph type="title"/>
          </p:nvPr>
        </p:nvSpPr>
        <p:spPr/>
        <p:txBody>
          <a:bodyPr>
            <a:normAutofit fontScale="90000"/>
          </a:bodyPr>
          <a:lstStyle/>
          <a:p>
            <a:r>
              <a:rPr lang="en-US" dirty="0" smtClean="0"/>
              <a:t>Results: Network Tuning</a:t>
            </a:r>
            <a:br>
              <a:rPr lang="en-US" dirty="0" smtClean="0"/>
            </a:br>
            <a:r>
              <a:rPr lang="en-US" dirty="0" smtClean="0"/>
              <a:t>NPB </a:t>
            </a:r>
            <a:r>
              <a:rPr lang="en-US" i="1" dirty="0" smtClean="0"/>
              <a:t>(Macro-Level)</a:t>
            </a:r>
            <a:endParaRPr lang="en-US" i="1" dirty="0"/>
          </a:p>
        </p:txBody>
      </p:sp>
      <p:pic>
        <p:nvPicPr>
          <p:cNvPr id="9" name="Content Placeholder 8" descr="NPBResults-Combined.jpg"/>
          <p:cNvPicPr>
            <a:picLocks noGrp="1" noChangeAspect="1"/>
          </p:cNvPicPr>
          <p:nvPr>
            <p:ph idx="1"/>
          </p:nvPr>
        </p:nvPicPr>
        <p:blipFill>
          <a:blip r:embed="rId2" cstate="print"/>
          <a:stretch>
            <a:fillRect/>
          </a:stretch>
        </p:blipFill>
        <p:spPr>
          <a:xfrm>
            <a:off x="762000" y="1481138"/>
            <a:ext cx="7620000" cy="4525962"/>
          </a:xfrm>
        </p:spPr>
      </p:pic>
    </p:spTree>
    <p:extLst>
      <p:ext uri="{BB962C8B-B14F-4D97-AF65-F5344CB8AC3E}">
        <p14:creationId xmlns:p14="http://schemas.microsoft.com/office/powerpoint/2010/main" val="409071025"/>
      </p:ext>
    </p:extLst>
  </p:cSld>
  <p:clrMapOvr>
    <a:masterClrMapping/>
  </p:clrMapOvr>
  <p:transition advTm="107053"/>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913513"/>
            <a:ext cx="8610600" cy="5106287"/>
          </a:xfrm>
        </p:spPr>
      </p:pic>
      <p:sp>
        <p:nvSpPr>
          <p:cNvPr id="4" name="Slide Number Placeholder 3"/>
          <p:cNvSpPr>
            <a:spLocks noGrp="1"/>
          </p:cNvSpPr>
          <p:nvPr>
            <p:ph type="sldNum" sz="quarter" idx="12"/>
          </p:nvPr>
        </p:nvSpPr>
        <p:spPr/>
        <p:txBody>
          <a:bodyPr/>
          <a:lstStyle/>
          <a:p>
            <a:fld id="{DF65342D-ECD5-4E90-81DB-71CDC1F146DF}" type="slidenum">
              <a:rPr lang="en-US" smtClean="0"/>
              <a:t>67</a:t>
            </a:fld>
            <a:endParaRPr lang="en-US"/>
          </a:p>
        </p:txBody>
      </p:sp>
    </p:spTree>
    <p:extLst>
      <p:ext uri="{BB962C8B-B14F-4D97-AF65-F5344CB8AC3E}">
        <p14:creationId xmlns:p14="http://schemas.microsoft.com/office/powerpoint/2010/main" val="1520381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65342D-ECD5-4E90-81DB-71CDC1F146DF}" type="slidenum">
              <a:rPr lang="en-US" smtClean="0"/>
              <a:t>68</a:t>
            </a:fld>
            <a:endParaRPr lang="en-US"/>
          </a:p>
        </p:txBody>
      </p:sp>
      <p:sp>
        <p:nvSpPr>
          <p:cNvPr id="6" name="TextBox 5"/>
          <p:cNvSpPr txBox="1"/>
          <p:nvPr/>
        </p:nvSpPr>
        <p:spPr>
          <a:xfrm>
            <a:off x="609600" y="3906322"/>
            <a:ext cx="7924800" cy="2646878"/>
          </a:xfrm>
          <a:prstGeom prst="rect">
            <a:avLst/>
          </a:prstGeom>
          <a:noFill/>
        </p:spPr>
        <p:txBody>
          <a:bodyPr wrap="square" rtlCol="0">
            <a:spAutoFit/>
          </a:bodyPr>
          <a:lstStyle/>
          <a:p>
            <a:pPr marL="285750" indent="-285750">
              <a:buFont typeface="Arial" pitchFamily="34" charset="0"/>
              <a:buChar char="•"/>
            </a:pPr>
            <a:r>
              <a:rPr lang="en-US" sz="2000" dirty="0" smtClean="0"/>
              <a:t>KVM can outperform native solution!</a:t>
            </a:r>
          </a:p>
          <a:p>
            <a:pPr marL="285750" indent="-285750">
              <a:buFont typeface="Arial" pitchFamily="34" charset="0"/>
              <a:buChar char="•"/>
            </a:pPr>
            <a:r>
              <a:rPr lang="en-US" sz="2000" dirty="0" smtClean="0"/>
              <a:t>This </a:t>
            </a:r>
            <a:r>
              <a:rPr lang="en-US" sz="2000" dirty="0"/>
              <a:t>is likely due to the use of </a:t>
            </a:r>
            <a:r>
              <a:rPr lang="en-US" sz="2000" dirty="0" smtClean="0"/>
              <a:t>Transparent </a:t>
            </a:r>
            <a:r>
              <a:rPr lang="en-US" sz="2000" dirty="0" err="1" smtClean="0"/>
              <a:t>Hugepages</a:t>
            </a:r>
            <a:r>
              <a:rPr lang="en-US" sz="2000" dirty="0" smtClean="0"/>
              <a:t> </a:t>
            </a:r>
            <a:r>
              <a:rPr lang="en-US" sz="2000" dirty="0"/>
              <a:t>(THP)</a:t>
            </a:r>
          </a:p>
          <a:p>
            <a:pPr marL="742950" lvl="1" indent="-285750">
              <a:buFont typeface="Arial" pitchFamily="34" charset="0"/>
              <a:buChar char="•"/>
            </a:pPr>
            <a:r>
              <a:rPr lang="en-US" dirty="0"/>
              <a:t>Back the entire guest memory with </a:t>
            </a:r>
            <a:r>
              <a:rPr lang="en-US" dirty="0" err="1" smtClean="0"/>
              <a:t>hugepages</a:t>
            </a:r>
            <a:r>
              <a:rPr lang="en-US" dirty="0" smtClean="0"/>
              <a:t> (2M pages)</a:t>
            </a:r>
            <a:endParaRPr lang="en-US" dirty="0"/>
          </a:p>
          <a:p>
            <a:pPr marL="742950" lvl="1" indent="-285750">
              <a:buFont typeface="Arial" pitchFamily="34" charset="0"/>
              <a:buChar char="•"/>
            </a:pPr>
            <a:r>
              <a:rPr lang="en-US" dirty="0" smtClean="0"/>
              <a:t>Improves memory performance </a:t>
            </a:r>
          </a:p>
          <a:p>
            <a:pPr marL="1200150" lvl="2" indent="-285750">
              <a:buFont typeface="Arial" pitchFamily="34" charset="0"/>
              <a:buChar char="•"/>
            </a:pPr>
            <a:r>
              <a:rPr lang="en-US" dirty="0" smtClean="0"/>
              <a:t>Separate TLB for 2M pages, less TLB misses total</a:t>
            </a:r>
          </a:p>
          <a:p>
            <a:pPr marL="1200150" lvl="2" indent="-285750">
              <a:buFont typeface="Arial" pitchFamily="34" charset="0"/>
              <a:buChar char="•"/>
            </a:pPr>
            <a:r>
              <a:rPr lang="en-US" dirty="0" smtClean="0"/>
              <a:t>2M TLB miss =&gt; less page table walk</a:t>
            </a:r>
          </a:p>
          <a:p>
            <a:pPr marL="742950" lvl="1" indent="-285750">
              <a:buFont typeface="Arial" pitchFamily="34" charset="0"/>
              <a:buChar char="•"/>
            </a:pPr>
            <a:r>
              <a:rPr lang="en-US" dirty="0" smtClean="0"/>
              <a:t>GPU data access backed by 2M pages, decreasing TLB miss count &amp; cost.</a:t>
            </a:r>
          </a:p>
          <a:p>
            <a:pPr marL="285750" indent="-285750">
              <a:buFont typeface="Arial" pitchFamily="34" charset="0"/>
              <a:buChar char="•"/>
            </a:pPr>
            <a:r>
              <a:rPr lang="en-US" dirty="0" err="1" smtClean="0"/>
              <a:t>LibSVM</a:t>
            </a:r>
            <a:r>
              <a:rPr lang="en-US" dirty="0" smtClean="0"/>
              <a:t> a “Big Data” application, lots of CPU to GPU data movement</a:t>
            </a:r>
          </a:p>
          <a:p>
            <a:pPr marL="285750" indent="-285750">
              <a:buFont typeface="Arial" pitchFamily="34" charset="0"/>
              <a:buChar char="•"/>
            </a:pP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4089275783"/>
              </p:ext>
            </p:extLst>
          </p:nvPr>
        </p:nvGraphicFramePr>
        <p:xfrm>
          <a:off x="0" y="0"/>
          <a:ext cx="91440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4143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latin typeface="Calibri" charset="0"/>
                <a:ea typeface="ＭＳ Ｐゴシック" charset="0"/>
                <a:cs typeface="ＭＳ Ｐゴシック" charset="0"/>
              </a:rPr>
              <a:t>State of Distributed Systems</a:t>
            </a:r>
            <a:endParaRPr lang="en-US" dirty="0">
              <a:latin typeface="Calibri" charset="0"/>
              <a:ea typeface="ＭＳ Ｐゴシック" charset="0"/>
              <a:cs typeface="ＭＳ Ｐゴシック" charset="0"/>
            </a:endParaRPr>
          </a:p>
        </p:txBody>
      </p:sp>
      <p:sp>
        <p:nvSpPr>
          <p:cNvPr id="24580" name="Content Placeholder 6"/>
          <p:cNvSpPr>
            <a:spLocks noGrp="1"/>
          </p:cNvSpPr>
          <p:nvPr>
            <p:ph sz="half" idx="1"/>
          </p:nvPr>
        </p:nvSpPr>
        <p:spPr/>
        <p:txBody>
          <a:bodyPr/>
          <a:lstStyle/>
          <a:p>
            <a:pPr eaLnBrk="1" hangingPunct="1">
              <a:lnSpc>
                <a:spcPct val="80000"/>
              </a:lnSpc>
            </a:pPr>
            <a:r>
              <a:rPr lang="en-US" sz="2600" dirty="0">
                <a:latin typeface="Calibri" charset="0"/>
                <a:ea typeface="ＭＳ Ｐゴシック" charset="0"/>
                <a:cs typeface="ＭＳ Ｐゴシック" charset="0"/>
              </a:rPr>
              <a:t>Distributed Systems encompasses a wide variety of technologies.</a:t>
            </a:r>
          </a:p>
          <a:p>
            <a:pPr eaLnBrk="1" hangingPunct="1">
              <a:lnSpc>
                <a:spcPct val="80000"/>
              </a:lnSpc>
            </a:pPr>
            <a:r>
              <a:rPr lang="en-US" sz="2600" dirty="0" smtClean="0">
                <a:latin typeface="Calibri" charset="0"/>
                <a:ea typeface="ＭＳ Ｐゴシック" charset="0"/>
                <a:cs typeface="ＭＳ Ｐゴシック" charset="0"/>
              </a:rPr>
              <a:t>Per Foster et al, Grid </a:t>
            </a:r>
            <a:r>
              <a:rPr lang="en-US" sz="2600" dirty="0">
                <a:latin typeface="Calibri" charset="0"/>
                <a:ea typeface="ＭＳ Ｐゴシック" charset="0"/>
                <a:cs typeface="ＭＳ Ｐゴシック" charset="0"/>
              </a:rPr>
              <a:t>computing spans most areas and is becoming more mature.</a:t>
            </a:r>
          </a:p>
          <a:p>
            <a:pPr eaLnBrk="1" hangingPunct="1">
              <a:lnSpc>
                <a:spcPct val="80000"/>
              </a:lnSpc>
            </a:pPr>
            <a:r>
              <a:rPr lang="en-US" sz="2600" dirty="0">
                <a:latin typeface="Calibri" charset="0"/>
                <a:ea typeface="ＭＳ Ｐゴシック" charset="0"/>
                <a:cs typeface="ＭＳ Ｐゴシック" charset="0"/>
              </a:rPr>
              <a:t>Clouds are an emerging technology, providing many of the same features as Grids without many of the potential pitfalls.</a:t>
            </a:r>
          </a:p>
        </p:txBody>
      </p:sp>
      <p:pic>
        <p:nvPicPr>
          <p:cNvPr id="24579" name="Content Placeholder 3" descr="Picture 9.png"/>
          <p:cNvPicPr>
            <a:picLocks noGrp="1" noChangeAspect="1"/>
          </p:cNvPicPr>
          <p:nvPr>
            <p:ph sz="half" idx="2"/>
          </p:nvPr>
        </p:nvPicPr>
        <p:blipFill>
          <a:blip r:embed="rId2">
            <a:extLst>
              <a:ext uri="{28A0092B-C50C-407E-A947-70E740481C1C}">
                <a14:useLocalDpi xmlns:a14="http://schemas.microsoft.com/office/drawing/2010/main" val="0"/>
              </a:ext>
            </a:extLst>
          </a:blip>
          <a:srcRect t="-17848" b="-17848"/>
          <a:stretch>
            <a:fillRect/>
          </a:stretch>
        </p:blipFill>
        <p:spPr>
          <a:xfrm>
            <a:off x="4267200" y="1219200"/>
            <a:ext cx="4495800" cy="4906963"/>
          </a:xfrm>
        </p:spPr>
      </p:pic>
      <p:sp>
        <p:nvSpPr>
          <p:cNvPr id="245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484601-7568-FF42-BAC8-021A366DD8E3}" type="slidenum">
              <a:rPr lang="en-US" sz="1200">
                <a:solidFill>
                  <a:srgbClr val="898989"/>
                </a:solidFill>
                <a:latin typeface="Calibri" charset="0"/>
              </a:rPr>
              <a:pPr eaLnBrk="1" hangingPunct="1"/>
              <a:t>7</a:t>
            </a:fld>
            <a:endParaRPr lang="en-US" sz="1200">
              <a:solidFill>
                <a:srgbClr val="898989"/>
              </a:solidFill>
              <a:latin typeface="Calibri" charset="0"/>
            </a:endParaRPr>
          </a:p>
        </p:txBody>
      </p:sp>
      <p:sp>
        <p:nvSpPr>
          <p:cNvPr id="24581" name="TextBox 4"/>
          <p:cNvSpPr txBox="1">
            <a:spLocks noChangeArrowheads="1"/>
          </p:cNvSpPr>
          <p:nvPr/>
        </p:nvSpPr>
        <p:spPr bwMode="auto">
          <a:xfrm>
            <a:off x="685800" y="5941219"/>
            <a:ext cx="7603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From </a:t>
            </a:r>
            <a:r>
              <a:rPr lang="ja-JP" altLang="en-US" sz="1800" dirty="0">
                <a:latin typeface="Calibri" charset="0"/>
              </a:rPr>
              <a:t>“</a:t>
            </a:r>
            <a:r>
              <a:rPr lang="en-US" sz="1800" dirty="0">
                <a:latin typeface="Calibri" charset="0"/>
              </a:rPr>
              <a:t>Cloud Computing and Grid Computing 360-Degree Compared</a:t>
            </a:r>
            <a:r>
              <a:rPr lang="ja-JP" altLang="en-US" sz="1800" dirty="0" smtClean="0">
                <a:latin typeface="Calibri" charset="0"/>
              </a:rPr>
              <a:t>” </a:t>
            </a:r>
            <a:r>
              <a:rPr lang="en-US" altLang="ja-JP" sz="1800" dirty="0" smtClean="0">
                <a:latin typeface="Calibri" charset="0"/>
              </a:rPr>
              <a:t>in 2008</a:t>
            </a:r>
            <a:endParaRPr lang="en-US" sz="1800" dirty="0">
              <a:latin typeface="Calibri" charset="0"/>
            </a:endParaRPr>
          </a:p>
        </p:txBody>
      </p:sp>
    </p:spTree>
    <p:extLst>
      <p:ext uri="{BB962C8B-B14F-4D97-AF65-F5344CB8AC3E}">
        <p14:creationId xmlns:p14="http://schemas.microsoft.com/office/powerpoint/2010/main" val="2232182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76200"/>
            <a:ext cx="8229600" cy="1143000"/>
          </a:xfrm>
        </p:spPr>
        <p:txBody>
          <a:bodyPr/>
          <a:lstStyle/>
          <a:p>
            <a:r>
              <a:rPr lang="en-US" dirty="0" smtClean="0"/>
              <a:t>HPC or Cloud?</a:t>
            </a:r>
            <a:endParaRPr lang="en-US" dirty="0"/>
          </a:p>
        </p:txBody>
      </p:sp>
      <p:sp>
        <p:nvSpPr>
          <p:cNvPr id="12" name="Text Placeholder 11"/>
          <p:cNvSpPr>
            <a:spLocks noGrp="1"/>
          </p:cNvSpPr>
          <p:nvPr>
            <p:ph type="body" idx="1"/>
          </p:nvPr>
        </p:nvSpPr>
        <p:spPr>
          <a:xfrm>
            <a:off x="457200" y="838200"/>
            <a:ext cx="4040188" cy="639762"/>
          </a:xfrm>
        </p:spPr>
        <p:txBody>
          <a:bodyPr/>
          <a:lstStyle/>
          <a:p>
            <a:r>
              <a:rPr lang="en-US" dirty="0" smtClean="0"/>
              <a:t>HPC</a:t>
            </a:r>
            <a:endParaRPr lang="en-US" dirty="0"/>
          </a:p>
        </p:txBody>
      </p:sp>
      <p:sp>
        <p:nvSpPr>
          <p:cNvPr id="10" name="Content Placeholder 9"/>
          <p:cNvSpPr>
            <a:spLocks noGrp="1"/>
          </p:cNvSpPr>
          <p:nvPr>
            <p:ph sz="half" idx="2"/>
          </p:nvPr>
        </p:nvSpPr>
        <p:spPr>
          <a:xfrm>
            <a:off x="152400" y="1477962"/>
            <a:ext cx="4492625" cy="3951288"/>
          </a:xfrm>
        </p:spPr>
        <p:txBody>
          <a:bodyPr>
            <a:normAutofit/>
          </a:bodyPr>
          <a:lstStyle/>
          <a:p>
            <a:r>
              <a:rPr lang="en-US" dirty="0" smtClean="0"/>
              <a:t>Fast, tightly coupled systems</a:t>
            </a:r>
          </a:p>
          <a:p>
            <a:r>
              <a:rPr lang="en-US" dirty="0" smtClean="0"/>
              <a:t>Performance is paramount</a:t>
            </a:r>
          </a:p>
          <a:p>
            <a:r>
              <a:rPr lang="en-US" dirty="0" smtClean="0"/>
              <a:t>Massively parallel applications</a:t>
            </a:r>
          </a:p>
          <a:p>
            <a:r>
              <a:rPr lang="en-US" dirty="0" smtClean="0"/>
              <a:t>MPI for distributed memory computation &amp; communication</a:t>
            </a:r>
          </a:p>
          <a:p>
            <a:pPr lvl="1"/>
            <a:r>
              <a:rPr lang="en-US" dirty="0"/>
              <a:t>Require advanced </a:t>
            </a:r>
            <a:r>
              <a:rPr lang="en-US" dirty="0" smtClean="0"/>
              <a:t>interconnects</a:t>
            </a:r>
          </a:p>
          <a:p>
            <a:r>
              <a:rPr lang="en-US" dirty="0"/>
              <a:t>Leverage accelerator cards </a:t>
            </a:r>
            <a:r>
              <a:rPr lang="en-US" dirty="0" smtClean="0"/>
              <a:t>or co-processors </a:t>
            </a:r>
            <a:r>
              <a:rPr lang="en-US" dirty="0"/>
              <a:t>(</a:t>
            </a:r>
            <a:r>
              <a:rPr lang="en-US" dirty="0" smtClean="0"/>
              <a:t>new)</a:t>
            </a:r>
          </a:p>
        </p:txBody>
      </p:sp>
      <p:sp>
        <p:nvSpPr>
          <p:cNvPr id="13" name="Text Placeholder 12"/>
          <p:cNvSpPr>
            <a:spLocks noGrp="1"/>
          </p:cNvSpPr>
          <p:nvPr>
            <p:ph type="body" sz="quarter" idx="3"/>
          </p:nvPr>
        </p:nvSpPr>
        <p:spPr>
          <a:xfrm>
            <a:off x="4645025" y="838200"/>
            <a:ext cx="4041775" cy="639762"/>
          </a:xfrm>
        </p:spPr>
        <p:txBody>
          <a:bodyPr/>
          <a:lstStyle/>
          <a:p>
            <a:r>
              <a:rPr lang="en-US" dirty="0" smtClean="0"/>
              <a:t>Cloud</a:t>
            </a:r>
            <a:endParaRPr lang="en-US" dirty="0"/>
          </a:p>
        </p:txBody>
      </p:sp>
      <p:sp>
        <p:nvSpPr>
          <p:cNvPr id="14" name="Content Placeholder 13"/>
          <p:cNvSpPr>
            <a:spLocks noGrp="1"/>
          </p:cNvSpPr>
          <p:nvPr>
            <p:ph sz="quarter" idx="4"/>
          </p:nvPr>
        </p:nvSpPr>
        <p:spPr>
          <a:xfrm>
            <a:off x="4645025" y="1477962"/>
            <a:ext cx="4346575" cy="3951288"/>
          </a:xfrm>
        </p:spPr>
        <p:txBody>
          <a:bodyPr>
            <a:normAutofit lnSpcReduction="10000"/>
          </a:bodyPr>
          <a:lstStyle/>
          <a:p>
            <a:r>
              <a:rPr lang="en-US" dirty="0" smtClean="0"/>
              <a:t>Built on commodity PC components</a:t>
            </a:r>
          </a:p>
          <a:p>
            <a:r>
              <a:rPr lang="en-US" dirty="0" smtClean="0"/>
              <a:t>User experience is paramount</a:t>
            </a:r>
          </a:p>
          <a:p>
            <a:r>
              <a:rPr lang="en-US" dirty="0" smtClean="0"/>
              <a:t>Scalability and concurrency are key to success</a:t>
            </a:r>
          </a:p>
          <a:p>
            <a:r>
              <a:rPr lang="en-US" dirty="0" smtClean="0"/>
              <a:t>Big Data applications to handle the Data Deluge</a:t>
            </a:r>
          </a:p>
          <a:p>
            <a:pPr lvl="1"/>
            <a:r>
              <a:rPr lang="en-US" dirty="0" smtClean="0"/>
              <a:t>4</a:t>
            </a:r>
            <a:r>
              <a:rPr lang="en-US" baseline="30000" dirty="0" smtClean="0"/>
              <a:t>th</a:t>
            </a:r>
            <a:r>
              <a:rPr lang="en-US" dirty="0" smtClean="0"/>
              <a:t> Paradigm</a:t>
            </a:r>
          </a:p>
          <a:p>
            <a:pPr lvl="1"/>
            <a:r>
              <a:rPr lang="en-US" dirty="0" smtClean="0"/>
              <a:t>Long tail of science</a:t>
            </a:r>
          </a:p>
          <a:p>
            <a:r>
              <a:rPr lang="en-US" dirty="0" smtClean="0"/>
              <a:t>Leverage virtualization  </a:t>
            </a:r>
            <a:endParaRPr lang="en-US" dirty="0"/>
          </a:p>
        </p:txBody>
      </p:sp>
      <p:sp>
        <p:nvSpPr>
          <p:cNvPr id="5" name="Slide Number Placeholder 4"/>
          <p:cNvSpPr>
            <a:spLocks noGrp="1"/>
          </p:cNvSpPr>
          <p:nvPr>
            <p:ph type="sldNum" sz="quarter" idx="12"/>
          </p:nvPr>
        </p:nvSpPr>
        <p:spPr>
          <a:xfrm>
            <a:off x="6553200" y="6340475"/>
            <a:ext cx="2133600" cy="365125"/>
          </a:xfrm>
        </p:spPr>
        <p:txBody>
          <a:bodyPr/>
          <a:lstStyle/>
          <a:p>
            <a:pPr>
              <a:defRPr/>
            </a:pPr>
            <a:fld id="{277403B5-56E9-4340-B579-CCADB13FBF83}" type="slidenum">
              <a:rPr lang="en-US" smtClean="0"/>
              <a:pPr>
                <a:defRPr/>
              </a:pPr>
              <a:t>8</a:t>
            </a:fld>
            <a:endParaRPr lang="en-US"/>
          </a:p>
        </p:txBody>
      </p:sp>
      <p:sp>
        <p:nvSpPr>
          <p:cNvPr id="15" name="TextBox 14"/>
          <p:cNvSpPr txBox="1"/>
          <p:nvPr/>
        </p:nvSpPr>
        <p:spPr>
          <a:xfrm>
            <a:off x="457200" y="5105400"/>
            <a:ext cx="7946030" cy="830997"/>
          </a:xfrm>
          <a:prstGeom prst="rect">
            <a:avLst/>
          </a:prstGeom>
          <a:noFill/>
        </p:spPr>
        <p:txBody>
          <a:bodyPr wrap="square" rtlCol="0">
            <a:spAutoFit/>
          </a:bodyPr>
          <a:lstStyle/>
          <a:p>
            <a:pPr algn="ctr"/>
            <a:r>
              <a:rPr lang="en-US" sz="2400" b="1" dirty="0" smtClean="0">
                <a:solidFill>
                  <a:srgbClr val="FF0000"/>
                </a:solidFill>
              </a:rPr>
              <a:t>Idea: Combine the performance of HPC with usability of Clouds to support mid-tier scientific computation</a:t>
            </a:r>
            <a:endParaRPr lang="en-US" sz="2400" b="1" dirty="0">
              <a:solidFill>
                <a:srgbClr val="FF0000"/>
              </a:solidFill>
            </a:endParaRPr>
          </a:p>
        </p:txBody>
      </p:sp>
    </p:spTree>
    <p:extLst>
      <p:ext uri="{BB962C8B-B14F-4D97-AF65-F5344CB8AC3E}">
        <p14:creationId xmlns:p14="http://schemas.microsoft.com/office/powerpoint/2010/main" val="1479581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Virtual Clusters</a:t>
            </a:r>
            <a:endParaRPr lang="en-US" dirty="0"/>
          </a:p>
        </p:txBody>
      </p:sp>
      <p:sp>
        <p:nvSpPr>
          <p:cNvPr id="5" name="Content Placeholder 4"/>
          <p:cNvSpPr>
            <a:spLocks noGrp="1"/>
          </p:cNvSpPr>
          <p:nvPr>
            <p:ph idx="1"/>
          </p:nvPr>
        </p:nvSpPr>
        <p:spPr>
          <a:xfrm>
            <a:off x="304800" y="838200"/>
            <a:ext cx="8458200" cy="4525963"/>
          </a:xfrm>
        </p:spPr>
        <p:txBody>
          <a:bodyPr/>
          <a:lstStyle/>
          <a:p>
            <a:r>
              <a:rPr lang="en-US" sz="2800" dirty="0" smtClean="0"/>
              <a:t>Virtual Clusters are just clusters, but deployed using virtual machines on Cloud infrastructure.</a:t>
            </a:r>
          </a:p>
          <a:p>
            <a:pPr lvl="1"/>
            <a:r>
              <a:rPr lang="en-US" sz="2400" dirty="0" smtClean="0"/>
              <a:t>Can provision cluster nodes dynamically</a:t>
            </a:r>
          </a:p>
          <a:p>
            <a:pPr lvl="1"/>
            <a:r>
              <a:rPr lang="en-US" sz="2400" dirty="0" smtClean="0"/>
              <a:t>Manage different guest OSs, environments</a:t>
            </a:r>
          </a:p>
          <a:p>
            <a:pPr lvl="1"/>
            <a:r>
              <a:rPr lang="en-US" sz="2400" dirty="0" smtClean="0"/>
              <a:t>Increases application flexibility</a:t>
            </a:r>
          </a:p>
          <a:p>
            <a:pPr lvl="1"/>
            <a:r>
              <a:rPr lang="en-US" sz="2400" dirty="0" smtClean="0"/>
              <a:t>VC’s share physical resources and keep application isolation</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09" t="4749" r="22614" b="24092"/>
          <a:stretch/>
        </p:blipFill>
        <p:spPr bwMode="auto">
          <a:xfrm>
            <a:off x="3989697" y="3582688"/>
            <a:ext cx="5154303" cy="327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8197" y="5562600"/>
            <a:ext cx="3989696" cy="523220"/>
          </a:xfrm>
          <a:prstGeom prst="rect">
            <a:avLst/>
          </a:prstGeom>
          <a:noFill/>
        </p:spPr>
        <p:txBody>
          <a:bodyPr wrap="square" rtlCol="0">
            <a:spAutoFit/>
          </a:bodyPr>
          <a:lstStyle/>
          <a:p>
            <a:r>
              <a:rPr lang="en-US" sz="1400" dirty="0" smtClean="0"/>
              <a:t>Image from: Distributed and Cloud Computing: From Parallel Processing to the Internet of Things.</a:t>
            </a:r>
            <a:endParaRPr lang="en-US" sz="1400" dirty="0"/>
          </a:p>
        </p:txBody>
      </p:sp>
      <p:sp>
        <p:nvSpPr>
          <p:cNvPr id="9" name="TextBox 8"/>
          <p:cNvSpPr txBox="1"/>
          <p:nvPr/>
        </p:nvSpPr>
        <p:spPr>
          <a:xfrm>
            <a:off x="353703" y="3559942"/>
            <a:ext cx="3837297" cy="1384995"/>
          </a:xfrm>
          <a:prstGeom prst="rect">
            <a:avLst/>
          </a:prstGeom>
          <a:noFill/>
        </p:spPr>
        <p:txBody>
          <a:bodyPr wrap="square" rtlCol="0">
            <a:spAutoFit/>
          </a:bodyPr>
          <a:lstStyle/>
          <a:p>
            <a:pPr marL="285750" indent="-285750">
              <a:buFont typeface="Arial" pitchFamily="34" charset="0"/>
              <a:buChar char="•"/>
            </a:pPr>
            <a:r>
              <a:rPr lang="en-US" sz="2800" dirty="0" smtClean="0"/>
              <a:t>Virtual Clusters don’t take performance into consideration!</a:t>
            </a:r>
            <a:endParaRPr lang="en-US" sz="2800" dirty="0"/>
          </a:p>
        </p:txBody>
      </p:sp>
      <p:sp>
        <p:nvSpPr>
          <p:cNvPr id="2" name="Slide Number Placeholder 1"/>
          <p:cNvSpPr>
            <a:spLocks noGrp="1"/>
          </p:cNvSpPr>
          <p:nvPr>
            <p:ph type="sldNum" sz="quarter" idx="12"/>
          </p:nvPr>
        </p:nvSpPr>
        <p:spPr/>
        <p:txBody>
          <a:bodyPr/>
          <a:lstStyle/>
          <a:p>
            <a:fld id="{4AC9C43E-78D2-48D2-B1B6-BA735BFACA5E}" type="slidenum">
              <a:rPr lang="en-US" smtClean="0"/>
              <a:t>9</a:t>
            </a:fld>
            <a:endParaRPr lang="en-US"/>
          </a:p>
        </p:txBody>
      </p:sp>
    </p:spTree>
    <p:extLst>
      <p:ext uri="{BB962C8B-B14F-4D97-AF65-F5344CB8AC3E}">
        <p14:creationId xmlns:p14="http://schemas.microsoft.com/office/powerpoint/2010/main" val="1634365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futuregrid-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futuregrid-theme</Template>
  <TotalTime>14089</TotalTime>
  <Words>4183</Words>
  <Application>Microsoft Office PowerPoint</Application>
  <PresentationFormat>On-screen Show (4:3)</PresentationFormat>
  <Paragraphs>722</Paragraphs>
  <Slides>68</Slides>
  <Notes>19</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futuregrid-theme</vt:lpstr>
      <vt:lpstr>Architectural Principles and Experimentation of Distributed High Performance Virtual Clusters</vt:lpstr>
      <vt:lpstr>root@localhost:~/#  whoami</vt:lpstr>
      <vt:lpstr>Outline</vt:lpstr>
      <vt:lpstr>Cloud Infrastructure for mid-tier Scientific Computing</vt:lpstr>
      <vt:lpstr>FutureGrid</vt:lpstr>
      <vt:lpstr>Heterogeneous Systems Hardware</vt:lpstr>
      <vt:lpstr>State of Distributed Systems</vt:lpstr>
      <vt:lpstr>HPC or Cloud?</vt:lpstr>
      <vt:lpstr>Virtual Clusters</vt:lpstr>
      <vt:lpstr>Advancing Cloud Infrastructure</vt:lpstr>
      <vt:lpstr>PowerPoint Presentation</vt:lpstr>
      <vt:lpstr>PowerPoint Presentation</vt:lpstr>
      <vt:lpstr>Virtualization Overhead</vt:lpstr>
      <vt:lpstr>VM Performance</vt:lpstr>
      <vt:lpstr>VM Performance</vt:lpstr>
      <vt:lpstr>IaaS with HPC Hardware</vt:lpstr>
      <vt:lpstr>Direct GPU Virtualization</vt:lpstr>
      <vt:lpstr>Hardware Setup</vt:lpstr>
      <vt:lpstr>PowerPoint Presentation</vt:lpstr>
      <vt:lpstr>PowerPoint Presentation</vt:lpstr>
      <vt:lpstr>CPU Architecture</vt:lpstr>
      <vt:lpstr>GPUs in Virtual Machines</vt:lpstr>
      <vt:lpstr>GPU Hypervisor Experiment</vt:lpstr>
      <vt:lpstr>PowerPoint Presentation</vt:lpstr>
      <vt:lpstr>GPU-LIBSVM Results</vt:lpstr>
      <vt:lpstr>KVM libSVM Performance</vt:lpstr>
      <vt:lpstr>LULESH Hydrodynamics Performance</vt:lpstr>
      <vt:lpstr>Lessons Learned – GPU Hypervisor Performance</vt:lpstr>
      <vt:lpstr>I/O Interconnect in Cloud</vt:lpstr>
      <vt:lpstr>InfiniBand Virtualization</vt:lpstr>
      <vt:lpstr>SR-IOV VM Support</vt:lpstr>
      <vt:lpstr>SR-IOV InfiniBand</vt:lpstr>
      <vt:lpstr>InfiniBand Optimizations</vt:lpstr>
      <vt:lpstr>High Performance Virtualized Host</vt:lpstr>
      <vt:lpstr>Real-world Applications  – Molecular Dynamics Simulation</vt:lpstr>
      <vt:lpstr>LAMMPS LJ</vt:lpstr>
      <vt:lpstr>LAMMPS Rhodo</vt:lpstr>
      <vt:lpstr>GPU Direct</vt:lpstr>
      <vt:lpstr>HOOMD-Blue</vt:lpstr>
      <vt:lpstr>Discussion</vt:lpstr>
      <vt:lpstr>HPC Application Viability</vt:lpstr>
      <vt:lpstr>OpenStack Integration</vt:lpstr>
      <vt:lpstr>Experimental Deployment:    Delta</vt:lpstr>
      <vt:lpstr>PowerPoint Presentation</vt:lpstr>
      <vt:lpstr>Will Virtualization Exascale?</vt:lpstr>
      <vt:lpstr>Conclusion</vt:lpstr>
      <vt:lpstr>Future Work</vt:lpstr>
      <vt:lpstr>Thanks!</vt:lpstr>
      <vt:lpstr>Backup slides</vt:lpstr>
      <vt:lpstr>Virtualization</vt:lpstr>
      <vt:lpstr>Docker Containers for HPVC?</vt:lpstr>
      <vt:lpstr>*-as-a-Service</vt:lpstr>
      <vt:lpstr>Cloud Computing</vt:lpstr>
      <vt:lpstr>Cloud Computing</vt:lpstr>
      <vt:lpstr>Advantages of Virtualization and Cloud Infrastructure</vt:lpstr>
      <vt:lpstr>FutureGrid: a Distributed Testbed</vt:lpstr>
      <vt:lpstr>GPU comparison</vt:lpstr>
      <vt:lpstr>THP EPT and TLB</vt:lpstr>
      <vt:lpstr>PowerPoint Presentation</vt:lpstr>
      <vt:lpstr>Results: Latency Distribution  ib_write-lat (Network-Level)</vt:lpstr>
      <vt:lpstr>Results: Latency Distribution  ib_write-lat (Network-Level)</vt:lpstr>
      <vt:lpstr>Results: Latency Distribution osu-AlltoAll (Micro-Level)</vt:lpstr>
      <vt:lpstr>Results: Latency Distribution osu-AlltoAll (Micro-Level)</vt:lpstr>
      <vt:lpstr>Results: Network Tuning NPB-CG (Macro-Level)</vt:lpstr>
      <vt:lpstr>Results: Network Tuning NPB-CG (Macro-Level)</vt:lpstr>
      <vt:lpstr>Results: Network Tuning NPB (Macro-Level)</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Architectural Principals and Experimentation of Distributed High Performance Virtual Clusters</dc:title>
  <dc:creator>ajyounge</dc:creator>
  <cp:lastModifiedBy>ajyounge</cp:lastModifiedBy>
  <cp:revision>125</cp:revision>
  <dcterms:created xsi:type="dcterms:W3CDTF">2016-03-22T14:51:34Z</dcterms:created>
  <dcterms:modified xsi:type="dcterms:W3CDTF">2016-07-05T17:32:14Z</dcterms:modified>
</cp:coreProperties>
</file>