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BDFE"/>
    <a:srgbClr val="FFB9BE"/>
    <a:srgbClr val="D299FF"/>
    <a:srgbClr val="FF81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/>
    <p:restoredTop sz="94676"/>
  </p:normalViewPr>
  <p:slideViewPr>
    <p:cSldViewPr snapToGrid="0" snapToObjects="1">
      <p:cViewPr varScale="1">
        <p:scale>
          <a:sx n="111" d="100"/>
          <a:sy n="111" d="100"/>
        </p:scale>
        <p:origin x="547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4CEE0-484E-D244-9729-E52E11E3A4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54FBE0-DE11-5241-9630-28EE36D0E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20B0F-77B0-DF47-A124-54D8C866A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F15-9847-5646-8B83-1B89C2B5E0CC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1AB129-B24E-AB41-8974-F302D0C29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B264B-86C4-5F42-9E73-9B010398A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A0E5A-5446-DA4F-BDC6-4E6F776DD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479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076C5-A991-B945-8F60-1E0B9C121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164B9F-99E7-9648-B5C0-7C8A0D6BD0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99D8E-5AEC-6944-883E-5AD9DA362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F15-9847-5646-8B83-1B89C2B5E0CC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B87DC-EE05-024C-901D-385D679DC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3F7D62-03D3-0D4E-B002-EB1F41CCB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A0E5A-5446-DA4F-BDC6-4E6F776DD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4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18AACA-20F3-6C43-BAA6-E53C05D52F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AE39EF-D159-5142-8313-9B5BE1205B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99C1B-88A7-4444-9DC2-B823C481F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F15-9847-5646-8B83-1B89C2B5E0CC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EDE4E-1ABB-8845-8FBE-59C4CB800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DE873-ACFB-004C-ADC1-30EAFB7E6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A0E5A-5446-DA4F-BDC6-4E6F776DD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201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4117A-BE72-CD48-8A86-49F1D1377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2178A-8A5E-1049-BB36-EDBEB396C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7761CC-8F32-4D47-BBA6-03D3F7B8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F15-9847-5646-8B83-1B89C2B5E0CC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1A952-FF2F-8E41-889A-1DE4D0E45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0123C-6D08-FE44-9AE3-9C00EFA0A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A0E5A-5446-DA4F-BDC6-4E6F776DD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925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91DF8-23A8-C746-AB74-FBA84762C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932B63-6433-C345-A162-73D74B7F4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8207E-387B-AE4F-A522-049696D68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F15-9847-5646-8B83-1B89C2B5E0CC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2FBA4-2293-6C4D-A4DC-8F61067D8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476DE-9639-7741-A429-9F04773EC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A0E5A-5446-DA4F-BDC6-4E6F776DD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194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EC7A6-46A7-0B48-AE99-A1C4DAAF2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8BB63B-EA8D-5342-B363-5838AC6B62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B7581F-48C0-9E4C-A28F-901C921DCC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E633CF-CE56-B645-9977-57002257F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F15-9847-5646-8B83-1B89C2B5E0CC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465DE4-F03C-B244-86E6-C98E5BD1D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2CB2A-6650-5843-9392-D7C8066B7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A0E5A-5446-DA4F-BDC6-4E6F776DD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562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4F909-0835-734D-BA03-1C60AC800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31C71C-2B24-3641-8491-B0B80332F9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4FB515-384E-A24A-849C-275855145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BC38AA-B582-3E4B-9BA6-0CAFE25187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91320E-5FA1-1E40-BFE7-00B054330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29C71F-D574-9446-8581-237D77898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F15-9847-5646-8B83-1B89C2B5E0CC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8CB123-C98E-7540-9C19-0E3F21BF8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FF49D9-0478-204D-BFBA-D7C2DBC18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A0E5A-5446-DA4F-BDC6-4E6F776DD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136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585E1-FA06-2649-B0F3-A0F075A895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E0A584-F918-9848-A2F4-4D5AF2AC4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F15-9847-5646-8B83-1B89C2B5E0CC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464405-FCA0-0B4A-A000-75BAE74DB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19C8DA-CD52-2148-8208-5544B90E7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A0E5A-5446-DA4F-BDC6-4E6F776DD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05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5410B1-706F-F546-87BA-818266CA7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F15-9847-5646-8B83-1B89C2B5E0CC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D743B3-1AC0-8540-9DBC-0E07DF4EE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D318D3-4DDA-9B48-93C7-B87E1314E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A0E5A-5446-DA4F-BDC6-4E6F776DD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510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EFC51-9DB6-FB4B-A225-E1F4BF92D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CAD2A-EEF7-9241-B81A-0FD29D48D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3B923-EAB1-3340-8C8E-B314EB2DC8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84F3E1-A000-3C43-9D9E-33A8BDB96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F15-9847-5646-8B83-1B89C2B5E0CC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288EB0-4B75-F24D-A2AD-1178B45AB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397AB6-A1D0-0A4A-808C-26745A88E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A0E5A-5446-DA4F-BDC6-4E6F776DD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117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9F278-A3A3-094C-9C21-95F074FFF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DCB1B0-09E7-4C46-8BE3-BC01E1F613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B4971D-0985-C946-9962-68AD6762EE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A1CBA1-66B6-7346-A518-D127B094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79F15-9847-5646-8B83-1B89C2B5E0CC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1FC164-DA73-1E4D-B4C0-80D627727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74910D-5233-6540-9E10-681DA4841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A0E5A-5446-DA4F-BDC6-4E6F776DD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398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6CD4D3-0734-2A45-A4E6-93ADD6BF2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B89466-5503-C14A-B950-8F0D71C6B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CEEF7-8FB5-7C4B-8EAD-7EE813F2FD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79F15-9847-5646-8B83-1B89C2B5E0CC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EDA1B-1D28-5449-BB32-6CC7B4D1A1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2D868D-BFAC-DE46-AAD1-0A5BF66B03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A0E5A-5446-DA4F-BDC6-4E6F776DD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65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emf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BE994E5-077B-EC43-988A-0ED64183CD8E}"/>
              </a:ext>
            </a:extLst>
          </p:cNvPr>
          <p:cNvSpPr/>
          <p:nvPr/>
        </p:nvSpPr>
        <p:spPr>
          <a:xfrm>
            <a:off x="19235" y="-10536"/>
            <a:ext cx="12171708" cy="68544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D1FA004-A795-4F36-B237-30736CEB0258}"/>
              </a:ext>
            </a:extLst>
          </p:cNvPr>
          <p:cNvGrpSpPr/>
          <p:nvPr/>
        </p:nvGrpSpPr>
        <p:grpSpPr>
          <a:xfrm>
            <a:off x="10757978" y="61927"/>
            <a:ext cx="1413730" cy="6734145"/>
            <a:chOff x="10592190" y="67421"/>
            <a:chExt cx="1413730" cy="6734145"/>
          </a:xfrm>
        </p:grpSpPr>
        <p:pic>
          <p:nvPicPr>
            <p:cNvPr id="55" name="Picture 54" descr="Geoffrey">
              <a:extLst>
                <a:ext uri="{FF2B5EF4-FFF2-40B4-BE49-F238E27FC236}">
                  <a16:creationId xmlns:a16="http://schemas.microsoft.com/office/drawing/2014/main" id="{BD8EA205-9695-43F6-947E-163DBEEBC4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38964" y="419757"/>
              <a:ext cx="1266956" cy="1310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0" name="Picture 69" descr="Lei Jiang">
              <a:extLst>
                <a:ext uri="{FF2B5EF4-FFF2-40B4-BE49-F238E27FC236}">
                  <a16:creationId xmlns:a16="http://schemas.microsoft.com/office/drawing/2014/main" id="{5475D1A2-8911-4703-8DC3-8131DE1ACFB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99309" y="2065741"/>
              <a:ext cx="1206611" cy="12070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3" name="Picture 72" descr="Judy  Qiu">
              <a:extLst>
                <a:ext uri="{FF2B5EF4-FFF2-40B4-BE49-F238E27FC236}">
                  <a16:creationId xmlns:a16="http://schemas.microsoft.com/office/drawing/2014/main" id="{5FAF104B-18FD-4E8F-9C42-181DA6E7FDD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2190" y="5337501"/>
              <a:ext cx="1413730" cy="14640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2415C284-322D-4F76-8D6F-B171DC02106D}"/>
                </a:ext>
              </a:extLst>
            </p:cNvPr>
            <p:cNvSpPr txBox="1"/>
            <p:nvPr/>
          </p:nvSpPr>
          <p:spPr>
            <a:xfrm>
              <a:off x="11034179" y="1713405"/>
              <a:ext cx="9717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Lei Jiang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C8556067-3486-4D13-BEBF-BFBAE7490387}"/>
                </a:ext>
              </a:extLst>
            </p:cNvPr>
            <p:cNvSpPr txBox="1"/>
            <p:nvPr/>
          </p:nvSpPr>
          <p:spPr>
            <a:xfrm>
              <a:off x="10631761" y="67421"/>
              <a:ext cx="13741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Geoffrey Fox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48A7098B-DEF3-461E-8A5E-430AAFCD2CB5}"/>
                </a:ext>
              </a:extLst>
            </p:cNvPr>
            <p:cNvSpPr txBox="1"/>
            <p:nvPr/>
          </p:nvSpPr>
          <p:spPr>
            <a:xfrm>
              <a:off x="11016547" y="4985166"/>
              <a:ext cx="9893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Judy </a:t>
              </a:r>
              <a:r>
                <a:rPr lang="en-US" dirty="0" err="1">
                  <a:solidFill>
                    <a:schemeClr val="bg1"/>
                  </a:solidFill>
                </a:rPr>
                <a:t>Qiu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86DBF081-3C45-4F96-B2BB-68F55A7C9909}"/>
                </a:ext>
              </a:extLst>
            </p:cNvPr>
            <p:cNvSpPr txBox="1"/>
            <p:nvPr/>
          </p:nvSpPr>
          <p:spPr>
            <a:xfrm>
              <a:off x="10869070" y="3255810"/>
              <a:ext cx="11368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Minje Kim</a:t>
              </a:r>
            </a:p>
          </p:txBody>
        </p:sp>
        <p:pic>
          <p:nvPicPr>
            <p:cNvPr id="80" name="Picture 79" descr="http://minjekim.com/images/minje.jpg">
              <a:extLst>
                <a:ext uri="{FF2B5EF4-FFF2-40B4-BE49-F238E27FC236}">
                  <a16:creationId xmlns:a16="http://schemas.microsoft.com/office/drawing/2014/main" id="{2E85BCCC-59AA-4D5C-8731-5974C72611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1000"/>
            <a:stretch>
              <a:fillRect/>
            </a:stretch>
          </p:blipFill>
          <p:spPr bwMode="auto">
            <a:xfrm>
              <a:off x="10962105" y="3608146"/>
              <a:ext cx="1043815" cy="1394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DA64EB57-F413-4A08-AF27-2046B8B42DC1}"/>
              </a:ext>
            </a:extLst>
          </p:cNvPr>
          <p:cNvGrpSpPr/>
          <p:nvPr/>
        </p:nvGrpSpPr>
        <p:grpSpPr>
          <a:xfrm>
            <a:off x="19235" y="0"/>
            <a:ext cx="1690591" cy="6827848"/>
            <a:chOff x="-22382" y="12250"/>
            <a:chExt cx="1690591" cy="6827848"/>
          </a:xfrm>
        </p:grpSpPr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id="{21C1A9E4-D916-45A4-A52F-35B904C4380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2382" y="335672"/>
              <a:ext cx="1266956" cy="1266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" name="Picture 70" descr="http://www.csc.lsu.edu/~whaley/whaley13a.jpg">
              <a:extLst>
                <a:ext uri="{FF2B5EF4-FFF2-40B4-BE49-F238E27FC236}">
                  <a16:creationId xmlns:a16="http://schemas.microsoft.com/office/drawing/2014/main" id="{D03449FC-CB0B-4B2F-92A3-BE65EC97E9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2382" y="5337501"/>
              <a:ext cx="1059331" cy="1502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" name="Picture 71" descr="https://www.soic.indiana.edu/img/people/Sterling-Thomas-2014-09.jpg">
              <a:extLst>
                <a:ext uri="{FF2B5EF4-FFF2-40B4-BE49-F238E27FC236}">
                  <a16:creationId xmlns:a16="http://schemas.microsoft.com/office/drawing/2014/main" id="{372D9DED-A124-40BB-9F4D-6AC7967A48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2382" y="1880141"/>
              <a:ext cx="1358437" cy="1406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E5D07E6-9FA8-4BD8-93DA-867B8CC8D076}"/>
                </a:ext>
              </a:extLst>
            </p:cNvPr>
            <p:cNvSpPr txBox="1"/>
            <p:nvPr/>
          </p:nvSpPr>
          <p:spPr>
            <a:xfrm>
              <a:off x="-22382" y="12250"/>
              <a:ext cx="14759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Martin </a:t>
              </a:r>
              <a:r>
                <a:rPr lang="en-US" dirty="0" err="1">
                  <a:solidFill>
                    <a:schemeClr val="bg1"/>
                  </a:solidFill>
                </a:rPr>
                <a:t>Swany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3BCE37D5-5AE7-4936-A2B3-74322EE7FB47}"/>
                </a:ext>
              </a:extLst>
            </p:cNvPr>
            <p:cNvSpPr txBox="1"/>
            <p:nvPr/>
          </p:nvSpPr>
          <p:spPr>
            <a:xfrm>
              <a:off x="-22382" y="3240368"/>
              <a:ext cx="13550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Gregor von Laszewski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37B901F9-17AA-4AA8-843E-D13840BFFB06}"/>
                </a:ext>
              </a:extLst>
            </p:cNvPr>
            <p:cNvSpPr txBox="1"/>
            <p:nvPr/>
          </p:nvSpPr>
          <p:spPr>
            <a:xfrm>
              <a:off x="-22382" y="1556719"/>
              <a:ext cx="16905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Thomas Sterling</a:t>
              </a:r>
            </a:p>
          </p:txBody>
        </p:sp>
        <p:pic>
          <p:nvPicPr>
            <p:cNvPr id="7" name="Picture 2" descr="https://plus.google.com/_/focus/photos/public/AIbEiAIAAABECKnP5ciZ28PkxQEiC3ZjYXJkX3Bob3RvKigzNDBlMzM4MDZhNjIzMzIwNGZhOTIyZWIxYTQ1OGJmNTkxN2NlNWQzMAGnlDBRa7WJchAsDV1rME3Txfa9uw?sz=128">
              <a:extLst>
                <a:ext uri="{FF2B5EF4-FFF2-40B4-BE49-F238E27FC236}">
                  <a16:creationId xmlns:a16="http://schemas.microsoft.com/office/drawing/2014/main" id="{3D0C2463-D3B7-45F3-8337-328E954B9E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2382" y="3840789"/>
              <a:ext cx="1219200" cy="1219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E185F86B-42C8-4574-932C-B006C2C8833F}"/>
                </a:ext>
              </a:extLst>
            </p:cNvPr>
            <p:cNvSpPr txBox="1"/>
            <p:nvPr/>
          </p:nvSpPr>
          <p:spPr>
            <a:xfrm>
              <a:off x="-22382" y="5014079"/>
              <a:ext cx="14759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Clint Whaley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5068519-47B5-4BCF-A852-BE72582F6EAE}"/>
              </a:ext>
            </a:extLst>
          </p:cNvPr>
          <p:cNvGrpSpPr/>
          <p:nvPr/>
        </p:nvGrpSpPr>
        <p:grpSpPr>
          <a:xfrm>
            <a:off x="1709826" y="3741794"/>
            <a:ext cx="3222522" cy="3016936"/>
            <a:chOff x="4478868" y="1930988"/>
            <a:chExt cx="3222522" cy="3016936"/>
          </a:xfrm>
        </p:grpSpPr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DEA5839-5F57-478C-A510-D04FE916A818}"/>
                </a:ext>
              </a:extLst>
            </p:cNvPr>
            <p:cNvSpPr/>
            <p:nvPr/>
          </p:nvSpPr>
          <p:spPr>
            <a:xfrm>
              <a:off x="4596621" y="1930988"/>
              <a:ext cx="3016936" cy="301693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876C84C6-B947-4DDE-8290-CA1B106BBF2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/>
            <a:srcRect l="35498" r="32441" b="25372"/>
            <a:stretch/>
          </p:blipFill>
          <p:spPr>
            <a:xfrm>
              <a:off x="4478868" y="2005254"/>
              <a:ext cx="3222522" cy="2942670"/>
            </a:xfrm>
            <a:prstGeom prst="rect">
              <a:avLst/>
            </a:prstGeom>
          </p:spPr>
        </p:pic>
      </p:grpSp>
      <p:sp>
        <p:nvSpPr>
          <p:cNvPr id="24" name="Title 23">
            <a:extLst>
              <a:ext uri="{FF2B5EF4-FFF2-40B4-BE49-F238E27FC236}">
                <a16:creationId xmlns:a16="http://schemas.microsoft.com/office/drawing/2014/main" id="{CCB4E751-99D2-440C-9E0B-9C67BC8C7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2965" y="6975"/>
            <a:ext cx="9364584" cy="823871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US" sz="3100" b="1" dirty="0">
                <a:solidFill>
                  <a:schemeClr val="bg1"/>
                </a:solidFill>
              </a:rPr>
              <a:t>High Performance Computing HPC and Cyberinfrastructure in Department of Intelligent Systems Engineering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E5F3FD23-D238-47AB-ACF0-21BB66E7C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1412" y="938604"/>
            <a:ext cx="5627729" cy="26065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Design of next generation of Supercomputers: Exascale Machines</a:t>
            </a:r>
          </a:p>
          <a:p>
            <a:pPr lvl="1"/>
            <a:r>
              <a:rPr lang="en-US" dirty="0"/>
              <a:t>New memory, CPU and Software Systems</a:t>
            </a:r>
          </a:p>
          <a:p>
            <a:r>
              <a:rPr lang="en-US" dirty="0"/>
              <a:t>Parallel Big Data systems that are orders of magnitude faster than R, Spark, Flink</a:t>
            </a:r>
          </a:p>
          <a:p>
            <a:pPr lvl="1"/>
            <a:r>
              <a:rPr lang="en-US" dirty="0"/>
              <a:t>30 optimized ML library codes</a:t>
            </a:r>
          </a:p>
          <a:p>
            <a:r>
              <a:rPr lang="en-US" dirty="0"/>
              <a:t>Embedded Edge systems: FPGA, Pi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" name="Content Placeholder 3">
            <a:extLst>
              <a:ext uri="{FF2B5EF4-FFF2-40B4-BE49-F238E27FC236}">
                <a16:creationId xmlns:a16="http://schemas.microsoft.com/office/drawing/2014/main" id="{D29EE9C1-D3B8-4FD4-967E-366B61A8398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380" y="929172"/>
            <a:ext cx="4050282" cy="2702927"/>
          </a:xfrm>
          <a:prstGeom prst="rect">
            <a:avLst/>
          </a:prstGeom>
        </p:spPr>
      </p:pic>
      <p:sp>
        <p:nvSpPr>
          <p:cNvPr id="103" name="Content Placeholder 24">
            <a:extLst>
              <a:ext uri="{FF2B5EF4-FFF2-40B4-BE49-F238E27FC236}">
                <a16:creationId xmlns:a16="http://schemas.microsoft.com/office/drawing/2014/main" id="{82881511-BA69-4F8C-A83A-7F8B4DB2480A}"/>
              </a:ext>
            </a:extLst>
          </p:cNvPr>
          <p:cNvSpPr txBox="1">
            <a:spLocks/>
          </p:cNvSpPr>
          <p:nvPr/>
        </p:nvSpPr>
        <p:spPr>
          <a:xfrm>
            <a:off x="4844515" y="3755875"/>
            <a:ext cx="6283378" cy="28697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Integration of HPC, Cloud, parallel, networking, distributed and edge systems</a:t>
            </a:r>
          </a:p>
          <a:p>
            <a:pPr lvl="1"/>
            <a:r>
              <a:rPr lang="en-US" dirty="0"/>
              <a:t>High-Performance Big Data Computing</a:t>
            </a:r>
          </a:p>
          <a:p>
            <a:r>
              <a:rPr lang="en-US" dirty="0"/>
              <a:t>Twister2 to subsume Hadoop, Kubernetes, Spark, MPI (940 cites)</a:t>
            </a:r>
          </a:p>
          <a:p>
            <a:r>
              <a:rPr lang="en-US" dirty="0"/>
              <a:t>Teach Cloud, HPC, Deep Learning, HP ML online</a:t>
            </a:r>
          </a:p>
          <a:p>
            <a:r>
              <a:rPr lang="en-US" dirty="0"/>
              <a:t>Run optimized Big Data systems for research and teaching </a:t>
            </a:r>
          </a:p>
          <a:p>
            <a:r>
              <a:rPr lang="en-US" dirty="0"/>
              <a:t>Two major NSF grants $5M and $4M 5 year</a:t>
            </a:r>
          </a:p>
        </p:txBody>
      </p:sp>
    </p:spTree>
    <p:extLst>
      <p:ext uri="{BB962C8B-B14F-4D97-AF65-F5344CB8AC3E}">
        <p14:creationId xmlns:p14="http://schemas.microsoft.com/office/powerpoint/2010/main" val="2161575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136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High Performance Computing HPC and Cyberinfrastructure in Department of Intelligent Systems Engineering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Geoffrey Fox</cp:lastModifiedBy>
  <cp:revision>19</cp:revision>
  <dcterms:created xsi:type="dcterms:W3CDTF">2018-02-21T08:17:58Z</dcterms:created>
  <dcterms:modified xsi:type="dcterms:W3CDTF">2018-02-22T03:31:55Z</dcterms:modified>
</cp:coreProperties>
</file>