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302" r:id="rId16"/>
    <p:sldId id="303" r:id="rId17"/>
    <p:sldId id="304" r:id="rId18"/>
    <p:sldId id="305" r:id="rId19"/>
    <p:sldId id="306" r:id="rId20"/>
    <p:sldId id="307" r:id="rId21"/>
    <p:sldId id="319" r:id="rId22"/>
    <p:sldId id="308" r:id="rId23"/>
    <p:sldId id="309" r:id="rId24"/>
    <p:sldId id="311" r:id="rId25"/>
    <p:sldId id="310" r:id="rId26"/>
    <p:sldId id="312" r:id="rId27"/>
    <p:sldId id="313" r:id="rId28"/>
    <p:sldId id="314" r:id="rId29"/>
    <p:sldId id="315" r:id="rId30"/>
    <p:sldId id="316" r:id="rId31"/>
    <p:sldId id="317" r:id="rId32"/>
    <p:sldId id="318" r:id="rId33"/>
    <p:sldId id="282" r:id="rId34"/>
    <p:sldId id="283" r:id="rId35"/>
    <p:sldId id="320"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1pPr>
    <a:lvl2pPr marL="0" marR="0" indent="3429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2pPr>
    <a:lvl3pPr marL="0" marR="0" indent="6858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3pPr>
    <a:lvl4pPr marL="0" marR="0" indent="10287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4pPr>
    <a:lvl5pPr marL="0" marR="0" indent="13716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5pPr>
    <a:lvl6pPr marL="0" marR="0" indent="17145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6pPr>
    <a:lvl7pPr marL="0" marR="0" indent="20574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7pPr>
    <a:lvl8pPr marL="0" marR="0" indent="24003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8pPr>
    <a:lvl9pPr marL="0" marR="0" indent="274320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E8E5"/>
          </a:solidFill>
        </a:fill>
      </a:tcStyle>
    </a:wholeTbl>
    <a:band2H>
      <a:tcTxStyle/>
      <a:tcStyle>
        <a:tcBdr/>
        <a:fill>
          <a:solidFill>
            <a:srgbClr val="ECF4F3"/>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18977"/>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18977"/>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18977"/>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0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Sheet1!$A$4:$A$7</c:f>
              <c:strCache>
                <c:ptCount val="4"/>
                <c:pt idx="0">
                  <c:v>Application</c:v>
                </c:pt>
                <c:pt idx="1">
                  <c:v>TCP/IP</c:v>
                </c:pt>
                <c:pt idx="2">
                  <c:v>Kernel</c:v>
                </c:pt>
                <c:pt idx="3">
                  <c:v>Packet I/O</c:v>
                </c:pt>
              </c:strCache>
            </c:strRef>
          </c:cat>
          <c:val>
            <c:numRef>
              <c:f>Sheet1!$B$4:$B$7</c:f>
              <c:numCache>
                <c:formatCode>0%</c:formatCode>
                <c:ptCount val="4"/>
                <c:pt idx="0">
                  <c:v>0.17</c:v>
                </c:pt>
                <c:pt idx="1">
                  <c:v>0.34</c:v>
                </c:pt>
                <c:pt idx="2">
                  <c:v>0.45</c:v>
                </c:pt>
                <c:pt idx="3">
                  <c:v>0.04</c:v>
                </c:pt>
              </c:numCache>
            </c:numRef>
          </c:val>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1143000" y="685800"/>
            <a:ext cx="4572000" cy="3429000"/>
          </a:xfrm>
          <a:prstGeom prst="rect">
            <a:avLst/>
          </a:prstGeom>
        </p:spPr>
        <p:txBody>
          <a:bodyPr/>
          <a:lstStyle/>
          <a:p>
            <a:endParaRPr/>
          </a:p>
        </p:txBody>
      </p:sp>
      <p:sp>
        <p:nvSpPr>
          <p:cNvPr id="415" name="Shape 41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07052362"/>
      </p:ext>
    </p:extLst>
  </p:cSld>
  <p:clrMap bg1="lt1" tx1="dk1" bg2="lt2" tx2="dk2" accent1="accent1" accent2="accent2" accent3="accent3" accent4="accent4" accent5="accent5" accent6="accent6" hlink="hlink" folHlink="folHlink"/>
  <p:notesStyle>
    <a:lvl1pPr latinLnBrk="0">
      <a:defRPr sz="2400">
        <a:uFill>
          <a:solidFill>
            <a:srgbClr val="000000"/>
          </a:solidFill>
        </a:uFill>
        <a:latin typeface="+mn-lt"/>
        <a:ea typeface="+mn-ea"/>
        <a:cs typeface="+mn-cs"/>
        <a:sym typeface="Calibri"/>
      </a:defRPr>
    </a:lvl1pPr>
    <a:lvl2pPr indent="228600" latinLnBrk="0">
      <a:defRPr sz="2400">
        <a:uFill>
          <a:solidFill>
            <a:srgbClr val="000000"/>
          </a:solidFill>
        </a:uFill>
        <a:latin typeface="+mn-lt"/>
        <a:ea typeface="+mn-ea"/>
        <a:cs typeface="+mn-cs"/>
        <a:sym typeface="Calibri"/>
      </a:defRPr>
    </a:lvl2pPr>
    <a:lvl3pPr indent="457200" latinLnBrk="0">
      <a:defRPr sz="2400">
        <a:uFill>
          <a:solidFill>
            <a:srgbClr val="000000"/>
          </a:solidFill>
        </a:uFill>
        <a:latin typeface="+mn-lt"/>
        <a:ea typeface="+mn-ea"/>
        <a:cs typeface="+mn-cs"/>
        <a:sym typeface="Calibri"/>
      </a:defRPr>
    </a:lvl3pPr>
    <a:lvl4pPr indent="685800" latinLnBrk="0">
      <a:defRPr sz="2400">
        <a:uFill>
          <a:solidFill>
            <a:srgbClr val="000000"/>
          </a:solidFill>
        </a:uFill>
        <a:latin typeface="+mn-lt"/>
        <a:ea typeface="+mn-ea"/>
        <a:cs typeface="+mn-cs"/>
        <a:sym typeface="Calibri"/>
      </a:defRPr>
    </a:lvl4pPr>
    <a:lvl5pPr indent="914400" latinLnBrk="0">
      <a:defRPr sz="2400">
        <a:uFill>
          <a:solidFill>
            <a:srgbClr val="000000"/>
          </a:solidFill>
        </a:uFill>
        <a:latin typeface="+mn-lt"/>
        <a:ea typeface="+mn-ea"/>
        <a:cs typeface="+mn-cs"/>
        <a:sym typeface="Calibri"/>
      </a:defRPr>
    </a:lvl5pPr>
    <a:lvl6pPr indent="1143000" latinLnBrk="0">
      <a:defRPr sz="2400">
        <a:uFill>
          <a:solidFill>
            <a:srgbClr val="000000"/>
          </a:solidFill>
        </a:uFill>
        <a:latin typeface="+mn-lt"/>
        <a:ea typeface="+mn-ea"/>
        <a:cs typeface="+mn-cs"/>
        <a:sym typeface="Calibri"/>
      </a:defRPr>
    </a:lvl6pPr>
    <a:lvl7pPr indent="1371600" latinLnBrk="0">
      <a:defRPr sz="2400">
        <a:uFill>
          <a:solidFill>
            <a:srgbClr val="000000"/>
          </a:solidFill>
        </a:uFill>
        <a:latin typeface="+mn-lt"/>
        <a:ea typeface="+mn-ea"/>
        <a:cs typeface="+mn-cs"/>
        <a:sym typeface="Calibri"/>
      </a:defRPr>
    </a:lvl7pPr>
    <a:lvl8pPr indent="1600200" latinLnBrk="0">
      <a:defRPr sz="2400">
        <a:uFill>
          <a:solidFill>
            <a:srgbClr val="000000"/>
          </a:solidFill>
        </a:uFill>
        <a:latin typeface="+mn-lt"/>
        <a:ea typeface="+mn-ea"/>
        <a:cs typeface="+mn-cs"/>
        <a:sym typeface="Calibri"/>
      </a:defRPr>
    </a:lvl8pPr>
    <a:lvl9pPr indent="1828800" latinLnBrk="0">
      <a:defRPr sz="2400">
        <a:uFill>
          <a:solidFill>
            <a:srgbClr val="000000"/>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957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9_Title Slide">
    <p:spTree>
      <p:nvGrpSpPr>
        <p:cNvPr id="1" name=""/>
        <p:cNvGrpSpPr/>
        <p:nvPr/>
      </p:nvGrpSpPr>
      <p:grpSpPr>
        <a:xfrm>
          <a:off x="0" y="0"/>
          <a:ext cx="0" cy="0"/>
          <a:chOff x="0" y="0"/>
          <a:chExt cx="0" cy="0"/>
        </a:xfrm>
      </p:grpSpPr>
      <p:sp>
        <p:nvSpPr>
          <p:cNvPr id="15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5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60" name="Group"/>
          <p:cNvGrpSpPr/>
          <p:nvPr/>
        </p:nvGrpSpPr>
        <p:grpSpPr>
          <a:xfrm>
            <a:off x="694838" y="12818647"/>
            <a:ext cx="448165" cy="442313"/>
            <a:chOff x="0" y="0"/>
            <a:chExt cx="448164" cy="442312"/>
          </a:xfrm>
        </p:grpSpPr>
        <p:sp>
          <p:nvSpPr>
            <p:cNvPr id="15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5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63" name="Group"/>
          <p:cNvGrpSpPr/>
          <p:nvPr/>
        </p:nvGrpSpPr>
        <p:grpSpPr>
          <a:xfrm flipH="1">
            <a:off x="1867417" y="12818647"/>
            <a:ext cx="448165" cy="442313"/>
            <a:chOff x="0" y="0"/>
            <a:chExt cx="448164" cy="442312"/>
          </a:xfrm>
        </p:grpSpPr>
        <p:sp>
          <p:nvSpPr>
            <p:cNvPr id="16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6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6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65" name="Object"/>
          <p:cNvSpPr txBox="1">
            <a:spLocks noGrp="1"/>
          </p:cNvSpPr>
          <p:nvPr>
            <p:ph sz="quarter" idx="3"/>
          </p:nvPr>
        </p:nvSpPr>
        <p:spPr>
          <a:xfrm>
            <a:off x="9886950" y="2457450"/>
            <a:ext cx="4724400" cy="652145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6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11_Title Slide">
    <p:spTree>
      <p:nvGrpSpPr>
        <p:cNvPr id="1" name=""/>
        <p:cNvGrpSpPr/>
        <p:nvPr/>
      </p:nvGrpSpPr>
      <p:grpSpPr>
        <a:xfrm>
          <a:off x="0" y="0"/>
          <a:ext cx="0" cy="0"/>
          <a:chOff x="0" y="0"/>
          <a:chExt cx="0" cy="0"/>
        </a:xfrm>
      </p:grpSpPr>
      <p:sp>
        <p:nvSpPr>
          <p:cNvPr id="173" name="Shape"/>
          <p:cNvSpPr/>
          <p:nvPr/>
        </p:nvSpPr>
        <p:spPr>
          <a:xfrm flipH="1">
            <a:off x="18610510" y="5311685"/>
            <a:ext cx="2674939" cy="2674939"/>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4" name="Shape"/>
          <p:cNvSpPr/>
          <p:nvPr/>
        </p:nvSpPr>
        <p:spPr>
          <a:xfrm flipH="1">
            <a:off x="21740311" y="7710512"/>
            <a:ext cx="1042881" cy="1042881"/>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5" name="Shape"/>
          <p:cNvSpPr/>
          <p:nvPr/>
        </p:nvSpPr>
        <p:spPr>
          <a:xfrm flipH="1">
            <a:off x="16705716" y="4907975"/>
            <a:ext cx="1043523" cy="1043523"/>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7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80" name="Group"/>
          <p:cNvGrpSpPr/>
          <p:nvPr/>
        </p:nvGrpSpPr>
        <p:grpSpPr>
          <a:xfrm>
            <a:off x="694838" y="12818647"/>
            <a:ext cx="448165" cy="442313"/>
            <a:chOff x="0" y="0"/>
            <a:chExt cx="448164" cy="442312"/>
          </a:xfrm>
        </p:grpSpPr>
        <p:sp>
          <p:nvSpPr>
            <p:cNvPr id="17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7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83" name="Group"/>
          <p:cNvGrpSpPr/>
          <p:nvPr/>
        </p:nvGrpSpPr>
        <p:grpSpPr>
          <a:xfrm flipH="1">
            <a:off x="1867417" y="12818647"/>
            <a:ext cx="448165" cy="442313"/>
            <a:chOff x="0" y="0"/>
            <a:chExt cx="448164" cy="442312"/>
          </a:xfrm>
        </p:grpSpPr>
        <p:sp>
          <p:nvSpPr>
            <p:cNvPr id="18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8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8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85" name="Object"/>
          <p:cNvSpPr txBox="1">
            <a:spLocks noGrp="1"/>
          </p:cNvSpPr>
          <p:nvPr>
            <p:ph sz="quarter" idx="3"/>
          </p:nvPr>
        </p:nvSpPr>
        <p:spPr>
          <a:xfrm>
            <a:off x="15716096" y="8354690"/>
            <a:ext cx="6213477" cy="403242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8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10_Title Slide">
    <p:spTree>
      <p:nvGrpSpPr>
        <p:cNvPr id="1" name=""/>
        <p:cNvGrpSpPr/>
        <p:nvPr/>
      </p:nvGrpSpPr>
      <p:grpSpPr>
        <a:xfrm>
          <a:off x="0" y="0"/>
          <a:ext cx="0" cy="0"/>
          <a:chOff x="0" y="0"/>
          <a:chExt cx="0" cy="0"/>
        </a:xfrm>
      </p:grpSpPr>
      <p:sp>
        <p:nvSpPr>
          <p:cNvPr id="1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97" name="Group"/>
          <p:cNvGrpSpPr/>
          <p:nvPr/>
        </p:nvGrpSpPr>
        <p:grpSpPr>
          <a:xfrm>
            <a:off x="694838" y="12818647"/>
            <a:ext cx="448165" cy="442313"/>
            <a:chOff x="0" y="0"/>
            <a:chExt cx="448164" cy="442312"/>
          </a:xfrm>
        </p:grpSpPr>
        <p:sp>
          <p:nvSpPr>
            <p:cNvPr id="1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00" name="Group"/>
          <p:cNvGrpSpPr/>
          <p:nvPr/>
        </p:nvGrpSpPr>
        <p:grpSpPr>
          <a:xfrm flipH="1">
            <a:off x="1867417" y="12818647"/>
            <a:ext cx="448165" cy="442313"/>
            <a:chOff x="0" y="0"/>
            <a:chExt cx="448164" cy="442312"/>
          </a:xfrm>
        </p:grpSpPr>
        <p:sp>
          <p:nvSpPr>
            <p:cNvPr id="1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02" name="Object"/>
          <p:cNvSpPr txBox="1">
            <a:spLocks noGrp="1"/>
          </p:cNvSpPr>
          <p:nvPr>
            <p:ph sz="quarter" idx="3"/>
          </p:nvPr>
        </p:nvSpPr>
        <p:spPr>
          <a:xfrm>
            <a:off x="15619848" y="4305300"/>
            <a:ext cx="6413501" cy="62769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03"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12_Title Slide">
    <p:spTree>
      <p:nvGrpSpPr>
        <p:cNvPr id="1" name=""/>
        <p:cNvGrpSpPr/>
        <p:nvPr/>
      </p:nvGrpSpPr>
      <p:grpSpPr>
        <a:xfrm>
          <a:off x="0" y="0"/>
          <a:ext cx="0" cy="0"/>
          <a:chOff x="0" y="0"/>
          <a:chExt cx="0" cy="0"/>
        </a:xfrm>
      </p:grpSpPr>
      <p:sp>
        <p:nvSpPr>
          <p:cNvPr id="21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1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14" name="Group"/>
          <p:cNvGrpSpPr/>
          <p:nvPr/>
        </p:nvGrpSpPr>
        <p:grpSpPr>
          <a:xfrm>
            <a:off x="694838" y="12818647"/>
            <a:ext cx="448165" cy="442313"/>
            <a:chOff x="0" y="0"/>
            <a:chExt cx="448164" cy="442312"/>
          </a:xfrm>
        </p:grpSpPr>
        <p:sp>
          <p:nvSpPr>
            <p:cNvPr id="21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17" name="Group"/>
          <p:cNvGrpSpPr/>
          <p:nvPr/>
        </p:nvGrpSpPr>
        <p:grpSpPr>
          <a:xfrm flipH="1">
            <a:off x="1867417" y="12818647"/>
            <a:ext cx="448165" cy="442313"/>
            <a:chOff x="0" y="0"/>
            <a:chExt cx="448164" cy="442312"/>
          </a:xfrm>
        </p:grpSpPr>
        <p:sp>
          <p:nvSpPr>
            <p:cNvPr id="21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1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19" name="Object"/>
          <p:cNvSpPr txBox="1">
            <a:spLocks noGrp="1"/>
          </p:cNvSpPr>
          <p:nvPr>
            <p:ph sz="half" idx="3"/>
          </p:nvPr>
        </p:nvSpPr>
        <p:spPr>
          <a:xfrm>
            <a:off x="13033526" y="4566016"/>
            <a:ext cx="9939489" cy="75066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20"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13_Title Slide">
    <p:spTree>
      <p:nvGrpSpPr>
        <p:cNvPr id="1" name=""/>
        <p:cNvGrpSpPr/>
        <p:nvPr/>
      </p:nvGrpSpPr>
      <p:grpSpPr>
        <a:xfrm>
          <a:off x="0" y="0"/>
          <a:ext cx="0" cy="0"/>
          <a:chOff x="0" y="0"/>
          <a:chExt cx="0" cy="0"/>
        </a:xfrm>
      </p:grpSpPr>
      <p:sp>
        <p:nvSpPr>
          <p:cNvPr id="227"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28"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31" name="Group"/>
          <p:cNvGrpSpPr/>
          <p:nvPr/>
        </p:nvGrpSpPr>
        <p:grpSpPr>
          <a:xfrm>
            <a:off x="694838" y="12818647"/>
            <a:ext cx="448165" cy="442313"/>
            <a:chOff x="0" y="0"/>
            <a:chExt cx="448164" cy="442312"/>
          </a:xfrm>
        </p:grpSpPr>
        <p:sp>
          <p:nvSpPr>
            <p:cNvPr id="229"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30"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34" name="Group"/>
          <p:cNvGrpSpPr/>
          <p:nvPr/>
        </p:nvGrpSpPr>
        <p:grpSpPr>
          <a:xfrm flipH="1">
            <a:off x="1867417" y="12818647"/>
            <a:ext cx="448165" cy="442313"/>
            <a:chOff x="0" y="0"/>
            <a:chExt cx="448164" cy="442312"/>
          </a:xfrm>
        </p:grpSpPr>
        <p:sp>
          <p:nvSpPr>
            <p:cNvPr id="232"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33"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35"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36" name="Object"/>
          <p:cNvSpPr txBox="1">
            <a:spLocks noGrp="1"/>
          </p:cNvSpPr>
          <p:nvPr>
            <p:ph sz="half" idx="3"/>
          </p:nvPr>
        </p:nvSpPr>
        <p:spPr>
          <a:xfrm>
            <a:off x="2090932" y="4566016"/>
            <a:ext cx="9939488" cy="75066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3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14_Title Slide">
    <p:spTree>
      <p:nvGrpSpPr>
        <p:cNvPr id="1" name=""/>
        <p:cNvGrpSpPr/>
        <p:nvPr/>
      </p:nvGrpSpPr>
      <p:grpSpPr>
        <a:xfrm>
          <a:off x="0" y="0"/>
          <a:ext cx="0" cy="0"/>
          <a:chOff x="0" y="0"/>
          <a:chExt cx="0" cy="0"/>
        </a:xfrm>
      </p:grpSpPr>
      <p:sp>
        <p:nvSpPr>
          <p:cNvPr id="24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4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48" name="Group"/>
          <p:cNvGrpSpPr/>
          <p:nvPr/>
        </p:nvGrpSpPr>
        <p:grpSpPr>
          <a:xfrm>
            <a:off x="694838" y="12818647"/>
            <a:ext cx="448165" cy="442313"/>
            <a:chOff x="0" y="0"/>
            <a:chExt cx="448164" cy="442312"/>
          </a:xfrm>
        </p:grpSpPr>
        <p:sp>
          <p:nvSpPr>
            <p:cNvPr id="24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4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51" name="Group"/>
          <p:cNvGrpSpPr/>
          <p:nvPr/>
        </p:nvGrpSpPr>
        <p:grpSpPr>
          <a:xfrm flipH="1">
            <a:off x="1867417" y="12818647"/>
            <a:ext cx="448165" cy="442313"/>
            <a:chOff x="0" y="0"/>
            <a:chExt cx="448164" cy="442312"/>
          </a:xfrm>
        </p:grpSpPr>
        <p:sp>
          <p:nvSpPr>
            <p:cNvPr id="24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5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5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53" name="Object"/>
          <p:cNvSpPr txBox="1">
            <a:spLocks noGrp="1"/>
          </p:cNvSpPr>
          <p:nvPr>
            <p:ph sz="quarter" idx="3"/>
          </p:nvPr>
        </p:nvSpPr>
        <p:spPr>
          <a:xfrm>
            <a:off x="5711480" y="1678821"/>
            <a:ext cx="3552827" cy="595596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5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15_Title Slide">
    <p:spTree>
      <p:nvGrpSpPr>
        <p:cNvPr id="1" name=""/>
        <p:cNvGrpSpPr/>
        <p:nvPr/>
      </p:nvGrpSpPr>
      <p:grpSpPr>
        <a:xfrm>
          <a:off x="0" y="0"/>
          <a:ext cx="0" cy="0"/>
          <a:chOff x="0" y="0"/>
          <a:chExt cx="0" cy="0"/>
        </a:xfrm>
      </p:grpSpPr>
      <p:sp>
        <p:nvSpPr>
          <p:cNvPr id="26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6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65" name="Group"/>
          <p:cNvGrpSpPr/>
          <p:nvPr/>
        </p:nvGrpSpPr>
        <p:grpSpPr>
          <a:xfrm>
            <a:off x="694838" y="12818647"/>
            <a:ext cx="448165" cy="442313"/>
            <a:chOff x="0" y="0"/>
            <a:chExt cx="448164" cy="442312"/>
          </a:xfrm>
        </p:grpSpPr>
        <p:sp>
          <p:nvSpPr>
            <p:cNvPr id="26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6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68" name="Group"/>
          <p:cNvGrpSpPr/>
          <p:nvPr/>
        </p:nvGrpSpPr>
        <p:grpSpPr>
          <a:xfrm flipH="1">
            <a:off x="1867417" y="12818647"/>
            <a:ext cx="448165" cy="442313"/>
            <a:chOff x="0" y="0"/>
            <a:chExt cx="448164" cy="442312"/>
          </a:xfrm>
        </p:grpSpPr>
        <p:sp>
          <p:nvSpPr>
            <p:cNvPr id="26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6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6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70" name="Object"/>
          <p:cNvSpPr txBox="1">
            <a:spLocks noGrp="1"/>
          </p:cNvSpPr>
          <p:nvPr>
            <p:ph sz="half" idx="3"/>
          </p:nvPr>
        </p:nvSpPr>
        <p:spPr>
          <a:xfrm>
            <a:off x="10532597" y="6329233"/>
            <a:ext cx="13639981" cy="8041039"/>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7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16_Title Slide">
    <p:spTree>
      <p:nvGrpSpPr>
        <p:cNvPr id="1" name=""/>
        <p:cNvGrpSpPr/>
        <p:nvPr/>
      </p:nvGrpSpPr>
      <p:grpSpPr>
        <a:xfrm>
          <a:off x="0" y="0"/>
          <a:ext cx="0" cy="0"/>
          <a:chOff x="0" y="0"/>
          <a:chExt cx="0" cy="0"/>
        </a:xfrm>
      </p:grpSpPr>
      <p:sp>
        <p:nvSpPr>
          <p:cNvPr id="27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7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282" name="Group"/>
          <p:cNvGrpSpPr/>
          <p:nvPr/>
        </p:nvGrpSpPr>
        <p:grpSpPr>
          <a:xfrm>
            <a:off x="694838" y="12818647"/>
            <a:ext cx="448165" cy="442313"/>
            <a:chOff x="0" y="0"/>
            <a:chExt cx="448164" cy="442312"/>
          </a:xfrm>
        </p:grpSpPr>
        <p:sp>
          <p:nvSpPr>
            <p:cNvPr id="28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8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85" name="Group"/>
          <p:cNvGrpSpPr/>
          <p:nvPr/>
        </p:nvGrpSpPr>
        <p:grpSpPr>
          <a:xfrm flipH="1">
            <a:off x="1867417" y="12818647"/>
            <a:ext cx="448165" cy="442313"/>
            <a:chOff x="0" y="0"/>
            <a:chExt cx="448164" cy="442312"/>
          </a:xfrm>
        </p:grpSpPr>
        <p:sp>
          <p:nvSpPr>
            <p:cNvPr id="28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8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8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87" name="Object"/>
          <p:cNvSpPr txBox="1">
            <a:spLocks noGrp="1"/>
          </p:cNvSpPr>
          <p:nvPr>
            <p:ph sz="quarter" idx="3"/>
          </p:nvPr>
        </p:nvSpPr>
        <p:spPr>
          <a:xfrm>
            <a:off x="13004648" y="1324946"/>
            <a:ext cx="5469967" cy="5939721"/>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8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17_Title Slide">
    <p:spTree>
      <p:nvGrpSpPr>
        <p:cNvPr id="1" name=""/>
        <p:cNvGrpSpPr/>
        <p:nvPr/>
      </p:nvGrpSpPr>
      <p:grpSpPr>
        <a:xfrm>
          <a:off x="0" y="0"/>
          <a:ext cx="0" cy="0"/>
          <a:chOff x="0" y="0"/>
          <a:chExt cx="0" cy="0"/>
        </a:xfrm>
      </p:grpSpPr>
      <p:sp>
        <p:nvSpPr>
          <p:cNvPr id="295" name="Rectangle"/>
          <p:cNvSpPr/>
          <p:nvPr/>
        </p:nvSpPr>
        <p:spPr>
          <a:xfrm>
            <a:off x="-4" y="0"/>
            <a:ext cx="24400029" cy="8001000"/>
          </a:xfrm>
          <a:prstGeom prst="rect">
            <a:avLst/>
          </a:prstGeom>
          <a:blipFill>
            <a:blip r:embed="rId2"/>
          </a:blip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29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29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00" name="Group"/>
          <p:cNvGrpSpPr/>
          <p:nvPr/>
        </p:nvGrpSpPr>
        <p:grpSpPr>
          <a:xfrm>
            <a:off x="694838" y="12818647"/>
            <a:ext cx="448165" cy="442313"/>
            <a:chOff x="0" y="0"/>
            <a:chExt cx="448164" cy="442312"/>
          </a:xfrm>
        </p:grpSpPr>
        <p:sp>
          <p:nvSpPr>
            <p:cNvPr id="29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9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03" name="Group"/>
          <p:cNvGrpSpPr/>
          <p:nvPr/>
        </p:nvGrpSpPr>
        <p:grpSpPr>
          <a:xfrm flipH="1">
            <a:off x="1867417" y="12818647"/>
            <a:ext cx="448165" cy="442313"/>
            <a:chOff x="0" y="0"/>
            <a:chExt cx="448164" cy="442312"/>
          </a:xfrm>
        </p:grpSpPr>
        <p:sp>
          <p:nvSpPr>
            <p:cNvPr id="30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0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0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05" name="Object"/>
          <p:cNvSpPr txBox="1">
            <a:spLocks noGrp="1"/>
          </p:cNvSpPr>
          <p:nvPr>
            <p:ph sz="quarter" idx="3"/>
          </p:nvPr>
        </p:nvSpPr>
        <p:spPr>
          <a:xfrm>
            <a:off x="8530196" y="3408195"/>
            <a:ext cx="7266291" cy="4576931"/>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0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21_Title Slide">
    <p:spTree>
      <p:nvGrpSpPr>
        <p:cNvPr id="1" name=""/>
        <p:cNvGrpSpPr/>
        <p:nvPr/>
      </p:nvGrpSpPr>
      <p:grpSpPr>
        <a:xfrm>
          <a:off x="0" y="0"/>
          <a:ext cx="0" cy="0"/>
          <a:chOff x="0" y="0"/>
          <a:chExt cx="0" cy="0"/>
        </a:xfrm>
      </p:grpSpPr>
      <p:sp>
        <p:nvSpPr>
          <p:cNvPr id="31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1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17" name="Group"/>
          <p:cNvGrpSpPr/>
          <p:nvPr/>
        </p:nvGrpSpPr>
        <p:grpSpPr>
          <a:xfrm>
            <a:off x="694838" y="12818647"/>
            <a:ext cx="448165" cy="442313"/>
            <a:chOff x="0" y="0"/>
            <a:chExt cx="448164" cy="442312"/>
          </a:xfrm>
        </p:grpSpPr>
        <p:sp>
          <p:nvSpPr>
            <p:cNvPr id="31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1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20" name="Group"/>
          <p:cNvGrpSpPr/>
          <p:nvPr/>
        </p:nvGrpSpPr>
        <p:grpSpPr>
          <a:xfrm flipH="1">
            <a:off x="1867417" y="12818647"/>
            <a:ext cx="448165" cy="442313"/>
            <a:chOff x="0" y="0"/>
            <a:chExt cx="448164" cy="442312"/>
          </a:xfrm>
        </p:grpSpPr>
        <p:sp>
          <p:nvSpPr>
            <p:cNvPr id="31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1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2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22" name="Object"/>
          <p:cNvSpPr txBox="1">
            <a:spLocks noGrp="1"/>
          </p:cNvSpPr>
          <p:nvPr>
            <p:ph idx="3"/>
          </p:nvPr>
        </p:nvSpPr>
        <p:spPr>
          <a:xfrm>
            <a:off x="0" y="4280861"/>
            <a:ext cx="24384000" cy="6482388"/>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23"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1_Title Slide">
    <p:spTree>
      <p:nvGrpSpPr>
        <p:cNvPr id="1" name=""/>
        <p:cNvGrpSpPr/>
        <p:nvPr/>
      </p:nvGrpSpPr>
      <p:grpSpPr>
        <a:xfrm>
          <a:off x="0" y="0"/>
          <a:ext cx="0" cy="0"/>
          <a:chOff x="0" y="0"/>
          <a:chExt cx="0" cy="0"/>
        </a:xfrm>
      </p:grpSpPr>
      <p:sp>
        <p:nvSpPr>
          <p:cNvPr id="1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1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22" name="Group"/>
          <p:cNvGrpSpPr/>
          <p:nvPr/>
        </p:nvGrpSpPr>
        <p:grpSpPr>
          <a:xfrm>
            <a:off x="694838" y="12818647"/>
            <a:ext cx="448165" cy="442313"/>
            <a:chOff x="0" y="0"/>
            <a:chExt cx="448164" cy="442312"/>
          </a:xfrm>
        </p:grpSpPr>
        <p:sp>
          <p:nvSpPr>
            <p:cNvPr id="2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5" name="Group"/>
          <p:cNvGrpSpPr/>
          <p:nvPr/>
        </p:nvGrpSpPr>
        <p:grpSpPr>
          <a:xfrm flipH="1">
            <a:off x="1867417" y="12818647"/>
            <a:ext cx="448165" cy="442313"/>
            <a:chOff x="0" y="0"/>
            <a:chExt cx="448164" cy="442312"/>
          </a:xfrm>
        </p:grpSpPr>
        <p:sp>
          <p:nvSpPr>
            <p:cNvPr id="2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2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19_Title Slide">
    <p:spTree>
      <p:nvGrpSpPr>
        <p:cNvPr id="1" name=""/>
        <p:cNvGrpSpPr/>
        <p:nvPr/>
      </p:nvGrpSpPr>
      <p:grpSpPr>
        <a:xfrm>
          <a:off x="0" y="0"/>
          <a:ext cx="0" cy="0"/>
          <a:chOff x="0" y="0"/>
          <a:chExt cx="0" cy="0"/>
        </a:xfrm>
      </p:grpSpPr>
      <p:sp>
        <p:nvSpPr>
          <p:cNvPr id="33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3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34" name="Group"/>
          <p:cNvGrpSpPr/>
          <p:nvPr/>
        </p:nvGrpSpPr>
        <p:grpSpPr>
          <a:xfrm>
            <a:off x="694838" y="12818647"/>
            <a:ext cx="448165" cy="442313"/>
            <a:chOff x="0" y="0"/>
            <a:chExt cx="448164" cy="442312"/>
          </a:xfrm>
        </p:grpSpPr>
        <p:sp>
          <p:nvSpPr>
            <p:cNvPr id="33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3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37" name="Group"/>
          <p:cNvGrpSpPr/>
          <p:nvPr/>
        </p:nvGrpSpPr>
        <p:grpSpPr>
          <a:xfrm flipH="1">
            <a:off x="1867417" y="12818647"/>
            <a:ext cx="448165" cy="442313"/>
            <a:chOff x="0" y="0"/>
            <a:chExt cx="448164" cy="442312"/>
          </a:xfrm>
        </p:grpSpPr>
        <p:sp>
          <p:nvSpPr>
            <p:cNvPr id="33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3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3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39" name="Object"/>
          <p:cNvSpPr txBox="1">
            <a:spLocks noGrp="1"/>
          </p:cNvSpPr>
          <p:nvPr>
            <p:ph sz="quarter" idx="3"/>
          </p:nvPr>
        </p:nvSpPr>
        <p:spPr>
          <a:xfrm>
            <a:off x="19058114" y="9646418"/>
            <a:ext cx="2733675" cy="2733675"/>
          </a:xfrm>
          <a:prstGeom prst="rect">
            <a:avLst/>
          </a:prstGeom>
          <a:ln w="114300">
            <a:solidFill>
              <a:srgbClr val="04AD94"/>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40"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18_Title Slide">
    <p:spTree>
      <p:nvGrpSpPr>
        <p:cNvPr id="1" name=""/>
        <p:cNvGrpSpPr/>
        <p:nvPr/>
      </p:nvGrpSpPr>
      <p:grpSpPr>
        <a:xfrm>
          <a:off x="0" y="0"/>
          <a:ext cx="0" cy="0"/>
          <a:chOff x="0" y="0"/>
          <a:chExt cx="0" cy="0"/>
        </a:xfrm>
      </p:grpSpPr>
      <p:sp>
        <p:nvSpPr>
          <p:cNvPr id="347"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48"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51" name="Group"/>
          <p:cNvGrpSpPr/>
          <p:nvPr/>
        </p:nvGrpSpPr>
        <p:grpSpPr>
          <a:xfrm>
            <a:off x="694838" y="12818647"/>
            <a:ext cx="448165" cy="442313"/>
            <a:chOff x="0" y="0"/>
            <a:chExt cx="448164" cy="442312"/>
          </a:xfrm>
        </p:grpSpPr>
        <p:sp>
          <p:nvSpPr>
            <p:cNvPr id="349"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50"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54" name="Group"/>
          <p:cNvGrpSpPr/>
          <p:nvPr/>
        </p:nvGrpSpPr>
        <p:grpSpPr>
          <a:xfrm flipH="1">
            <a:off x="1867417" y="12818647"/>
            <a:ext cx="448165" cy="442313"/>
            <a:chOff x="0" y="0"/>
            <a:chExt cx="448164" cy="442312"/>
          </a:xfrm>
        </p:grpSpPr>
        <p:sp>
          <p:nvSpPr>
            <p:cNvPr id="352"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53"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55"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56" name="Object"/>
          <p:cNvSpPr txBox="1">
            <a:spLocks noGrp="1"/>
          </p:cNvSpPr>
          <p:nvPr>
            <p:ph sz="quarter" idx="3"/>
          </p:nvPr>
        </p:nvSpPr>
        <p:spPr>
          <a:xfrm>
            <a:off x="19058114" y="4556197"/>
            <a:ext cx="2733675" cy="2733675"/>
          </a:xfrm>
          <a:prstGeom prst="rect">
            <a:avLst/>
          </a:prstGeom>
          <a:ln w="114300">
            <a:solidFill>
              <a:srgbClr val="07E0C5"/>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5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20_Title Slide">
    <p:spTree>
      <p:nvGrpSpPr>
        <p:cNvPr id="1" name=""/>
        <p:cNvGrpSpPr/>
        <p:nvPr/>
      </p:nvGrpSpPr>
      <p:grpSpPr>
        <a:xfrm>
          <a:off x="0" y="0"/>
          <a:ext cx="0" cy="0"/>
          <a:chOff x="0" y="0"/>
          <a:chExt cx="0" cy="0"/>
        </a:xfrm>
      </p:grpSpPr>
      <p:sp>
        <p:nvSpPr>
          <p:cNvPr id="36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6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68" name="Group"/>
          <p:cNvGrpSpPr/>
          <p:nvPr/>
        </p:nvGrpSpPr>
        <p:grpSpPr>
          <a:xfrm>
            <a:off x="694838" y="12818647"/>
            <a:ext cx="448165" cy="442313"/>
            <a:chOff x="0" y="0"/>
            <a:chExt cx="448164" cy="442312"/>
          </a:xfrm>
        </p:grpSpPr>
        <p:sp>
          <p:nvSpPr>
            <p:cNvPr id="36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6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71" name="Group"/>
          <p:cNvGrpSpPr/>
          <p:nvPr/>
        </p:nvGrpSpPr>
        <p:grpSpPr>
          <a:xfrm flipH="1">
            <a:off x="1867417" y="12818647"/>
            <a:ext cx="448165" cy="442313"/>
            <a:chOff x="0" y="0"/>
            <a:chExt cx="448164" cy="442312"/>
          </a:xfrm>
        </p:grpSpPr>
        <p:sp>
          <p:nvSpPr>
            <p:cNvPr id="36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7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7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73" name="Object"/>
          <p:cNvSpPr txBox="1">
            <a:spLocks noGrp="1"/>
          </p:cNvSpPr>
          <p:nvPr>
            <p:ph sz="quarter" idx="3"/>
          </p:nvPr>
        </p:nvSpPr>
        <p:spPr>
          <a:xfrm>
            <a:off x="19058114" y="4556197"/>
            <a:ext cx="2733675" cy="2733675"/>
          </a:xfrm>
          <a:prstGeom prst="rect">
            <a:avLst/>
          </a:prstGeom>
          <a:ln w="114300">
            <a:solidFill>
              <a:srgbClr val="05C1A9"/>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7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23_Title Slide">
    <p:spTree>
      <p:nvGrpSpPr>
        <p:cNvPr id="1" name=""/>
        <p:cNvGrpSpPr/>
        <p:nvPr/>
      </p:nvGrpSpPr>
      <p:grpSpPr>
        <a:xfrm>
          <a:off x="0" y="0"/>
          <a:ext cx="0" cy="0"/>
          <a:chOff x="0" y="0"/>
          <a:chExt cx="0" cy="0"/>
        </a:xfrm>
      </p:grpSpPr>
      <p:sp>
        <p:nvSpPr>
          <p:cNvPr id="38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38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385" name="Group"/>
          <p:cNvGrpSpPr/>
          <p:nvPr/>
        </p:nvGrpSpPr>
        <p:grpSpPr>
          <a:xfrm>
            <a:off x="694838" y="12818647"/>
            <a:ext cx="448165" cy="442313"/>
            <a:chOff x="0" y="0"/>
            <a:chExt cx="448164" cy="442312"/>
          </a:xfrm>
        </p:grpSpPr>
        <p:sp>
          <p:nvSpPr>
            <p:cNvPr id="38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8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88" name="Group"/>
          <p:cNvGrpSpPr/>
          <p:nvPr/>
        </p:nvGrpSpPr>
        <p:grpSpPr>
          <a:xfrm flipH="1">
            <a:off x="1867417" y="12818647"/>
            <a:ext cx="448165" cy="442313"/>
            <a:chOff x="0" y="0"/>
            <a:chExt cx="448164" cy="442312"/>
          </a:xfrm>
        </p:grpSpPr>
        <p:sp>
          <p:nvSpPr>
            <p:cNvPr id="38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8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8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390" name="Object"/>
          <p:cNvSpPr txBox="1">
            <a:spLocks noGrp="1"/>
          </p:cNvSpPr>
          <p:nvPr>
            <p:ph sz="quarter" idx="3"/>
          </p:nvPr>
        </p:nvSpPr>
        <p:spPr>
          <a:xfrm>
            <a:off x="9874250" y="6166217"/>
            <a:ext cx="4635500" cy="4635501"/>
          </a:xfrm>
          <a:prstGeom prst="rect">
            <a:avLst/>
          </a:prstGeom>
          <a:ln w="190500">
            <a:solidFill>
              <a:srgbClr val="CBF8F1"/>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9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3774555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1_Title Slide">
    <p:spTree>
      <p:nvGrpSpPr>
        <p:cNvPr id="1" name=""/>
        <p:cNvGrpSpPr/>
        <p:nvPr/>
      </p:nvGrpSpPr>
      <p:grpSpPr>
        <a:xfrm>
          <a:off x="0" y="0"/>
          <a:ext cx="0" cy="0"/>
          <a:chOff x="0" y="0"/>
          <a:chExt cx="0" cy="0"/>
        </a:xfrm>
      </p:grpSpPr>
      <p:sp>
        <p:nvSpPr>
          <p:cNvPr id="1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1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grpSp>
        <p:nvGrpSpPr>
          <p:cNvPr id="22" name="Group"/>
          <p:cNvGrpSpPr/>
          <p:nvPr/>
        </p:nvGrpSpPr>
        <p:grpSpPr>
          <a:xfrm>
            <a:off x="694838" y="12818647"/>
            <a:ext cx="448165" cy="442313"/>
            <a:chOff x="0" y="0"/>
            <a:chExt cx="448164" cy="442312"/>
          </a:xfrm>
        </p:grpSpPr>
        <p:sp>
          <p:nvSpPr>
            <p:cNvPr id="2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5" name="Group"/>
          <p:cNvGrpSpPr/>
          <p:nvPr/>
        </p:nvGrpSpPr>
        <p:grpSpPr>
          <a:xfrm flipH="1">
            <a:off x="1867417" y="12818647"/>
            <a:ext cx="448165" cy="442313"/>
            <a:chOff x="0" y="0"/>
            <a:chExt cx="448164" cy="442312"/>
          </a:xfrm>
        </p:grpSpPr>
        <p:sp>
          <p:nvSpPr>
            <p:cNvPr id="2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02676349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 22_Title Slide">
    <p:spTree>
      <p:nvGrpSpPr>
        <p:cNvPr id="1" name=""/>
        <p:cNvGrpSpPr/>
        <p:nvPr/>
      </p:nvGrpSpPr>
      <p:grpSpPr>
        <a:xfrm>
          <a:off x="0" y="0"/>
          <a:ext cx="0" cy="0"/>
          <a:chOff x="0" y="0"/>
          <a:chExt cx="0" cy="0"/>
        </a:xfrm>
      </p:grpSpPr>
      <p:sp>
        <p:nvSpPr>
          <p:cNvPr id="3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3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3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58932757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2_Title Slide">
    <p:spTree>
      <p:nvGrpSpPr>
        <p:cNvPr id="1" name=""/>
        <p:cNvGrpSpPr/>
        <p:nvPr/>
      </p:nvGrpSpPr>
      <p:grpSpPr>
        <a:xfrm>
          <a:off x="0" y="0"/>
          <a:ext cx="0" cy="0"/>
          <a:chOff x="0" y="0"/>
          <a:chExt cx="0" cy="0"/>
        </a:xfrm>
      </p:grpSpPr>
      <p:sp>
        <p:nvSpPr>
          <p:cNvPr id="43" name="Rectangle"/>
          <p:cNvSpPr/>
          <p:nvPr/>
        </p:nvSpPr>
        <p:spPr>
          <a:xfrm>
            <a:off x="0" y="-2"/>
            <a:ext cx="24409402" cy="8304246"/>
          </a:xfrm>
          <a:prstGeom prst="rect">
            <a:avLst/>
          </a:prstGeom>
          <a:blipFill>
            <a:blip r:embed="rId2"/>
          </a:blip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4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4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grpSp>
        <p:nvGrpSpPr>
          <p:cNvPr id="48" name="Group"/>
          <p:cNvGrpSpPr/>
          <p:nvPr/>
        </p:nvGrpSpPr>
        <p:grpSpPr>
          <a:xfrm>
            <a:off x="694838" y="12818647"/>
            <a:ext cx="448165" cy="442313"/>
            <a:chOff x="0" y="0"/>
            <a:chExt cx="448164" cy="442312"/>
          </a:xfrm>
        </p:grpSpPr>
        <p:sp>
          <p:nvSpPr>
            <p:cNvPr id="4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1" name="Group"/>
          <p:cNvGrpSpPr/>
          <p:nvPr/>
        </p:nvGrpSpPr>
        <p:grpSpPr>
          <a:xfrm flipH="1">
            <a:off x="1867417" y="12818647"/>
            <a:ext cx="448165" cy="442313"/>
            <a:chOff x="0" y="0"/>
            <a:chExt cx="448164" cy="442312"/>
          </a:xfrm>
        </p:grpSpPr>
        <p:sp>
          <p:nvSpPr>
            <p:cNvPr id="4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53" name="Object"/>
          <p:cNvSpPr txBox="1">
            <a:spLocks noGrp="1"/>
          </p:cNvSpPr>
          <p:nvPr>
            <p:ph sz="quarter" idx="3"/>
          </p:nvPr>
        </p:nvSpPr>
        <p:spPr>
          <a:xfrm>
            <a:off x="10531474" y="1842512"/>
            <a:ext cx="3321051" cy="3317874"/>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5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2551792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 3_Title Slide">
    <p:spTree>
      <p:nvGrpSpPr>
        <p:cNvPr id="1" name=""/>
        <p:cNvGrpSpPr/>
        <p:nvPr/>
      </p:nvGrpSpPr>
      <p:grpSpPr>
        <a:xfrm>
          <a:off x="0" y="0"/>
          <a:ext cx="0" cy="0"/>
          <a:chOff x="0" y="0"/>
          <a:chExt cx="0" cy="0"/>
        </a:xfrm>
      </p:grpSpPr>
      <p:sp>
        <p:nvSpPr>
          <p:cNvPr id="6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solidFill>
                <a:srgbClr val="04AD94"/>
              </a:solidFill>
              <a:uFill>
                <a:solidFill>
                  <a:srgbClr val="04AD94"/>
                </a:solidFill>
              </a:uFill>
            </a:endParaRPr>
          </a:p>
        </p:txBody>
      </p:sp>
      <p:sp>
        <p:nvSpPr>
          <p:cNvPr id="6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solidFill>
                <a:srgbClr val="04AD94"/>
              </a:solidFill>
              <a:uFill>
                <a:solidFill>
                  <a:srgbClr val="04AD94"/>
                </a:solidFill>
              </a:uFill>
            </a:endParaRPr>
          </a:p>
        </p:txBody>
      </p:sp>
      <p:grpSp>
        <p:nvGrpSpPr>
          <p:cNvPr id="65" name="Group"/>
          <p:cNvGrpSpPr/>
          <p:nvPr/>
        </p:nvGrpSpPr>
        <p:grpSpPr>
          <a:xfrm>
            <a:off x="694838" y="12818647"/>
            <a:ext cx="448165" cy="442313"/>
            <a:chOff x="0" y="0"/>
            <a:chExt cx="448164" cy="442312"/>
          </a:xfrm>
        </p:grpSpPr>
        <p:sp>
          <p:nvSpPr>
            <p:cNvPr id="6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8" name="Group"/>
          <p:cNvGrpSpPr/>
          <p:nvPr/>
        </p:nvGrpSpPr>
        <p:grpSpPr>
          <a:xfrm flipH="1">
            <a:off x="1867417" y="12818647"/>
            <a:ext cx="448165" cy="442313"/>
            <a:chOff x="0" y="0"/>
            <a:chExt cx="448164" cy="442312"/>
          </a:xfrm>
        </p:grpSpPr>
        <p:sp>
          <p:nvSpPr>
            <p:cNvPr id="6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70" name="Object"/>
          <p:cNvSpPr txBox="1">
            <a:spLocks noGrp="1"/>
          </p:cNvSpPr>
          <p:nvPr>
            <p:ph sz="quarter" idx="3"/>
          </p:nvPr>
        </p:nvSpPr>
        <p:spPr>
          <a:xfrm>
            <a:off x="0" y="3986492"/>
            <a:ext cx="8116675" cy="527063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7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93647712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 4_Title Slide">
    <p:spTree>
      <p:nvGrpSpPr>
        <p:cNvPr id="1" name=""/>
        <p:cNvGrpSpPr/>
        <p:nvPr/>
      </p:nvGrpSpPr>
      <p:grpSpPr>
        <a:xfrm>
          <a:off x="0" y="0"/>
          <a:ext cx="0" cy="0"/>
          <a:chOff x="0" y="0"/>
          <a:chExt cx="0" cy="0"/>
        </a:xfrm>
      </p:grpSpPr>
      <p:sp>
        <p:nvSpPr>
          <p:cNvPr id="7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solidFill>
                <a:srgbClr val="04AD94"/>
              </a:solidFill>
              <a:uFill>
                <a:solidFill>
                  <a:srgbClr val="04AD94"/>
                </a:solidFill>
              </a:uFill>
            </a:endParaRPr>
          </a:p>
        </p:txBody>
      </p:sp>
      <p:sp>
        <p:nvSpPr>
          <p:cNvPr id="7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solidFill>
                <a:srgbClr val="04AD94"/>
              </a:solidFill>
              <a:uFill>
                <a:solidFill>
                  <a:srgbClr val="04AD94"/>
                </a:solidFill>
              </a:uFill>
            </a:endParaRPr>
          </a:p>
        </p:txBody>
      </p:sp>
      <p:grpSp>
        <p:nvGrpSpPr>
          <p:cNvPr id="82" name="Group"/>
          <p:cNvGrpSpPr/>
          <p:nvPr/>
        </p:nvGrpSpPr>
        <p:grpSpPr>
          <a:xfrm>
            <a:off x="694838" y="12818647"/>
            <a:ext cx="448165" cy="442313"/>
            <a:chOff x="0" y="0"/>
            <a:chExt cx="448164" cy="442312"/>
          </a:xfrm>
        </p:grpSpPr>
        <p:sp>
          <p:nvSpPr>
            <p:cNvPr id="8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5" name="Group"/>
          <p:cNvGrpSpPr/>
          <p:nvPr/>
        </p:nvGrpSpPr>
        <p:grpSpPr>
          <a:xfrm flipH="1">
            <a:off x="1867417" y="12818647"/>
            <a:ext cx="448165" cy="442313"/>
            <a:chOff x="0" y="0"/>
            <a:chExt cx="448164" cy="442312"/>
          </a:xfrm>
        </p:grpSpPr>
        <p:sp>
          <p:nvSpPr>
            <p:cNvPr id="8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87" name="Object"/>
          <p:cNvSpPr txBox="1">
            <a:spLocks noGrp="1"/>
          </p:cNvSpPr>
          <p:nvPr>
            <p:ph sz="half" idx="3"/>
          </p:nvPr>
        </p:nvSpPr>
        <p:spPr>
          <a:xfrm>
            <a:off x="0" y="3986492"/>
            <a:ext cx="24384000" cy="527063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8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9972224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22_Title Slide">
    <p:spTree>
      <p:nvGrpSpPr>
        <p:cNvPr id="1" name=""/>
        <p:cNvGrpSpPr/>
        <p:nvPr/>
      </p:nvGrpSpPr>
      <p:grpSpPr>
        <a:xfrm>
          <a:off x="0" y="0"/>
          <a:ext cx="0" cy="0"/>
          <a:chOff x="0" y="0"/>
          <a:chExt cx="0" cy="0"/>
        </a:xfrm>
      </p:grpSpPr>
      <p:sp>
        <p:nvSpPr>
          <p:cNvPr id="3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3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3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 5_Title Slide">
    <p:spTree>
      <p:nvGrpSpPr>
        <p:cNvPr id="1" name=""/>
        <p:cNvGrpSpPr/>
        <p:nvPr/>
      </p:nvGrpSpPr>
      <p:grpSpPr>
        <a:xfrm>
          <a:off x="0" y="0"/>
          <a:ext cx="0" cy="0"/>
          <a:chOff x="0" y="0"/>
          <a:chExt cx="0" cy="0"/>
        </a:xfrm>
      </p:grpSpPr>
      <p:sp>
        <p:nvSpPr>
          <p:cNvPr id="95"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sz="2400">
                <a:solidFill>
                  <a:srgbClr val="04AD94"/>
                </a:solidFill>
                <a:uFill>
                  <a:solidFill>
                    <a:srgbClr val="04AD94"/>
                  </a:solidFill>
                </a:uFill>
              </a:defRPr>
            </a:pPr>
            <a:endParaRPr sz="2400">
              <a:solidFill>
                <a:srgbClr val="04AD94"/>
              </a:solidFill>
              <a:uFill>
                <a:solidFill>
                  <a:srgbClr val="04AD94"/>
                </a:solidFill>
              </a:uFill>
            </a:endParaRPr>
          </a:p>
        </p:txBody>
      </p:sp>
      <p:sp>
        <p:nvSpPr>
          <p:cNvPr id="96"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sz="2400">
                <a:solidFill>
                  <a:srgbClr val="04AD94"/>
                </a:solidFill>
                <a:uFill>
                  <a:solidFill>
                    <a:srgbClr val="04AD94"/>
                  </a:solidFill>
                </a:uFill>
              </a:defRPr>
            </a:pPr>
            <a:endParaRPr sz="2400">
              <a:solidFill>
                <a:srgbClr val="04AD94"/>
              </a:solidFill>
              <a:uFill>
                <a:solidFill>
                  <a:srgbClr val="04AD94"/>
                </a:solidFill>
              </a:uFill>
            </a:endParaRPr>
          </a:p>
        </p:txBody>
      </p:sp>
      <p:sp>
        <p:nvSpPr>
          <p:cNvPr id="97" name="Object"/>
          <p:cNvSpPr txBox="1">
            <a:spLocks noGrp="1"/>
          </p:cNvSpPr>
          <p:nvPr>
            <p:ph sz="quarter" idx="3"/>
          </p:nvPr>
        </p:nvSpPr>
        <p:spPr>
          <a:xfrm>
            <a:off x="20353275" y="9144000"/>
            <a:ext cx="4068001" cy="457200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98" name="Slide Number"/>
          <p:cNvSpPr txBox="1">
            <a:spLocks noGrp="1"/>
          </p:cNvSpPr>
          <p:nvPr>
            <p:ph type="sldNum" sz="quarter" idx="2"/>
          </p:nvPr>
        </p:nvSpPr>
        <p:spPr>
          <a:xfrm>
            <a:off x="23308592" y="701681"/>
            <a:ext cx="422574" cy="457201"/>
          </a:xfrm>
          <a:prstGeom prst="rect">
            <a:avLst/>
          </a:prstGeom>
          <a:ln cap="rnd">
            <a:round/>
          </a:ln>
        </p:spPr>
        <p:txBody>
          <a:bodyPr lIns="76200" tIns="76200" rIns="76200" bIns="76200"/>
          <a:lstStyle>
            <a:lvl1pPr algn="ctr">
              <a:defRPr sz="2000" b="1">
                <a:solidFill>
                  <a:srgbClr val="04AD94"/>
                </a:solidFill>
                <a:uFill>
                  <a:solidFill>
                    <a:srgbClr val="04AD94"/>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75484658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 6_Title Slide">
    <p:spTree>
      <p:nvGrpSpPr>
        <p:cNvPr id="1" name=""/>
        <p:cNvGrpSpPr/>
        <p:nvPr/>
      </p:nvGrpSpPr>
      <p:grpSpPr>
        <a:xfrm>
          <a:off x="0" y="0"/>
          <a:ext cx="0" cy="0"/>
          <a:chOff x="0" y="0"/>
          <a:chExt cx="0" cy="0"/>
        </a:xfrm>
      </p:grpSpPr>
      <p:sp>
        <p:nvSpPr>
          <p:cNvPr id="105"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06"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09" name="Group"/>
          <p:cNvGrpSpPr/>
          <p:nvPr/>
        </p:nvGrpSpPr>
        <p:grpSpPr>
          <a:xfrm>
            <a:off x="694838" y="12818647"/>
            <a:ext cx="448165" cy="442313"/>
            <a:chOff x="0" y="0"/>
            <a:chExt cx="448164" cy="442312"/>
          </a:xfrm>
        </p:grpSpPr>
        <p:sp>
          <p:nvSpPr>
            <p:cNvPr id="107"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8"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12" name="Group"/>
          <p:cNvGrpSpPr/>
          <p:nvPr/>
        </p:nvGrpSpPr>
        <p:grpSpPr>
          <a:xfrm flipH="1">
            <a:off x="1867417" y="12818647"/>
            <a:ext cx="448165" cy="442313"/>
            <a:chOff x="0" y="0"/>
            <a:chExt cx="448164" cy="442312"/>
          </a:xfrm>
        </p:grpSpPr>
        <p:sp>
          <p:nvSpPr>
            <p:cNvPr id="110"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11"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13"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4" name="Object"/>
          <p:cNvSpPr txBox="1">
            <a:spLocks noGrp="1"/>
          </p:cNvSpPr>
          <p:nvPr>
            <p:ph sz="quarter" idx="3"/>
          </p:nvPr>
        </p:nvSpPr>
        <p:spPr>
          <a:xfrm>
            <a:off x="18060950" y="45698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15"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23393087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 7_Title Slide">
    <p:spTree>
      <p:nvGrpSpPr>
        <p:cNvPr id="1" name=""/>
        <p:cNvGrpSpPr/>
        <p:nvPr/>
      </p:nvGrpSpPr>
      <p:grpSpPr>
        <a:xfrm>
          <a:off x="0" y="0"/>
          <a:ext cx="0" cy="0"/>
          <a:chOff x="0" y="0"/>
          <a:chExt cx="0" cy="0"/>
        </a:xfrm>
      </p:grpSpPr>
      <p:sp>
        <p:nvSpPr>
          <p:cNvPr id="122"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23"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26" name="Group"/>
          <p:cNvGrpSpPr/>
          <p:nvPr/>
        </p:nvGrpSpPr>
        <p:grpSpPr>
          <a:xfrm>
            <a:off x="694838" y="12818647"/>
            <a:ext cx="448165" cy="442313"/>
            <a:chOff x="0" y="0"/>
            <a:chExt cx="448164" cy="442312"/>
          </a:xfrm>
        </p:grpSpPr>
        <p:sp>
          <p:nvSpPr>
            <p:cNvPr id="124"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25"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29" name="Group"/>
          <p:cNvGrpSpPr/>
          <p:nvPr/>
        </p:nvGrpSpPr>
        <p:grpSpPr>
          <a:xfrm flipH="1">
            <a:off x="1867417" y="12818647"/>
            <a:ext cx="448165" cy="442313"/>
            <a:chOff x="0" y="0"/>
            <a:chExt cx="448164" cy="442312"/>
          </a:xfrm>
        </p:grpSpPr>
        <p:sp>
          <p:nvSpPr>
            <p:cNvPr id="127"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28"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30"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31" name="Object"/>
          <p:cNvSpPr txBox="1">
            <a:spLocks noGrp="1"/>
          </p:cNvSpPr>
          <p:nvPr>
            <p:ph sz="quarter" idx="3"/>
          </p:nvPr>
        </p:nvSpPr>
        <p:spPr>
          <a:xfrm>
            <a:off x="2488986" y="42269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32"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58758934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efault - 8_Title Slide">
    <p:spTree>
      <p:nvGrpSpPr>
        <p:cNvPr id="1" name=""/>
        <p:cNvGrpSpPr/>
        <p:nvPr/>
      </p:nvGrpSpPr>
      <p:grpSpPr>
        <a:xfrm>
          <a:off x="0" y="0"/>
          <a:ext cx="0" cy="0"/>
          <a:chOff x="0" y="0"/>
          <a:chExt cx="0" cy="0"/>
        </a:xfrm>
      </p:grpSpPr>
      <p:sp>
        <p:nvSpPr>
          <p:cNvPr id="13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4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43" name="Group"/>
          <p:cNvGrpSpPr/>
          <p:nvPr/>
        </p:nvGrpSpPr>
        <p:grpSpPr>
          <a:xfrm>
            <a:off x="694838" y="12818647"/>
            <a:ext cx="448165" cy="442313"/>
            <a:chOff x="0" y="0"/>
            <a:chExt cx="448164" cy="442312"/>
          </a:xfrm>
        </p:grpSpPr>
        <p:sp>
          <p:nvSpPr>
            <p:cNvPr id="14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4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46" name="Group"/>
          <p:cNvGrpSpPr/>
          <p:nvPr/>
        </p:nvGrpSpPr>
        <p:grpSpPr>
          <a:xfrm flipH="1">
            <a:off x="1867417" y="12818647"/>
            <a:ext cx="448165" cy="442313"/>
            <a:chOff x="0" y="0"/>
            <a:chExt cx="448164" cy="442312"/>
          </a:xfrm>
        </p:grpSpPr>
        <p:sp>
          <p:nvSpPr>
            <p:cNvPr id="14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4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4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48" name="Object"/>
          <p:cNvSpPr txBox="1">
            <a:spLocks noGrp="1"/>
          </p:cNvSpPr>
          <p:nvPr>
            <p:ph sz="quarter" idx="3"/>
          </p:nvPr>
        </p:nvSpPr>
        <p:spPr>
          <a:xfrm>
            <a:off x="18060950" y="45698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49"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4722993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efault - 9_Title Slide">
    <p:spTree>
      <p:nvGrpSpPr>
        <p:cNvPr id="1" name=""/>
        <p:cNvGrpSpPr/>
        <p:nvPr/>
      </p:nvGrpSpPr>
      <p:grpSpPr>
        <a:xfrm>
          <a:off x="0" y="0"/>
          <a:ext cx="0" cy="0"/>
          <a:chOff x="0" y="0"/>
          <a:chExt cx="0" cy="0"/>
        </a:xfrm>
      </p:grpSpPr>
      <p:sp>
        <p:nvSpPr>
          <p:cNvPr id="15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5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60" name="Group"/>
          <p:cNvGrpSpPr/>
          <p:nvPr/>
        </p:nvGrpSpPr>
        <p:grpSpPr>
          <a:xfrm>
            <a:off x="694838" y="12818647"/>
            <a:ext cx="448165" cy="442313"/>
            <a:chOff x="0" y="0"/>
            <a:chExt cx="448164" cy="442312"/>
          </a:xfrm>
        </p:grpSpPr>
        <p:sp>
          <p:nvSpPr>
            <p:cNvPr id="15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5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63" name="Group"/>
          <p:cNvGrpSpPr/>
          <p:nvPr/>
        </p:nvGrpSpPr>
        <p:grpSpPr>
          <a:xfrm flipH="1">
            <a:off x="1867417" y="12818647"/>
            <a:ext cx="448165" cy="442313"/>
            <a:chOff x="0" y="0"/>
            <a:chExt cx="448164" cy="442312"/>
          </a:xfrm>
        </p:grpSpPr>
        <p:sp>
          <p:nvSpPr>
            <p:cNvPr id="16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6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6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65" name="Object"/>
          <p:cNvSpPr txBox="1">
            <a:spLocks noGrp="1"/>
          </p:cNvSpPr>
          <p:nvPr>
            <p:ph sz="quarter" idx="3"/>
          </p:nvPr>
        </p:nvSpPr>
        <p:spPr>
          <a:xfrm>
            <a:off x="9886950" y="2457450"/>
            <a:ext cx="4724400" cy="652145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6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53920445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 11_Title Slide">
    <p:spTree>
      <p:nvGrpSpPr>
        <p:cNvPr id="1" name=""/>
        <p:cNvGrpSpPr/>
        <p:nvPr/>
      </p:nvGrpSpPr>
      <p:grpSpPr>
        <a:xfrm>
          <a:off x="0" y="0"/>
          <a:ext cx="0" cy="0"/>
          <a:chOff x="0" y="0"/>
          <a:chExt cx="0" cy="0"/>
        </a:xfrm>
      </p:grpSpPr>
      <p:sp>
        <p:nvSpPr>
          <p:cNvPr id="173" name="Shape"/>
          <p:cNvSpPr/>
          <p:nvPr/>
        </p:nvSpPr>
        <p:spPr>
          <a:xfrm flipH="1">
            <a:off x="18610510" y="5311685"/>
            <a:ext cx="2674939" cy="2674939"/>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4" name="Shape"/>
          <p:cNvSpPr/>
          <p:nvPr/>
        </p:nvSpPr>
        <p:spPr>
          <a:xfrm flipH="1">
            <a:off x="21740311" y="7710512"/>
            <a:ext cx="1042881" cy="1042881"/>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5" name="Shape"/>
          <p:cNvSpPr/>
          <p:nvPr/>
        </p:nvSpPr>
        <p:spPr>
          <a:xfrm flipH="1">
            <a:off x="16705716" y="4907975"/>
            <a:ext cx="1043523" cy="1043523"/>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p:spPr>
        <p:txBody>
          <a:bodyPr lIns="0" tIns="0" rIns="0" bIns="0"/>
          <a:lstStyle/>
          <a:p>
            <a:pPr>
              <a:buClrTx/>
            </a:pPr>
            <a:endParaRPr/>
          </a:p>
        </p:txBody>
      </p:sp>
      <p:sp>
        <p:nvSpPr>
          <p:cNvPr id="17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7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80" name="Group"/>
          <p:cNvGrpSpPr/>
          <p:nvPr/>
        </p:nvGrpSpPr>
        <p:grpSpPr>
          <a:xfrm>
            <a:off x="694838" y="12818647"/>
            <a:ext cx="448165" cy="442313"/>
            <a:chOff x="0" y="0"/>
            <a:chExt cx="448164" cy="442312"/>
          </a:xfrm>
        </p:grpSpPr>
        <p:sp>
          <p:nvSpPr>
            <p:cNvPr id="17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7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83" name="Group"/>
          <p:cNvGrpSpPr/>
          <p:nvPr/>
        </p:nvGrpSpPr>
        <p:grpSpPr>
          <a:xfrm flipH="1">
            <a:off x="1867417" y="12818647"/>
            <a:ext cx="448165" cy="442313"/>
            <a:chOff x="0" y="0"/>
            <a:chExt cx="448164" cy="442312"/>
          </a:xfrm>
        </p:grpSpPr>
        <p:sp>
          <p:nvSpPr>
            <p:cNvPr id="18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8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8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85" name="Object"/>
          <p:cNvSpPr txBox="1">
            <a:spLocks noGrp="1"/>
          </p:cNvSpPr>
          <p:nvPr>
            <p:ph sz="quarter" idx="3"/>
          </p:nvPr>
        </p:nvSpPr>
        <p:spPr>
          <a:xfrm>
            <a:off x="15716096" y="8354690"/>
            <a:ext cx="6213477" cy="403242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8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93031807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 10_Title Slide">
    <p:spTree>
      <p:nvGrpSpPr>
        <p:cNvPr id="1" name=""/>
        <p:cNvGrpSpPr/>
        <p:nvPr/>
      </p:nvGrpSpPr>
      <p:grpSpPr>
        <a:xfrm>
          <a:off x="0" y="0"/>
          <a:ext cx="0" cy="0"/>
          <a:chOff x="0" y="0"/>
          <a:chExt cx="0" cy="0"/>
        </a:xfrm>
      </p:grpSpPr>
      <p:sp>
        <p:nvSpPr>
          <p:cNvPr id="1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97" name="Group"/>
          <p:cNvGrpSpPr/>
          <p:nvPr/>
        </p:nvGrpSpPr>
        <p:grpSpPr>
          <a:xfrm>
            <a:off x="694838" y="12818647"/>
            <a:ext cx="448165" cy="442313"/>
            <a:chOff x="0" y="0"/>
            <a:chExt cx="448164" cy="442312"/>
          </a:xfrm>
        </p:grpSpPr>
        <p:sp>
          <p:nvSpPr>
            <p:cNvPr id="1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00" name="Group"/>
          <p:cNvGrpSpPr/>
          <p:nvPr/>
        </p:nvGrpSpPr>
        <p:grpSpPr>
          <a:xfrm flipH="1">
            <a:off x="1867417" y="12818647"/>
            <a:ext cx="448165" cy="442313"/>
            <a:chOff x="0" y="0"/>
            <a:chExt cx="448164" cy="442312"/>
          </a:xfrm>
        </p:grpSpPr>
        <p:sp>
          <p:nvSpPr>
            <p:cNvPr id="1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02" name="Object"/>
          <p:cNvSpPr txBox="1">
            <a:spLocks noGrp="1"/>
          </p:cNvSpPr>
          <p:nvPr>
            <p:ph sz="quarter" idx="3"/>
          </p:nvPr>
        </p:nvSpPr>
        <p:spPr>
          <a:xfrm>
            <a:off x="15619848" y="4305300"/>
            <a:ext cx="6413501" cy="62769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03"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2830753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 12_Title Slide">
    <p:spTree>
      <p:nvGrpSpPr>
        <p:cNvPr id="1" name=""/>
        <p:cNvGrpSpPr/>
        <p:nvPr/>
      </p:nvGrpSpPr>
      <p:grpSpPr>
        <a:xfrm>
          <a:off x="0" y="0"/>
          <a:ext cx="0" cy="0"/>
          <a:chOff x="0" y="0"/>
          <a:chExt cx="0" cy="0"/>
        </a:xfrm>
      </p:grpSpPr>
      <p:sp>
        <p:nvSpPr>
          <p:cNvPr id="21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21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214" name="Group"/>
          <p:cNvGrpSpPr/>
          <p:nvPr/>
        </p:nvGrpSpPr>
        <p:grpSpPr>
          <a:xfrm>
            <a:off x="694838" y="12818647"/>
            <a:ext cx="448165" cy="442313"/>
            <a:chOff x="0" y="0"/>
            <a:chExt cx="448164" cy="442312"/>
          </a:xfrm>
        </p:grpSpPr>
        <p:sp>
          <p:nvSpPr>
            <p:cNvPr id="21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17" name="Group"/>
          <p:cNvGrpSpPr/>
          <p:nvPr/>
        </p:nvGrpSpPr>
        <p:grpSpPr>
          <a:xfrm flipH="1">
            <a:off x="1867417" y="12818647"/>
            <a:ext cx="448165" cy="442313"/>
            <a:chOff x="0" y="0"/>
            <a:chExt cx="448164" cy="442312"/>
          </a:xfrm>
        </p:grpSpPr>
        <p:sp>
          <p:nvSpPr>
            <p:cNvPr id="21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1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1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19" name="Object"/>
          <p:cNvSpPr txBox="1">
            <a:spLocks noGrp="1"/>
          </p:cNvSpPr>
          <p:nvPr>
            <p:ph sz="half" idx="3"/>
          </p:nvPr>
        </p:nvSpPr>
        <p:spPr>
          <a:xfrm>
            <a:off x="13033526" y="4566016"/>
            <a:ext cx="9939489" cy="75066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20"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05758557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efault - 13_Title Slide">
    <p:spTree>
      <p:nvGrpSpPr>
        <p:cNvPr id="1" name=""/>
        <p:cNvGrpSpPr/>
        <p:nvPr/>
      </p:nvGrpSpPr>
      <p:grpSpPr>
        <a:xfrm>
          <a:off x="0" y="0"/>
          <a:ext cx="0" cy="0"/>
          <a:chOff x="0" y="0"/>
          <a:chExt cx="0" cy="0"/>
        </a:xfrm>
      </p:grpSpPr>
      <p:sp>
        <p:nvSpPr>
          <p:cNvPr id="227"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228"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231" name="Group"/>
          <p:cNvGrpSpPr/>
          <p:nvPr/>
        </p:nvGrpSpPr>
        <p:grpSpPr>
          <a:xfrm>
            <a:off x="694838" y="12818647"/>
            <a:ext cx="448165" cy="442313"/>
            <a:chOff x="0" y="0"/>
            <a:chExt cx="448164" cy="442312"/>
          </a:xfrm>
        </p:grpSpPr>
        <p:sp>
          <p:nvSpPr>
            <p:cNvPr id="229"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30"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34" name="Group"/>
          <p:cNvGrpSpPr/>
          <p:nvPr/>
        </p:nvGrpSpPr>
        <p:grpSpPr>
          <a:xfrm flipH="1">
            <a:off x="1867417" y="12818647"/>
            <a:ext cx="448165" cy="442313"/>
            <a:chOff x="0" y="0"/>
            <a:chExt cx="448164" cy="442312"/>
          </a:xfrm>
        </p:grpSpPr>
        <p:sp>
          <p:nvSpPr>
            <p:cNvPr id="232"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33"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35"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36" name="Object"/>
          <p:cNvSpPr txBox="1">
            <a:spLocks noGrp="1"/>
          </p:cNvSpPr>
          <p:nvPr>
            <p:ph sz="half" idx="3"/>
          </p:nvPr>
        </p:nvSpPr>
        <p:spPr>
          <a:xfrm>
            <a:off x="2090932" y="4566016"/>
            <a:ext cx="9939488" cy="7506677"/>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3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7502812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efault - 14_Title Slide">
    <p:spTree>
      <p:nvGrpSpPr>
        <p:cNvPr id="1" name=""/>
        <p:cNvGrpSpPr/>
        <p:nvPr/>
      </p:nvGrpSpPr>
      <p:grpSpPr>
        <a:xfrm>
          <a:off x="0" y="0"/>
          <a:ext cx="0" cy="0"/>
          <a:chOff x="0" y="0"/>
          <a:chExt cx="0" cy="0"/>
        </a:xfrm>
      </p:grpSpPr>
      <p:sp>
        <p:nvSpPr>
          <p:cNvPr id="24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24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248" name="Group"/>
          <p:cNvGrpSpPr/>
          <p:nvPr/>
        </p:nvGrpSpPr>
        <p:grpSpPr>
          <a:xfrm>
            <a:off x="694838" y="12818647"/>
            <a:ext cx="448165" cy="442313"/>
            <a:chOff x="0" y="0"/>
            <a:chExt cx="448164" cy="442312"/>
          </a:xfrm>
        </p:grpSpPr>
        <p:sp>
          <p:nvSpPr>
            <p:cNvPr id="24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4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51" name="Group"/>
          <p:cNvGrpSpPr/>
          <p:nvPr/>
        </p:nvGrpSpPr>
        <p:grpSpPr>
          <a:xfrm flipH="1">
            <a:off x="1867417" y="12818647"/>
            <a:ext cx="448165" cy="442313"/>
            <a:chOff x="0" y="0"/>
            <a:chExt cx="448164" cy="442312"/>
          </a:xfrm>
        </p:grpSpPr>
        <p:sp>
          <p:nvSpPr>
            <p:cNvPr id="24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5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5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53" name="Object"/>
          <p:cNvSpPr txBox="1">
            <a:spLocks noGrp="1"/>
          </p:cNvSpPr>
          <p:nvPr>
            <p:ph sz="quarter" idx="3"/>
          </p:nvPr>
        </p:nvSpPr>
        <p:spPr>
          <a:xfrm>
            <a:off x="5711480" y="1678821"/>
            <a:ext cx="3552827" cy="595596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5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5894295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3_Title Slide">
    <p:spTree>
      <p:nvGrpSpPr>
        <p:cNvPr id="1" name=""/>
        <p:cNvGrpSpPr/>
        <p:nvPr/>
      </p:nvGrpSpPr>
      <p:grpSpPr>
        <a:xfrm>
          <a:off x="0" y="0"/>
          <a:ext cx="0" cy="0"/>
          <a:chOff x="0" y="0"/>
          <a:chExt cx="0" cy="0"/>
        </a:xfrm>
      </p:grpSpPr>
      <p:sp>
        <p:nvSpPr>
          <p:cNvPr id="6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sp>
        <p:nvSpPr>
          <p:cNvPr id="6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grpSp>
        <p:nvGrpSpPr>
          <p:cNvPr id="65" name="Group"/>
          <p:cNvGrpSpPr/>
          <p:nvPr/>
        </p:nvGrpSpPr>
        <p:grpSpPr>
          <a:xfrm>
            <a:off x="694838" y="12818647"/>
            <a:ext cx="448165" cy="442313"/>
            <a:chOff x="0" y="0"/>
            <a:chExt cx="448164" cy="442312"/>
          </a:xfrm>
        </p:grpSpPr>
        <p:sp>
          <p:nvSpPr>
            <p:cNvPr id="6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8" name="Group"/>
          <p:cNvGrpSpPr/>
          <p:nvPr/>
        </p:nvGrpSpPr>
        <p:grpSpPr>
          <a:xfrm flipH="1">
            <a:off x="1867417" y="12818647"/>
            <a:ext cx="448165" cy="442313"/>
            <a:chOff x="0" y="0"/>
            <a:chExt cx="448164" cy="442312"/>
          </a:xfrm>
        </p:grpSpPr>
        <p:sp>
          <p:nvSpPr>
            <p:cNvPr id="6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0" name="Object"/>
          <p:cNvSpPr txBox="1">
            <a:spLocks noGrp="1"/>
          </p:cNvSpPr>
          <p:nvPr>
            <p:ph sz="quarter" idx="3"/>
          </p:nvPr>
        </p:nvSpPr>
        <p:spPr>
          <a:xfrm>
            <a:off x="0" y="3986492"/>
            <a:ext cx="8116675" cy="527063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7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Default - 15_Title Slide">
    <p:spTree>
      <p:nvGrpSpPr>
        <p:cNvPr id="1" name=""/>
        <p:cNvGrpSpPr/>
        <p:nvPr/>
      </p:nvGrpSpPr>
      <p:grpSpPr>
        <a:xfrm>
          <a:off x="0" y="0"/>
          <a:ext cx="0" cy="0"/>
          <a:chOff x="0" y="0"/>
          <a:chExt cx="0" cy="0"/>
        </a:xfrm>
      </p:grpSpPr>
      <p:sp>
        <p:nvSpPr>
          <p:cNvPr id="26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26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265" name="Group"/>
          <p:cNvGrpSpPr/>
          <p:nvPr/>
        </p:nvGrpSpPr>
        <p:grpSpPr>
          <a:xfrm>
            <a:off x="694838" y="12818647"/>
            <a:ext cx="448165" cy="442313"/>
            <a:chOff x="0" y="0"/>
            <a:chExt cx="448164" cy="442312"/>
          </a:xfrm>
        </p:grpSpPr>
        <p:sp>
          <p:nvSpPr>
            <p:cNvPr id="26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6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68" name="Group"/>
          <p:cNvGrpSpPr/>
          <p:nvPr/>
        </p:nvGrpSpPr>
        <p:grpSpPr>
          <a:xfrm flipH="1">
            <a:off x="1867417" y="12818647"/>
            <a:ext cx="448165" cy="442313"/>
            <a:chOff x="0" y="0"/>
            <a:chExt cx="448164" cy="442312"/>
          </a:xfrm>
        </p:grpSpPr>
        <p:sp>
          <p:nvSpPr>
            <p:cNvPr id="26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6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6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70" name="Object"/>
          <p:cNvSpPr txBox="1">
            <a:spLocks noGrp="1"/>
          </p:cNvSpPr>
          <p:nvPr>
            <p:ph sz="half" idx="3"/>
          </p:nvPr>
        </p:nvSpPr>
        <p:spPr>
          <a:xfrm>
            <a:off x="10532597" y="6329233"/>
            <a:ext cx="13639981" cy="8041039"/>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7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4555792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fault - 16_Title Slide">
    <p:spTree>
      <p:nvGrpSpPr>
        <p:cNvPr id="1" name=""/>
        <p:cNvGrpSpPr/>
        <p:nvPr/>
      </p:nvGrpSpPr>
      <p:grpSpPr>
        <a:xfrm>
          <a:off x="0" y="0"/>
          <a:ext cx="0" cy="0"/>
          <a:chOff x="0" y="0"/>
          <a:chExt cx="0" cy="0"/>
        </a:xfrm>
      </p:grpSpPr>
      <p:sp>
        <p:nvSpPr>
          <p:cNvPr id="27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27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282" name="Group"/>
          <p:cNvGrpSpPr/>
          <p:nvPr/>
        </p:nvGrpSpPr>
        <p:grpSpPr>
          <a:xfrm>
            <a:off x="694838" y="12818647"/>
            <a:ext cx="448165" cy="442313"/>
            <a:chOff x="0" y="0"/>
            <a:chExt cx="448164" cy="442312"/>
          </a:xfrm>
        </p:grpSpPr>
        <p:sp>
          <p:nvSpPr>
            <p:cNvPr id="28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8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285" name="Group"/>
          <p:cNvGrpSpPr/>
          <p:nvPr/>
        </p:nvGrpSpPr>
        <p:grpSpPr>
          <a:xfrm flipH="1">
            <a:off x="1867417" y="12818647"/>
            <a:ext cx="448165" cy="442313"/>
            <a:chOff x="0" y="0"/>
            <a:chExt cx="448164" cy="442312"/>
          </a:xfrm>
        </p:grpSpPr>
        <p:sp>
          <p:nvSpPr>
            <p:cNvPr id="28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8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28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87" name="Object"/>
          <p:cNvSpPr txBox="1">
            <a:spLocks noGrp="1"/>
          </p:cNvSpPr>
          <p:nvPr>
            <p:ph sz="quarter" idx="3"/>
          </p:nvPr>
        </p:nvSpPr>
        <p:spPr>
          <a:xfrm>
            <a:off x="13004648" y="1324946"/>
            <a:ext cx="5469967" cy="5939721"/>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28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16573140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Default - 17_Title Slide">
    <p:spTree>
      <p:nvGrpSpPr>
        <p:cNvPr id="1" name=""/>
        <p:cNvGrpSpPr/>
        <p:nvPr/>
      </p:nvGrpSpPr>
      <p:grpSpPr>
        <a:xfrm>
          <a:off x="0" y="0"/>
          <a:ext cx="0" cy="0"/>
          <a:chOff x="0" y="0"/>
          <a:chExt cx="0" cy="0"/>
        </a:xfrm>
      </p:grpSpPr>
      <p:sp>
        <p:nvSpPr>
          <p:cNvPr id="295" name="Rectangle"/>
          <p:cNvSpPr/>
          <p:nvPr/>
        </p:nvSpPr>
        <p:spPr>
          <a:xfrm>
            <a:off x="-4" y="0"/>
            <a:ext cx="24400029" cy="8001000"/>
          </a:xfrm>
          <a:prstGeom prst="rect">
            <a:avLst/>
          </a:prstGeom>
          <a:blipFill>
            <a:blip r:embed="rId2"/>
          </a:blip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29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29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300" name="Group"/>
          <p:cNvGrpSpPr/>
          <p:nvPr/>
        </p:nvGrpSpPr>
        <p:grpSpPr>
          <a:xfrm>
            <a:off x="694838" y="12818647"/>
            <a:ext cx="448165" cy="442313"/>
            <a:chOff x="0" y="0"/>
            <a:chExt cx="448164" cy="442312"/>
          </a:xfrm>
        </p:grpSpPr>
        <p:sp>
          <p:nvSpPr>
            <p:cNvPr id="29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29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03" name="Group"/>
          <p:cNvGrpSpPr/>
          <p:nvPr/>
        </p:nvGrpSpPr>
        <p:grpSpPr>
          <a:xfrm flipH="1">
            <a:off x="1867417" y="12818647"/>
            <a:ext cx="448165" cy="442313"/>
            <a:chOff x="0" y="0"/>
            <a:chExt cx="448164" cy="442312"/>
          </a:xfrm>
        </p:grpSpPr>
        <p:sp>
          <p:nvSpPr>
            <p:cNvPr id="30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0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0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305" name="Object"/>
          <p:cNvSpPr txBox="1">
            <a:spLocks noGrp="1"/>
          </p:cNvSpPr>
          <p:nvPr>
            <p:ph sz="quarter" idx="3"/>
          </p:nvPr>
        </p:nvSpPr>
        <p:spPr>
          <a:xfrm>
            <a:off x="8530196" y="3408195"/>
            <a:ext cx="7266291" cy="4576931"/>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06"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51201445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efault - 21_Title Slide">
    <p:spTree>
      <p:nvGrpSpPr>
        <p:cNvPr id="1" name=""/>
        <p:cNvGrpSpPr/>
        <p:nvPr/>
      </p:nvGrpSpPr>
      <p:grpSpPr>
        <a:xfrm>
          <a:off x="0" y="0"/>
          <a:ext cx="0" cy="0"/>
          <a:chOff x="0" y="0"/>
          <a:chExt cx="0" cy="0"/>
        </a:xfrm>
      </p:grpSpPr>
      <p:sp>
        <p:nvSpPr>
          <p:cNvPr id="31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31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317" name="Group"/>
          <p:cNvGrpSpPr/>
          <p:nvPr/>
        </p:nvGrpSpPr>
        <p:grpSpPr>
          <a:xfrm>
            <a:off x="694838" y="12818647"/>
            <a:ext cx="448165" cy="442313"/>
            <a:chOff x="0" y="0"/>
            <a:chExt cx="448164" cy="442312"/>
          </a:xfrm>
        </p:grpSpPr>
        <p:sp>
          <p:nvSpPr>
            <p:cNvPr id="31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1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20" name="Group"/>
          <p:cNvGrpSpPr/>
          <p:nvPr/>
        </p:nvGrpSpPr>
        <p:grpSpPr>
          <a:xfrm flipH="1">
            <a:off x="1867417" y="12818647"/>
            <a:ext cx="448165" cy="442313"/>
            <a:chOff x="0" y="0"/>
            <a:chExt cx="448164" cy="442312"/>
          </a:xfrm>
        </p:grpSpPr>
        <p:sp>
          <p:nvSpPr>
            <p:cNvPr id="31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1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2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322" name="Object"/>
          <p:cNvSpPr txBox="1">
            <a:spLocks noGrp="1"/>
          </p:cNvSpPr>
          <p:nvPr>
            <p:ph idx="3"/>
          </p:nvPr>
        </p:nvSpPr>
        <p:spPr>
          <a:xfrm>
            <a:off x="0" y="4280861"/>
            <a:ext cx="24384000" cy="6482388"/>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23"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49534804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Default - 19_Title Slide">
    <p:spTree>
      <p:nvGrpSpPr>
        <p:cNvPr id="1" name=""/>
        <p:cNvGrpSpPr/>
        <p:nvPr/>
      </p:nvGrpSpPr>
      <p:grpSpPr>
        <a:xfrm>
          <a:off x="0" y="0"/>
          <a:ext cx="0" cy="0"/>
          <a:chOff x="0" y="0"/>
          <a:chExt cx="0" cy="0"/>
        </a:xfrm>
      </p:grpSpPr>
      <p:sp>
        <p:nvSpPr>
          <p:cNvPr id="33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33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334" name="Group"/>
          <p:cNvGrpSpPr/>
          <p:nvPr/>
        </p:nvGrpSpPr>
        <p:grpSpPr>
          <a:xfrm>
            <a:off x="694838" y="12818647"/>
            <a:ext cx="448165" cy="442313"/>
            <a:chOff x="0" y="0"/>
            <a:chExt cx="448164" cy="442312"/>
          </a:xfrm>
        </p:grpSpPr>
        <p:sp>
          <p:nvSpPr>
            <p:cNvPr id="33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3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37" name="Group"/>
          <p:cNvGrpSpPr/>
          <p:nvPr/>
        </p:nvGrpSpPr>
        <p:grpSpPr>
          <a:xfrm flipH="1">
            <a:off x="1867417" y="12818647"/>
            <a:ext cx="448165" cy="442313"/>
            <a:chOff x="0" y="0"/>
            <a:chExt cx="448164" cy="442312"/>
          </a:xfrm>
        </p:grpSpPr>
        <p:sp>
          <p:nvSpPr>
            <p:cNvPr id="33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3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3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339" name="Object"/>
          <p:cNvSpPr txBox="1">
            <a:spLocks noGrp="1"/>
          </p:cNvSpPr>
          <p:nvPr>
            <p:ph sz="quarter" idx="3"/>
          </p:nvPr>
        </p:nvSpPr>
        <p:spPr>
          <a:xfrm>
            <a:off x="19058114" y="9646418"/>
            <a:ext cx="2733675" cy="2733675"/>
          </a:xfrm>
          <a:prstGeom prst="rect">
            <a:avLst/>
          </a:prstGeom>
          <a:ln w="114300">
            <a:solidFill>
              <a:srgbClr val="04AD94"/>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40"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25503633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Default - 18_Title Slide">
    <p:spTree>
      <p:nvGrpSpPr>
        <p:cNvPr id="1" name=""/>
        <p:cNvGrpSpPr/>
        <p:nvPr/>
      </p:nvGrpSpPr>
      <p:grpSpPr>
        <a:xfrm>
          <a:off x="0" y="0"/>
          <a:ext cx="0" cy="0"/>
          <a:chOff x="0" y="0"/>
          <a:chExt cx="0" cy="0"/>
        </a:xfrm>
      </p:grpSpPr>
      <p:sp>
        <p:nvSpPr>
          <p:cNvPr id="347"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348"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351" name="Group"/>
          <p:cNvGrpSpPr/>
          <p:nvPr/>
        </p:nvGrpSpPr>
        <p:grpSpPr>
          <a:xfrm>
            <a:off x="694838" y="12818647"/>
            <a:ext cx="448165" cy="442313"/>
            <a:chOff x="0" y="0"/>
            <a:chExt cx="448164" cy="442312"/>
          </a:xfrm>
        </p:grpSpPr>
        <p:sp>
          <p:nvSpPr>
            <p:cNvPr id="349"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50"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54" name="Group"/>
          <p:cNvGrpSpPr/>
          <p:nvPr/>
        </p:nvGrpSpPr>
        <p:grpSpPr>
          <a:xfrm flipH="1">
            <a:off x="1867417" y="12818647"/>
            <a:ext cx="448165" cy="442313"/>
            <a:chOff x="0" y="0"/>
            <a:chExt cx="448164" cy="442312"/>
          </a:xfrm>
        </p:grpSpPr>
        <p:sp>
          <p:nvSpPr>
            <p:cNvPr id="352"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53"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55"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356" name="Object"/>
          <p:cNvSpPr txBox="1">
            <a:spLocks noGrp="1"/>
          </p:cNvSpPr>
          <p:nvPr>
            <p:ph sz="quarter" idx="3"/>
          </p:nvPr>
        </p:nvSpPr>
        <p:spPr>
          <a:xfrm>
            <a:off x="19058114" y="4556197"/>
            <a:ext cx="2733675" cy="2733675"/>
          </a:xfrm>
          <a:prstGeom prst="rect">
            <a:avLst/>
          </a:prstGeom>
          <a:ln w="114300">
            <a:solidFill>
              <a:srgbClr val="07E0C5"/>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57"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14593786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Default - 20_Title Slide">
    <p:spTree>
      <p:nvGrpSpPr>
        <p:cNvPr id="1" name=""/>
        <p:cNvGrpSpPr/>
        <p:nvPr/>
      </p:nvGrpSpPr>
      <p:grpSpPr>
        <a:xfrm>
          <a:off x="0" y="0"/>
          <a:ext cx="0" cy="0"/>
          <a:chOff x="0" y="0"/>
          <a:chExt cx="0" cy="0"/>
        </a:xfrm>
      </p:grpSpPr>
      <p:sp>
        <p:nvSpPr>
          <p:cNvPr id="36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36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368" name="Group"/>
          <p:cNvGrpSpPr/>
          <p:nvPr/>
        </p:nvGrpSpPr>
        <p:grpSpPr>
          <a:xfrm>
            <a:off x="694838" y="12818647"/>
            <a:ext cx="448165" cy="442313"/>
            <a:chOff x="0" y="0"/>
            <a:chExt cx="448164" cy="442312"/>
          </a:xfrm>
        </p:grpSpPr>
        <p:sp>
          <p:nvSpPr>
            <p:cNvPr id="36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6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71" name="Group"/>
          <p:cNvGrpSpPr/>
          <p:nvPr/>
        </p:nvGrpSpPr>
        <p:grpSpPr>
          <a:xfrm flipH="1">
            <a:off x="1867417" y="12818647"/>
            <a:ext cx="448165" cy="442313"/>
            <a:chOff x="0" y="0"/>
            <a:chExt cx="448164" cy="442312"/>
          </a:xfrm>
        </p:grpSpPr>
        <p:sp>
          <p:nvSpPr>
            <p:cNvPr id="36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7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7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373" name="Object"/>
          <p:cNvSpPr txBox="1">
            <a:spLocks noGrp="1"/>
          </p:cNvSpPr>
          <p:nvPr>
            <p:ph sz="quarter" idx="3"/>
          </p:nvPr>
        </p:nvSpPr>
        <p:spPr>
          <a:xfrm>
            <a:off x="19058114" y="4556197"/>
            <a:ext cx="2733675" cy="2733675"/>
          </a:xfrm>
          <a:prstGeom prst="rect">
            <a:avLst/>
          </a:prstGeom>
          <a:ln w="114300">
            <a:solidFill>
              <a:srgbClr val="05C1A9"/>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74"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72229165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 23_Title Slide">
    <p:spTree>
      <p:nvGrpSpPr>
        <p:cNvPr id="1" name=""/>
        <p:cNvGrpSpPr/>
        <p:nvPr/>
      </p:nvGrpSpPr>
      <p:grpSpPr>
        <a:xfrm>
          <a:off x="0" y="0"/>
          <a:ext cx="0" cy="0"/>
          <a:chOff x="0" y="0"/>
          <a:chExt cx="0" cy="0"/>
        </a:xfrm>
      </p:grpSpPr>
      <p:sp>
        <p:nvSpPr>
          <p:cNvPr id="38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38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385" name="Group"/>
          <p:cNvGrpSpPr/>
          <p:nvPr/>
        </p:nvGrpSpPr>
        <p:grpSpPr>
          <a:xfrm>
            <a:off x="694838" y="12818647"/>
            <a:ext cx="448165" cy="442313"/>
            <a:chOff x="0" y="0"/>
            <a:chExt cx="448164" cy="442312"/>
          </a:xfrm>
        </p:grpSpPr>
        <p:sp>
          <p:nvSpPr>
            <p:cNvPr id="38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8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388" name="Group"/>
          <p:cNvGrpSpPr/>
          <p:nvPr/>
        </p:nvGrpSpPr>
        <p:grpSpPr>
          <a:xfrm flipH="1">
            <a:off x="1867417" y="12818647"/>
            <a:ext cx="448165" cy="442313"/>
            <a:chOff x="0" y="0"/>
            <a:chExt cx="448164" cy="442312"/>
          </a:xfrm>
        </p:grpSpPr>
        <p:sp>
          <p:nvSpPr>
            <p:cNvPr id="38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38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38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390" name="Object"/>
          <p:cNvSpPr txBox="1">
            <a:spLocks noGrp="1"/>
          </p:cNvSpPr>
          <p:nvPr>
            <p:ph sz="quarter" idx="3"/>
          </p:nvPr>
        </p:nvSpPr>
        <p:spPr>
          <a:xfrm>
            <a:off x="9874250" y="6166217"/>
            <a:ext cx="4635500" cy="4635501"/>
          </a:xfrm>
          <a:prstGeom prst="rect">
            <a:avLst/>
          </a:prstGeom>
          <a:ln w="190500">
            <a:solidFill>
              <a:srgbClr val="CBF8F1"/>
            </a:solidFill>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391"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66286511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efault - 24_Title Slide">
    <p:spTree>
      <p:nvGrpSpPr>
        <p:cNvPr id="1" name=""/>
        <p:cNvGrpSpPr/>
        <p:nvPr/>
      </p:nvGrpSpPr>
      <p:grpSpPr>
        <a:xfrm>
          <a:off x="0" y="0"/>
          <a:ext cx="0" cy="0"/>
          <a:chOff x="0" y="0"/>
          <a:chExt cx="0" cy="0"/>
        </a:xfrm>
      </p:grpSpPr>
      <p:sp>
        <p:nvSpPr>
          <p:cNvPr id="39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39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402" name="Group"/>
          <p:cNvGrpSpPr/>
          <p:nvPr/>
        </p:nvGrpSpPr>
        <p:grpSpPr>
          <a:xfrm>
            <a:off x="694838" y="12818647"/>
            <a:ext cx="448165" cy="442313"/>
            <a:chOff x="0" y="0"/>
            <a:chExt cx="448164" cy="442312"/>
          </a:xfrm>
        </p:grpSpPr>
        <p:sp>
          <p:nvSpPr>
            <p:cNvPr id="40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0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405" name="Group"/>
          <p:cNvGrpSpPr/>
          <p:nvPr/>
        </p:nvGrpSpPr>
        <p:grpSpPr>
          <a:xfrm flipH="1">
            <a:off x="1867417" y="12818647"/>
            <a:ext cx="448165" cy="442313"/>
            <a:chOff x="0" y="0"/>
            <a:chExt cx="448164" cy="442312"/>
          </a:xfrm>
        </p:grpSpPr>
        <p:sp>
          <p:nvSpPr>
            <p:cNvPr id="40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0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40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407" name="Object"/>
          <p:cNvSpPr txBox="1">
            <a:spLocks noGrp="1"/>
          </p:cNvSpPr>
          <p:nvPr>
            <p:ph idx="3"/>
          </p:nvPr>
        </p:nvSpPr>
        <p:spPr>
          <a:xfrm>
            <a:off x="0" y="0"/>
            <a:ext cx="24384000" cy="10798176"/>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40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84302670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4_Title Slide">
    <p:spTree>
      <p:nvGrpSpPr>
        <p:cNvPr id="1" name=""/>
        <p:cNvGrpSpPr/>
        <p:nvPr/>
      </p:nvGrpSpPr>
      <p:grpSpPr>
        <a:xfrm>
          <a:off x="0" y="0"/>
          <a:ext cx="0" cy="0"/>
          <a:chOff x="0" y="0"/>
          <a:chExt cx="0" cy="0"/>
        </a:xfrm>
      </p:grpSpPr>
      <p:sp>
        <p:nvSpPr>
          <p:cNvPr id="7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sp>
        <p:nvSpPr>
          <p:cNvPr id="7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a:solidFill>
                  <a:srgbClr val="04AD94"/>
                </a:solidFill>
                <a:uFill>
                  <a:solidFill>
                    <a:srgbClr val="04AD94"/>
                  </a:solidFill>
                </a:uFill>
              </a:defRPr>
            </a:pPr>
            <a:endParaRPr/>
          </a:p>
        </p:txBody>
      </p:sp>
      <p:grpSp>
        <p:nvGrpSpPr>
          <p:cNvPr id="82" name="Group"/>
          <p:cNvGrpSpPr/>
          <p:nvPr/>
        </p:nvGrpSpPr>
        <p:grpSpPr>
          <a:xfrm>
            <a:off x="694838" y="12818647"/>
            <a:ext cx="448165" cy="442313"/>
            <a:chOff x="0" y="0"/>
            <a:chExt cx="448164" cy="442312"/>
          </a:xfrm>
        </p:grpSpPr>
        <p:sp>
          <p:nvSpPr>
            <p:cNvPr id="8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5" name="Group"/>
          <p:cNvGrpSpPr/>
          <p:nvPr/>
        </p:nvGrpSpPr>
        <p:grpSpPr>
          <a:xfrm flipH="1">
            <a:off x="1867417" y="12818647"/>
            <a:ext cx="448165" cy="442313"/>
            <a:chOff x="0" y="0"/>
            <a:chExt cx="448164" cy="442312"/>
          </a:xfrm>
        </p:grpSpPr>
        <p:sp>
          <p:nvSpPr>
            <p:cNvPr id="8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7" name="Object"/>
          <p:cNvSpPr txBox="1">
            <a:spLocks noGrp="1"/>
          </p:cNvSpPr>
          <p:nvPr>
            <p:ph sz="half" idx="3"/>
          </p:nvPr>
        </p:nvSpPr>
        <p:spPr>
          <a:xfrm>
            <a:off x="0" y="3986492"/>
            <a:ext cx="24384000" cy="5270633"/>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88"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5_Title Slide">
    <p:spTree>
      <p:nvGrpSpPr>
        <p:cNvPr id="1" name=""/>
        <p:cNvGrpSpPr/>
        <p:nvPr/>
      </p:nvGrpSpPr>
      <p:grpSpPr>
        <a:xfrm>
          <a:off x="0" y="0"/>
          <a:ext cx="0" cy="0"/>
          <a:chOff x="0" y="0"/>
          <a:chExt cx="0" cy="0"/>
        </a:xfrm>
      </p:grpSpPr>
      <p:sp>
        <p:nvSpPr>
          <p:cNvPr id="95"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04AD94"/>
              </a:buClr>
              <a:defRPr sz="2400">
                <a:solidFill>
                  <a:srgbClr val="04AD94"/>
                </a:solidFill>
                <a:uFill>
                  <a:solidFill>
                    <a:srgbClr val="04AD94"/>
                  </a:solidFill>
                </a:uFill>
              </a:defRPr>
            </a:pPr>
            <a:endParaRPr/>
          </a:p>
        </p:txBody>
      </p:sp>
      <p:sp>
        <p:nvSpPr>
          <p:cNvPr id="96"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04AD94"/>
              </a:buClr>
              <a:defRPr sz="2400">
                <a:solidFill>
                  <a:srgbClr val="04AD94"/>
                </a:solidFill>
                <a:uFill>
                  <a:solidFill>
                    <a:srgbClr val="04AD94"/>
                  </a:solidFill>
                </a:uFill>
              </a:defRPr>
            </a:pPr>
            <a:endParaRPr/>
          </a:p>
        </p:txBody>
      </p:sp>
      <p:sp>
        <p:nvSpPr>
          <p:cNvPr id="97" name="Object"/>
          <p:cNvSpPr txBox="1">
            <a:spLocks noGrp="1"/>
          </p:cNvSpPr>
          <p:nvPr>
            <p:ph sz="quarter" idx="3"/>
          </p:nvPr>
        </p:nvSpPr>
        <p:spPr>
          <a:xfrm>
            <a:off x="20353275" y="9144000"/>
            <a:ext cx="4068001" cy="4572000"/>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98" name="Slide Number"/>
          <p:cNvSpPr txBox="1">
            <a:spLocks noGrp="1"/>
          </p:cNvSpPr>
          <p:nvPr>
            <p:ph type="sldNum" sz="quarter" idx="2"/>
          </p:nvPr>
        </p:nvSpPr>
        <p:spPr>
          <a:xfrm>
            <a:off x="23308592" y="701681"/>
            <a:ext cx="422574" cy="457201"/>
          </a:xfrm>
          <a:prstGeom prst="rect">
            <a:avLst/>
          </a:prstGeom>
          <a:ln cap="rnd">
            <a:round/>
          </a:ln>
        </p:spPr>
        <p:txBody>
          <a:bodyPr lIns="76200" tIns="76200" rIns="76200" bIns="76200"/>
          <a:lstStyle>
            <a:lvl1pPr algn="ctr">
              <a:defRPr sz="2000" b="1">
                <a:solidFill>
                  <a:srgbClr val="04AD94"/>
                </a:solidFill>
                <a:uFill>
                  <a:solidFill>
                    <a:srgbClr val="04AD94"/>
                  </a:solidFill>
                </a:u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6_Title Slide">
    <p:spTree>
      <p:nvGrpSpPr>
        <p:cNvPr id="1" name=""/>
        <p:cNvGrpSpPr/>
        <p:nvPr/>
      </p:nvGrpSpPr>
      <p:grpSpPr>
        <a:xfrm>
          <a:off x="0" y="0"/>
          <a:ext cx="0" cy="0"/>
          <a:chOff x="0" y="0"/>
          <a:chExt cx="0" cy="0"/>
        </a:xfrm>
      </p:grpSpPr>
      <p:sp>
        <p:nvSpPr>
          <p:cNvPr id="105"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06"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09" name="Group"/>
          <p:cNvGrpSpPr/>
          <p:nvPr/>
        </p:nvGrpSpPr>
        <p:grpSpPr>
          <a:xfrm>
            <a:off x="694838" y="12818647"/>
            <a:ext cx="448165" cy="442313"/>
            <a:chOff x="0" y="0"/>
            <a:chExt cx="448164" cy="442312"/>
          </a:xfrm>
        </p:grpSpPr>
        <p:sp>
          <p:nvSpPr>
            <p:cNvPr id="107"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8"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12" name="Group"/>
          <p:cNvGrpSpPr/>
          <p:nvPr/>
        </p:nvGrpSpPr>
        <p:grpSpPr>
          <a:xfrm flipH="1">
            <a:off x="1867417" y="12818647"/>
            <a:ext cx="448165" cy="442313"/>
            <a:chOff x="0" y="0"/>
            <a:chExt cx="448164" cy="442312"/>
          </a:xfrm>
        </p:grpSpPr>
        <p:sp>
          <p:nvSpPr>
            <p:cNvPr id="110"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11"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13"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14" name="Object"/>
          <p:cNvSpPr txBox="1">
            <a:spLocks noGrp="1"/>
          </p:cNvSpPr>
          <p:nvPr>
            <p:ph sz="quarter" idx="3"/>
          </p:nvPr>
        </p:nvSpPr>
        <p:spPr>
          <a:xfrm>
            <a:off x="18060950" y="45698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15"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7_Title Slide">
    <p:spTree>
      <p:nvGrpSpPr>
        <p:cNvPr id="1" name=""/>
        <p:cNvGrpSpPr/>
        <p:nvPr/>
      </p:nvGrpSpPr>
      <p:grpSpPr>
        <a:xfrm>
          <a:off x="0" y="0"/>
          <a:ext cx="0" cy="0"/>
          <a:chOff x="0" y="0"/>
          <a:chExt cx="0" cy="0"/>
        </a:xfrm>
      </p:grpSpPr>
      <p:sp>
        <p:nvSpPr>
          <p:cNvPr id="122"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23"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26" name="Group"/>
          <p:cNvGrpSpPr/>
          <p:nvPr/>
        </p:nvGrpSpPr>
        <p:grpSpPr>
          <a:xfrm>
            <a:off x="694838" y="12818647"/>
            <a:ext cx="448165" cy="442313"/>
            <a:chOff x="0" y="0"/>
            <a:chExt cx="448164" cy="442312"/>
          </a:xfrm>
        </p:grpSpPr>
        <p:sp>
          <p:nvSpPr>
            <p:cNvPr id="124"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25"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29" name="Group"/>
          <p:cNvGrpSpPr/>
          <p:nvPr/>
        </p:nvGrpSpPr>
        <p:grpSpPr>
          <a:xfrm flipH="1">
            <a:off x="1867417" y="12818647"/>
            <a:ext cx="448165" cy="442313"/>
            <a:chOff x="0" y="0"/>
            <a:chExt cx="448164" cy="442312"/>
          </a:xfrm>
        </p:grpSpPr>
        <p:sp>
          <p:nvSpPr>
            <p:cNvPr id="127"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28"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30"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31" name="Object"/>
          <p:cNvSpPr txBox="1">
            <a:spLocks noGrp="1"/>
          </p:cNvSpPr>
          <p:nvPr>
            <p:ph sz="quarter" idx="3"/>
          </p:nvPr>
        </p:nvSpPr>
        <p:spPr>
          <a:xfrm>
            <a:off x="2488986" y="42269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32"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8_Title Slide">
    <p:spTree>
      <p:nvGrpSpPr>
        <p:cNvPr id="1" name=""/>
        <p:cNvGrpSpPr/>
        <p:nvPr/>
      </p:nvGrpSpPr>
      <p:grpSpPr>
        <a:xfrm>
          <a:off x="0" y="0"/>
          <a:ext cx="0" cy="0"/>
          <a:chOff x="0" y="0"/>
          <a:chExt cx="0" cy="0"/>
        </a:xfrm>
      </p:grpSpPr>
      <p:sp>
        <p:nvSpPr>
          <p:cNvPr id="13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sp>
        <p:nvSpPr>
          <p:cNvPr id="14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a:p>
        </p:txBody>
      </p:sp>
      <p:grpSp>
        <p:nvGrpSpPr>
          <p:cNvPr id="143" name="Group"/>
          <p:cNvGrpSpPr/>
          <p:nvPr/>
        </p:nvGrpSpPr>
        <p:grpSpPr>
          <a:xfrm>
            <a:off x="694838" y="12818647"/>
            <a:ext cx="448165" cy="442313"/>
            <a:chOff x="0" y="0"/>
            <a:chExt cx="448164" cy="442312"/>
          </a:xfrm>
        </p:grpSpPr>
        <p:sp>
          <p:nvSpPr>
            <p:cNvPr id="14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4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46" name="Group"/>
          <p:cNvGrpSpPr/>
          <p:nvPr/>
        </p:nvGrpSpPr>
        <p:grpSpPr>
          <a:xfrm flipH="1">
            <a:off x="1867417" y="12818647"/>
            <a:ext cx="448165" cy="442313"/>
            <a:chOff x="0" y="0"/>
            <a:chExt cx="448164" cy="442312"/>
          </a:xfrm>
        </p:grpSpPr>
        <p:sp>
          <p:nvSpPr>
            <p:cNvPr id="14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4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4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48" name="Object"/>
          <p:cNvSpPr txBox="1">
            <a:spLocks noGrp="1"/>
          </p:cNvSpPr>
          <p:nvPr>
            <p:ph sz="quarter" idx="3"/>
          </p:nvPr>
        </p:nvSpPr>
        <p:spPr>
          <a:xfrm>
            <a:off x="18060950" y="4569888"/>
            <a:ext cx="3395693" cy="3395695"/>
          </a:xfrm>
          <a:prstGeom prst="rect">
            <a:avLst/>
          </a:prstGeom>
          <a:ln cap="rnd">
            <a:round/>
          </a:ln>
        </p:spPr>
        <p:txBody>
          <a:bodyPr lIns="76200" tIns="76200" rIns="76200" bIns="76200"/>
          <a:lstStyle/>
          <a:p>
            <a:pPr marL="0" indent="0" algn="ctr">
              <a:lnSpc>
                <a:spcPct val="100000"/>
              </a:lnSpc>
              <a:spcBef>
                <a:spcPts val="0"/>
              </a:spcBef>
              <a:buClrTx/>
              <a:buSzTx/>
              <a:buFontTx/>
              <a:buNone/>
              <a:defRPr sz="8000">
                <a:latin typeface="Gill Sans"/>
                <a:ea typeface="Gill Sans"/>
                <a:cs typeface="Gill Sans"/>
                <a:sym typeface="Gill Sans"/>
              </a:defRPr>
            </a:pPr>
            <a:endParaRPr/>
          </a:p>
        </p:txBody>
      </p:sp>
      <p:sp>
        <p:nvSpPr>
          <p:cNvPr id="149" name="Slide Number"/>
          <p:cNvSpPr txBox="1">
            <a:spLocks noGrp="1"/>
          </p:cNvSpPr>
          <p:nvPr>
            <p:ph type="sldNum" sz="quarter" idx="2"/>
          </p:nvPr>
        </p:nvSpPr>
        <p:spPr>
          <a:xfrm>
            <a:off x="23257098" y="692416"/>
            <a:ext cx="525562" cy="596901"/>
          </a:xfrm>
          <a:prstGeom prst="rect">
            <a:avLst/>
          </a:prstGeom>
          <a:ln cap="rnd">
            <a:round/>
          </a:ln>
        </p:spPr>
        <p:txBody>
          <a:bodyPr lIns="76200" tIns="76200" rIns="76200" bIns="76200"/>
          <a:lstStyle>
            <a:lvl1pPr algn="ctr">
              <a:defRPr sz="2800" b="1">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a14="http://schemas.microsoft.com/office/mac/drawingml/2011/main" val="1"/>
            </a:ext>
          </a:extLst>
        </p:spPr>
        <p:txBody>
          <a:bodyPr lIns="101600" tIns="101600" rIns="101600" bIns="101600" anchor="ctr"/>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a14="http://schemas.microsoft.com/office/mac/drawingml/2011/main" val="1"/>
            </a:ext>
          </a:extLst>
        </p:spPr>
        <p:txBody>
          <a:bodyPr lIns="101600" tIns="101600" rIns="101600" bIns="101600"/>
          <a:lstStyle>
            <a:lvl2pPr marL="914400" indent="-457200">
              <a:spcBef>
                <a:spcPts val="500"/>
              </a:spcBef>
              <a:defRPr sz="4800"/>
            </a:lvl2pPr>
            <a:lvl3pPr marL="1371600" indent="-457200">
              <a:spcBef>
                <a:spcPts val="500"/>
              </a:spcBef>
              <a:defRPr sz="4000"/>
            </a:lvl3pPr>
            <a:lvl4pPr marL="1828800" indent="-457200">
              <a:spcBef>
                <a:spcPts val="500"/>
              </a:spcBef>
              <a:defRPr sz="3600"/>
            </a:lvl4pPr>
            <a:lvl5pPr marL="2286000" indent="-457200">
              <a:spcBef>
                <a:spcPts val="500"/>
              </a:spcBef>
              <a:defRPr sz="36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639932" y="12934950"/>
            <a:ext cx="524869" cy="571500"/>
          </a:xfrm>
          <a:prstGeom prst="rect">
            <a:avLst/>
          </a:prstGeom>
          <a:ln w="25400">
            <a:miter lim="400000"/>
          </a:ln>
        </p:spPr>
        <p:txBody>
          <a:bodyPr wrap="none" lIns="101600" tIns="101600" rIns="101600" bIns="101600">
            <a:spAutoFit/>
          </a:bodyPr>
          <a:lstStyle>
            <a:lvl1pPr algn="r">
              <a:buClrTx/>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transition spd="med"/>
  <p:txStyles>
    <p:titleStyle>
      <a:lvl1pPr marL="0" marR="0" indent="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1pPr>
      <a:lvl2pPr marL="0" marR="0" indent="2286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2pPr>
      <a:lvl3pPr marL="0" marR="0" indent="4572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3pPr>
      <a:lvl4pPr marL="0" marR="0" indent="6858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4pPr>
      <a:lvl5pPr marL="0" marR="0" indent="9144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5pPr>
      <a:lvl6pPr marL="0" marR="0" indent="11430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6pPr>
      <a:lvl7pPr marL="0" marR="0" indent="13716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7pPr>
      <a:lvl8pPr marL="0" marR="0" indent="16002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8pPr>
      <a:lvl9pPr marL="0" marR="0" indent="18288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9pPr>
    </p:titleStyle>
    <p:bodyStyle>
      <a:lvl1pPr marL="457200" marR="0" indent="-457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1pPr>
      <a:lvl2pPr marL="990600" marR="0" indent="-5334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2pPr>
      <a:lvl3pPr marL="1554479" marR="0" indent="-640079"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3pPr>
      <a:lvl4pPr marL="2082800" marR="0" indent="-711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4pPr>
      <a:lvl5pPr marL="2540000" marR="0" indent="-711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5pPr>
      <a:lvl6pPr marL="42291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6pPr>
      <a:lvl7pPr marL="45847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7pPr>
      <a:lvl8pPr marL="49403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8pPr>
      <a:lvl9pPr marL="52959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9pPr>
    </p:bodyStyle>
    <p:otherStyle>
      <a:lvl1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1pPr>
      <a:lvl2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2pPr>
      <a:lvl3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3pPr>
      <a:lvl4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4pPr>
      <a:lvl5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5pPr>
      <a:lvl6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6pPr>
      <a:lvl7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7pPr>
      <a:lvl8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8pPr>
      <a:lvl9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a14="http://schemas.microsoft.com/office/mac/drawingml/2011/main" val="1"/>
            </a:ext>
          </a:extLst>
        </p:spPr>
        <p:txBody>
          <a:bodyPr lIns="101600" tIns="101600" rIns="101600" bIns="101600" anchor="ctr"/>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a14="http://schemas.microsoft.com/office/mac/drawingml/2011/main" val="1"/>
            </a:ext>
          </a:extLst>
        </p:spPr>
        <p:txBody>
          <a:bodyPr lIns="101600" tIns="101600" rIns="101600" bIns="101600"/>
          <a:lstStyle>
            <a:lvl2pPr marL="914400" indent="-457200">
              <a:spcBef>
                <a:spcPts val="500"/>
              </a:spcBef>
              <a:defRPr sz="4800"/>
            </a:lvl2pPr>
            <a:lvl3pPr marL="1371600" indent="-457200">
              <a:spcBef>
                <a:spcPts val="500"/>
              </a:spcBef>
              <a:defRPr sz="4000"/>
            </a:lvl3pPr>
            <a:lvl4pPr marL="1828800" indent="-457200">
              <a:spcBef>
                <a:spcPts val="500"/>
              </a:spcBef>
              <a:defRPr sz="3600"/>
            </a:lvl4pPr>
            <a:lvl5pPr marL="2286000" indent="-457200">
              <a:spcBef>
                <a:spcPts val="500"/>
              </a:spcBef>
              <a:defRPr sz="36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639932" y="12934950"/>
            <a:ext cx="524869" cy="571500"/>
          </a:xfrm>
          <a:prstGeom prst="rect">
            <a:avLst/>
          </a:prstGeom>
          <a:ln w="25400">
            <a:miter lim="400000"/>
          </a:ln>
        </p:spPr>
        <p:txBody>
          <a:bodyPr wrap="none" lIns="101600" tIns="101600" rIns="101600" bIns="101600">
            <a:spAutoFit/>
          </a:bodyPr>
          <a:lstStyle>
            <a:lvl1pPr algn="r">
              <a:buClrTx/>
              <a:defRPr sz="2400"/>
            </a:lvl1pPr>
          </a:lstStyle>
          <a:p>
            <a:fld id="{86CB4B4D-7CA3-9044-876B-883B54F8677D}" type="slidenum">
              <a:rPr/>
              <a:pPr/>
              <a:t>‹#›</a:t>
            </a:fld>
            <a:endParaRPr/>
          </a:p>
        </p:txBody>
      </p:sp>
    </p:spTree>
    <p:extLst>
      <p:ext uri="{BB962C8B-B14F-4D97-AF65-F5344CB8AC3E}">
        <p14:creationId xmlns:p14="http://schemas.microsoft.com/office/powerpoint/2010/main" val="14698415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Lst>
  <p:transition spd="med"/>
  <p:txStyles>
    <p:titleStyle>
      <a:lvl1pPr marL="0" marR="0" indent="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1pPr>
      <a:lvl2pPr marL="0" marR="0" indent="2286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2pPr>
      <a:lvl3pPr marL="0" marR="0" indent="4572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3pPr>
      <a:lvl4pPr marL="0" marR="0" indent="6858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4pPr>
      <a:lvl5pPr marL="0" marR="0" indent="9144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5pPr>
      <a:lvl6pPr marL="0" marR="0" indent="11430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6pPr>
      <a:lvl7pPr marL="0" marR="0" indent="13716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7pPr>
      <a:lvl8pPr marL="0" marR="0" indent="16002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8pPr>
      <a:lvl9pPr marL="0" marR="0" indent="1828800" algn="l" defTabSz="914400" latinLnBrk="0">
        <a:lnSpc>
          <a:spcPct val="90000"/>
        </a:lnSpc>
        <a:spcBef>
          <a:spcPts val="0"/>
        </a:spcBef>
        <a:spcAft>
          <a:spcPts val="0"/>
        </a:spcAft>
        <a:buClrTx/>
        <a:buSzTx/>
        <a:buFontTx/>
        <a:buNone/>
        <a:tabLst/>
        <a:defRPr sz="8800" b="0" i="0" u="none" strike="noStrike" cap="none" spc="0" baseline="0">
          <a:ln>
            <a:noFill/>
          </a:ln>
          <a:solidFill>
            <a:srgbClr val="000000"/>
          </a:solidFill>
          <a:uFill>
            <a:solidFill>
              <a:srgbClr val="000000"/>
            </a:solidFill>
          </a:uFill>
          <a:latin typeface="Source Sans Pro Light"/>
          <a:ea typeface="Source Sans Pro Light"/>
          <a:cs typeface="Source Sans Pro Light"/>
          <a:sym typeface="Source Sans Pro Light"/>
        </a:defRPr>
      </a:lvl9pPr>
    </p:titleStyle>
    <p:bodyStyle>
      <a:lvl1pPr marL="457200" marR="0" indent="-457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1pPr>
      <a:lvl2pPr marL="990600" marR="0" indent="-5334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2pPr>
      <a:lvl3pPr marL="1554479" marR="0" indent="-640079"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3pPr>
      <a:lvl4pPr marL="2082800" marR="0" indent="-711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4pPr>
      <a:lvl5pPr marL="2540000" marR="0" indent="-711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5pPr>
      <a:lvl6pPr marL="42291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6pPr>
      <a:lvl7pPr marL="45847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7pPr>
      <a:lvl8pPr marL="49403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8pPr>
      <a:lvl9pPr marL="52959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9pPr>
    </p:bodyStyle>
    <p:otherStyle>
      <a:lvl1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1pPr>
      <a:lvl2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2pPr>
      <a:lvl3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3pPr>
      <a:lvl4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4pPr>
      <a:lvl5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5pPr>
      <a:lvl6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6pPr>
      <a:lvl7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7pPr>
      <a:lvl8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8pPr>
      <a:lvl9pPr marL="0" marR="0" indent="0" algn="r" defTabSz="9144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techcrunch.com/2015/04/06/augmented-and-virtual-reality-to-hit-150-billion-by-2020/#.7q0heh:oABw"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heron.io" TargetMode="External"/><Relationship Id="rId2" Type="http://schemas.openxmlformats.org/officeDocument/2006/relationships/hyperlink" Target="https://github.com/twitter/her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descr="Image"/>
          <p:cNvPicPr>
            <a:picLocks noChangeAspect="1"/>
          </p:cNvPicPr>
          <p:nvPr/>
        </p:nvPicPr>
        <p:blipFill>
          <a:blip r:embed="rId2">
            <a:extLst/>
          </a:blip>
          <a:stretch>
            <a:fillRect/>
          </a:stretch>
        </p:blipFill>
        <p:spPr>
          <a:xfrm>
            <a:off x="5610741" y="1865709"/>
            <a:ext cx="7253364" cy="2160577"/>
          </a:xfrm>
          <a:prstGeom prst="rect">
            <a:avLst/>
          </a:prstGeom>
          <a:ln w="25400">
            <a:miter lim="400000"/>
          </a:ln>
        </p:spPr>
      </p:pic>
      <p:sp>
        <p:nvSpPr>
          <p:cNvPr id="418" name="Low Latency Streaming Using Heron"/>
          <p:cNvSpPr txBox="1"/>
          <p:nvPr/>
        </p:nvSpPr>
        <p:spPr>
          <a:xfrm>
            <a:off x="2042405" y="4846401"/>
            <a:ext cx="20593614" cy="2923877"/>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gn="ctr">
              <a:buClr>
                <a:srgbClr val="FFFFFF"/>
              </a:buClr>
              <a:buFont typeface="Source Sans Pro Light"/>
              <a:defRPr sz="9000">
                <a:uFill>
                  <a:solidFill>
                    <a:srgbClr val="FFFFFF"/>
                  </a:solidFill>
                </a:uFill>
                <a:latin typeface="Source Sans Pro Light"/>
                <a:ea typeface="Source Sans Pro Light"/>
                <a:cs typeface="Source Sans Pro Light"/>
                <a:sym typeface="Source Sans Pro Light"/>
              </a:defRPr>
            </a:lvl1pPr>
          </a:lstStyle>
          <a:p>
            <a:pPr>
              <a:defRPr>
                <a:uFill>
                  <a:solidFill>
                    <a:srgbClr val="000000"/>
                  </a:solidFill>
                </a:uFill>
                <a:latin typeface="+mn-lt"/>
                <a:ea typeface="+mn-ea"/>
                <a:cs typeface="+mn-cs"/>
                <a:sym typeface="Calibri"/>
              </a:defRPr>
            </a:pPr>
            <a:r>
              <a:rPr dirty="0" smtClean="0">
                <a:uFill>
                  <a:solidFill>
                    <a:srgbClr val="FFFFFF"/>
                  </a:solidFill>
                </a:uFill>
                <a:latin typeface="Source Sans Pro Light"/>
                <a:ea typeface="Source Sans Pro Light"/>
                <a:cs typeface="Source Sans Pro Light"/>
                <a:sym typeface="Source Sans Pro Light"/>
              </a:rPr>
              <a:t>Low Latency Streaming</a:t>
            </a:r>
            <a:r>
              <a:rPr lang="en-US" dirty="0" smtClean="0">
                <a:uFill>
                  <a:solidFill>
                    <a:srgbClr val="FFFFFF"/>
                  </a:solidFill>
                </a:uFill>
                <a:latin typeface="Source Sans Pro Light"/>
                <a:ea typeface="Source Sans Pro Light"/>
                <a:cs typeface="Source Sans Pro Light"/>
                <a:sym typeface="Source Sans Pro Light"/>
              </a:rPr>
              <a:t>: Heron on InfiniBand</a:t>
            </a:r>
            <a:endParaRPr dirty="0">
              <a:uFill>
                <a:solidFill>
                  <a:srgbClr val="FFFFFF"/>
                </a:solidFill>
              </a:uFill>
              <a:latin typeface="Source Sans Pro Light"/>
              <a:ea typeface="Source Sans Pro Light"/>
              <a:cs typeface="Source Sans Pro Light"/>
              <a:sym typeface="Source Sans Pro Light"/>
            </a:endParaRPr>
          </a:p>
        </p:txBody>
      </p:sp>
      <p:sp>
        <p:nvSpPr>
          <p:cNvPr id="419" name="Karthik Ramasamy…"/>
          <p:cNvSpPr txBox="1"/>
          <p:nvPr/>
        </p:nvSpPr>
        <p:spPr>
          <a:xfrm>
            <a:off x="-2895717" y="8303522"/>
            <a:ext cx="23513246" cy="3474703"/>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lstStyle/>
          <a:p>
            <a:pPr algn="ctr">
              <a:buClr>
                <a:srgbClr val="04AD94"/>
              </a:buClr>
            </a:pPr>
            <a:r>
              <a:rPr sz="4800" b="1" dirty="0" err="1">
                <a:uFill>
                  <a:solidFill>
                    <a:srgbClr val="04AD94"/>
                  </a:solidFill>
                </a:uFill>
              </a:rPr>
              <a:t>Karthik</a:t>
            </a:r>
            <a:r>
              <a:rPr sz="4800" b="1" dirty="0">
                <a:uFill>
                  <a:solidFill>
                    <a:srgbClr val="04AD94"/>
                  </a:solidFill>
                </a:uFill>
              </a:rPr>
              <a:t> </a:t>
            </a:r>
            <a:r>
              <a:rPr sz="4800" b="1" dirty="0" err="1" smtClean="0">
                <a:uFill>
                  <a:solidFill>
                    <a:srgbClr val="04AD94"/>
                  </a:solidFill>
                </a:uFill>
              </a:rPr>
              <a:t>Ramasamy</a:t>
            </a:r>
            <a:r>
              <a:rPr lang="en-US" sz="4800" b="1" dirty="0" smtClean="0">
                <a:uFill>
                  <a:solidFill>
                    <a:srgbClr val="04AD94"/>
                  </a:solidFill>
                </a:uFill>
              </a:rPr>
              <a:t> </a:t>
            </a:r>
          </a:p>
          <a:p>
            <a:pPr algn="ctr">
              <a:buClr>
                <a:srgbClr val="04AD94"/>
              </a:buClr>
            </a:pPr>
            <a:r>
              <a:rPr b="1" dirty="0">
                <a:solidFill>
                  <a:srgbClr val="04AD94"/>
                </a:solidFill>
                <a:uFill>
                  <a:solidFill>
                    <a:srgbClr val="04AD94"/>
                  </a:solidFill>
                </a:uFill>
              </a:rPr>
              <a:t>@</a:t>
            </a:r>
            <a:r>
              <a:rPr b="1" dirty="0" err="1">
                <a:solidFill>
                  <a:srgbClr val="04AD94"/>
                </a:solidFill>
                <a:uFill>
                  <a:solidFill>
                    <a:srgbClr val="04AD94"/>
                  </a:solidFill>
                </a:uFill>
              </a:rPr>
              <a:t>karthikz</a:t>
            </a:r>
            <a:endParaRPr lang="en-US" b="1" dirty="0">
              <a:solidFill>
                <a:srgbClr val="04AD94"/>
              </a:solidFill>
              <a:uFill>
                <a:solidFill>
                  <a:srgbClr val="04AD94"/>
                </a:solidFill>
              </a:uFill>
            </a:endParaRPr>
          </a:p>
          <a:p>
            <a:pPr algn="ctr">
              <a:buClr>
                <a:srgbClr val="04AD94"/>
              </a:buClr>
            </a:pPr>
            <a:r>
              <a:rPr b="1" dirty="0" smtClean="0">
                <a:solidFill>
                  <a:srgbClr val="04AD94"/>
                </a:solidFill>
                <a:uFill>
                  <a:solidFill>
                    <a:srgbClr val="04AD94"/>
                  </a:solidFill>
                </a:uFill>
              </a:rPr>
              <a:t>Co-founder of </a:t>
            </a:r>
            <a:r>
              <a:rPr b="1" dirty="0" err="1" smtClean="0">
                <a:solidFill>
                  <a:srgbClr val="04AD94"/>
                </a:solidFill>
                <a:uFill>
                  <a:solidFill>
                    <a:srgbClr val="04AD94"/>
                  </a:solidFill>
                </a:uFill>
              </a:rPr>
              <a:t>Streamlio</a:t>
            </a:r>
            <a:endParaRPr lang="en-US" b="1" dirty="0" smtClean="0">
              <a:solidFill>
                <a:srgbClr val="04AD94"/>
              </a:solidFill>
              <a:uFill>
                <a:solidFill>
                  <a:srgbClr val="04AD94"/>
                </a:solidFill>
              </a:u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5203" y="1883161"/>
            <a:ext cx="2857500" cy="2143125"/>
          </a:xfrm>
          <a:prstGeom prst="rect">
            <a:avLst/>
          </a:prstGeom>
        </p:spPr>
      </p:pic>
      <p:sp>
        <p:nvSpPr>
          <p:cNvPr id="3" name="Rectangle 2"/>
          <p:cNvSpPr/>
          <p:nvPr/>
        </p:nvSpPr>
        <p:spPr>
          <a:xfrm>
            <a:off x="10863929" y="7770278"/>
            <a:ext cx="12192000" cy="2492990"/>
          </a:xfrm>
          <a:prstGeom prst="rect">
            <a:avLst/>
          </a:prstGeom>
        </p:spPr>
        <p:txBody>
          <a:bodyPr>
            <a:spAutoFit/>
          </a:bodyPr>
          <a:lstStyle/>
          <a:p>
            <a:pPr algn="ctr">
              <a:buClr>
                <a:srgbClr val="04AD94"/>
              </a:buClr>
            </a:pPr>
            <a:endParaRPr lang="en-US" b="1" dirty="0">
              <a:solidFill>
                <a:srgbClr val="04AD94"/>
              </a:solidFill>
              <a:uFill>
                <a:solidFill>
                  <a:srgbClr val="04AD94"/>
                </a:solidFill>
              </a:uFill>
            </a:endParaRPr>
          </a:p>
          <a:p>
            <a:pPr algn="ctr">
              <a:buClr>
                <a:srgbClr val="04AD94"/>
              </a:buClr>
              <a:defRPr sz="4000"/>
            </a:pPr>
            <a:r>
              <a:rPr lang="en-US" b="1" dirty="0">
                <a:uFill>
                  <a:solidFill>
                    <a:srgbClr val="04AD94"/>
                  </a:solidFill>
                </a:uFill>
              </a:rPr>
              <a:t>Supun Kamburugamuve</a:t>
            </a:r>
          </a:p>
          <a:p>
            <a:pPr algn="ctr">
              <a:buClr>
                <a:srgbClr val="04AD94"/>
              </a:buClr>
              <a:defRPr sz="4000"/>
            </a:pPr>
            <a:r>
              <a:rPr lang="en-US" b="1" dirty="0">
                <a:solidFill>
                  <a:srgbClr val="04AD94"/>
                </a:solidFill>
                <a:uFill>
                  <a:solidFill>
                    <a:srgbClr val="04AD94"/>
                  </a:solidFill>
                </a:uFill>
              </a:rPr>
              <a:t>supun@apache.org</a:t>
            </a:r>
          </a:p>
          <a:p>
            <a:pPr algn="ctr">
              <a:buClr>
                <a:srgbClr val="04AD94"/>
              </a:buClr>
              <a:defRPr sz="4000"/>
            </a:pPr>
            <a:r>
              <a:rPr lang="en-US" b="1" dirty="0">
                <a:uFill>
                  <a:solidFill>
                    <a:srgbClr val="04AD94"/>
                  </a:solidFill>
                </a:uFill>
              </a:rPr>
              <a:t>Geoffrey Fox, Martin </a:t>
            </a:r>
            <a:r>
              <a:rPr lang="en-US" b="1" dirty="0" err="1">
                <a:uFill>
                  <a:solidFill>
                    <a:srgbClr val="04AD94"/>
                  </a:solidFill>
                </a:uFill>
              </a:rPr>
              <a:t>Swany</a:t>
            </a:r>
            <a:endParaRPr lang="en-US" b="1" dirty="0">
              <a:uFill>
                <a:solidFill>
                  <a:srgbClr val="04AD94"/>
                </a:solidFill>
              </a:u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63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633" name="Group"/>
          <p:cNvGrpSpPr/>
          <p:nvPr/>
        </p:nvGrpSpPr>
        <p:grpSpPr>
          <a:xfrm>
            <a:off x="694838" y="12818647"/>
            <a:ext cx="448165" cy="442313"/>
            <a:chOff x="0" y="0"/>
            <a:chExt cx="448164" cy="442312"/>
          </a:xfrm>
        </p:grpSpPr>
        <p:sp>
          <p:nvSpPr>
            <p:cNvPr id="63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3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36" name="Group"/>
          <p:cNvGrpSpPr/>
          <p:nvPr/>
        </p:nvGrpSpPr>
        <p:grpSpPr>
          <a:xfrm flipH="1">
            <a:off x="1867417" y="12818647"/>
            <a:ext cx="448165" cy="442313"/>
            <a:chOff x="0" y="0"/>
            <a:chExt cx="448164" cy="442312"/>
          </a:xfrm>
        </p:grpSpPr>
        <p:sp>
          <p:nvSpPr>
            <p:cNvPr id="63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3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3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38"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639" name="Sample Heron Topology"/>
          <p:cNvSpPr txBox="1"/>
          <p:nvPr/>
        </p:nvSpPr>
        <p:spPr>
          <a:xfrm>
            <a:off x="6160916" y="1361517"/>
            <a:ext cx="1208765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Sample Heron Topology</a:t>
            </a:r>
          </a:p>
        </p:txBody>
      </p:sp>
      <p:sp>
        <p:nvSpPr>
          <p:cNvPr id="640" name="Circle"/>
          <p:cNvSpPr/>
          <p:nvPr/>
        </p:nvSpPr>
        <p:spPr>
          <a:xfrm>
            <a:off x="3511170" y="4624050"/>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pic>
        <p:nvPicPr>
          <p:cNvPr id="641" name="droppedImage.tiff" descr="droppedImage.tiff"/>
          <p:cNvPicPr>
            <a:picLocks noChangeAspect="1"/>
          </p:cNvPicPr>
          <p:nvPr/>
        </p:nvPicPr>
        <p:blipFill>
          <a:blip r:embed="rId2">
            <a:extLst/>
          </a:blip>
          <a:stretch>
            <a:fillRect/>
          </a:stretch>
        </p:blipFill>
        <p:spPr>
          <a:xfrm>
            <a:off x="3996136" y="5065359"/>
            <a:ext cx="846403" cy="826521"/>
          </a:xfrm>
          <a:prstGeom prst="rect">
            <a:avLst/>
          </a:prstGeom>
          <a:ln w="25400">
            <a:miter lim="400000"/>
          </a:ln>
        </p:spPr>
      </p:pic>
      <p:sp>
        <p:nvSpPr>
          <p:cNvPr id="642" name="Circle"/>
          <p:cNvSpPr/>
          <p:nvPr/>
        </p:nvSpPr>
        <p:spPr>
          <a:xfrm>
            <a:off x="3511170" y="9246850"/>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pic>
        <p:nvPicPr>
          <p:cNvPr id="643" name="droppedImage.tiff" descr="droppedImage.tiff"/>
          <p:cNvPicPr>
            <a:picLocks noChangeAspect="1"/>
          </p:cNvPicPr>
          <p:nvPr/>
        </p:nvPicPr>
        <p:blipFill>
          <a:blip r:embed="rId2">
            <a:extLst/>
          </a:blip>
          <a:stretch>
            <a:fillRect/>
          </a:stretch>
        </p:blipFill>
        <p:spPr>
          <a:xfrm>
            <a:off x="3996136" y="9688159"/>
            <a:ext cx="846403" cy="826521"/>
          </a:xfrm>
          <a:prstGeom prst="rect">
            <a:avLst/>
          </a:prstGeom>
          <a:ln w="25400">
            <a:miter lim="400000"/>
          </a:ln>
        </p:spPr>
      </p:pic>
      <p:sp>
        <p:nvSpPr>
          <p:cNvPr id="644" name="Circle"/>
          <p:cNvSpPr/>
          <p:nvPr/>
        </p:nvSpPr>
        <p:spPr>
          <a:xfrm>
            <a:off x="11407916" y="3494633"/>
            <a:ext cx="1847657" cy="1847658"/>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45" name="%"/>
          <p:cNvSpPr txBox="1"/>
          <p:nvPr/>
        </p:nvSpPr>
        <p:spPr>
          <a:xfrm>
            <a:off x="11892883" y="3956497"/>
            <a:ext cx="909390"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46" name="Circle"/>
          <p:cNvSpPr/>
          <p:nvPr/>
        </p:nvSpPr>
        <p:spPr>
          <a:xfrm>
            <a:off x="11407916" y="7232812"/>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47" name="%"/>
          <p:cNvSpPr txBox="1"/>
          <p:nvPr/>
        </p:nvSpPr>
        <p:spPr>
          <a:xfrm>
            <a:off x="11892883" y="7694676"/>
            <a:ext cx="909390"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48" name="Circle"/>
          <p:cNvSpPr/>
          <p:nvPr/>
        </p:nvSpPr>
        <p:spPr>
          <a:xfrm>
            <a:off x="11407916" y="11094506"/>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49" name="%"/>
          <p:cNvSpPr txBox="1"/>
          <p:nvPr/>
        </p:nvSpPr>
        <p:spPr>
          <a:xfrm>
            <a:off x="11892883" y="11556369"/>
            <a:ext cx="909390"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50" name="Circle"/>
          <p:cNvSpPr/>
          <p:nvPr/>
        </p:nvSpPr>
        <p:spPr>
          <a:xfrm>
            <a:off x="18469117" y="4624050"/>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51" name="%"/>
          <p:cNvSpPr txBox="1"/>
          <p:nvPr/>
        </p:nvSpPr>
        <p:spPr>
          <a:xfrm>
            <a:off x="18954083" y="5085913"/>
            <a:ext cx="909390"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52" name="Circle"/>
          <p:cNvSpPr/>
          <p:nvPr/>
        </p:nvSpPr>
        <p:spPr>
          <a:xfrm>
            <a:off x="18469117" y="9246850"/>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53" name="%"/>
          <p:cNvSpPr txBox="1"/>
          <p:nvPr/>
        </p:nvSpPr>
        <p:spPr>
          <a:xfrm>
            <a:off x="18954083" y="9708713"/>
            <a:ext cx="909390"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
        <p:nvSpPr>
          <p:cNvPr id="654" name="Spout 1"/>
          <p:cNvSpPr txBox="1"/>
          <p:nvPr/>
        </p:nvSpPr>
        <p:spPr>
          <a:xfrm>
            <a:off x="3511170" y="6602472"/>
            <a:ext cx="1847656"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Spout 1</a:t>
            </a:r>
          </a:p>
        </p:txBody>
      </p:sp>
      <p:sp>
        <p:nvSpPr>
          <p:cNvPr id="655" name="Spout 2"/>
          <p:cNvSpPr txBox="1"/>
          <p:nvPr/>
        </p:nvSpPr>
        <p:spPr>
          <a:xfrm>
            <a:off x="3511170" y="11256229"/>
            <a:ext cx="1847657"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Spout 2</a:t>
            </a:r>
          </a:p>
        </p:txBody>
      </p:sp>
      <p:sp>
        <p:nvSpPr>
          <p:cNvPr id="656" name="Bolt 1"/>
          <p:cNvSpPr txBox="1"/>
          <p:nvPr/>
        </p:nvSpPr>
        <p:spPr>
          <a:xfrm>
            <a:off x="11687316" y="5478619"/>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1</a:t>
            </a:r>
          </a:p>
        </p:txBody>
      </p:sp>
      <p:sp>
        <p:nvSpPr>
          <p:cNvPr id="657" name="Bolt 2"/>
          <p:cNvSpPr txBox="1"/>
          <p:nvPr/>
        </p:nvSpPr>
        <p:spPr>
          <a:xfrm>
            <a:off x="11639353" y="9246850"/>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2</a:t>
            </a:r>
          </a:p>
        </p:txBody>
      </p:sp>
      <p:sp>
        <p:nvSpPr>
          <p:cNvPr id="658" name="Bolt 3"/>
          <p:cNvSpPr txBox="1"/>
          <p:nvPr/>
        </p:nvSpPr>
        <p:spPr>
          <a:xfrm>
            <a:off x="11687316" y="13015081"/>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3</a:t>
            </a:r>
          </a:p>
        </p:txBody>
      </p:sp>
      <p:sp>
        <p:nvSpPr>
          <p:cNvPr id="659" name="Bolt 4"/>
          <p:cNvSpPr txBox="1"/>
          <p:nvPr/>
        </p:nvSpPr>
        <p:spPr>
          <a:xfrm>
            <a:off x="18700553" y="6602472"/>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4</a:t>
            </a:r>
          </a:p>
        </p:txBody>
      </p:sp>
      <p:sp>
        <p:nvSpPr>
          <p:cNvPr id="660" name="Bolt 5"/>
          <p:cNvSpPr txBox="1"/>
          <p:nvPr/>
        </p:nvSpPr>
        <p:spPr>
          <a:xfrm>
            <a:off x="18700553" y="11256229"/>
            <a:ext cx="1416452" cy="660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 5</a:t>
            </a:r>
          </a:p>
        </p:txBody>
      </p:sp>
      <p:cxnSp>
        <p:nvCxnSpPr>
          <p:cNvPr id="661" name="Connection Line"/>
          <p:cNvCxnSpPr>
            <a:stCxn id="640" idx="6"/>
            <a:endCxn id="644" idx="2"/>
          </p:cNvCxnSpPr>
          <p:nvPr/>
        </p:nvCxnSpPr>
        <p:spPr>
          <a:xfrm flipV="1">
            <a:off x="5358827" y="4418462"/>
            <a:ext cx="6049089" cy="1129417"/>
          </a:xfrm>
          <a:prstGeom prst="straightConnector1">
            <a:avLst/>
          </a:prstGeom>
          <a:ln w="76200">
            <a:solidFill>
              <a:srgbClr val="7EAC8B"/>
            </a:solidFill>
            <a:miter lim="400000"/>
            <a:tailEnd type="triangle"/>
          </a:ln>
        </p:spPr>
      </p:cxnSp>
      <p:cxnSp>
        <p:nvCxnSpPr>
          <p:cNvPr id="662" name="Connection Line"/>
          <p:cNvCxnSpPr>
            <a:stCxn id="646" idx="2"/>
            <a:endCxn id="642" idx="6"/>
          </p:cNvCxnSpPr>
          <p:nvPr/>
        </p:nvCxnSpPr>
        <p:spPr>
          <a:xfrm flipH="1">
            <a:off x="5358827" y="8156641"/>
            <a:ext cx="6049089" cy="2014038"/>
          </a:xfrm>
          <a:prstGeom prst="straightConnector1">
            <a:avLst/>
          </a:prstGeom>
          <a:ln w="76200">
            <a:solidFill>
              <a:srgbClr val="7EAC8B"/>
            </a:solidFill>
            <a:miter lim="400000"/>
            <a:headEnd type="triangle"/>
          </a:ln>
        </p:spPr>
      </p:cxnSp>
      <p:cxnSp>
        <p:nvCxnSpPr>
          <p:cNvPr id="663" name="Connection Line"/>
          <p:cNvCxnSpPr>
            <a:stCxn id="648" idx="2"/>
            <a:endCxn id="642" idx="6"/>
          </p:cNvCxnSpPr>
          <p:nvPr/>
        </p:nvCxnSpPr>
        <p:spPr>
          <a:xfrm flipH="1" flipV="1">
            <a:off x="5358827" y="10170679"/>
            <a:ext cx="6049089" cy="1847656"/>
          </a:xfrm>
          <a:prstGeom prst="straightConnector1">
            <a:avLst/>
          </a:prstGeom>
          <a:ln w="76200">
            <a:solidFill>
              <a:srgbClr val="7EAC8B"/>
            </a:solidFill>
            <a:miter lim="400000"/>
            <a:headEnd type="triangle"/>
          </a:ln>
        </p:spPr>
      </p:cxnSp>
      <p:cxnSp>
        <p:nvCxnSpPr>
          <p:cNvPr id="664" name="Connection Line"/>
          <p:cNvCxnSpPr>
            <a:stCxn id="650" idx="2"/>
            <a:endCxn id="644" idx="6"/>
          </p:cNvCxnSpPr>
          <p:nvPr/>
        </p:nvCxnSpPr>
        <p:spPr>
          <a:xfrm flipH="1" flipV="1">
            <a:off x="13255573" y="4418462"/>
            <a:ext cx="5213544" cy="1129417"/>
          </a:xfrm>
          <a:prstGeom prst="straightConnector1">
            <a:avLst/>
          </a:prstGeom>
          <a:ln w="76200">
            <a:solidFill>
              <a:srgbClr val="7EAC8B"/>
            </a:solidFill>
            <a:miter lim="400000"/>
            <a:headEnd type="triangle"/>
          </a:ln>
        </p:spPr>
      </p:cxnSp>
      <p:cxnSp>
        <p:nvCxnSpPr>
          <p:cNvPr id="665" name="Connection Line"/>
          <p:cNvCxnSpPr/>
          <p:nvPr/>
        </p:nvCxnSpPr>
        <p:spPr>
          <a:xfrm flipH="1">
            <a:off x="13103768" y="5714260"/>
            <a:ext cx="5365348" cy="1944702"/>
          </a:xfrm>
          <a:prstGeom prst="straightConnector1">
            <a:avLst/>
          </a:prstGeom>
          <a:ln w="76200">
            <a:solidFill>
              <a:srgbClr val="7EAC8B"/>
            </a:solidFill>
            <a:miter lim="400000"/>
            <a:headEnd type="triangle"/>
          </a:ln>
        </p:spPr>
      </p:cxnSp>
      <p:cxnSp>
        <p:nvCxnSpPr>
          <p:cNvPr id="666" name="Connection Line"/>
          <p:cNvCxnSpPr>
            <a:stCxn id="648" idx="6"/>
            <a:endCxn id="652" idx="2"/>
          </p:cNvCxnSpPr>
          <p:nvPr/>
        </p:nvCxnSpPr>
        <p:spPr>
          <a:xfrm flipV="1">
            <a:off x="13255573" y="10170679"/>
            <a:ext cx="5213544" cy="1847656"/>
          </a:xfrm>
          <a:prstGeom prst="straightConnector1">
            <a:avLst/>
          </a:prstGeom>
          <a:ln w="76200">
            <a:solidFill>
              <a:srgbClr val="7EAC8B"/>
            </a:solidFill>
            <a:miter lim="400000"/>
            <a:tailEnd type="triangle"/>
          </a:ln>
        </p:spPr>
      </p:cxn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639"/>
                                        </p:tgtEl>
                                        <p:attrNameLst>
                                          <p:attrName>style.visibility</p:attrName>
                                        </p:attrNameLst>
                                      </p:cBhvr>
                                      <p:to>
                                        <p:strVal val="visible"/>
                                      </p:to>
                                    </p:set>
                                    <p:anim calcmode="lin" valueType="num">
                                      <p:cBhvr>
                                        <p:cTn id="7" dur="500" fill="hold"/>
                                        <p:tgtEl>
                                          <p:spTgt spid="639"/>
                                        </p:tgtEl>
                                        <p:attrNameLst>
                                          <p:attrName>ppt_x</p:attrName>
                                        </p:attrNameLst>
                                      </p:cBhvr>
                                      <p:tavLst>
                                        <p:tav tm="0">
                                          <p:val>
                                            <p:strVal val="#ppt_x"/>
                                          </p:val>
                                        </p:tav>
                                        <p:tav tm="100000">
                                          <p:val>
                                            <p:strVal val="#ppt_x"/>
                                          </p:val>
                                        </p:tav>
                                      </p:tavLst>
                                    </p:anim>
                                    <p:anim calcmode="lin" valueType="num">
                                      <p:cBhvr>
                                        <p:cTn id="8" dur="500" fill="hold"/>
                                        <p:tgtEl>
                                          <p:spTgt spid="6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640"/>
                                        </p:tgtEl>
                                        <p:attrNameLst>
                                          <p:attrName>style.visibility</p:attrName>
                                        </p:attrNameLst>
                                      </p:cBhvr>
                                      <p:to>
                                        <p:strVal val="visible"/>
                                      </p:to>
                                    </p:set>
                                    <p:animEffect transition="in" filter="dissolve">
                                      <p:cBhvr>
                                        <p:cTn id="12" dur="500"/>
                                        <p:tgtEl>
                                          <p:spTgt spid="640"/>
                                        </p:tgtEl>
                                      </p:cBhvr>
                                    </p:animEffect>
                                  </p:childTnLst>
                                </p:cTn>
                              </p:par>
                            </p:childTnLst>
                          </p:cTn>
                        </p:par>
                        <p:par>
                          <p:cTn id="13" fill="hold">
                            <p:stCondLst>
                              <p:cond delay="1000"/>
                            </p:stCondLst>
                            <p:childTnLst>
                              <p:par>
                                <p:cTn id="14" presetID="1" presetClass="entr" presetSubtype="0" fill="hold" grpId="3" nodeType="afterEffect">
                                  <p:stCondLst>
                                    <p:cond delay="0"/>
                                  </p:stCondLst>
                                  <p:iterate>
                                    <p:tmAbs val="0"/>
                                  </p:iterate>
                                  <p:childTnLst>
                                    <p:set>
                                      <p:cBhvr>
                                        <p:cTn id="15" fill="hold"/>
                                        <p:tgtEl>
                                          <p:spTgt spid="641"/>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8" fill="hold" grpId="4" nodeType="afterEffect">
                                  <p:stCondLst>
                                    <p:cond delay="0"/>
                                  </p:stCondLst>
                                  <p:iterate>
                                    <p:tmAbs val="0"/>
                                  </p:iterate>
                                  <p:childTnLst>
                                    <p:set>
                                      <p:cBhvr>
                                        <p:cTn id="18" fill="hold"/>
                                        <p:tgtEl>
                                          <p:spTgt spid="654"/>
                                        </p:tgtEl>
                                        <p:attrNameLst>
                                          <p:attrName>style.visibility</p:attrName>
                                        </p:attrNameLst>
                                      </p:cBhvr>
                                      <p:to>
                                        <p:strVal val="visible"/>
                                      </p:to>
                                    </p:set>
                                    <p:animEffect transition="in" filter="wipe(left)">
                                      <p:cBhvr>
                                        <p:cTn id="19" dur="500"/>
                                        <p:tgtEl>
                                          <p:spTgt spid="654"/>
                                        </p:tgtEl>
                                      </p:cBhvr>
                                    </p:animEffect>
                                  </p:childTnLst>
                                </p:cTn>
                              </p:par>
                            </p:childTnLst>
                          </p:cTn>
                        </p:par>
                        <p:par>
                          <p:cTn id="20" fill="hold">
                            <p:stCondLst>
                              <p:cond delay="1500"/>
                            </p:stCondLst>
                            <p:childTnLst>
                              <p:par>
                                <p:cTn id="21" presetID="9" presetClass="entr" fill="hold" grpId="5" nodeType="afterEffect">
                                  <p:stCondLst>
                                    <p:cond delay="0"/>
                                  </p:stCondLst>
                                  <p:iterate>
                                    <p:tmAbs val="0"/>
                                  </p:iterate>
                                  <p:childTnLst>
                                    <p:set>
                                      <p:cBhvr>
                                        <p:cTn id="22" fill="hold"/>
                                        <p:tgtEl>
                                          <p:spTgt spid="642"/>
                                        </p:tgtEl>
                                        <p:attrNameLst>
                                          <p:attrName>style.visibility</p:attrName>
                                        </p:attrNameLst>
                                      </p:cBhvr>
                                      <p:to>
                                        <p:strVal val="visible"/>
                                      </p:to>
                                    </p:set>
                                    <p:animEffect transition="in" filter="dissolve">
                                      <p:cBhvr>
                                        <p:cTn id="23" dur="500"/>
                                        <p:tgtEl>
                                          <p:spTgt spid="642"/>
                                        </p:tgtEl>
                                      </p:cBhvr>
                                    </p:animEffect>
                                  </p:childTnLst>
                                </p:cTn>
                              </p:par>
                            </p:childTnLst>
                          </p:cTn>
                        </p:par>
                        <p:par>
                          <p:cTn id="24" fill="hold">
                            <p:stCondLst>
                              <p:cond delay="2000"/>
                            </p:stCondLst>
                            <p:childTnLst>
                              <p:par>
                                <p:cTn id="25" presetID="1" presetClass="entr" presetSubtype="0" fill="hold" grpId="6" nodeType="afterEffect">
                                  <p:stCondLst>
                                    <p:cond delay="0"/>
                                  </p:stCondLst>
                                  <p:iterate>
                                    <p:tmAbs val="0"/>
                                  </p:iterate>
                                  <p:childTnLst>
                                    <p:set>
                                      <p:cBhvr>
                                        <p:cTn id="26" fill="hold"/>
                                        <p:tgtEl>
                                          <p:spTgt spid="643"/>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grpId="7" nodeType="afterEffect">
                                  <p:stCondLst>
                                    <p:cond delay="0"/>
                                  </p:stCondLst>
                                  <p:iterate>
                                    <p:tmAbs val="0"/>
                                  </p:iterate>
                                  <p:childTnLst>
                                    <p:set>
                                      <p:cBhvr>
                                        <p:cTn id="29" fill="hold"/>
                                        <p:tgtEl>
                                          <p:spTgt spid="655"/>
                                        </p:tgtEl>
                                        <p:attrNameLst>
                                          <p:attrName>style.visibility</p:attrName>
                                        </p:attrNameLst>
                                      </p:cBhvr>
                                      <p:to>
                                        <p:strVal val="visible"/>
                                      </p:to>
                                    </p:set>
                                    <p:animEffect transition="in" filter="wipe(left)">
                                      <p:cBhvr>
                                        <p:cTn id="30" dur="500"/>
                                        <p:tgtEl>
                                          <p:spTgt spid="655"/>
                                        </p:tgtEl>
                                      </p:cBhvr>
                                    </p:animEffect>
                                  </p:childTnLst>
                                </p:cTn>
                              </p:par>
                            </p:childTnLst>
                          </p:cTn>
                        </p:par>
                        <p:par>
                          <p:cTn id="31" fill="hold">
                            <p:stCondLst>
                              <p:cond delay="2500"/>
                            </p:stCondLst>
                            <p:childTnLst>
                              <p:par>
                                <p:cTn id="32" presetID="9" presetClass="entr" fill="hold" grpId="8" nodeType="afterEffect">
                                  <p:stCondLst>
                                    <p:cond delay="0"/>
                                  </p:stCondLst>
                                  <p:iterate>
                                    <p:tmAbs val="0"/>
                                  </p:iterate>
                                  <p:childTnLst>
                                    <p:set>
                                      <p:cBhvr>
                                        <p:cTn id="33" fill="hold"/>
                                        <p:tgtEl>
                                          <p:spTgt spid="663"/>
                                        </p:tgtEl>
                                        <p:attrNameLst>
                                          <p:attrName>style.visibility</p:attrName>
                                        </p:attrNameLst>
                                      </p:cBhvr>
                                      <p:to>
                                        <p:strVal val="visible"/>
                                      </p:to>
                                    </p:set>
                                    <p:animEffect transition="in" filter="dissolve">
                                      <p:cBhvr>
                                        <p:cTn id="34" dur="500"/>
                                        <p:tgtEl>
                                          <p:spTgt spid="663"/>
                                        </p:tgtEl>
                                      </p:cBhvr>
                                    </p:animEffect>
                                  </p:childTnLst>
                                </p:cTn>
                              </p:par>
                            </p:childTnLst>
                          </p:cTn>
                        </p:par>
                        <p:par>
                          <p:cTn id="35" fill="hold">
                            <p:stCondLst>
                              <p:cond delay="3000"/>
                            </p:stCondLst>
                            <p:childTnLst>
                              <p:par>
                                <p:cTn id="36" presetID="9" presetClass="entr" fill="hold" grpId="9" nodeType="afterEffect">
                                  <p:stCondLst>
                                    <p:cond delay="0"/>
                                  </p:stCondLst>
                                  <p:iterate>
                                    <p:tmAbs val="0"/>
                                  </p:iterate>
                                  <p:childTnLst>
                                    <p:set>
                                      <p:cBhvr>
                                        <p:cTn id="37" fill="hold"/>
                                        <p:tgtEl>
                                          <p:spTgt spid="661"/>
                                        </p:tgtEl>
                                        <p:attrNameLst>
                                          <p:attrName>style.visibility</p:attrName>
                                        </p:attrNameLst>
                                      </p:cBhvr>
                                      <p:to>
                                        <p:strVal val="visible"/>
                                      </p:to>
                                    </p:set>
                                    <p:animEffect transition="in" filter="dissolve">
                                      <p:cBhvr>
                                        <p:cTn id="38" dur="500"/>
                                        <p:tgtEl>
                                          <p:spTgt spid="661"/>
                                        </p:tgtEl>
                                      </p:cBhvr>
                                    </p:animEffect>
                                  </p:childTnLst>
                                </p:cTn>
                              </p:par>
                            </p:childTnLst>
                          </p:cTn>
                        </p:par>
                        <p:par>
                          <p:cTn id="39" fill="hold">
                            <p:stCondLst>
                              <p:cond delay="3500"/>
                            </p:stCondLst>
                            <p:childTnLst>
                              <p:par>
                                <p:cTn id="40" presetID="9" presetClass="entr" fill="hold" grpId="10" nodeType="afterEffect">
                                  <p:stCondLst>
                                    <p:cond delay="0"/>
                                  </p:stCondLst>
                                  <p:iterate>
                                    <p:tmAbs val="0"/>
                                  </p:iterate>
                                  <p:childTnLst>
                                    <p:set>
                                      <p:cBhvr>
                                        <p:cTn id="41" fill="hold"/>
                                        <p:tgtEl>
                                          <p:spTgt spid="662"/>
                                        </p:tgtEl>
                                        <p:attrNameLst>
                                          <p:attrName>style.visibility</p:attrName>
                                        </p:attrNameLst>
                                      </p:cBhvr>
                                      <p:to>
                                        <p:strVal val="visible"/>
                                      </p:to>
                                    </p:set>
                                    <p:animEffect transition="in" filter="dissolve">
                                      <p:cBhvr>
                                        <p:cTn id="42" dur="500"/>
                                        <p:tgtEl>
                                          <p:spTgt spid="662"/>
                                        </p:tgtEl>
                                      </p:cBhvr>
                                    </p:animEffect>
                                  </p:childTnLst>
                                </p:cTn>
                              </p:par>
                            </p:childTnLst>
                          </p:cTn>
                        </p:par>
                        <p:par>
                          <p:cTn id="43" fill="hold">
                            <p:stCondLst>
                              <p:cond delay="4000"/>
                            </p:stCondLst>
                            <p:childTnLst>
                              <p:par>
                                <p:cTn id="44" presetID="9" presetClass="entr" fill="hold" grpId="11" nodeType="afterEffect">
                                  <p:stCondLst>
                                    <p:cond delay="0"/>
                                  </p:stCondLst>
                                  <p:iterate>
                                    <p:tmAbs val="0"/>
                                  </p:iterate>
                                  <p:childTnLst>
                                    <p:set>
                                      <p:cBhvr>
                                        <p:cTn id="45" fill="hold"/>
                                        <p:tgtEl>
                                          <p:spTgt spid="644"/>
                                        </p:tgtEl>
                                        <p:attrNameLst>
                                          <p:attrName>style.visibility</p:attrName>
                                        </p:attrNameLst>
                                      </p:cBhvr>
                                      <p:to>
                                        <p:strVal val="visible"/>
                                      </p:to>
                                    </p:set>
                                    <p:animEffect transition="in" filter="dissolve">
                                      <p:cBhvr>
                                        <p:cTn id="46" dur="500"/>
                                        <p:tgtEl>
                                          <p:spTgt spid="644"/>
                                        </p:tgtEl>
                                      </p:cBhvr>
                                    </p:animEffect>
                                  </p:childTnLst>
                                </p:cTn>
                              </p:par>
                            </p:childTnLst>
                          </p:cTn>
                        </p:par>
                        <p:par>
                          <p:cTn id="47" fill="hold">
                            <p:stCondLst>
                              <p:cond delay="4500"/>
                            </p:stCondLst>
                            <p:childTnLst>
                              <p:par>
                                <p:cTn id="48" presetID="22" presetClass="entr" presetSubtype="8" fill="hold" grpId="12" nodeType="afterEffect">
                                  <p:stCondLst>
                                    <p:cond delay="0"/>
                                  </p:stCondLst>
                                  <p:iterate>
                                    <p:tmAbs val="0"/>
                                  </p:iterate>
                                  <p:childTnLst>
                                    <p:set>
                                      <p:cBhvr>
                                        <p:cTn id="49" fill="hold"/>
                                        <p:tgtEl>
                                          <p:spTgt spid="656"/>
                                        </p:tgtEl>
                                        <p:attrNameLst>
                                          <p:attrName>style.visibility</p:attrName>
                                        </p:attrNameLst>
                                      </p:cBhvr>
                                      <p:to>
                                        <p:strVal val="visible"/>
                                      </p:to>
                                    </p:set>
                                    <p:animEffect transition="in" filter="wipe(left)">
                                      <p:cBhvr>
                                        <p:cTn id="50" dur="500"/>
                                        <p:tgtEl>
                                          <p:spTgt spid="656"/>
                                        </p:tgtEl>
                                      </p:cBhvr>
                                    </p:animEffect>
                                  </p:childTnLst>
                                </p:cTn>
                              </p:par>
                            </p:childTnLst>
                          </p:cTn>
                        </p:par>
                        <p:par>
                          <p:cTn id="51" fill="hold">
                            <p:stCondLst>
                              <p:cond delay="5000"/>
                            </p:stCondLst>
                            <p:childTnLst>
                              <p:par>
                                <p:cTn id="52" presetID="9" presetClass="entr" fill="hold" grpId="13" nodeType="afterEffect">
                                  <p:stCondLst>
                                    <p:cond delay="0"/>
                                  </p:stCondLst>
                                  <p:iterate>
                                    <p:tmAbs val="0"/>
                                  </p:iterate>
                                  <p:childTnLst>
                                    <p:set>
                                      <p:cBhvr>
                                        <p:cTn id="53" fill="hold"/>
                                        <p:tgtEl>
                                          <p:spTgt spid="646"/>
                                        </p:tgtEl>
                                        <p:attrNameLst>
                                          <p:attrName>style.visibility</p:attrName>
                                        </p:attrNameLst>
                                      </p:cBhvr>
                                      <p:to>
                                        <p:strVal val="visible"/>
                                      </p:to>
                                    </p:set>
                                    <p:animEffect transition="in" filter="dissolve">
                                      <p:cBhvr>
                                        <p:cTn id="54" dur="500"/>
                                        <p:tgtEl>
                                          <p:spTgt spid="646"/>
                                        </p:tgtEl>
                                      </p:cBhvr>
                                    </p:animEffect>
                                  </p:childTnLst>
                                </p:cTn>
                              </p:par>
                            </p:childTnLst>
                          </p:cTn>
                        </p:par>
                        <p:par>
                          <p:cTn id="55" fill="hold">
                            <p:stCondLst>
                              <p:cond delay="5500"/>
                            </p:stCondLst>
                            <p:childTnLst>
                              <p:par>
                                <p:cTn id="56" presetID="22" presetClass="entr" presetSubtype="8" fill="hold" grpId="14" nodeType="afterEffect">
                                  <p:stCondLst>
                                    <p:cond delay="0"/>
                                  </p:stCondLst>
                                  <p:iterate>
                                    <p:tmAbs val="0"/>
                                  </p:iterate>
                                  <p:childTnLst>
                                    <p:set>
                                      <p:cBhvr>
                                        <p:cTn id="57" fill="hold"/>
                                        <p:tgtEl>
                                          <p:spTgt spid="657"/>
                                        </p:tgtEl>
                                        <p:attrNameLst>
                                          <p:attrName>style.visibility</p:attrName>
                                        </p:attrNameLst>
                                      </p:cBhvr>
                                      <p:to>
                                        <p:strVal val="visible"/>
                                      </p:to>
                                    </p:set>
                                    <p:animEffect transition="in" filter="wipe(left)">
                                      <p:cBhvr>
                                        <p:cTn id="58" dur="500"/>
                                        <p:tgtEl>
                                          <p:spTgt spid="657"/>
                                        </p:tgtEl>
                                      </p:cBhvr>
                                    </p:animEffect>
                                  </p:childTnLst>
                                </p:cTn>
                              </p:par>
                            </p:childTnLst>
                          </p:cTn>
                        </p:par>
                        <p:par>
                          <p:cTn id="59" fill="hold">
                            <p:stCondLst>
                              <p:cond delay="6000"/>
                            </p:stCondLst>
                            <p:childTnLst>
                              <p:par>
                                <p:cTn id="60" presetID="9" presetClass="entr" fill="hold" grpId="15" nodeType="afterEffect">
                                  <p:stCondLst>
                                    <p:cond delay="0"/>
                                  </p:stCondLst>
                                  <p:iterate>
                                    <p:tmAbs val="0"/>
                                  </p:iterate>
                                  <p:childTnLst>
                                    <p:set>
                                      <p:cBhvr>
                                        <p:cTn id="61" fill="hold"/>
                                        <p:tgtEl>
                                          <p:spTgt spid="648"/>
                                        </p:tgtEl>
                                        <p:attrNameLst>
                                          <p:attrName>style.visibility</p:attrName>
                                        </p:attrNameLst>
                                      </p:cBhvr>
                                      <p:to>
                                        <p:strVal val="visible"/>
                                      </p:to>
                                    </p:set>
                                    <p:animEffect transition="in" filter="dissolve">
                                      <p:cBhvr>
                                        <p:cTn id="62" dur="500"/>
                                        <p:tgtEl>
                                          <p:spTgt spid="648"/>
                                        </p:tgtEl>
                                      </p:cBhvr>
                                    </p:animEffect>
                                  </p:childTnLst>
                                </p:cTn>
                              </p:par>
                            </p:childTnLst>
                          </p:cTn>
                        </p:par>
                        <p:par>
                          <p:cTn id="63" fill="hold">
                            <p:stCondLst>
                              <p:cond delay="6500"/>
                            </p:stCondLst>
                            <p:childTnLst>
                              <p:par>
                                <p:cTn id="64" presetID="22" presetClass="entr" presetSubtype="8" fill="hold" grpId="16" nodeType="afterEffect">
                                  <p:stCondLst>
                                    <p:cond delay="0"/>
                                  </p:stCondLst>
                                  <p:iterate>
                                    <p:tmAbs val="0"/>
                                  </p:iterate>
                                  <p:childTnLst>
                                    <p:set>
                                      <p:cBhvr>
                                        <p:cTn id="65" fill="hold"/>
                                        <p:tgtEl>
                                          <p:spTgt spid="658"/>
                                        </p:tgtEl>
                                        <p:attrNameLst>
                                          <p:attrName>style.visibility</p:attrName>
                                        </p:attrNameLst>
                                      </p:cBhvr>
                                      <p:to>
                                        <p:strVal val="visible"/>
                                      </p:to>
                                    </p:set>
                                    <p:animEffect transition="in" filter="wipe(left)">
                                      <p:cBhvr>
                                        <p:cTn id="66" dur="500"/>
                                        <p:tgtEl>
                                          <p:spTgt spid="658"/>
                                        </p:tgtEl>
                                      </p:cBhvr>
                                    </p:animEffect>
                                  </p:childTnLst>
                                </p:cTn>
                              </p:par>
                            </p:childTnLst>
                          </p:cTn>
                        </p:par>
                        <p:par>
                          <p:cTn id="67" fill="hold">
                            <p:stCondLst>
                              <p:cond delay="7000"/>
                            </p:stCondLst>
                            <p:childTnLst>
                              <p:par>
                                <p:cTn id="68" presetID="9" presetClass="entr" fill="hold" grpId="17" nodeType="afterEffect">
                                  <p:stCondLst>
                                    <p:cond delay="0"/>
                                  </p:stCondLst>
                                  <p:iterate>
                                    <p:tmAbs val="0"/>
                                  </p:iterate>
                                  <p:childTnLst>
                                    <p:set>
                                      <p:cBhvr>
                                        <p:cTn id="69" fill="hold"/>
                                        <p:tgtEl>
                                          <p:spTgt spid="666"/>
                                        </p:tgtEl>
                                        <p:attrNameLst>
                                          <p:attrName>style.visibility</p:attrName>
                                        </p:attrNameLst>
                                      </p:cBhvr>
                                      <p:to>
                                        <p:strVal val="visible"/>
                                      </p:to>
                                    </p:set>
                                    <p:animEffect transition="in" filter="dissolve">
                                      <p:cBhvr>
                                        <p:cTn id="70" dur="500"/>
                                        <p:tgtEl>
                                          <p:spTgt spid="666"/>
                                        </p:tgtEl>
                                      </p:cBhvr>
                                    </p:animEffect>
                                  </p:childTnLst>
                                </p:cTn>
                              </p:par>
                            </p:childTnLst>
                          </p:cTn>
                        </p:par>
                        <p:par>
                          <p:cTn id="71" fill="hold">
                            <p:stCondLst>
                              <p:cond delay="7500"/>
                            </p:stCondLst>
                            <p:childTnLst>
                              <p:par>
                                <p:cTn id="72" presetID="9" presetClass="entr" fill="hold" grpId="18" nodeType="afterEffect">
                                  <p:stCondLst>
                                    <p:cond delay="0"/>
                                  </p:stCondLst>
                                  <p:iterate>
                                    <p:tmAbs val="0"/>
                                  </p:iterate>
                                  <p:childTnLst>
                                    <p:set>
                                      <p:cBhvr>
                                        <p:cTn id="73" fill="hold"/>
                                        <p:tgtEl>
                                          <p:spTgt spid="664"/>
                                        </p:tgtEl>
                                        <p:attrNameLst>
                                          <p:attrName>style.visibility</p:attrName>
                                        </p:attrNameLst>
                                      </p:cBhvr>
                                      <p:to>
                                        <p:strVal val="visible"/>
                                      </p:to>
                                    </p:set>
                                    <p:animEffect transition="in" filter="dissolve">
                                      <p:cBhvr>
                                        <p:cTn id="74" dur="500"/>
                                        <p:tgtEl>
                                          <p:spTgt spid="664"/>
                                        </p:tgtEl>
                                      </p:cBhvr>
                                    </p:animEffect>
                                  </p:childTnLst>
                                </p:cTn>
                              </p:par>
                            </p:childTnLst>
                          </p:cTn>
                        </p:par>
                        <p:par>
                          <p:cTn id="75" fill="hold">
                            <p:stCondLst>
                              <p:cond delay="8000"/>
                            </p:stCondLst>
                            <p:childTnLst>
                              <p:par>
                                <p:cTn id="76" presetID="9" presetClass="entr" fill="hold" grpId="19" nodeType="afterEffect">
                                  <p:stCondLst>
                                    <p:cond delay="0"/>
                                  </p:stCondLst>
                                  <p:iterate>
                                    <p:tmAbs val="0"/>
                                  </p:iterate>
                                  <p:childTnLst>
                                    <p:set>
                                      <p:cBhvr>
                                        <p:cTn id="77" fill="hold"/>
                                        <p:tgtEl>
                                          <p:spTgt spid="665"/>
                                        </p:tgtEl>
                                        <p:attrNameLst>
                                          <p:attrName>style.visibility</p:attrName>
                                        </p:attrNameLst>
                                      </p:cBhvr>
                                      <p:to>
                                        <p:strVal val="visible"/>
                                      </p:to>
                                    </p:set>
                                    <p:animEffect transition="in" filter="dissolve">
                                      <p:cBhvr>
                                        <p:cTn id="78" dur="500"/>
                                        <p:tgtEl>
                                          <p:spTgt spid="665"/>
                                        </p:tgtEl>
                                      </p:cBhvr>
                                    </p:animEffect>
                                  </p:childTnLst>
                                </p:cTn>
                              </p:par>
                            </p:childTnLst>
                          </p:cTn>
                        </p:par>
                        <p:par>
                          <p:cTn id="79" fill="hold">
                            <p:stCondLst>
                              <p:cond delay="8500"/>
                            </p:stCondLst>
                            <p:childTnLst>
                              <p:par>
                                <p:cTn id="80" presetID="9" presetClass="entr" fill="hold" grpId="20" nodeType="afterEffect">
                                  <p:stCondLst>
                                    <p:cond delay="0"/>
                                  </p:stCondLst>
                                  <p:iterate>
                                    <p:tmAbs val="0"/>
                                  </p:iterate>
                                  <p:childTnLst>
                                    <p:set>
                                      <p:cBhvr>
                                        <p:cTn id="81" fill="hold"/>
                                        <p:tgtEl>
                                          <p:spTgt spid="650"/>
                                        </p:tgtEl>
                                        <p:attrNameLst>
                                          <p:attrName>style.visibility</p:attrName>
                                        </p:attrNameLst>
                                      </p:cBhvr>
                                      <p:to>
                                        <p:strVal val="visible"/>
                                      </p:to>
                                    </p:set>
                                    <p:animEffect transition="in" filter="dissolve">
                                      <p:cBhvr>
                                        <p:cTn id="82" dur="500"/>
                                        <p:tgtEl>
                                          <p:spTgt spid="650"/>
                                        </p:tgtEl>
                                      </p:cBhvr>
                                    </p:animEffect>
                                  </p:childTnLst>
                                </p:cTn>
                              </p:par>
                            </p:childTnLst>
                          </p:cTn>
                        </p:par>
                        <p:par>
                          <p:cTn id="83" fill="hold">
                            <p:stCondLst>
                              <p:cond delay="9000"/>
                            </p:stCondLst>
                            <p:childTnLst>
                              <p:par>
                                <p:cTn id="84" presetID="22" presetClass="entr" presetSubtype="8" fill="hold" grpId="21" nodeType="afterEffect">
                                  <p:stCondLst>
                                    <p:cond delay="0"/>
                                  </p:stCondLst>
                                  <p:iterate>
                                    <p:tmAbs val="0"/>
                                  </p:iterate>
                                  <p:childTnLst>
                                    <p:set>
                                      <p:cBhvr>
                                        <p:cTn id="85" fill="hold"/>
                                        <p:tgtEl>
                                          <p:spTgt spid="659"/>
                                        </p:tgtEl>
                                        <p:attrNameLst>
                                          <p:attrName>style.visibility</p:attrName>
                                        </p:attrNameLst>
                                      </p:cBhvr>
                                      <p:to>
                                        <p:strVal val="visible"/>
                                      </p:to>
                                    </p:set>
                                    <p:animEffect transition="in" filter="wipe(left)">
                                      <p:cBhvr>
                                        <p:cTn id="86" dur="500"/>
                                        <p:tgtEl>
                                          <p:spTgt spid="659"/>
                                        </p:tgtEl>
                                      </p:cBhvr>
                                    </p:animEffect>
                                  </p:childTnLst>
                                </p:cTn>
                              </p:par>
                            </p:childTnLst>
                          </p:cTn>
                        </p:par>
                        <p:par>
                          <p:cTn id="87" fill="hold">
                            <p:stCondLst>
                              <p:cond delay="9500"/>
                            </p:stCondLst>
                            <p:childTnLst>
                              <p:par>
                                <p:cTn id="88" presetID="9" presetClass="entr" fill="hold" grpId="22" nodeType="afterEffect">
                                  <p:stCondLst>
                                    <p:cond delay="0"/>
                                  </p:stCondLst>
                                  <p:iterate>
                                    <p:tmAbs val="0"/>
                                  </p:iterate>
                                  <p:childTnLst>
                                    <p:set>
                                      <p:cBhvr>
                                        <p:cTn id="89" fill="hold"/>
                                        <p:tgtEl>
                                          <p:spTgt spid="652"/>
                                        </p:tgtEl>
                                        <p:attrNameLst>
                                          <p:attrName>style.visibility</p:attrName>
                                        </p:attrNameLst>
                                      </p:cBhvr>
                                      <p:to>
                                        <p:strVal val="visible"/>
                                      </p:to>
                                    </p:set>
                                    <p:animEffect transition="in" filter="dissolve">
                                      <p:cBhvr>
                                        <p:cTn id="90" dur="500"/>
                                        <p:tgtEl>
                                          <p:spTgt spid="652"/>
                                        </p:tgtEl>
                                      </p:cBhvr>
                                    </p:animEffect>
                                  </p:childTnLst>
                                </p:cTn>
                              </p:par>
                            </p:childTnLst>
                          </p:cTn>
                        </p:par>
                        <p:par>
                          <p:cTn id="91" fill="hold">
                            <p:stCondLst>
                              <p:cond delay="10000"/>
                            </p:stCondLst>
                            <p:childTnLst>
                              <p:par>
                                <p:cTn id="92" presetID="22" presetClass="entr" presetSubtype="8" fill="hold" grpId="23" nodeType="afterEffect">
                                  <p:stCondLst>
                                    <p:cond delay="0"/>
                                  </p:stCondLst>
                                  <p:iterate>
                                    <p:tmAbs val="0"/>
                                  </p:iterate>
                                  <p:childTnLst>
                                    <p:set>
                                      <p:cBhvr>
                                        <p:cTn id="93" fill="hold"/>
                                        <p:tgtEl>
                                          <p:spTgt spid="660"/>
                                        </p:tgtEl>
                                        <p:attrNameLst>
                                          <p:attrName>style.visibility</p:attrName>
                                        </p:attrNameLst>
                                      </p:cBhvr>
                                      <p:to>
                                        <p:strVal val="visible"/>
                                      </p:to>
                                    </p:set>
                                    <p:animEffect transition="in" filter="wipe(left)">
                                      <p:cBhvr>
                                        <p:cTn id="94"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1" animBg="1" advAuto="0"/>
      <p:bldP spid="640" grpId="2" animBg="1" advAuto="0"/>
      <p:bldP spid="641" grpId="3" animBg="1" advAuto="0"/>
      <p:bldP spid="642" grpId="5" animBg="1" advAuto="0"/>
      <p:bldP spid="643" grpId="6" animBg="1" advAuto="0"/>
      <p:bldP spid="644" grpId="11" animBg="1" advAuto="0"/>
      <p:bldP spid="646" grpId="13" animBg="1" advAuto="0"/>
      <p:bldP spid="648" grpId="15" animBg="1" advAuto="0"/>
      <p:bldP spid="650" grpId="20" animBg="1" advAuto="0"/>
      <p:bldP spid="652" grpId="22" animBg="1" advAuto="0"/>
      <p:bldP spid="654" grpId="4" animBg="1" advAuto="0"/>
      <p:bldP spid="655" grpId="7" animBg="1" advAuto="0"/>
      <p:bldP spid="656" grpId="12" animBg="1" advAuto="0"/>
      <p:bldP spid="657" grpId="14" animBg="1" advAuto="0"/>
      <p:bldP spid="658" grpId="16" animBg="1" advAuto="0"/>
      <p:bldP spid="659" grpId="21" animBg="1" advAuto="0"/>
      <p:bldP spid="660" grpId="23" animBg="1" advAuto="0"/>
      <p:bldP spid="661" grpId="9" animBg="1" advAuto="0"/>
      <p:bldP spid="662" grpId="10" animBg="1" advAuto="0"/>
      <p:bldP spid="663" grpId="8" animBg="1" advAuto="0"/>
      <p:bldP spid="664" grpId="18" animBg="1" advAuto="0"/>
      <p:bldP spid="665" grpId="19" animBg="1" advAuto="0"/>
      <p:bldP spid="666" grpId="17"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66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672" name="Group"/>
          <p:cNvGrpSpPr/>
          <p:nvPr/>
        </p:nvGrpSpPr>
        <p:grpSpPr>
          <a:xfrm>
            <a:off x="694838" y="12818647"/>
            <a:ext cx="448165" cy="442313"/>
            <a:chOff x="0" y="0"/>
            <a:chExt cx="448164" cy="442312"/>
          </a:xfrm>
        </p:grpSpPr>
        <p:sp>
          <p:nvSpPr>
            <p:cNvPr id="67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75" name="Group"/>
          <p:cNvGrpSpPr/>
          <p:nvPr/>
        </p:nvGrpSpPr>
        <p:grpSpPr>
          <a:xfrm flipH="1">
            <a:off x="1867417" y="12818647"/>
            <a:ext cx="448165" cy="442313"/>
            <a:chOff x="0" y="0"/>
            <a:chExt cx="448164" cy="442312"/>
          </a:xfrm>
        </p:grpSpPr>
        <p:sp>
          <p:nvSpPr>
            <p:cNvPr id="67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7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7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77"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678" name="Topology Architecture"/>
          <p:cNvSpPr txBox="1"/>
          <p:nvPr/>
        </p:nvSpPr>
        <p:spPr>
          <a:xfrm>
            <a:off x="6704070" y="1361517"/>
            <a:ext cx="11001350"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Topology Architecture</a:t>
            </a:r>
          </a:p>
        </p:txBody>
      </p:sp>
      <p:grpSp>
        <p:nvGrpSpPr>
          <p:cNvPr id="704" name="Group"/>
          <p:cNvGrpSpPr/>
          <p:nvPr/>
        </p:nvGrpSpPr>
        <p:grpSpPr>
          <a:xfrm>
            <a:off x="2347331" y="3480204"/>
            <a:ext cx="18991192" cy="9610605"/>
            <a:chOff x="0" y="0"/>
            <a:chExt cx="18991190" cy="9610603"/>
          </a:xfrm>
        </p:grpSpPr>
        <p:sp>
          <p:nvSpPr>
            <p:cNvPr id="679" name="Topology…"/>
            <p:cNvSpPr/>
            <p:nvPr/>
          </p:nvSpPr>
          <p:spPr>
            <a:xfrm>
              <a:off x="6863411" y="330501"/>
              <a:ext cx="4835987" cy="1841501"/>
            </a:xfrm>
            <a:prstGeom prst="roundRect">
              <a:avLst>
                <a:gd name="adj" fmla="val 14483"/>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000">
                  <a:solidFill>
                    <a:srgbClr val="FFFFFF"/>
                  </a:solidFill>
                  <a:uFill>
                    <a:solidFill>
                      <a:srgbClr val="009FD8"/>
                    </a:solidFill>
                  </a:uFill>
                  <a:latin typeface="Helvetica"/>
                  <a:ea typeface="Helvetica"/>
                  <a:cs typeface="Helvetica"/>
                  <a:sym typeface="Helvetica"/>
                </a:defRPr>
              </a:pPr>
              <a:r>
                <a:t>Topology</a:t>
              </a:r>
            </a:p>
            <a:p>
              <a:pPr algn="ctr" defTabSz="2603500">
                <a:buClr>
                  <a:srgbClr val="009FD8"/>
                </a:buClr>
                <a:defRPr sz="4000">
                  <a:solidFill>
                    <a:srgbClr val="FFFFFF"/>
                  </a:solidFill>
                  <a:uFill>
                    <a:solidFill>
                      <a:srgbClr val="009FD8"/>
                    </a:solidFill>
                  </a:uFill>
                  <a:latin typeface="Helvetica"/>
                  <a:ea typeface="Helvetica"/>
                  <a:cs typeface="Helvetica"/>
                  <a:sym typeface="Helvetica"/>
                </a:defRPr>
              </a:pPr>
              <a:r>
                <a:t>Master</a:t>
              </a:r>
            </a:p>
          </p:txBody>
        </p:sp>
        <p:sp>
          <p:nvSpPr>
            <p:cNvPr id="680" name="ZK…"/>
            <p:cNvSpPr/>
            <p:nvPr/>
          </p:nvSpPr>
          <p:spPr>
            <a:xfrm>
              <a:off x="15336750" y="1473200"/>
              <a:ext cx="2639766" cy="2336800"/>
            </a:xfrm>
            <a:prstGeom prst="roundRect">
              <a:avLst>
                <a:gd name="adj" fmla="val 14674"/>
              </a:avLst>
            </a:prstGeom>
            <a:blipFill rotWithShape="1">
              <a:blip r:embed="rId2"/>
              <a:srcRect/>
              <a:tile tx="0" ty="0" sx="100000" sy="100000" flip="none" algn="tl"/>
            </a:blip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800">
                  <a:solidFill>
                    <a:srgbClr val="FFFFFF"/>
                  </a:solidFill>
                  <a:uFill>
                    <a:solidFill>
                      <a:srgbClr val="009FD8"/>
                    </a:solidFill>
                  </a:uFill>
                  <a:latin typeface="Helvetica"/>
                  <a:ea typeface="Helvetica"/>
                  <a:cs typeface="Helvetica"/>
                  <a:sym typeface="Helvetica"/>
                </a:defRPr>
              </a:pPr>
              <a:r>
                <a:t>ZK</a:t>
              </a:r>
            </a:p>
            <a:p>
              <a:pPr algn="ctr" defTabSz="2603500">
                <a:buClr>
                  <a:srgbClr val="009FD8"/>
                </a:buClr>
                <a:defRPr sz="3800">
                  <a:solidFill>
                    <a:srgbClr val="FFFFFF"/>
                  </a:solidFill>
                  <a:uFill>
                    <a:solidFill>
                      <a:srgbClr val="009FD8"/>
                    </a:solidFill>
                  </a:uFill>
                  <a:latin typeface="Helvetica"/>
                  <a:ea typeface="Helvetica"/>
                  <a:cs typeface="Helvetica"/>
                  <a:sym typeface="Helvetica"/>
                </a:defRPr>
              </a:pPr>
              <a:r>
                <a:t>Cluster</a:t>
              </a:r>
            </a:p>
          </p:txBody>
        </p:sp>
        <p:cxnSp>
          <p:nvCxnSpPr>
            <p:cNvPr id="681" name="Connection Line"/>
            <p:cNvCxnSpPr>
              <a:endCxn id="680" idx="1"/>
            </p:cNvCxnSpPr>
            <p:nvPr/>
          </p:nvCxnSpPr>
          <p:spPr>
            <a:xfrm>
              <a:off x="11699399" y="1109725"/>
              <a:ext cx="3637352" cy="1531875"/>
            </a:xfrm>
            <a:prstGeom prst="straightConnector1">
              <a:avLst/>
            </a:prstGeom>
            <a:ln w="63500" cap="flat">
              <a:solidFill>
                <a:srgbClr val="000000"/>
              </a:solidFill>
              <a:prstDash val="solid"/>
              <a:miter lim="400000"/>
              <a:tailEnd type="triangle" w="med" len="med"/>
            </a:ln>
            <a:effectLst/>
          </p:spPr>
        </p:cxnSp>
        <p:sp>
          <p:nvSpPr>
            <p:cNvPr id="682" name="Stream…"/>
            <p:cNvSpPr/>
            <p:nvPr/>
          </p:nvSpPr>
          <p:spPr>
            <a:xfrm>
              <a:off x="3289987" y="5267555"/>
              <a:ext cx="2779825" cy="1448880"/>
            </a:xfrm>
            <a:prstGeom prst="roundRect">
              <a:avLst>
                <a:gd name="adj" fmla="val 14901"/>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Stream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sp>
          <p:nvSpPr>
            <p:cNvPr id="683" name="I1"/>
            <p:cNvSpPr/>
            <p:nvPr/>
          </p:nvSpPr>
          <p:spPr>
            <a:xfrm>
              <a:off x="270340" y="6973811"/>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1</a:t>
              </a:r>
            </a:p>
          </p:txBody>
        </p:sp>
        <p:sp>
          <p:nvSpPr>
            <p:cNvPr id="684" name="I2"/>
            <p:cNvSpPr/>
            <p:nvPr/>
          </p:nvSpPr>
          <p:spPr>
            <a:xfrm>
              <a:off x="1780163" y="6969593"/>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2</a:t>
              </a:r>
            </a:p>
          </p:txBody>
        </p:sp>
        <p:sp>
          <p:nvSpPr>
            <p:cNvPr id="685" name="I3"/>
            <p:cNvSpPr/>
            <p:nvPr/>
          </p:nvSpPr>
          <p:spPr>
            <a:xfrm>
              <a:off x="3289987" y="6969593"/>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3</a:t>
              </a:r>
            </a:p>
          </p:txBody>
        </p:sp>
        <p:sp>
          <p:nvSpPr>
            <p:cNvPr id="686" name="I4"/>
            <p:cNvSpPr/>
            <p:nvPr/>
          </p:nvSpPr>
          <p:spPr>
            <a:xfrm>
              <a:off x="4799810" y="6969593"/>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4</a:t>
              </a:r>
            </a:p>
          </p:txBody>
        </p:sp>
        <p:sp>
          <p:nvSpPr>
            <p:cNvPr id="687" name="Rounded Rectangle"/>
            <p:cNvSpPr/>
            <p:nvPr/>
          </p:nvSpPr>
          <p:spPr>
            <a:xfrm>
              <a:off x="0" y="4932536"/>
              <a:ext cx="6340152" cy="3649944"/>
            </a:xfrm>
            <a:prstGeom prst="roundRect">
              <a:avLst>
                <a:gd name="adj" fmla="val 15310"/>
              </a:avLst>
            </a:prstGeom>
            <a:noFill/>
            <a:ln w="63500" cap="flat">
              <a:solidFill>
                <a:srgbClr val="009FD8"/>
              </a:solidFill>
              <a:prstDash val="sysDot"/>
              <a:miter lim="400000"/>
            </a:ln>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688" name="Stream…"/>
            <p:cNvSpPr/>
            <p:nvPr/>
          </p:nvSpPr>
          <p:spPr>
            <a:xfrm>
              <a:off x="12921377" y="5267555"/>
              <a:ext cx="2779826" cy="1448880"/>
            </a:xfrm>
            <a:prstGeom prst="roundRect">
              <a:avLst>
                <a:gd name="adj" fmla="val 15778"/>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Stream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sp>
          <p:nvSpPr>
            <p:cNvPr id="689" name="I1"/>
            <p:cNvSpPr/>
            <p:nvPr/>
          </p:nvSpPr>
          <p:spPr>
            <a:xfrm>
              <a:off x="12921377" y="7045436"/>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1</a:t>
              </a:r>
            </a:p>
          </p:txBody>
        </p:sp>
        <p:sp>
          <p:nvSpPr>
            <p:cNvPr id="690" name="I2"/>
            <p:cNvSpPr/>
            <p:nvPr/>
          </p:nvSpPr>
          <p:spPr>
            <a:xfrm>
              <a:off x="14431202" y="7041218"/>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2</a:t>
              </a:r>
            </a:p>
          </p:txBody>
        </p:sp>
        <p:sp>
          <p:nvSpPr>
            <p:cNvPr id="691" name="I3"/>
            <p:cNvSpPr/>
            <p:nvPr/>
          </p:nvSpPr>
          <p:spPr>
            <a:xfrm>
              <a:off x="15941023" y="7041218"/>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3</a:t>
              </a:r>
            </a:p>
          </p:txBody>
        </p:sp>
        <p:sp>
          <p:nvSpPr>
            <p:cNvPr id="692" name="I4"/>
            <p:cNvSpPr/>
            <p:nvPr/>
          </p:nvSpPr>
          <p:spPr>
            <a:xfrm>
              <a:off x="17450847" y="7041218"/>
              <a:ext cx="1270001" cy="1270001"/>
            </a:xfrm>
            <a:prstGeom prst="roundRect">
              <a:avLst>
                <a:gd name="adj" fmla="val 15000"/>
              </a:avLst>
            </a:prstGeom>
            <a:solidFill>
              <a:srgbClr val="04AD94"/>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4500">
                  <a:solidFill>
                    <a:srgbClr val="FFFFFF"/>
                  </a:solidFill>
                  <a:uFill>
                    <a:solidFill>
                      <a:srgbClr val="009FD8"/>
                    </a:solidFill>
                  </a:uFill>
                  <a:latin typeface="Cantarell Regular"/>
                  <a:ea typeface="Cantarell Regular"/>
                  <a:cs typeface="Cantarell Regular"/>
                  <a:sym typeface="Cantarell Regular"/>
                </a:defRPr>
              </a:pPr>
              <a:r>
                <a:t>I</a:t>
              </a:r>
              <a:r>
                <a:rPr baseline="-5999"/>
                <a:t>4</a:t>
              </a:r>
            </a:p>
          </p:txBody>
        </p:sp>
        <p:sp>
          <p:nvSpPr>
            <p:cNvPr id="693" name="Rounded Rectangle"/>
            <p:cNvSpPr/>
            <p:nvPr/>
          </p:nvSpPr>
          <p:spPr>
            <a:xfrm>
              <a:off x="12651037" y="5004161"/>
              <a:ext cx="6340153" cy="3649944"/>
            </a:xfrm>
            <a:prstGeom prst="roundRect">
              <a:avLst>
                <a:gd name="adj" fmla="val 15310"/>
              </a:avLst>
            </a:prstGeom>
            <a:noFill/>
            <a:ln w="63500" cap="flat">
              <a:solidFill>
                <a:srgbClr val="009FD8"/>
              </a:solidFill>
              <a:prstDash val="sysDot"/>
              <a:miter lim="400000"/>
            </a:ln>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cxnSp>
          <p:nvCxnSpPr>
            <p:cNvPr id="694" name="Connection Line"/>
            <p:cNvCxnSpPr>
              <a:stCxn id="679" idx="2"/>
              <a:endCxn id="682" idx="0"/>
            </p:cNvCxnSpPr>
            <p:nvPr/>
          </p:nvCxnSpPr>
          <p:spPr>
            <a:xfrm flipH="1">
              <a:off x="4679900" y="2172002"/>
              <a:ext cx="4601506" cy="3095553"/>
            </a:xfrm>
            <a:prstGeom prst="straightConnector1">
              <a:avLst/>
            </a:prstGeom>
            <a:ln w="63500" cap="flat">
              <a:solidFill>
                <a:srgbClr val="000000"/>
              </a:solidFill>
              <a:prstDash val="solid"/>
              <a:miter lim="400000"/>
              <a:headEnd type="triangle" w="med" len="med"/>
              <a:tailEnd type="triangle" w="med" len="med"/>
            </a:ln>
            <a:effectLst/>
          </p:spPr>
        </p:cxnSp>
        <p:cxnSp>
          <p:nvCxnSpPr>
            <p:cNvPr id="695" name="Connection Line"/>
            <p:cNvCxnSpPr>
              <a:stCxn id="679" idx="2"/>
              <a:endCxn id="688" idx="0"/>
            </p:cNvCxnSpPr>
            <p:nvPr/>
          </p:nvCxnSpPr>
          <p:spPr>
            <a:xfrm>
              <a:off x="9281405" y="2172002"/>
              <a:ext cx="5029884" cy="3095553"/>
            </a:xfrm>
            <a:prstGeom prst="straightConnector1">
              <a:avLst/>
            </a:prstGeom>
            <a:ln w="63500" cap="flat">
              <a:solidFill>
                <a:srgbClr val="000000"/>
              </a:solidFill>
              <a:prstDash val="solid"/>
              <a:miter lim="400000"/>
              <a:headEnd type="triangle" w="med" len="med"/>
              <a:tailEnd type="triangle" w="med" len="med"/>
            </a:ln>
            <a:effectLst/>
          </p:spPr>
        </p:cxnSp>
        <p:sp>
          <p:nvSpPr>
            <p:cNvPr id="696" name="Logical Plan,…"/>
            <p:cNvSpPr txBox="1"/>
            <p:nvPr/>
          </p:nvSpPr>
          <p:spPr>
            <a:xfrm>
              <a:off x="14979302" y="0"/>
              <a:ext cx="3354662" cy="14732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ctr" defTabSz="2603500">
                <a:buClrTx/>
                <a:defRPr sz="3000">
                  <a:solidFill>
                    <a:srgbClr val="A6AAA9"/>
                  </a:solidFill>
                  <a:uFill>
                    <a:solidFill>
                      <a:srgbClr val="009FD8"/>
                    </a:solidFill>
                  </a:uFill>
                  <a:latin typeface="Helvetica"/>
                  <a:ea typeface="Helvetica"/>
                  <a:cs typeface="Helvetica"/>
                  <a:sym typeface="Helvetica"/>
                </a:defRPr>
              </a:pPr>
              <a:r>
                <a:t>Logical Plan, </a:t>
              </a:r>
            </a:p>
            <a:p>
              <a:pPr algn="ctr" defTabSz="2603500">
                <a:buClrTx/>
                <a:defRPr sz="3000">
                  <a:solidFill>
                    <a:srgbClr val="A6AAA9"/>
                  </a:solidFill>
                  <a:uFill>
                    <a:solidFill>
                      <a:srgbClr val="009FD8"/>
                    </a:solidFill>
                  </a:uFill>
                  <a:latin typeface="Helvetica"/>
                  <a:ea typeface="Helvetica"/>
                  <a:cs typeface="Helvetica"/>
                  <a:sym typeface="Helvetica"/>
                </a:defRPr>
              </a:pPr>
              <a:r>
                <a:t>Physical Plan and </a:t>
              </a:r>
            </a:p>
            <a:p>
              <a:pPr algn="ctr" defTabSz="2603500">
                <a:buClrTx/>
                <a:defRPr sz="3000">
                  <a:solidFill>
                    <a:srgbClr val="A6AAA9"/>
                  </a:solidFill>
                  <a:uFill>
                    <a:solidFill>
                      <a:srgbClr val="009FD8"/>
                    </a:solidFill>
                  </a:uFill>
                  <a:latin typeface="Helvetica"/>
                  <a:ea typeface="Helvetica"/>
                  <a:cs typeface="Helvetica"/>
                  <a:sym typeface="Helvetica"/>
                </a:defRPr>
              </a:pPr>
              <a:r>
                <a:t>Execution State</a:t>
              </a:r>
            </a:p>
          </p:txBody>
        </p:sp>
        <p:sp>
          <p:nvSpPr>
            <p:cNvPr id="697" name="Sync Physical Plan"/>
            <p:cNvSpPr txBox="1"/>
            <p:nvPr/>
          </p:nvSpPr>
          <p:spPr>
            <a:xfrm>
              <a:off x="3050163" y="2641600"/>
              <a:ext cx="3354289" cy="5588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2603500">
                <a:buClrTx/>
                <a:defRPr sz="3000">
                  <a:solidFill>
                    <a:srgbClr val="A6AAA9"/>
                  </a:solidFill>
                  <a:uFill>
                    <a:solidFill>
                      <a:srgbClr val="009FD8"/>
                    </a:solidFill>
                  </a:uFill>
                  <a:latin typeface="Helvetica"/>
                  <a:ea typeface="Helvetica"/>
                  <a:cs typeface="Helvetica"/>
                  <a:sym typeface="Helvetica"/>
                </a:defRPr>
              </a:lvl1pPr>
            </a:lstStyle>
            <a:p>
              <a:r>
                <a:t>Sync Physical Plan</a:t>
              </a:r>
            </a:p>
          </p:txBody>
        </p:sp>
        <p:sp>
          <p:nvSpPr>
            <p:cNvPr id="698" name="CONTAINER"/>
            <p:cNvSpPr txBox="1"/>
            <p:nvPr/>
          </p:nvSpPr>
          <p:spPr>
            <a:xfrm>
              <a:off x="1803505" y="8885173"/>
              <a:ext cx="2773115" cy="6477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2603500">
                <a:buClrTx/>
                <a:defRPr>
                  <a:solidFill>
                    <a:srgbClr val="A6AAA9"/>
                  </a:solidFill>
                  <a:uFill>
                    <a:solidFill>
                      <a:srgbClr val="009FD8"/>
                    </a:solidFill>
                  </a:uFill>
                  <a:latin typeface="Helvetica"/>
                  <a:ea typeface="Helvetica"/>
                  <a:cs typeface="Helvetica"/>
                  <a:sym typeface="Helvetica"/>
                </a:defRPr>
              </a:lvl1pPr>
            </a:lstStyle>
            <a:p>
              <a:r>
                <a:t>CONTAINER</a:t>
              </a:r>
            </a:p>
          </p:txBody>
        </p:sp>
        <p:sp>
          <p:nvSpPr>
            <p:cNvPr id="699" name="CONTAINER"/>
            <p:cNvSpPr txBox="1"/>
            <p:nvPr/>
          </p:nvSpPr>
          <p:spPr>
            <a:xfrm>
              <a:off x="14632102" y="8962902"/>
              <a:ext cx="2773115" cy="647701"/>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2603500">
                <a:buClrTx/>
                <a:defRPr>
                  <a:solidFill>
                    <a:srgbClr val="A6AAA9"/>
                  </a:solidFill>
                  <a:uFill>
                    <a:solidFill>
                      <a:srgbClr val="009FD8"/>
                    </a:solidFill>
                  </a:uFill>
                  <a:latin typeface="Helvetica"/>
                  <a:ea typeface="Helvetica"/>
                  <a:cs typeface="Helvetica"/>
                  <a:sym typeface="Helvetica"/>
                </a:defRPr>
              </a:lvl1pPr>
            </a:lstStyle>
            <a:p>
              <a:r>
                <a:t>CONTAINER</a:t>
              </a:r>
            </a:p>
          </p:txBody>
        </p:sp>
        <p:sp>
          <p:nvSpPr>
            <p:cNvPr id="700" name="Metrics…"/>
            <p:cNvSpPr/>
            <p:nvPr/>
          </p:nvSpPr>
          <p:spPr>
            <a:xfrm>
              <a:off x="312473" y="5267555"/>
              <a:ext cx="2639766" cy="1403204"/>
            </a:xfrm>
            <a:prstGeom prst="roundRect">
              <a:avLst>
                <a:gd name="adj" fmla="val 14481"/>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Metrics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sp>
          <p:nvSpPr>
            <p:cNvPr id="701" name="Metrics…"/>
            <p:cNvSpPr/>
            <p:nvPr/>
          </p:nvSpPr>
          <p:spPr>
            <a:xfrm>
              <a:off x="16137867" y="5290394"/>
              <a:ext cx="2639766" cy="1403203"/>
            </a:xfrm>
            <a:prstGeom prst="roundRect">
              <a:avLst>
                <a:gd name="adj" fmla="val 14481"/>
              </a:avLst>
            </a:prstGeom>
            <a:solidFill>
              <a:srgbClr val="018977"/>
            </a:solidFill>
            <a:ln w="25400" cap="flat">
              <a:noFill/>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Metrics </a:t>
              </a:r>
            </a:p>
            <a:p>
              <a:pPr algn="ctr" defTabSz="2603500">
                <a:buClr>
                  <a:srgbClr val="009FD8"/>
                </a:buClr>
                <a:defRPr sz="3000">
                  <a:solidFill>
                    <a:srgbClr val="FFFFFF"/>
                  </a:solidFill>
                  <a:uFill>
                    <a:solidFill>
                      <a:srgbClr val="009FD8"/>
                    </a:solidFill>
                  </a:uFill>
                  <a:latin typeface="Helvetica"/>
                  <a:ea typeface="Helvetica"/>
                  <a:cs typeface="Helvetica"/>
                  <a:sym typeface="Helvetica"/>
                </a:defRPr>
              </a:pPr>
              <a:r>
                <a:t>Manager</a:t>
              </a:r>
            </a:p>
          </p:txBody>
        </p:sp>
        <p:cxnSp>
          <p:nvCxnSpPr>
            <p:cNvPr id="702" name="Connection Line"/>
            <p:cNvCxnSpPr>
              <a:stCxn id="682" idx="0"/>
              <a:endCxn id="680" idx="1"/>
            </p:cNvCxnSpPr>
            <p:nvPr/>
          </p:nvCxnSpPr>
          <p:spPr>
            <a:xfrm flipV="1">
              <a:off x="4679900" y="2641599"/>
              <a:ext cx="10656851" cy="2625955"/>
            </a:xfrm>
            <a:prstGeom prst="straightConnector1">
              <a:avLst/>
            </a:prstGeom>
            <a:ln w="63500" cap="flat">
              <a:solidFill>
                <a:srgbClr val="000000"/>
              </a:solidFill>
              <a:prstDash val="sysDot"/>
              <a:miter lim="400000"/>
              <a:headEnd type="triangle" w="med" len="med"/>
              <a:tailEnd type="triangle" w="med" len="med"/>
            </a:ln>
            <a:effectLst/>
          </p:spPr>
        </p:cxnSp>
        <p:cxnSp>
          <p:nvCxnSpPr>
            <p:cNvPr id="703" name="Connection Line"/>
            <p:cNvCxnSpPr>
              <a:stCxn id="688" idx="0"/>
            </p:cNvCxnSpPr>
            <p:nvPr/>
          </p:nvCxnSpPr>
          <p:spPr>
            <a:xfrm flipV="1">
              <a:off x="14311289" y="2641599"/>
              <a:ext cx="1025461" cy="2625955"/>
            </a:xfrm>
            <a:prstGeom prst="straightConnector1">
              <a:avLst/>
            </a:prstGeom>
            <a:ln w="63500" cap="flat">
              <a:solidFill>
                <a:srgbClr val="000000"/>
              </a:solidFill>
              <a:prstDash val="sysDot"/>
              <a:miter lim="400000"/>
              <a:headEnd type="triangle" w="med" len="med"/>
              <a:tailEnd type="triangle" w="med" len="med"/>
            </a:ln>
            <a:effectLst/>
          </p:spPr>
        </p:cxn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78"/>
                                        </p:tgtEl>
                                        <p:attrNameLst>
                                          <p:attrName>style.visibility</p:attrName>
                                        </p:attrNameLst>
                                      </p:cBhvr>
                                      <p:to>
                                        <p:strVal val="visible"/>
                                      </p:to>
                                    </p:set>
                                    <p:animEffect transition="in" filter="dissolve">
                                      <p:cBhvr>
                                        <p:cTn id="7" dur="500"/>
                                        <p:tgtEl>
                                          <p:spTgt spid="67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04"/>
                                        </p:tgtEl>
                                        <p:attrNameLst>
                                          <p:attrName>style.visibility</p:attrName>
                                        </p:attrNameLst>
                                      </p:cBhvr>
                                      <p:to>
                                        <p:strVal val="visible"/>
                                      </p:to>
                                    </p:set>
                                    <p:animEffect transition="in" filter="dissolve">
                                      <p:cBhvr>
                                        <p:cTn id="11"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1" animBg="1" advAuto="0"/>
      <p:bldP spid="704"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70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710" name="Group"/>
          <p:cNvGrpSpPr/>
          <p:nvPr/>
        </p:nvGrpSpPr>
        <p:grpSpPr>
          <a:xfrm>
            <a:off x="694838" y="12818647"/>
            <a:ext cx="448165" cy="442313"/>
            <a:chOff x="0" y="0"/>
            <a:chExt cx="448164" cy="442312"/>
          </a:xfrm>
        </p:grpSpPr>
        <p:sp>
          <p:nvSpPr>
            <p:cNvPr id="70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0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713" name="Group"/>
          <p:cNvGrpSpPr/>
          <p:nvPr/>
        </p:nvGrpSpPr>
        <p:grpSpPr>
          <a:xfrm flipH="1">
            <a:off x="1867417" y="12818647"/>
            <a:ext cx="448165" cy="442313"/>
            <a:chOff x="0" y="0"/>
            <a:chExt cx="448164" cy="442312"/>
          </a:xfrm>
        </p:grpSpPr>
        <p:sp>
          <p:nvSpPr>
            <p:cNvPr id="71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1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71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15"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716" name="Stream Manager - Design Goals"/>
          <p:cNvSpPr txBox="1"/>
          <p:nvPr/>
        </p:nvSpPr>
        <p:spPr>
          <a:xfrm>
            <a:off x="4512558" y="1361517"/>
            <a:ext cx="15384374"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Stream Manager - Design Goals</a:t>
            </a:r>
          </a:p>
        </p:txBody>
      </p:sp>
      <p:sp>
        <p:nvSpPr>
          <p:cNvPr id="717" name="Circle"/>
          <p:cNvSpPr/>
          <p:nvPr/>
        </p:nvSpPr>
        <p:spPr>
          <a:xfrm>
            <a:off x="2037970" y="4230674"/>
            <a:ext cx="1847657" cy="1847657"/>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18" name="Core logic in one centralized place"/>
          <p:cNvSpPr txBox="1"/>
          <p:nvPr/>
        </p:nvSpPr>
        <p:spPr>
          <a:xfrm>
            <a:off x="4010008" y="4578436"/>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Core logic in one centralized place</a:t>
            </a:r>
          </a:p>
        </p:txBody>
      </p:sp>
      <p:sp>
        <p:nvSpPr>
          <p:cNvPr id="719" name="Circle"/>
          <p:cNvSpPr/>
          <p:nvPr/>
        </p:nvSpPr>
        <p:spPr>
          <a:xfrm>
            <a:off x="2037970" y="6845948"/>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0" name="Super Efficient"/>
          <p:cNvSpPr txBox="1"/>
          <p:nvPr/>
        </p:nvSpPr>
        <p:spPr>
          <a:xfrm>
            <a:off x="4010008" y="7193709"/>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pPr>
              <a:defRPr>
                <a:uFill>
                  <a:solidFill>
                    <a:srgbClr val="000000"/>
                  </a:solidFill>
                </a:uFill>
              </a:defRPr>
            </a:pPr>
            <a:r>
              <a:rPr>
                <a:uFill>
                  <a:solidFill>
                    <a:srgbClr val="B5B5B5"/>
                  </a:solidFill>
                </a:uFill>
              </a:rPr>
              <a:t>Super Efficient</a:t>
            </a:r>
          </a:p>
        </p:txBody>
      </p:sp>
      <p:sp>
        <p:nvSpPr>
          <p:cNvPr id="721" name="Circle"/>
          <p:cNvSpPr/>
          <p:nvPr/>
        </p:nvSpPr>
        <p:spPr>
          <a:xfrm>
            <a:off x="2037970" y="9458630"/>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2" name="Pluggable"/>
          <p:cNvSpPr txBox="1"/>
          <p:nvPr/>
        </p:nvSpPr>
        <p:spPr>
          <a:xfrm>
            <a:off x="4010008" y="9806392"/>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Pluggable</a:t>
            </a:r>
          </a:p>
        </p:txBody>
      </p:sp>
      <p:sp>
        <p:nvSpPr>
          <p:cNvPr id="723" name="Circle"/>
          <p:cNvSpPr/>
          <p:nvPr/>
        </p:nvSpPr>
        <p:spPr>
          <a:xfrm>
            <a:off x="13091196" y="4230674"/>
            <a:ext cx="1847657" cy="1847657"/>
          </a:xfrm>
          <a:prstGeom prst="ellipse">
            <a:avLst/>
          </a:prstGeom>
          <a:solidFill>
            <a:srgbClr val="07E0C5"/>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4" name="Transport (tcp sockets, unix sockets, shared memory)"/>
          <p:cNvSpPr txBox="1"/>
          <p:nvPr/>
        </p:nvSpPr>
        <p:spPr>
          <a:xfrm>
            <a:off x="15106828" y="4578436"/>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20000"/>
              </a:lnSpc>
              <a:buClr>
                <a:srgbClr val="B5B5B5"/>
              </a:buClr>
              <a:defRPr sz="3200"/>
            </a:lvl1pPr>
          </a:lstStyle>
          <a:p>
            <a:r>
              <a:t>Transport (tcp sockets, unix sockets, shared memory)</a:t>
            </a:r>
          </a:p>
        </p:txBody>
      </p:sp>
      <p:sp>
        <p:nvSpPr>
          <p:cNvPr id="725" name="Circle"/>
          <p:cNvSpPr/>
          <p:nvPr/>
        </p:nvSpPr>
        <p:spPr>
          <a:xfrm>
            <a:off x="13134790" y="6845948"/>
            <a:ext cx="1847657" cy="1847657"/>
          </a:xfrm>
          <a:prstGeom prst="ellipse">
            <a:avLst/>
          </a:prstGeom>
          <a:solidFill>
            <a:srgbClr val="72ECD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6" name="Interlanguage Data Format (Protobufs, Cap N’ Proto, etc)"/>
          <p:cNvSpPr txBox="1"/>
          <p:nvPr/>
        </p:nvSpPr>
        <p:spPr>
          <a:xfrm>
            <a:off x="15106828" y="7193709"/>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40000"/>
              </a:lnSpc>
              <a:buClr>
                <a:srgbClr val="B5B5B5"/>
              </a:buClr>
              <a:defRPr sz="3200"/>
            </a:lvl1pPr>
          </a:lstStyle>
          <a:p>
            <a:r>
              <a:t>Interlanguage Data Format (Protobufs, Cap N’ Proto, etc)</a:t>
            </a:r>
          </a:p>
        </p:txBody>
      </p:sp>
      <p:sp>
        <p:nvSpPr>
          <p:cNvPr id="727" name="Circle"/>
          <p:cNvSpPr/>
          <p:nvPr/>
        </p:nvSpPr>
        <p:spPr>
          <a:xfrm>
            <a:off x="13134790" y="9471330"/>
            <a:ext cx="1847657" cy="1847657"/>
          </a:xfrm>
          <a:prstGeom prst="ellipse">
            <a:avLst/>
          </a:prstGeom>
          <a:solidFill>
            <a:srgbClr val="04CBA8"/>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28" name="Protocol (HTTP, gRPC, custom, etc)…"/>
          <p:cNvSpPr txBox="1"/>
          <p:nvPr/>
        </p:nvSpPr>
        <p:spPr>
          <a:xfrm>
            <a:off x="15106828" y="9806392"/>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20000"/>
              </a:lnSpc>
              <a:buClr>
                <a:srgbClr val="B5B5B5"/>
              </a:buClr>
              <a:defRPr sz="3200"/>
            </a:pPr>
            <a:r>
              <a:t>Protocol (HTTP, gRPC, custom, etc)</a:t>
            </a:r>
          </a:p>
          <a:p>
            <a:pPr>
              <a:lnSpc>
                <a:spcPct val="120000"/>
              </a:lnSpc>
              <a:buClr>
                <a:srgbClr val="B5B5B5"/>
              </a:buClr>
              <a:defRPr sz="3200"/>
            </a:pPr>
            <a:r>
              <a:t>Oculus/HoloLens/Magic Leap</a:t>
            </a:r>
          </a:p>
        </p:txBody>
      </p:sp>
      <p:sp>
        <p:nvSpPr>
          <p:cNvPr id="729" name="Ñ"/>
          <p:cNvSpPr txBox="1"/>
          <p:nvPr/>
        </p:nvSpPr>
        <p:spPr>
          <a:xfrm>
            <a:off x="2519505" y="4621003"/>
            <a:ext cx="884586"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8800">
                <a:latin typeface="Iconic"/>
                <a:ea typeface="Iconic"/>
                <a:cs typeface="Iconic"/>
                <a:sym typeface="Iconic"/>
              </a:defRPr>
            </a:pPr>
            <a:r>
              <a:rPr sz="10000">
                <a:latin typeface="RaphaelIcons"/>
                <a:ea typeface="RaphaelIcons"/>
                <a:cs typeface="RaphaelIcons"/>
                <a:sym typeface="RaphaelIcons"/>
              </a:rPr>
              <a:t>Ñ</a:t>
            </a:r>
          </a:p>
        </p:txBody>
      </p:sp>
      <p:sp>
        <p:nvSpPr>
          <p:cNvPr id="730" name=""/>
          <p:cNvSpPr txBox="1"/>
          <p:nvPr/>
        </p:nvSpPr>
        <p:spPr>
          <a:xfrm>
            <a:off x="13576162" y="7356516"/>
            <a:ext cx="877723" cy="82652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Iconic"/>
              <a:defRPr sz="8800">
                <a:solidFill>
                  <a:srgbClr val="FFFFFF"/>
                </a:solidFill>
                <a:uFill>
                  <a:solidFill>
                    <a:srgbClr val="FFFFFF"/>
                  </a:solidFill>
                </a:uFill>
                <a:latin typeface="Iconic"/>
                <a:ea typeface="Iconic"/>
                <a:cs typeface="Iconic"/>
                <a:sym typeface="Iconic"/>
              </a:defRPr>
            </a:lvl1pPr>
          </a:lstStyle>
          <a:p>
            <a:r>
              <a:t></a:t>
            </a:r>
          </a:p>
        </p:txBody>
      </p:sp>
      <p:sp>
        <p:nvSpPr>
          <p:cNvPr id="731" name="+"/>
          <p:cNvSpPr txBox="1"/>
          <p:nvPr/>
        </p:nvSpPr>
        <p:spPr>
          <a:xfrm>
            <a:off x="2543333" y="7134776"/>
            <a:ext cx="836931" cy="12700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Modern Pictograms"/>
              <a:defRPr sz="10000">
                <a:solidFill>
                  <a:srgbClr val="FFFFFF"/>
                </a:solidFill>
                <a:uFill>
                  <a:solidFill>
                    <a:srgbClr val="FFFFFF"/>
                  </a:solidFill>
                </a:uFill>
                <a:latin typeface="Modern Pictograms"/>
                <a:ea typeface="Modern Pictograms"/>
                <a:cs typeface="Modern Pictograms"/>
                <a:sym typeface="Modern Pictograms"/>
              </a:defRPr>
            </a:lvl1pPr>
          </a:lstStyle>
          <a:p>
            <a:pPr>
              <a:defRPr sz="8800">
                <a:latin typeface="Iconic"/>
                <a:ea typeface="Iconic"/>
                <a:cs typeface="Iconic"/>
                <a:sym typeface="Iconic"/>
              </a:defRPr>
            </a:pPr>
            <a:r>
              <a:rPr sz="10000">
                <a:latin typeface="Modern Pictograms"/>
                <a:ea typeface="Modern Pictograms"/>
                <a:cs typeface="Modern Pictograms"/>
                <a:sym typeface="Modern Pictograms"/>
              </a:rPr>
              <a:t>+</a:t>
            </a:r>
          </a:p>
        </p:txBody>
      </p:sp>
      <p:sp>
        <p:nvSpPr>
          <p:cNvPr id="732" name="&gt;"/>
          <p:cNvSpPr txBox="1"/>
          <p:nvPr/>
        </p:nvSpPr>
        <p:spPr>
          <a:xfrm>
            <a:off x="13576163" y="9849058"/>
            <a:ext cx="977901" cy="10668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Sosa"/>
              <a:defRPr sz="7600">
                <a:solidFill>
                  <a:srgbClr val="FFFFFF"/>
                </a:solidFill>
                <a:uFill>
                  <a:solidFill>
                    <a:srgbClr val="FFFFFF"/>
                  </a:solidFill>
                </a:uFill>
                <a:latin typeface="Sosa"/>
                <a:ea typeface="Sosa"/>
                <a:cs typeface="Sosa"/>
                <a:sym typeface="Sosa"/>
              </a:defRPr>
            </a:lvl1pPr>
          </a:lstStyle>
          <a:p>
            <a:pPr>
              <a:defRPr sz="8800">
                <a:latin typeface="Iconic"/>
                <a:ea typeface="Iconic"/>
                <a:cs typeface="Iconic"/>
                <a:sym typeface="Iconic"/>
              </a:defRPr>
            </a:pPr>
            <a:r>
              <a:rPr sz="7600">
                <a:latin typeface="Sosa"/>
                <a:ea typeface="Sosa"/>
                <a:cs typeface="Sosa"/>
                <a:sym typeface="Sosa"/>
              </a:rPr>
              <a:t>&gt;</a:t>
            </a:r>
          </a:p>
        </p:txBody>
      </p:sp>
      <p:grpSp>
        <p:nvGrpSpPr>
          <p:cNvPr id="737" name="Group"/>
          <p:cNvGrpSpPr/>
          <p:nvPr/>
        </p:nvGrpSpPr>
        <p:grpSpPr>
          <a:xfrm>
            <a:off x="2519505" y="9940166"/>
            <a:ext cx="884586" cy="884585"/>
            <a:chOff x="0" y="0"/>
            <a:chExt cx="884584" cy="884584"/>
          </a:xfrm>
        </p:grpSpPr>
        <p:sp>
          <p:nvSpPr>
            <p:cNvPr id="733" name="Shape"/>
            <p:cNvSpPr/>
            <p:nvPr/>
          </p:nvSpPr>
          <p:spPr>
            <a:xfrm>
              <a:off x="0" y="0"/>
              <a:ext cx="884585" cy="22114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0" y="21600"/>
                  </a:lnTo>
                  <a:lnTo>
                    <a:pt x="21600" y="21600"/>
                  </a:lnTo>
                  <a:lnTo>
                    <a:pt x="16200" y="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34" name="Shape"/>
            <p:cNvSpPr/>
            <p:nvPr/>
          </p:nvSpPr>
          <p:spPr>
            <a:xfrm>
              <a:off x="0" y="718725"/>
              <a:ext cx="884585" cy="165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35" name="Shape"/>
            <p:cNvSpPr/>
            <p:nvPr/>
          </p:nvSpPr>
          <p:spPr>
            <a:xfrm>
              <a:off x="0" y="497578"/>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36" name="Shape"/>
            <p:cNvSpPr/>
            <p:nvPr/>
          </p:nvSpPr>
          <p:spPr>
            <a:xfrm>
              <a:off x="0" y="276432"/>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grpSp>
      <p:sp>
        <p:nvSpPr>
          <p:cNvPr id="738" name="Shape"/>
          <p:cNvSpPr/>
          <p:nvPr/>
        </p:nvSpPr>
        <p:spPr>
          <a:xfrm>
            <a:off x="13576163" y="4741363"/>
            <a:ext cx="893469" cy="826521"/>
          </a:xfrm>
          <a:custGeom>
            <a:avLst/>
            <a:gdLst/>
            <a:ahLst/>
            <a:cxnLst>
              <a:cxn ang="0">
                <a:pos x="wd2" y="hd2"/>
              </a:cxn>
              <a:cxn ang="5400000">
                <a:pos x="wd2" y="hd2"/>
              </a:cxn>
              <a:cxn ang="10800000">
                <a:pos x="wd2" y="hd2"/>
              </a:cxn>
              <a:cxn ang="16200000">
                <a:pos x="wd2" y="hd2"/>
              </a:cxn>
            </a:cxnLst>
            <a:rect l="0" t="0" r="r" b="b"/>
            <a:pathLst>
              <a:path w="21600" h="21600" extrusionOk="0">
                <a:moveTo>
                  <a:pt x="20829" y="9000"/>
                </a:moveTo>
                <a:cubicBezTo>
                  <a:pt x="19286" y="9000"/>
                  <a:pt x="19286" y="9000"/>
                  <a:pt x="19286" y="9000"/>
                </a:cubicBezTo>
                <a:cubicBezTo>
                  <a:pt x="18900" y="7200"/>
                  <a:pt x="18900" y="7200"/>
                  <a:pt x="18900" y="7200"/>
                </a:cubicBezTo>
                <a:cubicBezTo>
                  <a:pt x="20829" y="7200"/>
                  <a:pt x="20829" y="7200"/>
                  <a:pt x="20829" y="7200"/>
                </a:cubicBezTo>
                <a:cubicBezTo>
                  <a:pt x="21214" y="7200"/>
                  <a:pt x="21600" y="6750"/>
                  <a:pt x="21600" y="6300"/>
                </a:cubicBezTo>
                <a:cubicBezTo>
                  <a:pt x="21600" y="5850"/>
                  <a:pt x="21214" y="5400"/>
                  <a:pt x="20829" y="5400"/>
                </a:cubicBezTo>
                <a:cubicBezTo>
                  <a:pt x="18514" y="5400"/>
                  <a:pt x="18514" y="5400"/>
                  <a:pt x="18514" y="5400"/>
                </a:cubicBezTo>
                <a:cubicBezTo>
                  <a:pt x="17357" y="1800"/>
                  <a:pt x="17357" y="1800"/>
                  <a:pt x="17357" y="1800"/>
                </a:cubicBezTo>
                <a:cubicBezTo>
                  <a:pt x="16971" y="450"/>
                  <a:pt x="16200" y="0"/>
                  <a:pt x="15429" y="0"/>
                </a:cubicBezTo>
                <a:cubicBezTo>
                  <a:pt x="6171" y="0"/>
                  <a:pt x="6171" y="0"/>
                  <a:pt x="6171" y="0"/>
                </a:cubicBezTo>
                <a:cubicBezTo>
                  <a:pt x="5014" y="0"/>
                  <a:pt x="4243" y="450"/>
                  <a:pt x="3857" y="1800"/>
                </a:cubicBezTo>
                <a:cubicBezTo>
                  <a:pt x="3086" y="5400"/>
                  <a:pt x="3086" y="5400"/>
                  <a:pt x="3086" y="5400"/>
                </a:cubicBezTo>
                <a:cubicBezTo>
                  <a:pt x="771" y="5400"/>
                  <a:pt x="771" y="5400"/>
                  <a:pt x="771" y="5400"/>
                </a:cubicBezTo>
                <a:cubicBezTo>
                  <a:pt x="0" y="5400"/>
                  <a:pt x="0" y="5850"/>
                  <a:pt x="0" y="6300"/>
                </a:cubicBezTo>
                <a:cubicBezTo>
                  <a:pt x="0" y="6750"/>
                  <a:pt x="0" y="7200"/>
                  <a:pt x="771" y="7200"/>
                </a:cubicBezTo>
                <a:cubicBezTo>
                  <a:pt x="2314" y="7200"/>
                  <a:pt x="2314" y="7200"/>
                  <a:pt x="2314" y="7200"/>
                </a:cubicBezTo>
                <a:cubicBezTo>
                  <a:pt x="1929" y="9000"/>
                  <a:pt x="1929" y="9000"/>
                  <a:pt x="1929" y="9000"/>
                </a:cubicBezTo>
                <a:cubicBezTo>
                  <a:pt x="771" y="9000"/>
                  <a:pt x="771" y="9000"/>
                  <a:pt x="771" y="9000"/>
                </a:cubicBezTo>
                <a:cubicBezTo>
                  <a:pt x="0" y="9000"/>
                  <a:pt x="0" y="9450"/>
                  <a:pt x="0" y="9900"/>
                </a:cubicBezTo>
                <a:cubicBezTo>
                  <a:pt x="0" y="15300"/>
                  <a:pt x="0" y="15300"/>
                  <a:pt x="0" y="15300"/>
                </a:cubicBezTo>
                <a:cubicBezTo>
                  <a:pt x="0" y="15750"/>
                  <a:pt x="0" y="16200"/>
                  <a:pt x="771" y="16200"/>
                </a:cubicBezTo>
                <a:cubicBezTo>
                  <a:pt x="1543" y="16200"/>
                  <a:pt x="1543" y="16200"/>
                  <a:pt x="1543" y="16200"/>
                </a:cubicBezTo>
                <a:cubicBezTo>
                  <a:pt x="1543" y="19800"/>
                  <a:pt x="1543" y="19800"/>
                  <a:pt x="1543" y="19800"/>
                </a:cubicBezTo>
                <a:cubicBezTo>
                  <a:pt x="1543" y="20700"/>
                  <a:pt x="1929" y="21600"/>
                  <a:pt x="3086" y="21600"/>
                </a:cubicBezTo>
                <a:cubicBezTo>
                  <a:pt x="4629" y="21600"/>
                  <a:pt x="4629" y="21600"/>
                  <a:pt x="4629" y="21600"/>
                </a:cubicBezTo>
                <a:cubicBezTo>
                  <a:pt x="5400" y="21600"/>
                  <a:pt x="6171" y="20700"/>
                  <a:pt x="6171" y="19800"/>
                </a:cubicBezTo>
                <a:cubicBezTo>
                  <a:pt x="6171" y="16200"/>
                  <a:pt x="6171" y="16200"/>
                  <a:pt x="6171" y="16200"/>
                </a:cubicBezTo>
                <a:cubicBezTo>
                  <a:pt x="15429" y="16200"/>
                  <a:pt x="15429" y="16200"/>
                  <a:pt x="15429" y="16200"/>
                </a:cubicBezTo>
                <a:cubicBezTo>
                  <a:pt x="15429" y="19800"/>
                  <a:pt x="15429" y="19800"/>
                  <a:pt x="15429" y="19800"/>
                </a:cubicBezTo>
                <a:cubicBezTo>
                  <a:pt x="15429" y="20700"/>
                  <a:pt x="15814" y="21600"/>
                  <a:pt x="16971" y="21600"/>
                </a:cubicBezTo>
                <a:cubicBezTo>
                  <a:pt x="18514" y="21600"/>
                  <a:pt x="18514" y="21600"/>
                  <a:pt x="18514" y="21600"/>
                </a:cubicBezTo>
                <a:cubicBezTo>
                  <a:pt x="19286" y="21600"/>
                  <a:pt x="20057" y="20700"/>
                  <a:pt x="20057" y="19800"/>
                </a:cubicBezTo>
                <a:cubicBezTo>
                  <a:pt x="20057" y="16200"/>
                  <a:pt x="20057" y="16200"/>
                  <a:pt x="20057" y="16200"/>
                </a:cubicBezTo>
                <a:cubicBezTo>
                  <a:pt x="20829" y="16200"/>
                  <a:pt x="20829" y="16200"/>
                  <a:pt x="20829" y="16200"/>
                </a:cubicBezTo>
                <a:cubicBezTo>
                  <a:pt x="21214" y="16200"/>
                  <a:pt x="21600" y="15750"/>
                  <a:pt x="21600" y="15300"/>
                </a:cubicBezTo>
                <a:cubicBezTo>
                  <a:pt x="21600" y="9900"/>
                  <a:pt x="21600" y="9900"/>
                  <a:pt x="21600" y="9900"/>
                </a:cubicBezTo>
                <a:cubicBezTo>
                  <a:pt x="21600" y="9450"/>
                  <a:pt x="21214" y="9000"/>
                  <a:pt x="20829" y="9000"/>
                </a:cubicBezTo>
                <a:close/>
                <a:moveTo>
                  <a:pt x="5400" y="2250"/>
                </a:moveTo>
                <a:cubicBezTo>
                  <a:pt x="5400" y="1800"/>
                  <a:pt x="5786" y="1800"/>
                  <a:pt x="6171" y="1800"/>
                </a:cubicBezTo>
                <a:cubicBezTo>
                  <a:pt x="9257" y="1800"/>
                  <a:pt x="9257" y="1800"/>
                  <a:pt x="9257" y="1800"/>
                </a:cubicBezTo>
                <a:cubicBezTo>
                  <a:pt x="9257" y="2700"/>
                  <a:pt x="9257" y="2700"/>
                  <a:pt x="9257" y="2700"/>
                </a:cubicBezTo>
                <a:cubicBezTo>
                  <a:pt x="9257" y="3150"/>
                  <a:pt x="9257" y="3600"/>
                  <a:pt x="10029" y="3600"/>
                </a:cubicBezTo>
                <a:cubicBezTo>
                  <a:pt x="11571" y="3600"/>
                  <a:pt x="11571" y="3600"/>
                  <a:pt x="11571" y="3600"/>
                </a:cubicBezTo>
                <a:cubicBezTo>
                  <a:pt x="11957" y="3600"/>
                  <a:pt x="12343" y="3150"/>
                  <a:pt x="12343" y="2700"/>
                </a:cubicBezTo>
                <a:cubicBezTo>
                  <a:pt x="12343" y="1800"/>
                  <a:pt x="12343" y="1800"/>
                  <a:pt x="12343" y="1800"/>
                </a:cubicBezTo>
                <a:cubicBezTo>
                  <a:pt x="15429" y="1800"/>
                  <a:pt x="15429" y="1800"/>
                  <a:pt x="15429" y="1800"/>
                </a:cubicBezTo>
                <a:cubicBezTo>
                  <a:pt x="15429" y="1800"/>
                  <a:pt x="15814" y="1800"/>
                  <a:pt x="15814" y="2250"/>
                </a:cubicBezTo>
                <a:cubicBezTo>
                  <a:pt x="17743" y="9000"/>
                  <a:pt x="17743" y="9000"/>
                  <a:pt x="17743" y="9000"/>
                </a:cubicBezTo>
                <a:cubicBezTo>
                  <a:pt x="3471" y="9000"/>
                  <a:pt x="3471" y="9000"/>
                  <a:pt x="3471" y="9000"/>
                </a:cubicBezTo>
                <a:lnTo>
                  <a:pt x="5400" y="2250"/>
                </a:lnTo>
                <a:close/>
                <a:moveTo>
                  <a:pt x="4629" y="14400"/>
                </a:moveTo>
                <a:cubicBezTo>
                  <a:pt x="3471" y="14400"/>
                  <a:pt x="3086" y="13500"/>
                  <a:pt x="3086" y="12600"/>
                </a:cubicBezTo>
                <a:cubicBezTo>
                  <a:pt x="3086" y="11700"/>
                  <a:pt x="3471" y="10800"/>
                  <a:pt x="4629" y="10800"/>
                </a:cubicBezTo>
                <a:cubicBezTo>
                  <a:pt x="5400" y="10800"/>
                  <a:pt x="6171" y="11700"/>
                  <a:pt x="6171" y="12600"/>
                </a:cubicBezTo>
                <a:cubicBezTo>
                  <a:pt x="6171" y="13500"/>
                  <a:pt x="5400" y="14400"/>
                  <a:pt x="4629" y="14400"/>
                </a:cubicBezTo>
                <a:close/>
                <a:moveTo>
                  <a:pt x="13886" y="14400"/>
                </a:moveTo>
                <a:cubicBezTo>
                  <a:pt x="7714" y="14400"/>
                  <a:pt x="7714" y="14400"/>
                  <a:pt x="7714" y="14400"/>
                </a:cubicBezTo>
                <a:cubicBezTo>
                  <a:pt x="7714" y="12600"/>
                  <a:pt x="7714" y="12600"/>
                  <a:pt x="7714" y="12600"/>
                </a:cubicBezTo>
                <a:cubicBezTo>
                  <a:pt x="13886" y="12600"/>
                  <a:pt x="13886" y="12600"/>
                  <a:pt x="13886" y="12600"/>
                </a:cubicBezTo>
                <a:lnTo>
                  <a:pt x="13886" y="14400"/>
                </a:lnTo>
                <a:close/>
                <a:moveTo>
                  <a:pt x="16971" y="14400"/>
                </a:moveTo>
                <a:cubicBezTo>
                  <a:pt x="15814" y="14400"/>
                  <a:pt x="15429" y="13500"/>
                  <a:pt x="15429" y="12600"/>
                </a:cubicBezTo>
                <a:cubicBezTo>
                  <a:pt x="15429" y="11700"/>
                  <a:pt x="15814" y="10800"/>
                  <a:pt x="16971" y="10800"/>
                </a:cubicBezTo>
                <a:cubicBezTo>
                  <a:pt x="17743" y="10800"/>
                  <a:pt x="18514" y="11700"/>
                  <a:pt x="18514" y="12600"/>
                </a:cubicBezTo>
                <a:cubicBezTo>
                  <a:pt x="18514" y="13500"/>
                  <a:pt x="17743" y="14400"/>
                  <a:pt x="16971" y="1440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
        <p:nvSpPr>
          <p:cNvPr id="739" name="Circle"/>
          <p:cNvSpPr/>
          <p:nvPr/>
        </p:nvSpPr>
        <p:spPr>
          <a:xfrm>
            <a:off x="7699081" y="11229438"/>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40" name="Multilanguage Instances (C++, Java, Python)"/>
          <p:cNvSpPr txBox="1"/>
          <p:nvPr/>
        </p:nvSpPr>
        <p:spPr>
          <a:xfrm>
            <a:off x="9678488" y="11854816"/>
            <a:ext cx="7841655" cy="6477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r>
              <a:t>Multilanguage Instances (C++, Java, Python)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16"/>
                                        </p:tgtEl>
                                        <p:attrNameLst>
                                          <p:attrName>style.visibility</p:attrName>
                                        </p:attrNameLst>
                                      </p:cBhvr>
                                      <p:to>
                                        <p:strVal val="visible"/>
                                      </p:to>
                                    </p:set>
                                    <p:animEffect transition="in" filter="dissolve">
                                      <p:cBhvr>
                                        <p:cTn id="7" dur="500"/>
                                        <p:tgtEl>
                                          <p:spTgt spid="71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17"/>
                                        </p:tgtEl>
                                        <p:attrNameLst>
                                          <p:attrName>style.visibility</p:attrName>
                                        </p:attrNameLst>
                                      </p:cBhvr>
                                      <p:to>
                                        <p:strVal val="visible"/>
                                      </p:to>
                                    </p:set>
                                    <p:animEffect transition="in" filter="dissolve">
                                      <p:cBhvr>
                                        <p:cTn id="11" dur="500"/>
                                        <p:tgtEl>
                                          <p:spTgt spid="71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718"/>
                                        </p:tgtEl>
                                        <p:attrNameLst>
                                          <p:attrName>style.visibility</p:attrName>
                                        </p:attrNameLst>
                                      </p:cBhvr>
                                      <p:to>
                                        <p:strVal val="visible"/>
                                      </p:to>
                                    </p:set>
                                    <p:animEffect transition="in" filter="dissolve">
                                      <p:cBhvr>
                                        <p:cTn id="15" dur="500"/>
                                        <p:tgtEl>
                                          <p:spTgt spid="718"/>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719"/>
                                        </p:tgtEl>
                                        <p:attrNameLst>
                                          <p:attrName>style.visibility</p:attrName>
                                        </p:attrNameLst>
                                      </p:cBhvr>
                                      <p:to>
                                        <p:strVal val="visible"/>
                                      </p:to>
                                    </p:set>
                                    <p:animEffect transition="in" filter="dissolve">
                                      <p:cBhvr>
                                        <p:cTn id="19" dur="500"/>
                                        <p:tgtEl>
                                          <p:spTgt spid="719"/>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720"/>
                                        </p:tgtEl>
                                        <p:attrNameLst>
                                          <p:attrName>style.visibility</p:attrName>
                                        </p:attrNameLst>
                                      </p:cBhvr>
                                      <p:to>
                                        <p:strVal val="visible"/>
                                      </p:to>
                                    </p:set>
                                    <p:animEffect transition="in" filter="dissolve">
                                      <p:cBhvr>
                                        <p:cTn id="23" dur="500"/>
                                        <p:tgtEl>
                                          <p:spTgt spid="720"/>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721"/>
                                        </p:tgtEl>
                                        <p:attrNameLst>
                                          <p:attrName>style.visibility</p:attrName>
                                        </p:attrNameLst>
                                      </p:cBhvr>
                                      <p:to>
                                        <p:strVal val="visible"/>
                                      </p:to>
                                    </p:set>
                                    <p:animEffect transition="in" filter="dissolve">
                                      <p:cBhvr>
                                        <p:cTn id="27" dur="500"/>
                                        <p:tgtEl>
                                          <p:spTgt spid="721"/>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722"/>
                                        </p:tgtEl>
                                        <p:attrNameLst>
                                          <p:attrName>style.visibility</p:attrName>
                                        </p:attrNameLst>
                                      </p:cBhvr>
                                      <p:to>
                                        <p:strVal val="visible"/>
                                      </p:to>
                                    </p:set>
                                    <p:animEffect transition="in" filter="dissolve">
                                      <p:cBhvr>
                                        <p:cTn id="31" dur="500"/>
                                        <p:tgtEl>
                                          <p:spTgt spid="722"/>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723"/>
                                        </p:tgtEl>
                                        <p:attrNameLst>
                                          <p:attrName>style.visibility</p:attrName>
                                        </p:attrNameLst>
                                      </p:cBhvr>
                                      <p:to>
                                        <p:strVal val="visible"/>
                                      </p:to>
                                    </p:set>
                                    <p:animEffect transition="in" filter="dissolve">
                                      <p:cBhvr>
                                        <p:cTn id="35" dur="500"/>
                                        <p:tgtEl>
                                          <p:spTgt spid="723"/>
                                        </p:tgtEl>
                                      </p:cBhvr>
                                    </p:animEffect>
                                  </p:childTnLst>
                                </p:cTn>
                              </p:par>
                            </p:childTnLst>
                          </p:cTn>
                        </p:par>
                        <p:par>
                          <p:cTn id="36" fill="hold">
                            <p:stCondLst>
                              <p:cond delay="4000"/>
                            </p:stCondLst>
                            <p:childTnLst>
                              <p:par>
                                <p:cTn id="37" presetID="9" presetClass="entr" fill="hold" grpId="9" nodeType="afterEffect">
                                  <p:stCondLst>
                                    <p:cond delay="0"/>
                                  </p:stCondLst>
                                  <p:iterate>
                                    <p:tmAbs val="0"/>
                                  </p:iterate>
                                  <p:childTnLst>
                                    <p:set>
                                      <p:cBhvr>
                                        <p:cTn id="38" fill="hold"/>
                                        <p:tgtEl>
                                          <p:spTgt spid="724"/>
                                        </p:tgtEl>
                                        <p:attrNameLst>
                                          <p:attrName>style.visibility</p:attrName>
                                        </p:attrNameLst>
                                      </p:cBhvr>
                                      <p:to>
                                        <p:strVal val="visible"/>
                                      </p:to>
                                    </p:set>
                                    <p:animEffect transition="in" filter="dissolve">
                                      <p:cBhvr>
                                        <p:cTn id="39" dur="500"/>
                                        <p:tgtEl>
                                          <p:spTgt spid="724"/>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725"/>
                                        </p:tgtEl>
                                        <p:attrNameLst>
                                          <p:attrName>style.visibility</p:attrName>
                                        </p:attrNameLst>
                                      </p:cBhvr>
                                      <p:to>
                                        <p:strVal val="visible"/>
                                      </p:to>
                                    </p:set>
                                    <p:animEffect transition="in" filter="dissolve">
                                      <p:cBhvr>
                                        <p:cTn id="43" dur="500"/>
                                        <p:tgtEl>
                                          <p:spTgt spid="725"/>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726"/>
                                        </p:tgtEl>
                                        <p:attrNameLst>
                                          <p:attrName>style.visibility</p:attrName>
                                        </p:attrNameLst>
                                      </p:cBhvr>
                                      <p:to>
                                        <p:strVal val="visible"/>
                                      </p:to>
                                    </p:set>
                                    <p:animEffect transition="in" filter="dissolve">
                                      <p:cBhvr>
                                        <p:cTn id="47" dur="500"/>
                                        <p:tgtEl>
                                          <p:spTgt spid="726"/>
                                        </p:tgtEl>
                                      </p:cBhvr>
                                    </p:animEffect>
                                  </p:childTnLst>
                                </p:cTn>
                              </p:par>
                            </p:childTnLst>
                          </p:cTn>
                        </p:par>
                        <p:par>
                          <p:cTn id="48" fill="hold">
                            <p:stCondLst>
                              <p:cond delay="5500"/>
                            </p:stCondLst>
                            <p:childTnLst>
                              <p:par>
                                <p:cTn id="49" presetID="9" presetClass="entr" fill="hold" grpId="12" nodeType="afterEffect">
                                  <p:stCondLst>
                                    <p:cond delay="0"/>
                                  </p:stCondLst>
                                  <p:iterate>
                                    <p:tmAbs val="0"/>
                                  </p:iterate>
                                  <p:childTnLst>
                                    <p:set>
                                      <p:cBhvr>
                                        <p:cTn id="50" fill="hold"/>
                                        <p:tgtEl>
                                          <p:spTgt spid="727"/>
                                        </p:tgtEl>
                                        <p:attrNameLst>
                                          <p:attrName>style.visibility</p:attrName>
                                        </p:attrNameLst>
                                      </p:cBhvr>
                                      <p:to>
                                        <p:strVal val="visible"/>
                                      </p:to>
                                    </p:set>
                                    <p:animEffect transition="in" filter="dissolve">
                                      <p:cBhvr>
                                        <p:cTn id="51" dur="500"/>
                                        <p:tgtEl>
                                          <p:spTgt spid="727"/>
                                        </p:tgtEl>
                                      </p:cBhvr>
                                    </p:animEffect>
                                  </p:childTnLst>
                                </p:cTn>
                              </p:par>
                            </p:childTnLst>
                          </p:cTn>
                        </p:par>
                        <p:par>
                          <p:cTn id="52" fill="hold">
                            <p:stCondLst>
                              <p:cond delay="6000"/>
                            </p:stCondLst>
                            <p:childTnLst>
                              <p:par>
                                <p:cTn id="53" presetID="9" presetClass="entr" fill="hold" grpId="13" nodeType="afterEffect">
                                  <p:stCondLst>
                                    <p:cond delay="0"/>
                                  </p:stCondLst>
                                  <p:iterate>
                                    <p:tmAbs val="0"/>
                                  </p:iterate>
                                  <p:childTnLst>
                                    <p:set>
                                      <p:cBhvr>
                                        <p:cTn id="54" fill="hold"/>
                                        <p:tgtEl>
                                          <p:spTgt spid="728"/>
                                        </p:tgtEl>
                                        <p:attrNameLst>
                                          <p:attrName>style.visibility</p:attrName>
                                        </p:attrNameLst>
                                      </p:cBhvr>
                                      <p:to>
                                        <p:strVal val="visible"/>
                                      </p:to>
                                    </p:set>
                                    <p:animEffect transition="in" filter="dissolve">
                                      <p:cBhvr>
                                        <p:cTn id="55" dur="500"/>
                                        <p:tgtEl>
                                          <p:spTgt spid="728"/>
                                        </p:tgtEl>
                                      </p:cBhvr>
                                    </p:animEffect>
                                  </p:childTnLst>
                                </p:cTn>
                              </p:par>
                            </p:childTnLst>
                          </p:cTn>
                        </p:par>
                        <p:par>
                          <p:cTn id="56" fill="hold">
                            <p:stCondLst>
                              <p:cond delay="6500"/>
                            </p:stCondLst>
                            <p:childTnLst>
                              <p:par>
                                <p:cTn id="57" presetID="9" presetClass="entr" fill="hold" grpId="14" nodeType="afterEffect">
                                  <p:stCondLst>
                                    <p:cond delay="0"/>
                                  </p:stCondLst>
                                  <p:iterate>
                                    <p:tmAbs val="0"/>
                                  </p:iterate>
                                  <p:childTnLst>
                                    <p:set>
                                      <p:cBhvr>
                                        <p:cTn id="58" fill="hold"/>
                                        <p:tgtEl>
                                          <p:spTgt spid="739"/>
                                        </p:tgtEl>
                                        <p:attrNameLst>
                                          <p:attrName>style.visibility</p:attrName>
                                        </p:attrNameLst>
                                      </p:cBhvr>
                                      <p:to>
                                        <p:strVal val="visible"/>
                                      </p:to>
                                    </p:set>
                                    <p:animEffect transition="in" filter="dissolve">
                                      <p:cBhvr>
                                        <p:cTn id="59" dur="500"/>
                                        <p:tgtEl>
                                          <p:spTgt spid="739"/>
                                        </p:tgtEl>
                                      </p:cBhvr>
                                    </p:animEffect>
                                  </p:childTnLst>
                                </p:cTn>
                              </p:par>
                            </p:childTnLst>
                          </p:cTn>
                        </p:par>
                        <p:par>
                          <p:cTn id="60" fill="hold">
                            <p:stCondLst>
                              <p:cond delay="7000"/>
                            </p:stCondLst>
                            <p:childTnLst>
                              <p:par>
                                <p:cTn id="61" presetID="9" presetClass="entr" fill="hold" grpId="15" nodeType="afterEffect">
                                  <p:stCondLst>
                                    <p:cond delay="0"/>
                                  </p:stCondLst>
                                  <p:iterate>
                                    <p:tmAbs val="0"/>
                                  </p:iterate>
                                  <p:childTnLst>
                                    <p:set>
                                      <p:cBhvr>
                                        <p:cTn id="62" fill="hold"/>
                                        <p:tgtEl>
                                          <p:spTgt spid="740"/>
                                        </p:tgtEl>
                                        <p:attrNameLst>
                                          <p:attrName>style.visibility</p:attrName>
                                        </p:attrNameLst>
                                      </p:cBhvr>
                                      <p:to>
                                        <p:strVal val="visible"/>
                                      </p:to>
                                    </p:set>
                                    <p:animEffect transition="in" filter="dissolve">
                                      <p:cBhvr>
                                        <p:cTn id="63"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1" animBg="1" advAuto="0"/>
      <p:bldP spid="717" grpId="2" animBg="1" advAuto="0"/>
      <p:bldP spid="718" grpId="3" animBg="1" advAuto="0"/>
      <p:bldP spid="719" grpId="4" animBg="1" advAuto="0"/>
      <p:bldP spid="720" grpId="5" animBg="1" advAuto="0"/>
      <p:bldP spid="721" grpId="6" animBg="1" advAuto="0"/>
      <p:bldP spid="722" grpId="7" animBg="1" advAuto="0"/>
      <p:bldP spid="723" grpId="8" animBg="1" advAuto="0"/>
      <p:bldP spid="724" grpId="9" animBg="1" advAuto="0"/>
      <p:bldP spid="725" grpId="10" animBg="1" advAuto="0"/>
      <p:bldP spid="726" grpId="11" animBg="1" advAuto="0"/>
      <p:bldP spid="727" grpId="12" animBg="1" advAuto="0"/>
      <p:bldP spid="728" grpId="13" animBg="1" advAuto="0"/>
      <p:bldP spid="739" grpId="14" animBg="1" advAuto="0"/>
      <p:bldP spid="740" grpId="1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74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747" name="Group"/>
          <p:cNvGrpSpPr/>
          <p:nvPr/>
        </p:nvGrpSpPr>
        <p:grpSpPr>
          <a:xfrm>
            <a:off x="694838" y="12818647"/>
            <a:ext cx="448165" cy="442313"/>
            <a:chOff x="0" y="0"/>
            <a:chExt cx="448164" cy="442312"/>
          </a:xfrm>
        </p:grpSpPr>
        <p:sp>
          <p:nvSpPr>
            <p:cNvPr id="74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4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750" name="Group"/>
          <p:cNvGrpSpPr/>
          <p:nvPr/>
        </p:nvGrpSpPr>
        <p:grpSpPr>
          <a:xfrm flipH="1">
            <a:off x="1867417" y="12818647"/>
            <a:ext cx="448165" cy="442313"/>
            <a:chOff x="0" y="0"/>
            <a:chExt cx="448164" cy="442312"/>
          </a:xfrm>
        </p:grpSpPr>
        <p:sp>
          <p:nvSpPr>
            <p:cNvPr id="74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74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75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753" name="Stream Manager - Current Implementation"/>
          <p:cNvSpPr txBox="1"/>
          <p:nvPr/>
        </p:nvSpPr>
        <p:spPr>
          <a:xfrm>
            <a:off x="1734610" y="1361517"/>
            <a:ext cx="20940269"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Stream Manager - Current Implementation</a:t>
            </a:r>
          </a:p>
        </p:txBody>
      </p:sp>
      <p:sp>
        <p:nvSpPr>
          <p:cNvPr id="754" name="Circle"/>
          <p:cNvSpPr/>
          <p:nvPr/>
        </p:nvSpPr>
        <p:spPr>
          <a:xfrm>
            <a:off x="2037970" y="4230674"/>
            <a:ext cx="1847657" cy="1847657"/>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5" name="Implements at most once and at least once"/>
          <p:cNvSpPr txBox="1"/>
          <p:nvPr/>
        </p:nvSpPr>
        <p:spPr>
          <a:xfrm>
            <a:off x="4010008" y="4578436"/>
            <a:ext cx="7543801" cy="1138773"/>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rPr dirty="0"/>
              <a:t>Implements at most </a:t>
            </a:r>
            <a:r>
              <a:rPr dirty="0" smtClean="0"/>
              <a:t>once</a:t>
            </a:r>
            <a:r>
              <a:rPr lang="en-US" dirty="0" smtClean="0"/>
              <a:t>, </a:t>
            </a:r>
            <a:r>
              <a:rPr dirty="0" smtClean="0"/>
              <a:t>at </a:t>
            </a:r>
            <a:r>
              <a:rPr dirty="0"/>
              <a:t>least </a:t>
            </a:r>
            <a:r>
              <a:rPr dirty="0" smtClean="0"/>
              <a:t>once</a:t>
            </a:r>
            <a:r>
              <a:rPr lang="en-US" dirty="0" smtClean="0"/>
              <a:t> and exactly once</a:t>
            </a:r>
            <a:endParaRPr dirty="0"/>
          </a:p>
        </p:txBody>
      </p:sp>
      <p:sp>
        <p:nvSpPr>
          <p:cNvPr id="756" name="Circle"/>
          <p:cNvSpPr/>
          <p:nvPr/>
        </p:nvSpPr>
        <p:spPr>
          <a:xfrm>
            <a:off x="2037970" y="6845948"/>
            <a:ext cx="1847657" cy="1847657"/>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7" name="Written in C++ for efficiency"/>
          <p:cNvSpPr txBox="1"/>
          <p:nvPr/>
        </p:nvSpPr>
        <p:spPr>
          <a:xfrm>
            <a:off x="4010008" y="7193709"/>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pPr>
              <a:defRPr>
                <a:uFill>
                  <a:solidFill>
                    <a:srgbClr val="000000"/>
                  </a:solidFill>
                </a:uFill>
              </a:defRPr>
            </a:pPr>
            <a:r>
              <a:rPr>
                <a:uFill>
                  <a:solidFill>
                    <a:srgbClr val="B5B5B5"/>
                  </a:solidFill>
                </a:uFill>
              </a:rPr>
              <a:t>Written in C++ for efficiency</a:t>
            </a:r>
          </a:p>
        </p:txBody>
      </p:sp>
      <p:sp>
        <p:nvSpPr>
          <p:cNvPr id="758" name="Circle"/>
          <p:cNvSpPr/>
          <p:nvPr/>
        </p:nvSpPr>
        <p:spPr>
          <a:xfrm>
            <a:off x="7710721" y="9971789"/>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59" name="Custom protocol (very similar to gRPC)"/>
          <p:cNvSpPr txBox="1"/>
          <p:nvPr/>
        </p:nvSpPr>
        <p:spPr>
          <a:xfrm>
            <a:off x="9682760" y="10319551"/>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Custom protocol (very similar to gRPC)</a:t>
            </a:r>
          </a:p>
        </p:txBody>
      </p:sp>
      <p:sp>
        <p:nvSpPr>
          <p:cNvPr id="760" name="Circle"/>
          <p:cNvSpPr/>
          <p:nvPr/>
        </p:nvSpPr>
        <p:spPr>
          <a:xfrm>
            <a:off x="13091196" y="4230674"/>
            <a:ext cx="1847657" cy="1847657"/>
          </a:xfrm>
          <a:prstGeom prst="ellipse">
            <a:avLst/>
          </a:prstGeom>
          <a:solidFill>
            <a:srgbClr val="07E0C5"/>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61" name="Transport using TCP Sockets"/>
          <p:cNvSpPr txBox="1"/>
          <p:nvPr/>
        </p:nvSpPr>
        <p:spPr>
          <a:xfrm>
            <a:off x="15106828" y="4578436"/>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20000"/>
              </a:lnSpc>
              <a:buClr>
                <a:srgbClr val="B5B5B5"/>
              </a:buClr>
              <a:defRPr sz="3200"/>
            </a:lvl1pPr>
          </a:lstStyle>
          <a:p>
            <a:r>
              <a:t>Transport using TCP Sockets</a:t>
            </a:r>
          </a:p>
        </p:txBody>
      </p:sp>
      <p:sp>
        <p:nvSpPr>
          <p:cNvPr id="762" name="Circle"/>
          <p:cNvSpPr/>
          <p:nvPr/>
        </p:nvSpPr>
        <p:spPr>
          <a:xfrm>
            <a:off x="13134790" y="6845948"/>
            <a:ext cx="1847657" cy="1847657"/>
          </a:xfrm>
          <a:prstGeom prst="ellipse">
            <a:avLst/>
          </a:prstGeom>
          <a:solidFill>
            <a:srgbClr val="72ECD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763" name="Protobuf data format"/>
          <p:cNvSpPr txBox="1"/>
          <p:nvPr/>
        </p:nvSpPr>
        <p:spPr>
          <a:xfrm>
            <a:off x="15106828" y="7193709"/>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lnSpc>
                <a:spcPct val="140000"/>
              </a:lnSpc>
              <a:buClr>
                <a:srgbClr val="B5B5B5"/>
              </a:buClr>
              <a:defRPr sz="3200"/>
            </a:lvl1pPr>
          </a:lstStyle>
          <a:p>
            <a:r>
              <a:t>Protobuf data format</a:t>
            </a:r>
          </a:p>
        </p:txBody>
      </p:sp>
      <p:sp>
        <p:nvSpPr>
          <p:cNvPr id="764" name="Ñ"/>
          <p:cNvSpPr txBox="1"/>
          <p:nvPr/>
        </p:nvSpPr>
        <p:spPr>
          <a:xfrm>
            <a:off x="2519505" y="4621003"/>
            <a:ext cx="884586" cy="1066999"/>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8800">
                <a:latin typeface="Iconic"/>
                <a:ea typeface="Iconic"/>
                <a:cs typeface="Iconic"/>
                <a:sym typeface="Iconic"/>
              </a:defRPr>
            </a:pPr>
            <a:r>
              <a:rPr sz="10000">
                <a:latin typeface="RaphaelIcons"/>
                <a:ea typeface="RaphaelIcons"/>
                <a:cs typeface="RaphaelIcons"/>
                <a:sym typeface="RaphaelIcons"/>
              </a:rPr>
              <a:t>Ñ</a:t>
            </a:r>
          </a:p>
        </p:txBody>
      </p:sp>
      <p:sp>
        <p:nvSpPr>
          <p:cNvPr id="765" name=""/>
          <p:cNvSpPr txBox="1"/>
          <p:nvPr/>
        </p:nvSpPr>
        <p:spPr>
          <a:xfrm>
            <a:off x="13576162" y="7356516"/>
            <a:ext cx="877723" cy="82652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Iconic"/>
              <a:defRPr sz="8800">
                <a:solidFill>
                  <a:srgbClr val="FFFFFF"/>
                </a:solidFill>
                <a:uFill>
                  <a:solidFill>
                    <a:srgbClr val="FFFFFF"/>
                  </a:solidFill>
                </a:uFill>
                <a:latin typeface="Iconic"/>
                <a:ea typeface="Iconic"/>
                <a:cs typeface="Iconic"/>
                <a:sym typeface="Iconic"/>
              </a:defRPr>
            </a:lvl1pPr>
          </a:lstStyle>
          <a:p>
            <a:r>
              <a:t></a:t>
            </a:r>
          </a:p>
        </p:txBody>
      </p:sp>
      <p:sp>
        <p:nvSpPr>
          <p:cNvPr id="766" name="+"/>
          <p:cNvSpPr txBox="1"/>
          <p:nvPr/>
        </p:nvSpPr>
        <p:spPr>
          <a:xfrm>
            <a:off x="2543333" y="7134776"/>
            <a:ext cx="836931" cy="12700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Modern Pictograms"/>
              <a:defRPr sz="10000">
                <a:solidFill>
                  <a:srgbClr val="FFFFFF"/>
                </a:solidFill>
                <a:uFill>
                  <a:solidFill>
                    <a:srgbClr val="FFFFFF"/>
                  </a:solidFill>
                </a:uFill>
                <a:latin typeface="Modern Pictograms"/>
                <a:ea typeface="Modern Pictograms"/>
                <a:cs typeface="Modern Pictograms"/>
                <a:sym typeface="Modern Pictograms"/>
              </a:defRPr>
            </a:lvl1pPr>
          </a:lstStyle>
          <a:p>
            <a:pPr>
              <a:defRPr sz="8800">
                <a:latin typeface="Iconic"/>
                <a:ea typeface="Iconic"/>
                <a:cs typeface="Iconic"/>
                <a:sym typeface="Iconic"/>
              </a:defRPr>
            </a:pPr>
            <a:r>
              <a:rPr sz="10000">
                <a:latin typeface="Modern Pictograms"/>
                <a:ea typeface="Modern Pictograms"/>
                <a:cs typeface="Modern Pictograms"/>
                <a:sym typeface="Modern Pictograms"/>
              </a:rPr>
              <a:t>+</a:t>
            </a:r>
          </a:p>
        </p:txBody>
      </p:sp>
      <p:grpSp>
        <p:nvGrpSpPr>
          <p:cNvPr id="771" name="Group"/>
          <p:cNvGrpSpPr/>
          <p:nvPr/>
        </p:nvGrpSpPr>
        <p:grpSpPr>
          <a:xfrm>
            <a:off x="8192257" y="10453325"/>
            <a:ext cx="884586" cy="884586"/>
            <a:chOff x="0" y="0"/>
            <a:chExt cx="884584" cy="884584"/>
          </a:xfrm>
        </p:grpSpPr>
        <p:sp>
          <p:nvSpPr>
            <p:cNvPr id="767" name="Shape"/>
            <p:cNvSpPr/>
            <p:nvPr/>
          </p:nvSpPr>
          <p:spPr>
            <a:xfrm>
              <a:off x="0" y="0"/>
              <a:ext cx="884585" cy="22114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0" y="21600"/>
                  </a:lnTo>
                  <a:lnTo>
                    <a:pt x="21600" y="21600"/>
                  </a:lnTo>
                  <a:lnTo>
                    <a:pt x="16200" y="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68" name="Shape"/>
            <p:cNvSpPr/>
            <p:nvPr/>
          </p:nvSpPr>
          <p:spPr>
            <a:xfrm>
              <a:off x="0" y="718725"/>
              <a:ext cx="884585" cy="165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69" name="Shape"/>
            <p:cNvSpPr/>
            <p:nvPr/>
          </p:nvSpPr>
          <p:spPr>
            <a:xfrm>
              <a:off x="0" y="497578"/>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770" name="Shape"/>
            <p:cNvSpPr/>
            <p:nvPr/>
          </p:nvSpPr>
          <p:spPr>
            <a:xfrm>
              <a:off x="0" y="276432"/>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grpSp>
      <p:sp>
        <p:nvSpPr>
          <p:cNvPr id="772" name="Shape"/>
          <p:cNvSpPr/>
          <p:nvPr/>
        </p:nvSpPr>
        <p:spPr>
          <a:xfrm>
            <a:off x="13576163" y="4741363"/>
            <a:ext cx="893469" cy="826521"/>
          </a:xfrm>
          <a:custGeom>
            <a:avLst/>
            <a:gdLst/>
            <a:ahLst/>
            <a:cxnLst>
              <a:cxn ang="0">
                <a:pos x="wd2" y="hd2"/>
              </a:cxn>
              <a:cxn ang="5400000">
                <a:pos x="wd2" y="hd2"/>
              </a:cxn>
              <a:cxn ang="10800000">
                <a:pos x="wd2" y="hd2"/>
              </a:cxn>
              <a:cxn ang="16200000">
                <a:pos x="wd2" y="hd2"/>
              </a:cxn>
            </a:cxnLst>
            <a:rect l="0" t="0" r="r" b="b"/>
            <a:pathLst>
              <a:path w="21600" h="21600" extrusionOk="0">
                <a:moveTo>
                  <a:pt x="20829" y="9000"/>
                </a:moveTo>
                <a:cubicBezTo>
                  <a:pt x="19286" y="9000"/>
                  <a:pt x="19286" y="9000"/>
                  <a:pt x="19286" y="9000"/>
                </a:cubicBezTo>
                <a:cubicBezTo>
                  <a:pt x="18900" y="7200"/>
                  <a:pt x="18900" y="7200"/>
                  <a:pt x="18900" y="7200"/>
                </a:cubicBezTo>
                <a:cubicBezTo>
                  <a:pt x="20829" y="7200"/>
                  <a:pt x="20829" y="7200"/>
                  <a:pt x="20829" y="7200"/>
                </a:cubicBezTo>
                <a:cubicBezTo>
                  <a:pt x="21214" y="7200"/>
                  <a:pt x="21600" y="6750"/>
                  <a:pt x="21600" y="6300"/>
                </a:cubicBezTo>
                <a:cubicBezTo>
                  <a:pt x="21600" y="5850"/>
                  <a:pt x="21214" y="5400"/>
                  <a:pt x="20829" y="5400"/>
                </a:cubicBezTo>
                <a:cubicBezTo>
                  <a:pt x="18514" y="5400"/>
                  <a:pt x="18514" y="5400"/>
                  <a:pt x="18514" y="5400"/>
                </a:cubicBezTo>
                <a:cubicBezTo>
                  <a:pt x="17357" y="1800"/>
                  <a:pt x="17357" y="1800"/>
                  <a:pt x="17357" y="1800"/>
                </a:cubicBezTo>
                <a:cubicBezTo>
                  <a:pt x="16971" y="450"/>
                  <a:pt x="16200" y="0"/>
                  <a:pt x="15429" y="0"/>
                </a:cubicBezTo>
                <a:cubicBezTo>
                  <a:pt x="6171" y="0"/>
                  <a:pt x="6171" y="0"/>
                  <a:pt x="6171" y="0"/>
                </a:cubicBezTo>
                <a:cubicBezTo>
                  <a:pt x="5014" y="0"/>
                  <a:pt x="4243" y="450"/>
                  <a:pt x="3857" y="1800"/>
                </a:cubicBezTo>
                <a:cubicBezTo>
                  <a:pt x="3086" y="5400"/>
                  <a:pt x="3086" y="5400"/>
                  <a:pt x="3086" y="5400"/>
                </a:cubicBezTo>
                <a:cubicBezTo>
                  <a:pt x="771" y="5400"/>
                  <a:pt x="771" y="5400"/>
                  <a:pt x="771" y="5400"/>
                </a:cubicBezTo>
                <a:cubicBezTo>
                  <a:pt x="0" y="5400"/>
                  <a:pt x="0" y="5850"/>
                  <a:pt x="0" y="6300"/>
                </a:cubicBezTo>
                <a:cubicBezTo>
                  <a:pt x="0" y="6750"/>
                  <a:pt x="0" y="7200"/>
                  <a:pt x="771" y="7200"/>
                </a:cubicBezTo>
                <a:cubicBezTo>
                  <a:pt x="2314" y="7200"/>
                  <a:pt x="2314" y="7200"/>
                  <a:pt x="2314" y="7200"/>
                </a:cubicBezTo>
                <a:cubicBezTo>
                  <a:pt x="1929" y="9000"/>
                  <a:pt x="1929" y="9000"/>
                  <a:pt x="1929" y="9000"/>
                </a:cubicBezTo>
                <a:cubicBezTo>
                  <a:pt x="771" y="9000"/>
                  <a:pt x="771" y="9000"/>
                  <a:pt x="771" y="9000"/>
                </a:cubicBezTo>
                <a:cubicBezTo>
                  <a:pt x="0" y="9000"/>
                  <a:pt x="0" y="9450"/>
                  <a:pt x="0" y="9900"/>
                </a:cubicBezTo>
                <a:cubicBezTo>
                  <a:pt x="0" y="15300"/>
                  <a:pt x="0" y="15300"/>
                  <a:pt x="0" y="15300"/>
                </a:cubicBezTo>
                <a:cubicBezTo>
                  <a:pt x="0" y="15750"/>
                  <a:pt x="0" y="16200"/>
                  <a:pt x="771" y="16200"/>
                </a:cubicBezTo>
                <a:cubicBezTo>
                  <a:pt x="1543" y="16200"/>
                  <a:pt x="1543" y="16200"/>
                  <a:pt x="1543" y="16200"/>
                </a:cubicBezTo>
                <a:cubicBezTo>
                  <a:pt x="1543" y="19800"/>
                  <a:pt x="1543" y="19800"/>
                  <a:pt x="1543" y="19800"/>
                </a:cubicBezTo>
                <a:cubicBezTo>
                  <a:pt x="1543" y="20700"/>
                  <a:pt x="1929" y="21600"/>
                  <a:pt x="3086" y="21600"/>
                </a:cubicBezTo>
                <a:cubicBezTo>
                  <a:pt x="4629" y="21600"/>
                  <a:pt x="4629" y="21600"/>
                  <a:pt x="4629" y="21600"/>
                </a:cubicBezTo>
                <a:cubicBezTo>
                  <a:pt x="5400" y="21600"/>
                  <a:pt x="6171" y="20700"/>
                  <a:pt x="6171" y="19800"/>
                </a:cubicBezTo>
                <a:cubicBezTo>
                  <a:pt x="6171" y="16200"/>
                  <a:pt x="6171" y="16200"/>
                  <a:pt x="6171" y="16200"/>
                </a:cubicBezTo>
                <a:cubicBezTo>
                  <a:pt x="15429" y="16200"/>
                  <a:pt x="15429" y="16200"/>
                  <a:pt x="15429" y="16200"/>
                </a:cubicBezTo>
                <a:cubicBezTo>
                  <a:pt x="15429" y="19800"/>
                  <a:pt x="15429" y="19800"/>
                  <a:pt x="15429" y="19800"/>
                </a:cubicBezTo>
                <a:cubicBezTo>
                  <a:pt x="15429" y="20700"/>
                  <a:pt x="15814" y="21600"/>
                  <a:pt x="16971" y="21600"/>
                </a:cubicBezTo>
                <a:cubicBezTo>
                  <a:pt x="18514" y="21600"/>
                  <a:pt x="18514" y="21600"/>
                  <a:pt x="18514" y="21600"/>
                </a:cubicBezTo>
                <a:cubicBezTo>
                  <a:pt x="19286" y="21600"/>
                  <a:pt x="20057" y="20700"/>
                  <a:pt x="20057" y="19800"/>
                </a:cubicBezTo>
                <a:cubicBezTo>
                  <a:pt x="20057" y="16200"/>
                  <a:pt x="20057" y="16200"/>
                  <a:pt x="20057" y="16200"/>
                </a:cubicBezTo>
                <a:cubicBezTo>
                  <a:pt x="20829" y="16200"/>
                  <a:pt x="20829" y="16200"/>
                  <a:pt x="20829" y="16200"/>
                </a:cubicBezTo>
                <a:cubicBezTo>
                  <a:pt x="21214" y="16200"/>
                  <a:pt x="21600" y="15750"/>
                  <a:pt x="21600" y="15300"/>
                </a:cubicBezTo>
                <a:cubicBezTo>
                  <a:pt x="21600" y="9900"/>
                  <a:pt x="21600" y="9900"/>
                  <a:pt x="21600" y="9900"/>
                </a:cubicBezTo>
                <a:cubicBezTo>
                  <a:pt x="21600" y="9450"/>
                  <a:pt x="21214" y="9000"/>
                  <a:pt x="20829" y="9000"/>
                </a:cubicBezTo>
                <a:close/>
                <a:moveTo>
                  <a:pt x="5400" y="2250"/>
                </a:moveTo>
                <a:cubicBezTo>
                  <a:pt x="5400" y="1800"/>
                  <a:pt x="5786" y="1800"/>
                  <a:pt x="6171" y="1800"/>
                </a:cubicBezTo>
                <a:cubicBezTo>
                  <a:pt x="9257" y="1800"/>
                  <a:pt x="9257" y="1800"/>
                  <a:pt x="9257" y="1800"/>
                </a:cubicBezTo>
                <a:cubicBezTo>
                  <a:pt x="9257" y="2700"/>
                  <a:pt x="9257" y="2700"/>
                  <a:pt x="9257" y="2700"/>
                </a:cubicBezTo>
                <a:cubicBezTo>
                  <a:pt x="9257" y="3150"/>
                  <a:pt x="9257" y="3600"/>
                  <a:pt x="10029" y="3600"/>
                </a:cubicBezTo>
                <a:cubicBezTo>
                  <a:pt x="11571" y="3600"/>
                  <a:pt x="11571" y="3600"/>
                  <a:pt x="11571" y="3600"/>
                </a:cubicBezTo>
                <a:cubicBezTo>
                  <a:pt x="11957" y="3600"/>
                  <a:pt x="12343" y="3150"/>
                  <a:pt x="12343" y="2700"/>
                </a:cubicBezTo>
                <a:cubicBezTo>
                  <a:pt x="12343" y="1800"/>
                  <a:pt x="12343" y="1800"/>
                  <a:pt x="12343" y="1800"/>
                </a:cubicBezTo>
                <a:cubicBezTo>
                  <a:pt x="15429" y="1800"/>
                  <a:pt x="15429" y="1800"/>
                  <a:pt x="15429" y="1800"/>
                </a:cubicBezTo>
                <a:cubicBezTo>
                  <a:pt x="15429" y="1800"/>
                  <a:pt x="15814" y="1800"/>
                  <a:pt x="15814" y="2250"/>
                </a:cubicBezTo>
                <a:cubicBezTo>
                  <a:pt x="17743" y="9000"/>
                  <a:pt x="17743" y="9000"/>
                  <a:pt x="17743" y="9000"/>
                </a:cubicBezTo>
                <a:cubicBezTo>
                  <a:pt x="3471" y="9000"/>
                  <a:pt x="3471" y="9000"/>
                  <a:pt x="3471" y="9000"/>
                </a:cubicBezTo>
                <a:lnTo>
                  <a:pt x="5400" y="2250"/>
                </a:lnTo>
                <a:close/>
                <a:moveTo>
                  <a:pt x="4629" y="14400"/>
                </a:moveTo>
                <a:cubicBezTo>
                  <a:pt x="3471" y="14400"/>
                  <a:pt x="3086" y="13500"/>
                  <a:pt x="3086" y="12600"/>
                </a:cubicBezTo>
                <a:cubicBezTo>
                  <a:pt x="3086" y="11700"/>
                  <a:pt x="3471" y="10800"/>
                  <a:pt x="4629" y="10800"/>
                </a:cubicBezTo>
                <a:cubicBezTo>
                  <a:pt x="5400" y="10800"/>
                  <a:pt x="6171" y="11700"/>
                  <a:pt x="6171" y="12600"/>
                </a:cubicBezTo>
                <a:cubicBezTo>
                  <a:pt x="6171" y="13500"/>
                  <a:pt x="5400" y="14400"/>
                  <a:pt x="4629" y="14400"/>
                </a:cubicBezTo>
                <a:close/>
                <a:moveTo>
                  <a:pt x="13886" y="14400"/>
                </a:moveTo>
                <a:cubicBezTo>
                  <a:pt x="7714" y="14400"/>
                  <a:pt x="7714" y="14400"/>
                  <a:pt x="7714" y="14400"/>
                </a:cubicBezTo>
                <a:cubicBezTo>
                  <a:pt x="7714" y="12600"/>
                  <a:pt x="7714" y="12600"/>
                  <a:pt x="7714" y="12600"/>
                </a:cubicBezTo>
                <a:cubicBezTo>
                  <a:pt x="13886" y="12600"/>
                  <a:pt x="13886" y="12600"/>
                  <a:pt x="13886" y="12600"/>
                </a:cubicBezTo>
                <a:lnTo>
                  <a:pt x="13886" y="14400"/>
                </a:lnTo>
                <a:close/>
                <a:moveTo>
                  <a:pt x="16971" y="14400"/>
                </a:moveTo>
                <a:cubicBezTo>
                  <a:pt x="15814" y="14400"/>
                  <a:pt x="15429" y="13500"/>
                  <a:pt x="15429" y="12600"/>
                </a:cubicBezTo>
                <a:cubicBezTo>
                  <a:pt x="15429" y="11700"/>
                  <a:pt x="15814" y="10800"/>
                  <a:pt x="16971" y="10800"/>
                </a:cubicBezTo>
                <a:cubicBezTo>
                  <a:pt x="17743" y="10800"/>
                  <a:pt x="18514" y="11700"/>
                  <a:pt x="18514" y="12600"/>
                </a:cubicBezTo>
                <a:cubicBezTo>
                  <a:pt x="18514" y="13500"/>
                  <a:pt x="17743" y="14400"/>
                  <a:pt x="16971" y="1440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53"/>
                                        </p:tgtEl>
                                        <p:attrNameLst>
                                          <p:attrName>style.visibility</p:attrName>
                                        </p:attrNameLst>
                                      </p:cBhvr>
                                      <p:to>
                                        <p:strVal val="visible"/>
                                      </p:to>
                                    </p:set>
                                    <p:animEffect transition="in" filter="dissolve">
                                      <p:cBhvr>
                                        <p:cTn id="7" dur="500"/>
                                        <p:tgtEl>
                                          <p:spTgt spid="75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54"/>
                                        </p:tgtEl>
                                        <p:attrNameLst>
                                          <p:attrName>style.visibility</p:attrName>
                                        </p:attrNameLst>
                                      </p:cBhvr>
                                      <p:to>
                                        <p:strVal val="visible"/>
                                      </p:to>
                                    </p:set>
                                    <p:animEffect transition="in" filter="dissolve">
                                      <p:cBhvr>
                                        <p:cTn id="11" dur="500"/>
                                        <p:tgtEl>
                                          <p:spTgt spid="754"/>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755"/>
                                        </p:tgtEl>
                                        <p:attrNameLst>
                                          <p:attrName>style.visibility</p:attrName>
                                        </p:attrNameLst>
                                      </p:cBhvr>
                                      <p:to>
                                        <p:strVal val="visible"/>
                                      </p:to>
                                    </p:set>
                                    <p:animEffect transition="in" filter="dissolve">
                                      <p:cBhvr>
                                        <p:cTn id="15" dur="500"/>
                                        <p:tgtEl>
                                          <p:spTgt spid="755"/>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756"/>
                                        </p:tgtEl>
                                        <p:attrNameLst>
                                          <p:attrName>style.visibility</p:attrName>
                                        </p:attrNameLst>
                                      </p:cBhvr>
                                      <p:to>
                                        <p:strVal val="visible"/>
                                      </p:to>
                                    </p:set>
                                    <p:animEffect transition="in" filter="dissolve">
                                      <p:cBhvr>
                                        <p:cTn id="19" dur="500"/>
                                        <p:tgtEl>
                                          <p:spTgt spid="75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757"/>
                                        </p:tgtEl>
                                        <p:attrNameLst>
                                          <p:attrName>style.visibility</p:attrName>
                                        </p:attrNameLst>
                                      </p:cBhvr>
                                      <p:to>
                                        <p:strVal val="visible"/>
                                      </p:to>
                                    </p:set>
                                    <p:animEffect transition="in" filter="dissolve">
                                      <p:cBhvr>
                                        <p:cTn id="23" dur="500"/>
                                        <p:tgtEl>
                                          <p:spTgt spid="757"/>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760"/>
                                        </p:tgtEl>
                                        <p:attrNameLst>
                                          <p:attrName>style.visibility</p:attrName>
                                        </p:attrNameLst>
                                      </p:cBhvr>
                                      <p:to>
                                        <p:strVal val="visible"/>
                                      </p:to>
                                    </p:set>
                                    <p:animEffect transition="in" filter="dissolve">
                                      <p:cBhvr>
                                        <p:cTn id="27" dur="500"/>
                                        <p:tgtEl>
                                          <p:spTgt spid="760"/>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761"/>
                                        </p:tgtEl>
                                        <p:attrNameLst>
                                          <p:attrName>style.visibility</p:attrName>
                                        </p:attrNameLst>
                                      </p:cBhvr>
                                      <p:to>
                                        <p:strVal val="visible"/>
                                      </p:to>
                                    </p:set>
                                    <p:animEffect transition="in" filter="dissolve">
                                      <p:cBhvr>
                                        <p:cTn id="31" dur="500"/>
                                        <p:tgtEl>
                                          <p:spTgt spid="761"/>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762"/>
                                        </p:tgtEl>
                                        <p:attrNameLst>
                                          <p:attrName>style.visibility</p:attrName>
                                        </p:attrNameLst>
                                      </p:cBhvr>
                                      <p:to>
                                        <p:strVal val="visible"/>
                                      </p:to>
                                    </p:set>
                                    <p:animEffect transition="in" filter="dissolve">
                                      <p:cBhvr>
                                        <p:cTn id="35" dur="500"/>
                                        <p:tgtEl>
                                          <p:spTgt spid="762"/>
                                        </p:tgtEl>
                                      </p:cBhvr>
                                    </p:animEffect>
                                  </p:childTnLst>
                                </p:cTn>
                              </p:par>
                            </p:childTnLst>
                          </p:cTn>
                        </p:par>
                        <p:par>
                          <p:cTn id="36" fill="hold">
                            <p:stCondLst>
                              <p:cond delay="4000"/>
                            </p:stCondLst>
                            <p:childTnLst>
                              <p:par>
                                <p:cTn id="37" presetID="9" presetClass="entr" fill="hold" grpId="9" nodeType="afterEffect">
                                  <p:stCondLst>
                                    <p:cond delay="0"/>
                                  </p:stCondLst>
                                  <p:iterate>
                                    <p:tmAbs val="0"/>
                                  </p:iterate>
                                  <p:childTnLst>
                                    <p:set>
                                      <p:cBhvr>
                                        <p:cTn id="38" fill="hold"/>
                                        <p:tgtEl>
                                          <p:spTgt spid="763"/>
                                        </p:tgtEl>
                                        <p:attrNameLst>
                                          <p:attrName>style.visibility</p:attrName>
                                        </p:attrNameLst>
                                      </p:cBhvr>
                                      <p:to>
                                        <p:strVal val="visible"/>
                                      </p:to>
                                    </p:set>
                                    <p:animEffect transition="in" filter="dissolve">
                                      <p:cBhvr>
                                        <p:cTn id="39" dur="500"/>
                                        <p:tgtEl>
                                          <p:spTgt spid="763"/>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758"/>
                                        </p:tgtEl>
                                        <p:attrNameLst>
                                          <p:attrName>style.visibility</p:attrName>
                                        </p:attrNameLst>
                                      </p:cBhvr>
                                      <p:to>
                                        <p:strVal val="visible"/>
                                      </p:to>
                                    </p:set>
                                    <p:animEffect transition="in" filter="dissolve">
                                      <p:cBhvr>
                                        <p:cTn id="43" dur="500"/>
                                        <p:tgtEl>
                                          <p:spTgt spid="758"/>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759"/>
                                        </p:tgtEl>
                                        <p:attrNameLst>
                                          <p:attrName>style.visibility</p:attrName>
                                        </p:attrNameLst>
                                      </p:cBhvr>
                                      <p:to>
                                        <p:strVal val="visible"/>
                                      </p:to>
                                    </p:set>
                                    <p:animEffect transition="in" filter="dissolve">
                                      <p:cBhvr>
                                        <p:cTn id="47"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1" animBg="1" advAuto="0"/>
      <p:bldP spid="754" grpId="2" animBg="1" advAuto="0"/>
      <p:bldP spid="755" grpId="3" animBg="1" advAuto="0"/>
      <p:bldP spid="756" grpId="4" animBg="1" advAuto="0"/>
      <p:bldP spid="757" grpId="5" animBg="1" advAuto="0"/>
      <p:bldP spid="758" grpId="10" animBg="1" advAuto="0"/>
      <p:bldP spid="759" grpId="11" animBg="1" advAuto="0"/>
      <p:bldP spid="760" grpId="6" animBg="1" advAuto="0"/>
      <p:bldP spid="761" grpId="7" animBg="1" advAuto="0"/>
      <p:bldP spid="762" grpId="8" animBg="1" advAuto="0"/>
      <p:bldP spid="763" grpId="9"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903" name="Stream Manager - Optimization 4"/>
          <p:cNvSpPr txBox="1"/>
          <p:nvPr/>
        </p:nvSpPr>
        <p:spPr>
          <a:xfrm>
            <a:off x="5504198" y="1361517"/>
            <a:ext cx="13401104"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High Performance Clusters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5" y="3684181"/>
            <a:ext cx="22602919"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smtClean="0"/>
              <a:t>Computationally expensive massively parallel applications</a:t>
            </a:r>
            <a:endParaRPr dirty="0" smtClean="0"/>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Tightly synchronized parallel operations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a:t>Efficient low latency communications are </a:t>
            </a:r>
            <a:r>
              <a:rPr lang="en-US" dirty="0" smtClean="0"/>
              <a:t>critical</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Even small amount of OS noise </a:t>
            </a:r>
            <a:r>
              <a:rPr lang="en-US" dirty="0"/>
              <a:t>can </a:t>
            </a:r>
            <a:r>
              <a:rPr lang="en-US" dirty="0" smtClean="0"/>
              <a:t>affect performance at this scale</a:t>
            </a:r>
          </a:p>
          <a:p>
            <a:pPr>
              <a:lnSpc>
                <a:spcPct val="100000"/>
              </a:lnSpc>
              <a:spcBef>
                <a:spcPts val="1900"/>
              </a:spcBef>
              <a:buClr>
                <a:srgbClr val="DE213A"/>
              </a:buClr>
              <a:buFontTx/>
              <a:buChar char=""/>
              <a:defRPr sz="4000">
                <a:latin typeface="Arial"/>
                <a:ea typeface="Arial"/>
                <a:cs typeface="Arial"/>
                <a:sym typeface="Arial"/>
              </a:defRPr>
            </a:pPr>
            <a:r>
              <a:rPr lang="en-US" dirty="0" smtClean="0"/>
              <a:t>Message Passing Interface (MPI)</a:t>
            </a:r>
            <a:endParaRPr dirty="0"/>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Less than 20µs latency for P2P communications</a:t>
            </a:r>
            <a:endParaRPr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1694" y="8068597"/>
            <a:ext cx="8939048" cy="3558262"/>
          </a:xfrm>
          <a:prstGeom prst="rect">
            <a:avLst/>
          </a:prstGeom>
        </p:spPr>
      </p:pic>
      <p:sp>
        <p:nvSpPr>
          <p:cNvPr id="2" name="Rectangle 1"/>
          <p:cNvSpPr/>
          <p:nvPr/>
        </p:nvSpPr>
        <p:spPr>
          <a:xfrm>
            <a:off x="11437929" y="11911750"/>
            <a:ext cx="12192000" cy="646331"/>
          </a:xfrm>
          <a:prstGeom prst="rect">
            <a:avLst/>
          </a:prstGeom>
        </p:spPr>
        <p:txBody>
          <a:bodyPr>
            <a:spAutoFit/>
          </a:bodyPr>
          <a:lstStyle/>
          <a:p>
            <a:r>
              <a:rPr lang="en-US" dirty="0" smtClean="0">
                <a:solidFill>
                  <a:srgbClr val="181818"/>
                </a:solidFill>
                <a:latin typeface="BentonSans"/>
              </a:rPr>
              <a:t>1,020 </a:t>
            </a:r>
            <a:r>
              <a:rPr lang="en-US" dirty="0">
                <a:solidFill>
                  <a:srgbClr val="181818"/>
                </a:solidFill>
                <a:latin typeface="BentonSans"/>
              </a:rPr>
              <a:t>compute </a:t>
            </a:r>
            <a:r>
              <a:rPr lang="en-US" dirty="0" smtClean="0">
                <a:solidFill>
                  <a:srgbClr val="181818"/>
                </a:solidFill>
                <a:latin typeface="BentonSans"/>
              </a:rPr>
              <a:t>nodes, 21,824 cores</a:t>
            </a:r>
            <a:r>
              <a:rPr lang="en-US" dirty="0">
                <a:solidFill>
                  <a:srgbClr val="181818"/>
                </a:solidFill>
                <a:latin typeface="BentonSans"/>
              </a:rPr>
              <a:t>, </a:t>
            </a:r>
            <a:r>
              <a:rPr lang="en-US" dirty="0" smtClean="0">
                <a:solidFill>
                  <a:srgbClr val="181818"/>
                </a:solidFill>
                <a:latin typeface="BentonSans"/>
              </a:rPr>
              <a:t>43,648 </a:t>
            </a:r>
            <a:r>
              <a:rPr lang="en-US" dirty="0">
                <a:solidFill>
                  <a:srgbClr val="181818"/>
                </a:solidFill>
                <a:latin typeface="BentonSans"/>
              </a:rPr>
              <a:t>GB of RAM</a:t>
            </a:r>
            <a:endParaRPr lang="en-US" dirty="0"/>
          </a:p>
        </p:txBody>
      </p:sp>
    </p:spTree>
    <p:extLst>
      <p:ext uri="{BB962C8B-B14F-4D97-AF65-F5344CB8AC3E}">
        <p14:creationId xmlns:p14="http://schemas.microsoft.com/office/powerpoint/2010/main" val="208659327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904"/>
                                        </p:tgtEl>
                                        <p:attrNameLst>
                                          <p:attrName>style.visibility</p:attrName>
                                        </p:attrNameLst>
                                      </p:cBhvr>
                                      <p:to>
                                        <p:strVal val="visible"/>
                                      </p:to>
                                    </p:set>
                                    <p:animEffect transition="in" filter="dissolve">
                                      <p:cBhvr>
                                        <p:cTn id="11" dur="1000"/>
                                        <p:tgtEl>
                                          <p:spTgt spid="904"/>
                                        </p:tgtEl>
                                      </p:cBhvr>
                                    </p:animEffect>
                                  </p:childTnLst>
                                </p:cTn>
                              </p:par>
                            </p:childTnLst>
                          </p:cTn>
                        </p:par>
                        <p:par>
                          <p:cTn id="12" fill="hold">
                            <p:stCondLst>
                              <p:cond delay="1500"/>
                            </p:stCondLst>
                            <p:childTnLst>
                              <p:par>
                                <p:cTn id="13" presetID="9" presetClass="entr" fill="hold" nodeType="afterEffect">
                                  <p:stCondLst>
                                    <p:cond delay="0"/>
                                  </p:stCondLst>
                                  <p:iterate>
                                    <p:tmAbs val="0"/>
                                  </p:iterate>
                                  <p:childTnLst>
                                    <p:set>
                                      <p:cBhvr>
                                        <p:cTn id="14" fill="hold"/>
                                        <p:tgtEl>
                                          <p:spTgt spid="14"/>
                                        </p:tgtEl>
                                        <p:attrNameLst>
                                          <p:attrName>style.visibility</p:attrName>
                                        </p:attrNameLst>
                                      </p:cBhvr>
                                      <p:to>
                                        <p:strVal val="visible"/>
                                      </p:to>
                                    </p:set>
                                    <p:animEffect transition="in" filter="dissolve">
                                      <p:cBhvr>
                                        <p:cTn id="15" dur="1000"/>
                                        <p:tgtEl>
                                          <p:spTgt spid="14"/>
                                        </p:tgtEl>
                                      </p:cBhvr>
                                    </p:animEffect>
                                  </p:childTnLst>
                                </p:cTn>
                              </p:par>
                            </p:childTnLst>
                          </p:cTn>
                        </p:par>
                        <p:par>
                          <p:cTn id="16" fill="hold">
                            <p:stCondLst>
                              <p:cond delay="2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animBg="1" advAuto="0"/>
      <p:bldP spid="904" grpId="0" animBg="1" advAuto="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903" name="Stream Manager - Optimization 4"/>
          <p:cNvSpPr txBox="1"/>
          <p:nvPr/>
        </p:nvSpPr>
        <p:spPr>
          <a:xfrm>
            <a:off x="7140870" y="1361517"/>
            <a:ext cx="1012777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Putting into Context</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5" y="3684181"/>
            <a:ext cx="22602919"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smtClean="0"/>
              <a:t>Example: All Reduce operation</a:t>
            </a:r>
            <a:endParaRPr dirty="0" smtClean="0"/>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Each parallel worker </a:t>
            </a:r>
          </a:p>
          <a:p>
            <a:pPr marL="1333500" lvl="2">
              <a:lnSpc>
                <a:spcPct val="100000"/>
              </a:lnSpc>
              <a:spcBef>
                <a:spcPts val="1900"/>
              </a:spcBef>
              <a:buClr>
                <a:srgbClr val="DE213A"/>
              </a:buClr>
              <a:buFontTx/>
              <a:buChar char=""/>
              <a:defRPr sz="4000">
                <a:latin typeface="Arial"/>
                <a:ea typeface="Arial"/>
                <a:cs typeface="Arial"/>
                <a:sym typeface="Arial"/>
              </a:defRPr>
            </a:pPr>
            <a:r>
              <a:rPr lang="en-US" dirty="0" smtClean="0"/>
              <a:t>Has an integer array of equal size</a:t>
            </a:r>
          </a:p>
          <a:p>
            <a:pPr marL="1333500" lvl="2">
              <a:lnSpc>
                <a:spcPct val="100000"/>
              </a:lnSpc>
              <a:spcBef>
                <a:spcPts val="1900"/>
              </a:spcBef>
              <a:buClr>
                <a:srgbClr val="DE213A"/>
              </a:buClr>
              <a:buFontTx/>
              <a:buChar char=""/>
              <a:defRPr sz="4000">
                <a:latin typeface="Arial"/>
                <a:ea typeface="Arial"/>
                <a:cs typeface="Arial"/>
                <a:sym typeface="Arial"/>
              </a:defRPr>
            </a:pPr>
            <a:r>
              <a:rPr lang="en-US" dirty="0" smtClean="0"/>
              <a:t>Calculate global sum of values at each array index</a:t>
            </a:r>
          </a:p>
          <a:p>
            <a:pPr>
              <a:lnSpc>
                <a:spcPct val="100000"/>
              </a:lnSpc>
              <a:spcBef>
                <a:spcPts val="1900"/>
              </a:spcBef>
              <a:buClr>
                <a:srgbClr val="DE213A"/>
              </a:buClr>
              <a:buFontTx/>
              <a:buChar char=""/>
              <a:defRPr sz="4000">
                <a:latin typeface="Arial"/>
                <a:ea typeface="Arial"/>
                <a:cs typeface="Arial"/>
                <a:sym typeface="Arial"/>
              </a:defRPr>
            </a:pPr>
            <a:r>
              <a:rPr lang="en-US" dirty="0" err="1" smtClean="0"/>
              <a:t>OpenMPI</a:t>
            </a:r>
            <a:r>
              <a:rPr lang="en-US" dirty="0" smtClean="0"/>
              <a:t> 3.0.0 </a:t>
            </a:r>
            <a:endParaRPr dirty="0"/>
          </a:p>
        </p:txBody>
      </p:sp>
      <p:sp>
        <p:nvSpPr>
          <p:cNvPr id="15" name="Rectangle 14"/>
          <p:cNvSpPr/>
          <p:nvPr/>
        </p:nvSpPr>
        <p:spPr>
          <a:xfrm>
            <a:off x="5934857" y="9154916"/>
            <a:ext cx="4181346" cy="2735385"/>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hangingPunct="1">
              <a:buClrTx/>
            </a:pPr>
            <a:endParaRPr lang="en-US" kern="1200">
              <a:solidFill>
                <a:prstClr val="black"/>
              </a:solidFill>
              <a:uFillTx/>
            </a:endParaRPr>
          </a:p>
        </p:txBody>
      </p:sp>
      <p:sp>
        <p:nvSpPr>
          <p:cNvPr id="16" name="Rectangle 15"/>
          <p:cNvSpPr/>
          <p:nvPr/>
        </p:nvSpPr>
        <p:spPr>
          <a:xfrm>
            <a:off x="1028458" y="9154916"/>
            <a:ext cx="4267200" cy="2735385"/>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hangingPunct="1">
              <a:buClrTx/>
            </a:pPr>
            <a:endParaRPr lang="en-US" kern="1200">
              <a:solidFill>
                <a:prstClr val="black"/>
              </a:solidFill>
              <a:uFillTx/>
            </a:endParaRPr>
          </a:p>
        </p:txBody>
      </p:sp>
      <p:graphicFrame>
        <p:nvGraphicFramePr>
          <p:cNvPr id="17" name="Table 16"/>
          <p:cNvGraphicFramePr>
            <a:graphicFrameLocks noGrp="1"/>
          </p:cNvGraphicFramePr>
          <p:nvPr>
            <p:extLst>
              <p:ext uri="{D42A27DB-BD31-4B8C-83A1-F6EECF244321}">
                <p14:modId xmlns:p14="http://schemas.microsoft.com/office/powerpoint/2010/main" val="1731820828"/>
              </p:ext>
            </p:extLst>
          </p:nvPr>
        </p:nvGraphicFramePr>
        <p:xfrm>
          <a:off x="1374423" y="9397096"/>
          <a:ext cx="3599256" cy="762056"/>
        </p:xfrm>
        <a:graphic>
          <a:graphicData uri="http://schemas.openxmlformats.org/drawingml/2006/table">
            <a:tbl>
              <a:tblPr firstRow="1" bandRow="1">
                <a:tableStyleId>{8A107856-5554-42FB-B03E-39F5DBC370BA}</a:tableStyleId>
              </a:tblPr>
              <a:tblGrid>
                <a:gridCol w="899814"/>
                <a:gridCol w="899814"/>
                <a:gridCol w="899814"/>
                <a:gridCol w="899814"/>
              </a:tblGrid>
              <a:tr h="762056">
                <a:tc>
                  <a:txBody>
                    <a:bodyPr/>
                    <a:lstStyle/>
                    <a:p>
                      <a:r>
                        <a:rPr lang="en-US" sz="3600" dirty="0" smtClean="0"/>
                        <a:t>5</a:t>
                      </a:r>
                      <a:endParaRPr lang="en-US" sz="3600" dirty="0"/>
                    </a:p>
                  </a:txBody>
                  <a:tcPr marL="182880" marR="182880" marT="91440" marB="91440"/>
                </a:tc>
                <a:tc>
                  <a:txBody>
                    <a:bodyPr/>
                    <a:lstStyle/>
                    <a:p>
                      <a:r>
                        <a:rPr lang="en-US" sz="3600" dirty="0" smtClean="0"/>
                        <a:t>10 </a:t>
                      </a:r>
                      <a:endParaRPr lang="en-US" sz="3600" dirty="0"/>
                    </a:p>
                  </a:txBody>
                  <a:tcPr marL="182880" marR="182880" marT="91440" marB="91440"/>
                </a:tc>
                <a:tc>
                  <a:txBody>
                    <a:bodyPr/>
                    <a:lstStyle/>
                    <a:p>
                      <a:r>
                        <a:rPr lang="en-US" sz="3600" dirty="0" smtClean="0"/>
                        <a:t>3</a:t>
                      </a:r>
                      <a:endParaRPr lang="en-US" sz="3600" dirty="0"/>
                    </a:p>
                  </a:txBody>
                  <a:tcPr marL="182880" marR="182880" marT="91440" marB="91440"/>
                </a:tc>
                <a:tc>
                  <a:txBody>
                    <a:bodyPr/>
                    <a:lstStyle/>
                    <a:p>
                      <a:r>
                        <a:rPr lang="en-US" sz="3600" dirty="0" smtClean="0"/>
                        <a:t>4</a:t>
                      </a:r>
                      <a:endParaRPr lang="en-US" sz="3600" dirty="0"/>
                    </a:p>
                  </a:txBody>
                  <a:tcPr marL="182880" marR="182880" marT="91440" marB="9144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797457268"/>
              </p:ext>
            </p:extLst>
          </p:nvPr>
        </p:nvGraphicFramePr>
        <p:xfrm>
          <a:off x="6274873" y="9402352"/>
          <a:ext cx="3528716" cy="731520"/>
        </p:xfrm>
        <a:graphic>
          <a:graphicData uri="http://schemas.openxmlformats.org/drawingml/2006/table">
            <a:tbl>
              <a:tblPr firstRow="1" bandRow="1">
                <a:tableStyleId>{8A107856-5554-42FB-B03E-39F5DBC370BA}</a:tableStyleId>
              </a:tblPr>
              <a:tblGrid>
                <a:gridCol w="882179"/>
                <a:gridCol w="882179"/>
                <a:gridCol w="882179"/>
                <a:gridCol w="882179"/>
              </a:tblGrid>
              <a:tr h="717724">
                <a:tc>
                  <a:txBody>
                    <a:bodyPr/>
                    <a:lstStyle/>
                    <a:p>
                      <a:pPr marL="0" algn="l" defTabSz="1828800" rtl="0" eaLnBrk="1" latinLnBrk="0" hangingPunct="1"/>
                      <a:r>
                        <a:rPr lang="en-US" sz="3600" b="1" kern="1200" dirty="0" smtClean="0">
                          <a:solidFill>
                            <a:schemeClr val="dk1"/>
                          </a:solidFill>
                          <a:latin typeface="+mn-lt"/>
                          <a:ea typeface="+mn-ea"/>
                          <a:cs typeface="+mn-cs"/>
                        </a:rPr>
                        <a:t>3</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4 </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5</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9</a:t>
                      </a:r>
                      <a:endParaRPr lang="en-US" sz="3600" b="1" kern="1200" dirty="0">
                        <a:solidFill>
                          <a:schemeClr val="dk1"/>
                        </a:solidFill>
                        <a:latin typeface="+mn-lt"/>
                        <a:ea typeface="+mn-ea"/>
                        <a:cs typeface="+mn-cs"/>
                      </a:endParaRPr>
                    </a:p>
                  </a:txBody>
                  <a:tcPr marL="182880" marR="182880" marT="91440" marB="9144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28157888"/>
              </p:ext>
            </p:extLst>
          </p:nvPr>
        </p:nvGraphicFramePr>
        <p:xfrm>
          <a:off x="1369000" y="10788975"/>
          <a:ext cx="3586116" cy="731520"/>
        </p:xfrm>
        <a:graphic>
          <a:graphicData uri="http://schemas.openxmlformats.org/drawingml/2006/table">
            <a:tbl>
              <a:tblPr firstRow="1" bandRow="1">
                <a:tableStyleId>{8A107856-5554-42FB-B03E-39F5DBC370BA}</a:tableStyleId>
              </a:tblPr>
              <a:tblGrid>
                <a:gridCol w="896529"/>
                <a:gridCol w="896529"/>
                <a:gridCol w="896529"/>
                <a:gridCol w="896529"/>
              </a:tblGrid>
              <a:tr h="698048">
                <a:tc>
                  <a:txBody>
                    <a:bodyPr/>
                    <a:lstStyle/>
                    <a:p>
                      <a:pPr marL="0" algn="l" defTabSz="1828800" rtl="0" eaLnBrk="1" latinLnBrk="0" hangingPunct="1"/>
                      <a:r>
                        <a:rPr lang="en-US" sz="3600" b="1" kern="1200" dirty="0" smtClean="0">
                          <a:solidFill>
                            <a:schemeClr val="dk1"/>
                          </a:solidFill>
                          <a:latin typeface="+mn-lt"/>
                          <a:ea typeface="+mn-ea"/>
                          <a:cs typeface="+mn-cs"/>
                        </a:rPr>
                        <a:t>8</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14 </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8</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13</a:t>
                      </a:r>
                      <a:endParaRPr lang="en-US" sz="3600" b="1" kern="1200" dirty="0">
                        <a:solidFill>
                          <a:schemeClr val="dk1"/>
                        </a:solidFill>
                        <a:latin typeface="+mn-lt"/>
                        <a:ea typeface="+mn-ea"/>
                        <a:cs typeface="+mn-cs"/>
                      </a:endParaRPr>
                    </a:p>
                  </a:txBody>
                  <a:tcPr marL="182880" marR="182880" marT="91440" marB="91440"/>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88707986"/>
              </p:ext>
            </p:extLst>
          </p:nvPr>
        </p:nvGraphicFramePr>
        <p:xfrm>
          <a:off x="6279463" y="10786010"/>
          <a:ext cx="3492132" cy="770945"/>
        </p:xfrm>
        <a:graphic>
          <a:graphicData uri="http://schemas.openxmlformats.org/drawingml/2006/table">
            <a:tbl>
              <a:tblPr firstRow="1" bandRow="1">
                <a:tableStyleId>{8A107856-5554-42FB-B03E-39F5DBC370BA}</a:tableStyleId>
              </a:tblPr>
              <a:tblGrid>
                <a:gridCol w="873033"/>
                <a:gridCol w="873033"/>
                <a:gridCol w="873033"/>
                <a:gridCol w="873033"/>
              </a:tblGrid>
              <a:tr h="770945">
                <a:tc>
                  <a:txBody>
                    <a:bodyPr/>
                    <a:lstStyle/>
                    <a:p>
                      <a:pPr marL="0" algn="l" defTabSz="1828800" rtl="0" eaLnBrk="1" latinLnBrk="0" hangingPunct="1"/>
                      <a:r>
                        <a:rPr lang="en-US" sz="3600" b="1" kern="1200" dirty="0" smtClean="0">
                          <a:solidFill>
                            <a:schemeClr val="dk1"/>
                          </a:solidFill>
                          <a:latin typeface="+mn-lt"/>
                          <a:ea typeface="+mn-ea"/>
                          <a:cs typeface="+mn-cs"/>
                        </a:rPr>
                        <a:t>8</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14 </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8</a:t>
                      </a:r>
                      <a:endParaRPr lang="en-US" sz="3600" b="1" kern="1200" dirty="0">
                        <a:solidFill>
                          <a:schemeClr val="dk1"/>
                        </a:solidFill>
                        <a:latin typeface="+mn-lt"/>
                        <a:ea typeface="+mn-ea"/>
                        <a:cs typeface="+mn-cs"/>
                      </a:endParaRPr>
                    </a:p>
                  </a:txBody>
                  <a:tcPr marL="182880" marR="182880" marT="91440" marB="91440"/>
                </a:tc>
                <a:tc>
                  <a:txBody>
                    <a:bodyPr/>
                    <a:lstStyle/>
                    <a:p>
                      <a:pPr marL="0" algn="l" defTabSz="1828800" rtl="0" eaLnBrk="1" latinLnBrk="0" hangingPunct="1"/>
                      <a:r>
                        <a:rPr lang="en-US" sz="3600" b="1" kern="1200" dirty="0" smtClean="0">
                          <a:solidFill>
                            <a:schemeClr val="dk1"/>
                          </a:solidFill>
                          <a:latin typeface="+mn-lt"/>
                          <a:ea typeface="+mn-ea"/>
                          <a:cs typeface="+mn-cs"/>
                        </a:rPr>
                        <a:t>13</a:t>
                      </a:r>
                      <a:endParaRPr lang="en-US" sz="3600" b="1" kern="1200" dirty="0">
                        <a:solidFill>
                          <a:schemeClr val="dk1"/>
                        </a:solidFill>
                        <a:latin typeface="+mn-lt"/>
                        <a:ea typeface="+mn-ea"/>
                        <a:cs typeface="+mn-cs"/>
                      </a:endParaRPr>
                    </a:p>
                  </a:txBody>
                  <a:tcPr marL="182880" marR="182880" marT="91440" marB="91440"/>
                </a:tc>
              </a:tr>
            </a:tbl>
          </a:graphicData>
        </a:graphic>
      </p:graphicFrame>
      <p:sp>
        <p:nvSpPr>
          <p:cNvPr id="21" name="TextBox 20"/>
          <p:cNvSpPr txBox="1"/>
          <p:nvPr/>
        </p:nvSpPr>
        <p:spPr>
          <a:xfrm>
            <a:off x="2305029" y="10209826"/>
            <a:ext cx="1714059" cy="523220"/>
          </a:xfrm>
          <a:prstGeom prst="rect">
            <a:avLst/>
          </a:prstGeom>
          <a:noFill/>
        </p:spPr>
        <p:txBody>
          <a:bodyPr wrap="none" rtlCol="0">
            <a:spAutoFit/>
          </a:bodyPr>
          <a:lstStyle/>
          <a:p>
            <a:pPr hangingPunct="1">
              <a:buClrTx/>
            </a:pPr>
            <a:r>
              <a:rPr lang="en-US" sz="2800" kern="1200" dirty="0">
                <a:solidFill>
                  <a:prstClr val="black"/>
                </a:solidFill>
                <a:uFillTx/>
              </a:rPr>
              <a:t>All Reduce</a:t>
            </a:r>
          </a:p>
        </p:txBody>
      </p:sp>
      <p:sp>
        <p:nvSpPr>
          <p:cNvPr id="22" name="TextBox 21"/>
          <p:cNvSpPr txBox="1"/>
          <p:nvPr/>
        </p:nvSpPr>
        <p:spPr>
          <a:xfrm>
            <a:off x="7168500" y="10209826"/>
            <a:ext cx="1714059" cy="523220"/>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buClrTx/>
              <a:defRPr sz="2800" kern="1200">
                <a:solidFill>
                  <a:prstClr val="black"/>
                </a:solidFill>
                <a:uFillTx/>
              </a:defRPr>
            </a:lvl1pPr>
          </a:lstStyle>
          <a:p>
            <a:r>
              <a:rPr lang="en-US" dirty="0"/>
              <a:t>All Reduce</a:t>
            </a:r>
          </a:p>
        </p:txBody>
      </p:sp>
      <p:sp>
        <p:nvSpPr>
          <p:cNvPr id="23" name="TextBox 22"/>
          <p:cNvSpPr txBox="1"/>
          <p:nvPr/>
        </p:nvSpPr>
        <p:spPr>
          <a:xfrm>
            <a:off x="2143871" y="8424149"/>
            <a:ext cx="7013523" cy="584775"/>
          </a:xfrm>
          <a:prstGeom prst="rect">
            <a:avLst/>
          </a:prstGeom>
          <a:noFill/>
        </p:spPr>
        <p:txBody>
          <a:bodyPr wrap="none" rtlCol="0">
            <a:spAutoFit/>
          </a:bodyPr>
          <a:lstStyle/>
          <a:p>
            <a:pPr hangingPunct="1">
              <a:buClrTx/>
            </a:pPr>
            <a:r>
              <a:rPr lang="en-US" sz="3200" kern="1200" dirty="0">
                <a:solidFill>
                  <a:prstClr val="black"/>
                </a:solidFill>
                <a:uFillTx/>
              </a:rPr>
              <a:t>Each process </a:t>
            </a:r>
            <a:r>
              <a:rPr lang="en-US" sz="3200" kern="1200" dirty="0" smtClean="0">
                <a:solidFill>
                  <a:prstClr val="black"/>
                </a:solidFill>
                <a:uFillTx/>
              </a:rPr>
              <a:t>has an array with 4 </a:t>
            </a:r>
            <a:r>
              <a:rPr lang="en-US" sz="3200" kern="1200" dirty="0">
                <a:solidFill>
                  <a:prstClr val="black"/>
                </a:solidFill>
                <a:uFillTx/>
              </a:rPr>
              <a:t>Integers</a:t>
            </a:r>
          </a:p>
        </p:txBody>
      </p:sp>
      <p:sp>
        <p:nvSpPr>
          <p:cNvPr id="24" name="TextBox 23"/>
          <p:cNvSpPr txBox="1"/>
          <p:nvPr/>
        </p:nvSpPr>
        <p:spPr>
          <a:xfrm>
            <a:off x="2833282" y="11935418"/>
            <a:ext cx="657552" cy="646331"/>
          </a:xfrm>
          <a:prstGeom prst="rect">
            <a:avLst/>
          </a:prstGeom>
          <a:noFill/>
        </p:spPr>
        <p:txBody>
          <a:bodyPr wrap="none" rtlCol="0">
            <a:spAutoFit/>
          </a:bodyPr>
          <a:lstStyle/>
          <a:p>
            <a:pPr hangingPunct="1">
              <a:buClrTx/>
            </a:pPr>
            <a:r>
              <a:rPr lang="en-US" kern="1200" dirty="0">
                <a:solidFill>
                  <a:prstClr val="black"/>
                </a:solidFill>
                <a:uFillTx/>
              </a:rPr>
              <a:t>P1</a:t>
            </a:r>
          </a:p>
        </p:txBody>
      </p:sp>
      <p:sp>
        <p:nvSpPr>
          <p:cNvPr id="25" name="TextBox 24"/>
          <p:cNvSpPr txBox="1"/>
          <p:nvPr/>
        </p:nvSpPr>
        <p:spPr>
          <a:xfrm>
            <a:off x="7696753" y="11952371"/>
            <a:ext cx="657552" cy="646331"/>
          </a:xfrm>
          <a:prstGeom prst="rect">
            <a:avLst/>
          </a:prstGeom>
          <a:noFill/>
        </p:spPr>
        <p:txBody>
          <a:bodyPr wrap="none" rtlCol="0">
            <a:spAutoFit/>
          </a:bodyPr>
          <a:lstStyle/>
          <a:p>
            <a:pPr hangingPunct="1">
              <a:buClrTx/>
            </a:pPr>
            <a:r>
              <a:rPr lang="en-US" kern="1200" dirty="0">
                <a:solidFill>
                  <a:prstClr val="black"/>
                </a:solidFill>
                <a:uFillTx/>
              </a:rPr>
              <a:t>P2</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344" y="2992733"/>
            <a:ext cx="6227780" cy="3728899"/>
          </a:xfrm>
          <a:prstGeom prst="rect">
            <a:avLst/>
          </a:prstGeom>
        </p:spPr>
      </p:pic>
      <p:sp>
        <p:nvSpPr>
          <p:cNvPr id="27" name="TextBox 26"/>
          <p:cNvSpPr txBox="1"/>
          <p:nvPr/>
        </p:nvSpPr>
        <p:spPr>
          <a:xfrm>
            <a:off x="16354044" y="10920914"/>
            <a:ext cx="6286080" cy="646331"/>
          </a:xfrm>
          <a:prstGeom prst="rect">
            <a:avLst/>
          </a:prstGeom>
          <a:noFill/>
        </p:spPr>
        <p:txBody>
          <a:bodyPr wrap="none" rtlCol="0">
            <a:spAutoFit/>
          </a:bodyPr>
          <a:lstStyle/>
          <a:p>
            <a:pPr hangingPunct="1">
              <a:buClrTx/>
            </a:pPr>
            <a:r>
              <a:rPr lang="en-US" kern="1200" dirty="0">
                <a:solidFill>
                  <a:prstClr val="black"/>
                </a:solidFill>
                <a:uFillTx/>
              </a:rPr>
              <a:t>16 Nodes, 384 Parallel </a:t>
            </a:r>
            <a:r>
              <a:rPr lang="en-US" kern="1200" dirty="0" smtClean="0">
                <a:solidFill>
                  <a:prstClr val="black"/>
                </a:solidFill>
                <a:uFillTx/>
              </a:rPr>
              <a:t>processes</a:t>
            </a:r>
            <a:endParaRPr lang="en-US" kern="1200" dirty="0">
              <a:solidFill>
                <a:prstClr val="black"/>
              </a:solidFill>
              <a:uFillTx/>
            </a:endParaRPr>
          </a:p>
        </p:txBody>
      </p:sp>
      <p:sp>
        <p:nvSpPr>
          <p:cNvPr id="2" name="TextBox 1"/>
          <p:cNvSpPr txBox="1"/>
          <p:nvPr/>
        </p:nvSpPr>
        <p:spPr>
          <a:xfrm>
            <a:off x="15924728" y="11759368"/>
            <a:ext cx="7607852"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smtClean="0">
                <a:ln>
                  <a:noFill/>
                </a:ln>
                <a:solidFill>
                  <a:srgbClr val="000000"/>
                </a:solidFill>
                <a:effectLst/>
                <a:uFill>
                  <a:solidFill>
                    <a:srgbClr val="000000"/>
                  </a:solidFill>
                </a:uFill>
                <a:latin typeface="+mn-lt"/>
                <a:ea typeface="+mn-ea"/>
                <a:cs typeface="+mn-cs"/>
                <a:sym typeface="Calibri"/>
              </a:rPr>
              <a:t>TCP </a:t>
            </a:r>
            <a:r>
              <a:rPr lang="en-US" dirty="0" smtClean="0"/>
              <a:t>and </a:t>
            </a:r>
            <a:r>
              <a:rPr lang="en-US" dirty="0" err="1" smtClean="0"/>
              <a:t>Infiniband</a:t>
            </a:r>
            <a:r>
              <a:rPr kumimoji="0" lang="en-US" sz="3600" b="0" i="0" u="none" strike="noStrike" cap="none" spc="0" normalizeH="0" baseline="0" dirty="0" smtClean="0">
                <a:ln>
                  <a:noFill/>
                </a:ln>
                <a:solidFill>
                  <a:srgbClr val="000000"/>
                </a:solidFill>
                <a:effectLst/>
                <a:uFill>
                  <a:solidFill>
                    <a:srgbClr val="000000"/>
                  </a:solidFill>
                </a:uFill>
                <a:latin typeface="+mn-lt"/>
                <a:ea typeface="+mn-ea"/>
                <a:cs typeface="+mn-cs"/>
                <a:sym typeface="Calibri"/>
              </a:rPr>
              <a:t> Performance of MPI</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3" name="Oval 2"/>
          <p:cNvSpPr/>
          <p:nvPr/>
        </p:nvSpPr>
        <p:spPr>
          <a:xfrm>
            <a:off x="13835787" y="9637431"/>
            <a:ext cx="598684" cy="59868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sp>
        <p:nvSpPr>
          <p:cNvPr id="30" name="Oval 29"/>
          <p:cNvSpPr/>
          <p:nvPr/>
        </p:nvSpPr>
        <p:spPr>
          <a:xfrm>
            <a:off x="13394393" y="8182907"/>
            <a:ext cx="598684" cy="59868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sp>
        <p:nvSpPr>
          <p:cNvPr id="31" name="Oval 30"/>
          <p:cNvSpPr/>
          <p:nvPr/>
        </p:nvSpPr>
        <p:spPr>
          <a:xfrm>
            <a:off x="14247930" y="8200653"/>
            <a:ext cx="598684" cy="59868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cxnSp>
        <p:nvCxnSpPr>
          <p:cNvPr id="5" name="Straight Arrow Connector 4"/>
          <p:cNvCxnSpPr>
            <a:stCxn id="30" idx="4"/>
            <a:endCxn id="3" idx="0"/>
          </p:cNvCxnSpPr>
          <p:nvPr/>
        </p:nvCxnSpPr>
        <p:spPr>
          <a:xfrm>
            <a:off x="13693735" y="8781591"/>
            <a:ext cx="441394" cy="855840"/>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p:cNvCxnSpPr>
            <a:stCxn id="31" idx="4"/>
            <a:endCxn id="3" idx="0"/>
          </p:cNvCxnSpPr>
          <p:nvPr/>
        </p:nvCxnSpPr>
        <p:spPr>
          <a:xfrm flipH="1">
            <a:off x="14135129" y="8799337"/>
            <a:ext cx="412143" cy="838094"/>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8" name="Oval 37"/>
          <p:cNvSpPr/>
          <p:nvPr/>
        </p:nvSpPr>
        <p:spPr>
          <a:xfrm>
            <a:off x="13352559" y="11022341"/>
            <a:ext cx="598684" cy="598684"/>
          </a:xfrm>
          <a:prstGeom prst="ellipse">
            <a:avLst/>
          </a:prstGeom>
          <a:blipFill rotWithShape="1">
            <a:blip r:embed="rId4"/>
            <a:srcRect/>
            <a:tile tx="0" ty="0" sx="100000" sy="100000" flip="none" algn="tl"/>
          </a:blipFill>
          <a:ln w="25400" cap="flat">
            <a:noFill/>
            <a:miter lim="400000"/>
          </a:ln>
          <a:effectLst>
            <a:outerShdw blurRad="76200" dist="508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cxnSp>
        <p:nvCxnSpPr>
          <p:cNvPr id="39" name="Straight Arrow Connector 38"/>
          <p:cNvCxnSpPr>
            <a:stCxn id="3" idx="4"/>
            <a:endCxn id="38" idx="0"/>
          </p:cNvCxnSpPr>
          <p:nvPr/>
        </p:nvCxnSpPr>
        <p:spPr>
          <a:xfrm flipH="1">
            <a:off x="13651901" y="10236115"/>
            <a:ext cx="483228" cy="78622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3" name="Oval 42"/>
          <p:cNvSpPr/>
          <p:nvPr/>
        </p:nvSpPr>
        <p:spPr>
          <a:xfrm>
            <a:off x="14434471" y="11022341"/>
            <a:ext cx="598684" cy="598684"/>
          </a:xfrm>
          <a:prstGeom prst="ellipse">
            <a:avLst/>
          </a:prstGeom>
          <a:blipFill rotWithShape="1">
            <a:blip r:embed="rId4"/>
            <a:srcRect/>
            <a:tile tx="0" ty="0" sx="100000" sy="100000" flip="none" algn="tl"/>
          </a:blipFill>
          <a:ln w="25400" cap="flat">
            <a:noFill/>
            <a:miter lim="400000"/>
          </a:ln>
          <a:effectLst>
            <a:outerShdw blurRad="76200" dist="508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endParaRPr kumimoji="0" lang="en-US" sz="3600" b="0" i="0" u="none" strike="noStrike" cap="none" spc="0" normalizeH="0" baseline="0">
              <a:ln>
                <a:noFill/>
              </a:ln>
              <a:solidFill>
                <a:srgbClr val="000000"/>
              </a:solidFill>
              <a:effectLst/>
              <a:uFill>
                <a:solidFill>
                  <a:srgbClr val="000000"/>
                </a:solidFill>
              </a:uFill>
              <a:latin typeface="+mn-lt"/>
              <a:ea typeface="+mn-ea"/>
              <a:cs typeface="+mn-cs"/>
              <a:sym typeface="Calibri"/>
            </a:endParaRPr>
          </a:p>
        </p:txBody>
      </p:sp>
      <p:cxnSp>
        <p:nvCxnSpPr>
          <p:cNvPr id="44" name="Straight Arrow Connector 43"/>
          <p:cNvCxnSpPr>
            <a:stCxn id="3" idx="4"/>
            <a:endCxn id="43" idx="0"/>
          </p:cNvCxnSpPr>
          <p:nvPr/>
        </p:nvCxnSpPr>
        <p:spPr>
          <a:xfrm>
            <a:off x="14135129" y="10236115"/>
            <a:ext cx="598684" cy="78622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TextBox 13"/>
          <p:cNvSpPr txBox="1"/>
          <p:nvPr/>
        </p:nvSpPr>
        <p:spPr>
          <a:xfrm>
            <a:off x="11546155" y="8692387"/>
            <a:ext cx="1593385"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smtClean="0">
                <a:ln>
                  <a:noFill/>
                </a:ln>
                <a:solidFill>
                  <a:srgbClr val="000000"/>
                </a:solidFill>
                <a:effectLst/>
                <a:uFill>
                  <a:solidFill>
                    <a:srgbClr val="000000"/>
                  </a:solidFill>
                </a:uFill>
                <a:latin typeface="+mn-lt"/>
                <a:ea typeface="+mn-ea"/>
                <a:cs typeface="+mn-cs"/>
                <a:sym typeface="Calibri"/>
              </a:rPr>
              <a:t>Reduce</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48" name="TextBox 47"/>
          <p:cNvSpPr txBox="1"/>
          <p:nvPr/>
        </p:nvSpPr>
        <p:spPr>
          <a:xfrm>
            <a:off x="11218989" y="10143017"/>
            <a:ext cx="2075889"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smtClean="0">
                <a:ln>
                  <a:noFill/>
                </a:ln>
                <a:solidFill>
                  <a:srgbClr val="000000"/>
                </a:solidFill>
                <a:effectLst/>
                <a:uFill>
                  <a:solidFill>
                    <a:srgbClr val="000000"/>
                  </a:solidFill>
                </a:uFill>
                <a:latin typeface="+mn-lt"/>
                <a:ea typeface="+mn-ea"/>
                <a:cs typeface="+mn-cs"/>
                <a:sym typeface="Calibri"/>
              </a:rPr>
              <a:t>Broadcast</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grpSp>
        <p:nvGrpSpPr>
          <p:cNvPr id="918" name="Group 917"/>
          <p:cNvGrpSpPr/>
          <p:nvPr/>
        </p:nvGrpSpPr>
        <p:grpSpPr>
          <a:xfrm>
            <a:off x="16447891" y="7013087"/>
            <a:ext cx="6194967" cy="3709252"/>
            <a:chOff x="16447891" y="6991481"/>
            <a:chExt cx="6194967" cy="3709252"/>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7891" y="6991481"/>
              <a:ext cx="6194967" cy="3709252"/>
            </a:xfrm>
            <a:prstGeom prst="rect">
              <a:avLst/>
            </a:prstGeom>
          </p:spPr>
        </p:pic>
        <p:cxnSp>
          <p:nvCxnSpPr>
            <p:cNvPr id="913" name="Straight Connector 912"/>
            <p:cNvCxnSpPr/>
            <p:nvPr/>
          </p:nvCxnSpPr>
          <p:spPr>
            <a:xfrm>
              <a:off x="16447891" y="10700733"/>
              <a:ext cx="6192233" cy="0"/>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920" name="TextBox 919"/>
          <p:cNvSpPr txBox="1"/>
          <p:nvPr/>
        </p:nvSpPr>
        <p:spPr>
          <a:xfrm>
            <a:off x="18923548" y="2026894"/>
            <a:ext cx="3321422"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lang="en-US" dirty="0" smtClean="0"/>
              <a:t>15 – 20 Speedup</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2052783388"/>
      </p:ext>
    </p:extLst>
  </p:cSld>
  <p:clrMapOvr>
    <a:masterClrMapping/>
  </p:clrMapOvr>
  <p:transition spd="slow"/>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903" name="Stream Manager - Optimization 4"/>
          <p:cNvSpPr txBox="1"/>
          <p:nvPr/>
        </p:nvSpPr>
        <p:spPr>
          <a:xfrm>
            <a:off x="6954919" y="1361517"/>
            <a:ext cx="10499670"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System Performance</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6" y="3684181"/>
            <a:ext cx="12265638"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smtClean="0"/>
              <a:t>Factors</a:t>
            </a:r>
            <a:endParaRPr dirty="0" smtClean="0"/>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Architecture </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Efficient use of resources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Algorithmic enhancements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Special hardware</a:t>
            </a:r>
          </a:p>
        </p:txBody>
      </p:sp>
      <p:sp>
        <p:nvSpPr>
          <p:cNvPr id="2" name="Rectangle 1"/>
          <p:cNvSpPr/>
          <p:nvPr/>
        </p:nvSpPr>
        <p:spPr>
          <a:xfrm>
            <a:off x="13168924" y="3684181"/>
            <a:ext cx="12192000" cy="5003934"/>
          </a:xfrm>
          <a:prstGeom prst="rect">
            <a:avLst/>
          </a:prstGeom>
        </p:spPr>
        <p:txBody>
          <a:bodyPr>
            <a:spAutoFit/>
          </a:bodyPr>
          <a:lstStyle/>
          <a:p>
            <a:pPr marL="419100">
              <a:spcBef>
                <a:spcPts val="1900"/>
              </a:spcBef>
              <a:buClr>
                <a:srgbClr val="DE213A"/>
              </a:buClr>
              <a:buFontTx/>
              <a:buChar char=""/>
              <a:defRPr sz="4000">
                <a:latin typeface="Arial"/>
                <a:ea typeface="Arial"/>
                <a:cs typeface="Arial"/>
                <a:sym typeface="Arial"/>
              </a:defRPr>
            </a:pPr>
            <a:r>
              <a:rPr lang="en-US" dirty="0"/>
              <a:t>Measure</a:t>
            </a:r>
          </a:p>
          <a:p>
            <a:pPr marL="876300" lvl="1">
              <a:spcBef>
                <a:spcPts val="1900"/>
              </a:spcBef>
              <a:buClr>
                <a:srgbClr val="DE213A"/>
              </a:buClr>
              <a:buFontTx/>
              <a:buChar char=""/>
              <a:defRPr sz="4000">
                <a:latin typeface="Arial"/>
                <a:ea typeface="Arial"/>
                <a:cs typeface="Arial"/>
                <a:sym typeface="Arial"/>
              </a:defRPr>
            </a:pPr>
            <a:r>
              <a:rPr lang="en-US" dirty="0"/>
              <a:t>Throughput</a:t>
            </a:r>
          </a:p>
          <a:p>
            <a:pPr marL="876300" lvl="1">
              <a:spcBef>
                <a:spcPts val="1900"/>
              </a:spcBef>
              <a:buClr>
                <a:srgbClr val="DE213A"/>
              </a:buClr>
              <a:buFontTx/>
              <a:buChar char=""/>
              <a:defRPr sz="4000">
                <a:latin typeface="Arial"/>
                <a:ea typeface="Arial"/>
                <a:cs typeface="Arial"/>
                <a:sym typeface="Arial"/>
              </a:defRPr>
            </a:pPr>
            <a:r>
              <a:rPr lang="en-US" dirty="0"/>
              <a:t>Latency</a:t>
            </a:r>
          </a:p>
          <a:p>
            <a:pPr marL="876300" lvl="1">
              <a:spcBef>
                <a:spcPts val="1900"/>
              </a:spcBef>
              <a:buClr>
                <a:srgbClr val="DE213A"/>
              </a:buClr>
              <a:buFontTx/>
              <a:buChar char=""/>
              <a:defRPr sz="4000">
                <a:latin typeface="Arial"/>
                <a:ea typeface="Arial"/>
                <a:cs typeface="Arial"/>
                <a:sym typeface="Arial"/>
              </a:defRPr>
            </a:pPr>
            <a:r>
              <a:rPr lang="en-US" dirty="0"/>
              <a:t>Power Consumption</a:t>
            </a:r>
          </a:p>
          <a:p>
            <a:pPr marL="876300" lvl="1">
              <a:spcBef>
                <a:spcPts val="1900"/>
              </a:spcBef>
              <a:buClr>
                <a:srgbClr val="DE213A"/>
              </a:buClr>
              <a:buFontTx/>
              <a:buChar char=""/>
              <a:defRPr sz="4000">
                <a:latin typeface="Arial"/>
                <a:ea typeface="Arial"/>
                <a:cs typeface="Arial"/>
                <a:sym typeface="Arial"/>
              </a:defRPr>
            </a:pPr>
            <a:r>
              <a:rPr lang="en-US" dirty="0" smtClean="0"/>
              <a:t>Scalability</a:t>
            </a:r>
          </a:p>
          <a:p>
            <a:pPr marL="876300" lvl="1">
              <a:spcBef>
                <a:spcPts val="1900"/>
              </a:spcBef>
              <a:buClr>
                <a:srgbClr val="DE213A"/>
              </a:buClr>
              <a:buFontTx/>
              <a:buChar char=""/>
              <a:defRPr sz="4000">
                <a:latin typeface="Arial"/>
                <a:ea typeface="Arial"/>
                <a:cs typeface="Arial"/>
                <a:sym typeface="Arial"/>
              </a:defRPr>
            </a:pPr>
            <a:r>
              <a:rPr lang="en-US" dirty="0" smtClean="0"/>
              <a:t>Speedup</a:t>
            </a:r>
            <a:endParaRPr lang="en-US" dirty="0"/>
          </a:p>
        </p:txBody>
      </p:sp>
    </p:spTree>
    <p:extLst>
      <p:ext uri="{BB962C8B-B14F-4D97-AF65-F5344CB8AC3E}">
        <p14:creationId xmlns:p14="http://schemas.microsoft.com/office/powerpoint/2010/main" val="118465031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04">
                                            <p:bg/>
                                          </p:spTgt>
                                        </p:tgtEl>
                                        <p:attrNameLst>
                                          <p:attrName>style.visibility</p:attrName>
                                        </p:attrNameLst>
                                      </p:cBhvr>
                                      <p:to>
                                        <p:strVal val="visible"/>
                                      </p:to>
                                    </p:set>
                                    <p:animEffect transition="in" filter="dissolve">
                                      <p:cBhvr>
                                        <p:cTn id="11" dur="500"/>
                                        <p:tgtEl>
                                          <p:spTgt spid="904">
                                            <p:bg/>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04">
                                            <p:txEl>
                                              <p:pRg st="0" end="0"/>
                                            </p:txEl>
                                          </p:spTgt>
                                        </p:tgtEl>
                                        <p:attrNameLst>
                                          <p:attrName>style.visibility</p:attrName>
                                        </p:attrNameLst>
                                      </p:cBhvr>
                                      <p:to>
                                        <p:strVal val="visible"/>
                                      </p:to>
                                    </p:set>
                                    <p:animEffect transition="in" filter="dissolve">
                                      <p:cBhvr>
                                        <p:cTn id="15" dur="500"/>
                                        <p:tgtEl>
                                          <p:spTgt spid="904">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904">
                                            <p:txEl>
                                              <p:pRg st="1" end="1"/>
                                            </p:txEl>
                                          </p:spTgt>
                                        </p:tgtEl>
                                        <p:attrNameLst>
                                          <p:attrName>style.visibility</p:attrName>
                                        </p:attrNameLst>
                                      </p:cBhvr>
                                      <p:to>
                                        <p:strVal val="visible"/>
                                      </p:to>
                                    </p:set>
                                    <p:animEffect transition="in" filter="dissolve">
                                      <p:cBhvr>
                                        <p:cTn id="19" dur="500"/>
                                        <p:tgtEl>
                                          <p:spTgt spid="904">
                                            <p:txEl>
                                              <p:pRg st="1" end="1"/>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04">
                                            <p:txEl>
                                              <p:pRg st="2" end="2"/>
                                            </p:txEl>
                                          </p:spTgt>
                                        </p:tgtEl>
                                        <p:attrNameLst>
                                          <p:attrName>style.visibility</p:attrName>
                                        </p:attrNameLst>
                                      </p:cBhvr>
                                      <p:to>
                                        <p:strVal val="visible"/>
                                      </p:to>
                                    </p:set>
                                    <p:animEffect transition="in" filter="dissolve">
                                      <p:cBhvr>
                                        <p:cTn id="23" dur="500"/>
                                        <p:tgtEl>
                                          <p:spTgt spid="904">
                                            <p:txEl>
                                              <p:pRg st="2" end="2"/>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04">
                                            <p:txEl>
                                              <p:pRg st="3" end="3"/>
                                            </p:txEl>
                                          </p:spTgt>
                                        </p:tgtEl>
                                        <p:attrNameLst>
                                          <p:attrName>style.visibility</p:attrName>
                                        </p:attrNameLst>
                                      </p:cBhvr>
                                      <p:to>
                                        <p:strVal val="visible"/>
                                      </p:to>
                                    </p:set>
                                    <p:animEffect transition="in" filter="dissolve">
                                      <p:cBhvr>
                                        <p:cTn id="27" dur="500"/>
                                        <p:tgtEl>
                                          <p:spTgt spid="904">
                                            <p:txEl>
                                              <p:pRg st="3" end="3"/>
                                            </p:txEl>
                                          </p:spTgt>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904">
                                            <p:txEl>
                                              <p:pRg st="4" end="4"/>
                                            </p:txEl>
                                          </p:spTgt>
                                        </p:tgtEl>
                                        <p:attrNameLst>
                                          <p:attrName>style.visibility</p:attrName>
                                        </p:attrNameLst>
                                      </p:cBhvr>
                                      <p:to>
                                        <p:strVal val="visible"/>
                                      </p:to>
                                    </p:set>
                                    <p:animEffect transition="in" filter="dissolve">
                                      <p:cBhvr>
                                        <p:cTn id="31" dur="500"/>
                                        <p:tgtEl>
                                          <p:spTgt spid="904">
                                            <p:txEl>
                                              <p:pRg st="4" end="4"/>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93"/>
                                        </p:tgtEl>
                                        <p:attrNameLst>
                                          <p:attrName>style.visibility</p:attrName>
                                        </p:attrNameLst>
                                      </p:cBhvr>
                                      <p:to>
                                        <p:strVal val="visible"/>
                                      </p:to>
                                    </p:set>
                                    <p:animEffect transition="in" filter="dissolve">
                                      <p:cBhvr>
                                        <p:cTn id="34" dur="500"/>
                                        <p:tgtEl>
                                          <p:spTgt spid="89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94"/>
                                        </p:tgtEl>
                                        <p:attrNameLst>
                                          <p:attrName>style.visibility</p:attrName>
                                        </p:attrNameLst>
                                      </p:cBhvr>
                                      <p:to>
                                        <p:strVal val="visible"/>
                                      </p:to>
                                    </p:set>
                                    <p:animEffect transition="in" filter="dissolve">
                                      <p:cBhvr>
                                        <p:cTn id="37" dur="500"/>
                                        <p:tgtEl>
                                          <p:spTgt spid="894"/>
                                        </p:tgtEl>
                                      </p:cBhvr>
                                    </p:animEffect>
                                  </p:childTnLst>
                                </p:cTn>
                              </p:par>
                              <p:par>
                                <p:cTn id="38" presetID="9" presetClass="entr" presetSubtype="0" fill="hold" nodeType="withEffect">
                                  <p:stCondLst>
                                    <p:cond delay="0"/>
                                  </p:stCondLst>
                                  <p:childTnLst>
                                    <p:set>
                                      <p:cBhvr>
                                        <p:cTn id="39" dur="1" fill="hold">
                                          <p:stCondLst>
                                            <p:cond delay="0"/>
                                          </p:stCondLst>
                                        </p:cTn>
                                        <p:tgtEl>
                                          <p:spTgt spid="897"/>
                                        </p:tgtEl>
                                        <p:attrNameLst>
                                          <p:attrName>style.visibility</p:attrName>
                                        </p:attrNameLst>
                                      </p:cBhvr>
                                      <p:to>
                                        <p:strVal val="visible"/>
                                      </p:to>
                                    </p:set>
                                    <p:animEffect transition="in" filter="dissolve">
                                      <p:cBhvr>
                                        <p:cTn id="40" dur="500"/>
                                        <p:tgtEl>
                                          <p:spTgt spid="897"/>
                                        </p:tgtEl>
                                      </p:cBhvr>
                                    </p:animEffect>
                                  </p:childTnLst>
                                </p:cTn>
                              </p:par>
                              <p:par>
                                <p:cTn id="41" presetID="9" presetClass="entr" presetSubtype="0" fill="hold" nodeType="withEffect">
                                  <p:stCondLst>
                                    <p:cond delay="0"/>
                                  </p:stCondLst>
                                  <p:childTnLst>
                                    <p:set>
                                      <p:cBhvr>
                                        <p:cTn id="42" dur="1" fill="hold">
                                          <p:stCondLst>
                                            <p:cond delay="0"/>
                                          </p:stCondLst>
                                        </p:cTn>
                                        <p:tgtEl>
                                          <p:spTgt spid="900"/>
                                        </p:tgtEl>
                                        <p:attrNameLst>
                                          <p:attrName>style.visibility</p:attrName>
                                        </p:attrNameLst>
                                      </p:cBhvr>
                                      <p:to>
                                        <p:strVal val="visible"/>
                                      </p:to>
                                    </p:set>
                                    <p:animEffect transition="in" filter="dissolve">
                                      <p:cBhvr>
                                        <p:cTn id="43" dur="500"/>
                                        <p:tgtEl>
                                          <p:spTgt spid="90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901"/>
                                        </p:tgtEl>
                                        <p:attrNameLst>
                                          <p:attrName>style.visibility</p:attrName>
                                        </p:attrNameLst>
                                      </p:cBhvr>
                                      <p:to>
                                        <p:strVal val="visible"/>
                                      </p:to>
                                    </p:set>
                                    <p:animEffect transition="in" filter="dissolve">
                                      <p:cBhvr>
                                        <p:cTn id="46" dur="500"/>
                                        <p:tgtEl>
                                          <p:spTgt spid="90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02"/>
                                        </p:tgtEl>
                                        <p:attrNameLst>
                                          <p:attrName>style.visibility</p:attrName>
                                        </p:attrNameLst>
                                      </p:cBhvr>
                                      <p:to>
                                        <p:strVal val="visible"/>
                                      </p:to>
                                    </p:set>
                                    <p:animEffect transition="in" filter="dissolve">
                                      <p:cBhvr>
                                        <p:cTn id="49" dur="500"/>
                                        <p:tgtEl>
                                          <p:spTgt spid="902"/>
                                        </p:tgtEl>
                                      </p:cBhvr>
                                    </p:animEffect>
                                  </p:childTnLst>
                                </p:cTn>
                              </p:par>
                            </p:childTnLst>
                          </p:cTn>
                        </p:par>
                        <p:par>
                          <p:cTn id="50" fill="hold">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ssolv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P spid="903" grpId="0" animBg="1"/>
      <p:bldP spid="904" grpId="0" build="p"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903" name="Stream Manager - Optimization 4"/>
          <p:cNvSpPr txBox="1"/>
          <p:nvPr/>
        </p:nvSpPr>
        <p:spPr>
          <a:xfrm>
            <a:off x="4068718" y="1361517"/>
            <a:ext cx="1627208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High Performance Interconnects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6" y="3684181"/>
            <a:ext cx="17033022"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smtClean="0"/>
              <a:t>InfiniBand</a:t>
            </a:r>
          </a:p>
          <a:p>
            <a:pPr lvl="1">
              <a:lnSpc>
                <a:spcPct val="100000"/>
              </a:lnSpc>
              <a:spcBef>
                <a:spcPts val="1900"/>
              </a:spcBef>
              <a:buClr>
                <a:srgbClr val="DE213A"/>
              </a:buClr>
              <a:buFontTx/>
              <a:buChar char=""/>
              <a:defRPr sz="4000">
                <a:latin typeface="Arial"/>
                <a:ea typeface="Arial"/>
                <a:cs typeface="Arial"/>
                <a:sym typeface="Arial"/>
              </a:defRPr>
            </a:pPr>
            <a:r>
              <a:rPr lang="en-US" dirty="0"/>
              <a:t>W</a:t>
            </a:r>
            <a:r>
              <a:rPr lang="en-US" dirty="0" smtClean="0"/>
              <a:t>idely used interconnect	</a:t>
            </a:r>
            <a:endParaRPr dirty="0" smtClean="0"/>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Dominant in HPC clusters</a:t>
            </a:r>
          </a:p>
          <a:p>
            <a:pPr marL="419100">
              <a:lnSpc>
                <a:spcPct val="100000"/>
              </a:lnSpc>
              <a:spcBef>
                <a:spcPts val="1900"/>
              </a:spcBef>
              <a:buClr>
                <a:srgbClr val="DE213A"/>
              </a:buClr>
              <a:buFontTx/>
              <a:buChar char=""/>
              <a:defRPr sz="4000">
                <a:latin typeface="Arial"/>
                <a:ea typeface="Arial"/>
                <a:cs typeface="Arial"/>
                <a:sym typeface="Arial"/>
              </a:defRPr>
            </a:pPr>
            <a:r>
              <a:rPr lang="en-US" dirty="0" smtClean="0"/>
              <a:t>Intel Omni-Path </a:t>
            </a:r>
          </a:p>
          <a:p>
            <a:pPr marL="419100">
              <a:lnSpc>
                <a:spcPct val="100000"/>
              </a:lnSpc>
              <a:spcBef>
                <a:spcPts val="1900"/>
              </a:spcBef>
              <a:buClr>
                <a:srgbClr val="DE213A"/>
              </a:buClr>
              <a:buFontTx/>
              <a:buChar char=""/>
              <a:defRPr sz="4000">
                <a:latin typeface="Arial"/>
                <a:ea typeface="Arial"/>
                <a:cs typeface="Arial"/>
                <a:sym typeface="Arial"/>
              </a:defRPr>
            </a:pPr>
            <a:r>
              <a:rPr lang="en-US" dirty="0"/>
              <a:t>Cray A</a:t>
            </a:r>
            <a:r>
              <a:rPr lang="en-US" dirty="0" smtClean="0"/>
              <a:t>ries</a:t>
            </a:r>
          </a:p>
          <a:p>
            <a:pPr marL="419100">
              <a:lnSpc>
                <a:spcPct val="100000"/>
              </a:lnSpc>
              <a:spcBef>
                <a:spcPts val="1900"/>
              </a:spcBef>
              <a:buClr>
                <a:srgbClr val="DE213A"/>
              </a:buClr>
              <a:buFontTx/>
              <a:buChar char=""/>
              <a:defRPr sz="4000">
                <a:latin typeface="Arial"/>
                <a:ea typeface="Arial"/>
                <a:cs typeface="Arial"/>
                <a:sym typeface="Arial"/>
              </a:defRPr>
            </a:pPr>
            <a:r>
              <a:rPr lang="en-US" dirty="0" smtClean="0"/>
              <a:t>Wide range of messaging capabilities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Reliable/Unreliable Send/Receive (Channel Semantics)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RDMA read/write (Memory Semantics)</a:t>
            </a:r>
          </a:p>
          <a:p>
            <a:pPr marL="876300" lvl="1">
              <a:lnSpc>
                <a:spcPct val="100000"/>
              </a:lnSpc>
              <a:spcBef>
                <a:spcPts val="1900"/>
              </a:spcBef>
              <a:buClr>
                <a:srgbClr val="DE213A"/>
              </a:buClr>
              <a:buFontTx/>
              <a:buChar char=""/>
              <a:defRPr sz="4000">
                <a:latin typeface="Arial"/>
                <a:ea typeface="Arial"/>
                <a:cs typeface="Arial"/>
                <a:sym typeface="Arial"/>
              </a:defRPr>
            </a:pPr>
            <a:r>
              <a:rPr lang="en-US" dirty="0" smtClean="0"/>
              <a:t>Atomic operations</a:t>
            </a:r>
          </a:p>
          <a:p>
            <a:pPr marL="876300" lvl="1">
              <a:lnSpc>
                <a:spcPct val="100000"/>
              </a:lnSpc>
              <a:spcBef>
                <a:spcPts val="1900"/>
              </a:spcBef>
              <a:buClr>
                <a:srgbClr val="DE213A"/>
              </a:buClr>
              <a:buFontTx/>
              <a:buChar char=""/>
              <a:defRPr sz="4000">
                <a:latin typeface="Arial"/>
                <a:ea typeface="Arial"/>
                <a:cs typeface="Arial"/>
                <a:sym typeface="Arial"/>
              </a:defRPr>
            </a:pP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2753613456"/>
              </p:ext>
            </p:extLst>
          </p:nvPr>
        </p:nvGraphicFramePr>
        <p:xfrm>
          <a:off x="10015547" y="4830941"/>
          <a:ext cx="13504332" cy="2438400"/>
        </p:xfrm>
        <a:graphic>
          <a:graphicData uri="http://schemas.openxmlformats.org/drawingml/2006/table">
            <a:tbl>
              <a:tblPr firstRow="1" bandRow="1">
                <a:tableStyleId>{69CF1AB2-1976-4502-BF36-3FF5EA218861}</a:tableStyleId>
              </a:tblPr>
              <a:tblGrid>
                <a:gridCol w="2250722"/>
                <a:gridCol w="2250722"/>
                <a:gridCol w="2250722"/>
                <a:gridCol w="2250722"/>
                <a:gridCol w="2250722"/>
                <a:gridCol w="2250722"/>
              </a:tblGrid>
              <a:tr h="609600">
                <a:tc>
                  <a:txBody>
                    <a:bodyPr/>
                    <a:lstStyle/>
                    <a:p>
                      <a:r>
                        <a:rPr lang="en-US" sz="2800" dirty="0" err="1" smtClean="0"/>
                        <a:t>Infiniband</a:t>
                      </a:r>
                      <a:endParaRPr lang="en-US" sz="2800" dirty="0"/>
                    </a:p>
                  </a:txBody>
                  <a:tcPr marL="182880" marR="182880" marT="91440" marB="91440"/>
                </a:tc>
                <a:tc>
                  <a:txBody>
                    <a:bodyPr/>
                    <a:lstStyle/>
                    <a:p>
                      <a:r>
                        <a:rPr lang="en-US" sz="2800" dirty="0" smtClean="0"/>
                        <a:t>SDR</a:t>
                      </a:r>
                      <a:endParaRPr lang="en-US" sz="2800" dirty="0"/>
                    </a:p>
                  </a:txBody>
                  <a:tcPr marL="182880" marR="182880" marT="91440" marB="91440"/>
                </a:tc>
                <a:tc>
                  <a:txBody>
                    <a:bodyPr/>
                    <a:lstStyle/>
                    <a:p>
                      <a:r>
                        <a:rPr lang="en-US" sz="2800" dirty="0" smtClean="0"/>
                        <a:t>DDR</a:t>
                      </a:r>
                      <a:endParaRPr lang="en-US" sz="2800" dirty="0"/>
                    </a:p>
                  </a:txBody>
                  <a:tcPr marL="182880" marR="182880" marT="91440" marB="91440"/>
                </a:tc>
                <a:tc>
                  <a:txBody>
                    <a:bodyPr/>
                    <a:lstStyle/>
                    <a:p>
                      <a:r>
                        <a:rPr lang="en-US" sz="2800" dirty="0" smtClean="0"/>
                        <a:t>QDR</a:t>
                      </a:r>
                      <a:endParaRPr lang="en-US" sz="2800" dirty="0"/>
                    </a:p>
                  </a:txBody>
                  <a:tcPr marL="182880" marR="182880" marT="91440" marB="91440"/>
                </a:tc>
                <a:tc>
                  <a:txBody>
                    <a:bodyPr/>
                    <a:lstStyle/>
                    <a:p>
                      <a:r>
                        <a:rPr lang="en-US" sz="2800" dirty="0" smtClean="0"/>
                        <a:t>FDR</a:t>
                      </a:r>
                      <a:endParaRPr lang="en-US" sz="2800" dirty="0"/>
                    </a:p>
                  </a:txBody>
                  <a:tcPr marL="182880" marR="182880" marT="91440" marB="91440"/>
                </a:tc>
                <a:tc>
                  <a:txBody>
                    <a:bodyPr/>
                    <a:lstStyle/>
                    <a:p>
                      <a:r>
                        <a:rPr lang="en-US" sz="2800" dirty="0" smtClean="0"/>
                        <a:t>EDR</a:t>
                      </a:r>
                      <a:endParaRPr lang="en-US" sz="2800" dirty="0"/>
                    </a:p>
                  </a:txBody>
                  <a:tcPr marL="182880" marR="182880" marT="91440" marB="91440"/>
                </a:tc>
              </a:tr>
              <a:tr h="609600">
                <a:tc>
                  <a:txBody>
                    <a:bodyPr/>
                    <a:lstStyle/>
                    <a:p>
                      <a:r>
                        <a:rPr lang="en-US" sz="2800" dirty="0" smtClean="0"/>
                        <a:t>Years</a:t>
                      </a:r>
                      <a:endParaRPr lang="en-US" sz="2800" dirty="0"/>
                    </a:p>
                  </a:txBody>
                  <a:tcPr marL="182880" marR="182880" marT="91440" marB="91440"/>
                </a:tc>
                <a:tc>
                  <a:txBody>
                    <a:bodyPr/>
                    <a:lstStyle/>
                    <a:p>
                      <a:r>
                        <a:rPr lang="en-US" sz="2800" dirty="0" smtClean="0"/>
                        <a:t>2001 – 2004</a:t>
                      </a:r>
                      <a:endParaRPr lang="en-US" sz="2800" dirty="0"/>
                    </a:p>
                  </a:txBody>
                  <a:tcPr marL="182880" marR="182880" marT="91440" marB="91440"/>
                </a:tc>
                <a:tc>
                  <a:txBody>
                    <a:bodyPr/>
                    <a:lstStyle/>
                    <a:p>
                      <a:r>
                        <a:rPr lang="en-US" sz="2800" dirty="0" smtClean="0"/>
                        <a:t>2005</a:t>
                      </a:r>
                      <a:r>
                        <a:rPr lang="en-US" sz="2800" baseline="0" dirty="0" smtClean="0"/>
                        <a:t> – 2007</a:t>
                      </a:r>
                      <a:endParaRPr lang="en-US" sz="2800" dirty="0"/>
                    </a:p>
                  </a:txBody>
                  <a:tcPr marL="182880" marR="182880" marT="91440" marB="91440"/>
                </a:tc>
                <a:tc>
                  <a:txBody>
                    <a:bodyPr/>
                    <a:lstStyle/>
                    <a:p>
                      <a:r>
                        <a:rPr lang="en-US" sz="2800" dirty="0" smtClean="0"/>
                        <a:t>2008- 2010</a:t>
                      </a:r>
                      <a:endParaRPr lang="en-US" sz="2800" dirty="0"/>
                    </a:p>
                  </a:txBody>
                  <a:tcPr marL="182880" marR="182880" marT="91440" marB="91440"/>
                </a:tc>
                <a:tc>
                  <a:txBody>
                    <a:bodyPr/>
                    <a:lstStyle/>
                    <a:p>
                      <a:r>
                        <a:rPr lang="en-US" sz="2800" dirty="0" smtClean="0"/>
                        <a:t>2011-2013</a:t>
                      </a:r>
                      <a:endParaRPr lang="en-US" sz="2800" dirty="0"/>
                    </a:p>
                  </a:txBody>
                  <a:tcPr marL="182880" marR="182880" marT="91440" marB="91440"/>
                </a:tc>
                <a:tc>
                  <a:txBody>
                    <a:bodyPr/>
                    <a:lstStyle/>
                    <a:p>
                      <a:r>
                        <a:rPr lang="en-US" sz="2800" dirty="0" smtClean="0"/>
                        <a:t>2014</a:t>
                      </a:r>
                      <a:endParaRPr lang="en-US" sz="2800" dirty="0"/>
                    </a:p>
                  </a:txBody>
                  <a:tcPr marL="182880" marR="182880" marT="91440" marB="91440"/>
                </a:tc>
              </a:tr>
              <a:tr h="609600">
                <a:tc>
                  <a:txBody>
                    <a:bodyPr/>
                    <a:lstStyle/>
                    <a:p>
                      <a:r>
                        <a:rPr lang="en-US" sz="2800" dirty="0" smtClean="0"/>
                        <a:t>Bandwidth</a:t>
                      </a:r>
                      <a:endParaRPr lang="en-US" sz="2800" dirty="0"/>
                    </a:p>
                  </a:txBody>
                  <a:tcPr marL="182880" marR="182880" marT="91440" marB="91440"/>
                </a:tc>
                <a:tc>
                  <a:txBody>
                    <a:bodyPr/>
                    <a:lstStyle/>
                    <a:p>
                      <a:r>
                        <a:rPr lang="en-US" sz="2800" dirty="0" smtClean="0"/>
                        <a:t>10Gb/s</a:t>
                      </a:r>
                      <a:endParaRPr lang="en-US" sz="2800" dirty="0"/>
                    </a:p>
                  </a:txBody>
                  <a:tcPr marL="182880" marR="182880" marT="91440" marB="91440"/>
                </a:tc>
                <a:tc>
                  <a:txBody>
                    <a:bodyPr/>
                    <a:lstStyle/>
                    <a:p>
                      <a:r>
                        <a:rPr lang="en-US" sz="2800" dirty="0" smtClean="0"/>
                        <a:t>20Gb/s</a:t>
                      </a:r>
                      <a:endParaRPr lang="en-US" sz="2800" dirty="0"/>
                    </a:p>
                  </a:txBody>
                  <a:tcPr marL="182880" marR="182880" marT="91440" marB="91440"/>
                </a:tc>
                <a:tc>
                  <a:txBody>
                    <a:bodyPr/>
                    <a:lstStyle/>
                    <a:p>
                      <a:r>
                        <a:rPr lang="en-US" sz="2800" dirty="0" smtClean="0"/>
                        <a:t>40Gb/s</a:t>
                      </a:r>
                      <a:endParaRPr lang="en-US" sz="2800" dirty="0"/>
                    </a:p>
                  </a:txBody>
                  <a:tcPr marL="182880" marR="182880" marT="91440" marB="91440"/>
                </a:tc>
                <a:tc>
                  <a:txBody>
                    <a:bodyPr/>
                    <a:lstStyle/>
                    <a:p>
                      <a:r>
                        <a:rPr lang="en-US" sz="2800" dirty="0" smtClean="0"/>
                        <a:t>56Gb/s</a:t>
                      </a:r>
                      <a:endParaRPr lang="en-US" sz="2800" dirty="0"/>
                    </a:p>
                  </a:txBody>
                  <a:tcPr marL="182880" marR="182880" marT="91440" marB="91440"/>
                </a:tc>
                <a:tc>
                  <a:txBody>
                    <a:bodyPr/>
                    <a:lstStyle/>
                    <a:p>
                      <a:r>
                        <a:rPr lang="en-US" sz="2800" dirty="0" smtClean="0"/>
                        <a:t>100Gb/s</a:t>
                      </a:r>
                      <a:endParaRPr lang="en-US" sz="2800" dirty="0"/>
                    </a:p>
                  </a:txBody>
                  <a:tcPr marL="182880" marR="182880" marT="91440" marB="91440"/>
                </a:tc>
              </a:tr>
              <a:tr h="609600">
                <a:tc>
                  <a:txBody>
                    <a:bodyPr/>
                    <a:lstStyle/>
                    <a:p>
                      <a:r>
                        <a:rPr lang="en-US" sz="2800" dirty="0" smtClean="0"/>
                        <a:t>Latency</a:t>
                      </a:r>
                      <a:endParaRPr lang="en-US" sz="2800" dirty="0"/>
                    </a:p>
                  </a:txBody>
                  <a:tcPr marL="182880" marR="182880" marT="91440" marB="91440"/>
                </a:tc>
                <a:tc>
                  <a:txBody>
                    <a:bodyPr/>
                    <a:lstStyle/>
                    <a:p>
                      <a:r>
                        <a:rPr lang="en-US" sz="2800" dirty="0" smtClean="0"/>
                        <a:t>5 µsec</a:t>
                      </a:r>
                      <a:endParaRPr lang="en-US" sz="2800" dirty="0"/>
                    </a:p>
                  </a:txBody>
                  <a:tcPr marL="182880" marR="182880" marT="91440" marB="91440"/>
                </a:tc>
                <a:tc>
                  <a:txBody>
                    <a:bodyPr/>
                    <a:lstStyle/>
                    <a:p>
                      <a:r>
                        <a:rPr lang="en-US" sz="2800" dirty="0" smtClean="0"/>
                        <a:t>2.5 µsec</a:t>
                      </a:r>
                      <a:endParaRPr lang="en-US" sz="2800" dirty="0"/>
                    </a:p>
                  </a:txBody>
                  <a:tcPr marL="182880" marR="182880" marT="91440" marB="91440"/>
                </a:tc>
                <a:tc>
                  <a:txBody>
                    <a:bodyPr/>
                    <a:lstStyle/>
                    <a:p>
                      <a:r>
                        <a:rPr lang="en-US" sz="2800" dirty="0" smtClean="0"/>
                        <a:t>1.3 µsec</a:t>
                      </a:r>
                      <a:endParaRPr lang="en-US" sz="2800" dirty="0"/>
                    </a:p>
                  </a:txBody>
                  <a:tcPr marL="182880" marR="182880" marT="91440" marB="91440"/>
                </a:tc>
                <a:tc>
                  <a:txBody>
                    <a:bodyPr/>
                    <a:lstStyle/>
                    <a:p>
                      <a:r>
                        <a:rPr lang="en-US" sz="2800" dirty="0" smtClean="0"/>
                        <a:t>0.7 µsec</a:t>
                      </a:r>
                      <a:endParaRPr lang="en-US" sz="2800" dirty="0"/>
                    </a:p>
                  </a:txBody>
                  <a:tcPr marL="182880" marR="182880" marT="91440" marB="91440"/>
                </a:tc>
                <a:tc>
                  <a:txBody>
                    <a:bodyPr/>
                    <a:lstStyle/>
                    <a:p>
                      <a:r>
                        <a:rPr lang="en-US" sz="2800" dirty="0" smtClean="0"/>
                        <a:t>.5 µsec</a:t>
                      </a:r>
                      <a:endParaRPr lang="en-US" sz="2800" dirty="0"/>
                    </a:p>
                  </a:txBody>
                  <a:tcPr marL="182880" marR="182880" marT="91440" marB="91440"/>
                </a:tc>
              </a:tr>
            </a:tbl>
          </a:graphicData>
        </a:graphic>
      </p:graphicFrame>
    </p:spTree>
    <p:extLst>
      <p:ext uri="{BB962C8B-B14F-4D97-AF65-F5344CB8AC3E}">
        <p14:creationId xmlns:p14="http://schemas.microsoft.com/office/powerpoint/2010/main" val="29377132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04"/>
                                        </p:tgtEl>
                                        <p:attrNameLst>
                                          <p:attrName>style.visibility</p:attrName>
                                        </p:attrNameLst>
                                      </p:cBhvr>
                                      <p:to>
                                        <p:strVal val="visible"/>
                                      </p:to>
                                    </p:set>
                                    <p:animEffect transition="in" filter="dissolve">
                                      <p:cBhvr>
                                        <p:cTn id="11" dur="500"/>
                                        <p:tgtEl>
                                          <p:spTgt spid="90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93"/>
                                        </p:tgtEl>
                                        <p:attrNameLst>
                                          <p:attrName>style.visibility</p:attrName>
                                        </p:attrNameLst>
                                      </p:cBhvr>
                                      <p:to>
                                        <p:strVal val="visible"/>
                                      </p:to>
                                    </p:set>
                                    <p:animEffect transition="in" filter="dissolve">
                                      <p:cBhvr>
                                        <p:cTn id="14" dur="500"/>
                                        <p:tgtEl>
                                          <p:spTgt spid="89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94"/>
                                        </p:tgtEl>
                                        <p:attrNameLst>
                                          <p:attrName>style.visibility</p:attrName>
                                        </p:attrNameLst>
                                      </p:cBhvr>
                                      <p:to>
                                        <p:strVal val="visible"/>
                                      </p:to>
                                    </p:set>
                                    <p:animEffect transition="in" filter="dissolve">
                                      <p:cBhvr>
                                        <p:cTn id="17" dur="500"/>
                                        <p:tgtEl>
                                          <p:spTgt spid="894"/>
                                        </p:tgtEl>
                                      </p:cBhvr>
                                    </p:animEffect>
                                  </p:childTnLst>
                                </p:cTn>
                              </p:par>
                              <p:par>
                                <p:cTn id="18" presetID="9" presetClass="entr" presetSubtype="0" fill="hold" nodeType="withEffect">
                                  <p:stCondLst>
                                    <p:cond delay="0"/>
                                  </p:stCondLst>
                                  <p:childTnLst>
                                    <p:set>
                                      <p:cBhvr>
                                        <p:cTn id="19" dur="1" fill="hold">
                                          <p:stCondLst>
                                            <p:cond delay="0"/>
                                          </p:stCondLst>
                                        </p:cTn>
                                        <p:tgtEl>
                                          <p:spTgt spid="897"/>
                                        </p:tgtEl>
                                        <p:attrNameLst>
                                          <p:attrName>style.visibility</p:attrName>
                                        </p:attrNameLst>
                                      </p:cBhvr>
                                      <p:to>
                                        <p:strVal val="visible"/>
                                      </p:to>
                                    </p:set>
                                    <p:animEffect transition="in" filter="dissolve">
                                      <p:cBhvr>
                                        <p:cTn id="20" dur="500"/>
                                        <p:tgtEl>
                                          <p:spTgt spid="897"/>
                                        </p:tgtEl>
                                      </p:cBhvr>
                                    </p:animEffect>
                                  </p:childTnLst>
                                </p:cTn>
                              </p:par>
                              <p:par>
                                <p:cTn id="21" presetID="9" presetClass="entr" presetSubtype="0" fill="hold" nodeType="withEffect">
                                  <p:stCondLst>
                                    <p:cond delay="0"/>
                                  </p:stCondLst>
                                  <p:childTnLst>
                                    <p:set>
                                      <p:cBhvr>
                                        <p:cTn id="22" dur="1" fill="hold">
                                          <p:stCondLst>
                                            <p:cond delay="0"/>
                                          </p:stCondLst>
                                        </p:cTn>
                                        <p:tgtEl>
                                          <p:spTgt spid="900"/>
                                        </p:tgtEl>
                                        <p:attrNameLst>
                                          <p:attrName>style.visibility</p:attrName>
                                        </p:attrNameLst>
                                      </p:cBhvr>
                                      <p:to>
                                        <p:strVal val="visible"/>
                                      </p:to>
                                    </p:set>
                                    <p:animEffect transition="in" filter="dissolve">
                                      <p:cBhvr>
                                        <p:cTn id="23" dur="500"/>
                                        <p:tgtEl>
                                          <p:spTgt spid="90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01"/>
                                        </p:tgtEl>
                                        <p:attrNameLst>
                                          <p:attrName>style.visibility</p:attrName>
                                        </p:attrNameLst>
                                      </p:cBhvr>
                                      <p:to>
                                        <p:strVal val="visible"/>
                                      </p:to>
                                    </p:set>
                                    <p:animEffect transition="in" filter="dissolve">
                                      <p:cBhvr>
                                        <p:cTn id="26" dur="500"/>
                                        <p:tgtEl>
                                          <p:spTgt spid="90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02"/>
                                        </p:tgtEl>
                                        <p:attrNameLst>
                                          <p:attrName>style.visibility</p:attrName>
                                        </p:attrNameLst>
                                      </p:cBhvr>
                                      <p:to>
                                        <p:strVal val="visible"/>
                                      </p:to>
                                    </p:set>
                                    <p:animEffect transition="in" filter="dissolve">
                                      <p:cBhvr>
                                        <p:cTn id="29" dur="500"/>
                                        <p:tgtEl>
                                          <p:spTgt spid="902"/>
                                        </p:tgtEl>
                                      </p:cBhvr>
                                    </p:animEffec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P spid="903" grpId="0" animBg="1"/>
      <p:bldP spid="9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705600" y="8150407"/>
            <a:ext cx="3756442" cy="3554888"/>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903" name="Stream Manager - Optimization 4"/>
          <p:cNvSpPr txBox="1"/>
          <p:nvPr/>
        </p:nvSpPr>
        <p:spPr>
          <a:xfrm>
            <a:off x="7904708" y="1361517"/>
            <a:ext cx="8600111"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TCP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15" name="Rounded Rectangle 14"/>
          <p:cNvSpPr>
            <a:spLocks/>
          </p:cNvSpPr>
          <p:nvPr/>
        </p:nvSpPr>
        <p:spPr>
          <a:xfrm>
            <a:off x="7173072" y="4127344"/>
            <a:ext cx="2887092" cy="165100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kern="1200" dirty="0" smtClean="0">
                <a:solidFill>
                  <a:prstClr val="black"/>
                </a:solidFill>
                <a:uFillTx/>
              </a:rPr>
              <a:t>socket</a:t>
            </a:r>
            <a:endParaRPr lang="en-US" kern="1200" dirty="0">
              <a:solidFill>
                <a:prstClr val="black"/>
              </a:solidFill>
              <a:uFillTx/>
            </a:endParaRPr>
          </a:p>
          <a:p>
            <a:pPr algn="ctr" hangingPunct="1">
              <a:buClrTx/>
            </a:pPr>
            <a:r>
              <a:rPr lang="en-US" kern="1200" dirty="0" smtClean="0">
                <a:solidFill>
                  <a:prstClr val="black"/>
                </a:solidFill>
                <a:uFillTx/>
              </a:rPr>
              <a:t>bind</a:t>
            </a:r>
            <a:endParaRPr lang="en-US" kern="1200" dirty="0">
              <a:solidFill>
                <a:prstClr val="black"/>
              </a:solidFill>
              <a:uFillTx/>
            </a:endParaRPr>
          </a:p>
          <a:p>
            <a:pPr algn="ctr" hangingPunct="1">
              <a:buClrTx/>
            </a:pPr>
            <a:r>
              <a:rPr lang="en-US" kern="1200" dirty="0" smtClean="0">
                <a:solidFill>
                  <a:prstClr val="black"/>
                </a:solidFill>
                <a:uFillTx/>
              </a:rPr>
              <a:t>listen</a:t>
            </a:r>
            <a:endParaRPr lang="en-US" kern="1200" dirty="0">
              <a:solidFill>
                <a:prstClr val="black"/>
              </a:solidFill>
              <a:uFillTx/>
            </a:endParaRPr>
          </a:p>
        </p:txBody>
      </p:sp>
      <p:sp>
        <p:nvSpPr>
          <p:cNvPr id="16" name="Rounded Rectangle 15"/>
          <p:cNvSpPr>
            <a:spLocks/>
          </p:cNvSpPr>
          <p:nvPr/>
        </p:nvSpPr>
        <p:spPr>
          <a:xfrm>
            <a:off x="7173072" y="6335490"/>
            <a:ext cx="2887092" cy="7701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kern="1200" dirty="0" smtClean="0">
                <a:solidFill>
                  <a:prstClr val="black"/>
                </a:solidFill>
                <a:uFillTx/>
              </a:rPr>
              <a:t>accept</a:t>
            </a:r>
            <a:endParaRPr lang="en-US" kern="1200" dirty="0">
              <a:solidFill>
                <a:prstClr val="black"/>
              </a:solidFill>
              <a:uFillTx/>
            </a:endParaRPr>
          </a:p>
        </p:txBody>
      </p:sp>
      <p:sp>
        <p:nvSpPr>
          <p:cNvPr id="17" name="Rounded Rectangle 16"/>
          <p:cNvSpPr>
            <a:spLocks/>
          </p:cNvSpPr>
          <p:nvPr/>
        </p:nvSpPr>
        <p:spPr>
          <a:xfrm>
            <a:off x="7173072" y="956722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smtClean="0">
                <a:ln w="0"/>
                <a:solidFill>
                  <a:prstClr val="black"/>
                </a:solidFill>
                <a:effectLst>
                  <a:outerShdw blurRad="38100" dist="19050" dir="2700000" algn="tl" rotWithShape="0">
                    <a:prstClr val="black">
                      <a:alpha val="40000"/>
                    </a:prstClr>
                  </a:outerShdw>
                </a:effectLst>
                <a:uFillTx/>
              </a:rPr>
              <a:t>read(</a:t>
            </a:r>
            <a:r>
              <a:rPr lang="en-US" kern="1200" dirty="0" err="1" smtClean="0">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18" name="Rounded Rectangle 17"/>
          <p:cNvSpPr>
            <a:spLocks/>
          </p:cNvSpPr>
          <p:nvPr/>
        </p:nvSpPr>
        <p:spPr>
          <a:xfrm>
            <a:off x="7173072" y="10706519"/>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a:ln w="0"/>
                <a:solidFill>
                  <a:prstClr val="black"/>
                </a:solidFill>
                <a:effectLst>
                  <a:outerShdw blurRad="38100" dist="19050" dir="2700000" algn="tl" rotWithShape="0">
                    <a:prstClr val="black">
                      <a:alpha val="40000"/>
                    </a:prstClr>
                  </a:outerShdw>
                </a:effectLst>
                <a:uFillTx/>
              </a:rPr>
              <a:t>write(</a:t>
            </a:r>
            <a:r>
              <a:rPr lang="en-US" kern="1200" dirty="0" err="1">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19" name="TextBox 18"/>
          <p:cNvSpPr txBox="1"/>
          <p:nvPr/>
        </p:nvSpPr>
        <p:spPr>
          <a:xfrm>
            <a:off x="3960350" y="10106354"/>
            <a:ext cx="2878111" cy="830997"/>
          </a:xfrm>
          <a:prstGeom prst="rect">
            <a:avLst/>
          </a:prstGeom>
          <a:noFill/>
        </p:spPr>
        <p:txBody>
          <a:bodyPr wrap="square" rtlCol="0">
            <a:spAutoFit/>
          </a:bodyPr>
          <a:lstStyle/>
          <a:p>
            <a:pPr hangingPunct="1">
              <a:buClrTx/>
            </a:pPr>
            <a:r>
              <a:rPr lang="en-US" sz="2400" kern="1200" dirty="0">
                <a:solidFill>
                  <a:prstClr val="black"/>
                </a:solidFill>
                <a:uFillTx/>
              </a:rPr>
              <a:t>Copy bytes </a:t>
            </a:r>
            <a:r>
              <a:rPr lang="en-US" sz="2400" kern="1200" dirty="0" smtClean="0">
                <a:solidFill>
                  <a:prstClr val="black"/>
                </a:solidFill>
                <a:uFillTx/>
              </a:rPr>
              <a:t>between kernel and user space</a:t>
            </a:r>
            <a:endParaRPr lang="en-US" sz="2400" kern="1200" dirty="0">
              <a:solidFill>
                <a:prstClr val="black"/>
              </a:solidFill>
              <a:uFillTx/>
            </a:endParaRPr>
          </a:p>
        </p:txBody>
      </p:sp>
      <p:sp>
        <p:nvSpPr>
          <p:cNvPr id="20" name="Rounded Rectangle 19"/>
          <p:cNvSpPr>
            <a:spLocks/>
          </p:cNvSpPr>
          <p:nvPr/>
        </p:nvSpPr>
        <p:spPr>
          <a:xfrm>
            <a:off x="13428360" y="5148830"/>
            <a:ext cx="2887092" cy="1651000"/>
          </a:xfrm>
          <a:prstGeom prst="roundRect">
            <a:avLst>
              <a:gd name="adj" fmla="val 9988"/>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kern="1200" dirty="0" smtClean="0">
                <a:solidFill>
                  <a:prstClr val="black"/>
                </a:solidFill>
                <a:uFillTx/>
              </a:rPr>
              <a:t>socket</a:t>
            </a:r>
            <a:endParaRPr lang="en-US" kern="1200" dirty="0">
              <a:solidFill>
                <a:prstClr val="black"/>
              </a:solidFill>
              <a:uFillTx/>
            </a:endParaRPr>
          </a:p>
          <a:p>
            <a:pPr algn="ctr" hangingPunct="1">
              <a:buClrTx/>
            </a:pPr>
            <a:r>
              <a:rPr lang="en-US" kern="1200" dirty="0" smtClean="0">
                <a:solidFill>
                  <a:prstClr val="black"/>
                </a:solidFill>
                <a:uFillTx/>
              </a:rPr>
              <a:t>connect</a:t>
            </a:r>
            <a:endParaRPr lang="en-US" kern="1200" dirty="0">
              <a:solidFill>
                <a:prstClr val="black"/>
              </a:solidFill>
              <a:uFillTx/>
            </a:endParaRPr>
          </a:p>
        </p:txBody>
      </p:sp>
      <p:sp>
        <p:nvSpPr>
          <p:cNvPr id="21" name="Rounded Rectangle 20"/>
          <p:cNvSpPr>
            <a:spLocks/>
          </p:cNvSpPr>
          <p:nvPr/>
        </p:nvSpPr>
        <p:spPr>
          <a:xfrm>
            <a:off x="13471684" y="956722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smtClean="0">
                <a:ln w="0"/>
                <a:solidFill>
                  <a:prstClr val="black"/>
                </a:solidFill>
                <a:effectLst>
                  <a:outerShdw blurRad="38100" dist="19050" dir="2700000" algn="tl" rotWithShape="0">
                    <a:prstClr val="black">
                      <a:alpha val="40000"/>
                    </a:prstClr>
                  </a:outerShdw>
                </a:effectLst>
                <a:uFillTx/>
              </a:rPr>
              <a:t>write(</a:t>
            </a:r>
            <a:r>
              <a:rPr lang="en-US" kern="1200" dirty="0" err="1" smtClean="0">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22" name="Rounded Rectangle 21"/>
          <p:cNvSpPr>
            <a:spLocks/>
          </p:cNvSpPr>
          <p:nvPr/>
        </p:nvSpPr>
        <p:spPr>
          <a:xfrm>
            <a:off x="13471686" y="10647936"/>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a:ln w="0"/>
                <a:solidFill>
                  <a:prstClr val="black"/>
                </a:solidFill>
                <a:effectLst>
                  <a:outerShdw blurRad="38100" dist="19050" dir="2700000" algn="tl" rotWithShape="0">
                    <a:prstClr val="black">
                      <a:alpha val="40000"/>
                    </a:prstClr>
                  </a:outerShdw>
                </a:effectLst>
                <a:uFillTx/>
              </a:rPr>
              <a:t>read(</a:t>
            </a:r>
            <a:r>
              <a:rPr lang="en-US" kern="1200" dirty="0" err="1">
                <a:ln w="0"/>
                <a:solidFill>
                  <a:prstClr val="black"/>
                </a:solidFill>
                <a:effectLst>
                  <a:outerShdw blurRad="38100" dist="19050" dir="2700000" algn="tl" rotWithShape="0">
                    <a:prstClr val="black">
                      <a:alpha val="40000"/>
                    </a:prstClr>
                  </a:outerShdw>
                </a:effectLst>
                <a:uFillTx/>
              </a:rPr>
              <a:t>buf</a:t>
            </a:r>
            <a:r>
              <a:rPr lang="en-US" kern="1200" dirty="0">
                <a:ln w="0"/>
                <a:solidFill>
                  <a:prstClr val="black"/>
                </a:solidFill>
                <a:effectLst>
                  <a:outerShdw blurRad="38100" dist="19050" dir="2700000" algn="tl" rotWithShape="0">
                    <a:prstClr val="black">
                      <a:alpha val="40000"/>
                    </a:prstClr>
                  </a:outerShdw>
                </a:effectLst>
                <a:uFillTx/>
              </a:rPr>
              <a:t>)</a:t>
            </a:r>
          </a:p>
        </p:txBody>
      </p:sp>
      <p:sp>
        <p:nvSpPr>
          <p:cNvPr id="24" name="TextBox 23"/>
          <p:cNvSpPr txBox="1"/>
          <p:nvPr/>
        </p:nvSpPr>
        <p:spPr>
          <a:xfrm>
            <a:off x="16693389" y="10106353"/>
            <a:ext cx="3244054" cy="830997"/>
          </a:xfrm>
          <a:prstGeom prst="rect">
            <a:avLst/>
          </a:prstGeom>
          <a:noFill/>
        </p:spPr>
        <p:txBody>
          <a:bodyPr wrap="square" rtlCol="0">
            <a:spAutoFit/>
          </a:bodyPr>
          <a:lstStyle/>
          <a:p>
            <a:pPr hangingPunct="1">
              <a:buClrTx/>
            </a:pPr>
            <a:r>
              <a:rPr lang="en-US" sz="2400" kern="1200" dirty="0">
                <a:solidFill>
                  <a:prstClr val="black"/>
                </a:solidFill>
                <a:uFillTx/>
              </a:rPr>
              <a:t>Copy bytes </a:t>
            </a:r>
            <a:r>
              <a:rPr lang="en-US" sz="2400" kern="1200" dirty="0" smtClean="0">
                <a:solidFill>
                  <a:prstClr val="black"/>
                </a:solidFill>
                <a:uFillTx/>
              </a:rPr>
              <a:t>between kernel and user space</a:t>
            </a:r>
            <a:endParaRPr lang="en-US" sz="2400" kern="1200" dirty="0">
              <a:solidFill>
                <a:prstClr val="black"/>
              </a:solidFill>
              <a:uFillTx/>
            </a:endParaRPr>
          </a:p>
        </p:txBody>
      </p:sp>
      <p:sp>
        <p:nvSpPr>
          <p:cNvPr id="25" name="TextBox 24"/>
          <p:cNvSpPr txBox="1"/>
          <p:nvPr/>
        </p:nvSpPr>
        <p:spPr>
          <a:xfrm>
            <a:off x="10060165" y="12172316"/>
            <a:ext cx="3686587" cy="646331"/>
          </a:xfrm>
          <a:prstGeom prst="rect">
            <a:avLst/>
          </a:prstGeom>
          <a:noFill/>
        </p:spPr>
        <p:txBody>
          <a:bodyPr wrap="none" rtlCol="0">
            <a:spAutoFit/>
          </a:bodyPr>
          <a:lstStyle/>
          <a:p>
            <a:pPr hangingPunct="1">
              <a:buClrTx/>
            </a:pPr>
            <a:r>
              <a:rPr lang="en-US" kern="1200" dirty="0">
                <a:solidFill>
                  <a:prstClr val="black"/>
                </a:solidFill>
                <a:uFillTx/>
              </a:rPr>
              <a:t>All are system calls</a:t>
            </a:r>
          </a:p>
        </p:txBody>
      </p:sp>
      <p:sp>
        <p:nvSpPr>
          <p:cNvPr id="26" name="Rounded Rectangle 25"/>
          <p:cNvSpPr>
            <a:spLocks/>
          </p:cNvSpPr>
          <p:nvPr/>
        </p:nvSpPr>
        <p:spPr>
          <a:xfrm>
            <a:off x="7165290" y="838938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err="1" smtClean="0">
                <a:ln w="0"/>
                <a:solidFill>
                  <a:prstClr val="black"/>
                </a:solidFill>
                <a:effectLst>
                  <a:outerShdw blurRad="38100" dist="19050" dir="2700000" algn="tl" rotWithShape="0">
                    <a:prstClr val="black">
                      <a:alpha val="40000"/>
                    </a:prstClr>
                  </a:outerShdw>
                </a:effectLst>
                <a:uFillTx/>
              </a:rPr>
              <a:t>epoll</a:t>
            </a:r>
            <a:endParaRPr lang="en-US" kern="1200" dirty="0">
              <a:ln w="0"/>
              <a:solidFill>
                <a:prstClr val="black"/>
              </a:solidFill>
              <a:effectLst>
                <a:outerShdw blurRad="38100" dist="19050" dir="2700000" algn="tl" rotWithShape="0">
                  <a:prstClr val="black">
                    <a:alpha val="40000"/>
                  </a:prstClr>
                </a:outerShdw>
              </a:effectLst>
              <a:uFillTx/>
            </a:endParaRPr>
          </a:p>
        </p:txBody>
      </p:sp>
      <p:sp>
        <p:nvSpPr>
          <p:cNvPr id="27" name="Rounded Rectangle 26"/>
          <p:cNvSpPr>
            <a:spLocks/>
          </p:cNvSpPr>
          <p:nvPr/>
        </p:nvSpPr>
        <p:spPr>
          <a:xfrm>
            <a:off x="13471684" y="8389383"/>
            <a:ext cx="2887092" cy="770168"/>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r>
              <a:rPr lang="en-US" kern="1200" dirty="0" err="1" smtClean="0">
                <a:ln w="0"/>
                <a:solidFill>
                  <a:prstClr val="black"/>
                </a:solidFill>
                <a:effectLst>
                  <a:outerShdw blurRad="38100" dist="19050" dir="2700000" algn="tl" rotWithShape="0">
                    <a:prstClr val="black">
                      <a:alpha val="40000"/>
                    </a:prstClr>
                  </a:outerShdw>
                </a:effectLst>
                <a:uFillTx/>
              </a:rPr>
              <a:t>epoll</a:t>
            </a:r>
            <a:endParaRPr lang="en-US" kern="1200" dirty="0">
              <a:ln w="0"/>
              <a:solidFill>
                <a:prstClr val="black"/>
              </a:solidFill>
              <a:effectLst>
                <a:outerShdw blurRad="38100" dist="19050" dir="2700000" algn="tl" rotWithShape="0">
                  <a:prstClr val="black">
                    <a:alpha val="40000"/>
                  </a:prstClr>
                </a:outerShdw>
              </a:effectLst>
              <a:uFillTx/>
            </a:endParaRPr>
          </a:p>
        </p:txBody>
      </p:sp>
      <p:cxnSp>
        <p:nvCxnSpPr>
          <p:cNvPr id="28" name="Straight Arrow Connector 27"/>
          <p:cNvCxnSpPr/>
          <p:nvPr/>
        </p:nvCxnSpPr>
        <p:spPr>
          <a:xfrm>
            <a:off x="8616618" y="5778345"/>
            <a:ext cx="0" cy="55714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23172" y="3033867"/>
            <a:ext cx="1383520" cy="646331"/>
          </a:xfrm>
          <a:prstGeom prst="rect">
            <a:avLst/>
          </a:prstGeom>
          <a:noFill/>
        </p:spPr>
        <p:txBody>
          <a:bodyPr wrap="none" rtlCol="0">
            <a:spAutoFit/>
          </a:bodyPr>
          <a:lstStyle/>
          <a:p>
            <a:pPr hangingPunct="1">
              <a:buClrTx/>
            </a:pPr>
            <a:r>
              <a:rPr lang="en-US" kern="1200" dirty="0">
                <a:solidFill>
                  <a:prstClr val="black"/>
                </a:solidFill>
                <a:uFillTx/>
              </a:rPr>
              <a:t>Server</a:t>
            </a:r>
          </a:p>
        </p:txBody>
      </p:sp>
      <p:sp>
        <p:nvSpPr>
          <p:cNvPr id="30" name="TextBox 29"/>
          <p:cNvSpPr txBox="1"/>
          <p:nvPr/>
        </p:nvSpPr>
        <p:spPr>
          <a:xfrm>
            <a:off x="14095386" y="3141887"/>
            <a:ext cx="1264000" cy="646331"/>
          </a:xfrm>
          <a:prstGeom prst="rect">
            <a:avLst/>
          </a:prstGeom>
          <a:noFill/>
        </p:spPr>
        <p:txBody>
          <a:bodyPr wrap="none" rtlCol="0">
            <a:spAutoFit/>
          </a:bodyPr>
          <a:lstStyle/>
          <a:p>
            <a:pPr hangingPunct="1">
              <a:buClrTx/>
            </a:pPr>
            <a:r>
              <a:rPr lang="en-US" kern="1200" dirty="0">
                <a:solidFill>
                  <a:prstClr val="black"/>
                </a:solidFill>
                <a:uFillTx/>
              </a:rPr>
              <a:t>Client</a:t>
            </a:r>
          </a:p>
        </p:txBody>
      </p:sp>
      <p:sp>
        <p:nvSpPr>
          <p:cNvPr id="32" name="TextBox 31"/>
          <p:cNvSpPr txBox="1"/>
          <p:nvPr/>
        </p:nvSpPr>
        <p:spPr>
          <a:xfrm>
            <a:off x="7409396" y="7458491"/>
            <a:ext cx="2414444" cy="523220"/>
          </a:xfrm>
          <a:prstGeom prst="rect">
            <a:avLst/>
          </a:prstGeom>
          <a:noFill/>
        </p:spPr>
        <p:txBody>
          <a:bodyPr wrap="none" rtlCol="0">
            <a:spAutoFit/>
          </a:bodyPr>
          <a:lstStyle/>
          <a:p>
            <a:r>
              <a:rPr lang="en-US" sz="2800" dirty="0" smtClean="0">
                <a:solidFill>
                  <a:schemeClr val="accent5">
                    <a:lumMod val="75000"/>
                  </a:schemeClr>
                </a:solidFill>
              </a:rPr>
              <a:t>Execution Loop</a:t>
            </a:r>
            <a:endParaRPr lang="en-US" sz="2800" dirty="0">
              <a:solidFill>
                <a:schemeClr val="accent5">
                  <a:lumMod val="75000"/>
                </a:schemeClr>
              </a:solidFill>
            </a:endParaRPr>
          </a:p>
        </p:txBody>
      </p:sp>
    </p:spTree>
    <p:extLst>
      <p:ext uri="{BB962C8B-B14F-4D97-AF65-F5344CB8AC3E}">
        <p14:creationId xmlns:p14="http://schemas.microsoft.com/office/powerpoint/2010/main" val="1486856408"/>
      </p:ext>
    </p:extLst>
  </p:cSld>
  <p:clrMapOvr>
    <a:masterClrMapping/>
  </p:clrMapOvr>
  <p:transition spd="slow"/>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903" name="Stream Manager - Optimization 4"/>
          <p:cNvSpPr txBox="1"/>
          <p:nvPr/>
        </p:nvSpPr>
        <p:spPr>
          <a:xfrm>
            <a:off x="7904703" y="1361517"/>
            <a:ext cx="8600111"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TCP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graphicFrame>
        <p:nvGraphicFramePr>
          <p:cNvPr id="15" name="Chart 14"/>
          <p:cNvGraphicFramePr>
            <a:graphicFrameLocks/>
          </p:cNvGraphicFramePr>
          <p:nvPr>
            <p:extLst>
              <p:ext uri="{D42A27DB-BD31-4B8C-83A1-F6EECF244321}">
                <p14:modId xmlns:p14="http://schemas.microsoft.com/office/powerpoint/2010/main" val="1254291754"/>
              </p:ext>
            </p:extLst>
          </p:nvPr>
        </p:nvGraphicFramePr>
        <p:xfrm>
          <a:off x="4420685" y="5732294"/>
          <a:ext cx="5906338" cy="4492296"/>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p:cNvSpPr/>
          <p:nvPr/>
        </p:nvSpPr>
        <p:spPr>
          <a:xfrm>
            <a:off x="1997657" y="10943195"/>
            <a:ext cx="6555641" cy="646331"/>
          </a:xfrm>
          <a:prstGeom prst="rect">
            <a:avLst/>
          </a:prstGeom>
        </p:spPr>
        <p:txBody>
          <a:bodyPr wrap="none">
            <a:spAutoFit/>
          </a:bodyPr>
          <a:lstStyle/>
          <a:p>
            <a:pPr hangingPunct="1">
              <a:buClrTx/>
            </a:pPr>
            <a:r>
              <a:rPr lang="en-US" kern="1200" dirty="0">
                <a:solidFill>
                  <a:prstClr val="black"/>
                </a:solidFill>
                <a:uFillTx/>
              </a:rPr>
              <a:t>Fast User-level TCP Stack on DPDK</a:t>
            </a:r>
          </a:p>
        </p:txBody>
      </p:sp>
      <p:sp>
        <p:nvSpPr>
          <p:cNvPr id="17" name="Rectangle 16"/>
          <p:cNvSpPr/>
          <p:nvPr/>
        </p:nvSpPr>
        <p:spPr>
          <a:xfrm>
            <a:off x="1997656" y="11613405"/>
            <a:ext cx="20510976" cy="646331"/>
          </a:xfrm>
          <a:prstGeom prst="rect">
            <a:avLst/>
          </a:prstGeom>
        </p:spPr>
        <p:txBody>
          <a:bodyPr wrap="square">
            <a:spAutoFit/>
          </a:bodyPr>
          <a:lstStyle/>
          <a:p>
            <a:pPr hangingPunct="1">
              <a:buClrTx/>
            </a:pPr>
            <a:r>
              <a:rPr lang="en-US" kern="1200" dirty="0">
                <a:solidFill>
                  <a:prstClr val="black"/>
                </a:solidFill>
                <a:uFillTx/>
              </a:rPr>
              <a:t>https://dpdksummit.com/Archive/pdf/2016Asia/DPDK-ChinaAsiaPacificSummit2016-Park-FastUser.pdf</a:t>
            </a:r>
          </a:p>
        </p:txBody>
      </p:sp>
      <p:sp>
        <p:nvSpPr>
          <p:cNvPr id="18" name="Rectangle 17"/>
          <p:cNvSpPr/>
          <p:nvPr/>
        </p:nvSpPr>
        <p:spPr>
          <a:xfrm>
            <a:off x="4061691" y="3767822"/>
            <a:ext cx="6815666" cy="1754326"/>
          </a:xfrm>
          <a:prstGeom prst="rect">
            <a:avLst/>
          </a:prstGeom>
        </p:spPr>
        <p:txBody>
          <a:bodyPr wrap="square">
            <a:spAutoFit/>
          </a:bodyPr>
          <a:lstStyle/>
          <a:p>
            <a:pPr algn="ctr" hangingPunct="1">
              <a:buClrTx/>
            </a:pPr>
            <a:r>
              <a:rPr lang="en-US" kern="1200" dirty="0">
                <a:solidFill>
                  <a:prstClr val="black"/>
                </a:solidFill>
                <a:uFillTx/>
              </a:rPr>
              <a:t>CPU Usage Breakdown of Web Server (</a:t>
            </a:r>
            <a:r>
              <a:rPr lang="en-US" kern="1200" dirty="0" err="1">
                <a:solidFill>
                  <a:prstClr val="black"/>
                </a:solidFill>
                <a:uFillTx/>
              </a:rPr>
              <a:t>Lighttpd</a:t>
            </a:r>
            <a:r>
              <a:rPr lang="en-US" kern="1200" dirty="0">
                <a:solidFill>
                  <a:prstClr val="black"/>
                </a:solidFill>
                <a:uFillTx/>
              </a:rPr>
              <a:t>) Serving a 64 byte file Linux-3.10</a:t>
            </a:r>
          </a:p>
        </p:txBody>
      </p:sp>
      <p:sp>
        <p:nvSpPr>
          <p:cNvPr id="19" name="TextBox 18"/>
          <p:cNvSpPr txBox="1"/>
          <p:nvPr/>
        </p:nvSpPr>
        <p:spPr>
          <a:xfrm>
            <a:off x="13381021" y="3671670"/>
            <a:ext cx="8765861" cy="2308324"/>
          </a:xfrm>
          <a:prstGeom prst="rect">
            <a:avLst/>
          </a:prstGeom>
          <a:noFill/>
        </p:spPr>
        <p:txBody>
          <a:bodyPr wrap="none" rtlCol="0">
            <a:spAutoFit/>
          </a:bodyPr>
          <a:lstStyle/>
          <a:p>
            <a:pPr marL="685800" indent="-685800" hangingPunct="1">
              <a:buClrTx/>
              <a:buFont typeface="+mj-lt"/>
              <a:buAutoNum type="arabicPeriod"/>
            </a:pPr>
            <a:r>
              <a:rPr lang="en-US" kern="1200" dirty="0">
                <a:solidFill>
                  <a:prstClr val="black"/>
                </a:solidFill>
                <a:uFillTx/>
              </a:rPr>
              <a:t>Shared resources including file descriptors</a:t>
            </a:r>
          </a:p>
          <a:p>
            <a:pPr marL="685800" indent="-685800" hangingPunct="1">
              <a:buClrTx/>
              <a:buFont typeface="+mj-lt"/>
              <a:buAutoNum type="arabicPeriod"/>
            </a:pPr>
            <a:r>
              <a:rPr lang="en-US" kern="1200" dirty="0">
                <a:solidFill>
                  <a:prstClr val="black"/>
                </a:solidFill>
                <a:uFillTx/>
              </a:rPr>
              <a:t>Data locality is not preserved</a:t>
            </a:r>
          </a:p>
          <a:p>
            <a:pPr marL="685800" indent="-685800" hangingPunct="1">
              <a:buClrTx/>
              <a:buFont typeface="+mj-lt"/>
              <a:buAutoNum type="arabicPeriod"/>
            </a:pPr>
            <a:r>
              <a:rPr lang="en-US" kern="1200" dirty="0">
                <a:solidFill>
                  <a:prstClr val="black"/>
                </a:solidFill>
                <a:uFillTx/>
              </a:rPr>
              <a:t>Many system calls</a:t>
            </a:r>
          </a:p>
          <a:p>
            <a:pPr marL="685800" indent="-685800" hangingPunct="1">
              <a:buClrTx/>
              <a:buFont typeface="+mj-lt"/>
              <a:buAutoNum type="arabicPeriod"/>
            </a:pPr>
            <a:r>
              <a:rPr lang="en-US" kern="1200" dirty="0">
                <a:solidFill>
                  <a:prstClr val="black"/>
                </a:solidFill>
                <a:uFillTx/>
              </a:rPr>
              <a:t>Buffer copying from user space to kernel</a:t>
            </a:r>
          </a:p>
        </p:txBody>
      </p:sp>
      <p:sp>
        <p:nvSpPr>
          <p:cNvPr id="20" name="TextBox 19"/>
          <p:cNvSpPr txBox="1"/>
          <p:nvPr/>
        </p:nvSpPr>
        <p:spPr>
          <a:xfrm>
            <a:off x="12118266" y="7629790"/>
            <a:ext cx="10235724" cy="1200329"/>
          </a:xfrm>
          <a:prstGeom prst="rect">
            <a:avLst/>
          </a:prstGeom>
          <a:noFill/>
        </p:spPr>
        <p:txBody>
          <a:bodyPr wrap="square" rtlCol="0">
            <a:spAutoFit/>
          </a:bodyPr>
          <a:lstStyle/>
          <a:p>
            <a:pPr hangingPunct="1">
              <a:buClrTx/>
            </a:pPr>
            <a:r>
              <a:rPr lang="en-US" kern="1200" dirty="0">
                <a:solidFill>
                  <a:prstClr val="black"/>
                </a:solidFill>
                <a:uFillTx/>
              </a:rPr>
              <a:t>Solutions based on Data Plane Development Kit (DPDK) to improve TCP stack performance</a:t>
            </a:r>
          </a:p>
        </p:txBody>
      </p:sp>
    </p:spTree>
    <p:extLst>
      <p:ext uri="{BB962C8B-B14F-4D97-AF65-F5344CB8AC3E}">
        <p14:creationId xmlns:p14="http://schemas.microsoft.com/office/powerpoint/2010/main" val="39025887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dissolve">
                                      <p:cBhvr>
                                        <p:cTn id="7" dur="500"/>
                                        <p:tgtEl>
                                          <p:spTgt spid="8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dissolve">
                                      <p:cBhvr>
                                        <p:cTn id="10" dur="500"/>
                                        <p:tgtEl>
                                          <p:spTgt spid="894"/>
                                        </p:tgtEl>
                                      </p:cBhvr>
                                    </p:animEffect>
                                  </p:childTnLst>
                                </p:cTn>
                              </p:par>
                              <p:par>
                                <p:cTn id="11" presetID="9"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dissolve">
                                      <p:cBhvr>
                                        <p:cTn id="13" dur="500"/>
                                        <p:tgtEl>
                                          <p:spTgt spid="897"/>
                                        </p:tgtEl>
                                      </p:cBhvr>
                                    </p:animEffect>
                                  </p:childTnLst>
                                </p:cTn>
                              </p:par>
                              <p:par>
                                <p:cTn id="14" presetID="9" presetClass="entr" presetSubtype="0" fill="hold" nodeType="withEffect">
                                  <p:stCondLst>
                                    <p:cond delay="0"/>
                                  </p:stCondLst>
                                  <p:childTnLst>
                                    <p:set>
                                      <p:cBhvr>
                                        <p:cTn id="15" dur="1" fill="hold">
                                          <p:stCondLst>
                                            <p:cond delay="0"/>
                                          </p:stCondLst>
                                        </p:cTn>
                                        <p:tgtEl>
                                          <p:spTgt spid="900"/>
                                        </p:tgtEl>
                                        <p:attrNameLst>
                                          <p:attrName>style.visibility</p:attrName>
                                        </p:attrNameLst>
                                      </p:cBhvr>
                                      <p:to>
                                        <p:strVal val="visible"/>
                                      </p:to>
                                    </p:set>
                                    <p:animEffect transition="in" filter="dissolve">
                                      <p:cBhvr>
                                        <p:cTn id="16" dur="500"/>
                                        <p:tgtEl>
                                          <p:spTgt spid="90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dissolve">
                                      <p:cBhvr>
                                        <p:cTn id="19" dur="500"/>
                                        <p:tgtEl>
                                          <p:spTgt spid="90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02"/>
                                        </p:tgtEl>
                                        <p:attrNameLst>
                                          <p:attrName>style.visibility</p:attrName>
                                        </p:attrNameLst>
                                      </p:cBhvr>
                                      <p:to>
                                        <p:strVal val="visible"/>
                                      </p:to>
                                    </p:set>
                                    <p:animEffect transition="in" filter="dissolve">
                                      <p:cBhvr>
                                        <p:cTn id="22"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22"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425" name="Group"/>
          <p:cNvGrpSpPr/>
          <p:nvPr/>
        </p:nvGrpSpPr>
        <p:grpSpPr>
          <a:xfrm>
            <a:off x="694838" y="12818647"/>
            <a:ext cx="448165" cy="442313"/>
            <a:chOff x="0" y="0"/>
            <a:chExt cx="448164" cy="442312"/>
          </a:xfrm>
        </p:grpSpPr>
        <p:sp>
          <p:nvSpPr>
            <p:cNvPr id="423"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24"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428" name="Group"/>
          <p:cNvGrpSpPr/>
          <p:nvPr/>
        </p:nvGrpSpPr>
        <p:grpSpPr>
          <a:xfrm flipH="1">
            <a:off x="1867417" y="12818647"/>
            <a:ext cx="448165" cy="442313"/>
            <a:chOff x="0" y="0"/>
            <a:chExt cx="448164" cy="442312"/>
          </a:xfrm>
        </p:grpSpPr>
        <p:sp>
          <p:nvSpPr>
            <p:cNvPr id="426"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27"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429"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30"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431" name="Real-time is key"/>
          <p:cNvSpPr txBox="1"/>
          <p:nvPr/>
        </p:nvSpPr>
        <p:spPr>
          <a:xfrm>
            <a:off x="2608689" y="3343785"/>
            <a:ext cx="7974281" cy="7366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p>
            <a:pPr>
              <a:buClr>
                <a:srgbClr val="04AD94"/>
              </a:buClr>
              <a:buFont typeface="Source Sans Pro Light"/>
            </a:pPr>
            <a:r>
              <a:rPr>
                <a:uFill>
                  <a:solidFill>
                    <a:srgbClr val="04AD94"/>
                  </a:solidFill>
                </a:uFill>
                <a:latin typeface="Source Sans Pro Light"/>
                <a:ea typeface="Source Sans Pro Light"/>
                <a:cs typeface="Source Sans Pro Light"/>
                <a:sym typeface="Source Sans Pro Light"/>
              </a:rPr>
              <a:t>Real-time is</a:t>
            </a:r>
            <a:r>
              <a:rPr>
                <a:solidFill>
                  <a:srgbClr val="04AD94"/>
                </a:solidFill>
                <a:uFill>
                  <a:solidFill>
                    <a:srgbClr val="04AD94"/>
                  </a:solidFill>
                </a:uFill>
                <a:latin typeface="Source Sans Pro Light"/>
                <a:ea typeface="Source Sans Pro Light"/>
                <a:cs typeface="Source Sans Pro Light"/>
                <a:sym typeface="Source Sans Pro Light"/>
              </a:rPr>
              <a:t> key</a:t>
            </a:r>
          </a:p>
        </p:txBody>
      </p:sp>
      <p:sp>
        <p:nvSpPr>
          <p:cNvPr id="432" name="Information Age"/>
          <p:cNvSpPr txBox="1"/>
          <p:nvPr/>
        </p:nvSpPr>
        <p:spPr>
          <a:xfrm>
            <a:off x="2570981" y="1804903"/>
            <a:ext cx="9554279" cy="15621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88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8800">
                <a:solidFill>
                  <a:srgbClr val="929292"/>
                </a:solidFill>
                <a:uFill>
                  <a:solidFill>
                    <a:srgbClr val="929292"/>
                  </a:solidFill>
                </a:uFill>
                <a:latin typeface="Source Sans Pro Light"/>
                <a:ea typeface="Source Sans Pro Light"/>
                <a:cs typeface="Source Sans Pro Light"/>
                <a:sym typeface="Source Sans Pro Light"/>
              </a:rPr>
              <a:t>Information Age</a:t>
            </a:r>
          </a:p>
        </p:txBody>
      </p:sp>
      <p:sp>
        <p:nvSpPr>
          <p:cNvPr id="433" name="Rectangle"/>
          <p:cNvSpPr/>
          <p:nvPr/>
        </p:nvSpPr>
        <p:spPr>
          <a:xfrm rot="16200000">
            <a:off x="5494131" y="11107526"/>
            <a:ext cx="1203745" cy="4064001"/>
          </a:xfrm>
          <a:prstGeom prst="rect">
            <a:avLst/>
          </a:prstGeom>
          <a:solidFill>
            <a:srgbClr val="018977"/>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34" name="Rectangle"/>
          <p:cNvSpPr/>
          <p:nvPr/>
        </p:nvSpPr>
        <p:spPr>
          <a:xfrm rot="16200000">
            <a:off x="9344377" y="10893776"/>
            <a:ext cx="1631249" cy="4064001"/>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35" name="Rectangle"/>
          <p:cNvSpPr/>
          <p:nvPr/>
        </p:nvSpPr>
        <p:spPr>
          <a:xfrm rot="16200000">
            <a:off x="13197919" y="10683317"/>
            <a:ext cx="2052166" cy="4064001"/>
          </a:xfrm>
          <a:prstGeom prst="rect">
            <a:avLst/>
          </a:prstGeom>
          <a:solidFill>
            <a:srgbClr val="05C1A9"/>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36" name="Rectangle"/>
          <p:cNvSpPr/>
          <p:nvPr/>
        </p:nvSpPr>
        <p:spPr>
          <a:xfrm rot="16200000">
            <a:off x="16865993" y="10287392"/>
            <a:ext cx="2844015" cy="4064001"/>
          </a:xfrm>
          <a:prstGeom prst="rect">
            <a:avLst/>
          </a:prstGeom>
          <a:solidFill>
            <a:srgbClr val="07E0C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37" name="Rectangle"/>
          <p:cNvSpPr/>
          <p:nvPr/>
        </p:nvSpPr>
        <p:spPr>
          <a:xfrm rot="16200000">
            <a:off x="21684135" y="11041536"/>
            <a:ext cx="1335727" cy="4064001"/>
          </a:xfrm>
          <a:prstGeom prst="rect">
            <a:avLst/>
          </a:prstGeom>
          <a:solidFill>
            <a:srgbClr val="72ECD9"/>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38" name="Rectangle"/>
          <p:cNvSpPr/>
          <p:nvPr/>
        </p:nvSpPr>
        <p:spPr>
          <a:xfrm rot="16200000">
            <a:off x="1156747" y="10834145"/>
            <a:ext cx="1750507" cy="4064001"/>
          </a:xfrm>
          <a:prstGeom prst="rect">
            <a:avLst/>
          </a:prstGeom>
          <a:solidFill>
            <a:srgbClr val="CBF8F1"/>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445" name="Group"/>
          <p:cNvGrpSpPr/>
          <p:nvPr/>
        </p:nvGrpSpPr>
        <p:grpSpPr>
          <a:xfrm>
            <a:off x="2" y="13473234"/>
            <a:ext cx="24384000" cy="294081"/>
            <a:chOff x="0" y="0"/>
            <a:chExt cx="24383998" cy="294079"/>
          </a:xfrm>
        </p:grpSpPr>
        <p:sp>
          <p:nvSpPr>
            <p:cNvPr id="439" name="Rectangle"/>
            <p:cNvSpPr/>
            <p:nvPr/>
          </p:nvSpPr>
          <p:spPr>
            <a:xfrm rot="16200000">
              <a:off x="5948969" y="-1884956"/>
              <a:ext cx="294067" cy="4064001"/>
            </a:xfrm>
            <a:prstGeom prst="rect">
              <a:avLst/>
            </a:prstGeom>
            <a:solidFill>
              <a:srgbClr val="016C5D"/>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0" name="Rectangle"/>
            <p:cNvSpPr/>
            <p:nvPr/>
          </p:nvSpPr>
          <p:spPr>
            <a:xfrm rot="16200000">
              <a:off x="10012967" y="-1884958"/>
              <a:ext cx="294067" cy="4064001"/>
            </a:xfrm>
            <a:prstGeom prst="rect">
              <a:avLst/>
            </a:prstGeom>
            <a:solidFill>
              <a:srgbClr val="038975"/>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1" name="Rectangle"/>
            <p:cNvSpPr/>
            <p:nvPr/>
          </p:nvSpPr>
          <p:spPr>
            <a:xfrm rot="16200000">
              <a:off x="14076965" y="-1884956"/>
              <a:ext cx="294071" cy="4064001"/>
            </a:xfrm>
            <a:prstGeom prst="rect">
              <a:avLst/>
            </a:prstGeom>
            <a:solidFill>
              <a:srgbClr val="039986"/>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2" name="Rectangle"/>
            <p:cNvSpPr/>
            <p:nvPr/>
          </p:nvSpPr>
          <p:spPr>
            <a:xfrm rot="16200000">
              <a:off x="18140965" y="-1884962"/>
              <a:ext cx="294073" cy="4064001"/>
            </a:xfrm>
            <a:prstGeom prst="rect">
              <a:avLst/>
            </a:prstGeom>
            <a:solidFill>
              <a:srgbClr val="04B29C"/>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3" name="Rectangle"/>
            <p:cNvSpPr/>
            <p:nvPr/>
          </p:nvSpPr>
          <p:spPr>
            <a:xfrm rot="16200000">
              <a:off x="22204960" y="-1884963"/>
              <a:ext cx="294077" cy="4064001"/>
            </a:xfrm>
            <a:prstGeom prst="rect">
              <a:avLst/>
            </a:prstGeom>
            <a:solidFill>
              <a:srgbClr val="06E0C4"/>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sp>
          <p:nvSpPr>
            <p:cNvPr id="444" name="Rectangle"/>
            <p:cNvSpPr/>
            <p:nvPr/>
          </p:nvSpPr>
          <p:spPr>
            <a:xfrm rot="16200000">
              <a:off x="1884969" y="-1884956"/>
              <a:ext cx="294063" cy="4064001"/>
            </a:xfrm>
            <a:prstGeom prst="rect">
              <a:avLst/>
            </a:prstGeom>
            <a:solidFill>
              <a:srgbClr val="6DECDA"/>
            </a:solidFill>
            <a:ln w="25400" cap="flat">
              <a:noFill/>
              <a:miter lim="400000"/>
            </a:ln>
            <a:effectLst/>
          </p:spPr>
          <p:txBody>
            <a:bodyPr wrap="square" lIns="76200" tIns="76200" rIns="76200" bIns="76200" numCol="1" anchor="ctr">
              <a:noAutofit/>
            </a:bodyPr>
            <a:lstStyle/>
            <a:p>
              <a:pPr algn="ctr">
                <a:buClr>
                  <a:srgbClr val="FFFFFF"/>
                </a:buClr>
                <a:defRPr>
                  <a:solidFill>
                    <a:srgbClr val="FFFFFF"/>
                  </a:solidFill>
                  <a:uFill>
                    <a:solidFill>
                      <a:srgbClr val="FFFFFF"/>
                    </a:solidFill>
                  </a:uFill>
                </a:defRPr>
              </a:pPr>
              <a:endParaRPr/>
            </a:p>
          </p:txBody>
        </p:sp>
      </p:grpSp>
      <p:sp>
        <p:nvSpPr>
          <p:cNvPr id="446" name="Line"/>
          <p:cNvSpPr/>
          <p:nvPr/>
        </p:nvSpPr>
        <p:spPr>
          <a:xfrm>
            <a:off x="1312020" y="10636903"/>
            <a:ext cx="8847983" cy="1"/>
          </a:xfrm>
          <a:prstGeom prst="line">
            <a:avLst/>
          </a:prstGeom>
          <a:ln w="25400">
            <a:solidFill>
              <a:srgbClr val="04AD94"/>
            </a:solidFill>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47" name="Line"/>
          <p:cNvSpPr/>
          <p:nvPr/>
        </p:nvSpPr>
        <p:spPr>
          <a:xfrm>
            <a:off x="10143239" y="10645996"/>
            <a:ext cx="1" cy="1464157"/>
          </a:xfrm>
          <a:prstGeom prst="line">
            <a:avLst/>
          </a:prstGeom>
          <a:ln w="25400">
            <a:solidFill>
              <a:srgbClr val="04AD94"/>
            </a:solidFill>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48" name="Line"/>
          <p:cNvSpPr/>
          <p:nvPr/>
        </p:nvSpPr>
        <p:spPr>
          <a:xfrm flipH="1">
            <a:off x="1338605" y="1653048"/>
            <a:ext cx="1" cy="8971155"/>
          </a:xfrm>
          <a:prstGeom prst="line">
            <a:avLst/>
          </a:prstGeom>
          <a:ln w="25400">
            <a:solidFill>
              <a:srgbClr val="04AD94"/>
            </a:solidFill>
            <a:miter lim="400000"/>
            <a:headEnd type="triangle"/>
          </a:ln>
        </p:spPr>
        <p:txBody>
          <a:bodyPr lIns="0" tIns="0" rIns="0" bIns="0"/>
          <a:lstStyle/>
          <a:p>
            <a:pPr defTabSz="457200">
              <a:buClrTx/>
              <a:defRPr sz="2400">
                <a:uFillTx/>
                <a:latin typeface="Helvetica"/>
                <a:ea typeface="Helvetica"/>
                <a:cs typeface="Helvetica"/>
                <a:sym typeface="Helvetica"/>
              </a:defRPr>
            </a:pPr>
            <a:endParaRPr/>
          </a:p>
        </p:txBody>
      </p:sp>
      <p:pic>
        <p:nvPicPr>
          <p:cNvPr id="449" name="Screen Shot 2015-08-13 at 10.51.55 AM.png" descr="Screen Shot 2015-08-13 at 10.51.55 AM.png"/>
          <p:cNvPicPr>
            <a:picLocks noChangeAspect="1"/>
          </p:cNvPicPr>
          <p:nvPr/>
        </p:nvPicPr>
        <p:blipFill>
          <a:blip r:embed="rId2">
            <a:extLst/>
          </a:blip>
          <a:stretch>
            <a:fillRect/>
          </a:stretch>
        </p:blipFill>
        <p:spPr>
          <a:xfrm>
            <a:off x="1724670" y="5610725"/>
            <a:ext cx="4983223" cy="4849829"/>
          </a:xfrm>
          <a:prstGeom prst="rect">
            <a:avLst/>
          </a:prstGeom>
          <a:ln w="25400">
            <a:miter lim="400000"/>
          </a:ln>
        </p:spPr>
      </p:pic>
      <p:pic>
        <p:nvPicPr>
          <p:cNvPr id="450" name="Screen Shot 2015-08-13 at 10.59.50 AM.png" descr="Screen Shot 2015-08-13 at 10.59.50 AM.png"/>
          <p:cNvPicPr>
            <a:picLocks noChangeAspect="1"/>
          </p:cNvPicPr>
          <p:nvPr/>
        </p:nvPicPr>
        <p:blipFill>
          <a:blip r:embed="rId3">
            <a:extLst/>
          </a:blip>
          <a:stretch>
            <a:fillRect/>
          </a:stretch>
        </p:blipFill>
        <p:spPr>
          <a:xfrm>
            <a:off x="7210119" y="5616335"/>
            <a:ext cx="4660063" cy="4838609"/>
          </a:xfrm>
          <a:prstGeom prst="rect">
            <a:avLst/>
          </a:prstGeom>
          <a:ln w="25400">
            <a:miter lim="400000"/>
          </a:ln>
        </p:spPr>
      </p:pic>
      <p:pic>
        <p:nvPicPr>
          <p:cNvPr id="451" name="Screen Shot 2015-08-13 at 11.03.02 AM.png" descr="Screen Shot 2015-08-13 at 11.03.02 AM.png"/>
          <p:cNvPicPr>
            <a:picLocks noChangeAspect="1"/>
          </p:cNvPicPr>
          <p:nvPr/>
        </p:nvPicPr>
        <p:blipFill>
          <a:blip r:embed="rId4">
            <a:extLst/>
          </a:blip>
          <a:stretch>
            <a:fillRect/>
          </a:stretch>
        </p:blipFill>
        <p:spPr>
          <a:xfrm>
            <a:off x="12049255" y="5610725"/>
            <a:ext cx="4866632" cy="4838609"/>
          </a:xfrm>
          <a:prstGeom prst="rect">
            <a:avLst/>
          </a:prstGeom>
          <a:ln w="25400">
            <a:miter lim="400000"/>
          </a:ln>
        </p:spPr>
      </p:pic>
      <p:pic>
        <p:nvPicPr>
          <p:cNvPr id="452" name="Image" descr="Image"/>
          <p:cNvPicPr>
            <a:picLocks/>
          </p:cNvPicPr>
          <p:nvPr/>
        </p:nvPicPr>
        <p:blipFill>
          <a:blip r:embed="rId5">
            <a:extLst/>
          </a:blip>
          <a:srcRect/>
          <a:stretch>
            <a:fillRect/>
          </a:stretch>
        </p:blipFill>
        <p:spPr>
          <a:xfrm>
            <a:off x="21115959" y="5616335"/>
            <a:ext cx="2891432" cy="1137113"/>
          </a:xfrm>
          <a:prstGeom prst="rect">
            <a:avLst/>
          </a:prstGeom>
          <a:ln w="25400">
            <a:miter lim="400000"/>
          </a:ln>
        </p:spPr>
      </p:pic>
      <p:sp>
        <p:nvSpPr>
          <p:cNvPr id="453" name="Circle"/>
          <p:cNvSpPr/>
          <p:nvPr/>
        </p:nvSpPr>
        <p:spPr>
          <a:xfrm>
            <a:off x="3587370" y="4412591"/>
            <a:ext cx="1206501" cy="1203745"/>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54" name="Circle"/>
          <p:cNvSpPr/>
          <p:nvPr/>
        </p:nvSpPr>
        <p:spPr>
          <a:xfrm>
            <a:off x="8954401" y="4412591"/>
            <a:ext cx="1206501" cy="1203745"/>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55" name="Circle"/>
          <p:cNvSpPr/>
          <p:nvPr/>
        </p:nvSpPr>
        <p:spPr>
          <a:xfrm>
            <a:off x="13879320" y="4412591"/>
            <a:ext cx="1206501" cy="1203745"/>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56" name="Circle"/>
          <p:cNvSpPr/>
          <p:nvPr/>
        </p:nvSpPr>
        <p:spPr>
          <a:xfrm>
            <a:off x="20038029" y="4412591"/>
            <a:ext cx="1206501" cy="1203745"/>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57" name="Shape"/>
          <p:cNvSpPr/>
          <p:nvPr/>
        </p:nvSpPr>
        <p:spPr>
          <a:xfrm>
            <a:off x="20320001" y="4696962"/>
            <a:ext cx="635001" cy="635001"/>
          </a:xfrm>
          <a:custGeom>
            <a:avLst/>
            <a:gdLst/>
            <a:ahLst/>
            <a:cxnLst>
              <a:cxn ang="0">
                <a:pos x="wd2" y="hd2"/>
              </a:cxn>
              <a:cxn ang="5400000">
                <a:pos x="wd2" y="hd2"/>
              </a:cxn>
              <a:cxn ang="10800000">
                <a:pos x="wd2" y="hd2"/>
              </a:cxn>
              <a:cxn ang="16200000">
                <a:pos x="wd2" y="hd2"/>
              </a:cxn>
            </a:cxnLst>
            <a:rect l="0" t="0" r="r" b="b"/>
            <a:pathLst>
              <a:path w="21600" h="21600" extrusionOk="0">
                <a:moveTo>
                  <a:pt x="18900" y="12150"/>
                </a:moveTo>
                <a:cubicBezTo>
                  <a:pt x="18225" y="12150"/>
                  <a:pt x="17888" y="12487"/>
                  <a:pt x="17212" y="12825"/>
                </a:cubicBezTo>
                <a:cubicBezTo>
                  <a:pt x="15525" y="11475"/>
                  <a:pt x="15525" y="11475"/>
                  <a:pt x="15525" y="11475"/>
                </a:cubicBezTo>
                <a:cubicBezTo>
                  <a:pt x="15862" y="10800"/>
                  <a:pt x="16200" y="10125"/>
                  <a:pt x="16200" y="9450"/>
                </a:cubicBezTo>
                <a:cubicBezTo>
                  <a:pt x="16200" y="8438"/>
                  <a:pt x="15862" y="7762"/>
                  <a:pt x="15525" y="7088"/>
                </a:cubicBezTo>
                <a:cubicBezTo>
                  <a:pt x="17550" y="5063"/>
                  <a:pt x="17550" y="5063"/>
                  <a:pt x="17550" y="5063"/>
                </a:cubicBezTo>
                <a:cubicBezTo>
                  <a:pt x="17888" y="5400"/>
                  <a:pt x="18562" y="5400"/>
                  <a:pt x="18900" y="5400"/>
                </a:cubicBezTo>
                <a:cubicBezTo>
                  <a:pt x="20250" y="5400"/>
                  <a:pt x="21600" y="4050"/>
                  <a:pt x="21600" y="2700"/>
                </a:cubicBezTo>
                <a:cubicBezTo>
                  <a:pt x="21600" y="1350"/>
                  <a:pt x="20250" y="0"/>
                  <a:pt x="18900" y="0"/>
                </a:cubicBezTo>
                <a:cubicBezTo>
                  <a:pt x="17550" y="0"/>
                  <a:pt x="16200" y="1350"/>
                  <a:pt x="16200" y="2700"/>
                </a:cubicBezTo>
                <a:cubicBezTo>
                  <a:pt x="16200" y="3038"/>
                  <a:pt x="16200" y="3712"/>
                  <a:pt x="16538" y="4050"/>
                </a:cubicBezTo>
                <a:cubicBezTo>
                  <a:pt x="14512" y="6075"/>
                  <a:pt x="14512" y="6075"/>
                  <a:pt x="14512" y="6075"/>
                </a:cubicBezTo>
                <a:cubicBezTo>
                  <a:pt x="13838" y="5737"/>
                  <a:pt x="13162" y="5400"/>
                  <a:pt x="12150" y="5400"/>
                </a:cubicBezTo>
                <a:cubicBezTo>
                  <a:pt x="10800" y="5400"/>
                  <a:pt x="9450" y="6075"/>
                  <a:pt x="8775" y="7425"/>
                </a:cubicBezTo>
                <a:cubicBezTo>
                  <a:pt x="5400" y="5737"/>
                  <a:pt x="5400" y="5737"/>
                  <a:pt x="5400" y="5737"/>
                </a:cubicBezTo>
                <a:cubicBezTo>
                  <a:pt x="5400" y="5737"/>
                  <a:pt x="5400" y="5400"/>
                  <a:pt x="5400" y="5400"/>
                </a:cubicBezTo>
                <a:cubicBezTo>
                  <a:pt x="5400" y="4050"/>
                  <a:pt x="4050" y="2700"/>
                  <a:pt x="2700" y="2700"/>
                </a:cubicBezTo>
                <a:cubicBezTo>
                  <a:pt x="1350" y="2700"/>
                  <a:pt x="0" y="4050"/>
                  <a:pt x="0" y="5400"/>
                </a:cubicBezTo>
                <a:cubicBezTo>
                  <a:pt x="0" y="6750"/>
                  <a:pt x="1350" y="8100"/>
                  <a:pt x="2700" y="8100"/>
                </a:cubicBezTo>
                <a:cubicBezTo>
                  <a:pt x="3712" y="8100"/>
                  <a:pt x="4388" y="7762"/>
                  <a:pt x="4725" y="7088"/>
                </a:cubicBezTo>
                <a:cubicBezTo>
                  <a:pt x="8100" y="8438"/>
                  <a:pt x="8100" y="8438"/>
                  <a:pt x="8100" y="8438"/>
                </a:cubicBezTo>
                <a:cubicBezTo>
                  <a:pt x="8100" y="8775"/>
                  <a:pt x="8100" y="9112"/>
                  <a:pt x="8100" y="9450"/>
                </a:cubicBezTo>
                <a:cubicBezTo>
                  <a:pt x="8100" y="10462"/>
                  <a:pt x="8438" y="11137"/>
                  <a:pt x="8775" y="11813"/>
                </a:cubicBezTo>
                <a:cubicBezTo>
                  <a:pt x="4050" y="16537"/>
                  <a:pt x="4050" y="16537"/>
                  <a:pt x="4050" y="16537"/>
                </a:cubicBezTo>
                <a:cubicBezTo>
                  <a:pt x="3712" y="16200"/>
                  <a:pt x="3038" y="16200"/>
                  <a:pt x="2700" y="16200"/>
                </a:cubicBezTo>
                <a:cubicBezTo>
                  <a:pt x="1350" y="16200"/>
                  <a:pt x="0" y="17550"/>
                  <a:pt x="0" y="18900"/>
                </a:cubicBezTo>
                <a:cubicBezTo>
                  <a:pt x="0" y="20250"/>
                  <a:pt x="1350" y="21600"/>
                  <a:pt x="2700" y="21600"/>
                </a:cubicBezTo>
                <a:cubicBezTo>
                  <a:pt x="4050" y="21600"/>
                  <a:pt x="5400" y="20250"/>
                  <a:pt x="5400" y="18900"/>
                </a:cubicBezTo>
                <a:cubicBezTo>
                  <a:pt x="5400" y="18562"/>
                  <a:pt x="5400" y="17887"/>
                  <a:pt x="5062" y="17550"/>
                </a:cubicBezTo>
                <a:cubicBezTo>
                  <a:pt x="9788" y="12825"/>
                  <a:pt x="9788" y="12825"/>
                  <a:pt x="9788" y="12825"/>
                </a:cubicBezTo>
                <a:cubicBezTo>
                  <a:pt x="10462" y="13162"/>
                  <a:pt x="10800" y="13162"/>
                  <a:pt x="11475" y="13500"/>
                </a:cubicBezTo>
                <a:cubicBezTo>
                  <a:pt x="11475" y="16200"/>
                  <a:pt x="11475" y="16200"/>
                  <a:pt x="11475" y="16200"/>
                </a:cubicBezTo>
                <a:cubicBezTo>
                  <a:pt x="10462" y="16537"/>
                  <a:pt x="9450" y="17550"/>
                  <a:pt x="9450" y="18900"/>
                </a:cubicBezTo>
                <a:cubicBezTo>
                  <a:pt x="9450" y="20250"/>
                  <a:pt x="10800" y="21600"/>
                  <a:pt x="12150" y="21600"/>
                </a:cubicBezTo>
                <a:cubicBezTo>
                  <a:pt x="13500" y="21600"/>
                  <a:pt x="14850" y="20250"/>
                  <a:pt x="14850" y="18900"/>
                </a:cubicBezTo>
                <a:cubicBezTo>
                  <a:pt x="14850" y="17550"/>
                  <a:pt x="13838" y="16537"/>
                  <a:pt x="12825" y="16200"/>
                </a:cubicBezTo>
                <a:cubicBezTo>
                  <a:pt x="12825" y="13500"/>
                  <a:pt x="12825" y="13500"/>
                  <a:pt x="12825" y="13500"/>
                </a:cubicBezTo>
                <a:cubicBezTo>
                  <a:pt x="13500" y="13162"/>
                  <a:pt x="14175" y="12825"/>
                  <a:pt x="14850" y="12487"/>
                </a:cubicBezTo>
                <a:cubicBezTo>
                  <a:pt x="16538" y="13838"/>
                  <a:pt x="16538" y="13838"/>
                  <a:pt x="16538" y="13838"/>
                </a:cubicBezTo>
                <a:cubicBezTo>
                  <a:pt x="16200" y="14175"/>
                  <a:pt x="16200" y="14512"/>
                  <a:pt x="16200" y="14850"/>
                </a:cubicBezTo>
                <a:cubicBezTo>
                  <a:pt x="16200" y="16200"/>
                  <a:pt x="17550" y="17550"/>
                  <a:pt x="18900" y="17550"/>
                </a:cubicBezTo>
                <a:cubicBezTo>
                  <a:pt x="20250" y="17550"/>
                  <a:pt x="21600" y="16200"/>
                  <a:pt x="21600" y="14850"/>
                </a:cubicBezTo>
                <a:cubicBezTo>
                  <a:pt x="21600" y="13500"/>
                  <a:pt x="20250" y="12150"/>
                  <a:pt x="18900" y="12150"/>
                </a:cubicBezTo>
                <a:close/>
                <a:moveTo>
                  <a:pt x="12150" y="12150"/>
                </a:moveTo>
                <a:cubicBezTo>
                  <a:pt x="10800" y="12150"/>
                  <a:pt x="9450" y="10800"/>
                  <a:pt x="9450" y="9450"/>
                </a:cubicBezTo>
                <a:cubicBezTo>
                  <a:pt x="9450" y="8100"/>
                  <a:pt x="10800" y="6750"/>
                  <a:pt x="12150" y="6750"/>
                </a:cubicBezTo>
                <a:cubicBezTo>
                  <a:pt x="13500" y="6750"/>
                  <a:pt x="14850" y="8100"/>
                  <a:pt x="14850" y="9450"/>
                </a:cubicBezTo>
                <a:cubicBezTo>
                  <a:pt x="14850" y="10800"/>
                  <a:pt x="13500" y="12150"/>
                  <a:pt x="12150" y="1215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
        <p:nvSpPr>
          <p:cNvPr id="458" name="K"/>
          <p:cNvSpPr txBox="1"/>
          <p:nvPr/>
        </p:nvSpPr>
        <p:spPr>
          <a:xfrm>
            <a:off x="9068850" y="4481062"/>
            <a:ext cx="977603" cy="10668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7500">
                <a:solidFill>
                  <a:srgbClr val="FFFFFF"/>
                </a:solidFill>
                <a:uFill>
                  <a:solidFill>
                    <a:srgbClr val="FFFFFF"/>
                  </a:solidFill>
                </a:uFill>
                <a:latin typeface="RaphaelIcons"/>
                <a:ea typeface="RaphaelIcons"/>
                <a:cs typeface="RaphaelIcons"/>
                <a:sym typeface="RaphaelIcons"/>
              </a:defRPr>
            </a:lvl1pPr>
          </a:lstStyle>
          <a:p>
            <a:pPr>
              <a:defRPr>
                <a:latin typeface="Iconic"/>
                <a:ea typeface="Iconic"/>
                <a:cs typeface="Iconic"/>
                <a:sym typeface="Iconic"/>
              </a:defRPr>
            </a:pPr>
            <a:r>
              <a:rPr>
                <a:latin typeface="RaphaelIcons"/>
                <a:ea typeface="RaphaelIcons"/>
                <a:cs typeface="RaphaelIcons"/>
                <a:sym typeface="RaphaelIcons"/>
              </a:rPr>
              <a:t>K</a:t>
            </a:r>
          </a:p>
        </p:txBody>
      </p:sp>
      <p:sp>
        <p:nvSpPr>
          <p:cNvPr id="459" name="á"/>
          <p:cNvSpPr txBox="1"/>
          <p:nvPr/>
        </p:nvSpPr>
        <p:spPr>
          <a:xfrm>
            <a:off x="3709798" y="4049262"/>
            <a:ext cx="1084073" cy="19304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Entypo"/>
              <a:defRPr sz="11000">
                <a:solidFill>
                  <a:srgbClr val="FFFFFF"/>
                </a:solidFill>
                <a:uFill>
                  <a:solidFill>
                    <a:srgbClr val="FFFFFF"/>
                  </a:solidFill>
                </a:uFill>
                <a:latin typeface="Entypo"/>
                <a:ea typeface="Entypo"/>
                <a:cs typeface="Entypo"/>
                <a:sym typeface="Entypo"/>
              </a:defRPr>
            </a:lvl1pPr>
          </a:lstStyle>
          <a:p>
            <a:pPr>
              <a:defRPr>
                <a:latin typeface="Iconic"/>
                <a:ea typeface="Iconic"/>
                <a:cs typeface="Iconic"/>
                <a:sym typeface="Iconic"/>
              </a:defRPr>
            </a:pPr>
            <a:r>
              <a:rPr>
                <a:latin typeface="Entypo"/>
                <a:ea typeface="Entypo"/>
                <a:cs typeface="Entypo"/>
                <a:sym typeface="Entypo"/>
              </a:rPr>
              <a:t>á</a:t>
            </a:r>
          </a:p>
        </p:txBody>
      </p:sp>
      <p:sp>
        <p:nvSpPr>
          <p:cNvPr id="460" name=""/>
          <p:cNvSpPr txBox="1"/>
          <p:nvPr/>
        </p:nvSpPr>
        <p:spPr>
          <a:xfrm>
            <a:off x="14044420" y="4582662"/>
            <a:ext cx="876301" cy="8636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General Foundicons"/>
              <a:defRPr sz="5000">
                <a:solidFill>
                  <a:srgbClr val="FFFFFF"/>
                </a:solidFill>
                <a:uFill>
                  <a:solidFill>
                    <a:srgbClr val="FFFFFF"/>
                  </a:solidFill>
                </a:uFill>
                <a:latin typeface="General Foundicons"/>
                <a:ea typeface="General Foundicons"/>
                <a:cs typeface="General Foundicons"/>
                <a:sym typeface="General Foundicons"/>
              </a:defRPr>
            </a:lvl1pPr>
          </a:lstStyle>
          <a:p>
            <a:pPr>
              <a:defRPr>
                <a:latin typeface="Iconic"/>
                <a:ea typeface="Iconic"/>
                <a:cs typeface="Iconic"/>
                <a:sym typeface="Iconic"/>
              </a:defRPr>
            </a:pPr>
            <a:r>
              <a:rPr>
                <a:latin typeface="General Foundicons"/>
                <a:ea typeface="General Foundicons"/>
                <a:cs typeface="General Foundicons"/>
                <a:sym typeface="General Foundicons"/>
              </a:rPr>
              <a:t></a:t>
            </a:r>
          </a:p>
        </p:txBody>
      </p:sp>
      <p:pic>
        <p:nvPicPr>
          <p:cNvPr id="461" name="New_city_view_resources_fire.jpg" descr="New_city_view_resources_fire.jpg"/>
          <p:cNvPicPr>
            <a:picLocks/>
          </p:cNvPicPr>
          <p:nvPr/>
        </p:nvPicPr>
        <p:blipFill>
          <a:blip r:embed="rId6">
            <a:extLst/>
          </a:blip>
          <a:stretch>
            <a:fillRect/>
          </a:stretch>
        </p:blipFill>
        <p:spPr>
          <a:xfrm>
            <a:off x="17275365" y="6858000"/>
            <a:ext cx="6731829" cy="3901841"/>
          </a:xfrm>
          <a:prstGeom prst="rect">
            <a:avLst/>
          </a:prstGeom>
          <a:ln w="254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32"/>
                                        </p:tgtEl>
                                        <p:attrNameLst>
                                          <p:attrName>style.visibility</p:attrName>
                                        </p:attrNameLst>
                                      </p:cBhvr>
                                      <p:to>
                                        <p:strVal val="visible"/>
                                      </p:to>
                                    </p:set>
                                    <p:animEffect transition="in" filter="dissolve">
                                      <p:cBhvr>
                                        <p:cTn id="7" dur="500"/>
                                        <p:tgtEl>
                                          <p:spTgt spid="43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31"/>
                                        </p:tgtEl>
                                        <p:attrNameLst>
                                          <p:attrName>style.visibility</p:attrName>
                                        </p:attrNameLst>
                                      </p:cBhvr>
                                      <p:to>
                                        <p:strVal val="visible"/>
                                      </p:to>
                                    </p:set>
                                    <p:animEffect transition="in" filter="dissolve">
                                      <p:cBhvr>
                                        <p:cTn id="11" dur="500"/>
                                        <p:tgtEl>
                                          <p:spTgt spid="431"/>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453"/>
                                        </p:tgtEl>
                                        <p:attrNameLst>
                                          <p:attrName>style.visibility</p:attrName>
                                        </p:attrNameLst>
                                      </p:cBhvr>
                                      <p:to>
                                        <p:strVal val="visible"/>
                                      </p:to>
                                    </p:set>
                                    <p:animEffect transition="in" filter="dissolve">
                                      <p:cBhvr>
                                        <p:cTn id="15" dur="500"/>
                                        <p:tgtEl>
                                          <p:spTgt spid="453"/>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449"/>
                                        </p:tgtEl>
                                        <p:attrNameLst>
                                          <p:attrName>style.visibility</p:attrName>
                                        </p:attrNameLst>
                                      </p:cBhvr>
                                      <p:to>
                                        <p:strVal val="visible"/>
                                      </p:to>
                                    </p:set>
                                    <p:animEffect transition="in" filter="dissolve">
                                      <p:cBhvr>
                                        <p:cTn id="19" dur="1000"/>
                                        <p:tgtEl>
                                          <p:spTgt spid="449"/>
                                        </p:tgtEl>
                                      </p:cBhvr>
                                    </p:animEffect>
                                  </p:childTnLst>
                                </p:cTn>
                              </p:par>
                            </p:childTnLst>
                          </p:cTn>
                        </p:par>
                        <p:par>
                          <p:cTn id="20" fill="hold">
                            <p:stCondLst>
                              <p:cond delay="2500"/>
                            </p:stCondLst>
                            <p:childTnLst>
                              <p:par>
                                <p:cTn id="21" presetID="9" presetClass="entr" fill="hold" grpId="5" nodeType="afterEffect">
                                  <p:stCondLst>
                                    <p:cond delay="0"/>
                                  </p:stCondLst>
                                  <p:iterate>
                                    <p:tmAbs val="0"/>
                                  </p:iterate>
                                  <p:childTnLst>
                                    <p:set>
                                      <p:cBhvr>
                                        <p:cTn id="22" fill="hold"/>
                                        <p:tgtEl>
                                          <p:spTgt spid="454"/>
                                        </p:tgtEl>
                                        <p:attrNameLst>
                                          <p:attrName>style.visibility</p:attrName>
                                        </p:attrNameLst>
                                      </p:cBhvr>
                                      <p:to>
                                        <p:strVal val="visible"/>
                                      </p:to>
                                    </p:set>
                                    <p:animEffect transition="in" filter="dissolve">
                                      <p:cBhvr>
                                        <p:cTn id="23" dur="500"/>
                                        <p:tgtEl>
                                          <p:spTgt spid="454"/>
                                        </p:tgtEl>
                                      </p:cBhvr>
                                    </p:animEffect>
                                  </p:childTnLst>
                                </p:cTn>
                              </p:par>
                            </p:childTnLst>
                          </p:cTn>
                        </p:par>
                        <p:par>
                          <p:cTn id="24" fill="hold">
                            <p:stCondLst>
                              <p:cond delay="3000"/>
                            </p:stCondLst>
                            <p:childTnLst>
                              <p:par>
                                <p:cTn id="25" presetID="9" presetClass="entr" fill="hold" grpId="6" nodeType="afterEffect">
                                  <p:stCondLst>
                                    <p:cond delay="0"/>
                                  </p:stCondLst>
                                  <p:iterate>
                                    <p:tmAbs val="0"/>
                                  </p:iterate>
                                  <p:childTnLst>
                                    <p:set>
                                      <p:cBhvr>
                                        <p:cTn id="26" fill="hold"/>
                                        <p:tgtEl>
                                          <p:spTgt spid="450"/>
                                        </p:tgtEl>
                                        <p:attrNameLst>
                                          <p:attrName>style.visibility</p:attrName>
                                        </p:attrNameLst>
                                      </p:cBhvr>
                                      <p:to>
                                        <p:strVal val="visible"/>
                                      </p:to>
                                    </p:set>
                                    <p:animEffect transition="in" filter="dissolve">
                                      <p:cBhvr>
                                        <p:cTn id="27" dur="1000"/>
                                        <p:tgtEl>
                                          <p:spTgt spid="450"/>
                                        </p:tgtEl>
                                      </p:cBhvr>
                                    </p:animEffect>
                                  </p:childTnLst>
                                </p:cTn>
                              </p:par>
                            </p:childTnLst>
                          </p:cTn>
                        </p:par>
                        <p:par>
                          <p:cTn id="28" fill="hold">
                            <p:stCondLst>
                              <p:cond delay="4000"/>
                            </p:stCondLst>
                            <p:childTnLst>
                              <p:par>
                                <p:cTn id="29" presetID="9" presetClass="entr" fill="hold" grpId="7" nodeType="afterEffect">
                                  <p:stCondLst>
                                    <p:cond delay="0"/>
                                  </p:stCondLst>
                                  <p:iterate>
                                    <p:tmAbs val="0"/>
                                  </p:iterate>
                                  <p:childTnLst>
                                    <p:set>
                                      <p:cBhvr>
                                        <p:cTn id="30" fill="hold"/>
                                        <p:tgtEl>
                                          <p:spTgt spid="455"/>
                                        </p:tgtEl>
                                        <p:attrNameLst>
                                          <p:attrName>style.visibility</p:attrName>
                                        </p:attrNameLst>
                                      </p:cBhvr>
                                      <p:to>
                                        <p:strVal val="visible"/>
                                      </p:to>
                                    </p:set>
                                    <p:animEffect transition="in" filter="dissolve">
                                      <p:cBhvr>
                                        <p:cTn id="31" dur="500"/>
                                        <p:tgtEl>
                                          <p:spTgt spid="455"/>
                                        </p:tgtEl>
                                      </p:cBhvr>
                                    </p:animEffect>
                                  </p:childTnLst>
                                </p:cTn>
                              </p:par>
                            </p:childTnLst>
                          </p:cTn>
                        </p:par>
                        <p:par>
                          <p:cTn id="32" fill="hold">
                            <p:stCondLst>
                              <p:cond delay="4500"/>
                            </p:stCondLst>
                            <p:childTnLst>
                              <p:par>
                                <p:cTn id="33" presetID="9" presetClass="entr" fill="hold" grpId="8" nodeType="afterEffect">
                                  <p:stCondLst>
                                    <p:cond delay="0"/>
                                  </p:stCondLst>
                                  <p:iterate>
                                    <p:tmAbs val="0"/>
                                  </p:iterate>
                                  <p:childTnLst>
                                    <p:set>
                                      <p:cBhvr>
                                        <p:cTn id="34" fill="hold"/>
                                        <p:tgtEl>
                                          <p:spTgt spid="451"/>
                                        </p:tgtEl>
                                        <p:attrNameLst>
                                          <p:attrName>style.visibility</p:attrName>
                                        </p:attrNameLst>
                                      </p:cBhvr>
                                      <p:to>
                                        <p:strVal val="visible"/>
                                      </p:to>
                                    </p:set>
                                    <p:animEffect transition="in" filter="dissolve">
                                      <p:cBhvr>
                                        <p:cTn id="35" dur="1000"/>
                                        <p:tgtEl>
                                          <p:spTgt spid="451"/>
                                        </p:tgtEl>
                                      </p:cBhvr>
                                    </p:animEffect>
                                  </p:childTnLst>
                                </p:cTn>
                              </p:par>
                            </p:childTnLst>
                          </p:cTn>
                        </p:par>
                        <p:par>
                          <p:cTn id="36" fill="hold">
                            <p:stCondLst>
                              <p:cond delay="5500"/>
                            </p:stCondLst>
                            <p:childTnLst>
                              <p:par>
                                <p:cTn id="37" presetID="9" presetClass="entr" fill="hold" grpId="9" nodeType="afterEffect">
                                  <p:stCondLst>
                                    <p:cond delay="0"/>
                                  </p:stCondLst>
                                  <p:iterate>
                                    <p:tmAbs val="0"/>
                                  </p:iterate>
                                  <p:childTnLst>
                                    <p:set>
                                      <p:cBhvr>
                                        <p:cTn id="38" fill="hold"/>
                                        <p:tgtEl>
                                          <p:spTgt spid="456"/>
                                        </p:tgtEl>
                                        <p:attrNameLst>
                                          <p:attrName>style.visibility</p:attrName>
                                        </p:attrNameLst>
                                      </p:cBhvr>
                                      <p:to>
                                        <p:strVal val="visible"/>
                                      </p:to>
                                    </p:set>
                                    <p:animEffect transition="in" filter="dissolve">
                                      <p:cBhvr>
                                        <p:cTn id="39" dur="500"/>
                                        <p:tgtEl>
                                          <p:spTgt spid="456"/>
                                        </p:tgtEl>
                                      </p:cBhvr>
                                    </p:animEffect>
                                  </p:childTnLst>
                                </p:cTn>
                              </p:par>
                            </p:childTnLst>
                          </p:cTn>
                        </p:par>
                        <p:par>
                          <p:cTn id="40" fill="hold">
                            <p:stCondLst>
                              <p:cond delay="6000"/>
                            </p:stCondLst>
                            <p:childTnLst>
                              <p:par>
                                <p:cTn id="41" presetID="9" presetClass="entr" fill="hold" grpId="10" nodeType="afterEffect">
                                  <p:stCondLst>
                                    <p:cond delay="0"/>
                                  </p:stCondLst>
                                  <p:iterate>
                                    <p:tmAbs val="0"/>
                                  </p:iterate>
                                  <p:childTnLst>
                                    <p:set>
                                      <p:cBhvr>
                                        <p:cTn id="42" fill="hold"/>
                                        <p:tgtEl>
                                          <p:spTgt spid="452"/>
                                        </p:tgtEl>
                                        <p:attrNameLst>
                                          <p:attrName>style.visibility</p:attrName>
                                        </p:attrNameLst>
                                      </p:cBhvr>
                                      <p:to>
                                        <p:strVal val="visible"/>
                                      </p:to>
                                    </p:set>
                                    <p:animEffect transition="in" filter="dissolve">
                                      <p:cBhvr>
                                        <p:cTn id="43" dur="1000"/>
                                        <p:tgtEl>
                                          <p:spTgt spid="452"/>
                                        </p:tgtEl>
                                      </p:cBhvr>
                                    </p:animEffect>
                                  </p:childTnLst>
                                </p:cTn>
                              </p:par>
                            </p:childTnLst>
                          </p:cTn>
                        </p:par>
                        <p:par>
                          <p:cTn id="44" fill="hold">
                            <p:stCondLst>
                              <p:cond delay="7000"/>
                            </p:stCondLst>
                            <p:childTnLst>
                              <p:par>
                                <p:cTn id="45" presetID="9" presetClass="entr" fill="hold" grpId="11" nodeType="afterEffect">
                                  <p:stCondLst>
                                    <p:cond delay="0"/>
                                  </p:stCondLst>
                                  <p:iterate>
                                    <p:tmAbs val="0"/>
                                  </p:iterate>
                                  <p:childTnLst>
                                    <p:set>
                                      <p:cBhvr>
                                        <p:cTn id="46" fill="hold"/>
                                        <p:tgtEl>
                                          <p:spTgt spid="461"/>
                                        </p:tgtEl>
                                        <p:attrNameLst>
                                          <p:attrName>style.visibility</p:attrName>
                                        </p:attrNameLst>
                                      </p:cBhvr>
                                      <p:to>
                                        <p:strVal val="visible"/>
                                      </p:to>
                                    </p:set>
                                    <p:animEffect transition="in" filter="dissolve">
                                      <p:cBhvr>
                                        <p:cTn id="4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2" animBg="1" advAuto="0"/>
      <p:bldP spid="432" grpId="1" animBg="1" advAuto="0"/>
      <p:bldP spid="449" grpId="4" animBg="1" advAuto="0"/>
      <p:bldP spid="450" grpId="6" animBg="1" advAuto="0"/>
      <p:bldP spid="451" grpId="8" animBg="1" advAuto="0"/>
      <p:bldP spid="452" grpId="10" animBg="1" advAuto="0"/>
      <p:bldP spid="453" grpId="3" animBg="1" advAuto="0"/>
      <p:bldP spid="454" grpId="5" animBg="1" advAuto="0"/>
      <p:bldP spid="455" grpId="7" animBg="1" advAuto="0"/>
      <p:bldP spid="456" grpId="9" animBg="1" advAuto="0"/>
      <p:bldP spid="461" grpId="1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903" name="Stream Manager - Optimization 4"/>
          <p:cNvSpPr txBox="1"/>
          <p:nvPr/>
        </p:nvSpPr>
        <p:spPr>
          <a:xfrm>
            <a:off x="4568060" y="1361517"/>
            <a:ext cx="1527341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InfiniBand Transport Modes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904" name="Calculation of Protobuf ByteSize…"/>
          <p:cNvSpPr txBox="1">
            <a:spLocks noGrp="1"/>
          </p:cNvSpPr>
          <p:nvPr>
            <p:ph type="body" idx="4294967295"/>
          </p:nvPr>
        </p:nvSpPr>
        <p:spPr>
          <a:xfrm>
            <a:off x="903286" y="3684181"/>
            <a:ext cx="17033022" cy="9032944"/>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smtClean="0"/>
              <a:t>Wide range of capabilities</a:t>
            </a:r>
          </a:p>
          <a:p>
            <a:pPr lvl="1">
              <a:lnSpc>
                <a:spcPct val="100000"/>
              </a:lnSpc>
              <a:spcBef>
                <a:spcPts val="1900"/>
              </a:spcBef>
              <a:buClr>
                <a:srgbClr val="DE213A"/>
              </a:buClr>
              <a:buFontTx/>
              <a:buChar char=""/>
              <a:defRPr sz="4000">
                <a:latin typeface="Arial"/>
                <a:ea typeface="Arial"/>
                <a:cs typeface="Arial"/>
                <a:sym typeface="Arial"/>
              </a:defRPr>
            </a:pPr>
            <a:r>
              <a:rPr lang="en-US" dirty="0" smtClean="0"/>
              <a:t>Datagram – Can send receive to any Queue Pair (Similar to UDP)</a:t>
            </a:r>
          </a:p>
          <a:p>
            <a:pPr lvl="1">
              <a:lnSpc>
                <a:spcPct val="100000"/>
              </a:lnSpc>
              <a:spcBef>
                <a:spcPts val="1900"/>
              </a:spcBef>
              <a:buClr>
                <a:srgbClr val="DE213A"/>
              </a:buClr>
              <a:buFontTx/>
              <a:buChar char=""/>
              <a:defRPr sz="4000">
                <a:latin typeface="Arial"/>
                <a:ea typeface="Arial"/>
                <a:cs typeface="Arial"/>
                <a:sym typeface="Arial"/>
              </a:defRPr>
            </a:pPr>
            <a:r>
              <a:rPr lang="en-US" dirty="0" smtClean="0"/>
              <a:t>Unreliable – Data loss can occur</a:t>
            </a:r>
          </a:p>
        </p:txBody>
      </p:sp>
      <p:graphicFrame>
        <p:nvGraphicFramePr>
          <p:cNvPr id="14" name="Table 13"/>
          <p:cNvGraphicFramePr>
            <a:graphicFrameLocks noGrp="1"/>
          </p:cNvGraphicFramePr>
          <p:nvPr>
            <p:extLst>
              <p:ext uri="{D42A27DB-BD31-4B8C-83A1-F6EECF244321}">
                <p14:modId xmlns:p14="http://schemas.microsoft.com/office/powerpoint/2010/main" val="3432367884"/>
              </p:ext>
            </p:extLst>
          </p:nvPr>
        </p:nvGraphicFramePr>
        <p:xfrm>
          <a:off x="6446003" y="6641406"/>
          <a:ext cx="11253610" cy="4084320"/>
        </p:xfrm>
        <a:graphic>
          <a:graphicData uri="http://schemas.openxmlformats.org/drawingml/2006/table">
            <a:tbl>
              <a:tblPr firstRow="1" bandRow="1">
                <a:tableStyleId>{69CF1AB2-1976-4502-BF36-3FF5EA218861}</a:tableStyleId>
              </a:tblPr>
              <a:tblGrid>
                <a:gridCol w="2250722"/>
                <a:gridCol w="2250722"/>
                <a:gridCol w="2250722"/>
                <a:gridCol w="2250722"/>
                <a:gridCol w="2250722"/>
              </a:tblGrid>
              <a:tr h="609600">
                <a:tc>
                  <a:txBody>
                    <a:bodyPr/>
                    <a:lstStyle/>
                    <a:p>
                      <a:r>
                        <a:rPr lang="en-US" sz="2800" dirty="0" smtClean="0"/>
                        <a:t>Operation</a:t>
                      </a:r>
                      <a:endParaRPr lang="en-US" sz="2800" dirty="0"/>
                    </a:p>
                  </a:txBody>
                  <a:tcPr marL="182880" marR="182880" marT="91440" marB="91440"/>
                </a:tc>
                <a:tc>
                  <a:txBody>
                    <a:bodyPr/>
                    <a:lstStyle/>
                    <a:p>
                      <a:r>
                        <a:rPr lang="en-US" sz="2800" dirty="0" smtClean="0"/>
                        <a:t>Unreliable</a:t>
                      </a:r>
                    </a:p>
                    <a:p>
                      <a:r>
                        <a:rPr lang="en-US" sz="2800" dirty="0" smtClean="0"/>
                        <a:t>Datagram</a:t>
                      </a:r>
                      <a:endParaRPr lang="en-US" sz="2800" dirty="0"/>
                    </a:p>
                  </a:txBody>
                  <a:tcPr marL="182880" marR="182880" marT="91440" marB="91440"/>
                </a:tc>
                <a:tc>
                  <a:txBody>
                    <a:bodyPr/>
                    <a:lstStyle/>
                    <a:p>
                      <a:r>
                        <a:rPr lang="en-US" sz="2800" dirty="0" smtClean="0"/>
                        <a:t>Unreliable</a:t>
                      </a:r>
                      <a:r>
                        <a:rPr lang="en-US" sz="2800" baseline="0" dirty="0" smtClean="0"/>
                        <a:t> Connection</a:t>
                      </a:r>
                      <a:endParaRPr lang="en-US" sz="2800" dirty="0"/>
                    </a:p>
                  </a:txBody>
                  <a:tcPr marL="182880" marR="182880" marT="91440" marB="91440"/>
                </a:tc>
                <a:tc>
                  <a:txBody>
                    <a:bodyPr/>
                    <a:lstStyle/>
                    <a:p>
                      <a:r>
                        <a:rPr lang="en-US" sz="2800" dirty="0" smtClean="0"/>
                        <a:t>Reliable Connection</a:t>
                      </a:r>
                      <a:endParaRPr lang="en-US" sz="2800" dirty="0"/>
                    </a:p>
                  </a:txBody>
                  <a:tcPr marL="182880" marR="182880" marT="91440" marB="91440"/>
                </a:tc>
                <a:tc>
                  <a:txBody>
                    <a:bodyPr/>
                    <a:lstStyle/>
                    <a:p>
                      <a:r>
                        <a:rPr lang="en-US" sz="2800" dirty="0" smtClean="0"/>
                        <a:t>Reliable Datagram</a:t>
                      </a:r>
                      <a:endParaRPr lang="en-US" sz="2800" dirty="0"/>
                    </a:p>
                  </a:txBody>
                  <a:tcPr marL="182880" marR="182880" marT="91440" marB="91440"/>
                </a:tc>
              </a:tr>
              <a:tr h="609600">
                <a:tc>
                  <a:txBody>
                    <a:bodyPr/>
                    <a:lstStyle/>
                    <a:p>
                      <a:r>
                        <a:rPr lang="en-US" sz="2800" dirty="0" smtClean="0"/>
                        <a:t>Send</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r>
              <a:tr h="609600">
                <a:tc>
                  <a:txBody>
                    <a:bodyPr/>
                    <a:lstStyle/>
                    <a:p>
                      <a:r>
                        <a:rPr lang="en-US" sz="2800" dirty="0" smtClean="0"/>
                        <a:t>Receive</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r>
              <a:tr h="609600">
                <a:tc>
                  <a:txBody>
                    <a:bodyPr/>
                    <a:lstStyle/>
                    <a:p>
                      <a:r>
                        <a:rPr lang="en-US" sz="2800" dirty="0" smtClean="0"/>
                        <a:t>RDMA Write</a:t>
                      </a:r>
                      <a:endParaRPr lang="en-US" sz="2800" dirty="0"/>
                    </a:p>
                  </a:txBody>
                  <a:tcPr marL="182880" marR="182880" marT="91440" marB="91440"/>
                </a:tc>
                <a:tc>
                  <a:txBody>
                    <a:bodyPr/>
                    <a:lstStyle/>
                    <a:p>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r>
              <a:tr h="609600">
                <a:tc>
                  <a:txBody>
                    <a:bodyPr/>
                    <a:lstStyle/>
                    <a:p>
                      <a:r>
                        <a:rPr lang="en-US" sz="2800" dirty="0" smtClean="0"/>
                        <a:t>RDMA Read</a:t>
                      </a:r>
                      <a:endParaRPr lang="en-US" sz="2800" dirty="0"/>
                    </a:p>
                  </a:txBody>
                  <a:tcPr marL="182880" marR="182880" marT="91440" marB="91440"/>
                </a:tc>
                <a:tc>
                  <a:txBody>
                    <a:bodyPr/>
                    <a:lstStyle/>
                    <a:p>
                      <a:endParaRPr lang="en-US" sz="2800" dirty="0"/>
                    </a:p>
                  </a:txBody>
                  <a:tcPr marL="182880" marR="182880" marT="91440" marB="91440"/>
                </a:tc>
                <a:tc>
                  <a:txBody>
                    <a:bodyPr/>
                    <a:lstStyle/>
                    <a:p>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r>
              <a:tr h="609600">
                <a:tc>
                  <a:txBody>
                    <a:bodyPr/>
                    <a:lstStyle/>
                    <a:p>
                      <a:r>
                        <a:rPr lang="en-US" sz="2800" dirty="0" smtClean="0"/>
                        <a:t>Atomic</a:t>
                      </a:r>
                      <a:endParaRPr lang="en-US" sz="2800" dirty="0"/>
                    </a:p>
                  </a:txBody>
                  <a:tcPr marL="182880" marR="182880" marT="91440" marB="91440"/>
                </a:tc>
                <a:tc>
                  <a:txBody>
                    <a:bodyPr/>
                    <a:lstStyle/>
                    <a:p>
                      <a:endParaRPr lang="en-US" sz="2800" dirty="0"/>
                    </a:p>
                  </a:txBody>
                  <a:tcPr marL="182880" marR="182880" marT="91440" marB="91440"/>
                </a:tc>
                <a:tc>
                  <a:txBody>
                    <a:bodyPr/>
                    <a:lstStyle/>
                    <a:p>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c>
                  <a:txBody>
                    <a:bodyPr/>
                    <a:lstStyle/>
                    <a:p>
                      <a:r>
                        <a:rPr lang="en-US" sz="2800" dirty="0" smtClean="0"/>
                        <a:t>Yes</a:t>
                      </a:r>
                      <a:endParaRPr lang="en-US" sz="2800" dirty="0"/>
                    </a:p>
                  </a:txBody>
                  <a:tcPr marL="182880" marR="182880" marT="91440" marB="91440"/>
                </a:tc>
              </a:tr>
            </a:tbl>
          </a:graphicData>
        </a:graphic>
      </p:graphicFrame>
      <p:sp>
        <p:nvSpPr>
          <p:cNvPr id="2" name="TextBox 1"/>
          <p:cNvSpPr txBox="1"/>
          <p:nvPr/>
        </p:nvSpPr>
        <p:spPr>
          <a:xfrm>
            <a:off x="1486417" y="11515753"/>
            <a:ext cx="9719007"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kumimoji="0" lang="en-US" sz="3600" b="0" i="0" u="none" strike="noStrike" cap="none" spc="0" normalizeH="0" baseline="0" dirty="0" smtClean="0">
                <a:ln>
                  <a:noFill/>
                </a:ln>
                <a:solidFill>
                  <a:srgbClr val="000000"/>
                </a:solidFill>
                <a:effectLst/>
                <a:uFill>
                  <a:solidFill>
                    <a:srgbClr val="000000"/>
                  </a:solidFill>
                </a:uFill>
                <a:latin typeface="+mn-lt"/>
                <a:ea typeface="+mn-ea"/>
                <a:cs typeface="+mn-cs"/>
                <a:sym typeface="Calibri"/>
              </a:rPr>
              <a:t>We chose Send/Receive</a:t>
            </a:r>
            <a:r>
              <a:rPr kumimoji="0" lang="en-US" sz="3600" b="0" i="0" u="none" strike="noStrike" cap="none" spc="0" normalizeH="0" dirty="0" smtClean="0">
                <a:ln>
                  <a:noFill/>
                </a:ln>
                <a:solidFill>
                  <a:srgbClr val="000000"/>
                </a:solidFill>
                <a:effectLst/>
                <a:uFill>
                  <a:solidFill>
                    <a:srgbClr val="000000"/>
                  </a:solidFill>
                </a:uFill>
                <a:latin typeface="+mn-lt"/>
                <a:ea typeface="+mn-ea"/>
                <a:cs typeface="+mn-cs"/>
                <a:sym typeface="Calibri"/>
              </a:rPr>
              <a:t> with Reliable Connection </a:t>
            </a:r>
            <a:endParaRPr kumimoji="0" lang="en-US" sz="36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419760795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dissolve">
                                      <p:cBhvr>
                                        <p:cTn id="7" dur="500"/>
                                        <p:tgtEl>
                                          <p:spTgt spid="9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04"/>
                                        </p:tgtEl>
                                        <p:attrNameLst>
                                          <p:attrName>style.visibility</p:attrName>
                                        </p:attrNameLst>
                                      </p:cBhvr>
                                      <p:to>
                                        <p:strVal val="visible"/>
                                      </p:to>
                                    </p:set>
                                    <p:animEffect transition="in" filter="dissolve">
                                      <p:cBhvr>
                                        <p:cTn id="11" dur="500"/>
                                        <p:tgtEl>
                                          <p:spTgt spid="90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93"/>
                                        </p:tgtEl>
                                        <p:attrNameLst>
                                          <p:attrName>style.visibility</p:attrName>
                                        </p:attrNameLst>
                                      </p:cBhvr>
                                      <p:to>
                                        <p:strVal val="visible"/>
                                      </p:to>
                                    </p:set>
                                    <p:animEffect transition="in" filter="dissolve">
                                      <p:cBhvr>
                                        <p:cTn id="14" dur="500"/>
                                        <p:tgtEl>
                                          <p:spTgt spid="89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94"/>
                                        </p:tgtEl>
                                        <p:attrNameLst>
                                          <p:attrName>style.visibility</p:attrName>
                                        </p:attrNameLst>
                                      </p:cBhvr>
                                      <p:to>
                                        <p:strVal val="visible"/>
                                      </p:to>
                                    </p:set>
                                    <p:animEffect transition="in" filter="dissolve">
                                      <p:cBhvr>
                                        <p:cTn id="17" dur="500"/>
                                        <p:tgtEl>
                                          <p:spTgt spid="894"/>
                                        </p:tgtEl>
                                      </p:cBhvr>
                                    </p:animEffect>
                                  </p:childTnLst>
                                </p:cTn>
                              </p:par>
                              <p:par>
                                <p:cTn id="18" presetID="9" presetClass="entr" presetSubtype="0" fill="hold" nodeType="withEffect">
                                  <p:stCondLst>
                                    <p:cond delay="0"/>
                                  </p:stCondLst>
                                  <p:childTnLst>
                                    <p:set>
                                      <p:cBhvr>
                                        <p:cTn id="19" dur="1" fill="hold">
                                          <p:stCondLst>
                                            <p:cond delay="0"/>
                                          </p:stCondLst>
                                        </p:cTn>
                                        <p:tgtEl>
                                          <p:spTgt spid="897"/>
                                        </p:tgtEl>
                                        <p:attrNameLst>
                                          <p:attrName>style.visibility</p:attrName>
                                        </p:attrNameLst>
                                      </p:cBhvr>
                                      <p:to>
                                        <p:strVal val="visible"/>
                                      </p:to>
                                    </p:set>
                                    <p:animEffect transition="in" filter="dissolve">
                                      <p:cBhvr>
                                        <p:cTn id="20" dur="500"/>
                                        <p:tgtEl>
                                          <p:spTgt spid="897"/>
                                        </p:tgtEl>
                                      </p:cBhvr>
                                    </p:animEffect>
                                  </p:childTnLst>
                                </p:cTn>
                              </p:par>
                              <p:par>
                                <p:cTn id="21" presetID="9" presetClass="entr" presetSubtype="0" fill="hold" nodeType="withEffect">
                                  <p:stCondLst>
                                    <p:cond delay="0"/>
                                  </p:stCondLst>
                                  <p:childTnLst>
                                    <p:set>
                                      <p:cBhvr>
                                        <p:cTn id="22" dur="1" fill="hold">
                                          <p:stCondLst>
                                            <p:cond delay="0"/>
                                          </p:stCondLst>
                                        </p:cTn>
                                        <p:tgtEl>
                                          <p:spTgt spid="900"/>
                                        </p:tgtEl>
                                        <p:attrNameLst>
                                          <p:attrName>style.visibility</p:attrName>
                                        </p:attrNameLst>
                                      </p:cBhvr>
                                      <p:to>
                                        <p:strVal val="visible"/>
                                      </p:to>
                                    </p:set>
                                    <p:animEffect transition="in" filter="dissolve">
                                      <p:cBhvr>
                                        <p:cTn id="23" dur="500"/>
                                        <p:tgtEl>
                                          <p:spTgt spid="90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01"/>
                                        </p:tgtEl>
                                        <p:attrNameLst>
                                          <p:attrName>style.visibility</p:attrName>
                                        </p:attrNameLst>
                                      </p:cBhvr>
                                      <p:to>
                                        <p:strVal val="visible"/>
                                      </p:to>
                                    </p:set>
                                    <p:animEffect transition="in" filter="dissolve">
                                      <p:cBhvr>
                                        <p:cTn id="26" dur="500"/>
                                        <p:tgtEl>
                                          <p:spTgt spid="90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02"/>
                                        </p:tgtEl>
                                        <p:attrNameLst>
                                          <p:attrName>style.visibility</p:attrName>
                                        </p:attrNameLst>
                                      </p:cBhvr>
                                      <p:to>
                                        <p:strVal val="visible"/>
                                      </p:to>
                                    </p:set>
                                    <p:animEffect transition="in" filter="dissolve">
                                      <p:cBhvr>
                                        <p:cTn id="29" dur="500"/>
                                        <p:tgtEl>
                                          <p:spTgt spid="902"/>
                                        </p:tgtEl>
                                      </p:cBhvr>
                                    </p:animEffec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P spid="903" grpId="0" animBg="1"/>
      <p:bldP spid="90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903" name="Stream Manager - Optimization 4"/>
          <p:cNvSpPr txBox="1"/>
          <p:nvPr/>
        </p:nvSpPr>
        <p:spPr>
          <a:xfrm>
            <a:off x="6340175" y="1361517"/>
            <a:ext cx="1172917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err="1" smtClean="0">
                <a:solidFill>
                  <a:srgbClr val="929292"/>
                </a:solidFill>
                <a:uFill>
                  <a:solidFill>
                    <a:srgbClr val="929292"/>
                  </a:solidFill>
                </a:uFill>
                <a:latin typeface="Source Sans Pro Light"/>
                <a:ea typeface="Source Sans Pro Light"/>
                <a:cs typeface="Source Sans Pro Light"/>
                <a:sym typeface="Source Sans Pro Light"/>
              </a:rPr>
              <a:t>InfiniBand</a:t>
            </a: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61" name="Rectangle 60"/>
          <p:cNvSpPr/>
          <p:nvPr/>
        </p:nvSpPr>
        <p:spPr>
          <a:xfrm>
            <a:off x="5337908" y="3733055"/>
            <a:ext cx="4941986" cy="2645054"/>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2508738" y="7743081"/>
            <a:ext cx="7791939" cy="3554888"/>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ounded Rectangle 62"/>
          <p:cNvSpPr>
            <a:spLocks/>
          </p:cNvSpPr>
          <p:nvPr/>
        </p:nvSpPr>
        <p:spPr>
          <a:xfrm>
            <a:off x="6163439" y="3987704"/>
            <a:ext cx="3839962" cy="510346"/>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64" name="Rounded Rectangle 63"/>
          <p:cNvSpPr>
            <a:spLocks/>
          </p:cNvSpPr>
          <p:nvPr/>
        </p:nvSpPr>
        <p:spPr>
          <a:xfrm>
            <a:off x="13255343" y="4014996"/>
            <a:ext cx="3839962" cy="483054"/>
          </a:xfrm>
          <a:prstGeom prst="roundRect">
            <a:avLst>
              <a:gd name="adj" fmla="val 9988"/>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Transmit Queue</a:t>
            </a:r>
          </a:p>
        </p:txBody>
      </p:sp>
      <p:sp>
        <p:nvSpPr>
          <p:cNvPr id="65" name="Rounded Rectangle 64"/>
          <p:cNvSpPr>
            <a:spLocks/>
          </p:cNvSpPr>
          <p:nvPr/>
        </p:nvSpPr>
        <p:spPr>
          <a:xfrm>
            <a:off x="6163439" y="4831983"/>
            <a:ext cx="3839962" cy="463048"/>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Transmit Queue</a:t>
            </a:r>
          </a:p>
        </p:txBody>
      </p:sp>
      <p:sp>
        <p:nvSpPr>
          <p:cNvPr id="66" name="Rounded Rectangle 65"/>
          <p:cNvSpPr>
            <a:spLocks/>
          </p:cNvSpPr>
          <p:nvPr/>
        </p:nvSpPr>
        <p:spPr>
          <a:xfrm>
            <a:off x="13255340" y="4832122"/>
            <a:ext cx="3839964" cy="462906"/>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67" name="Rounded Rectangle 66"/>
          <p:cNvSpPr>
            <a:spLocks/>
          </p:cNvSpPr>
          <p:nvPr/>
        </p:nvSpPr>
        <p:spPr>
          <a:xfrm>
            <a:off x="3302948" y="8359838"/>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68" name="Rounded Rectangle 67"/>
          <p:cNvSpPr>
            <a:spLocks/>
          </p:cNvSpPr>
          <p:nvPr/>
        </p:nvSpPr>
        <p:spPr>
          <a:xfrm>
            <a:off x="3130670" y="8505388"/>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69" name="Rounded Rectangle 68"/>
          <p:cNvSpPr>
            <a:spLocks/>
          </p:cNvSpPr>
          <p:nvPr/>
        </p:nvSpPr>
        <p:spPr>
          <a:xfrm>
            <a:off x="2926834" y="868484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70" name="Rounded Rectangle 69"/>
          <p:cNvSpPr>
            <a:spLocks/>
          </p:cNvSpPr>
          <p:nvPr/>
        </p:nvSpPr>
        <p:spPr>
          <a:xfrm>
            <a:off x="2722998" y="885500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71" name="TextBox 70"/>
          <p:cNvSpPr txBox="1"/>
          <p:nvPr/>
        </p:nvSpPr>
        <p:spPr>
          <a:xfrm>
            <a:off x="1867416" y="4648008"/>
            <a:ext cx="3325613"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Establish a receive and transmit queue pair</a:t>
            </a:r>
          </a:p>
        </p:txBody>
      </p:sp>
      <p:sp>
        <p:nvSpPr>
          <p:cNvPr id="72" name="TextBox 71"/>
          <p:cNvSpPr txBox="1"/>
          <p:nvPr/>
        </p:nvSpPr>
        <p:spPr>
          <a:xfrm>
            <a:off x="7419776" y="3022216"/>
            <a:ext cx="1141018" cy="646331"/>
          </a:xfrm>
          <a:prstGeom prst="rect">
            <a:avLst/>
          </a:prstGeom>
          <a:noFill/>
        </p:spPr>
        <p:txBody>
          <a:bodyPr wrap="none" rtlCol="0">
            <a:spAutoFit/>
          </a:bodyPr>
          <a:lstStyle/>
          <a:p>
            <a:pPr hangingPunct="1">
              <a:buClrTx/>
            </a:pPr>
            <a:r>
              <a:rPr lang="en-US" kern="1200" dirty="0">
                <a:solidFill>
                  <a:prstClr val="black"/>
                </a:solidFill>
                <a:uFillTx/>
              </a:rPr>
              <a:t>Local</a:t>
            </a:r>
          </a:p>
        </p:txBody>
      </p:sp>
      <p:sp>
        <p:nvSpPr>
          <p:cNvPr id="73" name="TextBox 72"/>
          <p:cNvSpPr txBox="1"/>
          <p:nvPr/>
        </p:nvSpPr>
        <p:spPr>
          <a:xfrm>
            <a:off x="14511680" y="2994390"/>
            <a:ext cx="1646348" cy="646331"/>
          </a:xfrm>
          <a:prstGeom prst="rect">
            <a:avLst/>
          </a:prstGeom>
          <a:noFill/>
        </p:spPr>
        <p:txBody>
          <a:bodyPr wrap="none" rtlCol="0">
            <a:spAutoFit/>
          </a:bodyPr>
          <a:lstStyle/>
          <a:p>
            <a:pPr hangingPunct="1">
              <a:buClrTx/>
            </a:pPr>
            <a:r>
              <a:rPr lang="en-US" kern="1200" dirty="0">
                <a:solidFill>
                  <a:prstClr val="black"/>
                </a:solidFill>
                <a:uFillTx/>
              </a:rPr>
              <a:t>Remote</a:t>
            </a:r>
          </a:p>
        </p:txBody>
      </p:sp>
      <p:sp>
        <p:nvSpPr>
          <p:cNvPr id="74" name="TextBox 73"/>
          <p:cNvSpPr txBox="1"/>
          <p:nvPr/>
        </p:nvSpPr>
        <p:spPr>
          <a:xfrm>
            <a:off x="1742001" y="6712357"/>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75" name="Rounded Rectangle 74"/>
          <p:cNvSpPr>
            <a:spLocks/>
          </p:cNvSpPr>
          <p:nvPr/>
        </p:nvSpPr>
        <p:spPr>
          <a:xfrm>
            <a:off x="6163438" y="7996504"/>
            <a:ext cx="3839964" cy="584466"/>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76" name="Freeform 75"/>
          <p:cNvSpPr/>
          <p:nvPr/>
        </p:nvSpPr>
        <p:spPr>
          <a:xfrm>
            <a:off x="3768915" y="7589478"/>
            <a:ext cx="3116914" cy="746546"/>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77" name="Rounded Rectangle 76"/>
          <p:cNvSpPr>
            <a:spLocks/>
          </p:cNvSpPr>
          <p:nvPr/>
        </p:nvSpPr>
        <p:spPr>
          <a:xfrm>
            <a:off x="6163433" y="5581530"/>
            <a:ext cx="3839966" cy="527562"/>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78" name="Rounded Rectangle 77"/>
          <p:cNvSpPr>
            <a:spLocks/>
          </p:cNvSpPr>
          <p:nvPr/>
        </p:nvSpPr>
        <p:spPr>
          <a:xfrm>
            <a:off x="6163434" y="8861582"/>
            <a:ext cx="3839964" cy="53738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79" name="Rounded Rectangle 78"/>
          <p:cNvSpPr>
            <a:spLocks/>
          </p:cNvSpPr>
          <p:nvPr/>
        </p:nvSpPr>
        <p:spPr>
          <a:xfrm>
            <a:off x="2903398" y="10482062"/>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0" name="TextBox 79"/>
          <p:cNvSpPr txBox="1"/>
          <p:nvPr/>
        </p:nvSpPr>
        <p:spPr>
          <a:xfrm>
            <a:off x="1694549" y="11283639"/>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81" name="Rounded Rectangle 80"/>
          <p:cNvSpPr>
            <a:spLocks/>
          </p:cNvSpPr>
          <p:nvPr/>
        </p:nvSpPr>
        <p:spPr>
          <a:xfrm>
            <a:off x="6163434" y="9691363"/>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82" name="TextBox 81"/>
          <p:cNvSpPr txBox="1"/>
          <p:nvPr/>
        </p:nvSpPr>
        <p:spPr>
          <a:xfrm>
            <a:off x="6098901" y="10532973"/>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83" name="Rounded Rectangle 82"/>
          <p:cNvSpPr>
            <a:spLocks/>
          </p:cNvSpPr>
          <p:nvPr/>
        </p:nvSpPr>
        <p:spPr>
          <a:xfrm>
            <a:off x="13255337" y="5581530"/>
            <a:ext cx="3839966" cy="527562"/>
          </a:xfrm>
          <a:prstGeom prst="roundRect">
            <a:avLst>
              <a:gd name="adj" fmla="val 7204"/>
            </a:avLst>
          </a:prstGeom>
        </p:spPr>
        <p:style>
          <a:lnRef idx="2">
            <a:schemeClr val="accent5"/>
          </a:lnRef>
          <a:fillRef idx="1">
            <a:schemeClr val="lt1"/>
          </a:fillRef>
          <a:effectRef idx="0">
            <a:schemeClr val="accent5"/>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84" name="Rounded Rectangle 83"/>
          <p:cNvSpPr>
            <a:spLocks/>
          </p:cNvSpPr>
          <p:nvPr/>
        </p:nvSpPr>
        <p:spPr>
          <a:xfrm>
            <a:off x="18523332" y="819999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5" name="Rounded Rectangle 84"/>
          <p:cNvSpPr>
            <a:spLocks/>
          </p:cNvSpPr>
          <p:nvPr/>
        </p:nvSpPr>
        <p:spPr>
          <a:xfrm>
            <a:off x="18684752" y="8378572"/>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6" name="Rounded Rectangle 85"/>
          <p:cNvSpPr>
            <a:spLocks/>
          </p:cNvSpPr>
          <p:nvPr/>
        </p:nvSpPr>
        <p:spPr>
          <a:xfrm>
            <a:off x="18846172" y="8557150"/>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7" name="Rounded Rectangle 86"/>
          <p:cNvSpPr>
            <a:spLocks/>
          </p:cNvSpPr>
          <p:nvPr/>
        </p:nvSpPr>
        <p:spPr>
          <a:xfrm>
            <a:off x="19003212" y="8769894"/>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88" name="TextBox 87"/>
          <p:cNvSpPr txBox="1"/>
          <p:nvPr/>
        </p:nvSpPr>
        <p:spPr>
          <a:xfrm>
            <a:off x="18115527" y="6912949"/>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89" name="Rounded Rectangle 88"/>
          <p:cNvSpPr>
            <a:spLocks/>
          </p:cNvSpPr>
          <p:nvPr/>
        </p:nvSpPr>
        <p:spPr>
          <a:xfrm>
            <a:off x="13255342" y="7996508"/>
            <a:ext cx="3839964" cy="58446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90" name="Freeform 89"/>
          <p:cNvSpPr/>
          <p:nvPr/>
        </p:nvSpPr>
        <p:spPr>
          <a:xfrm flipH="1">
            <a:off x="15695874" y="7589482"/>
            <a:ext cx="3359024" cy="539094"/>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91" name="Rounded Rectangle 90"/>
          <p:cNvSpPr>
            <a:spLocks/>
          </p:cNvSpPr>
          <p:nvPr/>
        </p:nvSpPr>
        <p:spPr>
          <a:xfrm>
            <a:off x="13255338" y="8838571"/>
            <a:ext cx="3839964" cy="56039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92" name="Rounded Rectangle 91"/>
          <p:cNvSpPr>
            <a:spLocks/>
          </p:cNvSpPr>
          <p:nvPr/>
        </p:nvSpPr>
        <p:spPr>
          <a:xfrm>
            <a:off x="18523332" y="10438082"/>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93" name="TextBox 92"/>
          <p:cNvSpPr txBox="1"/>
          <p:nvPr/>
        </p:nvSpPr>
        <p:spPr>
          <a:xfrm>
            <a:off x="18340599" y="11062841"/>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94" name="Rounded Rectangle 93"/>
          <p:cNvSpPr>
            <a:spLocks/>
          </p:cNvSpPr>
          <p:nvPr/>
        </p:nvSpPr>
        <p:spPr>
          <a:xfrm>
            <a:off x="13255336" y="9691363"/>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95" name="TextBox 94"/>
          <p:cNvSpPr txBox="1"/>
          <p:nvPr/>
        </p:nvSpPr>
        <p:spPr>
          <a:xfrm>
            <a:off x="13190809" y="10601177"/>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96" name="TextBox 95"/>
          <p:cNvSpPr txBox="1"/>
          <p:nvPr/>
        </p:nvSpPr>
        <p:spPr>
          <a:xfrm>
            <a:off x="18052516" y="3068106"/>
            <a:ext cx="5796384" cy="1200329"/>
          </a:xfrm>
          <a:prstGeom prst="rect">
            <a:avLst/>
          </a:prstGeom>
          <a:noFill/>
        </p:spPr>
        <p:txBody>
          <a:bodyPr wrap="square" rtlCol="0">
            <a:spAutoFit/>
          </a:bodyPr>
          <a:lstStyle/>
          <a:p>
            <a:pPr hangingPunct="1">
              <a:buClrTx/>
            </a:pPr>
            <a:r>
              <a:rPr lang="en-US" kern="1200" dirty="0">
                <a:solidFill>
                  <a:prstClr val="black"/>
                </a:solidFill>
                <a:uFillTx/>
              </a:rPr>
              <a:t>Need to pin the memory used by the network</a:t>
            </a:r>
          </a:p>
        </p:txBody>
      </p:sp>
      <p:sp>
        <p:nvSpPr>
          <p:cNvPr id="97" name="TextBox 96"/>
          <p:cNvSpPr txBox="1"/>
          <p:nvPr/>
        </p:nvSpPr>
        <p:spPr>
          <a:xfrm>
            <a:off x="8921941" y="11942313"/>
            <a:ext cx="5117106" cy="646331"/>
          </a:xfrm>
          <a:prstGeom prst="rect">
            <a:avLst/>
          </a:prstGeom>
          <a:noFill/>
        </p:spPr>
        <p:txBody>
          <a:bodyPr wrap="none" rtlCol="0">
            <a:spAutoFit/>
          </a:bodyPr>
          <a:lstStyle/>
          <a:p>
            <a:pPr hangingPunct="1">
              <a:buClrTx/>
            </a:pPr>
            <a:r>
              <a:rPr lang="en-US" kern="1200" dirty="0">
                <a:solidFill>
                  <a:prstClr val="black"/>
                </a:solidFill>
                <a:uFillTx/>
              </a:rPr>
              <a:t>All are user level functions</a:t>
            </a:r>
          </a:p>
        </p:txBody>
      </p:sp>
      <p:sp>
        <p:nvSpPr>
          <p:cNvPr id="98" name="Freeform 97"/>
          <p:cNvSpPr/>
          <p:nvPr/>
        </p:nvSpPr>
        <p:spPr>
          <a:xfrm>
            <a:off x="3886201" y="9164601"/>
            <a:ext cx="2222938" cy="1277008"/>
          </a:xfrm>
          <a:custGeom>
            <a:avLst/>
            <a:gdLst>
              <a:gd name="connsiteX0" fmla="*/ 0 w 1111469"/>
              <a:gd name="connsiteY0" fmla="*/ 638504 h 638504"/>
              <a:gd name="connsiteX1" fmla="*/ 421728 w 1111469"/>
              <a:gd name="connsiteY1" fmla="*/ 275897 h 638504"/>
              <a:gd name="connsiteX2" fmla="*/ 1111469 w 1111469"/>
              <a:gd name="connsiteY2" fmla="*/ 0 h 638504"/>
            </a:gdLst>
            <a:ahLst/>
            <a:cxnLst>
              <a:cxn ang="0">
                <a:pos x="connsiteX0" y="connsiteY0"/>
              </a:cxn>
              <a:cxn ang="0">
                <a:pos x="connsiteX1" y="connsiteY1"/>
              </a:cxn>
              <a:cxn ang="0">
                <a:pos x="connsiteX2" y="connsiteY2"/>
              </a:cxn>
            </a:cxnLst>
            <a:rect l="l" t="t" r="r" b="b"/>
            <a:pathLst>
              <a:path w="1111469" h="638504">
                <a:moveTo>
                  <a:pt x="0" y="638504"/>
                </a:moveTo>
                <a:cubicBezTo>
                  <a:pt x="118241" y="510409"/>
                  <a:pt x="236483" y="382314"/>
                  <a:pt x="421728" y="275897"/>
                </a:cubicBezTo>
                <a:cubicBezTo>
                  <a:pt x="606973" y="169480"/>
                  <a:pt x="1002424" y="33502"/>
                  <a:pt x="1111469"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99" name="Freeform 98"/>
          <p:cNvSpPr/>
          <p:nvPr/>
        </p:nvSpPr>
        <p:spPr>
          <a:xfrm>
            <a:off x="17145000" y="9085774"/>
            <a:ext cx="2254468" cy="1332186"/>
          </a:xfrm>
          <a:custGeom>
            <a:avLst/>
            <a:gdLst>
              <a:gd name="connsiteX0" fmla="*/ 1127234 w 1127234"/>
              <a:gd name="connsiteY0" fmla="*/ 666093 h 666093"/>
              <a:gd name="connsiteX1" fmla="*/ 689741 w 1127234"/>
              <a:gd name="connsiteY1" fmla="*/ 252249 h 666093"/>
              <a:gd name="connsiteX2" fmla="*/ 0 w 1127234"/>
              <a:gd name="connsiteY2" fmla="*/ 0 h 666093"/>
            </a:gdLst>
            <a:ahLst/>
            <a:cxnLst>
              <a:cxn ang="0">
                <a:pos x="connsiteX0" y="connsiteY0"/>
              </a:cxn>
              <a:cxn ang="0">
                <a:pos x="connsiteX1" y="connsiteY1"/>
              </a:cxn>
              <a:cxn ang="0">
                <a:pos x="connsiteX2" y="connsiteY2"/>
              </a:cxn>
            </a:cxnLst>
            <a:rect l="l" t="t" r="r" b="b"/>
            <a:pathLst>
              <a:path w="1127234" h="666093">
                <a:moveTo>
                  <a:pt x="1127234" y="666093"/>
                </a:moveTo>
                <a:cubicBezTo>
                  <a:pt x="1002423" y="514678"/>
                  <a:pt x="877613" y="363264"/>
                  <a:pt x="689741" y="252249"/>
                </a:cubicBezTo>
                <a:cubicBezTo>
                  <a:pt x="501869" y="141233"/>
                  <a:pt x="250934" y="70616"/>
                  <a:pt x="0"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00" name="TextBox 99"/>
          <p:cNvSpPr txBox="1"/>
          <p:nvPr/>
        </p:nvSpPr>
        <p:spPr>
          <a:xfrm>
            <a:off x="6971204" y="7119998"/>
            <a:ext cx="2414444" cy="523220"/>
          </a:xfrm>
          <a:prstGeom prst="rect">
            <a:avLst/>
          </a:prstGeom>
          <a:noFill/>
        </p:spPr>
        <p:txBody>
          <a:bodyPr wrap="none" rtlCol="0">
            <a:spAutoFit/>
          </a:bodyPr>
          <a:lstStyle/>
          <a:p>
            <a:r>
              <a:rPr lang="en-US" sz="2800" dirty="0" smtClean="0">
                <a:solidFill>
                  <a:schemeClr val="accent5">
                    <a:lumMod val="75000"/>
                  </a:schemeClr>
                </a:solidFill>
              </a:rPr>
              <a:t>Execution Loop</a:t>
            </a:r>
            <a:endParaRPr lang="en-US" sz="2800" dirty="0">
              <a:solidFill>
                <a:schemeClr val="accent5">
                  <a:lumMod val="75000"/>
                </a:schemeClr>
              </a:solidFill>
            </a:endParaRPr>
          </a:p>
        </p:txBody>
      </p:sp>
      <p:sp>
        <p:nvSpPr>
          <p:cNvPr id="101" name="TextBox 100"/>
          <p:cNvSpPr txBox="1"/>
          <p:nvPr/>
        </p:nvSpPr>
        <p:spPr>
          <a:xfrm>
            <a:off x="2884081" y="3211918"/>
            <a:ext cx="1975221" cy="523220"/>
          </a:xfrm>
          <a:prstGeom prst="rect">
            <a:avLst/>
          </a:prstGeom>
          <a:noFill/>
        </p:spPr>
        <p:txBody>
          <a:bodyPr wrap="none" rtlCol="0">
            <a:spAutoFit/>
          </a:bodyPr>
          <a:lstStyle/>
          <a:p>
            <a:r>
              <a:rPr lang="en-US" sz="2800" dirty="0" smtClean="0">
                <a:solidFill>
                  <a:schemeClr val="accent5">
                    <a:lumMod val="75000"/>
                  </a:schemeClr>
                </a:solidFill>
              </a:rPr>
              <a:t>Initialization</a:t>
            </a:r>
            <a:endParaRPr lang="en-US" sz="2800" dirty="0">
              <a:solidFill>
                <a:schemeClr val="accent5">
                  <a:lumMod val="75000"/>
                </a:schemeClr>
              </a:solidFill>
            </a:endParaRPr>
          </a:p>
        </p:txBody>
      </p:sp>
    </p:spTree>
    <p:extLst>
      <p:ext uri="{BB962C8B-B14F-4D97-AF65-F5344CB8AC3E}">
        <p14:creationId xmlns:p14="http://schemas.microsoft.com/office/powerpoint/2010/main" val="22261429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dissolve">
                                      <p:cBhvr>
                                        <p:cTn id="7" dur="500"/>
                                        <p:tgtEl>
                                          <p:spTgt spid="8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dissolve">
                                      <p:cBhvr>
                                        <p:cTn id="10" dur="500"/>
                                        <p:tgtEl>
                                          <p:spTgt spid="894"/>
                                        </p:tgtEl>
                                      </p:cBhvr>
                                    </p:animEffect>
                                  </p:childTnLst>
                                </p:cTn>
                              </p:par>
                              <p:par>
                                <p:cTn id="11" presetID="9"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dissolve">
                                      <p:cBhvr>
                                        <p:cTn id="13" dur="500"/>
                                        <p:tgtEl>
                                          <p:spTgt spid="897"/>
                                        </p:tgtEl>
                                      </p:cBhvr>
                                    </p:animEffect>
                                  </p:childTnLst>
                                </p:cTn>
                              </p:par>
                              <p:par>
                                <p:cTn id="14" presetID="9" presetClass="entr" presetSubtype="0" fill="hold" nodeType="withEffect">
                                  <p:stCondLst>
                                    <p:cond delay="0"/>
                                  </p:stCondLst>
                                  <p:childTnLst>
                                    <p:set>
                                      <p:cBhvr>
                                        <p:cTn id="15" dur="1" fill="hold">
                                          <p:stCondLst>
                                            <p:cond delay="0"/>
                                          </p:stCondLst>
                                        </p:cTn>
                                        <p:tgtEl>
                                          <p:spTgt spid="900"/>
                                        </p:tgtEl>
                                        <p:attrNameLst>
                                          <p:attrName>style.visibility</p:attrName>
                                        </p:attrNameLst>
                                      </p:cBhvr>
                                      <p:to>
                                        <p:strVal val="visible"/>
                                      </p:to>
                                    </p:set>
                                    <p:animEffect transition="in" filter="dissolve">
                                      <p:cBhvr>
                                        <p:cTn id="16" dur="500"/>
                                        <p:tgtEl>
                                          <p:spTgt spid="90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dissolve">
                                      <p:cBhvr>
                                        <p:cTn id="19" dur="500"/>
                                        <p:tgtEl>
                                          <p:spTgt spid="90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02"/>
                                        </p:tgtEl>
                                        <p:attrNameLst>
                                          <p:attrName>style.visibility</p:attrName>
                                        </p:attrNameLst>
                                      </p:cBhvr>
                                      <p:to>
                                        <p:strVal val="visible"/>
                                      </p:to>
                                    </p:set>
                                    <p:animEffect transition="in" filter="dissolve">
                                      <p:cBhvr>
                                        <p:cTn id="22"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9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97" name="Group"/>
          <p:cNvGrpSpPr/>
          <p:nvPr/>
        </p:nvGrpSpPr>
        <p:grpSpPr>
          <a:xfrm>
            <a:off x="694838" y="12818647"/>
            <a:ext cx="448165" cy="442313"/>
            <a:chOff x="0" y="0"/>
            <a:chExt cx="448164" cy="442312"/>
          </a:xfrm>
        </p:grpSpPr>
        <p:sp>
          <p:nvSpPr>
            <p:cNvPr id="89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900" name="Group"/>
          <p:cNvGrpSpPr/>
          <p:nvPr/>
        </p:nvGrpSpPr>
        <p:grpSpPr>
          <a:xfrm flipH="1">
            <a:off x="1867417" y="12818647"/>
            <a:ext cx="448165" cy="442313"/>
            <a:chOff x="0" y="0"/>
            <a:chExt cx="448164" cy="442312"/>
          </a:xfrm>
        </p:grpSpPr>
        <p:sp>
          <p:nvSpPr>
            <p:cNvPr id="89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9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90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90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903" name="Stream Manager - Optimization 4"/>
          <p:cNvSpPr txBox="1"/>
          <p:nvPr/>
        </p:nvSpPr>
        <p:spPr>
          <a:xfrm>
            <a:off x="6340175" y="1361517"/>
            <a:ext cx="11729173"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err="1" smtClean="0">
                <a:solidFill>
                  <a:srgbClr val="929292"/>
                </a:solidFill>
                <a:uFill>
                  <a:solidFill>
                    <a:srgbClr val="929292"/>
                  </a:solidFill>
                </a:uFill>
                <a:latin typeface="Source Sans Pro Light"/>
                <a:ea typeface="Source Sans Pro Light"/>
                <a:cs typeface="Source Sans Pro Light"/>
                <a:sym typeface="Source Sans Pro Light"/>
              </a:rPr>
              <a:t>InfiniBand</a:t>
            </a: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 Applications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54" name="Rectangle 53"/>
          <p:cNvSpPr/>
          <p:nvPr/>
        </p:nvSpPr>
        <p:spPr>
          <a:xfrm>
            <a:off x="2276870" y="4186340"/>
            <a:ext cx="7791939" cy="3554888"/>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5" name="TextBox 54"/>
          <p:cNvSpPr txBox="1"/>
          <p:nvPr/>
        </p:nvSpPr>
        <p:spPr>
          <a:xfrm>
            <a:off x="6739336" y="3563257"/>
            <a:ext cx="2414444" cy="523220"/>
          </a:xfrm>
          <a:prstGeom prst="rect">
            <a:avLst/>
          </a:prstGeom>
          <a:noFill/>
        </p:spPr>
        <p:txBody>
          <a:bodyPr wrap="none" rtlCol="0">
            <a:spAutoFit/>
          </a:bodyPr>
          <a:lstStyle/>
          <a:p>
            <a:r>
              <a:rPr lang="en-US" sz="2800" dirty="0" smtClean="0">
                <a:solidFill>
                  <a:schemeClr val="accent5">
                    <a:lumMod val="75000"/>
                  </a:schemeClr>
                </a:solidFill>
              </a:rPr>
              <a:t>Execution Loop</a:t>
            </a:r>
            <a:endParaRPr lang="en-US" sz="2800" dirty="0">
              <a:solidFill>
                <a:schemeClr val="accent5">
                  <a:lumMod val="75000"/>
                </a:schemeClr>
              </a:solidFill>
            </a:endParaRPr>
          </a:p>
        </p:txBody>
      </p:sp>
      <p:sp>
        <p:nvSpPr>
          <p:cNvPr id="56" name="Rounded Rectangle 55"/>
          <p:cNvSpPr>
            <a:spLocks/>
          </p:cNvSpPr>
          <p:nvPr/>
        </p:nvSpPr>
        <p:spPr>
          <a:xfrm>
            <a:off x="3129528" y="4828265"/>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57" name="Rounded Rectangle 56"/>
          <p:cNvSpPr>
            <a:spLocks/>
          </p:cNvSpPr>
          <p:nvPr/>
        </p:nvSpPr>
        <p:spPr>
          <a:xfrm>
            <a:off x="2957250" y="4973815"/>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58" name="Rounded Rectangle 57"/>
          <p:cNvSpPr>
            <a:spLocks/>
          </p:cNvSpPr>
          <p:nvPr/>
        </p:nvSpPr>
        <p:spPr>
          <a:xfrm>
            <a:off x="2753414" y="515327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59" name="Rounded Rectangle 58"/>
          <p:cNvSpPr>
            <a:spLocks/>
          </p:cNvSpPr>
          <p:nvPr/>
        </p:nvSpPr>
        <p:spPr>
          <a:xfrm>
            <a:off x="2549578" y="532343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60" name="TextBox 59"/>
          <p:cNvSpPr txBox="1"/>
          <p:nvPr/>
        </p:nvSpPr>
        <p:spPr>
          <a:xfrm>
            <a:off x="1568581" y="3180784"/>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101" name="Rounded Rectangle 100"/>
          <p:cNvSpPr>
            <a:spLocks/>
          </p:cNvSpPr>
          <p:nvPr/>
        </p:nvSpPr>
        <p:spPr>
          <a:xfrm>
            <a:off x="5990018" y="4464931"/>
            <a:ext cx="3839964" cy="584466"/>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102" name="Freeform 101"/>
          <p:cNvSpPr/>
          <p:nvPr/>
        </p:nvSpPr>
        <p:spPr>
          <a:xfrm>
            <a:off x="3595495" y="4057905"/>
            <a:ext cx="3116914" cy="746546"/>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03" name="Rounded Rectangle 102"/>
          <p:cNvSpPr>
            <a:spLocks/>
          </p:cNvSpPr>
          <p:nvPr/>
        </p:nvSpPr>
        <p:spPr>
          <a:xfrm>
            <a:off x="5990014" y="5330009"/>
            <a:ext cx="3839964" cy="53738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104" name="Rounded Rectangle 103"/>
          <p:cNvSpPr>
            <a:spLocks/>
          </p:cNvSpPr>
          <p:nvPr/>
        </p:nvSpPr>
        <p:spPr>
          <a:xfrm>
            <a:off x="2729978" y="6950489"/>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05" name="TextBox 104"/>
          <p:cNvSpPr txBox="1"/>
          <p:nvPr/>
        </p:nvSpPr>
        <p:spPr>
          <a:xfrm>
            <a:off x="1521129" y="7752066"/>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106" name="Rounded Rectangle 105"/>
          <p:cNvSpPr>
            <a:spLocks/>
          </p:cNvSpPr>
          <p:nvPr/>
        </p:nvSpPr>
        <p:spPr>
          <a:xfrm>
            <a:off x="5990014" y="6159790"/>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107" name="TextBox 106"/>
          <p:cNvSpPr txBox="1"/>
          <p:nvPr/>
        </p:nvSpPr>
        <p:spPr>
          <a:xfrm>
            <a:off x="5925481" y="7001400"/>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108" name="Rounded Rectangle 107"/>
          <p:cNvSpPr>
            <a:spLocks/>
          </p:cNvSpPr>
          <p:nvPr/>
        </p:nvSpPr>
        <p:spPr>
          <a:xfrm>
            <a:off x="18349912" y="466842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09" name="Rounded Rectangle 108"/>
          <p:cNvSpPr>
            <a:spLocks/>
          </p:cNvSpPr>
          <p:nvPr/>
        </p:nvSpPr>
        <p:spPr>
          <a:xfrm>
            <a:off x="18511332" y="4846999"/>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0" name="Rounded Rectangle 109"/>
          <p:cNvSpPr>
            <a:spLocks/>
          </p:cNvSpPr>
          <p:nvPr/>
        </p:nvSpPr>
        <p:spPr>
          <a:xfrm>
            <a:off x="18672752" y="5025577"/>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1" name="Rounded Rectangle 110"/>
          <p:cNvSpPr>
            <a:spLocks/>
          </p:cNvSpPr>
          <p:nvPr/>
        </p:nvSpPr>
        <p:spPr>
          <a:xfrm>
            <a:off x="18829792" y="5238321"/>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2" name="TextBox 111"/>
          <p:cNvSpPr txBox="1"/>
          <p:nvPr/>
        </p:nvSpPr>
        <p:spPr>
          <a:xfrm>
            <a:off x="17942107" y="3381376"/>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receive buffers to receive queue</a:t>
            </a:r>
          </a:p>
        </p:txBody>
      </p:sp>
      <p:sp>
        <p:nvSpPr>
          <p:cNvPr id="113" name="Rounded Rectangle 112"/>
          <p:cNvSpPr>
            <a:spLocks/>
          </p:cNvSpPr>
          <p:nvPr/>
        </p:nvSpPr>
        <p:spPr>
          <a:xfrm>
            <a:off x="13081922" y="4464935"/>
            <a:ext cx="3839964" cy="58446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Receive Queue</a:t>
            </a:r>
          </a:p>
        </p:txBody>
      </p:sp>
      <p:sp>
        <p:nvSpPr>
          <p:cNvPr id="114" name="Freeform 113"/>
          <p:cNvSpPr/>
          <p:nvPr/>
        </p:nvSpPr>
        <p:spPr>
          <a:xfrm flipH="1">
            <a:off x="15522454" y="4057909"/>
            <a:ext cx="3359024" cy="539094"/>
          </a:xfrm>
          <a:custGeom>
            <a:avLst/>
            <a:gdLst>
              <a:gd name="connsiteX0" fmla="*/ 0 w 1630018"/>
              <a:gd name="connsiteY0" fmla="*/ 380608 h 380608"/>
              <a:gd name="connsiteX1" fmla="*/ 707666 w 1630018"/>
              <a:gd name="connsiteY1" fmla="*/ 6897 h 380608"/>
              <a:gd name="connsiteX2" fmla="*/ 1630018 w 1630018"/>
              <a:gd name="connsiteY2" fmla="*/ 173874 h 380608"/>
            </a:gdLst>
            <a:ahLst/>
            <a:cxnLst>
              <a:cxn ang="0">
                <a:pos x="connsiteX0" y="connsiteY0"/>
              </a:cxn>
              <a:cxn ang="0">
                <a:pos x="connsiteX1" y="connsiteY1"/>
              </a:cxn>
              <a:cxn ang="0">
                <a:pos x="connsiteX2" y="connsiteY2"/>
              </a:cxn>
            </a:cxnLst>
            <a:rect l="l" t="t" r="r" b="b"/>
            <a:pathLst>
              <a:path w="1630018" h="380608">
                <a:moveTo>
                  <a:pt x="0" y="380608"/>
                </a:moveTo>
                <a:cubicBezTo>
                  <a:pt x="217998" y="210980"/>
                  <a:pt x="435996" y="41353"/>
                  <a:pt x="707666" y="6897"/>
                </a:cubicBezTo>
                <a:cubicBezTo>
                  <a:pt x="979336" y="-27559"/>
                  <a:pt x="1304677" y="73157"/>
                  <a:pt x="1630018" y="173874"/>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15" name="Rounded Rectangle 114"/>
          <p:cNvSpPr>
            <a:spLocks/>
          </p:cNvSpPr>
          <p:nvPr/>
        </p:nvSpPr>
        <p:spPr>
          <a:xfrm>
            <a:off x="13081918" y="5306998"/>
            <a:ext cx="3839964" cy="560392"/>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Send Queue</a:t>
            </a:r>
          </a:p>
        </p:txBody>
      </p:sp>
      <p:sp>
        <p:nvSpPr>
          <p:cNvPr id="116" name="Rounded Rectangle 115"/>
          <p:cNvSpPr>
            <a:spLocks/>
          </p:cNvSpPr>
          <p:nvPr/>
        </p:nvSpPr>
        <p:spPr>
          <a:xfrm>
            <a:off x="18349912" y="6906509"/>
            <a:ext cx="1801780" cy="452578"/>
          </a:xfrm>
          <a:prstGeom prst="roundRect">
            <a:avLst>
              <a:gd name="adj" fmla="val 7204"/>
            </a:avLst>
          </a:prstGeom>
        </p:spPr>
        <p:style>
          <a:lnRef idx="2">
            <a:schemeClr val="accent2"/>
          </a:lnRef>
          <a:fillRef idx="1">
            <a:schemeClr val="lt1"/>
          </a:fillRef>
          <a:effectRef idx="0">
            <a:schemeClr val="accent2"/>
          </a:effectRef>
          <a:fontRef idx="minor">
            <a:schemeClr val="dk1"/>
          </a:fontRef>
        </p:style>
        <p:txBody>
          <a:bodyPr rtlCol="0" anchor="ctr"/>
          <a:lstStyle/>
          <a:p>
            <a:pPr algn="ctr" hangingPunct="1">
              <a:buClrTx/>
            </a:pPr>
            <a:endParaRPr lang="en-US" kern="1200" dirty="0">
              <a:solidFill>
                <a:prstClr val="black"/>
              </a:solidFill>
              <a:uFillTx/>
            </a:endParaRPr>
          </a:p>
        </p:txBody>
      </p:sp>
      <p:sp>
        <p:nvSpPr>
          <p:cNvPr id="117" name="TextBox 116"/>
          <p:cNvSpPr txBox="1"/>
          <p:nvPr/>
        </p:nvSpPr>
        <p:spPr>
          <a:xfrm>
            <a:off x="18167179" y="7531268"/>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Post the send buffer to transmit queue</a:t>
            </a:r>
          </a:p>
        </p:txBody>
      </p:sp>
      <p:sp>
        <p:nvSpPr>
          <p:cNvPr id="118" name="Rounded Rectangle 117"/>
          <p:cNvSpPr>
            <a:spLocks/>
          </p:cNvSpPr>
          <p:nvPr/>
        </p:nvSpPr>
        <p:spPr>
          <a:xfrm>
            <a:off x="13081916" y="6159790"/>
            <a:ext cx="3839964" cy="582420"/>
          </a:xfrm>
          <a:prstGeom prst="roundRect">
            <a:avLst>
              <a:gd name="adj" fmla="val 7204"/>
            </a:avLst>
          </a:prstGeom>
        </p:spPr>
        <p:style>
          <a:lnRef idx="2">
            <a:schemeClr val="dk1"/>
          </a:lnRef>
          <a:fillRef idx="1">
            <a:schemeClr val="lt1"/>
          </a:fillRef>
          <a:effectRef idx="0">
            <a:schemeClr val="dk1"/>
          </a:effectRef>
          <a:fontRef idx="minor">
            <a:schemeClr val="dk1"/>
          </a:fontRef>
        </p:style>
        <p:txBody>
          <a:bodyPr rtlCol="0" anchor="ctr"/>
          <a:lstStyle/>
          <a:p>
            <a:pPr algn="ctr" hangingPunct="1">
              <a:buClrTx/>
            </a:pPr>
            <a:r>
              <a:rPr lang="en-US" sz="2800" kern="1200" dirty="0">
                <a:solidFill>
                  <a:prstClr val="black"/>
                </a:solidFill>
                <a:uFillTx/>
              </a:rPr>
              <a:t>Completion Queues</a:t>
            </a:r>
          </a:p>
        </p:txBody>
      </p:sp>
      <p:sp>
        <p:nvSpPr>
          <p:cNvPr id="119" name="TextBox 118"/>
          <p:cNvSpPr txBox="1"/>
          <p:nvPr/>
        </p:nvSpPr>
        <p:spPr>
          <a:xfrm>
            <a:off x="13017389" y="7069604"/>
            <a:ext cx="3969026" cy="830997"/>
          </a:xfrm>
          <a:prstGeom prst="rect">
            <a:avLst/>
          </a:prstGeom>
          <a:noFill/>
        </p:spPr>
        <p:txBody>
          <a:bodyPr wrap="square" rtlCol="0">
            <a:spAutoFit/>
          </a:bodyPr>
          <a:lstStyle>
            <a:defPPr>
              <a:defRPr lang="en-US"/>
            </a:defPPr>
            <a:lvl1pPr>
              <a:defRPr sz="1200"/>
            </a:lvl1pPr>
          </a:lstStyle>
          <a:p>
            <a:pPr hangingPunct="1">
              <a:buClrTx/>
            </a:pPr>
            <a:r>
              <a:rPr lang="en-US" sz="2400" kern="1200" dirty="0">
                <a:solidFill>
                  <a:prstClr val="black"/>
                </a:solidFill>
                <a:uFillTx/>
              </a:rPr>
              <a:t>Poll completion queue for request completion</a:t>
            </a:r>
          </a:p>
        </p:txBody>
      </p:sp>
      <p:sp>
        <p:nvSpPr>
          <p:cNvPr id="120" name="TextBox 119"/>
          <p:cNvSpPr txBox="1"/>
          <p:nvPr/>
        </p:nvSpPr>
        <p:spPr>
          <a:xfrm>
            <a:off x="2067824" y="9247832"/>
            <a:ext cx="13636810" cy="2862322"/>
          </a:xfrm>
          <a:prstGeom prst="rect">
            <a:avLst/>
          </a:prstGeom>
          <a:noFill/>
        </p:spPr>
        <p:txBody>
          <a:bodyPr wrap="none" rtlCol="0">
            <a:spAutoFit/>
          </a:bodyPr>
          <a:lstStyle/>
          <a:p>
            <a:pPr marL="685800" indent="-685800" hangingPunct="1">
              <a:buClrTx/>
              <a:buFont typeface="+mj-lt"/>
              <a:buAutoNum type="arabicPeriod"/>
            </a:pPr>
            <a:r>
              <a:rPr lang="en-US" kern="1200" dirty="0">
                <a:solidFill>
                  <a:prstClr val="black"/>
                </a:solidFill>
                <a:uFillTx/>
              </a:rPr>
              <a:t>The receive buffers need to be posted before a send can complete</a:t>
            </a:r>
          </a:p>
          <a:p>
            <a:pPr marL="685800" indent="-685800" hangingPunct="1">
              <a:buClrTx/>
              <a:buFont typeface="+mj-lt"/>
              <a:buAutoNum type="arabicPeriod"/>
            </a:pPr>
            <a:r>
              <a:rPr lang="en-US" kern="1200" dirty="0">
                <a:solidFill>
                  <a:prstClr val="black"/>
                </a:solidFill>
                <a:uFillTx/>
              </a:rPr>
              <a:t>Application level flow control (credit based)</a:t>
            </a:r>
          </a:p>
          <a:p>
            <a:pPr marL="685800" indent="-685800" hangingPunct="1">
              <a:buClrTx/>
              <a:buFont typeface="+mj-lt"/>
              <a:buAutoNum type="arabicPeriod"/>
            </a:pPr>
            <a:r>
              <a:rPr lang="en-US" kern="1200" dirty="0">
                <a:solidFill>
                  <a:prstClr val="black"/>
                </a:solidFill>
                <a:uFillTx/>
              </a:rPr>
              <a:t>The buffers are of fixed size </a:t>
            </a:r>
          </a:p>
          <a:p>
            <a:pPr marL="1600200" lvl="1" indent="-685800" hangingPunct="1">
              <a:buClrTx/>
              <a:buFont typeface="Arial" panose="020B0604020202020204" pitchFamily="34" charset="0"/>
              <a:buChar char="•"/>
            </a:pPr>
            <a:r>
              <a:rPr lang="en-US" kern="1200" dirty="0" smtClean="0">
                <a:solidFill>
                  <a:prstClr val="black"/>
                </a:solidFill>
                <a:uFillTx/>
              </a:rPr>
              <a:t>Need </a:t>
            </a:r>
            <a:r>
              <a:rPr lang="en-US" kern="1200" dirty="0">
                <a:solidFill>
                  <a:prstClr val="black"/>
                </a:solidFill>
                <a:uFillTx/>
              </a:rPr>
              <a:t>to register the buffer memory before start using them</a:t>
            </a:r>
          </a:p>
          <a:p>
            <a:pPr marL="685800" indent="-685800" hangingPunct="1">
              <a:buClrTx/>
              <a:buFont typeface="+mj-lt"/>
              <a:buAutoNum type="arabicPeriod"/>
            </a:pPr>
            <a:r>
              <a:rPr lang="en-US" kern="1200" dirty="0">
                <a:solidFill>
                  <a:prstClr val="black"/>
                </a:solidFill>
                <a:uFillTx/>
              </a:rPr>
              <a:t>Completion order</a:t>
            </a:r>
          </a:p>
        </p:txBody>
      </p:sp>
      <p:sp>
        <p:nvSpPr>
          <p:cNvPr id="121" name="Freeform 120"/>
          <p:cNvSpPr/>
          <p:nvPr/>
        </p:nvSpPr>
        <p:spPr>
          <a:xfrm>
            <a:off x="3767076" y="5646557"/>
            <a:ext cx="2222938" cy="1277008"/>
          </a:xfrm>
          <a:custGeom>
            <a:avLst/>
            <a:gdLst>
              <a:gd name="connsiteX0" fmla="*/ 0 w 1111469"/>
              <a:gd name="connsiteY0" fmla="*/ 638504 h 638504"/>
              <a:gd name="connsiteX1" fmla="*/ 421728 w 1111469"/>
              <a:gd name="connsiteY1" fmla="*/ 275897 h 638504"/>
              <a:gd name="connsiteX2" fmla="*/ 1111469 w 1111469"/>
              <a:gd name="connsiteY2" fmla="*/ 0 h 638504"/>
            </a:gdLst>
            <a:ahLst/>
            <a:cxnLst>
              <a:cxn ang="0">
                <a:pos x="connsiteX0" y="connsiteY0"/>
              </a:cxn>
              <a:cxn ang="0">
                <a:pos x="connsiteX1" y="connsiteY1"/>
              </a:cxn>
              <a:cxn ang="0">
                <a:pos x="connsiteX2" y="connsiteY2"/>
              </a:cxn>
            </a:cxnLst>
            <a:rect l="l" t="t" r="r" b="b"/>
            <a:pathLst>
              <a:path w="1111469" h="638504">
                <a:moveTo>
                  <a:pt x="0" y="638504"/>
                </a:moveTo>
                <a:cubicBezTo>
                  <a:pt x="118241" y="510409"/>
                  <a:pt x="236483" y="382314"/>
                  <a:pt x="421728" y="275897"/>
                </a:cubicBezTo>
                <a:cubicBezTo>
                  <a:pt x="606973" y="169480"/>
                  <a:pt x="1002424" y="33502"/>
                  <a:pt x="1111469"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
        <p:nvSpPr>
          <p:cNvPr id="122" name="Freeform 121"/>
          <p:cNvSpPr/>
          <p:nvPr/>
        </p:nvSpPr>
        <p:spPr>
          <a:xfrm>
            <a:off x="17025875" y="5567730"/>
            <a:ext cx="2254468" cy="1332186"/>
          </a:xfrm>
          <a:custGeom>
            <a:avLst/>
            <a:gdLst>
              <a:gd name="connsiteX0" fmla="*/ 1127234 w 1127234"/>
              <a:gd name="connsiteY0" fmla="*/ 666093 h 666093"/>
              <a:gd name="connsiteX1" fmla="*/ 689741 w 1127234"/>
              <a:gd name="connsiteY1" fmla="*/ 252249 h 666093"/>
              <a:gd name="connsiteX2" fmla="*/ 0 w 1127234"/>
              <a:gd name="connsiteY2" fmla="*/ 0 h 666093"/>
            </a:gdLst>
            <a:ahLst/>
            <a:cxnLst>
              <a:cxn ang="0">
                <a:pos x="connsiteX0" y="connsiteY0"/>
              </a:cxn>
              <a:cxn ang="0">
                <a:pos x="connsiteX1" y="connsiteY1"/>
              </a:cxn>
              <a:cxn ang="0">
                <a:pos x="connsiteX2" y="connsiteY2"/>
              </a:cxn>
            </a:cxnLst>
            <a:rect l="l" t="t" r="r" b="b"/>
            <a:pathLst>
              <a:path w="1127234" h="666093">
                <a:moveTo>
                  <a:pt x="1127234" y="666093"/>
                </a:moveTo>
                <a:cubicBezTo>
                  <a:pt x="1002423" y="514678"/>
                  <a:pt x="877613" y="363264"/>
                  <a:pt x="689741" y="252249"/>
                </a:cubicBezTo>
                <a:cubicBezTo>
                  <a:pt x="501869" y="141233"/>
                  <a:pt x="250934" y="70616"/>
                  <a:pt x="0"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hangingPunct="1">
              <a:buClrTx/>
            </a:pPr>
            <a:endParaRPr lang="en-US" kern="1200">
              <a:solidFill>
                <a:prstClr val="black"/>
              </a:solidFill>
              <a:uFillTx/>
            </a:endParaRPr>
          </a:p>
        </p:txBody>
      </p:sp>
    </p:spTree>
    <p:extLst>
      <p:ext uri="{BB962C8B-B14F-4D97-AF65-F5344CB8AC3E}">
        <p14:creationId xmlns:p14="http://schemas.microsoft.com/office/powerpoint/2010/main" val="169386299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dissolve">
                                      <p:cBhvr>
                                        <p:cTn id="7" dur="500"/>
                                        <p:tgtEl>
                                          <p:spTgt spid="8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dissolve">
                                      <p:cBhvr>
                                        <p:cTn id="10" dur="500"/>
                                        <p:tgtEl>
                                          <p:spTgt spid="894"/>
                                        </p:tgtEl>
                                      </p:cBhvr>
                                    </p:animEffect>
                                  </p:childTnLst>
                                </p:cTn>
                              </p:par>
                              <p:par>
                                <p:cTn id="11" presetID="9"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dissolve">
                                      <p:cBhvr>
                                        <p:cTn id="13" dur="500"/>
                                        <p:tgtEl>
                                          <p:spTgt spid="897"/>
                                        </p:tgtEl>
                                      </p:cBhvr>
                                    </p:animEffect>
                                  </p:childTnLst>
                                </p:cTn>
                              </p:par>
                              <p:par>
                                <p:cTn id="14" presetID="9" presetClass="entr" presetSubtype="0" fill="hold" nodeType="withEffect">
                                  <p:stCondLst>
                                    <p:cond delay="0"/>
                                  </p:stCondLst>
                                  <p:childTnLst>
                                    <p:set>
                                      <p:cBhvr>
                                        <p:cTn id="15" dur="1" fill="hold">
                                          <p:stCondLst>
                                            <p:cond delay="0"/>
                                          </p:stCondLst>
                                        </p:cTn>
                                        <p:tgtEl>
                                          <p:spTgt spid="900"/>
                                        </p:tgtEl>
                                        <p:attrNameLst>
                                          <p:attrName>style.visibility</p:attrName>
                                        </p:attrNameLst>
                                      </p:cBhvr>
                                      <p:to>
                                        <p:strVal val="visible"/>
                                      </p:to>
                                    </p:set>
                                    <p:animEffect transition="in" filter="dissolve">
                                      <p:cBhvr>
                                        <p:cTn id="16" dur="500"/>
                                        <p:tgtEl>
                                          <p:spTgt spid="90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dissolve">
                                      <p:cBhvr>
                                        <p:cTn id="19" dur="500"/>
                                        <p:tgtEl>
                                          <p:spTgt spid="90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02"/>
                                        </p:tgtEl>
                                        <p:attrNameLst>
                                          <p:attrName>style.visibility</p:attrName>
                                        </p:attrNameLst>
                                      </p:cBhvr>
                                      <p:to>
                                        <p:strVal val="visible"/>
                                      </p:to>
                                    </p:set>
                                    <p:animEffect transition="in" filter="dissolve">
                                      <p:cBhvr>
                                        <p:cTn id="22"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p:bldP spid="894" grpId="0" animBg="1"/>
      <p:bldP spid="901" grpId="0" animBg="1"/>
      <p:bldP spid="9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890" name="Stream Manager - Optimization 3"/>
          <p:cNvSpPr txBox="1"/>
          <p:nvPr/>
        </p:nvSpPr>
        <p:spPr>
          <a:xfrm>
            <a:off x="4464658" y="1361517"/>
            <a:ext cx="15480200"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Heron InfiniBand Integration</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21" y="4552555"/>
            <a:ext cx="10595766" cy="445046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261" y="5210282"/>
            <a:ext cx="9900762" cy="3913972"/>
          </a:xfrm>
          <a:prstGeom prst="rect">
            <a:avLst/>
          </a:prstGeom>
        </p:spPr>
      </p:pic>
      <p:sp>
        <p:nvSpPr>
          <p:cNvPr id="16" name="TextBox 15"/>
          <p:cNvSpPr txBox="1"/>
          <p:nvPr/>
        </p:nvSpPr>
        <p:spPr>
          <a:xfrm>
            <a:off x="5224282" y="9448801"/>
            <a:ext cx="3761414" cy="646331"/>
          </a:xfrm>
          <a:prstGeom prst="rect">
            <a:avLst/>
          </a:prstGeom>
          <a:noFill/>
        </p:spPr>
        <p:txBody>
          <a:bodyPr wrap="none" rtlCol="0">
            <a:spAutoFit/>
          </a:bodyPr>
          <a:lstStyle/>
          <a:p>
            <a:pPr hangingPunct="1">
              <a:buClrTx/>
            </a:pPr>
            <a:r>
              <a:rPr lang="en-US" kern="1200" dirty="0">
                <a:solidFill>
                  <a:prstClr val="black"/>
                </a:solidFill>
                <a:uFillTx/>
              </a:rPr>
              <a:t>Heron Architecture</a:t>
            </a:r>
          </a:p>
        </p:txBody>
      </p:sp>
      <p:sp>
        <p:nvSpPr>
          <p:cNvPr id="17" name="TextBox 16"/>
          <p:cNvSpPr txBox="1"/>
          <p:nvPr/>
        </p:nvSpPr>
        <p:spPr>
          <a:xfrm>
            <a:off x="15844156" y="9448801"/>
            <a:ext cx="5996578" cy="646331"/>
          </a:xfrm>
          <a:prstGeom prst="rect">
            <a:avLst/>
          </a:prstGeom>
          <a:noFill/>
        </p:spPr>
        <p:txBody>
          <a:bodyPr wrap="none" rtlCol="0">
            <a:spAutoFit/>
          </a:bodyPr>
          <a:lstStyle/>
          <a:p>
            <a:pPr hangingPunct="1">
              <a:buClrTx/>
            </a:pPr>
            <a:r>
              <a:rPr lang="en-US" kern="1200" dirty="0">
                <a:solidFill>
                  <a:prstClr val="black"/>
                </a:solidFill>
                <a:uFillTx/>
              </a:rPr>
              <a:t>Heron Interconnect Integration</a:t>
            </a:r>
          </a:p>
        </p:txBody>
      </p:sp>
      <p:sp>
        <p:nvSpPr>
          <p:cNvPr id="18" name="TextBox 17"/>
          <p:cNvSpPr txBox="1"/>
          <p:nvPr/>
        </p:nvSpPr>
        <p:spPr>
          <a:xfrm>
            <a:off x="14609587" y="3557165"/>
            <a:ext cx="8457765" cy="646331"/>
          </a:xfrm>
          <a:prstGeom prst="rect">
            <a:avLst/>
          </a:prstGeom>
          <a:noFill/>
        </p:spPr>
        <p:txBody>
          <a:bodyPr wrap="none" rtlCol="0">
            <a:spAutoFit/>
          </a:bodyPr>
          <a:lstStyle/>
          <a:p>
            <a:pPr hangingPunct="1">
              <a:buClrTx/>
            </a:pPr>
            <a:r>
              <a:rPr lang="en-US" kern="1200" dirty="0" err="1">
                <a:solidFill>
                  <a:prstClr val="black"/>
                </a:solidFill>
                <a:uFillTx/>
              </a:rPr>
              <a:t>Libfacbric</a:t>
            </a:r>
            <a:r>
              <a:rPr lang="en-US" kern="1200" dirty="0">
                <a:solidFill>
                  <a:prstClr val="black"/>
                </a:solidFill>
                <a:uFillTx/>
              </a:rPr>
              <a:t> for programming the interconnect</a:t>
            </a:r>
          </a:p>
        </p:txBody>
      </p:sp>
    </p:spTree>
    <p:extLst>
      <p:ext uri="{BB962C8B-B14F-4D97-AF65-F5344CB8AC3E}">
        <p14:creationId xmlns:p14="http://schemas.microsoft.com/office/powerpoint/2010/main" val="3347268204"/>
      </p:ext>
    </p:extLst>
  </p:cSld>
  <p:clrMapOvr>
    <a:masterClrMapping/>
  </p:clrMapOvr>
  <p:transition spd="slow"/>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
        <p:nvSpPr>
          <p:cNvPr id="890" name="Stream Manager - Optimization 3"/>
          <p:cNvSpPr txBox="1"/>
          <p:nvPr/>
        </p:nvSpPr>
        <p:spPr>
          <a:xfrm>
            <a:off x="6312112" y="1361517"/>
            <a:ext cx="11785278"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InfiniBand Integration</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891" name="Eager Deserialization…"/>
          <p:cNvSpPr txBox="1">
            <a:spLocks noGrp="1"/>
          </p:cNvSpPr>
          <p:nvPr>
            <p:ph type="body" idx="4294967295"/>
          </p:nvPr>
        </p:nvSpPr>
        <p:spPr>
          <a:xfrm>
            <a:off x="1442665" y="3160620"/>
            <a:ext cx="20925770" cy="9476933"/>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Bootstrapping the communication</a:t>
            </a:r>
          </a:p>
          <a:p>
            <a:pPr lvl="1">
              <a:lnSpc>
                <a:spcPct val="100000"/>
              </a:lnSpc>
              <a:spcBef>
                <a:spcPts val="1900"/>
              </a:spcBef>
              <a:buClr>
                <a:srgbClr val="DE213A"/>
              </a:buClr>
              <a:buFontTx/>
              <a:buChar char=""/>
              <a:defRPr sz="4000">
                <a:latin typeface="Arial"/>
                <a:ea typeface="Arial"/>
                <a:cs typeface="Arial"/>
                <a:sym typeface="Arial"/>
              </a:defRPr>
            </a:pPr>
            <a:r>
              <a:rPr lang="en-US" dirty="0"/>
              <a:t>Need to use out of band protocols to establish the communication</a:t>
            </a:r>
          </a:p>
          <a:p>
            <a:pPr lvl="1">
              <a:lnSpc>
                <a:spcPct val="100000"/>
              </a:lnSpc>
              <a:spcBef>
                <a:spcPts val="1900"/>
              </a:spcBef>
              <a:buClr>
                <a:srgbClr val="DE213A"/>
              </a:buClr>
              <a:buFontTx/>
              <a:buChar char=""/>
              <a:defRPr sz="4000">
                <a:latin typeface="Arial"/>
                <a:ea typeface="Arial"/>
                <a:cs typeface="Arial"/>
                <a:sym typeface="Arial"/>
              </a:defRPr>
            </a:pPr>
            <a:r>
              <a:rPr lang="en-US" dirty="0"/>
              <a:t>TCP/IP to transfer the bootstrap information</a:t>
            </a:r>
          </a:p>
          <a:p>
            <a:pPr>
              <a:lnSpc>
                <a:spcPct val="100000"/>
              </a:lnSpc>
              <a:spcBef>
                <a:spcPts val="1900"/>
              </a:spcBef>
              <a:buClr>
                <a:srgbClr val="DE213A"/>
              </a:buClr>
              <a:buFontTx/>
              <a:buChar char=""/>
              <a:defRPr sz="4000">
                <a:latin typeface="Arial"/>
                <a:ea typeface="Arial"/>
                <a:cs typeface="Arial"/>
                <a:sym typeface="Arial"/>
              </a:defRPr>
            </a:pPr>
            <a:r>
              <a:rPr lang="en-US" dirty="0"/>
              <a:t>Buffer management</a:t>
            </a:r>
          </a:p>
          <a:p>
            <a:pPr lvl="1">
              <a:lnSpc>
                <a:spcPct val="100000"/>
              </a:lnSpc>
              <a:spcBef>
                <a:spcPts val="1900"/>
              </a:spcBef>
              <a:buClr>
                <a:srgbClr val="DE213A"/>
              </a:buClr>
              <a:buFontTx/>
              <a:buChar char=""/>
              <a:defRPr sz="4000">
                <a:latin typeface="Arial"/>
                <a:ea typeface="Arial"/>
                <a:cs typeface="Arial"/>
                <a:sym typeface="Arial"/>
              </a:defRPr>
            </a:pPr>
            <a:r>
              <a:rPr lang="en-US" dirty="0"/>
              <a:t>Fixed buffer pool for both sending and receiving</a:t>
            </a:r>
          </a:p>
          <a:p>
            <a:pPr lvl="1">
              <a:lnSpc>
                <a:spcPct val="100000"/>
              </a:lnSpc>
              <a:spcBef>
                <a:spcPts val="1900"/>
              </a:spcBef>
              <a:buClr>
                <a:srgbClr val="DE213A"/>
              </a:buClr>
              <a:buFontTx/>
              <a:buChar char=""/>
              <a:defRPr sz="4000">
                <a:latin typeface="Arial"/>
                <a:ea typeface="Arial"/>
                <a:cs typeface="Arial"/>
                <a:sym typeface="Arial"/>
              </a:defRPr>
            </a:pPr>
            <a:r>
              <a:rPr lang="en-US" dirty="0"/>
              <a:t>B</a:t>
            </a:r>
            <a:r>
              <a:rPr lang="en-US" dirty="0" smtClean="0"/>
              <a:t>reak </a:t>
            </a:r>
            <a:r>
              <a:rPr lang="en-US" dirty="0"/>
              <a:t>messages manually if the buffer size is less than message size</a:t>
            </a:r>
          </a:p>
          <a:p>
            <a:pPr>
              <a:lnSpc>
                <a:spcPct val="100000"/>
              </a:lnSpc>
              <a:spcBef>
                <a:spcPts val="1900"/>
              </a:spcBef>
              <a:buClr>
                <a:srgbClr val="DE213A"/>
              </a:buClr>
              <a:buFontTx/>
              <a:buChar char=""/>
              <a:defRPr sz="4000">
                <a:latin typeface="Arial"/>
                <a:ea typeface="Arial"/>
                <a:cs typeface="Arial"/>
                <a:sym typeface="Arial"/>
              </a:defRPr>
            </a:pPr>
            <a:r>
              <a:rPr lang="en-US" dirty="0"/>
              <a:t>Flow control</a:t>
            </a:r>
          </a:p>
          <a:p>
            <a:pPr lvl="1">
              <a:lnSpc>
                <a:spcPct val="100000"/>
              </a:lnSpc>
              <a:spcBef>
                <a:spcPts val="1900"/>
              </a:spcBef>
              <a:buClr>
                <a:srgbClr val="DE213A"/>
              </a:buClr>
              <a:buFontTx/>
              <a:buChar char=""/>
              <a:defRPr sz="4000">
                <a:latin typeface="Arial"/>
                <a:ea typeface="Arial"/>
                <a:cs typeface="Arial"/>
                <a:sym typeface="Arial"/>
              </a:defRPr>
            </a:pPr>
            <a:r>
              <a:rPr lang="en-US" dirty="0"/>
              <a:t>Application level flow control using a standard credit based approach</a:t>
            </a:r>
          </a:p>
        </p:txBody>
      </p:sp>
    </p:spTree>
    <p:extLst>
      <p:ext uri="{BB962C8B-B14F-4D97-AF65-F5344CB8AC3E}">
        <p14:creationId xmlns:p14="http://schemas.microsoft.com/office/powerpoint/2010/main" val="70707719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890"/>
                                        </p:tgtEl>
                                        <p:attrNameLst>
                                          <p:attrName>style.visibility</p:attrName>
                                        </p:attrNameLst>
                                      </p:cBhvr>
                                      <p:to>
                                        <p:strVal val="visible"/>
                                      </p:to>
                                    </p:set>
                                    <p:animEffect transition="in" filter="dissolve">
                                      <p:cBhvr>
                                        <p:cTn id="7" dur="500"/>
                                        <p:tgtEl>
                                          <p:spTgt spid="890"/>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891"/>
                                        </p:tgtEl>
                                        <p:attrNameLst>
                                          <p:attrName>style.visibility</p:attrName>
                                        </p:attrNameLst>
                                      </p:cBhvr>
                                      <p:to>
                                        <p:strVal val="visible"/>
                                      </p:to>
                                    </p:set>
                                    <p:animEffect transition="in" filter="dissolve">
                                      <p:cBhvr>
                                        <p:cTn id="11" dur="10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advAuto="0"/>
      <p:bldP spid="891"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890" name="Stream Manager - Optimization 3"/>
          <p:cNvSpPr txBox="1"/>
          <p:nvPr/>
        </p:nvSpPr>
        <p:spPr>
          <a:xfrm>
            <a:off x="6381852" y="1361517"/>
            <a:ext cx="11645817"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Experiment Topologies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4017" y="4110166"/>
            <a:ext cx="4855986" cy="1833382"/>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8337" y="3812302"/>
            <a:ext cx="4536126" cy="2710382"/>
          </a:xfrm>
          <a:prstGeom prst="rect">
            <a:avLst/>
          </a:prstGeom>
        </p:spPr>
      </p:pic>
      <p:sp>
        <p:nvSpPr>
          <p:cNvPr id="21" name="TextBox 20"/>
          <p:cNvSpPr txBox="1"/>
          <p:nvPr/>
        </p:nvSpPr>
        <p:spPr>
          <a:xfrm>
            <a:off x="6694017" y="6522683"/>
            <a:ext cx="4989094" cy="1200329"/>
          </a:xfrm>
          <a:prstGeom prst="rect">
            <a:avLst/>
          </a:prstGeom>
          <a:noFill/>
        </p:spPr>
        <p:txBody>
          <a:bodyPr wrap="square" rtlCol="0">
            <a:spAutoFit/>
          </a:bodyPr>
          <a:lstStyle/>
          <a:p>
            <a:pPr algn="ctr" hangingPunct="1">
              <a:buClrTx/>
            </a:pPr>
            <a:r>
              <a:rPr lang="en-US" kern="1200" dirty="0">
                <a:solidFill>
                  <a:prstClr val="black"/>
                </a:solidFill>
                <a:uFillTx/>
              </a:rPr>
              <a:t>Topology A. A long topology with 8 Stages</a:t>
            </a:r>
          </a:p>
        </p:txBody>
      </p:sp>
      <p:sp>
        <p:nvSpPr>
          <p:cNvPr id="22" name="TextBox 21"/>
          <p:cNvSpPr txBox="1"/>
          <p:nvPr/>
        </p:nvSpPr>
        <p:spPr>
          <a:xfrm>
            <a:off x="13468407" y="6522683"/>
            <a:ext cx="4989094" cy="1200329"/>
          </a:xfrm>
          <a:prstGeom prst="rect">
            <a:avLst/>
          </a:prstGeom>
          <a:noFill/>
        </p:spPr>
        <p:txBody>
          <a:bodyPr wrap="square" rtlCol="0">
            <a:spAutoFit/>
          </a:bodyPr>
          <a:lstStyle/>
          <a:p>
            <a:pPr algn="ctr" hangingPunct="1">
              <a:buClrTx/>
            </a:pPr>
            <a:r>
              <a:rPr lang="en-US" kern="1200" dirty="0">
                <a:solidFill>
                  <a:prstClr val="black"/>
                </a:solidFill>
                <a:uFillTx/>
              </a:rPr>
              <a:t>Topology B. A shallow topology with 2 Stages</a:t>
            </a:r>
          </a:p>
        </p:txBody>
      </p:sp>
      <p:sp>
        <p:nvSpPr>
          <p:cNvPr id="23" name="Rectangle 22"/>
          <p:cNvSpPr/>
          <p:nvPr/>
        </p:nvSpPr>
        <p:spPr>
          <a:xfrm>
            <a:off x="7172609" y="9223258"/>
            <a:ext cx="14812068" cy="2862322"/>
          </a:xfrm>
          <a:prstGeom prst="rect">
            <a:avLst/>
          </a:prstGeom>
        </p:spPr>
        <p:txBody>
          <a:bodyPr wrap="square">
            <a:spAutoFit/>
          </a:bodyPr>
          <a:lstStyle/>
          <a:p>
            <a:pPr hangingPunct="1">
              <a:buClrTx/>
            </a:pPr>
            <a:r>
              <a:rPr lang="en-US" b="1" kern="1200" dirty="0">
                <a:solidFill>
                  <a:prstClr val="black"/>
                </a:solidFill>
                <a:uFillTx/>
              </a:rPr>
              <a:t>Haswell Cluster: </a:t>
            </a:r>
            <a:endParaRPr lang="en-US" b="1" kern="1200" dirty="0" smtClean="0">
              <a:solidFill>
                <a:prstClr val="black"/>
              </a:solidFill>
              <a:uFillTx/>
            </a:endParaRPr>
          </a:p>
          <a:p>
            <a:pPr hangingPunct="1">
              <a:buClrTx/>
            </a:pPr>
            <a:r>
              <a:rPr lang="en-US" kern="1200" dirty="0" smtClean="0">
                <a:solidFill>
                  <a:prstClr val="black"/>
                </a:solidFill>
                <a:uFillTx/>
              </a:rPr>
              <a:t>Intel </a:t>
            </a:r>
            <a:r>
              <a:rPr lang="en-US" kern="1200" dirty="0">
                <a:solidFill>
                  <a:prstClr val="black"/>
                </a:solidFill>
                <a:uFillTx/>
              </a:rPr>
              <a:t>Xeon E5-2670 running at 2.30GHz. </a:t>
            </a:r>
            <a:endParaRPr lang="en-US" kern="1200" dirty="0" smtClean="0">
              <a:solidFill>
                <a:prstClr val="black"/>
              </a:solidFill>
              <a:uFillTx/>
            </a:endParaRPr>
          </a:p>
          <a:p>
            <a:pPr hangingPunct="1">
              <a:buClrTx/>
            </a:pPr>
            <a:r>
              <a:rPr lang="en-US" kern="1200" dirty="0" smtClean="0">
                <a:solidFill>
                  <a:prstClr val="black"/>
                </a:solidFill>
                <a:uFillTx/>
              </a:rPr>
              <a:t>24 </a:t>
            </a:r>
            <a:r>
              <a:rPr lang="en-US" kern="1200" dirty="0">
                <a:solidFill>
                  <a:prstClr val="black"/>
                </a:solidFill>
                <a:uFillTx/>
              </a:rPr>
              <a:t>cores (2 sockets x 12 cores each) </a:t>
            </a:r>
            <a:endParaRPr lang="en-US" kern="1200" dirty="0" smtClean="0">
              <a:solidFill>
                <a:prstClr val="black"/>
              </a:solidFill>
              <a:uFillTx/>
            </a:endParaRPr>
          </a:p>
          <a:p>
            <a:pPr hangingPunct="1">
              <a:buClrTx/>
            </a:pPr>
            <a:r>
              <a:rPr lang="en-US" kern="1200" dirty="0" smtClean="0">
                <a:solidFill>
                  <a:prstClr val="black"/>
                </a:solidFill>
                <a:uFillTx/>
              </a:rPr>
              <a:t>128GB </a:t>
            </a:r>
            <a:r>
              <a:rPr lang="en-US" kern="1200" dirty="0">
                <a:solidFill>
                  <a:prstClr val="black"/>
                </a:solidFill>
                <a:uFillTx/>
              </a:rPr>
              <a:t>of main </a:t>
            </a:r>
            <a:r>
              <a:rPr lang="en-US" kern="1200" dirty="0" smtClean="0">
                <a:solidFill>
                  <a:prstClr val="black"/>
                </a:solidFill>
                <a:uFillTx/>
              </a:rPr>
              <a:t>memory</a:t>
            </a:r>
          </a:p>
          <a:p>
            <a:pPr hangingPunct="1">
              <a:buClrTx/>
            </a:pPr>
            <a:r>
              <a:rPr lang="en-US" kern="1200" dirty="0" smtClean="0">
                <a:solidFill>
                  <a:prstClr val="black"/>
                </a:solidFill>
                <a:uFillTx/>
              </a:rPr>
              <a:t>56Gbps </a:t>
            </a:r>
            <a:r>
              <a:rPr lang="en-US" kern="1200" dirty="0" err="1">
                <a:solidFill>
                  <a:prstClr val="black"/>
                </a:solidFill>
                <a:uFillTx/>
              </a:rPr>
              <a:t>Infiniband</a:t>
            </a:r>
            <a:r>
              <a:rPr lang="en-US" kern="1200" dirty="0">
                <a:solidFill>
                  <a:prstClr val="black"/>
                </a:solidFill>
                <a:uFillTx/>
              </a:rPr>
              <a:t> </a:t>
            </a:r>
            <a:r>
              <a:rPr lang="en-US" kern="1200" dirty="0" smtClean="0">
                <a:solidFill>
                  <a:prstClr val="black"/>
                </a:solidFill>
                <a:uFillTx/>
              </a:rPr>
              <a:t>and </a:t>
            </a:r>
            <a:r>
              <a:rPr lang="en-US" kern="1200" dirty="0">
                <a:solidFill>
                  <a:prstClr val="black"/>
                </a:solidFill>
                <a:uFillTx/>
              </a:rPr>
              <a:t>1Gbps dedicated Ethernet </a:t>
            </a:r>
            <a:r>
              <a:rPr lang="en-US" kern="1200" dirty="0" smtClean="0">
                <a:solidFill>
                  <a:prstClr val="black"/>
                </a:solidFill>
                <a:uFillTx/>
              </a:rPr>
              <a:t>connection</a:t>
            </a:r>
            <a:endParaRPr lang="en-US" kern="1200" dirty="0">
              <a:solidFill>
                <a:prstClr val="black"/>
              </a:solidFill>
              <a:uFillTx/>
            </a:endParaRPr>
          </a:p>
        </p:txBody>
      </p:sp>
    </p:spTree>
    <p:extLst>
      <p:ext uri="{BB962C8B-B14F-4D97-AF65-F5344CB8AC3E}">
        <p14:creationId xmlns:p14="http://schemas.microsoft.com/office/powerpoint/2010/main" val="803268186"/>
      </p:ext>
    </p:extLst>
  </p:cSld>
  <p:clrMapOvr>
    <a:masterClrMapping/>
  </p:clrMapOvr>
  <p:transition spd="slow"/>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890" name="Stream Manager - Optimization 3"/>
          <p:cNvSpPr txBox="1"/>
          <p:nvPr/>
        </p:nvSpPr>
        <p:spPr>
          <a:xfrm>
            <a:off x="9972584" y="1361517"/>
            <a:ext cx="4464364"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Latency</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975" y="4444214"/>
            <a:ext cx="20854050" cy="4634232"/>
          </a:xfrm>
          <a:prstGeom prst="rect">
            <a:avLst/>
          </a:prstGeom>
        </p:spPr>
      </p:pic>
      <p:sp>
        <p:nvSpPr>
          <p:cNvPr id="24" name="Rectangle 23"/>
          <p:cNvSpPr/>
          <p:nvPr/>
        </p:nvSpPr>
        <p:spPr>
          <a:xfrm>
            <a:off x="3828875" y="9571948"/>
            <a:ext cx="17718370" cy="1754326"/>
          </a:xfrm>
          <a:prstGeom prst="rect">
            <a:avLst/>
          </a:prstGeom>
        </p:spPr>
        <p:txBody>
          <a:bodyPr wrap="square">
            <a:spAutoFit/>
          </a:bodyPr>
          <a:lstStyle/>
          <a:p>
            <a:pPr hangingPunct="1">
              <a:buClrTx/>
            </a:pPr>
            <a:r>
              <a:rPr lang="en-US" kern="1200" dirty="0">
                <a:solidFill>
                  <a:prstClr val="black"/>
                </a:solidFill>
                <a:uFillTx/>
              </a:rPr>
              <a:t>Latency of the Topology B with 32 parallel bolt instances and varying number of spouts and message sizes. a) and b) are with 16 spouts and c) and d) are with 128k and 128bytes messages. The results are on Haswell cluster with IB.</a:t>
            </a:r>
          </a:p>
        </p:txBody>
      </p:sp>
    </p:spTree>
    <p:extLst>
      <p:ext uri="{BB962C8B-B14F-4D97-AF65-F5344CB8AC3E}">
        <p14:creationId xmlns:p14="http://schemas.microsoft.com/office/powerpoint/2010/main" val="467813894"/>
      </p:ext>
    </p:extLst>
  </p:cSld>
  <p:clrMapOvr>
    <a:masterClrMapping/>
  </p:clrMapOvr>
  <p:transition spd="slow"/>
  <p:timing>
    <p:tnLst>
      <p:par>
        <p:cTn id="1" dur="indefinite" restart="never" fill="hold"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890" name="Stream Manager - Optimization 3"/>
          <p:cNvSpPr txBox="1"/>
          <p:nvPr/>
        </p:nvSpPr>
        <p:spPr>
          <a:xfrm>
            <a:off x="9972581" y="1361517"/>
            <a:ext cx="4464364"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Latency</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15" name="Rectangle 14"/>
          <p:cNvSpPr/>
          <p:nvPr/>
        </p:nvSpPr>
        <p:spPr>
          <a:xfrm>
            <a:off x="4126633" y="9219020"/>
            <a:ext cx="16949834" cy="1754326"/>
          </a:xfrm>
          <a:prstGeom prst="rect">
            <a:avLst/>
          </a:prstGeom>
        </p:spPr>
        <p:txBody>
          <a:bodyPr wrap="square">
            <a:spAutoFit/>
          </a:bodyPr>
          <a:lstStyle/>
          <a:p>
            <a:pPr hangingPunct="1">
              <a:buClrTx/>
            </a:pPr>
            <a:r>
              <a:rPr lang="en-US" kern="1200" dirty="0">
                <a:solidFill>
                  <a:prstClr val="black"/>
                </a:solidFill>
                <a:uFillTx/>
              </a:rPr>
              <a:t>Latency of the Topology A with 1 spout and 7 bolt instances arranged in a chain with varying parallelism and message sizes. a) and b) are with 2 parallelism and c) and d) are with 128k and 128bytes messages. The results are on Haswell cluster with IB.</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90" y="4182701"/>
            <a:ext cx="20664500" cy="4592110"/>
          </a:xfrm>
          <a:prstGeom prst="rect">
            <a:avLst/>
          </a:prstGeom>
        </p:spPr>
      </p:pic>
    </p:spTree>
    <p:extLst>
      <p:ext uri="{BB962C8B-B14F-4D97-AF65-F5344CB8AC3E}">
        <p14:creationId xmlns:p14="http://schemas.microsoft.com/office/powerpoint/2010/main" val="3965516067"/>
      </p:ext>
    </p:extLst>
  </p:cSld>
  <p:clrMapOvr>
    <a:masterClrMapping/>
  </p:clrMapOvr>
  <p:transition spd="slow"/>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
        <p:nvSpPr>
          <p:cNvPr id="890" name="Stream Manager - Optimization 3"/>
          <p:cNvSpPr txBox="1"/>
          <p:nvPr/>
        </p:nvSpPr>
        <p:spPr>
          <a:xfrm>
            <a:off x="8980326" y="1361517"/>
            <a:ext cx="6448880"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Throughput</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298" y="4436832"/>
            <a:ext cx="19428772" cy="4317504"/>
          </a:xfrm>
          <a:prstGeom prst="rect">
            <a:avLst/>
          </a:prstGeom>
        </p:spPr>
      </p:pic>
      <p:sp>
        <p:nvSpPr>
          <p:cNvPr id="18" name="Rectangle 17"/>
          <p:cNvSpPr/>
          <p:nvPr/>
        </p:nvSpPr>
        <p:spPr>
          <a:xfrm>
            <a:off x="4171784" y="9251660"/>
            <a:ext cx="17519376" cy="1754326"/>
          </a:xfrm>
          <a:prstGeom prst="rect">
            <a:avLst/>
          </a:prstGeom>
        </p:spPr>
        <p:txBody>
          <a:bodyPr wrap="square">
            <a:spAutoFit/>
          </a:bodyPr>
          <a:lstStyle/>
          <a:p>
            <a:pPr hangingPunct="1">
              <a:buClrTx/>
            </a:pPr>
            <a:r>
              <a:rPr lang="en-US" kern="1200" dirty="0">
                <a:solidFill>
                  <a:prstClr val="black"/>
                </a:solidFill>
                <a:uFillTx/>
              </a:rPr>
              <a:t>Throughput of the Topology B with 32 bolt instances and varying message sizes and spout instances. The message size varies from 16K to 512K bytes. The spouts are changed from 8 to 32. The experiments are conducted on Haswell cluster.</a:t>
            </a:r>
          </a:p>
        </p:txBody>
      </p:sp>
    </p:spTree>
    <p:extLst>
      <p:ext uri="{BB962C8B-B14F-4D97-AF65-F5344CB8AC3E}">
        <p14:creationId xmlns:p14="http://schemas.microsoft.com/office/powerpoint/2010/main" val="2479261729"/>
      </p:ext>
    </p:extLst>
  </p:cSld>
  <p:clrMapOvr>
    <a:masterClrMapping/>
  </p:clrMapOvr>
  <p:transition spd="slow"/>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890" name="Stream Manager - Optimization 3"/>
          <p:cNvSpPr txBox="1"/>
          <p:nvPr/>
        </p:nvSpPr>
        <p:spPr>
          <a:xfrm>
            <a:off x="4241854" y="1361517"/>
            <a:ext cx="15925835"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Message Serialization Overhead</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2330" y="3061638"/>
            <a:ext cx="6608380" cy="9912576"/>
          </a:xfrm>
          <a:prstGeom prst="rect">
            <a:avLst/>
          </a:prstGeom>
        </p:spPr>
      </p:pic>
      <p:sp>
        <p:nvSpPr>
          <p:cNvPr id="17" name="Eager Deserialization…"/>
          <p:cNvSpPr txBox="1">
            <a:spLocks/>
          </p:cNvSpPr>
          <p:nvPr/>
        </p:nvSpPr>
        <p:spPr>
          <a:xfrm>
            <a:off x="2001541" y="3784028"/>
            <a:ext cx="20925770" cy="9476933"/>
          </a:xfrm>
          <a:prstGeom prst="rect">
            <a:avLst/>
          </a:prstGeom>
          <a:ln w="25400">
            <a:miter lim="400000"/>
          </a:ln>
          <a:extLst>
            <a:ext uri="{C572A759-6A51-4108-AA02-DFA0A04FC94B}">
              <ma14:wrappingTextBoxFlag xmlns="" xmlns:ma14="http://schemas.microsoft.com/office/mac/drawingml/2011/main" val="1"/>
            </a:ext>
          </a:extLst>
        </p:spPr>
        <p:txBody>
          <a:bodyPr lIns="38100" tIns="38100" rIns="38100" bIns="38100"/>
          <a:lstStyle>
            <a:lvl1pPr marL="457200" marR="0" indent="-457200" algn="l" defTabSz="914400" latinLnBrk="0">
              <a:lnSpc>
                <a:spcPct val="90000"/>
              </a:lnSpc>
              <a:spcBef>
                <a:spcPts val="1000"/>
              </a:spcBef>
              <a:spcAft>
                <a:spcPts val="0"/>
              </a:spcAft>
              <a:buClr>
                <a:srgbClr val="000000"/>
              </a:buClr>
              <a:buSzPct val="100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1pPr>
            <a:lvl2pPr marL="914400" marR="0" indent="-457200" algn="l" defTabSz="914400" latinLnBrk="0">
              <a:lnSpc>
                <a:spcPct val="90000"/>
              </a:lnSpc>
              <a:spcBef>
                <a:spcPts val="500"/>
              </a:spcBef>
              <a:spcAft>
                <a:spcPts val="0"/>
              </a:spcAft>
              <a:buClr>
                <a:srgbClr val="000000"/>
              </a:buClr>
              <a:buSzPct val="100000"/>
              <a:buFont typeface="Arial"/>
              <a:buChar char="•"/>
              <a:tabLst/>
              <a:defRPr sz="4800" b="0" i="0" u="none" strike="noStrike" cap="none" spc="0" baseline="0">
                <a:ln>
                  <a:noFill/>
                </a:ln>
                <a:solidFill>
                  <a:srgbClr val="000000"/>
                </a:solidFill>
                <a:uFill>
                  <a:solidFill>
                    <a:srgbClr val="000000"/>
                  </a:solidFill>
                </a:uFill>
                <a:latin typeface="+mn-lt"/>
                <a:ea typeface="+mn-ea"/>
                <a:cs typeface="+mn-cs"/>
                <a:sym typeface="Calibri"/>
              </a:defRPr>
            </a:lvl2pPr>
            <a:lvl3pPr marL="1371600" marR="0" indent="-457200" algn="l" defTabSz="914400" latinLnBrk="0">
              <a:lnSpc>
                <a:spcPct val="90000"/>
              </a:lnSpc>
              <a:spcBef>
                <a:spcPts val="500"/>
              </a:spcBef>
              <a:spcAft>
                <a:spcPts val="0"/>
              </a:spcAft>
              <a:buClr>
                <a:srgbClr val="000000"/>
              </a:buClr>
              <a:buSzPct val="100000"/>
              <a:buFont typeface="Arial"/>
              <a:buChar char="•"/>
              <a:tabLst/>
              <a:defRPr sz="4000" b="0" i="0" u="none" strike="noStrike" cap="none" spc="0" baseline="0">
                <a:ln>
                  <a:noFill/>
                </a:ln>
                <a:solidFill>
                  <a:srgbClr val="000000"/>
                </a:solidFill>
                <a:uFill>
                  <a:solidFill>
                    <a:srgbClr val="000000"/>
                  </a:solidFill>
                </a:uFill>
                <a:latin typeface="+mn-lt"/>
                <a:ea typeface="+mn-ea"/>
                <a:cs typeface="+mn-cs"/>
                <a:sym typeface="Calibri"/>
              </a:defRPr>
            </a:lvl3pPr>
            <a:lvl4pPr marL="1828800" marR="0" indent="-457200" algn="l" defTabSz="914400" latinLnBrk="0">
              <a:lnSpc>
                <a:spcPct val="90000"/>
              </a:lnSpc>
              <a:spcBef>
                <a:spcPts val="500"/>
              </a:spcBef>
              <a:spcAft>
                <a:spcPts val="0"/>
              </a:spcAft>
              <a:buClr>
                <a:srgbClr val="000000"/>
              </a:buClr>
              <a:buSzPct val="100000"/>
              <a:buFont typeface="Arial"/>
              <a:buChar char="•"/>
              <a:tabLst/>
              <a:defRPr sz="3600" b="0" i="0" u="none" strike="noStrike" cap="none" spc="0" baseline="0">
                <a:ln>
                  <a:noFill/>
                </a:ln>
                <a:solidFill>
                  <a:srgbClr val="000000"/>
                </a:solidFill>
                <a:uFill>
                  <a:solidFill>
                    <a:srgbClr val="000000"/>
                  </a:solidFill>
                </a:uFill>
                <a:latin typeface="+mn-lt"/>
                <a:ea typeface="+mn-ea"/>
                <a:cs typeface="+mn-cs"/>
                <a:sym typeface="Calibri"/>
              </a:defRPr>
            </a:lvl4pPr>
            <a:lvl5pPr marL="2286000" marR="0" indent="-457200" algn="l" defTabSz="914400" latinLnBrk="0">
              <a:lnSpc>
                <a:spcPct val="90000"/>
              </a:lnSpc>
              <a:spcBef>
                <a:spcPts val="500"/>
              </a:spcBef>
              <a:spcAft>
                <a:spcPts val="0"/>
              </a:spcAft>
              <a:buClr>
                <a:srgbClr val="000000"/>
              </a:buClr>
              <a:buSzPct val="100000"/>
              <a:buFont typeface="Arial"/>
              <a:buChar char="•"/>
              <a:tabLst/>
              <a:defRPr sz="3600" b="0" i="0" u="none" strike="noStrike" cap="none" spc="0" baseline="0">
                <a:ln>
                  <a:noFill/>
                </a:ln>
                <a:solidFill>
                  <a:srgbClr val="000000"/>
                </a:solidFill>
                <a:uFill>
                  <a:solidFill>
                    <a:srgbClr val="000000"/>
                  </a:solidFill>
                </a:uFill>
                <a:latin typeface="+mn-lt"/>
                <a:ea typeface="+mn-ea"/>
                <a:cs typeface="+mn-cs"/>
                <a:sym typeface="Calibri"/>
              </a:defRPr>
            </a:lvl5pPr>
            <a:lvl6pPr marL="42291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6pPr>
            <a:lvl7pPr marL="45847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7pPr>
            <a:lvl8pPr marL="49403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8pPr>
            <a:lvl9pPr marL="5295900" marR="0" indent="-1778000" algn="l" defTabSz="914400" latinLnBrk="0">
              <a:lnSpc>
                <a:spcPct val="90000"/>
              </a:lnSpc>
              <a:spcBef>
                <a:spcPts val="1000"/>
              </a:spcBef>
              <a:spcAft>
                <a:spcPts val="0"/>
              </a:spcAft>
              <a:buClr>
                <a:srgbClr val="000000"/>
              </a:buClr>
              <a:buSzPct val="171000"/>
              <a:buFont typeface="Arial"/>
              <a:buChar char="•"/>
              <a:tabLst/>
              <a:defRPr sz="5600" b="0" i="0" u="none" strike="noStrike" cap="none" spc="0" baseline="0">
                <a:ln>
                  <a:noFill/>
                </a:ln>
                <a:solidFill>
                  <a:srgbClr val="000000"/>
                </a:solidFill>
                <a:uFill>
                  <a:solidFill>
                    <a:srgbClr val="000000"/>
                  </a:solidFill>
                </a:uFill>
                <a:latin typeface="+mn-lt"/>
                <a:ea typeface="+mn-ea"/>
                <a:cs typeface="+mn-cs"/>
                <a:sym typeface="Calibri"/>
              </a:defRPr>
            </a:lvl9pPr>
          </a:lstStyle>
          <a:p>
            <a:pPr hangingPunct="1">
              <a:lnSpc>
                <a:spcPct val="100000"/>
              </a:lnSpc>
              <a:spcBef>
                <a:spcPts val="1900"/>
              </a:spcBef>
              <a:buClr>
                <a:srgbClr val="DE213A"/>
              </a:buClr>
              <a:buFontTx/>
              <a:buChar char=""/>
              <a:defRPr sz="4000">
                <a:latin typeface="Arial"/>
                <a:ea typeface="Arial"/>
                <a:cs typeface="Arial"/>
                <a:sym typeface="Arial"/>
              </a:defRPr>
            </a:pPr>
            <a:r>
              <a:rPr lang="en-US" sz="4000" dirty="0" smtClean="0">
                <a:latin typeface="Arial"/>
                <a:ea typeface="Arial"/>
                <a:cs typeface="Arial"/>
                <a:sym typeface="Arial"/>
              </a:rPr>
              <a:t>Total time to finish messages</a:t>
            </a:r>
          </a:p>
          <a:p>
            <a:pPr hangingPunct="1">
              <a:lnSpc>
                <a:spcPct val="100000"/>
              </a:lnSpc>
              <a:spcBef>
                <a:spcPts val="1900"/>
              </a:spcBef>
              <a:buClr>
                <a:srgbClr val="DE213A"/>
              </a:buClr>
              <a:buFontTx/>
              <a:buChar char=""/>
              <a:defRPr sz="4000">
                <a:latin typeface="Arial"/>
                <a:ea typeface="Arial"/>
                <a:cs typeface="Arial"/>
                <a:sym typeface="Arial"/>
              </a:defRPr>
            </a:pPr>
            <a:r>
              <a:rPr lang="en-US" sz="4000" dirty="0" smtClean="0">
                <a:latin typeface="Arial"/>
                <a:ea typeface="Arial"/>
                <a:cs typeface="Arial"/>
                <a:sym typeface="Arial"/>
              </a:rPr>
              <a:t>Total time to serialize messages</a:t>
            </a:r>
          </a:p>
          <a:p>
            <a:pPr hangingPunct="1">
              <a:lnSpc>
                <a:spcPct val="100000"/>
              </a:lnSpc>
              <a:spcBef>
                <a:spcPts val="1900"/>
              </a:spcBef>
              <a:buClr>
                <a:srgbClr val="DE213A"/>
              </a:buClr>
              <a:buFontTx/>
              <a:buChar char=""/>
              <a:defRPr sz="4000">
                <a:latin typeface="Arial"/>
                <a:ea typeface="Arial"/>
                <a:cs typeface="Arial"/>
                <a:sym typeface="Arial"/>
              </a:defRPr>
            </a:pPr>
            <a:r>
              <a:rPr lang="en-US" sz="4000" dirty="0" smtClean="0">
                <a:latin typeface="Arial"/>
                <a:ea typeface="Arial"/>
                <a:cs typeface="Arial"/>
                <a:sym typeface="Arial"/>
              </a:rPr>
              <a:t>Topology B</a:t>
            </a:r>
          </a:p>
          <a:p>
            <a:pPr marL="0" indent="0" hangingPunct="1">
              <a:lnSpc>
                <a:spcPct val="100000"/>
              </a:lnSpc>
              <a:spcBef>
                <a:spcPts val="1900"/>
              </a:spcBef>
              <a:buClr>
                <a:srgbClr val="DE213A"/>
              </a:buClr>
              <a:buNone/>
              <a:defRPr sz="4000">
                <a:latin typeface="Arial"/>
                <a:ea typeface="Arial"/>
                <a:cs typeface="Arial"/>
                <a:sym typeface="Arial"/>
              </a:defRPr>
            </a:pPr>
            <a:endParaRPr lang="en-US" sz="4000" dirty="0">
              <a:latin typeface="Arial"/>
              <a:ea typeface="Arial"/>
              <a:cs typeface="Arial"/>
              <a:sym typeface="Arial"/>
            </a:endParaRPr>
          </a:p>
        </p:txBody>
      </p:sp>
    </p:spTree>
    <p:extLst>
      <p:ext uri="{BB962C8B-B14F-4D97-AF65-F5344CB8AC3E}">
        <p14:creationId xmlns:p14="http://schemas.microsoft.com/office/powerpoint/2010/main" val="1826318002"/>
      </p:ext>
    </p:extLst>
  </p:cSld>
  <p:clrMapOvr>
    <a:masterClrMapping/>
  </p:clrMapOvr>
  <p:transition spd="slow"/>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46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467" name="Group"/>
          <p:cNvGrpSpPr/>
          <p:nvPr/>
        </p:nvGrpSpPr>
        <p:grpSpPr>
          <a:xfrm>
            <a:off x="694838" y="12818647"/>
            <a:ext cx="448165" cy="442313"/>
            <a:chOff x="0" y="0"/>
            <a:chExt cx="448164" cy="442312"/>
          </a:xfrm>
        </p:grpSpPr>
        <p:sp>
          <p:nvSpPr>
            <p:cNvPr id="46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6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470" name="Group"/>
          <p:cNvGrpSpPr/>
          <p:nvPr/>
        </p:nvGrpSpPr>
        <p:grpSpPr>
          <a:xfrm flipH="1">
            <a:off x="1867417" y="12818647"/>
            <a:ext cx="448165" cy="442313"/>
            <a:chOff x="0" y="0"/>
            <a:chExt cx="448164" cy="442312"/>
          </a:xfrm>
        </p:grpSpPr>
        <p:sp>
          <p:nvSpPr>
            <p:cNvPr id="46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46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47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7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473" name="Real Time Connected World"/>
          <p:cNvSpPr txBox="1"/>
          <p:nvPr/>
        </p:nvSpPr>
        <p:spPr>
          <a:xfrm>
            <a:off x="5298332" y="1361517"/>
            <a:ext cx="13812826"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Real Time Connected World</a:t>
            </a:r>
          </a:p>
        </p:txBody>
      </p:sp>
      <p:sp>
        <p:nvSpPr>
          <p:cNvPr id="474" name="Circle"/>
          <p:cNvSpPr/>
          <p:nvPr/>
        </p:nvSpPr>
        <p:spPr>
          <a:xfrm>
            <a:off x="2037970" y="4849519"/>
            <a:ext cx="1847657" cy="1847658"/>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75" name="Internet of Things"/>
          <p:cNvSpPr txBox="1"/>
          <p:nvPr/>
        </p:nvSpPr>
        <p:spPr>
          <a:xfrm>
            <a:off x="4010007" y="4686422"/>
            <a:ext cx="3359405"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Internet of Things</a:t>
            </a:r>
          </a:p>
        </p:txBody>
      </p:sp>
      <p:sp>
        <p:nvSpPr>
          <p:cNvPr id="476" name="30 B connected devices by 2020"/>
          <p:cNvSpPr txBox="1"/>
          <p:nvPr/>
        </p:nvSpPr>
        <p:spPr>
          <a:xfrm>
            <a:off x="4010008" y="5197281"/>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30 B connected devices by 2020</a:t>
            </a:r>
          </a:p>
        </p:txBody>
      </p:sp>
      <p:sp>
        <p:nvSpPr>
          <p:cNvPr id="477" name="Circle"/>
          <p:cNvSpPr/>
          <p:nvPr/>
        </p:nvSpPr>
        <p:spPr>
          <a:xfrm>
            <a:off x="2037970" y="7464793"/>
            <a:ext cx="1847657" cy="1847658"/>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78" name="Health Care"/>
          <p:cNvSpPr txBox="1"/>
          <p:nvPr/>
        </p:nvSpPr>
        <p:spPr>
          <a:xfrm>
            <a:off x="4010007" y="7301696"/>
            <a:ext cx="2533265"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Health Care</a:t>
            </a:r>
          </a:p>
        </p:txBody>
      </p:sp>
      <p:sp>
        <p:nvSpPr>
          <p:cNvPr id="479" name="153 Exabytes (2013) -&gt; 2314 Exabytes (2020)"/>
          <p:cNvSpPr txBox="1"/>
          <p:nvPr/>
        </p:nvSpPr>
        <p:spPr>
          <a:xfrm>
            <a:off x="4010008" y="7812555"/>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uFill>
                  <a:solidFill>
                    <a:srgbClr val="B5B5B5"/>
                  </a:solidFill>
                </a:uFill>
              </a:defRPr>
            </a:lvl1pPr>
          </a:lstStyle>
          <a:p>
            <a:pPr>
              <a:defRPr>
                <a:uFill>
                  <a:solidFill>
                    <a:srgbClr val="000000"/>
                  </a:solidFill>
                </a:uFill>
              </a:defRPr>
            </a:pPr>
            <a:r>
              <a:rPr>
                <a:uFill>
                  <a:solidFill>
                    <a:srgbClr val="B5B5B5"/>
                  </a:solidFill>
                </a:uFill>
              </a:rPr>
              <a:t>153 Exabytes (2013) -&gt; 2314 Exabytes (2020)</a:t>
            </a:r>
          </a:p>
        </p:txBody>
      </p:sp>
      <p:sp>
        <p:nvSpPr>
          <p:cNvPr id="480" name="Circle"/>
          <p:cNvSpPr/>
          <p:nvPr/>
        </p:nvSpPr>
        <p:spPr>
          <a:xfrm>
            <a:off x="2037970" y="10077476"/>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81" name="Machine Data"/>
          <p:cNvSpPr txBox="1"/>
          <p:nvPr/>
        </p:nvSpPr>
        <p:spPr>
          <a:xfrm>
            <a:off x="4010007" y="9849539"/>
            <a:ext cx="2573834"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Machine Data</a:t>
            </a:r>
          </a:p>
        </p:txBody>
      </p:sp>
      <p:sp>
        <p:nvSpPr>
          <p:cNvPr id="482" name="40% of digital universe by 2020"/>
          <p:cNvSpPr txBox="1"/>
          <p:nvPr/>
        </p:nvSpPr>
        <p:spPr>
          <a:xfrm>
            <a:off x="4010008" y="10425238"/>
            <a:ext cx="75438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lvl1pPr>
              <a:buClr>
                <a:srgbClr val="B5B5B5"/>
              </a:buClr>
              <a:defRPr sz="3200"/>
            </a:lvl1pPr>
          </a:lstStyle>
          <a:p>
            <a:r>
              <a:t>40% of digital universe by 2020</a:t>
            </a:r>
          </a:p>
        </p:txBody>
      </p:sp>
      <p:sp>
        <p:nvSpPr>
          <p:cNvPr id="483" name="Circle"/>
          <p:cNvSpPr/>
          <p:nvPr/>
        </p:nvSpPr>
        <p:spPr>
          <a:xfrm>
            <a:off x="13091196" y="4849519"/>
            <a:ext cx="1847657" cy="1847658"/>
          </a:xfrm>
          <a:prstGeom prst="ellipse">
            <a:avLst/>
          </a:prstGeom>
          <a:solidFill>
            <a:srgbClr val="07E0C5"/>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84" name="Connected Vehicles"/>
          <p:cNvSpPr txBox="1"/>
          <p:nvPr/>
        </p:nvSpPr>
        <p:spPr>
          <a:xfrm>
            <a:off x="15106828" y="4686422"/>
            <a:ext cx="3630880"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Connected Vehicles</a:t>
            </a:r>
          </a:p>
        </p:txBody>
      </p:sp>
      <p:sp>
        <p:nvSpPr>
          <p:cNvPr id="485" name="Data transferred per vehicle per month…"/>
          <p:cNvSpPr txBox="1"/>
          <p:nvPr/>
        </p:nvSpPr>
        <p:spPr>
          <a:xfrm>
            <a:off x="15106828" y="5197281"/>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20000"/>
              </a:lnSpc>
              <a:buClr>
                <a:srgbClr val="B5B5B5"/>
              </a:buClr>
              <a:defRPr sz="3200"/>
            </a:pPr>
            <a:r>
              <a:t>Data transferred per vehicle per month</a:t>
            </a:r>
          </a:p>
          <a:p>
            <a:pPr>
              <a:buClr>
                <a:srgbClr val="B5B5B5"/>
              </a:buClr>
              <a:defRPr sz="3200"/>
            </a:pPr>
            <a:r>
              <a:t>4 MB -&gt; 5 GB</a:t>
            </a:r>
          </a:p>
        </p:txBody>
      </p:sp>
      <p:sp>
        <p:nvSpPr>
          <p:cNvPr id="486" name="Circle"/>
          <p:cNvSpPr/>
          <p:nvPr/>
        </p:nvSpPr>
        <p:spPr>
          <a:xfrm>
            <a:off x="13134790" y="7464793"/>
            <a:ext cx="1847657" cy="1847658"/>
          </a:xfrm>
          <a:prstGeom prst="ellipse">
            <a:avLst/>
          </a:prstGeom>
          <a:solidFill>
            <a:srgbClr val="72ECD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87" name="Digital Assistants (Predictive Analytics)"/>
          <p:cNvSpPr txBox="1"/>
          <p:nvPr/>
        </p:nvSpPr>
        <p:spPr>
          <a:xfrm>
            <a:off x="15106828" y="7301696"/>
            <a:ext cx="7148272"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Digital Assistants (Predictive Analytics)</a:t>
            </a:r>
          </a:p>
        </p:txBody>
      </p:sp>
      <p:sp>
        <p:nvSpPr>
          <p:cNvPr id="488" name="$2B (2012) -&gt; $6.5B (2019) [1]…"/>
          <p:cNvSpPr txBox="1"/>
          <p:nvPr/>
        </p:nvSpPr>
        <p:spPr>
          <a:xfrm>
            <a:off x="15106828" y="7812555"/>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40000"/>
              </a:lnSpc>
              <a:buClr>
                <a:srgbClr val="B5B5B5"/>
              </a:buClr>
              <a:defRPr sz="3200"/>
            </a:pPr>
            <a:r>
              <a:t>$2B (2012) -&gt; $6.5B (2019) </a:t>
            </a:r>
            <a:r>
              <a:rPr baseline="31999"/>
              <a:t>[1]</a:t>
            </a:r>
          </a:p>
          <a:p>
            <a:pPr>
              <a:lnSpc>
                <a:spcPct val="140000"/>
              </a:lnSpc>
              <a:buClr>
                <a:srgbClr val="B5B5B5"/>
              </a:buClr>
              <a:defRPr sz="3200"/>
            </a:pPr>
            <a:r>
              <a:rPr>
                <a:uFill>
                  <a:solidFill>
                    <a:srgbClr val="B5B5B5"/>
                  </a:solidFill>
                </a:uFill>
              </a:rPr>
              <a:t>Siri/Cortana/Google Now</a:t>
            </a:r>
          </a:p>
        </p:txBody>
      </p:sp>
      <p:sp>
        <p:nvSpPr>
          <p:cNvPr id="489" name="Circle"/>
          <p:cNvSpPr/>
          <p:nvPr/>
        </p:nvSpPr>
        <p:spPr>
          <a:xfrm>
            <a:off x="13134790" y="10090176"/>
            <a:ext cx="1847657" cy="1847657"/>
          </a:xfrm>
          <a:prstGeom prst="ellipse">
            <a:avLst/>
          </a:prstGeom>
          <a:solidFill>
            <a:srgbClr val="04CBA8"/>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490" name="Augmented/Virtual Reality"/>
          <p:cNvSpPr txBox="1"/>
          <p:nvPr/>
        </p:nvSpPr>
        <p:spPr>
          <a:xfrm>
            <a:off x="15106828" y="9849539"/>
            <a:ext cx="4925670"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Augmented/Virtual Reality</a:t>
            </a:r>
          </a:p>
        </p:txBody>
      </p:sp>
      <p:sp>
        <p:nvSpPr>
          <p:cNvPr id="491" name="$150B by 2020 [2]…"/>
          <p:cNvSpPr txBox="1"/>
          <p:nvPr/>
        </p:nvSpPr>
        <p:spPr>
          <a:xfrm>
            <a:off x="15106828" y="10425238"/>
            <a:ext cx="7950201" cy="14478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lnSpc>
                <a:spcPct val="120000"/>
              </a:lnSpc>
              <a:buClr>
                <a:srgbClr val="B5B5B5"/>
              </a:buClr>
              <a:defRPr sz="3200"/>
            </a:pPr>
            <a:r>
              <a:t>$150B by 2020 </a:t>
            </a:r>
            <a:r>
              <a:rPr baseline="31999"/>
              <a:t>[2]</a:t>
            </a:r>
          </a:p>
          <a:p>
            <a:pPr>
              <a:lnSpc>
                <a:spcPct val="120000"/>
              </a:lnSpc>
              <a:buClr>
                <a:srgbClr val="B5B5B5"/>
              </a:buClr>
              <a:defRPr sz="3200"/>
            </a:pPr>
            <a:r>
              <a:t>Oculus/HoloLens/Magic Leap</a:t>
            </a:r>
          </a:p>
        </p:txBody>
      </p:sp>
      <p:sp>
        <p:nvSpPr>
          <p:cNvPr id="492" name="Ñ"/>
          <p:cNvSpPr txBox="1"/>
          <p:nvPr/>
        </p:nvSpPr>
        <p:spPr>
          <a:xfrm>
            <a:off x="2519505" y="5239848"/>
            <a:ext cx="884586"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8800">
                <a:latin typeface="Iconic"/>
                <a:ea typeface="Iconic"/>
                <a:cs typeface="Iconic"/>
                <a:sym typeface="Iconic"/>
              </a:defRPr>
            </a:pPr>
            <a:r>
              <a:rPr sz="10000">
                <a:latin typeface="RaphaelIcons"/>
                <a:ea typeface="RaphaelIcons"/>
                <a:cs typeface="RaphaelIcons"/>
                <a:sym typeface="RaphaelIcons"/>
              </a:rPr>
              <a:t>Ñ</a:t>
            </a:r>
          </a:p>
        </p:txBody>
      </p:sp>
      <p:sp>
        <p:nvSpPr>
          <p:cNvPr id="493" name=""/>
          <p:cNvSpPr txBox="1"/>
          <p:nvPr/>
        </p:nvSpPr>
        <p:spPr>
          <a:xfrm>
            <a:off x="13576162" y="7975362"/>
            <a:ext cx="877723" cy="82652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Iconic"/>
              <a:defRPr sz="8800">
                <a:solidFill>
                  <a:srgbClr val="FFFFFF"/>
                </a:solidFill>
                <a:uFill>
                  <a:solidFill>
                    <a:srgbClr val="FFFFFF"/>
                  </a:solidFill>
                </a:uFill>
                <a:latin typeface="Iconic"/>
                <a:ea typeface="Iconic"/>
                <a:cs typeface="Iconic"/>
                <a:sym typeface="Iconic"/>
              </a:defRPr>
            </a:lvl1pPr>
          </a:lstStyle>
          <a:p>
            <a:r>
              <a:t></a:t>
            </a:r>
          </a:p>
        </p:txBody>
      </p:sp>
      <p:sp>
        <p:nvSpPr>
          <p:cNvPr id="494" name="+"/>
          <p:cNvSpPr txBox="1"/>
          <p:nvPr/>
        </p:nvSpPr>
        <p:spPr>
          <a:xfrm>
            <a:off x="2543333" y="7753622"/>
            <a:ext cx="836931" cy="12700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Modern Pictograms"/>
              <a:defRPr sz="10000">
                <a:solidFill>
                  <a:srgbClr val="FFFFFF"/>
                </a:solidFill>
                <a:uFill>
                  <a:solidFill>
                    <a:srgbClr val="FFFFFF"/>
                  </a:solidFill>
                </a:uFill>
                <a:latin typeface="Modern Pictograms"/>
                <a:ea typeface="Modern Pictograms"/>
                <a:cs typeface="Modern Pictograms"/>
                <a:sym typeface="Modern Pictograms"/>
              </a:defRPr>
            </a:lvl1pPr>
          </a:lstStyle>
          <a:p>
            <a:pPr>
              <a:defRPr sz="8800">
                <a:latin typeface="Iconic"/>
                <a:ea typeface="Iconic"/>
                <a:cs typeface="Iconic"/>
                <a:sym typeface="Iconic"/>
              </a:defRPr>
            </a:pPr>
            <a:r>
              <a:rPr sz="10000">
                <a:latin typeface="Modern Pictograms"/>
                <a:ea typeface="Modern Pictograms"/>
                <a:cs typeface="Modern Pictograms"/>
                <a:sym typeface="Modern Pictograms"/>
              </a:rPr>
              <a:t>+</a:t>
            </a:r>
          </a:p>
        </p:txBody>
      </p:sp>
      <p:sp>
        <p:nvSpPr>
          <p:cNvPr id="495" name="&gt;"/>
          <p:cNvSpPr txBox="1"/>
          <p:nvPr/>
        </p:nvSpPr>
        <p:spPr>
          <a:xfrm>
            <a:off x="13576163" y="10467904"/>
            <a:ext cx="977901" cy="1066801"/>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Sosa"/>
              <a:defRPr sz="7600">
                <a:solidFill>
                  <a:srgbClr val="FFFFFF"/>
                </a:solidFill>
                <a:uFill>
                  <a:solidFill>
                    <a:srgbClr val="FFFFFF"/>
                  </a:solidFill>
                </a:uFill>
                <a:latin typeface="Sosa"/>
                <a:ea typeface="Sosa"/>
                <a:cs typeface="Sosa"/>
                <a:sym typeface="Sosa"/>
              </a:defRPr>
            </a:lvl1pPr>
          </a:lstStyle>
          <a:p>
            <a:pPr>
              <a:defRPr sz="8800">
                <a:latin typeface="Iconic"/>
                <a:ea typeface="Iconic"/>
                <a:cs typeface="Iconic"/>
                <a:sym typeface="Iconic"/>
              </a:defRPr>
            </a:pPr>
            <a:r>
              <a:rPr sz="7600">
                <a:latin typeface="Sosa"/>
                <a:ea typeface="Sosa"/>
                <a:cs typeface="Sosa"/>
                <a:sym typeface="Sosa"/>
              </a:rPr>
              <a:t>&gt;</a:t>
            </a:r>
          </a:p>
        </p:txBody>
      </p:sp>
      <p:grpSp>
        <p:nvGrpSpPr>
          <p:cNvPr id="500" name="Group"/>
          <p:cNvGrpSpPr/>
          <p:nvPr/>
        </p:nvGrpSpPr>
        <p:grpSpPr>
          <a:xfrm>
            <a:off x="2519505" y="10559012"/>
            <a:ext cx="884586" cy="884585"/>
            <a:chOff x="0" y="0"/>
            <a:chExt cx="884584" cy="884584"/>
          </a:xfrm>
        </p:grpSpPr>
        <p:sp>
          <p:nvSpPr>
            <p:cNvPr id="496" name="Shape"/>
            <p:cNvSpPr/>
            <p:nvPr/>
          </p:nvSpPr>
          <p:spPr>
            <a:xfrm>
              <a:off x="0" y="0"/>
              <a:ext cx="884585" cy="221147"/>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0" y="21600"/>
                  </a:lnTo>
                  <a:lnTo>
                    <a:pt x="21600" y="21600"/>
                  </a:lnTo>
                  <a:lnTo>
                    <a:pt x="16200" y="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497" name="Shape"/>
            <p:cNvSpPr/>
            <p:nvPr/>
          </p:nvSpPr>
          <p:spPr>
            <a:xfrm>
              <a:off x="0" y="718725"/>
              <a:ext cx="884585" cy="165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498" name="Shape"/>
            <p:cNvSpPr/>
            <p:nvPr/>
          </p:nvSpPr>
          <p:spPr>
            <a:xfrm>
              <a:off x="0" y="497578"/>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sp>
          <p:nvSpPr>
            <p:cNvPr id="499" name="Shape"/>
            <p:cNvSpPr/>
            <p:nvPr/>
          </p:nvSpPr>
          <p:spPr>
            <a:xfrm>
              <a:off x="0" y="276432"/>
              <a:ext cx="884585" cy="1658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moveTo>
                    <a:pt x="18900" y="7200"/>
                  </a:moveTo>
                  <a:lnTo>
                    <a:pt x="20250" y="7200"/>
                  </a:lnTo>
                  <a:lnTo>
                    <a:pt x="20250" y="14400"/>
                  </a:lnTo>
                  <a:lnTo>
                    <a:pt x="18900" y="14400"/>
                  </a:lnTo>
                  <a:lnTo>
                    <a:pt x="18900" y="7200"/>
                  </a:lnTo>
                  <a:close/>
                  <a:moveTo>
                    <a:pt x="9450" y="7200"/>
                  </a:moveTo>
                  <a:lnTo>
                    <a:pt x="10800" y="7200"/>
                  </a:lnTo>
                  <a:lnTo>
                    <a:pt x="10800" y="14400"/>
                  </a:lnTo>
                  <a:lnTo>
                    <a:pt x="9450" y="14400"/>
                  </a:lnTo>
                  <a:lnTo>
                    <a:pt x="9450" y="7200"/>
                  </a:lnTo>
                  <a:close/>
                  <a:moveTo>
                    <a:pt x="6750" y="7200"/>
                  </a:moveTo>
                  <a:lnTo>
                    <a:pt x="8100" y="7200"/>
                  </a:lnTo>
                  <a:lnTo>
                    <a:pt x="8100" y="14400"/>
                  </a:lnTo>
                  <a:lnTo>
                    <a:pt x="6750" y="14400"/>
                  </a:lnTo>
                  <a:lnTo>
                    <a:pt x="6750" y="7200"/>
                  </a:lnTo>
                  <a:close/>
                  <a:moveTo>
                    <a:pt x="4050" y="7200"/>
                  </a:moveTo>
                  <a:lnTo>
                    <a:pt x="5400" y="7200"/>
                  </a:lnTo>
                  <a:lnTo>
                    <a:pt x="5400" y="14400"/>
                  </a:lnTo>
                  <a:lnTo>
                    <a:pt x="4050" y="14400"/>
                  </a:lnTo>
                  <a:lnTo>
                    <a:pt x="4050" y="7200"/>
                  </a:lnTo>
                  <a:close/>
                  <a:moveTo>
                    <a:pt x="1350" y="7200"/>
                  </a:moveTo>
                  <a:lnTo>
                    <a:pt x="2700" y="7200"/>
                  </a:lnTo>
                  <a:lnTo>
                    <a:pt x="2700" y="14400"/>
                  </a:lnTo>
                  <a:lnTo>
                    <a:pt x="1350" y="14400"/>
                  </a:lnTo>
                  <a:lnTo>
                    <a:pt x="1350" y="7200"/>
                  </a:lnTo>
                  <a:close/>
                </a:path>
              </a:pathLst>
            </a:custGeom>
            <a:solidFill>
              <a:srgbClr val="FFFFFF"/>
            </a:solidFill>
            <a:ln w="9525" cap="flat">
              <a:noFill/>
              <a:round/>
            </a:ln>
            <a:effectLst/>
          </p:spPr>
          <p:txBody>
            <a:bodyPr wrap="square" lIns="0" tIns="0" rIns="0" bIns="0" numCol="1" anchor="t">
              <a:noAutofit/>
            </a:bodyPr>
            <a:lstStyle/>
            <a:p>
              <a:pPr defTabSz="457200">
                <a:buClrTx/>
                <a:defRPr sz="1200">
                  <a:uFillTx/>
                  <a:latin typeface="Helvetica"/>
                  <a:ea typeface="Helvetica"/>
                  <a:cs typeface="Helvetica"/>
                  <a:sym typeface="Helvetica"/>
                </a:defRPr>
              </a:pPr>
              <a:endParaRPr/>
            </a:p>
          </p:txBody>
        </p:sp>
      </p:grpSp>
      <p:sp>
        <p:nvSpPr>
          <p:cNvPr id="501" name="Shape"/>
          <p:cNvSpPr/>
          <p:nvPr/>
        </p:nvSpPr>
        <p:spPr>
          <a:xfrm>
            <a:off x="13576163" y="5360208"/>
            <a:ext cx="893469" cy="826521"/>
          </a:xfrm>
          <a:custGeom>
            <a:avLst/>
            <a:gdLst/>
            <a:ahLst/>
            <a:cxnLst>
              <a:cxn ang="0">
                <a:pos x="wd2" y="hd2"/>
              </a:cxn>
              <a:cxn ang="5400000">
                <a:pos x="wd2" y="hd2"/>
              </a:cxn>
              <a:cxn ang="10800000">
                <a:pos x="wd2" y="hd2"/>
              </a:cxn>
              <a:cxn ang="16200000">
                <a:pos x="wd2" y="hd2"/>
              </a:cxn>
            </a:cxnLst>
            <a:rect l="0" t="0" r="r" b="b"/>
            <a:pathLst>
              <a:path w="21600" h="21600" extrusionOk="0">
                <a:moveTo>
                  <a:pt x="20829" y="9000"/>
                </a:moveTo>
                <a:cubicBezTo>
                  <a:pt x="19286" y="9000"/>
                  <a:pt x="19286" y="9000"/>
                  <a:pt x="19286" y="9000"/>
                </a:cubicBezTo>
                <a:cubicBezTo>
                  <a:pt x="18900" y="7200"/>
                  <a:pt x="18900" y="7200"/>
                  <a:pt x="18900" y="7200"/>
                </a:cubicBezTo>
                <a:cubicBezTo>
                  <a:pt x="20829" y="7200"/>
                  <a:pt x="20829" y="7200"/>
                  <a:pt x="20829" y="7200"/>
                </a:cubicBezTo>
                <a:cubicBezTo>
                  <a:pt x="21214" y="7200"/>
                  <a:pt x="21600" y="6750"/>
                  <a:pt x="21600" y="6300"/>
                </a:cubicBezTo>
                <a:cubicBezTo>
                  <a:pt x="21600" y="5850"/>
                  <a:pt x="21214" y="5400"/>
                  <a:pt x="20829" y="5400"/>
                </a:cubicBezTo>
                <a:cubicBezTo>
                  <a:pt x="18514" y="5400"/>
                  <a:pt x="18514" y="5400"/>
                  <a:pt x="18514" y="5400"/>
                </a:cubicBezTo>
                <a:cubicBezTo>
                  <a:pt x="17357" y="1800"/>
                  <a:pt x="17357" y="1800"/>
                  <a:pt x="17357" y="1800"/>
                </a:cubicBezTo>
                <a:cubicBezTo>
                  <a:pt x="16971" y="450"/>
                  <a:pt x="16200" y="0"/>
                  <a:pt x="15429" y="0"/>
                </a:cubicBezTo>
                <a:cubicBezTo>
                  <a:pt x="6171" y="0"/>
                  <a:pt x="6171" y="0"/>
                  <a:pt x="6171" y="0"/>
                </a:cubicBezTo>
                <a:cubicBezTo>
                  <a:pt x="5014" y="0"/>
                  <a:pt x="4243" y="450"/>
                  <a:pt x="3857" y="1800"/>
                </a:cubicBezTo>
                <a:cubicBezTo>
                  <a:pt x="3086" y="5400"/>
                  <a:pt x="3086" y="5400"/>
                  <a:pt x="3086" y="5400"/>
                </a:cubicBezTo>
                <a:cubicBezTo>
                  <a:pt x="771" y="5400"/>
                  <a:pt x="771" y="5400"/>
                  <a:pt x="771" y="5400"/>
                </a:cubicBezTo>
                <a:cubicBezTo>
                  <a:pt x="0" y="5400"/>
                  <a:pt x="0" y="5850"/>
                  <a:pt x="0" y="6300"/>
                </a:cubicBezTo>
                <a:cubicBezTo>
                  <a:pt x="0" y="6750"/>
                  <a:pt x="0" y="7200"/>
                  <a:pt x="771" y="7200"/>
                </a:cubicBezTo>
                <a:cubicBezTo>
                  <a:pt x="2314" y="7200"/>
                  <a:pt x="2314" y="7200"/>
                  <a:pt x="2314" y="7200"/>
                </a:cubicBezTo>
                <a:cubicBezTo>
                  <a:pt x="1929" y="9000"/>
                  <a:pt x="1929" y="9000"/>
                  <a:pt x="1929" y="9000"/>
                </a:cubicBezTo>
                <a:cubicBezTo>
                  <a:pt x="771" y="9000"/>
                  <a:pt x="771" y="9000"/>
                  <a:pt x="771" y="9000"/>
                </a:cubicBezTo>
                <a:cubicBezTo>
                  <a:pt x="0" y="9000"/>
                  <a:pt x="0" y="9450"/>
                  <a:pt x="0" y="9900"/>
                </a:cubicBezTo>
                <a:cubicBezTo>
                  <a:pt x="0" y="15300"/>
                  <a:pt x="0" y="15300"/>
                  <a:pt x="0" y="15300"/>
                </a:cubicBezTo>
                <a:cubicBezTo>
                  <a:pt x="0" y="15750"/>
                  <a:pt x="0" y="16200"/>
                  <a:pt x="771" y="16200"/>
                </a:cubicBezTo>
                <a:cubicBezTo>
                  <a:pt x="1543" y="16200"/>
                  <a:pt x="1543" y="16200"/>
                  <a:pt x="1543" y="16200"/>
                </a:cubicBezTo>
                <a:cubicBezTo>
                  <a:pt x="1543" y="19800"/>
                  <a:pt x="1543" y="19800"/>
                  <a:pt x="1543" y="19800"/>
                </a:cubicBezTo>
                <a:cubicBezTo>
                  <a:pt x="1543" y="20700"/>
                  <a:pt x="1929" y="21600"/>
                  <a:pt x="3086" y="21600"/>
                </a:cubicBezTo>
                <a:cubicBezTo>
                  <a:pt x="4629" y="21600"/>
                  <a:pt x="4629" y="21600"/>
                  <a:pt x="4629" y="21600"/>
                </a:cubicBezTo>
                <a:cubicBezTo>
                  <a:pt x="5400" y="21600"/>
                  <a:pt x="6171" y="20700"/>
                  <a:pt x="6171" y="19800"/>
                </a:cubicBezTo>
                <a:cubicBezTo>
                  <a:pt x="6171" y="16200"/>
                  <a:pt x="6171" y="16200"/>
                  <a:pt x="6171" y="16200"/>
                </a:cubicBezTo>
                <a:cubicBezTo>
                  <a:pt x="15429" y="16200"/>
                  <a:pt x="15429" y="16200"/>
                  <a:pt x="15429" y="16200"/>
                </a:cubicBezTo>
                <a:cubicBezTo>
                  <a:pt x="15429" y="19800"/>
                  <a:pt x="15429" y="19800"/>
                  <a:pt x="15429" y="19800"/>
                </a:cubicBezTo>
                <a:cubicBezTo>
                  <a:pt x="15429" y="20700"/>
                  <a:pt x="15814" y="21600"/>
                  <a:pt x="16971" y="21600"/>
                </a:cubicBezTo>
                <a:cubicBezTo>
                  <a:pt x="18514" y="21600"/>
                  <a:pt x="18514" y="21600"/>
                  <a:pt x="18514" y="21600"/>
                </a:cubicBezTo>
                <a:cubicBezTo>
                  <a:pt x="19286" y="21600"/>
                  <a:pt x="20057" y="20700"/>
                  <a:pt x="20057" y="19800"/>
                </a:cubicBezTo>
                <a:cubicBezTo>
                  <a:pt x="20057" y="16200"/>
                  <a:pt x="20057" y="16200"/>
                  <a:pt x="20057" y="16200"/>
                </a:cubicBezTo>
                <a:cubicBezTo>
                  <a:pt x="20829" y="16200"/>
                  <a:pt x="20829" y="16200"/>
                  <a:pt x="20829" y="16200"/>
                </a:cubicBezTo>
                <a:cubicBezTo>
                  <a:pt x="21214" y="16200"/>
                  <a:pt x="21600" y="15750"/>
                  <a:pt x="21600" y="15300"/>
                </a:cubicBezTo>
                <a:cubicBezTo>
                  <a:pt x="21600" y="9900"/>
                  <a:pt x="21600" y="9900"/>
                  <a:pt x="21600" y="9900"/>
                </a:cubicBezTo>
                <a:cubicBezTo>
                  <a:pt x="21600" y="9450"/>
                  <a:pt x="21214" y="9000"/>
                  <a:pt x="20829" y="9000"/>
                </a:cubicBezTo>
                <a:close/>
                <a:moveTo>
                  <a:pt x="5400" y="2250"/>
                </a:moveTo>
                <a:cubicBezTo>
                  <a:pt x="5400" y="1800"/>
                  <a:pt x="5786" y="1800"/>
                  <a:pt x="6171" y="1800"/>
                </a:cubicBezTo>
                <a:cubicBezTo>
                  <a:pt x="9257" y="1800"/>
                  <a:pt x="9257" y="1800"/>
                  <a:pt x="9257" y="1800"/>
                </a:cubicBezTo>
                <a:cubicBezTo>
                  <a:pt x="9257" y="2700"/>
                  <a:pt x="9257" y="2700"/>
                  <a:pt x="9257" y="2700"/>
                </a:cubicBezTo>
                <a:cubicBezTo>
                  <a:pt x="9257" y="3150"/>
                  <a:pt x="9257" y="3600"/>
                  <a:pt x="10029" y="3600"/>
                </a:cubicBezTo>
                <a:cubicBezTo>
                  <a:pt x="11571" y="3600"/>
                  <a:pt x="11571" y="3600"/>
                  <a:pt x="11571" y="3600"/>
                </a:cubicBezTo>
                <a:cubicBezTo>
                  <a:pt x="11957" y="3600"/>
                  <a:pt x="12343" y="3150"/>
                  <a:pt x="12343" y="2700"/>
                </a:cubicBezTo>
                <a:cubicBezTo>
                  <a:pt x="12343" y="1800"/>
                  <a:pt x="12343" y="1800"/>
                  <a:pt x="12343" y="1800"/>
                </a:cubicBezTo>
                <a:cubicBezTo>
                  <a:pt x="15429" y="1800"/>
                  <a:pt x="15429" y="1800"/>
                  <a:pt x="15429" y="1800"/>
                </a:cubicBezTo>
                <a:cubicBezTo>
                  <a:pt x="15429" y="1800"/>
                  <a:pt x="15814" y="1800"/>
                  <a:pt x="15814" y="2250"/>
                </a:cubicBezTo>
                <a:cubicBezTo>
                  <a:pt x="17743" y="9000"/>
                  <a:pt x="17743" y="9000"/>
                  <a:pt x="17743" y="9000"/>
                </a:cubicBezTo>
                <a:cubicBezTo>
                  <a:pt x="3471" y="9000"/>
                  <a:pt x="3471" y="9000"/>
                  <a:pt x="3471" y="9000"/>
                </a:cubicBezTo>
                <a:lnTo>
                  <a:pt x="5400" y="2250"/>
                </a:lnTo>
                <a:close/>
                <a:moveTo>
                  <a:pt x="4629" y="14400"/>
                </a:moveTo>
                <a:cubicBezTo>
                  <a:pt x="3471" y="14400"/>
                  <a:pt x="3086" y="13500"/>
                  <a:pt x="3086" y="12600"/>
                </a:cubicBezTo>
                <a:cubicBezTo>
                  <a:pt x="3086" y="11700"/>
                  <a:pt x="3471" y="10800"/>
                  <a:pt x="4629" y="10800"/>
                </a:cubicBezTo>
                <a:cubicBezTo>
                  <a:pt x="5400" y="10800"/>
                  <a:pt x="6171" y="11700"/>
                  <a:pt x="6171" y="12600"/>
                </a:cubicBezTo>
                <a:cubicBezTo>
                  <a:pt x="6171" y="13500"/>
                  <a:pt x="5400" y="14400"/>
                  <a:pt x="4629" y="14400"/>
                </a:cubicBezTo>
                <a:close/>
                <a:moveTo>
                  <a:pt x="13886" y="14400"/>
                </a:moveTo>
                <a:cubicBezTo>
                  <a:pt x="7714" y="14400"/>
                  <a:pt x="7714" y="14400"/>
                  <a:pt x="7714" y="14400"/>
                </a:cubicBezTo>
                <a:cubicBezTo>
                  <a:pt x="7714" y="12600"/>
                  <a:pt x="7714" y="12600"/>
                  <a:pt x="7714" y="12600"/>
                </a:cubicBezTo>
                <a:cubicBezTo>
                  <a:pt x="13886" y="12600"/>
                  <a:pt x="13886" y="12600"/>
                  <a:pt x="13886" y="12600"/>
                </a:cubicBezTo>
                <a:lnTo>
                  <a:pt x="13886" y="14400"/>
                </a:lnTo>
                <a:close/>
                <a:moveTo>
                  <a:pt x="16971" y="14400"/>
                </a:moveTo>
                <a:cubicBezTo>
                  <a:pt x="15814" y="14400"/>
                  <a:pt x="15429" y="13500"/>
                  <a:pt x="15429" y="12600"/>
                </a:cubicBezTo>
                <a:cubicBezTo>
                  <a:pt x="15429" y="11700"/>
                  <a:pt x="15814" y="10800"/>
                  <a:pt x="16971" y="10800"/>
                </a:cubicBezTo>
                <a:cubicBezTo>
                  <a:pt x="17743" y="10800"/>
                  <a:pt x="18514" y="11700"/>
                  <a:pt x="18514" y="12600"/>
                </a:cubicBezTo>
                <a:cubicBezTo>
                  <a:pt x="18514" y="13500"/>
                  <a:pt x="17743" y="14400"/>
                  <a:pt x="16971" y="14400"/>
                </a:cubicBezTo>
                <a:close/>
              </a:path>
            </a:pathLst>
          </a:custGeom>
          <a:solidFill>
            <a:srgbClr val="FFFFFF"/>
          </a:solidFill>
        </p:spPr>
        <p:txBody>
          <a:bodyPr lIns="0" tIns="0" rIns="0" bIns="0"/>
          <a:lstStyle/>
          <a:p>
            <a:pPr defTabSz="457200">
              <a:buClrTx/>
              <a:defRPr sz="1200">
                <a:uFillTx/>
                <a:latin typeface="Helvetica"/>
                <a:ea typeface="Helvetica"/>
                <a:cs typeface="Helvetica"/>
                <a:sym typeface="Helvetica"/>
              </a:defRPr>
            </a:pPr>
            <a:endParaRPr/>
          </a:p>
        </p:txBody>
      </p:sp>
      <p:sp>
        <p:nvSpPr>
          <p:cNvPr id="502" name="[1] http://www.siemens.com/innovation/en/home/pictures-of-the-future/digitalization-and-software/digital-assistants-trends.html…"/>
          <p:cNvSpPr txBox="1"/>
          <p:nvPr/>
        </p:nvSpPr>
        <p:spPr>
          <a:xfrm>
            <a:off x="2037970" y="13244496"/>
            <a:ext cx="8392220" cy="5588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a:defRPr sz="1200"/>
            </a:pPr>
            <a:r>
              <a:t>[1] http://www.siemens.com/innovation/en/home/pictures-of-the-future/digitalization-and-software/digital-assistants-trends.html </a:t>
            </a:r>
          </a:p>
          <a:p>
            <a:pPr>
              <a:defRPr sz="1200"/>
            </a:pPr>
            <a:r>
              <a:t>[2] </a:t>
            </a:r>
            <a:r>
              <a:rPr u="sng">
                <a:hlinkClick r:id="rId2"/>
              </a:rPr>
              <a:t>http://techcrunch.com/2015/04/06/augmented-and-virtual-reality-to-hit-150-billion-by-2020/#.7q0heh:oABw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73"/>
                                        </p:tgtEl>
                                        <p:attrNameLst>
                                          <p:attrName>style.visibility</p:attrName>
                                        </p:attrNameLst>
                                      </p:cBhvr>
                                      <p:to>
                                        <p:strVal val="visible"/>
                                      </p:to>
                                    </p:set>
                                    <p:animEffect transition="in" filter="dissolve">
                                      <p:cBhvr>
                                        <p:cTn id="7" dur="500"/>
                                        <p:tgtEl>
                                          <p:spTgt spid="47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74"/>
                                        </p:tgtEl>
                                        <p:attrNameLst>
                                          <p:attrName>style.visibility</p:attrName>
                                        </p:attrNameLst>
                                      </p:cBhvr>
                                      <p:to>
                                        <p:strVal val="visible"/>
                                      </p:to>
                                    </p:set>
                                    <p:animEffect transition="in" filter="dissolve">
                                      <p:cBhvr>
                                        <p:cTn id="11" dur="500"/>
                                        <p:tgtEl>
                                          <p:spTgt spid="474"/>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475"/>
                                        </p:tgtEl>
                                        <p:attrNameLst>
                                          <p:attrName>style.visibility</p:attrName>
                                        </p:attrNameLst>
                                      </p:cBhvr>
                                      <p:to>
                                        <p:strVal val="visible"/>
                                      </p:to>
                                    </p:set>
                                    <p:animEffect transition="in" filter="wipe(left)">
                                      <p:cBhvr>
                                        <p:cTn id="15" dur="500"/>
                                        <p:tgtEl>
                                          <p:spTgt spid="475"/>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476"/>
                                        </p:tgtEl>
                                        <p:attrNameLst>
                                          <p:attrName>style.visibility</p:attrName>
                                        </p:attrNameLst>
                                      </p:cBhvr>
                                      <p:to>
                                        <p:strVal val="visible"/>
                                      </p:to>
                                    </p:set>
                                    <p:animEffect transition="in" filter="dissolve">
                                      <p:cBhvr>
                                        <p:cTn id="19" dur="500"/>
                                        <p:tgtEl>
                                          <p:spTgt spid="47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477"/>
                                        </p:tgtEl>
                                        <p:attrNameLst>
                                          <p:attrName>style.visibility</p:attrName>
                                        </p:attrNameLst>
                                      </p:cBhvr>
                                      <p:to>
                                        <p:strVal val="visible"/>
                                      </p:to>
                                    </p:set>
                                    <p:animEffect transition="in" filter="dissolve">
                                      <p:cBhvr>
                                        <p:cTn id="23" dur="500"/>
                                        <p:tgtEl>
                                          <p:spTgt spid="477"/>
                                        </p:tgtEl>
                                      </p:cBhvr>
                                    </p:animEffect>
                                  </p:childTnLst>
                                </p:cTn>
                              </p:par>
                            </p:childTnLst>
                          </p:cTn>
                        </p:par>
                        <p:par>
                          <p:cTn id="24" fill="hold">
                            <p:stCondLst>
                              <p:cond delay="2500"/>
                            </p:stCondLst>
                            <p:childTnLst>
                              <p:par>
                                <p:cTn id="25" presetID="22" presetClass="entr" presetSubtype="8" fill="hold" grpId="6" nodeType="afterEffect">
                                  <p:stCondLst>
                                    <p:cond delay="0"/>
                                  </p:stCondLst>
                                  <p:iterate>
                                    <p:tmAbs val="0"/>
                                  </p:iterate>
                                  <p:childTnLst>
                                    <p:set>
                                      <p:cBhvr>
                                        <p:cTn id="26" fill="hold"/>
                                        <p:tgtEl>
                                          <p:spTgt spid="478"/>
                                        </p:tgtEl>
                                        <p:attrNameLst>
                                          <p:attrName>style.visibility</p:attrName>
                                        </p:attrNameLst>
                                      </p:cBhvr>
                                      <p:to>
                                        <p:strVal val="visible"/>
                                      </p:to>
                                    </p:set>
                                    <p:animEffect transition="in" filter="wipe(left)">
                                      <p:cBhvr>
                                        <p:cTn id="27" dur="500"/>
                                        <p:tgtEl>
                                          <p:spTgt spid="478"/>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479"/>
                                        </p:tgtEl>
                                        <p:attrNameLst>
                                          <p:attrName>style.visibility</p:attrName>
                                        </p:attrNameLst>
                                      </p:cBhvr>
                                      <p:to>
                                        <p:strVal val="visible"/>
                                      </p:to>
                                    </p:set>
                                    <p:animEffect transition="in" filter="dissolve">
                                      <p:cBhvr>
                                        <p:cTn id="31" dur="500"/>
                                        <p:tgtEl>
                                          <p:spTgt spid="479"/>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480"/>
                                        </p:tgtEl>
                                        <p:attrNameLst>
                                          <p:attrName>style.visibility</p:attrName>
                                        </p:attrNameLst>
                                      </p:cBhvr>
                                      <p:to>
                                        <p:strVal val="visible"/>
                                      </p:to>
                                    </p:set>
                                    <p:animEffect transition="in" filter="dissolve">
                                      <p:cBhvr>
                                        <p:cTn id="35" dur="500"/>
                                        <p:tgtEl>
                                          <p:spTgt spid="480"/>
                                        </p:tgtEl>
                                      </p:cBhvr>
                                    </p:animEffect>
                                  </p:childTnLst>
                                </p:cTn>
                              </p:par>
                            </p:childTnLst>
                          </p:cTn>
                        </p:par>
                        <p:par>
                          <p:cTn id="36" fill="hold">
                            <p:stCondLst>
                              <p:cond delay="4000"/>
                            </p:stCondLst>
                            <p:childTnLst>
                              <p:par>
                                <p:cTn id="37" presetID="22" presetClass="entr" presetSubtype="8" fill="hold" grpId="9" nodeType="afterEffect">
                                  <p:stCondLst>
                                    <p:cond delay="0"/>
                                  </p:stCondLst>
                                  <p:iterate>
                                    <p:tmAbs val="0"/>
                                  </p:iterate>
                                  <p:childTnLst>
                                    <p:set>
                                      <p:cBhvr>
                                        <p:cTn id="38" fill="hold"/>
                                        <p:tgtEl>
                                          <p:spTgt spid="481"/>
                                        </p:tgtEl>
                                        <p:attrNameLst>
                                          <p:attrName>style.visibility</p:attrName>
                                        </p:attrNameLst>
                                      </p:cBhvr>
                                      <p:to>
                                        <p:strVal val="visible"/>
                                      </p:to>
                                    </p:set>
                                    <p:animEffect transition="in" filter="wipe(left)">
                                      <p:cBhvr>
                                        <p:cTn id="39" dur="500"/>
                                        <p:tgtEl>
                                          <p:spTgt spid="481"/>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482"/>
                                        </p:tgtEl>
                                        <p:attrNameLst>
                                          <p:attrName>style.visibility</p:attrName>
                                        </p:attrNameLst>
                                      </p:cBhvr>
                                      <p:to>
                                        <p:strVal val="visible"/>
                                      </p:to>
                                    </p:set>
                                    <p:animEffect transition="in" filter="dissolve">
                                      <p:cBhvr>
                                        <p:cTn id="43" dur="500"/>
                                        <p:tgtEl>
                                          <p:spTgt spid="482"/>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483"/>
                                        </p:tgtEl>
                                        <p:attrNameLst>
                                          <p:attrName>style.visibility</p:attrName>
                                        </p:attrNameLst>
                                      </p:cBhvr>
                                      <p:to>
                                        <p:strVal val="visible"/>
                                      </p:to>
                                    </p:set>
                                    <p:animEffect transition="in" filter="dissolve">
                                      <p:cBhvr>
                                        <p:cTn id="47" dur="500"/>
                                        <p:tgtEl>
                                          <p:spTgt spid="483"/>
                                        </p:tgtEl>
                                      </p:cBhvr>
                                    </p:animEffect>
                                  </p:childTnLst>
                                </p:cTn>
                              </p:par>
                            </p:childTnLst>
                          </p:cTn>
                        </p:par>
                        <p:par>
                          <p:cTn id="48" fill="hold">
                            <p:stCondLst>
                              <p:cond delay="5500"/>
                            </p:stCondLst>
                            <p:childTnLst>
                              <p:par>
                                <p:cTn id="49" presetID="22" presetClass="entr" presetSubtype="8" fill="hold" grpId="12" nodeType="afterEffect">
                                  <p:stCondLst>
                                    <p:cond delay="0"/>
                                  </p:stCondLst>
                                  <p:iterate>
                                    <p:tmAbs val="0"/>
                                  </p:iterate>
                                  <p:childTnLst>
                                    <p:set>
                                      <p:cBhvr>
                                        <p:cTn id="50" fill="hold"/>
                                        <p:tgtEl>
                                          <p:spTgt spid="484"/>
                                        </p:tgtEl>
                                        <p:attrNameLst>
                                          <p:attrName>style.visibility</p:attrName>
                                        </p:attrNameLst>
                                      </p:cBhvr>
                                      <p:to>
                                        <p:strVal val="visible"/>
                                      </p:to>
                                    </p:set>
                                    <p:animEffect transition="in" filter="wipe(left)">
                                      <p:cBhvr>
                                        <p:cTn id="51" dur="500"/>
                                        <p:tgtEl>
                                          <p:spTgt spid="484"/>
                                        </p:tgtEl>
                                      </p:cBhvr>
                                    </p:animEffect>
                                  </p:childTnLst>
                                </p:cTn>
                              </p:par>
                            </p:childTnLst>
                          </p:cTn>
                        </p:par>
                        <p:par>
                          <p:cTn id="52" fill="hold">
                            <p:stCondLst>
                              <p:cond delay="6000"/>
                            </p:stCondLst>
                            <p:childTnLst>
                              <p:par>
                                <p:cTn id="53" presetID="9" presetClass="entr" fill="hold" grpId="13" nodeType="afterEffect">
                                  <p:stCondLst>
                                    <p:cond delay="0"/>
                                  </p:stCondLst>
                                  <p:iterate>
                                    <p:tmAbs val="0"/>
                                  </p:iterate>
                                  <p:childTnLst>
                                    <p:set>
                                      <p:cBhvr>
                                        <p:cTn id="54" fill="hold"/>
                                        <p:tgtEl>
                                          <p:spTgt spid="485"/>
                                        </p:tgtEl>
                                        <p:attrNameLst>
                                          <p:attrName>style.visibility</p:attrName>
                                        </p:attrNameLst>
                                      </p:cBhvr>
                                      <p:to>
                                        <p:strVal val="visible"/>
                                      </p:to>
                                    </p:set>
                                    <p:animEffect transition="in" filter="dissolve">
                                      <p:cBhvr>
                                        <p:cTn id="55" dur="500"/>
                                        <p:tgtEl>
                                          <p:spTgt spid="485"/>
                                        </p:tgtEl>
                                      </p:cBhvr>
                                    </p:animEffect>
                                  </p:childTnLst>
                                </p:cTn>
                              </p:par>
                            </p:childTnLst>
                          </p:cTn>
                        </p:par>
                        <p:par>
                          <p:cTn id="56" fill="hold">
                            <p:stCondLst>
                              <p:cond delay="6500"/>
                            </p:stCondLst>
                            <p:childTnLst>
                              <p:par>
                                <p:cTn id="57" presetID="9" presetClass="entr" fill="hold" grpId="14" nodeType="afterEffect">
                                  <p:stCondLst>
                                    <p:cond delay="0"/>
                                  </p:stCondLst>
                                  <p:iterate>
                                    <p:tmAbs val="0"/>
                                  </p:iterate>
                                  <p:childTnLst>
                                    <p:set>
                                      <p:cBhvr>
                                        <p:cTn id="58" fill="hold"/>
                                        <p:tgtEl>
                                          <p:spTgt spid="486"/>
                                        </p:tgtEl>
                                        <p:attrNameLst>
                                          <p:attrName>style.visibility</p:attrName>
                                        </p:attrNameLst>
                                      </p:cBhvr>
                                      <p:to>
                                        <p:strVal val="visible"/>
                                      </p:to>
                                    </p:set>
                                    <p:animEffect transition="in" filter="dissolve">
                                      <p:cBhvr>
                                        <p:cTn id="59" dur="500"/>
                                        <p:tgtEl>
                                          <p:spTgt spid="486"/>
                                        </p:tgtEl>
                                      </p:cBhvr>
                                    </p:animEffect>
                                  </p:childTnLst>
                                </p:cTn>
                              </p:par>
                            </p:childTnLst>
                          </p:cTn>
                        </p:par>
                        <p:par>
                          <p:cTn id="60" fill="hold">
                            <p:stCondLst>
                              <p:cond delay="7000"/>
                            </p:stCondLst>
                            <p:childTnLst>
                              <p:par>
                                <p:cTn id="61" presetID="22" presetClass="entr" presetSubtype="8" fill="hold" grpId="15" nodeType="afterEffect">
                                  <p:stCondLst>
                                    <p:cond delay="0"/>
                                  </p:stCondLst>
                                  <p:iterate>
                                    <p:tmAbs val="0"/>
                                  </p:iterate>
                                  <p:childTnLst>
                                    <p:set>
                                      <p:cBhvr>
                                        <p:cTn id="62" fill="hold"/>
                                        <p:tgtEl>
                                          <p:spTgt spid="487"/>
                                        </p:tgtEl>
                                        <p:attrNameLst>
                                          <p:attrName>style.visibility</p:attrName>
                                        </p:attrNameLst>
                                      </p:cBhvr>
                                      <p:to>
                                        <p:strVal val="visible"/>
                                      </p:to>
                                    </p:set>
                                    <p:animEffect transition="in" filter="wipe(left)">
                                      <p:cBhvr>
                                        <p:cTn id="63" dur="500"/>
                                        <p:tgtEl>
                                          <p:spTgt spid="487"/>
                                        </p:tgtEl>
                                      </p:cBhvr>
                                    </p:animEffect>
                                  </p:childTnLst>
                                </p:cTn>
                              </p:par>
                            </p:childTnLst>
                          </p:cTn>
                        </p:par>
                        <p:par>
                          <p:cTn id="64" fill="hold">
                            <p:stCondLst>
                              <p:cond delay="7500"/>
                            </p:stCondLst>
                            <p:childTnLst>
                              <p:par>
                                <p:cTn id="65" presetID="9" presetClass="entr" fill="hold" grpId="16" nodeType="afterEffect">
                                  <p:stCondLst>
                                    <p:cond delay="0"/>
                                  </p:stCondLst>
                                  <p:iterate>
                                    <p:tmAbs val="0"/>
                                  </p:iterate>
                                  <p:childTnLst>
                                    <p:set>
                                      <p:cBhvr>
                                        <p:cTn id="66" fill="hold"/>
                                        <p:tgtEl>
                                          <p:spTgt spid="488"/>
                                        </p:tgtEl>
                                        <p:attrNameLst>
                                          <p:attrName>style.visibility</p:attrName>
                                        </p:attrNameLst>
                                      </p:cBhvr>
                                      <p:to>
                                        <p:strVal val="visible"/>
                                      </p:to>
                                    </p:set>
                                    <p:animEffect transition="in" filter="dissolve">
                                      <p:cBhvr>
                                        <p:cTn id="67" dur="500"/>
                                        <p:tgtEl>
                                          <p:spTgt spid="488"/>
                                        </p:tgtEl>
                                      </p:cBhvr>
                                    </p:animEffect>
                                  </p:childTnLst>
                                </p:cTn>
                              </p:par>
                            </p:childTnLst>
                          </p:cTn>
                        </p:par>
                        <p:par>
                          <p:cTn id="68" fill="hold">
                            <p:stCondLst>
                              <p:cond delay="8000"/>
                            </p:stCondLst>
                            <p:childTnLst>
                              <p:par>
                                <p:cTn id="69" presetID="9" presetClass="entr" fill="hold" grpId="17" nodeType="afterEffect">
                                  <p:stCondLst>
                                    <p:cond delay="0"/>
                                  </p:stCondLst>
                                  <p:iterate>
                                    <p:tmAbs val="0"/>
                                  </p:iterate>
                                  <p:childTnLst>
                                    <p:set>
                                      <p:cBhvr>
                                        <p:cTn id="70" fill="hold"/>
                                        <p:tgtEl>
                                          <p:spTgt spid="489"/>
                                        </p:tgtEl>
                                        <p:attrNameLst>
                                          <p:attrName>style.visibility</p:attrName>
                                        </p:attrNameLst>
                                      </p:cBhvr>
                                      <p:to>
                                        <p:strVal val="visible"/>
                                      </p:to>
                                    </p:set>
                                    <p:animEffect transition="in" filter="dissolve">
                                      <p:cBhvr>
                                        <p:cTn id="71" dur="500"/>
                                        <p:tgtEl>
                                          <p:spTgt spid="489"/>
                                        </p:tgtEl>
                                      </p:cBhvr>
                                    </p:animEffect>
                                  </p:childTnLst>
                                </p:cTn>
                              </p:par>
                            </p:childTnLst>
                          </p:cTn>
                        </p:par>
                        <p:par>
                          <p:cTn id="72" fill="hold">
                            <p:stCondLst>
                              <p:cond delay="8500"/>
                            </p:stCondLst>
                            <p:childTnLst>
                              <p:par>
                                <p:cTn id="73" presetID="22" presetClass="entr" presetSubtype="8" fill="hold" grpId="18" nodeType="afterEffect">
                                  <p:stCondLst>
                                    <p:cond delay="0"/>
                                  </p:stCondLst>
                                  <p:iterate>
                                    <p:tmAbs val="0"/>
                                  </p:iterate>
                                  <p:childTnLst>
                                    <p:set>
                                      <p:cBhvr>
                                        <p:cTn id="74" fill="hold"/>
                                        <p:tgtEl>
                                          <p:spTgt spid="490"/>
                                        </p:tgtEl>
                                        <p:attrNameLst>
                                          <p:attrName>style.visibility</p:attrName>
                                        </p:attrNameLst>
                                      </p:cBhvr>
                                      <p:to>
                                        <p:strVal val="visible"/>
                                      </p:to>
                                    </p:set>
                                    <p:animEffect transition="in" filter="wipe(left)">
                                      <p:cBhvr>
                                        <p:cTn id="75" dur="500"/>
                                        <p:tgtEl>
                                          <p:spTgt spid="490"/>
                                        </p:tgtEl>
                                      </p:cBhvr>
                                    </p:animEffect>
                                  </p:childTnLst>
                                </p:cTn>
                              </p:par>
                            </p:childTnLst>
                          </p:cTn>
                        </p:par>
                        <p:par>
                          <p:cTn id="76" fill="hold">
                            <p:stCondLst>
                              <p:cond delay="9000"/>
                            </p:stCondLst>
                            <p:childTnLst>
                              <p:par>
                                <p:cTn id="77" presetID="9" presetClass="entr" fill="hold" grpId="19" nodeType="afterEffect">
                                  <p:stCondLst>
                                    <p:cond delay="0"/>
                                  </p:stCondLst>
                                  <p:iterate>
                                    <p:tmAbs val="0"/>
                                  </p:iterate>
                                  <p:childTnLst>
                                    <p:set>
                                      <p:cBhvr>
                                        <p:cTn id="78" fill="hold"/>
                                        <p:tgtEl>
                                          <p:spTgt spid="491"/>
                                        </p:tgtEl>
                                        <p:attrNameLst>
                                          <p:attrName>style.visibility</p:attrName>
                                        </p:attrNameLst>
                                      </p:cBhvr>
                                      <p:to>
                                        <p:strVal val="visible"/>
                                      </p:to>
                                    </p:set>
                                    <p:animEffect transition="in" filter="dissolve">
                                      <p:cBhvr>
                                        <p:cTn id="79"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1" animBg="1" advAuto="0"/>
      <p:bldP spid="474" grpId="2" animBg="1" advAuto="0"/>
      <p:bldP spid="475" grpId="3" animBg="1" advAuto="0"/>
      <p:bldP spid="476" grpId="4" animBg="1" advAuto="0"/>
      <p:bldP spid="477" grpId="5" animBg="1" advAuto="0"/>
      <p:bldP spid="478" grpId="6" animBg="1" advAuto="0"/>
      <p:bldP spid="479" grpId="7" animBg="1" advAuto="0"/>
      <p:bldP spid="480" grpId="8" animBg="1" advAuto="0"/>
      <p:bldP spid="481" grpId="9" animBg="1" advAuto="0"/>
      <p:bldP spid="482" grpId="10" animBg="1" advAuto="0"/>
      <p:bldP spid="483" grpId="11" animBg="1" advAuto="0"/>
      <p:bldP spid="484" grpId="12" animBg="1" advAuto="0"/>
      <p:bldP spid="485" grpId="13" animBg="1" advAuto="0"/>
      <p:bldP spid="486" grpId="14" animBg="1" advAuto="0"/>
      <p:bldP spid="487" grpId="15" animBg="1" advAuto="0"/>
      <p:bldP spid="488" grpId="16" animBg="1" advAuto="0"/>
      <p:bldP spid="489" grpId="17" animBg="1" advAuto="0"/>
      <p:bldP spid="490" grpId="18" animBg="1" advAuto="0"/>
      <p:bldP spid="491" grpId="19"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881"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884" name="Group"/>
          <p:cNvGrpSpPr/>
          <p:nvPr/>
        </p:nvGrpSpPr>
        <p:grpSpPr>
          <a:xfrm>
            <a:off x="694838" y="12818647"/>
            <a:ext cx="448165" cy="442313"/>
            <a:chOff x="0" y="0"/>
            <a:chExt cx="448164" cy="442312"/>
          </a:xfrm>
        </p:grpSpPr>
        <p:sp>
          <p:nvSpPr>
            <p:cNvPr id="882"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3"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887" name="Group"/>
          <p:cNvGrpSpPr/>
          <p:nvPr/>
        </p:nvGrpSpPr>
        <p:grpSpPr>
          <a:xfrm flipH="1">
            <a:off x="1867417" y="12818647"/>
            <a:ext cx="448165" cy="442313"/>
            <a:chOff x="0" y="0"/>
            <a:chExt cx="448164" cy="442312"/>
          </a:xfrm>
        </p:grpSpPr>
        <p:sp>
          <p:nvSpPr>
            <p:cNvPr id="885"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886"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888"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889"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
        <p:nvSpPr>
          <p:cNvPr id="890" name="Stream Manager - Optimization 3"/>
          <p:cNvSpPr txBox="1"/>
          <p:nvPr/>
        </p:nvSpPr>
        <p:spPr>
          <a:xfrm>
            <a:off x="6747332" y="1361517"/>
            <a:ext cx="10914847" cy="1631216"/>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lang="en-US" sz="9600" dirty="0" smtClean="0">
                <a:solidFill>
                  <a:srgbClr val="929292"/>
                </a:solidFill>
                <a:uFill>
                  <a:solidFill>
                    <a:srgbClr val="929292"/>
                  </a:solidFill>
                </a:uFill>
                <a:latin typeface="Source Sans Pro Light"/>
                <a:ea typeface="Source Sans Pro Light"/>
                <a:cs typeface="Source Sans Pro Light"/>
                <a:sym typeface="Source Sans Pro Light"/>
              </a:rPr>
              <a:t>Future Improvements</a:t>
            </a:r>
            <a:endParaRPr sz="9600" dirty="0">
              <a:solidFill>
                <a:srgbClr val="929292"/>
              </a:solidFill>
              <a:uFill>
                <a:solidFill>
                  <a:srgbClr val="929292"/>
                </a:solidFill>
              </a:uFill>
              <a:latin typeface="Source Sans Pro Light"/>
              <a:ea typeface="Source Sans Pro Light"/>
              <a:cs typeface="Source Sans Pro Light"/>
              <a:sym typeface="Source Sans Pro Light"/>
            </a:endParaRPr>
          </a:p>
        </p:txBody>
      </p:sp>
      <p:sp>
        <p:nvSpPr>
          <p:cNvPr id="891" name="Eager Deserialization…"/>
          <p:cNvSpPr txBox="1">
            <a:spLocks noGrp="1"/>
          </p:cNvSpPr>
          <p:nvPr>
            <p:ph type="body" idx="4294967295"/>
          </p:nvPr>
        </p:nvSpPr>
        <p:spPr>
          <a:xfrm>
            <a:off x="1442665" y="3142691"/>
            <a:ext cx="20925770" cy="9476933"/>
          </a:xfrm>
          <a:prstGeom prst="rect">
            <a:avLst/>
          </a:prstGeom>
        </p:spPr>
        <p:txBody>
          <a:bodyPr lIns="38100" tIns="38100" rIns="38100" bIns="38100"/>
          <a:lstStyle/>
          <a:p>
            <a:pPr>
              <a:lnSpc>
                <a:spcPct val="100000"/>
              </a:lnSpc>
              <a:spcBef>
                <a:spcPts val="1900"/>
              </a:spcBef>
              <a:buClr>
                <a:srgbClr val="DE213A"/>
              </a:buClr>
              <a:buFontTx/>
              <a:buChar char=""/>
              <a:defRPr sz="4000">
                <a:latin typeface="Arial"/>
                <a:ea typeface="Arial"/>
                <a:cs typeface="Arial"/>
                <a:sym typeface="Arial"/>
              </a:defRPr>
            </a:pPr>
            <a:r>
              <a:rPr lang="en-US" dirty="0"/>
              <a:t>Get latency to less than </a:t>
            </a:r>
            <a:r>
              <a:rPr lang="en-US" dirty="0" smtClean="0"/>
              <a:t>quarter of </a:t>
            </a:r>
            <a:r>
              <a:rPr lang="en-US" dirty="0"/>
              <a:t>a millisecond</a:t>
            </a:r>
          </a:p>
          <a:p>
            <a:pPr lvl="1">
              <a:lnSpc>
                <a:spcPct val="100000"/>
              </a:lnSpc>
              <a:spcBef>
                <a:spcPts val="1900"/>
              </a:spcBef>
              <a:buClr>
                <a:srgbClr val="DE213A"/>
              </a:buClr>
              <a:buFontTx/>
              <a:buChar char=""/>
              <a:defRPr sz="4000">
                <a:latin typeface="Arial"/>
                <a:ea typeface="Arial"/>
                <a:cs typeface="Arial"/>
                <a:sym typeface="Arial"/>
              </a:defRPr>
            </a:pPr>
            <a:r>
              <a:rPr lang="en-US" dirty="0"/>
              <a:t>Avoid message serialization costs</a:t>
            </a:r>
          </a:p>
          <a:p>
            <a:pPr>
              <a:lnSpc>
                <a:spcPct val="100000"/>
              </a:lnSpc>
              <a:spcBef>
                <a:spcPts val="1900"/>
              </a:spcBef>
              <a:buClr>
                <a:srgbClr val="DE213A"/>
              </a:buClr>
              <a:buFontTx/>
              <a:buChar char=""/>
              <a:defRPr sz="4000">
                <a:latin typeface="Arial"/>
                <a:ea typeface="Arial"/>
                <a:cs typeface="Arial"/>
                <a:sym typeface="Arial"/>
              </a:defRPr>
            </a:pPr>
            <a:r>
              <a:rPr lang="en-US" dirty="0"/>
              <a:t>Streaming message pass through at stream managers</a:t>
            </a:r>
          </a:p>
          <a:p>
            <a:pPr lvl="1">
              <a:lnSpc>
                <a:spcPct val="100000"/>
              </a:lnSpc>
              <a:spcBef>
                <a:spcPts val="1900"/>
              </a:spcBef>
              <a:buClr>
                <a:srgbClr val="DE213A"/>
              </a:buClr>
              <a:buFontTx/>
              <a:buChar char=""/>
              <a:defRPr sz="4000">
                <a:latin typeface="Arial"/>
                <a:ea typeface="Arial"/>
                <a:cs typeface="Arial"/>
                <a:sym typeface="Arial"/>
              </a:defRPr>
            </a:pPr>
            <a:r>
              <a:rPr lang="en-US" dirty="0"/>
              <a:t>Can transfer message while it is receiving</a:t>
            </a:r>
          </a:p>
          <a:p>
            <a:pPr>
              <a:lnSpc>
                <a:spcPct val="100000"/>
              </a:lnSpc>
              <a:spcBef>
                <a:spcPts val="1900"/>
              </a:spcBef>
              <a:buClr>
                <a:srgbClr val="DE213A"/>
              </a:buClr>
              <a:buFontTx/>
              <a:buChar char=""/>
              <a:defRPr sz="4000">
                <a:latin typeface="Arial"/>
                <a:ea typeface="Arial"/>
                <a:cs typeface="Arial"/>
                <a:sym typeface="Arial"/>
              </a:defRPr>
            </a:pPr>
            <a:r>
              <a:rPr lang="en-US" dirty="0"/>
              <a:t>Shared memory data transfer between Instances and Stream manager</a:t>
            </a:r>
          </a:p>
          <a:p>
            <a:pPr lvl="1">
              <a:lnSpc>
                <a:spcPct val="100000"/>
              </a:lnSpc>
              <a:spcBef>
                <a:spcPts val="1900"/>
              </a:spcBef>
              <a:buClr>
                <a:srgbClr val="DE213A"/>
              </a:buClr>
              <a:buFontTx/>
              <a:buChar char=""/>
              <a:defRPr sz="4000">
                <a:latin typeface="Arial"/>
                <a:ea typeface="Arial"/>
                <a:cs typeface="Arial"/>
                <a:sym typeface="Arial"/>
              </a:defRPr>
            </a:pPr>
            <a:r>
              <a:rPr lang="en-US" dirty="0"/>
              <a:t>Stream manager can directly use the shared memory for communication</a:t>
            </a:r>
          </a:p>
          <a:p>
            <a:pPr>
              <a:lnSpc>
                <a:spcPct val="100000"/>
              </a:lnSpc>
              <a:spcBef>
                <a:spcPts val="1900"/>
              </a:spcBef>
              <a:buClr>
                <a:srgbClr val="DE213A"/>
              </a:buClr>
              <a:buFontTx/>
              <a:buChar char=""/>
              <a:defRPr sz="4000">
                <a:latin typeface="Arial"/>
                <a:ea typeface="Arial"/>
                <a:cs typeface="Arial"/>
                <a:sym typeface="Arial"/>
              </a:defRPr>
            </a:pPr>
            <a:endParaRPr lang="en-US" dirty="0"/>
          </a:p>
        </p:txBody>
      </p:sp>
    </p:spTree>
    <p:extLst>
      <p:ext uri="{BB962C8B-B14F-4D97-AF65-F5344CB8AC3E}">
        <p14:creationId xmlns:p14="http://schemas.microsoft.com/office/powerpoint/2010/main" val="31880978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890"/>
                                        </p:tgtEl>
                                        <p:attrNameLst>
                                          <p:attrName>style.visibility</p:attrName>
                                        </p:attrNameLst>
                                      </p:cBhvr>
                                      <p:to>
                                        <p:strVal val="visible"/>
                                      </p:to>
                                    </p:set>
                                    <p:animEffect transition="in" filter="dissolve">
                                      <p:cBhvr>
                                        <p:cTn id="7" dur="500"/>
                                        <p:tgtEl>
                                          <p:spTgt spid="890"/>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891"/>
                                        </p:tgtEl>
                                        <p:attrNameLst>
                                          <p:attrName>style.visibility</p:attrName>
                                        </p:attrNameLst>
                                      </p:cBhvr>
                                      <p:to>
                                        <p:strVal val="visible"/>
                                      </p:to>
                                    </p:set>
                                    <p:animEffect transition="in" filter="dissolve">
                                      <p:cBhvr>
                                        <p:cTn id="11" dur="10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advAuto="0"/>
      <p:bldP spid="891"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104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1047" name="Group"/>
          <p:cNvGrpSpPr/>
          <p:nvPr/>
        </p:nvGrpSpPr>
        <p:grpSpPr>
          <a:xfrm>
            <a:off x="694838" y="12818647"/>
            <a:ext cx="448165" cy="442313"/>
            <a:chOff x="0" y="0"/>
            <a:chExt cx="448164" cy="442312"/>
          </a:xfrm>
        </p:grpSpPr>
        <p:sp>
          <p:nvSpPr>
            <p:cNvPr id="104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4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050" name="Group"/>
          <p:cNvGrpSpPr/>
          <p:nvPr/>
        </p:nvGrpSpPr>
        <p:grpSpPr>
          <a:xfrm flipH="1">
            <a:off x="1867417" y="12818647"/>
            <a:ext cx="448165" cy="442313"/>
            <a:chOff x="0" y="0"/>
            <a:chExt cx="448164" cy="442312"/>
          </a:xfrm>
        </p:grpSpPr>
        <p:sp>
          <p:nvSpPr>
            <p:cNvPr id="104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4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05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05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1053" name="Curious to Learn More?"/>
          <p:cNvSpPr txBox="1"/>
          <p:nvPr/>
        </p:nvSpPr>
        <p:spPr>
          <a:xfrm>
            <a:off x="6494977" y="1361517"/>
            <a:ext cx="11419536"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dirty="0">
                <a:solidFill>
                  <a:srgbClr val="929292"/>
                </a:solidFill>
                <a:uFill>
                  <a:solidFill>
                    <a:srgbClr val="929292"/>
                  </a:solidFill>
                </a:uFill>
                <a:latin typeface="Source Sans Pro Light"/>
                <a:ea typeface="Source Sans Pro Light"/>
                <a:cs typeface="Source Sans Pro Light"/>
                <a:sym typeface="Source Sans Pro Light"/>
              </a:rPr>
              <a:t>Curious to Learn More?</a:t>
            </a:r>
          </a:p>
        </p:txBody>
      </p:sp>
      <p:pic>
        <p:nvPicPr>
          <p:cNvPr id="3" name="Picture 2"/>
          <p:cNvPicPr>
            <a:picLocks noChangeAspect="1"/>
          </p:cNvPicPr>
          <p:nvPr/>
        </p:nvPicPr>
        <p:blipFill rotWithShape="1">
          <a:blip r:embed="rId2"/>
          <a:srcRect l="30730" t="20109" r="32604" b="53573"/>
          <a:stretch/>
        </p:blipFill>
        <p:spPr>
          <a:xfrm>
            <a:off x="6494977" y="4087906"/>
            <a:ext cx="10080603" cy="4069976"/>
          </a:xfrm>
          <a:prstGeom prst="rect">
            <a:avLst/>
          </a:prstGeom>
        </p:spPr>
      </p:pic>
      <p:sp>
        <p:nvSpPr>
          <p:cNvPr id="4" name="Rectangle 3"/>
          <p:cNvSpPr/>
          <p:nvPr/>
        </p:nvSpPr>
        <p:spPr>
          <a:xfrm>
            <a:off x="6246221" y="9488487"/>
            <a:ext cx="11917045" cy="646331"/>
          </a:xfrm>
          <a:prstGeom prst="rect">
            <a:avLst/>
          </a:prstGeom>
        </p:spPr>
        <p:txBody>
          <a:bodyPr wrap="none">
            <a:spAutoFit/>
          </a:bodyPr>
          <a:lstStyle/>
          <a:p>
            <a:r>
              <a:rPr lang="en-US" dirty="0"/>
              <a:t>http://dsc.soic.indiana.edu/publications/Heron_Infiniband.pdf</a:t>
            </a:r>
          </a:p>
        </p:txBody>
      </p:sp>
      <p:sp>
        <p:nvSpPr>
          <p:cNvPr id="2" name="Rectangle 1"/>
          <p:cNvSpPr/>
          <p:nvPr/>
        </p:nvSpPr>
        <p:spPr>
          <a:xfrm>
            <a:off x="7058944" y="11465423"/>
            <a:ext cx="10291600" cy="646331"/>
          </a:xfrm>
          <a:prstGeom prst="rect">
            <a:avLst/>
          </a:prstGeom>
        </p:spPr>
        <p:txBody>
          <a:bodyPr wrap="none">
            <a:spAutoFit/>
          </a:bodyPr>
          <a:lstStyle/>
          <a:p>
            <a:r>
              <a:rPr lang="en-US" dirty="0"/>
              <a:t>http://www.depts.ttu.edu/cac/conferences/ucc2017/</a:t>
            </a:r>
          </a:p>
        </p:txBody>
      </p:sp>
    </p:spTree>
    <p:extLst>
      <p:ext uri="{BB962C8B-B14F-4D97-AF65-F5344CB8AC3E}">
        <p14:creationId xmlns:p14="http://schemas.microsoft.com/office/powerpoint/2010/main" val="3719254026"/>
      </p:ext>
    </p:extLst>
  </p:cSld>
  <p:clrMapOvr>
    <a:masterClrMapping/>
  </p:clrMapOvr>
  <p:transition spd="slow"/>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1044"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1047" name="Group"/>
          <p:cNvGrpSpPr/>
          <p:nvPr/>
        </p:nvGrpSpPr>
        <p:grpSpPr>
          <a:xfrm>
            <a:off x="694838" y="12818647"/>
            <a:ext cx="448165" cy="442313"/>
            <a:chOff x="0" y="0"/>
            <a:chExt cx="448164" cy="442312"/>
          </a:xfrm>
        </p:grpSpPr>
        <p:sp>
          <p:nvSpPr>
            <p:cNvPr id="1045"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46"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050" name="Group"/>
          <p:cNvGrpSpPr/>
          <p:nvPr/>
        </p:nvGrpSpPr>
        <p:grpSpPr>
          <a:xfrm flipH="1">
            <a:off x="1867417" y="12818647"/>
            <a:ext cx="448165" cy="442313"/>
            <a:chOff x="0" y="0"/>
            <a:chExt cx="448164" cy="442312"/>
          </a:xfrm>
        </p:grpSpPr>
        <p:sp>
          <p:nvSpPr>
            <p:cNvPr id="1048"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49"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051"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052"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
        <p:nvSpPr>
          <p:cNvPr id="1053" name="Curious to Learn More?"/>
          <p:cNvSpPr txBox="1"/>
          <p:nvPr/>
        </p:nvSpPr>
        <p:spPr>
          <a:xfrm>
            <a:off x="6494977" y="1361517"/>
            <a:ext cx="11419536"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dirty="0">
                <a:solidFill>
                  <a:srgbClr val="929292"/>
                </a:solidFill>
                <a:uFill>
                  <a:solidFill>
                    <a:srgbClr val="929292"/>
                  </a:solidFill>
                </a:uFill>
                <a:latin typeface="Source Sans Pro Light"/>
                <a:ea typeface="Source Sans Pro Light"/>
                <a:cs typeface="Source Sans Pro Light"/>
                <a:sym typeface="Source Sans Pro Light"/>
              </a:rPr>
              <a:t>Curious to Learn More?</a:t>
            </a:r>
          </a:p>
        </p:txBody>
      </p:sp>
      <p:pic>
        <p:nvPicPr>
          <p:cNvPr id="1054" name="Image" descr="Image"/>
          <p:cNvPicPr>
            <a:picLocks noChangeAspect="1"/>
          </p:cNvPicPr>
          <p:nvPr/>
        </p:nvPicPr>
        <p:blipFill>
          <a:blip r:embed="rId2">
            <a:extLst/>
          </a:blip>
          <a:stretch>
            <a:fillRect/>
          </a:stretch>
        </p:blipFill>
        <p:spPr>
          <a:xfrm>
            <a:off x="498664" y="3899435"/>
            <a:ext cx="11419414" cy="3180070"/>
          </a:xfrm>
          <a:prstGeom prst="rect">
            <a:avLst/>
          </a:prstGeom>
          <a:ln w="25400">
            <a:miter lim="400000"/>
          </a:ln>
        </p:spPr>
      </p:pic>
      <p:pic>
        <p:nvPicPr>
          <p:cNvPr id="1055" name="Image" descr="Image"/>
          <p:cNvPicPr>
            <a:picLocks noChangeAspect="1"/>
          </p:cNvPicPr>
          <p:nvPr/>
        </p:nvPicPr>
        <p:blipFill>
          <a:blip r:embed="rId3">
            <a:extLst/>
          </a:blip>
          <a:stretch>
            <a:fillRect/>
          </a:stretch>
        </p:blipFill>
        <p:spPr>
          <a:xfrm>
            <a:off x="586940" y="8018081"/>
            <a:ext cx="11598950" cy="3054521"/>
          </a:xfrm>
          <a:prstGeom prst="rect">
            <a:avLst/>
          </a:prstGeom>
          <a:ln w="25400">
            <a:miter lim="400000"/>
          </a:ln>
        </p:spPr>
      </p:pic>
      <p:pic>
        <p:nvPicPr>
          <p:cNvPr id="1056" name="Image" descr="Image"/>
          <p:cNvPicPr>
            <a:picLocks noChangeAspect="1"/>
          </p:cNvPicPr>
          <p:nvPr/>
        </p:nvPicPr>
        <p:blipFill>
          <a:blip r:embed="rId4">
            <a:extLst/>
          </a:blip>
          <a:stretch>
            <a:fillRect/>
          </a:stretch>
        </p:blipFill>
        <p:spPr>
          <a:xfrm>
            <a:off x="11213181" y="3603618"/>
            <a:ext cx="12578135" cy="3120719"/>
          </a:xfrm>
          <a:prstGeom prst="rect">
            <a:avLst/>
          </a:prstGeom>
          <a:ln w="25400">
            <a:miter lim="400000"/>
          </a:ln>
        </p:spPr>
      </p:pic>
      <p:pic>
        <p:nvPicPr>
          <p:cNvPr id="1057" name="Screen Shot 2017-04-27 at 4.15.49 PM.png" descr="Screen Shot 2017-04-27 at 4.15.49 PM.png"/>
          <p:cNvPicPr>
            <a:picLocks noChangeAspect="1"/>
          </p:cNvPicPr>
          <p:nvPr/>
        </p:nvPicPr>
        <p:blipFill>
          <a:blip r:embed="rId5">
            <a:extLst/>
          </a:blip>
          <a:stretch>
            <a:fillRect/>
          </a:stretch>
        </p:blipFill>
        <p:spPr>
          <a:xfrm>
            <a:off x="12176559" y="7633250"/>
            <a:ext cx="11620501" cy="3390901"/>
          </a:xfrm>
          <a:prstGeom prst="rect">
            <a:avLst/>
          </a:prstGeom>
          <a:ln w="254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53"/>
                                        </p:tgtEl>
                                        <p:attrNameLst>
                                          <p:attrName>style.visibility</p:attrName>
                                        </p:attrNameLst>
                                      </p:cBhvr>
                                      <p:to>
                                        <p:strVal val="visible"/>
                                      </p:to>
                                    </p:set>
                                    <p:animEffect transition="in" filter="dissolve">
                                      <p:cBhvr>
                                        <p:cTn id="7" dur="500"/>
                                        <p:tgtEl>
                                          <p:spTgt spid="1053"/>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54"/>
                                        </p:tgtEl>
                                        <p:attrNameLst>
                                          <p:attrName>style.visibility</p:attrName>
                                        </p:attrNameLst>
                                      </p:cBhvr>
                                      <p:to>
                                        <p:strVal val="visible"/>
                                      </p:to>
                                    </p:set>
                                    <p:animEffect transition="in" filter="dissolve">
                                      <p:cBhvr>
                                        <p:cTn id="11" dur="1000"/>
                                        <p:tgtEl>
                                          <p:spTgt spid="1054"/>
                                        </p:tgtEl>
                                      </p:cBhvr>
                                    </p:animEffect>
                                  </p:childTnLst>
                                </p:cTn>
                              </p:par>
                            </p:childTnLst>
                          </p:cTn>
                        </p:par>
                        <p:par>
                          <p:cTn id="12" fill="hold">
                            <p:stCondLst>
                              <p:cond delay="1500"/>
                            </p:stCondLst>
                            <p:childTnLst>
                              <p:par>
                                <p:cTn id="13" presetID="9" presetClass="entr" fill="hold" grpId="3" nodeType="afterEffect">
                                  <p:stCondLst>
                                    <p:cond delay="200"/>
                                  </p:stCondLst>
                                  <p:iterate>
                                    <p:tmAbs val="0"/>
                                  </p:iterate>
                                  <p:childTnLst>
                                    <p:set>
                                      <p:cBhvr>
                                        <p:cTn id="14" fill="hold"/>
                                        <p:tgtEl>
                                          <p:spTgt spid="1055"/>
                                        </p:tgtEl>
                                        <p:attrNameLst>
                                          <p:attrName>style.visibility</p:attrName>
                                        </p:attrNameLst>
                                      </p:cBhvr>
                                      <p:to>
                                        <p:strVal val="visible"/>
                                      </p:to>
                                    </p:set>
                                    <p:animEffect transition="in" filter="dissolve">
                                      <p:cBhvr>
                                        <p:cTn id="15" dur="1000"/>
                                        <p:tgtEl>
                                          <p:spTgt spid="1055"/>
                                        </p:tgtEl>
                                      </p:cBhvr>
                                    </p:animEffect>
                                  </p:childTnLst>
                                </p:cTn>
                              </p:par>
                            </p:childTnLst>
                          </p:cTn>
                        </p:par>
                        <p:par>
                          <p:cTn id="16" fill="hold">
                            <p:stCondLst>
                              <p:cond delay="2700"/>
                            </p:stCondLst>
                            <p:childTnLst>
                              <p:par>
                                <p:cTn id="17" presetID="9" presetClass="entr" presetSubtype="0" fill="hold" nodeType="afterEffect">
                                  <p:stCondLst>
                                    <p:cond delay="0"/>
                                  </p:stCondLst>
                                  <p:childTnLst>
                                    <p:set>
                                      <p:cBhvr>
                                        <p:cTn id="18" dur="1" fill="hold">
                                          <p:stCondLst>
                                            <p:cond delay="0"/>
                                          </p:stCondLst>
                                        </p:cTn>
                                        <p:tgtEl>
                                          <p:spTgt spid="1057"/>
                                        </p:tgtEl>
                                        <p:attrNameLst>
                                          <p:attrName>style.visibility</p:attrName>
                                        </p:attrNameLst>
                                      </p:cBhvr>
                                      <p:to>
                                        <p:strVal val="visible"/>
                                      </p:to>
                                    </p:set>
                                    <p:animEffect transition="in" filter="dissolve">
                                      <p:cBhvr>
                                        <p:cTn id="19" dur="500"/>
                                        <p:tgtEl>
                                          <p:spTgt spid="1057"/>
                                        </p:tgtEl>
                                      </p:cBhvr>
                                    </p:animEffect>
                                  </p:childTnLst>
                                </p:cTn>
                              </p:par>
                            </p:childTnLst>
                          </p:cTn>
                        </p:par>
                        <p:par>
                          <p:cTn id="20" fill="hold">
                            <p:stCondLst>
                              <p:cond delay="3200"/>
                            </p:stCondLst>
                            <p:childTnLst>
                              <p:par>
                                <p:cTn id="21" presetID="9" presetClass="entr" presetSubtype="0" fill="hold" nodeType="afterEffect">
                                  <p:stCondLst>
                                    <p:cond delay="0"/>
                                  </p:stCondLst>
                                  <p:childTnLst>
                                    <p:set>
                                      <p:cBhvr>
                                        <p:cTn id="22" dur="1" fill="hold">
                                          <p:stCondLst>
                                            <p:cond delay="0"/>
                                          </p:stCondLst>
                                        </p:cTn>
                                        <p:tgtEl>
                                          <p:spTgt spid="1056"/>
                                        </p:tgtEl>
                                        <p:attrNameLst>
                                          <p:attrName>style.visibility</p:attrName>
                                        </p:attrNameLst>
                                      </p:cBhvr>
                                      <p:to>
                                        <p:strVal val="visible"/>
                                      </p:to>
                                    </p:set>
                                    <p:animEffect transition="in" filter="dissolve">
                                      <p:cBhvr>
                                        <p:cTn id="23" dur="5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1" animBg="1" advAuto="0"/>
      <p:bldP spid="1054" grpId="2" animBg="1" advAuto="0"/>
      <p:bldP spid="1055"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106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1063" name="Group"/>
          <p:cNvGrpSpPr/>
          <p:nvPr/>
        </p:nvGrpSpPr>
        <p:grpSpPr>
          <a:xfrm>
            <a:off x="694838" y="12818647"/>
            <a:ext cx="448165" cy="442313"/>
            <a:chOff x="0" y="0"/>
            <a:chExt cx="448164" cy="442312"/>
          </a:xfrm>
        </p:grpSpPr>
        <p:sp>
          <p:nvSpPr>
            <p:cNvPr id="106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6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066" name="Group"/>
          <p:cNvGrpSpPr/>
          <p:nvPr/>
        </p:nvGrpSpPr>
        <p:grpSpPr>
          <a:xfrm flipH="1">
            <a:off x="1867417" y="12818647"/>
            <a:ext cx="448165" cy="442313"/>
            <a:chOff x="0" y="0"/>
            <a:chExt cx="448164" cy="442312"/>
          </a:xfrm>
        </p:grpSpPr>
        <p:sp>
          <p:nvSpPr>
            <p:cNvPr id="106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06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06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1068"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
        <p:nvSpPr>
          <p:cNvPr id="1069" name="Curious to Learn More?"/>
          <p:cNvSpPr txBox="1"/>
          <p:nvPr/>
        </p:nvSpPr>
        <p:spPr>
          <a:xfrm>
            <a:off x="6494977" y="1361517"/>
            <a:ext cx="11419536"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Curious to Learn More?</a:t>
            </a:r>
          </a:p>
        </p:txBody>
      </p:sp>
      <p:pic>
        <p:nvPicPr>
          <p:cNvPr id="1070" name="Screen Shot 2017-04-27 at 4.17.39 PM.png" descr="Screen Shot 2017-04-27 at 4.17.39 PM.png"/>
          <p:cNvPicPr>
            <a:picLocks noChangeAspect="1"/>
          </p:cNvPicPr>
          <p:nvPr/>
        </p:nvPicPr>
        <p:blipFill>
          <a:blip r:embed="rId2">
            <a:extLst/>
          </a:blip>
          <a:stretch>
            <a:fillRect/>
          </a:stretch>
        </p:blipFill>
        <p:spPr>
          <a:xfrm>
            <a:off x="1083733" y="3572933"/>
            <a:ext cx="12598401" cy="3759201"/>
          </a:xfrm>
          <a:prstGeom prst="rect">
            <a:avLst/>
          </a:prstGeom>
          <a:ln w="25400">
            <a:miter lim="400000"/>
          </a:ln>
        </p:spPr>
      </p:pic>
      <p:pic>
        <p:nvPicPr>
          <p:cNvPr id="1071" name="Screen Shot 2017-04-27 at 4.22.19 PM.png" descr="Screen Shot 2017-04-27 at 4.22.19 PM.png"/>
          <p:cNvPicPr>
            <a:picLocks noChangeAspect="1"/>
          </p:cNvPicPr>
          <p:nvPr/>
        </p:nvPicPr>
        <p:blipFill>
          <a:blip r:embed="rId3">
            <a:extLst/>
          </a:blip>
          <a:stretch>
            <a:fillRect/>
          </a:stretch>
        </p:blipFill>
        <p:spPr>
          <a:xfrm>
            <a:off x="10276281" y="8289486"/>
            <a:ext cx="13512729" cy="3944992"/>
          </a:xfrm>
          <a:prstGeom prst="rect">
            <a:avLst/>
          </a:prstGeom>
          <a:ln w="254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69"/>
                                        </p:tgtEl>
                                        <p:attrNameLst>
                                          <p:attrName>style.visibility</p:attrName>
                                        </p:attrNameLst>
                                      </p:cBhvr>
                                      <p:to>
                                        <p:strVal val="visible"/>
                                      </p:to>
                                    </p:set>
                                    <p:animEffect transition="in" filter="dissolve">
                                      <p:cBhvr>
                                        <p:cTn id="7" dur="500"/>
                                        <p:tgtEl>
                                          <p:spTgt spid="106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70"/>
                                        </p:tgtEl>
                                        <p:attrNameLst>
                                          <p:attrName>style.visibility</p:attrName>
                                        </p:attrNameLst>
                                      </p:cBhvr>
                                      <p:to>
                                        <p:strVal val="visible"/>
                                      </p:to>
                                    </p:set>
                                    <p:animEffect transition="in" filter="dissolve">
                                      <p:cBhvr>
                                        <p:cTn id="11" dur="500"/>
                                        <p:tgtEl>
                                          <p:spTgt spid="1070"/>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71"/>
                                        </p:tgtEl>
                                        <p:attrNameLst>
                                          <p:attrName>style.visibility</p:attrName>
                                        </p:attrNameLst>
                                      </p:cBhvr>
                                      <p:to>
                                        <p:strVal val="visible"/>
                                      </p:to>
                                    </p:set>
                                    <p:animEffect transition="in" filter="dissolve">
                                      <p:cBhvr>
                                        <p:cTn id="15" dur="500"/>
                                        <p:tgtEl>
                                          <p:spTgt spid="1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sp>
        <p:nvSpPr>
          <p:cNvPr id="111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sz="2800">
                <a:solidFill>
                  <a:srgbClr val="FFFFFF"/>
                </a:solidFill>
                <a:uFill>
                  <a:solidFill>
                    <a:srgbClr val="FFFFFF"/>
                  </a:solidFill>
                </a:uFill>
              </a:defRPr>
            </a:pPr>
            <a:endParaRPr sz="2800">
              <a:solidFill>
                <a:srgbClr val="FFFFFF"/>
              </a:solidFill>
              <a:uFill>
                <a:solidFill>
                  <a:srgbClr val="FFFFFF"/>
                </a:solidFill>
              </a:uFill>
            </a:endParaRPr>
          </a:p>
        </p:txBody>
      </p:sp>
      <p:grpSp>
        <p:nvGrpSpPr>
          <p:cNvPr id="1120" name="Group"/>
          <p:cNvGrpSpPr/>
          <p:nvPr/>
        </p:nvGrpSpPr>
        <p:grpSpPr>
          <a:xfrm>
            <a:off x="694838" y="12818647"/>
            <a:ext cx="448165" cy="442313"/>
            <a:chOff x="0" y="0"/>
            <a:chExt cx="448164" cy="442312"/>
          </a:xfrm>
        </p:grpSpPr>
        <p:sp>
          <p:nvSpPr>
            <p:cNvPr id="111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11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1123" name="Group"/>
          <p:cNvGrpSpPr/>
          <p:nvPr/>
        </p:nvGrpSpPr>
        <p:grpSpPr>
          <a:xfrm flipH="1">
            <a:off x="1867417" y="12818647"/>
            <a:ext cx="448165" cy="442313"/>
            <a:chOff x="0" y="0"/>
            <a:chExt cx="448164" cy="442312"/>
          </a:xfrm>
        </p:grpSpPr>
        <p:sp>
          <p:nvSpPr>
            <p:cNvPr id="112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112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112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25"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34</a:t>
            </a:fld>
            <a:endParaRPr/>
          </a:p>
        </p:txBody>
      </p:sp>
      <p:sp>
        <p:nvSpPr>
          <p:cNvPr id="1126" name="Shape"/>
          <p:cNvSpPr/>
          <p:nvPr/>
        </p:nvSpPr>
        <p:spPr>
          <a:xfrm>
            <a:off x="20329004" y="6862731"/>
            <a:ext cx="4054996" cy="2964979"/>
          </a:xfrm>
          <a:custGeom>
            <a:avLst/>
            <a:gdLst/>
            <a:ahLst/>
            <a:cxnLst>
              <a:cxn ang="0">
                <a:pos x="wd2" y="hd2"/>
              </a:cxn>
              <a:cxn ang="5400000">
                <a:pos x="wd2" y="hd2"/>
              </a:cxn>
              <a:cxn ang="10800000">
                <a:pos x="wd2" y="hd2"/>
              </a:cxn>
              <a:cxn ang="16200000">
                <a:pos x="wd2" y="hd2"/>
              </a:cxn>
            </a:cxnLst>
            <a:rect l="0" t="0" r="r" b="b"/>
            <a:pathLst>
              <a:path w="21600" h="21600" extrusionOk="0">
                <a:moveTo>
                  <a:pt x="20872" y="17271"/>
                </a:moveTo>
                <a:lnTo>
                  <a:pt x="20821" y="17317"/>
                </a:lnTo>
                <a:lnTo>
                  <a:pt x="20787" y="17317"/>
                </a:lnTo>
                <a:lnTo>
                  <a:pt x="20669" y="17317"/>
                </a:lnTo>
                <a:lnTo>
                  <a:pt x="20584" y="17317"/>
                </a:lnTo>
                <a:lnTo>
                  <a:pt x="20415" y="17317"/>
                </a:lnTo>
                <a:lnTo>
                  <a:pt x="20415" y="17155"/>
                </a:lnTo>
                <a:lnTo>
                  <a:pt x="20500" y="5001"/>
                </a:lnTo>
                <a:lnTo>
                  <a:pt x="20534" y="5001"/>
                </a:lnTo>
                <a:lnTo>
                  <a:pt x="20618" y="5001"/>
                </a:lnTo>
                <a:lnTo>
                  <a:pt x="20669" y="4954"/>
                </a:lnTo>
                <a:lnTo>
                  <a:pt x="20669" y="4954"/>
                </a:lnTo>
                <a:lnTo>
                  <a:pt x="20669" y="4283"/>
                </a:lnTo>
                <a:lnTo>
                  <a:pt x="20618" y="4283"/>
                </a:lnTo>
                <a:lnTo>
                  <a:pt x="20534" y="4214"/>
                </a:lnTo>
                <a:lnTo>
                  <a:pt x="20415" y="4214"/>
                </a:lnTo>
                <a:lnTo>
                  <a:pt x="20263" y="4167"/>
                </a:lnTo>
                <a:lnTo>
                  <a:pt x="20178" y="4167"/>
                </a:lnTo>
                <a:lnTo>
                  <a:pt x="20178" y="2153"/>
                </a:lnTo>
                <a:lnTo>
                  <a:pt x="20009" y="0"/>
                </a:lnTo>
                <a:lnTo>
                  <a:pt x="19890" y="2084"/>
                </a:lnTo>
                <a:lnTo>
                  <a:pt x="19839" y="4167"/>
                </a:lnTo>
                <a:lnTo>
                  <a:pt x="19721" y="4167"/>
                </a:lnTo>
                <a:lnTo>
                  <a:pt x="19603" y="4167"/>
                </a:lnTo>
                <a:lnTo>
                  <a:pt x="19484" y="4167"/>
                </a:lnTo>
                <a:lnTo>
                  <a:pt x="19349" y="4214"/>
                </a:lnTo>
                <a:lnTo>
                  <a:pt x="19315" y="4214"/>
                </a:lnTo>
                <a:lnTo>
                  <a:pt x="19315" y="4908"/>
                </a:lnTo>
                <a:lnTo>
                  <a:pt x="19315" y="4908"/>
                </a:lnTo>
                <a:lnTo>
                  <a:pt x="19349" y="4954"/>
                </a:lnTo>
                <a:lnTo>
                  <a:pt x="19433" y="4954"/>
                </a:lnTo>
                <a:lnTo>
                  <a:pt x="19484" y="4954"/>
                </a:lnTo>
                <a:lnTo>
                  <a:pt x="19399" y="16530"/>
                </a:lnTo>
                <a:lnTo>
                  <a:pt x="18130" y="15257"/>
                </a:lnTo>
                <a:lnTo>
                  <a:pt x="11189" y="15071"/>
                </a:lnTo>
                <a:lnTo>
                  <a:pt x="11155" y="11483"/>
                </a:lnTo>
                <a:lnTo>
                  <a:pt x="11274" y="11483"/>
                </a:lnTo>
                <a:lnTo>
                  <a:pt x="11274" y="11367"/>
                </a:lnTo>
                <a:lnTo>
                  <a:pt x="10343" y="11367"/>
                </a:lnTo>
                <a:lnTo>
                  <a:pt x="10343" y="9955"/>
                </a:lnTo>
                <a:lnTo>
                  <a:pt x="10495" y="9909"/>
                </a:lnTo>
                <a:lnTo>
                  <a:pt x="10495" y="9839"/>
                </a:lnTo>
                <a:lnTo>
                  <a:pt x="10208" y="9793"/>
                </a:lnTo>
                <a:lnTo>
                  <a:pt x="10258" y="9723"/>
                </a:lnTo>
                <a:lnTo>
                  <a:pt x="10292" y="9561"/>
                </a:lnTo>
                <a:lnTo>
                  <a:pt x="10292" y="9399"/>
                </a:lnTo>
                <a:lnTo>
                  <a:pt x="10292" y="9237"/>
                </a:lnTo>
                <a:lnTo>
                  <a:pt x="10258" y="9006"/>
                </a:lnTo>
                <a:lnTo>
                  <a:pt x="10174" y="8890"/>
                </a:lnTo>
                <a:lnTo>
                  <a:pt x="10055" y="8774"/>
                </a:lnTo>
                <a:lnTo>
                  <a:pt x="9920" y="8728"/>
                </a:lnTo>
                <a:lnTo>
                  <a:pt x="9920" y="8728"/>
                </a:lnTo>
                <a:lnTo>
                  <a:pt x="9767" y="8659"/>
                </a:lnTo>
                <a:lnTo>
                  <a:pt x="9632" y="8728"/>
                </a:lnTo>
                <a:lnTo>
                  <a:pt x="9632" y="8728"/>
                </a:lnTo>
                <a:lnTo>
                  <a:pt x="9513" y="8774"/>
                </a:lnTo>
                <a:lnTo>
                  <a:pt x="9429" y="8890"/>
                </a:lnTo>
                <a:lnTo>
                  <a:pt x="9344" y="9052"/>
                </a:lnTo>
                <a:lnTo>
                  <a:pt x="9276" y="9237"/>
                </a:lnTo>
                <a:lnTo>
                  <a:pt x="9276" y="9237"/>
                </a:lnTo>
                <a:lnTo>
                  <a:pt x="9276" y="9399"/>
                </a:lnTo>
                <a:lnTo>
                  <a:pt x="9276" y="9561"/>
                </a:lnTo>
                <a:lnTo>
                  <a:pt x="9344" y="9723"/>
                </a:lnTo>
                <a:lnTo>
                  <a:pt x="9344" y="9793"/>
                </a:lnTo>
                <a:lnTo>
                  <a:pt x="9344" y="9793"/>
                </a:lnTo>
                <a:lnTo>
                  <a:pt x="9107" y="9839"/>
                </a:lnTo>
                <a:lnTo>
                  <a:pt x="9107" y="9955"/>
                </a:lnTo>
                <a:lnTo>
                  <a:pt x="9276" y="9955"/>
                </a:lnTo>
                <a:lnTo>
                  <a:pt x="9310" y="11367"/>
                </a:lnTo>
                <a:lnTo>
                  <a:pt x="8786" y="11367"/>
                </a:lnTo>
                <a:lnTo>
                  <a:pt x="8616" y="11367"/>
                </a:lnTo>
                <a:lnTo>
                  <a:pt x="6974" y="11367"/>
                </a:lnTo>
                <a:lnTo>
                  <a:pt x="6974" y="11367"/>
                </a:lnTo>
                <a:lnTo>
                  <a:pt x="6805" y="11367"/>
                </a:lnTo>
                <a:lnTo>
                  <a:pt x="6077" y="11367"/>
                </a:lnTo>
                <a:lnTo>
                  <a:pt x="6077" y="10742"/>
                </a:lnTo>
                <a:lnTo>
                  <a:pt x="6196" y="10742"/>
                </a:lnTo>
                <a:lnTo>
                  <a:pt x="6196" y="10626"/>
                </a:lnTo>
                <a:lnTo>
                  <a:pt x="3487" y="10626"/>
                </a:lnTo>
                <a:lnTo>
                  <a:pt x="3453" y="10349"/>
                </a:lnTo>
                <a:lnTo>
                  <a:pt x="3403" y="9955"/>
                </a:lnTo>
                <a:lnTo>
                  <a:pt x="3284" y="9631"/>
                </a:lnTo>
                <a:lnTo>
                  <a:pt x="3166" y="9330"/>
                </a:lnTo>
                <a:lnTo>
                  <a:pt x="2996" y="9052"/>
                </a:lnTo>
                <a:lnTo>
                  <a:pt x="2827" y="8774"/>
                </a:lnTo>
                <a:lnTo>
                  <a:pt x="2624" y="8543"/>
                </a:lnTo>
                <a:lnTo>
                  <a:pt x="2387" y="8381"/>
                </a:lnTo>
                <a:lnTo>
                  <a:pt x="2387" y="8334"/>
                </a:lnTo>
                <a:lnTo>
                  <a:pt x="2133" y="8219"/>
                </a:lnTo>
                <a:lnTo>
                  <a:pt x="1930" y="8103"/>
                </a:lnTo>
                <a:lnTo>
                  <a:pt x="1930" y="8057"/>
                </a:lnTo>
                <a:lnTo>
                  <a:pt x="1896" y="8057"/>
                </a:lnTo>
                <a:lnTo>
                  <a:pt x="1896" y="8057"/>
                </a:lnTo>
                <a:lnTo>
                  <a:pt x="1642" y="7987"/>
                </a:lnTo>
                <a:lnTo>
                  <a:pt x="1608" y="7987"/>
                </a:lnTo>
                <a:lnTo>
                  <a:pt x="1557" y="7987"/>
                </a:lnTo>
                <a:lnTo>
                  <a:pt x="1524" y="7987"/>
                </a:lnTo>
                <a:lnTo>
                  <a:pt x="1490" y="7987"/>
                </a:lnTo>
                <a:lnTo>
                  <a:pt x="1524" y="6089"/>
                </a:lnTo>
                <a:lnTo>
                  <a:pt x="1320" y="6089"/>
                </a:lnTo>
                <a:lnTo>
                  <a:pt x="1270" y="7987"/>
                </a:lnTo>
                <a:lnTo>
                  <a:pt x="1236" y="7987"/>
                </a:lnTo>
                <a:lnTo>
                  <a:pt x="1202" y="7987"/>
                </a:lnTo>
                <a:lnTo>
                  <a:pt x="1151" y="7987"/>
                </a:lnTo>
                <a:lnTo>
                  <a:pt x="914" y="8057"/>
                </a:lnTo>
                <a:lnTo>
                  <a:pt x="863" y="8057"/>
                </a:lnTo>
                <a:lnTo>
                  <a:pt x="863" y="8057"/>
                </a:lnTo>
                <a:lnTo>
                  <a:pt x="863" y="8057"/>
                </a:lnTo>
                <a:lnTo>
                  <a:pt x="863" y="8103"/>
                </a:lnTo>
                <a:lnTo>
                  <a:pt x="626" y="8219"/>
                </a:lnTo>
                <a:lnTo>
                  <a:pt x="372" y="8334"/>
                </a:lnTo>
                <a:lnTo>
                  <a:pt x="372" y="8334"/>
                </a:lnTo>
                <a:lnTo>
                  <a:pt x="135" y="8543"/>
                </a:lnTo>
                <a:lnTo>
                  <a:pt x="0" y="8659"/>
                </a:lnTo>
                <a:lnTo>
                  <a:pt x="0" y="21600"/>
                </a:lnTo>
                <a:lnTo>
                  <a:pt x="21600" y="21600"/>
                </a:lnTo>
                <a:lnTo>
                  <a:pt x="21600" y="17109"/>
                </a:lnTo>
                <a:lnTo>
                  <a:pt x="20872" y="17109"/>
                </a:lnTo>
                <a:lnTo>
                  <a:pt x="20872" y="17271"/>
                </a:lnTo>
                <a:close/>
              </a:path>
            </a:pathLst>
          </a:custGeom>
          <a:solidFill>
            <a:srgbClr val="CBF8F1"/>
          </a:solidFill>
          <a:ln w="12700"/>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27" name="Shape"/>
          <p:cNvSpPr/>
          <p:nvPr/>
        </p:nvSpPr>
        <p:spPr>
          <a:xfrm>
            <a:off x="16258114" y="4819343"/>
            <a:ext cx="4070889" cy="5008367"/>
          </a:xfrm>
          <a:custGeom>
            <a:avLst/>
            <a:gdLst/>
            <a:ahLst/>
            <a:cxnLst>
              <a:cxn ang="0">
                <a:pos x="wd2" y="hd2"/>
              </a:cxn>
              <a:cxn ang="5400000">
                <a:pos x="wd2" y="hd2"/>
              </a:cxn>
              <a:cxn ang="10800000">
                <a:pos x="wd2" y="hd2"/>
              </a:cxn>
              <a:cxn ang="16200000">
                <a:pos x="wd2" y="hd2"/>
              </a:cxn>
            </a:cxnLst>
            <a:rect l="0" t="0" r="r" b="b"/>
            <a:pathLst>
              <a:path w="21600" h="21600" extrusionOk="0">
                <a:moveTo>
                  <a:pt x="21600" y="13939"/>
                </a:moveTo>
                <a:lnTo>
                  <a:pt x="21533" y="14007"/>
                </a:lnTo>
                <a:lnTo>
                  <a:pt x="21313" y="14144"/>
                </a:lnTo>
                <a:lnTo>
                  <a:pt x="21162" y="14309"/>
                </a:lnTo>
                <a:lnTo>
                  <a:pt x="21027" y="14514"/>
                </a:lnTo>
                <a:lnTo>
                  <a:pt x="20909" y="14706"/>
                </a:lnTo>
                <a:lnTo>
                  <a:pt x="20824" y="14939"/>
                </a:lnTo>
                <a:lnTo>
                  <a:pt x="20824" y="15104"/>
                </a:lnTo>
                <a:lnTo>
                  <a:pt x="17924" y="15104"/>
                </a:lnTo>
                <a:lnTo>
                  <a:pt x="17924" y="15172"/>
                </a:lnTo>
                <a:lnTo>
                  <a:pt x="18059" y="15172"/>
                </a:lnTo>
                <a:lnTo>
                  <a:pt x="18059" y="15542"/>
                </a:lnTo>
                <a:lnTo>
                  <a:pt x="17722" y="15542"/>
                </a:lnTo>
                <a:lnTo>
                  <a:pt x="17722" y="8689"/>
                </a:lnTo>
                <a:lnTo>
                  <a:pt x="17030" y="8689"/>
                </a:lnTo>
                <a:lnTo>
                  <a:pt x="17030" y="8251"/>
                </a:lnTo>
                <a:lnTo>
                  <a:pt x="15597" y="8251"/>
                </a:lnTo>
                <a:lnTo>
                  <a:pt x="15597" y="8689"/>
                </a:lnTo>
                <a:lnTo>
                  <a:pt x="14822" y="8689"/>
                </a:lnTo>
                <a:lnTo>
                  <a:pt x="14822" y="10978"/>
                </a:lnTo>
                <a:lnTo>
                  <a:pt x="14299" y="10978"/>
                </a:lnTo>
                <a:lnTo>
                  <a:pt x="14299" y="11307"/>
                </a:lnTo>
                <a:lnTo>
                  <a:pt x="14012" y="11307"/>
                </a:lnTo>
                <a:lnTo>
                  <a:pt x="14012" y="6784"/>
                </a:lnTo>
                <a:lnTo>
                  <a:pt x="14012" y="4194"/>
                </a:lnTo>
                <a:lnTo>
                  <a:pt x="14704" y="4194"/>
                </a:lnTo>
                <a:lnTo>
                  <a:pt x="14704" y="4194"/>
                </a:lnTo>
                <a:lnTo>
                  <a:pt x="14704" y="4194"/>
                </a:lnTo>
                <a:lnTo>
                  <a:pt x="14872" y="4194"/>
                </a:lnTo>
                <a:lnTo>
                  <a:pt x="14872" y="4057"/>
                </a:lnTo>
                <a:lnTo>
                  <a:pt x="14906" y="4057"/>
                </a:lnTo>
                <a:lnTo>
                  <a:pt x="14956" y="3961"/>
                </a:lnTo>
                <a:lnTo>
                  <a:pt x="14956" y="3851"/>
                </a:lnTo>
                <a:lnTo>
                  <a:pt x="14872" y="3851"/>
                </a:lnTo>
                <a:lnTo>
                  <a:pt x="14872" y="3618"/>
                </a:lnTo>
                <a:lnTo>
                  <a:pt x="14906" y="3618"/>
                </a:lnTo>
                <a:lnTo>
                  <a:pt x="14906" y="3591"/>
                </a:lnTo>
                <a:lnTo>
                  <a:pt x="14906" y="3385"/>
                </a:lnTo>
                <a:lnTo>
                  <a:pt x="14906" y="3385"/>
                </a:lnTo>
                <a:lnTo>
                  <a:pt x="14906" y="3358"/>
                </a:lnTo>
                <a:lnTo>
                  <a:pt x="14906" y="1960"/>
                </a:lnTo>
                <a:lnTo>
                  <a:pt x="14872" y="1960"/>
                </a:lnTo>
                <a:lnTo>
                  <a:pt x="14872" y="1220"/>
                </a:lnTo>
                <a:lnTo>
                  <a:pt x="14822" y="1220"/>
                </a:lnTo>
                <a:lnTo>
                  <a:pt x="14822" y="1220"/>
                </a:lnTo>
                <a:lnTo>
                  <a:pt x="14822" y="1521"/>
                </a:lnTo>
                <a:lnTo>
                  <a:pt x="14788" y="1521"/>
                </a:lnTo>
                <a:lnTo>
                  <a:pt x="14788" y="1521"/>
                </a:lnTo>
                <a:lnTo>
                  <a:pt x="14788" y="1960"/>
                </a:lnTo>
                <a:lnTo>
                  <a:pt x="14788" y="1960"/>
                </a:lnTo>
                <a:lnTo>
                  <a:pt x="14788" y="1987"/>
                </a:lnTo>
                <a:lnTo>
                  <a:pt x="14788" y="2056"/>
                </a:lnTo>
                <a:lnTo>
                  <a:pt x="13405" y="2056"/>
                </a:lnTo>
                <a:lnTo>
                  <a:pt x="13405" y="1562"/>
                </a:lnTo>
                <a:lnTo>
                  <a:pt x="13405" y="1521"/>
                </a:lnTo>
                <a:lnTo>
                  <a:pt x="13355" y="1521"/>
                </a:lnTo>
                <a:lnTo>
                  <a:pt x="13355" y="1220"/>
                </a:lnTo>
                <a:lnTo>
                  <a:pt x="13355" y="1220"/>
                </a:lnTo>
                <a:lnTo>
                  <a:pt x="13321" y="1220"/>
                </a:lnTo>
                <a:lnTo>
                  <a:pt x="13321" y="1987"/>
                </a:lnTo>
                <a:lnTo>
                  <a:pt x="13270" y="1987"/>
                </a:lnTo>
                <a:lnTo>
                  <a:pt x="13270" y="2056"/>
                </a:lnTo>
                <a:lnTo>
                  <a:pt x="11972" y="2056"/>
                </a:lnTo>
                <a:lnTo>
                  <a:pt x="11972" y="1562"/>
                </a:lnTo>
                <a:lnTo>
                  <a:pt x="11972" y="1562"/>
                </a:lnTo>
                <a:lnTo>
                  <a:pt x="11888" y="1562"/>
                </a:lnTo>
                <a:lnTo>
                  <a:pt x="11888" y="1987"/>
                </a:lnTo>
                <a:lnTo>
                  <a:pt x="11888" y="1987"/>
                </a:lnTo>
                <a:lnTo>
                  <a:pt x="11888" y="1220"/>
                </a:lnTo>
                <a:lnTo>
                  <a:pt x="11854" y="1220"/>
                </a:lnTo>
                <a:lnTo>
                  <a:pt x="11803" y="1220"/>
                </a:lnTo>
                <a:lnTo>
                  <a:pt x="11803" y="1987"/>
                </a:lnTo>
                <a:lnTo>
                  <a:pt x="11770" y="1987"/>
                </a:lnTo>
                <a:lnTo>
                  <a:pt x="11770" y="2056"/>
                </a:lnTo>
                <a:lnTo>
                  <a:pt x="10505" y="2097"/>
                </a:lnTo>
                <a:lnTo>
                  <a:pt x="10505" y="1562"/>
                </a:lnTo>
                <a:lnTo>
                  <a:pt x="10505" y="1562"/>
                </a:lnTo>
                <a:lnTo>
                  <a:pt x="10421" y="1562"/>
                </a:lnTo>
                <a:lnTo>
                  <a:pt x="10421" y="2097"/>
                </a:lnTo>
                <a:lnTo>
                  <a:pt x="10370" y="2097"/>
                </a:lnTo>
                <a:lnTo>
                  <a:pt x="10370" y="2028"/>
                </a:lnTo>
                <a:lnTo>
                  <a:pt x="10370" y="1987"/>
                </a:lnTo>
                <a:lnTo>
                  <a:pt x="10370" y="1987"/>
                </a:lnTo>
                <a:lnTo>
                  <a:pt x="10370" y="1261"/>
                </a:lnTo>
                <a:lnTo>
                  <a:pt x="10370" y="1220"/>
                </a:lnTo>
                <a:lnTo>
                  <a:pt x="10303" y="1220"/>
                </a:lnTo>
                <a:lnTo>
                  <a:pt x="10303" y="1987"/>
                </a:lnTo>
                <a:lnTo>
                  <a:pt x="10252" y="1987"/>
                </a:lnTo>
                <a:lnTo>
                  <a:pt x="10252" y="2097"/>
                </a:lnTo>
                <a:lnTo>
                  <a:pt x="9038" y="2097"/>
                </a:lnTo>
                <a:lnTo>
                  <a:pt x="9038" y="1562"/>
                </a:lnTo>
                <a:lnTo>
                  <a:pt x="9038" y="1562"/>
                </a:lnTo>
                <a:lnTo>
                  <a:pt x="8987" y="1562"/>
                </a:lnTo>
                <a:lnTo>
                  <a:pt x="8987" y="2097"/>
                </a:lnTo>
                <a:lnTo>
                  <a:pt x="8903" y="2097"/>
                </a:lnTo>
                <a:lnTo>
                  <a:pt x="8903" y="2028"/>
                </a:lnTo>
                <a:lnTo>
                  <a:pt x="8869" y="1987"/>
                </a:lnTo>
                <a:lnTo>
                  <a:pt x="8869" y="1987"/>
                </a:lnTo>
                <a:lnTo>
                  <a:pt x="8869" y="27"/>
                </a:lnTo>
                <a:lnTo>
                  <a:pt x="8869" y="0"/>
                </a:lnTo>
                <a:lnTo>
                  <a:pt x="8785" y="0"/>
                </a:lnTo>
                <a:lnTo>
                  <a:pt x="8785" y="1261"/>
                </a:lnTo>
                <a:lnTo>
                  <a:pt x="8785" y="1261"/>
                </a:lnTo>
                <a:lnTo>
                  <a:pt x="8785" y="1987"/>
                </a:lnTo>
                <a:lnTo>
                  <a:pt x="8785" y="1987"/>
                </a:lnTo>
                <a:lnTo>
                  <a:pt x="8785" y="2563"/>
                </a:lnTo>
                <a:lnTo>
                  <a:pt x="8616" y="2590"/>
                </a:lnTo>
                <a:lnTo>
                  <a:pt x="8616" y="2590"/>
                </a:lnTo>
                <a:lnTo>
                  <a:pt x="8583" y="2590"/>
                </a:lnTo>
                <a:lnTo>
                  <a:pt x="8414" y="2590"/>
                </a:lnTo>
                <a:lnTo>
                  <a:pt x="8262" y="2590"/>
                </a:lnTo>
                <a:lnTo>
                  <a:pt x="8262" y="2590"/>
                </a:lnTo>
                <a:lnTo>
                  <a:pt x="8212" y="2590"/>
                </a:lnTo>
                <a:lnTo>
                  <a:pt x="8043" y="2590"/>
                </a:lnTo>
                <a:lnTo>
                  <a:pt x="7891" y="2618"/>
                </a:lnTo>
                <a:lnTo>
                  <a:pt x="7891" y="2618"/>
                </a:lnTo>
                <a:lnTo>
                  <a:pt x="7841" y="2618"/>
                </a:lnTo>
                <a:lnTo>
                  <a:pt x="7841" y="2618"/>
                </a:lnTo>
                <a:lnTo>
                  <a:pt x="7689" y="2618"/>
                </a:lnTo>
                <a:lnTo>
                  <a:pt x="7554" y="2618"/>
                </a:lnTo>
                <a:lnTo>
                  <a:pt x="7554" y="2618"/>
                </a:lnTo>
                <a:lnTo>
                  <a:pt x="7520" y="2618"/>
                </a:lnTo>
                <a:lnTo>
                  <a:pt x="7402" y="2659"/>
                </a:lnTo>
                <a:lnTo>
                  <a:pt x="7234" y="2659"/>
                </a:lnTo>
                <a:lnTo>
                  <a:pt x="7234" y="2659"/>
                </a:lnTo>
                <a:lnTo>
                  <a:pt x="7234" y="2659"/>
                </a:lnTo>
                <a:lnTo>
                  <a:pt x="7065" y="2686"/>
                </a:lnTo>
                <a:lnTo>
                  <a:pt x="6947" y="2686"/>
                </a:lnTo>
                <a:lnTo>
                  <a:pt x="6947" y="2686"/>
                </a:lnTo>
                <a:lnTo>
                  <a:pt x="6947" y="2686"/>
                </a:lnTo>
                <a:lnTo>
                  <a:pt x="6947" y="2686"/>
                </a:lnTo>
                <a:lnTo>
                  <a:pt x="6947" y="2686"/>
                </a:lnTo>
                <a:lnTo>
                  <a:pt x="6829" y="2727"/>
                </a:lnTo>
                <a:lnTo>
                  <a:pt x="6711" y="2727"/>
                </a:lnTo>
                <a:lnTo>
                  <a:pt x="6660" y="2727"/>
                </a:lnTo>
                <a:lnTo>
                  <a:pt x="6576" y="2755"/>
                </a:lnTo>
                <a:lnTo>
                  <a:pt x="6458" y="2755"/>
                </a:lnTo>
                <a:lnTo>
                  <a:pt x="6458" y="2755"/>
                </a:lnTo>
                <a:lnTo>
                  <a:pt x="6340" y="2796"/>
                </a:lnTo>
                <a:lnTo>
                  <a:pt x="6171" y="2823"/>
                </a:lnTo>
                <a:lnTo>
                  <a:pt x="6003" y="2851"/>
                </a:lnTo>
                <a:lnTo>
                  <a:pt x="5969" y="2851"/>
                </a:lnTo>
                <a:lnTo>
                  <a:pt x="5969" y="2851"/>
                </a:lnTo>
                <a:lnTo>
                  <a:pt x="5969" y="2851"/>
                </a:lnTo>
                <a:lnTo>
                  <a:pt x="5969" y="2851"/>
                </a:lnTo>
                <a:lnTo>
                  <a:pt x="5969" y="2851"/>
                </a:lnTo>
                <a:lnTo>
                  <a:pt x="5885" y="2892"/>
                </a:lnTo>
                <a:lnTo>
                  <a:pt x="5885" y="2892"/>
                </a:lnTo>
                <a:lnTo>
                  <a:pt x="5851" y="2919"/>
                </a:lnTo>
                <a:lnTo>
                  <a:pt x="5851" y="2919"/>
                </a:lnTo>
                <a:lnTo>
                  <a:pt x="5851" y="2919"/>
                </a:lnTo>
                <a:lnTo>
                  <a:pt x="5800" y="2919"/>
                </a:lnTo>
                <a:lnTo>
                  <a:pt x="5767" y="2960"/>
                </a:lnTo>
                <a:lnTo>
                  <a:pt x="5767" y="2960"/>
                </a:lnTo>
                <a:lnTo>
                  <a:pt x="5767" y="2960"/>
                </a:lnTo>
                <a:lnTo>
                  <a:pt x="5716" y="2988"/>
                </a:lnTo>
                <a:lnTo>
                  <a:pt x="5716" y="2988"/>
                </a:lnTo>
                <a:lnTo>
                  <a:pt x="5716" y="2988"/>
                </a:lnTo>
                <a:lnTo>
                  <a:pt x="5767" y="2960"/>
                </a:lnTo>
                <a:lnTo>
                  <a:pt x="5767" y="2960"/>
                </a:lnTo>
                <a:lnTo>
                  <a:pt x="5767" y="2960"/>
                </a:lnTo>
                <a:lnTo>
                  <a:pt x="5716" y="2988"/>
                </a:lnTo>
                <a:lnTo>
                  <a:pt x="5716" y="2988"/>
                </a:lnTo>
                <a:lnTo>
                  <a:pt x="5682" y="3029"/>
                </a:lnTo>
                <a:lnTo>
                  <a:pt x="5682" y="3029"/>
                </a:lnTo>
                <a:lnTo>
                  <a:pt x="5682" y="3056"/>
                </a:lnTo>
                <a:lnTo>
                  <a:pt x="5682" y="3056"/>
                </a:lnTo>
                <a:lnTo>
                  <a:pt x="5682" y="3084"/>
                </a:lnTo>
                <a:lnTo>
                  <a:pt x="5682" y="3084"/>
                </a:lnTo>
                <a:lnTo>
                  <a:pt x="5716" y="3125"/>
                </a:lnTo>
                <a:lnTo>
                  <a:pt x="5682" y="3084"/>
                </a:lnTo>
                <a:lnTo>
                  <a:pt x="5682" y="3084"/>
                </a:lnTo>
                <a:lnTo>
                  <a:pt x="5682" y="3056"/>
                </a:lnTo>
                <a:lnTo>
                  <a:pt x="5682" y="3056"/>
                </a:lnTo>
                <a:lnTo>
                  <a:pt x="5682" y="3056"/>
                </a:lnTo>
                <a:lnTo>
                  <a:pt x="5682" y="3056"/>
                </a:lnTo>
                <a:lnTo>
                  <a:pt x="5682" y="3056"/>
                </a:lnTo>
                <a:lnTo>
                  <a:pt x="5682" y="3084"/>
                </a:lnTo>
                <a:lnTo>
                  <a:pt x="5682" y="3084"/>
                </a:lnTo>
                <a:lnTo>
                  <a:pt x="5682" y="3125"/>
                </a:lnTo>
                <a:lnTo>
                  <a:pt x="5682" y="3125"/>
                </a:lnTo>
                <a:lnTo>
                  <a:pt x="5682" y="3125"/>
                </a:lnTo>
                <a:lnTo>
                  <a:pt x="5682" y="3125"/>
                </a:lnTo>
                <a:lnTo>
                  <a:pt x="5682" y="3152"/>
                </a:lnTo>
                <a:lnTo>
                  <a:pt x="5716" y="3152"/>
                </a:lnTo>
                <a:lnTo>
                  <a:pt x="5716" y="3193"/>
                </a:lnTo>
                <a:lnTo>
                  <a:pt x="5716" y="3193"/>
                </a:lnTo>
                <a:lnTo>
                  <a:pt x="5716" y="3193"/>
                </a:lnTo>
                <a:lnTo>
                  <a:pt x="5716" y="3193"/>
                </a:lnTo>
                <a:lnTo>
                  <a:pt x="5767" y="3193"/>
                </a:lnTo>
                <a:lnTo>
                  <a:pt x="5767" y="3221"/>
                </a:lnTo>
                <a:lnTo>
                  <a:pt x="5767" y="3221"/>
                </a:lnTo>
                <a:lnTo>
                  <a:pt x="5800" y="3262"/>
                </a:lnTo>
                <a:lnTo>
                  <a:pt x="5800" y="3262"/>
                </a:lnTo>
                <a:lnTo>
                  <a:pt x="5800" y="3262"/>
                </a:lnTo>
                <a:lnTo>
                  <a:pt x="5851" y="3262"/>
                </a:lnTo>
                <a:lnTo>
                  <a:pt x="5851" y="3262"/>
                </a:lnTo>
                <a:lnTo>
                  <a:pt x="5885" y="3262"/>
                </a:lnTo>
                <a:lnTo>
                  <a:pt x="5935" y="3289"/>
                </a:lnTo>
                <a:lnTo>
                  <a:pt x="5935" y="3289"/>
                </a:lnTo>
                <a:lnTo>
                  <a:pt x="5935" y="3289"/>
                </a:lnTo>
                <a:lnTo>
                  <a:pt x="5935" y="3289"/>
                </a:lnTo>
                <a:lnTo>
                  <a:pt x="5935" y="3289"/>
                </a:lnTo>
                <a:lnTo>
                  <a:pt x="6003" y="3317"/>
                </a:lnTo>
                <a:lnTo>
                  <a:pt x="6053" y="3317"/>
                </a:lnTo>
                <a:lnTo>
                  <a:pt x="6053" y="3317"/>
                </a:lnTo>
                <a:lnTo>
                  <a:pt x="6053" y="3317"/>
                </a:lnTo>
                <a:lnTo>
                  <a:pt x="6053" y="3317"/>
                </a:lnTo>
                <a:lnTo>
                  <a:pt x="6138" y="3358"/>
                </a:lnTo>
                <a:lnTo>
                  <a:pt x="6205" y="3358"/>
                </a:lnTo>
                <a:lnTo>
                  <a:pt x="6205" y="3358"/>
                </a:lnTo>
                <a:lnTo>
                  <a:pt x="6205" y="3358"/>
                </a:lnTo>
                <a:lnTo>
                  <a:pt x="6205" y="3358"/>
                </a:lnTo>
                <a:lnTo>
                  <a:pt x="6289" y="3385"/>
                </a:lnTo>
                <a:lnTo>
                  <a:pt x="6374" y="3385"/>
                </a:lnTo>
                <a:lnTo>
                  <a:pt x="6374" y="3385"/>
                </a:lnTo>
                <a:lnTo>
                  <a:pt x="6424" y="3385"/>
                </a:lnTo>
                <a:lnTo>
                  <a:pt x="6424" y="3385"/>
                </a:lnTo>
                <a:lnTo>
                  <a:pt x="6492" y="3426"/>
                </a:lnTo>
                <a:lnTo>
                  <a:pt x="6576" y="3426"/>
                </a:lnTo>
                <a:lnTo>
                  <a:pt x="6576" y="3426"/>
                </a:lnTo>
                <a:lnTo>
                  <a:pt x="6627" y="3426"/>
                </a:lnTo>
                <a:lnTo>
                  <a:pt x="6627" y="3426"/>
                </a:lnTo>
                <a:lnTo>
                  <a:pt x="6711" y="3454"/>
                </a:lnTo>
                <a:lnTo>
                  <a:pt x="6745" y="3454"/>
                </a:lnTo>
                <a:lnTo>
                  <a:pt x="7756" y="3591"/>
                </a:lnTo>
                <a:lnTo>
                  <a:pt x="7756" y="4125"/>
                </a:lnTo>
                <a:lnTo>
                  <a:pt x="7352" y="4153"/>
                </a:lnTo>
                <a:lnTo>
                  <a:pt x="7031" y="4221"/>
                </a:lnTo>
                <a:lnTo>
                  <a:pt x="6778" y="4249"/>
                </a:lnTo>
                <a:lnTo>
                  <a:pt x="6711" y="4317"/>
                </a:lnTo>
                <a:lnTo>
                  <a:pt x="6711" y="4619"/>
                </a:lnTo>
                <a:lnTo>
                  <a:pt x="6778" y="4687"/>
                </a:lnTo>
                <a:lnTo>
                  <a:pt x="6778" y="4687"/>
                </a:lnTo>
                <a:lnTo>
                  <a:pt x="6778" y="5085"/>
                </a:lnTo>
                <a:lnTo>
                  <a:pt x="6711" y="5126"/>
                </a:lnTo>
                <a:lnTo>
                  <a:pt x="6711" y="5153"/>
                </a:lnTo>
                <a:lnTo>
                  <a:pt x="6778" y="5222"/>
                </a:lnTo>
                <a:lnTo>
                  <a:pt x="6778" y="5222"/>
                </a:lnTo>
                <a:lnTo>
                  <a:pt x="6778" y="5482"/>
                </a:lnTo>
                <a:lnTo>
                  <a:pt x="6711" y="5523"/>
                </a:lnTo>
                <a:lnTo>
                  <a:pt x="6711" y="5647"/>
                </a:lnTo>
                <a:lnTo>
                  <a:pt x="6778" y="5715"/>
                </a:lnTo>
                <a:lnTo>
                  <a:pt x="6778" y="5715"/>
                </a:lnTo>
                <a:lnTo>
                  <a:pt x="6745" y="17269"/>
                </a:lnTo>
                <a:lnTo>
                  <a:pt x="6374" y="17269"/>
                </a:lnTo>
                <a:lnTo>
                  <a:pt x="6340" y="5688"/>
                </a:lnTo>
                <a:lnTo>
                  <a:pt x="5311" y="5688"/>
                </a:lnTo>
                <a:lnTo>
                  <a:pt x="5311" y="5249"/>
                </a:lnTo>
                <a:lnTo>
                  <a:pt x="1518" y="5249"/>
                </a:lnTo>
                <a:lnTo>
                  <a:pt x="1265" y="5688"/>
                </a:lnTo>
                <a:lnTo>
                  <a:pt x="708" y="5688"/>
                </a:lnTo>
                <a:lnTo>
                  <a:pt x="287" y="6483"/>
                </a:lnTo>
                <a:lnTo>
                  <a:pt x="287" y="16776"/>
                </a:lnTo>
                <a:lnTo>
                  <a:pt x="169" y="16776"/>
                </a:lnTo>
                <a:lnTo>
                  <a:pt x="169" y="16735"/>
                </a:lnTo>
                <a:lnTo>
                  <a:pt x="84" y="16707"/>
                </a:lnTo>
                <a:lnTo>
                  <a:pt x="0" y="16707"/>
                </a:lnTo>
                <a:lnTo>
                  <a:pt x="0" y="21600"/>
                </a:lnTo>
                <a:lnTo>
                  <a:pt x="21600" y="21600"/>
                </a:lnTo>
                <a:lnTo>
                  <a:pt x="21600" y="13939"/>
                </a:lnTo>
                <a:close/>
                <a:moveTo>
                  <a:pt x="5767" y="3084"/>
                </a:moveTo>
                <a:lnTo>
                  <a:pt x="5800" y="3084"/>
                </a:lnTo>
                <a:lnTo>
                  <a:pt x="5800" y="3084"/>
                </a:lnTo>
                <a:lnTo>
                  <a:pt x="5935" y="3125"/>
                </a:lnTo>
                <a:lnTo>
                  <a:pt x="5800" y="3084"/>
                </a:lnTo>
                <a:lnTo>
                  <a:pt x="5800" y="3084"/>
                </a:lnTo>
                <a:lnTo>
                  <a:pt x="5767" y="3084"/>
                </a:lnTo>
                <a:lnTo>
                  <a:pt x="5767" y="3056"/>
                </a:lnTo>
                <a:lnTo>
                  <a:pt x="5767" y="3084"/>
                </a:lnTo>
                <a:close/>
                <a:moveTo>
                  <a:pt x="5767" y="3125"/>
                </a:moveTo>
                <a:lnTo>
                  <a:pt x="5767" y="3125"/>
                </a:lnTo>
                <a:lnTo>
                  <a:pt x="5716" y="3125"/>
                </a:lnTo>
                <a:lnTo>
                  <a:pt x="5767" y="3125"/>
                </a:lnTo>
                <a:lnTo>
                  <a:pt x="5767" y="3125"/>
                </a:lnTo>
                <a:lnTo>
                  <a:pt x="6087" y="3193"/>
                </a:lnTo>
                <a:lnTo>
                  <a:pt x="5767" y="3125"/>
                </a:lnTo>
                <a:close/>
                <a:moveTo>
                  <a:pt x="6913" y="2727"/>
                </a:moveTo>
                <a:lnTo>
                  <a:pt x="6913" y="2755"/>
                </a:lnTo>
                <a:lnTo>
                  <a:pt x="6913" y="2727"/>
                </a:lnTo>
                <a:lnTo>
                  <a:pt x="6913" y="2727"/>
                </a:lnTo>
                <a:lnTo>
                  <a:pt x="6913" y="2727"/>
                </a:lnTo>
                <a:close/>
                <a:moveTo>
                  <a:pt x="6981" y="2851"/>
                </a:moveTo>
                <a:lnTo>
                  <a:pt x="6947" y="2823"/>
                </a:lnTo>
                <a:lnTo>
                  <a:pt x="6947" y="2823"/>
                </a:lnTo>
                <a:lnTo>
                  <a:pt x="6947" y="2823"/>
                </a:lnTo>
                <a:lnTo>
                  <a:pt x="6947" y="2823"/>
                </a:lnTo>
                <a:lnTo>
                  <a:pt x="6947" y="2823"/>
                </a:lnTo>
                <a:lnTo>
                  <a:pt x="6981" y="2851"/>
                </a:lnTo>
                <a:lnTo>
                  <a:pt x="7065" y="2892"/>
                </a:lnTo>
                <a:lnTo>
                  <a:pt x="6981" y="2851"/>
                </a:lnTo>
                <a:close/>
                <a:moveTo>
                  <a:pt x="7200" y="2727"/>
                </a:moveTo>
                <a:lnTo>
                  <a:pt x="7200" y="2686"/>
                </a:lnTo>
                <a:lnTo>
                  <a:pt x="7234" y="2686"/>
                </a:lnTo>
                <a:lnTo>
                  <a:pt x="7200" y="2686"/>
                </a:lnTo>
                <a:lnTo>
                  <a:pt x="7200" y="2727"/>
                </a:lnTo>
                <a:close/>
                <a:moveTo>
                  <a:pt x="7234" y="2823"/>
                </a:moveTo>
                <a:lnTo>
                  <a:pt x="7234" y="2796"/>
                </a:lnTo>
                <a:lnTo>
                  <a:pt x="7234" y="2796"/>
                </a:lnTo>
                <a:lnTo>
                  <a:pt x="7234" y="2796"/>
                </a:lnTo>
                <a:lnTo>
                  <a:pt x="7234" y="2823"/>
                </a:lnTo>
                <a:lnTo>
                  <a:pt x="7267" y="2823"/>
                </a:lnTo>
                <a:lnTo>
                  <a:pt x="7234" y="2823"/>
                </a:lnTo>
                <a:close/>
              </a:path>
            </a:pathLst>
          </a:custGeom>
          <a:solidFill>
            <a:srgbClr val="CBF8F1"/>
          </a:solidFill>
          <a:ln w="12700"/>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28" name="Shape"/>
          <p:cNvSpPr/>
          <p:nvPr/>
        </p:nvSpPr>
        <p:spPr>
          <a:xfrm>
            <a:off x="12196764" y="6036479"/>
            <a:ext cx="4061353" cy="3791231"/>
          </a:xfrm>
          <a:custGeom>
            <a:avLst/>
            <a:gdLst/>
            <a:ahLst/>
            <a:cxnLst>
              <a:cxn ang="0">
                <a:pos x="wd2" y="hd2"/>
              </a:cxn>
              <a:cxn ang="5400000">
                <a:pos x="wd2" y="hd2"/>
              </a:cxn>
              <a:cxn ang="10800000">
                <a:pos x="wd2" y="hd2"/>
              </a:cxn>
              <a:cxn ang="16200000">
                <a:pos x="wd2" y="hd2"/>
              </a:cxn>
            </a:cxnLst>
            <a:rect l="0" t="0" r="r" b="b"/>
            <a:pathLst>
              <a:path w="21600" h="21600" extrusionOk="0">
                <a:moveTo>
                  <a:pt x="203" y="5540"/>
                </a:moveTo>
                <a:lnTo>
                  <a:pt x="0" y="5504"/>
                </a:lnTo>
                <a:lnTo>
                  <a:pt x="0" y="21600"/>
                </a:lnTo>
                <a:lnTo>
                  <a:pt x="21600" y="21600"/>
                </a:lnTo>
                <a:lnTo>
                  <a:pt x="21600" y="15136"/>
                </a:lnTo>
                <a:lnTo>
                  <a:pt x="21532" y="15136"/>
                </a:lnTo>
                <a:lnTo>
                  <a:pt x="21532" y="14828"/>
                </a:lnTo>
                <a:lnTo>
                  <a:pt x="21482" y="14828"/>
                </a:lnTo>
                <a:lnTo>
                  <a:pt x="21482" y="14828"/>
                </a:lnTo>
                <a:lnTo>
                  <a:pt x="21482" y="14828"/>
                </a:lnTo>
                <a:lnTo>
                  <a:pt x="21448" y="14828"/>
                </a:lnTo>
                <a:lnTo>
                  <a:pt x="21448" y="15136"/>
                </a:lnTo>
                <a:lnTo>
                  <a:pt x="21245" y="15136"/>
                </a:lnTo>
                <a:lnTo>
                  <a:pt x="21245" y="14919"/>
                </a:lnTo>
                <a:lnTo>
                  <a:pt x="21161" y="14865"/>
                </a:lnTo>
                <a:lnTo>
                  <a:pt x="21042" y="14865"/>
                </a:lnTo>
                <a:lnTo>
                  <a:pt x="21042" y="14611"/>
                </a:lnTo>
                <a:lnTo>
                  <a:pt x="20992" y="14611"/>
                </a:lnTo>
                <a:lnTo>
                  <a:pt x="20992" y="14611"/>
                </a:lnTo>
                <a:lnTo>
                  <a:pt x="20992" y="14611"/>
                </a:lnTo>
                <a:lnTo>
                  <a:pt x="20958" y="14611"/>
                </a:lnTo>
                <a:lnTo>
                  <a:pt x="20958" y="14865"/>
                </a:lnTo>
                <a:lnTo>
                  <a:pt x="20620" y="14865"/>
                </a:lnTo>
                <a:lnTo>
                  <a:pt x="20670" y="12710"/>
                </a:lnTo>
                <a:lnTo>
                  <a:pt x="20383" y="12674"/>
                </a:lnTo>
                <a:lnTo>
                  <a:pt x="19977" y="12674"/>
                </a:lnTo>
                <a:lnTo>
                  <a:pt x="19842" y="12583"/>
                </a:lnTo>
                <a:lnTo>
                  <a:pt x="19842" y="12583"/>
                </a:lnTo>
                <a:lnTo>
                  <a:pt x="19808" y="12583"/>
                </a:lnTo>
                <a:lnTo>
                  <a:pt x="19724" y="12547"/>
                </a:lnTo>
                <a:lnTo>
                  <a:pt x="19724" y="12457"/>
                </a:lnTo>
                <a:lnTo>
                  <a:pt x="19521" y="12402"/>
                </a:lnTo>
                <a:lnTo>
                  <a:pt x="19437" y="12402"/>
                </a:lnTo>
                <a:lnTo>
                  <a:pt x="19268" y="12095"/>
                </a:lnTo>
                <a:lnTo>
                  <a:pt x="19031" y="11787"/>
                </a:lnTo>
                <a:lnTo>
                  <a:pt x="18777" y="11569"/>
                </a:lnTo>
                <a:lnTo>
                  <a:pt x="18456" y="11388"/>
                </a:lnTo>
                <a:lnTo>
                  <a:pt x="18135" y="11316"/>
                </a:lnTo>
                <a:lnTo>
                  <a:pt x="18135" y="10827"/>
                </a:lnTo>
                <a:lnTo>
                  <a:pt x="18169" y="10827"/>
                </a:lnTo>
                <a:lnTo>
                  <a:pt x="18169" y="10773"/>
                </a:lnTo>
                <a:lnTo>
                  <a:pt x="18169" y="10737"/>
                </a:lnTo>
                <a:lnTo>
                  <a:pt x="18135" y="10737"/>
                </a:lnTo>
                <a:lnTo>
                  <a:pt x="18085" y="10646"/>
                </a:lnTo>
                <a:lnTo>
                  <a:pt x="18051" y="10610"/>
                </a:lnTo>
                <a:lnTo>
                  <a:pt x="17966" y="10556"/>
                </a:lnTo>
                <a:lnTo>
                  <a:pt x="17932" y="10519"/>
                </a:lnTo>
                <a:lnTo>
                  <a:pt x="17848" y="10519"/>
                </a:lnTo>
                <a:lnTo>
                  <a:pt x="17848" y="10248"/>
                </a:lnTo>
                <a:lnTo>
                  <a:pt x="17797" y="10248"/>
                </a:lnTo>
                <a:lnTo>
                  <a:pt x="17797" y="10212"/>
                </a:lnTo>
                <a:lnTo>
                  <a:pt x="17797" y="10248"/>
                </a:lnTo>
                <a:lnTo>
                  <a:pt x="17713" y="10248"/>
                </a:lnTo>
                <a:lnTo>
                  <a:pt x="17713" y="10519"/>
                </a:lnTo>
                <a:lnTo>
                  <a:pt x="17713" y="10519"/>
                </a:lnTo>
                <a:lnTo>
                  <a:pt x="17679" y="10519"/>
                </a:lnTo>
                <a:lnTo>
                  <a:pt x="17594" y="10556"/>
                </a:lnTo>
                <a:lnTo>
                  <a:pt x="17561" y="10610"/>
                </a:lnTo>
                <a:lnTo>
                  <a:pt x="17510" y="10646"/>
                </a:lnTo>
                <a:lnTo>
                  <a:pt x="17476" y="10737"/>
                </a:lnTo>
                <a:lnTo>
                  <a:pt x="17425" y="10737"/>
                </a:lnTo>
                <a:lnTo>
                  <a:pt x="17425" y="10773"/>
                </a:lnTo>
                <a:lnTo>
                  <a:pt x="17425" y="10827"/>
                </a:lnTo>
                <a:lnTo>
                  <a:pt x="17476" y="10827"/>
                </a:lnTo>
                <a:lnTo>
                  <a:pt x="17476" y="11316"/>
                </a:lnTo>
                <a:lnTo>
                  <a:pt x="17138" y="11388"/>
                </a:lnTo>
                <a:lnTo>
                  <a:pt x="16817" y="11569"/>
                </a:lnTo>
                <a:lnTo>
                  <a:pt x="16530" y="11787"/>
                </a:lnTo>
                <a:lnTo>
                  <a:pt x="16293" y="12095"/>
                </a:lnTo>
                <a:lnTo>
                  <a:pt x="16158" y="12402"/>
                </a:lnTo>
                <a:lnTo>
                  <a:pt x="16039" y="12402"/>
                </a:lnTo>
                <a:lnTo>
                  <a:pt x="15837" y="12457"/>
                </a:lnTo>
                <a:lnTo>
                  <a:pt x="15837" y="12547"/>
                </a:lnTo>
                <a:lnTo>
                  <a:pt x="15803" y="12583"/>
                </a:lnTo>
                <a:lnTo>
                  <a:pt x="15634" y="12583"/>
                </a:lnTo>
                <a:lnTo>
                  <a:pt x="15634" y="12620"/>
                </a:lnTo>
                <a:lnTo>
                  <a:pt x="15583" y="12674"/>
                </a:lnTo>
                <a:lnTo>
                  <a:pt x="15144" y="12674"/>
                </a:lnTo>
                <a:lnTo>
                  <a:pt x="14890" y="12710"/>
                </a:lnTo>
                <a:lnTo>
                  <a:pt x="14941" y="14919"/>
                </a:lnTo>
                <a:lnTo>
                  <a:pt x="14654" y="14919"/>
                </a:lnTo>
                <a:lnTo>
                  <a:pt x="14654" y="14611"/>
                </a:lnTo>
                <a:lnTo>
                  <a:pt x="14603" y="14611"/>
                </a:lnTo>
                <a:lnTo>
                  <a:pt x="14603" y="14611"/>
                </a:lnTo>
                <a:lnTo>
                  <a:pt x="14603" y="14611"/>
                </a:lnTo>
                <a:lnTo>
                  <a:pt x="14569" y="14611"/>
                </a:lnTo>
                <a:lnTo>
                  <a:pt x="14569" y="14919"/>
                </a:lnTo>
                <a:lnTo>
                  <a:pt x="14451" y="14919"/>
                </a:lnTo>
                <a:lnTo>
                  <a:pt x="14366" y="14955"/>
                </a:lnTo>
                <a:lnTo>
                  <a:pt x="14366" y="15173"/>
                </a:lnTo>
                <a:lnTo>
                  <a:pt x="14366" y="15173"/>
                </a:lnTo>
                <a:lnTo>
                  <a:pt x="14113" y="15173"/>
                </a:lnTo>
                <a:lnTo>
                  <a:pt x="14079" y="14828"/>
                </a:lnTo>
                <a:lnTo>
                  <a:pt x="14079" y="14828"/>
                </a:lnTo>
                <a:lnTo>
                  <a:pt x="14079" y="14828"/>
                </a:lnTo>
                <a:lnTo>
                  <a:pt x="14028" y="14828"/>
                </a:lnTo>
                <a:lnTo>
                  <a:pt x="13994" y="14828"/>
                </a:lnTo>
                <a:lnTo>
                  <a:pt x="13994" y="15173"/>
                </a:lnTo>
                <a:lnTo>
                  <a:pt x="13825" y="15173"/>
                </a:lnTo>
                <a:lnTo>
                  <a:pt x="13758" y="15227"/>
                </a:lnTo>
                <a:lnTo>
                  <a:pt x="13758" y="15227"/>
                </a:lnTo>
                <a:lnTo>
                  <a:pt x="13673" y="15227"/>
                </a:lnTo>
                <a:lnTo>
                  <a:pt x="13707" y="1630"/>
                </a:lnTo>
                <a:lnTo>
                  <a:pt x="13217" y="579"/>
                </a:lnTo>
                <a:lnTo>
                  <a:pt x="12693" y="579"/>
                </a:lnTo>
                <a:lnTo>
                  <a:pt x="12406" y="0"/>
                </a:lnTo>
                <a:lnTo>
                  <a:pt x="8586" y="0"/>
                </a:lnTo>
                <a:lnTo>
                  <a:pt x="8586" y="579"/>
                </a:lnTo>
                <a:lnTo>
                  <a:pt x="7572" y="579"/>
                </a:lnTo>
                <a:lnTo>
                  <a:pt x="7521" y="15480"/>
                </a:lnTo>
                <a:lnTo>
                  <a:pt x="7403" y="15354"/>
                </a:lnTo>
                <a:lnTo>
                  <a:pt x="7403" y="15136"/>
                </a:lnTo>
                <a:lnTo>
                  <a:pt x="7369" y="13507"/>
                </a:lnTo>
                <a:lnTo>
                  <a:pt x="7369" y="13380"/>
                </a:lnTo>
                <a:lnTo>
                  <a:pt x="7285" y="13380"/>
                </a:lnTo>
                <a:lnTo>
                  <a:pt x="7251" y="13380"/>
                </a:lnTo>
                <a:lnTo>
                  <a:pt x="7251" y="13507"/>
                </a:lnTo>
                <a:lnTo>
                  <a:pt x="7251" y="13724"/>
                </a:lnTo>
                <a:lnTo>
                  <a:pt x="6828" y="13724"/>
                </a:lnTo>
                <a:lnTo>
                  <a:pt x="6828" y="13688"/>
                </a:lnTo>
                <a:lnTo>
                  <a:pt x="6744" y="13507"/>
                </a:lnTo>
                <a:lnTo>
                  <a:pt x="6744" y="12547"/>
                </a:lnTo>
                <a:lnTo>
                  <a:pt x="6625" y="12239"/>
                </a:lnTo>
                <a:lnTo>
                  <a:pt x="6625" y="11262"/>
                </a:lnTo>
                <a:lnTo>
                  <a:pt x="6389" y="10157"/>
                </a:lnTo>
                <a:lnTo>
                  <a:pt x="6423" y="10157"/>
                </a:lnTo>
                <a:lnTo>
                  <a:pt x="6423" y="9904"/>
                </a:lnTo>
                <a:lnTo>
                  <a:pt x="6338" y="9904"/>
                </a:lnTo>
                <a:lnTo>
                  <a:pt x="6338" y="9904"/>
                </a:lnTo>
                <a:lnTo>
                  <a:pt x="6338" y="9904"/>
                </a:lnTo>
                <a:lnTo>
                  <a:pt x="6220" y="9904"/>
                </a:lnTo>
                <a:lnTo>
                  <a:pt x="6220" y="10031"/>
                </a:lnTo>
                <a:lnTo>
                  <a:pt x="6186" y="10031"/>
                </a:lnTo>
                <a:lnTo>
                  <a:pt x="6186" y="10302"/>
                </a:lnTo>
                <a:lnTo>
                  <a:pt x="6220" y="10302"/>
                </a:lnTo>
                <a:lnTo>
                  <a:pt x="6051" y="11044"/>
                </a:lnTo>
                <a:lnTo>
                  <a:pt x="5848" y="8709"/>
                </a:lnTo>
                <a:lnTo>
                  <a:pt x="5932" y="8709"/>
                </a:lnTo>
                <a:lnTo>
                  <a:pt x="5932" y="8673"/>
                </a:lnTo>
                <a:lnTo>
                  <a:pt x="5932" y="8673"/>
                </a:lnTo>
                <a:lnTo>
                  <a:pt x="5932" y="8492"/>
                </a:lnTo>
                <a:lnTo>
                  <a:pt x="5814" y="8492"/>
                </a:lnTo>
                <a:lnTo>
                  <a:pt x="5696" y="6735"/>
                </a:lnTo>
                <a:lnTo>
                  <a:pt x="5763" y="6735"/>
                </a:lnTo>
                <a:lnTo>
                  <a:pt x="5763" y="6301"/>
                </a:lnTo>
                <a:lnTo>
                  <a:pt x="5763" y="5595"/>
                </a:lnTo>
                <a:lnTo>
                  <a:pt x="5408" y="5595"/>
                </a:lnTo>
                <a:lnTo>
                  <a:pt x="5408" y="6301"/>
                </a:lnTo>
                <a:lnTo>
                  <a:pt x="5408" y="6735"/>
                </a:lnTo>
                <a:lnTo>
                  <a:pt x="5476" y="6735"/>
                </a:lnTo>
                <a:lnTo>
                  <a:pt x="5476" y="6771"/>
                </a:lnTo>
                <a:lnTo>
                  <a:pt x="5358" y="8492"/>
                </a:lnTo>
                <a:lnTo>
                  <a:pt x="5273" y="8492"/>
                </a:lnTo>
                <a:lnTo>
                  <a:pt x="5273" y="8546"/>
                </a:lnTo>
                <a:lnTo>
                  <a:pt x="5273" y="8673"/>
                </a:lnTo>
                <a:lnTo>
                  <a:pt x="5273" y="8709"/>
                </a:lnTo>
                <a:lnTo>
                  <a:pt x="5358" y="8709"/>
                </a:lnTo>
                <a:lnTo>
                  <a:pt x="5155" y="11044"/>
                </a:lnTo>
                <a:lnTo>
                  <a:pt x="4986" y="10248"/>
                </a:lnTo>
                <a:lnTo>
                  <a:pt x="4986" y="10157"/>
                </a:lnTo>
                <a:lnTo>
                  <a:pt x="5037" y="10157"/>
                </a:lnTo>
                <a:lnTo>
                  <a:pt x="5037" y="9904"/>
                </a:lnTo>
                <a:lnTo>
                  <a:pt x="4901" y="9904"/>
                </a:lnTo>
                <a:lnTo>
                  <a:pt x="4901" y="9904"/>
                </a:lnTo>
                <a:lnTo>
                  <a:pt x="4901" y="9904"/>
                </a:lnTo>
                <a:lnTo>
                  <a:pt x="4834" y="9904"/>
                </a:lnTo>
                <a:lnTo>
                  <a:pt x="4834" y="10031"/>
                </a:lnTo>
                <a:lnTo>
                  <a:pt x="4834" y="10031"/>
                </a:lnTo>
                <a:lnTo>
                  <a:pt x="4834" y="10302"/>
                </a:lnTo>
                <a:lnTo>
                  <a:pt x="4868" y="10302"/>
                </a:lnTo>
                <a:lnTo>
                  <a:pt x="4665" y="11262"/>
                </a:lnTo>
                <a:lnTo>
                  <a:pt x="4665" y="11262"/>
                </a:lnTo>
                <a:lnTo>
                  <a:pt x="4631" y="11352"/>
                </a:lnTo>
                <a:lnTo>
                  <a:pt x="4631" y="12239"/>
                </a:lnTo>
                <a:lnTo>
                  <a:pt x="4546" y="12547"/>
                </a:lnTo>
                <a:lnTo>
                  <a:pt x="4546" y="12547"/>
                </a:lnTo>
                <a:lnTo>
                  <a:pt x="4546" y="12547"/>
                </a:lnTo>
                <a:lnTo>
                  <a:pt x="4546" y="12583"/>
                </a:lnTo>
                <a:lnTo>
                  <a:pt x="4546" y="12583"/>
                </a:lnTo>
                <a:lnTo>
                  <a:pt x="4546" y="12583"/>
                </a:lnTo>
                <a:lnTo>
                  <a:pt x="4546" y="12583"/>
                </a:lnTo>
                <a:lnTo>
                  <a:pt x="4546" y="13507"/>
                </a:lnTo>
                <a:lnTo>
                  <a:pt x="4411" y="13688"/>
                </a:lnTo>
                <a:lnTo>
                  <a:pt x="4411" y="13688"/>
                </a:lnTo>
                <a:lnTo>
                  <a:pt x="4411" y="13724"/>
                </a:lnTo>
                <a:lnTo>
                  <a:pt x="4411" y="13724"/>
                </a:lnTo>
                <a:lnTo>
                  <a:pt x="4259" y="13724"/>
                </a:lnTo>
                <a:lnTo>
                  <a:pt x="4259" y="13543"/>
                </a:lnTo>
                <a:lnTo>
                  <a:pt x="4124" y="13543"/>
                </a:lnTo>
                <a:lnTo>
                  <a:pt x="4124" y="12891"/>
                </a:lnTo>
                <a:lnTo>
                  <a:pt x="4124" y="12855"/>
                </a:lnTo>
                <a:lnTo>
                  <a:pt x="4056" y="12855"/>
                </a:lnTo>
                <a:lnTo>
                  <a:pt x="3803" y="10393"/>
                </a:lnTo>
                <a:lnTo>
                  <a:pt x="3803" y="10393"/>
                </a:lnTo>
                <a:lnTo>
                  <a:pt x="3921" y="10393"/>
                </a:lnTo>
                <a:lnTo>
                  <a:pt x="3921" y="9723"/>
                </a:lnTo>
                <a:lnTo>
                  <a:pt x="3634" y="9723"/>
                </a:lnTo>
                <a:lnTo>
                  <a:pt x="3634" y="10393"/>
                </a:lnTo>
                <a:lnTo>
                  <a:pt x="3718" y="10393"/>
                </a:lnTo>
                <a:lnTo>
                  <a:pt x="3515" y="12855"/>
                </a:lnTo>
                <a:lnTo>
                  <a:pt x="3515" y="12855"/>
                </a:lnTo>
                <a:lnTo>
                  <a:pt x="3515" y="12855"/>
                </a:lnTo>
                <a:lnTo>
                  <a:pt x="3397" y="12855"/>
                </a:lnTo>
                <a:lnTo>
                  <a:pt x="3397" y="13543"/>
                </a:lnTo>
                <a:lnTo>
                  <a:pt x="3279" y="13543"/>
                </a:lnTo>
                <a:lnTo>
                  <a:pt x="3279" y="13724"/>
                </a:lnTo>
                <a:lnTo>
                  <a:pt x="3025" y="13724"/>
                </a:lnTo>
                <a:lnTo>
                  <a:pt x="3025" y="13724"/>
                </a:lnTo>
                <a:lnTo>
                  <a:pt x="2941" y="13507"/>
                </a:lnTo>
                <a:lnTo>
                  <a:pt x="2941" y="12457"/>
                </a:lnTo>
                <a:lnTo>
                  <a:pt x="2941" y="12457"/>
                </a:lnTo>
                <a:lnTo>
                  <a:pt x="2941" y="12457"/>
                </a:lnTo>
                <a:lnTo>
                  <a:pt x="2907" y="12457"/>
                </a:lnTo>
                <a:lnTo>
                  <a:pt x="2907" y="12402"/>
                </a:lnTo>
                <a:lnTo>
                  <a:pt x="2907" y="12402"/>
                </a:lnTo>
                <a:lnTo>
                  <a:pt x="2907" y="12402"/>
                </a:lnTo>
                <a:lnTo>
                  <a:pt x="2856" y="12366"/>
                </a:lnTo>
                <a:lnTo>
                  <a:pt x="2856" y="11171"/>
                </a:lnTo>
                <a:lnTo>
                  <a:pt x="2856" y="11171"/>
                </a:lnTo>
                <a:lnTo>
                  <a:pt x="2856" y="11135"/>
                </a:lnTo>
                <a:lnTo>
                  <a:pt x="2823" y="11135"/>
                </a:lnTo>
                <a:lnTo>
                  <a:pt x="2823" y="11135"/>
                </a:lnTo>
                <a:lnTo>
                  <a:pt x="2823" y="11044"/>
                </a:lnTo>
                <a:lnTo>
                  <a:pt x="2823" y="11044"/>
                </a:lnTo>
                <a:lnTo>
                  <a:pt x="2823" y="11044"/>
                </a:lnTo>
                <a:lnTo>
                  <a:pt x="2789" y="11044"/>
                </a:lnTo>
                <a:lnTo>
                  <a:pt x="2789" y="11044"/>
                </a:lnTo>
                <a:lnTo>
                  <a:pt x="2620" y="10302"/>
                </a:lnTo>
                <a:lnTo>
                  <a:pt x="2654" y="10302"/>
                </a:lnTo>
                <a:lnTo>
                  <a:pt x="2654" y="10085"/>
                </a:lnTo>
                <a:lnTo>
                  <a:pt x="2620" y="10085"/>
                </a:lnTo>
                <a:lnTo>
                  <a:pt x="2620" y="9904"/>
                </a:lnTo>
                <a:lnTo>
                  <a:pt x="2501" y="9904"/>
                </a:lnTo>
                <a:lnTo>
                  <a:pt x="2501" y="9904"/>
                </a:lnTo>
                <a:lnTo>
                  <a:pt x="2501" y="9904"/>
                </a:lnTo>
                <a:lnTo>
                  <a:pt x="2417" y="9904"/>
                </a:lnTo>
                <a:lnTo>
                  <a:pt x="2417" y="10157"/>
                </a:lnTo>
                <a:lnTo>
                  <a:pt x="2451" y="10157"/>
                </a:lnTo>
                <a:lnTo>
                  <a:pt x="2299" y="10918"/>
                </a:lnTo>
                <a:lnTo>
                  <a:pt x="2079" y="8673"/>
                </a:lnTo>
                <a:lnTo>
                  <a:pt x="2214" y="8618"/>
                </a:lnTo>
                <a:lnTo>
                  <a:pt x="2214" y="8618"/>
                </a:lnTo>
                <a:lnTo>
                  <a:pt x="2214" y="8455"/>
                </a:lnTo>
                <a:lnTo>
                  <a:pt x="2163" y="8401"/>
                </a:lnTo>
                <a:lnTo>
                  <a:pt x="2079" y="8401"/>
                </a:lnTo>
                <a:lnTo>
                  <a:pt x="1961" y="6699"/>
                </a:lnTo>
                <a:lnTo>
                  <a:pt x="1961" y="6699"/>
                </a:lnTo>
                <a:lnTo>
                  <a:pt x="2045" y="6699"/>
                </a:lnTo>
                <a:lnTo>
                  <a:pt x="2045" y="6210"/>
                </a:lnTo>
                <a:lnTo>
                  <a:pt x="2045" y="5504"/>
                </a:lnTo>
                <a:lnTo>
                  <a:pt x="1673" y="5504"/>
                </a:lnTo>
                <a:lnTo>
                  <a:pt x="1673" y="6210"/>
                </a:lnTo>
                <a:lnTo>
                  <a:pt x="1673" y="6699"/>
                </a:lnTo>
                <a:lnTo>
                  <a:pt x="1758" y="6699"/>
                </a:lnTo>
                <a:lnTo>
                  <a:pt x="1639" y="8401"/>
                </a:lnTo>
                <a:lnTo>
                  <a:pt x="1521" y="8401"/>
                </a:lnTo>
                <a:lnTo>
                  <a:pt x="1521" y="8582"/>
                </a:lnTo>
                <a:lnTo>
                  <a:pt x="1521" y="8582"/>
                </a:lnTo>
                <a:lnTo>
                  <a:pt x="1521" y="8618"/>
                </a:lnTo>
                <a:lnTo>
                  <a:pt x="1589" y="8618"/>
                </a:lnTo>
                <a:lnTo>
                  <a:pt x="1386" y="10918"/>
                </a:lnTo>
                <a:lnTo>
                  <a:pt x="1268" y="10302"/>
                </a:lnTo>
                <a:lnTo>
                  <a:pt x="1268" y="10302"/>
                </a:lnTo>
                <a:lnTo>
                  <a:pt x="1268" y="10031"/>
                </a:lnTo>
                <a:lnTo>
                  <a:pt x="1183" y="10031"/>
                </a:lnTo>
                <a:lnTo>
                  <a:pt x="1183" y="9940"/>
                </a:lnTo>
                <a:lnTo>
                  <a:pt x="1099" y="9940"/>
                </a:lnTo>
                <a:lnTo>
                  <a:pt x="1099" y="9904"/>
                </a:lnTo>
                <a:lnTo>
                  <a:pt x="1099" y="9940"/>
                </a:lnTo>
                <a:lnTo>
                  <a:pt x="1014" y="9940"/>
                </a:lnTo>
                <a:lnTo>
                  <a:pt x="1014" y="10157"/>
                </a:lnTo>
                <a:lnTo>
                  <a:pt x="1065" y="10157"/>
                </a:lnTo>
                <a:lnTo>
                  <a:pt x="862" y="11044"/>
                </a:lnTo>
                <a:lnTo>
                  <a:pt x="862" y="11044"/>
                </a:lnTo>
                <a:lnTo>
                  <a:pt x="811" y="11044"/>
                </a:lnTo>
                <a:lnTo>
                  <a:pt x="777" y="11044"/>
                </a:lnTo>
                <a:lnTo>
                  <a:pt x="777" y="12366"/>
                </a:lnTo>
                <a:lnTo>
                  <a:pt x="693" y="12402"/>
                </a:lnTo>
                <a:lnTo>
                  <a:pt x="693" y="12674"/>
                </a:lnTo>
                <a:lnTo>
                  <a:pt x="693" y="13507"/>
                </a:lnTo>
                <a:lnTo>
                  <a:pt x="575" y="13688"/>
                </a:lnTo>
                <a:lnTo>
                  <a:pt x="575" y="13724"/>
                </a:lnTo>
                <a:lnTo>
                  <a:pt x="321" y="13724"/>
                </a:lnTo>
                <a:lnTo>
                  <a:pt x="287" y="13507"/>
                </a:lnTo>
                <a:lnTo>
                  <a:pt x="287" y="13380"/>
                </a:lnTo>
                <a:lnTo>
                  <a:pt x="287" y="13380"/>
                </a:lnTo>
                <a:lnTo>
                  <a:pt x="203" y="13380"/>
                </a:lnTo>
                <a:lnTo>
                  <a:pt x="203" y="13507"/>
                </a:lnTo>
                <a:lnTo>
                  <a:pt x="118" y="15136"/>
                </a:lnTo>
                <a:lnTo>
                  <a:pt x="118" y="15354"/>
                </a:lnTo>
                <a:lnTo>
                  <a:pt x="85" y="15408"/>
                </a:lnTo>
                <a:lnTo>
                  <a:pt x="169" y="6609"/>
                </a:lnTo>
                <a:lnTo>
                  <a:pt x="203" y="5540"/>
                </a:lnTo>
                <a:close/>
              </a:path>
            </a:pathLst>
          </a:custGeom>
          <a:solidFill>
            <a:srgbClr val="CBF8F1"/>
          </a:solidFill>
          <a:ln w="12700"/>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29" name="Shape"/>
          <p:cNvSpPr/>
          <p:nvPr/>
        </p:nvSpPr>
        <p:spPr>
          <a:xfrm>
            <a:off x="8141765" y="5305561"/>
            <a:ext cx="4054997" cy="4522149"/>
          </a:xfrm>
          <a:custGeom>
            <a:avLst/>
            <a:gdLst/>
            <a:ahLst/>
            <a:cxnLst>
              <a:cxn ang="0">
                <a:pos x="wd2" y="hd2"/>
              </a:cxn>
              <a:cxn ang="5400000">
                <a:pos x="wd2" y="hd2"/>
              </a:cxn>
              <a:cxn ang="10800000">
                <a:pos x="wd2" y="hd2"/>
              </a:cxn>
              <a:cxn ang="16200000">
                <a:pos x="wd2" y="hd2"/>
              </a:cxn>
            </a:cxnLst>
            <a:rect l="0" t="0" r="r" b="b"/>
            <a:pathLst>
              <a:path w="21600" h="21600" extrusionOk="0">
                <a:moveTo>
                  <a:pt x="21600" y="8106"/>
                </a:moveTo>
                <a:lnTo>
                  <a:pt x="21024" y="8030"/>
                </a:lnTo>
                <a:lnTo>
                  <a:pt x="20703" y="8075"/>
                </a:lnTo>
                <a:lnTo>
                  <a:pt x="20737" y="7999"/>
                </a:lnTo>
                <a:lnTo>
                  <a:pt x="20246" y="7954"/>
                </a:lnTo>
                <a:lnTo>
                  <a:pt x="20246" y="7665"/>
                </a:lnTo>
                <a:lnTo>
                  <a:pt x="19839" y="7620"/>
                </a:lnTo>
                <a:lnTo>
                  <a:pt x="19839" y="7332"/>
                </a:lnTo>
                <a:lnTo>
                  <a:pt x="19433" y="7301"/>
                </a:lnTo>
                <a:lnTo>
                  <a:pt x="19433" y="6998"/>
                </a:lnTo>
                <a:lnTo>
                  <a:pt x="19010" y="6967"/>
                </a:lnTo>
                <a:lnTo>
                  <a:pt x="19061" y="6664"/>
                </a:lnTo>
                <a:lnTo>
                  <a:pt x="18519" y="6588"/>
                </a:lnTo>
                <a:lnTo>
                  <a:pt x="17656" y="6588"/>
                </a:lnTo>
                <a:lnTo>
                  <a:pt x="17046" y="6664"/>
                </a:lnTo>
                <a:lnTo>
                  <a:pt x="17013" y="6785"/>
                </a:lnTo>
                <a:lnTo>
                  <a:pt x="17013" y="6967"/>
                </a:lnTo>
                <a:lnTo>
                  <a:pt x="16674" y="6998"/>
                </a:lnTo>
                <a:lnTo>
                  <a:pt x="16640" y="7149"/>
                </a:lnTo>
                <a:lnTo>
                  <a:pt x="16606" y="7301"/>
                </a:lnTo>
                <a:lnTo>
                  <a:pt x="16318" y="7332"/>
                </a:lnTo>
                <a:lnTo>
                  <a:pt x="16234" y="7514"/>
                </a:lnTo>
                <a:lnTo>
                  <a:pt x="16234" y="7620"/>
                </a:lnTo>
                <a:lnTo>
                  <a:pt x="15895" y="7665"/>
                </a:lnTo>
                <a:lnTo>
                  <a:pt x="15861" y="7848"/>
                </a:lnTo>
                <a:lnTo>
                  <a:pt x="15861" y="7954"/>
                </a:lnTo>
                <a:lnTo>
                  <a:pt x="15489" y="7999"/>
                </a:lnTo>
                <a:lnTo>
                  <a:pt x="15455" y="8030"/>
                </a:lnTo>
                <a:lnTo>
                  <a:pt x="15117" y="7999"/>
                </a:lnTo>
                <a:lnTo>
                  <a:pt x="14219" y="8106"/>
                </a:lnTo>
                <a:lnTo>
                  <a:pt x="14219" y="9032"/>
                </a:lnTo>
                <a:lnTo>
                  <a:pt x="14219" y="9032"/>
                </a:lnTo>
                <a:lnTo>
                  <a:pt x="14219" y="13297"/>
                </a:lnTo>
                <a:lnTo>
                  <a:pt x="12950" y="13297"/>
                </a:lnTo>
                <a:lnTo>
                  <a:pt x="12916" y="9108"/>
                </a:lnTo>
                <a:lnTo>
                  <a:pt x="12916" y="8257"/>
                </a:lnTo>
                <a:lnTo>
                  <a:pt x="11968" y="8136"/>
                </a:lnTo>
                <a:lnTo>
                  <a:pt x="11680" y="8182"/>
                </a:lnTo>
                <a:lnTo>
                  <a:pt x="11646" y="8136"/>
                </a:lnTo>
                <a:lnTo>
                  <a:pt x="11308" y="8106"/>
                </a:lnTo>
                <a:lnTo>
                  <a:pt x="11308" y="7999"/>
                </a:lnTo>
                <a:lnTo>
                  <a:pt x="11189" y="7817"/>
                </a:lnTo>
                <a:lnTo>
                  <a:pt x="10935" y="7772"/>
                </a:lnTo>
                <a:lnTo>
                  <a:pt x="10935" y="7620"/>
                </a:lnTo>
                <a:lnTo>
                  <a:pt x="10817" y="7483"/>
                </a:lnTo>
                <a:lnTo>
                  <a:pt x="10580" y="7438"/>
                </a:lnTo>
                <a:lnTo>
                  <a:pt x="10580" y="7301"/>
                </a:lnTo>
                <a:lnTo>
                  <a:pt x="10445" y="7149"/>
                </a:lnTo>
                <a:lnTo>
                  <a:pt x="10208" y="7104"/>
                </a:lnTo>
                <a:lnTo>
                  <a:pt x="10157" y="6922"/>
                </a:lnTo>
                <a:lnTo>
                  <a:pt x="10123" y="6815"/>
                </a:lnTo>
                <a:lnTo>
                  <a:pt x="9463" y="6740"/>
                </a:lnTo>
                <a:lnTo>
                  <a:pt x="8650" y="6740"/>
                </a:lnTo>
                <a:lnTo>
                  <a:pt x="8159" y="6815"/>
                </a:lnTo>
                <a:lnTo>
                  <a:pt x="8159" y="7074"/>
                </a:lnTo>
                <a:lnTo>
                  <a:pt x="7787" y="7149"/>
                </a:lnTo>
                <a:lnTo>
                  <a:pt x="7787" y="7407"/>
                </a:lnTo>
                <a:lnTo>
                  <a:pt x="7381" y="7483"/>
                </a:lnTo>
                <a:lnTo>
                  <a:pt x="7381" y="7741"/>
                </a:lnTo>
                <a:lnTo>
                  <a:pt x="6957" y="7772"/>
                </a:lnTo>
                <a:lnTo>
                  <a:pt x="6957" y="8075"/>
                </a:lnTo>
                <a:lnTo>
                  <a:pt x="6517" y="8106"/>
                </a:lnTo>
                <a:lnTo>
                  <a:pt x="6517" y="8136"/>
                </a:lnTo>
                <a:lnTo>
                  <a:pt x="6466" y="8136"/>
                </a:lnTo>
                <a:lnTo>
                  <a:pt x="6466" y="4979"/>
                </a:lnTo>
                <a:lnTo>
                  <a:pt x="5451" y="4979"/>
                </a:lnTo>
                <a:lnTo>
                  <a:pt x="5451" y="4159"/>
                </a:lnTo>
                <a:lnTo>
                  <a:pt x="4469" y="4159"/>
                </a:lnTo>
                <a:lnTo>
                  <a:pt x="4469" y="3537"/>
                </a:lnTo>
                <a:lnTo>
                  <a:pt x="3403" y="3537"/>
                </a:lnTo>
                <a:lnTo>
                  <a:pt x="3403" y="4979"/>
                </a:lnTo>
                <a:lnTo>
                  <a:pt x="3030" y="4979"/>
                </a:lnTo>
                <a:lnTo>
                  <a:pt x="3030" y="3901"/>
                </a:lnTo>
                <a:lnTo>
                  <a:pt x="3064" y="3871"/>
                </a:lnTo>
                <a:lnTo>
                  <a:pt x="3064" y="3825"/>
                </a:lnTo>
                <a:lnTo>
                  <a:pt x="3030" y="3825"/>
                </a:lnTo>
                <a:lnTo>
                  <a:pt x="3030" y="3309"/>
                </a:lnTo>
                <a:lnTo>
                  <a:pt x="3064" y="3233"/>
                </a:lnTo>
                <a:lnTo>
                  <a:pt x="3064" y="3233"/>
                </a:lnTo>
                <a:lnTo>
                  <a:pt x="3030" y="3233"/>
                </a:lnTo>
                <a:lnTo>
                  <a:pt x="3030" y="2687"/>
                </a:lnTo>
                <a:lnTo>
                  <a:pt x="3064" y="2641"/>
                </a:lnTo>
                <a:lnTo>
                  <a:pt x="3064" y="2611"/>
                </a:lnTo>
                <a:lnTo>
                  <a:pt x="3030" y="2611"/>
                </a:lnTo>
                <a:lnTo>
                  <a:pt x="3030" y="1730"/>
                </a:lnTo>
                <a:lnTo>
                  <a:pt x="1964" y="1655"/>
                </a:lnTo>
                <a:lnTo>
                  <a:pt x="728" y="1579"/>
                </a:lnTo>
                <a:lnTo>
                  <a:pt x="491" y="1579"/>
                </a:lnTo>
                <a:lnTo>
                  <a:pt x="491" y="774"/>
                </a:lnTo>
                <a:lnTo>
                  <a:pt x="491" y="471"/>
                </a:lnTo>
                <a:lnTo>
                  <a:pt x="491" y="395"/>
                </a:lnTo>
                <a:lnTo>
                  <a:pt x="491" y="137"/>
                </a:lnTo>
                <a:lnTo>
                  <a:pt x="491" y="61"/>
                </a:lnTo>
                <a:lnTo>
                  <a:pt x="491" y="0"/>
                </a:lnTo>
                <a:lnTo>
                  <a:pt x="0" y="0"/>
                </a:lnTo>
                <a:lnTo>
                  <a:pt x="0" y="21600"/>
                </a:lnTo>
                <a:lnTo>
                  <a:pt x="21600" y="21600"/>
                </a:lnTo>
                <a:lnTo>
                  <a:pt x="21600" y="8106"/>
                </a:lnTo>
                <a:close/>
              </a:path>
            </a:pathLst>
          </a:custGeom>
          <a:solidFill>
            <a:srgbClr val="CBF8F1"/>
          </a:solidFill>
          <a:ln w="12700"/>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30" name="Shape"/>
          <p:cNvSpPr/>
          <p:nvPr/>
        </p:nvSpPr>
        <p:spPr>
          <a:xfrm>
            <a:off x="4070882" y="4339482"/>
            <a:ext cx="4070889" cy="54882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3802"/>
                </a:lnTo>
                <a:lnTo>
                  <a:pt x="20133" y="3802"/>
                </a:lnTo>
                <a:lnTo>
                  <a:pt x="20133" y="3640"/>
                </a:lnTo>
                <a:lnTo>
                  <a:pt x="20133" y="3552"/>
                </a:lnTo>
                <a:lnTo>
                  <a:pt x="20133" y="3339"/>
                </a:lnTo>
                <a:lnTo>
                  <a:pt x="20133" y="3314"/>
                </a:lnTo>
                <a:lnTo>
                  <a:pt x="18211" y="3314"/>
                </a:lnTo>
                <a:lnTo>
                  <a:pt x="18211" y="1576"/>
                </a:lnTo>
                <a:lnTo>
                  <a:pt x="18211" y="1001"/>
                </a:lnTo>
                <a:lnTo>
                  <a:pt x="18093" y="1001"/>
                </a:lnTo>
                <a:lnTo>
                  <a:pt x="18093" y="1151"/>
                </a:lnTo>
                <a:lnTo>
                  <a:pt x="17924" y="1151"/>
                </a:lnTo>
                <a:lnTo>
                  <a:pt x="17924" y="150"/>
                </a:lnTo>
                <a:lnTo>
                  <a:pt x="17924" y="150"/>
                </a:lnTo>
                <a:lnTo>
                  <a:pt x="17924" y="0"/>
                </a:lnTo>
                <a:lnTo>
                  <a:pt x="17890" y="0"/>
                </a:lnTo>
                <a:lnTo>
                  <a:pt x="17890" y="1151"/>
                </a:lnTo>
                <a:lnTo>
                  <a:pt x="17756" y="1151"/>
                </a:lnTo>
                <a:lnTo>
                  <a:pt x="17756" y="150"/>
                </a:lnTo>
                <a:lnTo>
                  <a:pt x="17756" y="150"/>
                </a:lnTo>
                <a:lnTo>
                  <a:pt x="17756" y="0"/>
                </a:lnTo>
                <a:lnTo>
                  <a:pt x="17671" y="0"/>
                </a:lnTo>
                <a:lnTo>
                  <a:pt x="17671" y="1151"/>
                </a:lnTo>
                <a:lnTo>
                  <a:pt x="17553" y="1151"/>
                </a:lnTo>
                <a:lnTo>
                  <a:pt x="17553" y="150"/>
                </a:lnTo>
                <a:lnTo>
                  <a:pt x="17553" y="150"/>
                </a:lnTo>
                <a:lnTo>
                  <a:pt x="17553" y="0"/>
                </a:lnTo>
                <a:lnTo>
                  <a:pt x="17519" y="0"/>
                </a:lnTo>
                <a:lnTo>
                  <a:pt x="17519" y="1151"/>
                </a:lnTo>
                <a:lnTo>
                  <a:pt x="17385" y="1151"/>
                </a:lnTo>
                <a:lnTo>
                  <a:pt x="17385" y="150"/>
                </a:lnTo>
                <a:lnTo>
                  <a:pt x="17385" y="150"/>
                </a:lnTo>
                <a:lnTo>
                  <a:pt x="17351" y="0"/>
                </a:lnTo>
                <a:lnTo>
                  <a:pt x="17317" y="0"/>
                </a:lnTo>
                <a:lnTo>
                  <a:pt x="17317" y="1151"/>
                </a:lnTo>
                <a:lnTo>
                  <a:pt x="17182" y="1151"/>
                </a:lnTo>
                <a:lnTo>
                  <a:pt x="17182" y="150"/>
                </a:lnTo>
                <a:lnTo>
                  <a:pt x="17182" y="150"/>
                </a:lnTo>
                <a:lnTo>
                  <a:pt x="17182" y="0"/>
                </a:lnTo>
                <a:lnTo>
                  <a:pt x="17148" y="0"/>
                </a:lnTo>
                <a:lnTo>
                  <a:pt x="17148" y="1151"/>
                </a:lnTo>
                <a:lnTo>
                  <a:pt x="17030" y="1151"/>
                </a:lnTo>
                <a:lnTo>
                  <a:pt x="16980" y="1001"/>
                </a:lnTo>
                <a:lnTo>
                  <a:pt x="16862" y="1001"/>
                </a:lnTo>
                <a:lnTo>
                  <a:pt x="16862" y="3164"/>
                </a:lnTo>
                <a:lnTo>
                  <a:pt x="16862" y="3214"/>
                </a:lnTo>
                <a:lnTo>
                  <a:pt x="16862" y="3427"/>
                </a:lnTo>
                <a:lnTo>
                  <a:pt x="16862" y="3527"/>
                </a:lnTo>
                <a:lnTo>
                  <a:pt x="16862" y="3802"/>
                </a:lnTo>
                <a:lnTo>
                  <a:pt x="16373" y="3802"/>
                </a:lnTo>
                <a:lnTo>
                  <a:pt x="16373" y="3852"/>
                </a:lnTo>
                <a:lnTo>
                  <a:pt x="16373" y="3915"/>
                </a:lnTo>
                <a:lnTo>
                  <a:pt x="16373" y="4165"/>
                </a:lnTo>
                <a:lnTo>
                  <a:pt x="16373" y="4190"/>
                </a:lnTo>
                <a:lnTo>
                  <a:pt x="16373" y="4440"/>
                </a:lnTo>
                <a:lnTo>
                  <a:pt x="16373" y="5040"/>
                </a:lnTo>
                <a:lnTo>
                  <a:pt x="16322" y="5040"/>
                </a:lnTo>
                <a:lnTo>
                  <a:pt x="16322" y="5165"/>
                </a:lnTo>
                <a:lnTo>
                  <a:pt x="15715" y="5165"/>
                </a:lnTo>
                <a:lnTo>
                  <a:pt x="15715" y="9230"/>
                </a:lnTo>
                <a:lnTo>
                  <a:pt x="13726" y="9230"/>
                </a:lnTo>
                <a:lnTo>
                  <a:pt x="13726" y="6441"/>
                </a:lnTo>
                <a:lnTo>
                  <a:pt x="12579" y="6441"/>
                </a:lnTo>
                <a:lnTo>
                  <a:pt x="12579" y="4828"/>
                </a:lnTo>
                <a:lnTo>
                  <a:pt x="12124" y="4828"/>
                </a:lnTo>
                <a:lnTo>
                  <a:pt x="12124" y="6441"/>
                </a:lnTo>
                <a:lnTo>
                  <a:pt x="10252" y="6441"/>
                </a:lnTo>
                <a:lnTo>
                  <a:pt x="10252" y="4828"/>
                </a:lnTo>
                <a:lnTo>
                  <a:pt x="9392" y="4828"/>
                </a:lnTo>
                <a:lnTo>
                  <a:pt x="9392" y="6441"/>
                </a:lnTo>
                <a:lnTo>
                  <a:pt x="8650" y="6441"/>
                </a:lnTo>
                <a:lnTo>
                  <a:pt x="8650" y="14946"/>
                </a:lnTo>
                <a:lnTo>
                  <a:pt x="8009" y="14971"/>
                </a:lnTo>
                <a:lnTo>
                  <a:pt x="7723" y="15009"/>
                </a:lnTo>
                <a:lnTo>
                  <a:pt x="7301" y="15034"/>
                </a:lnTo>
                <a:lnTo>
                  <a:pt x="7267" y="15034"/>
                </a:lnTo>
                <a:lnTo>
                  <a:pt x="7099" y="14859"/>
                </a:lnTo>
                <a:lnTo>
                  <a:pt x="6947" y="14759"/>
                </a:lnTo>
                <a:lnTo>
                  <a:pt x="6289" y="15009"/>
                </a:lnTo>
                <a:lnTo>
                  <a:pt x="6239" y="15096"/>
                </a:lnTo>
                <a:lnTo>
                  <a:pt x="6239" y="15134"/>
                </a:lnTo>
                <a:lnTo>
                  <a:pt x="6239" y="15134"/>
                </a:lnTo>
                <a:lnTo>
                  <a:pt x="6239" y="15096"/>
                </a:lnTo>
                <a:lnTo>
                  <a:pt x="6239" y="15009"/>
                </a:lnTo>
                <a:lnTo>
                  <a:pt x="5598" y="14759"/>
                </a:lnTo>
                <a:lnTo>
                  <a:pt x="5430" y="14859"/>
                </a:lnTo>
                <a:lnTo>
                  <a:pt x="5261" y="15034"/>
                </a:lnTo>
                <a:lnTo>
                  <a:pt x="5261" y="15034"/>
                </a:lnTo>
                <a:lnTo>
                  <a:pt x="4856" y="15009"/>
                </a:lnTo>
                <a:lnTo>
                  <a:pt x="4536" y="14971"/>
                </a:lnTo>
                <a:lnTo>
                  <a:pt x="2698" y="14921"/>
                </a:lnTo>
                <a:lnTo>
                  <a:pt x="2361" y="14921"/>
                </a:lnTo>
                <a:lnTo>
                  <a:pt x="371" y="15071"/>
                </a:lnTo>
                <a:lnTo>
                  <a:pt x="0" y="15134"/>
                </a:lnTo>
                <a:lnTo>
                  <a:pt x="0" y="21600"/>
                </a:lnTo>
                <a:close/>
              </a:path>
            </a:pathLst>
          </a:custGeom>
          <a:solidFill>
            <a:srgbClr val="CBF8F1"/>
          </a:solidFill>
          <a:ln w="12700"/>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31" name="Shape"/>
          <p:cNvSpPr/>
          <p:nvPr/>
        </p:nvSpPr>
        <p:spPr>
          <a:xfrm>
            <a:off x="6350" y="4517443"/>
            <a:ext cx="4064533" cy="5310267"/>
          </a:xfrm>
          <a:custGeom>
            <a:avLst/>
            <a:gdLst/>
            <a:ahLst/>
            <a:cxnLst>
              <a:cxn ang="0">
                <a:pos x="wd2" y="hd2"/>
              </a:cxn>
              <a:cxn ang="5400000">
                <a:pos x="wd2" y="hd2"/>
              </a:cxn>
              <a:cxn ang="10800000">
                <a:pos x="wd2" y="hd2"/>
              </a:cxn>
              <a:cxn ang="16200000">
                <a:pos x="wd2" y="hd2"/>
              </a:cxn>
            </a:cxnLst>
            <a:rect l="0" t="0" r="r" b="b"/>
            <a:pathLst>
              <a:path w="21600" h="21600" extrusionOk="0">
                <a:moveTo>
                  <a:pt x="21600" y="14917"/>
                </a:moveTo>
                <a:lnTo>
                  <a:pt x="19962" y="15227"/>
                </a:lnTo>
                <a:lnTo>
                  <a:pt x="18577" y="15667"/>
                </a:lnTo>
                <a:lnTo>
                  <a:pt x="17952" y="15667"/>
                </a:lnTo>
                <a:lnTo>
                  <a:pt x="17952" y="12771"/>
                </a:lnTo>
                <a:lnTo>
                  <a:pt x="15757" y="12771"/>
                </a:lnTo>
                <a:lnTo>
                  <a:pt x="15757" y="12060"/>
                </a:lnTo>
                <a:lnTo>
                  <a:pt x="15098" y="12060"/>
                </a:lnTo>
                <a:lnTo>
                  <a:pt x="15098" y="11336"/>
                </a:lnTo>
                <a:lnTo>
                  <a:pt x="13223" y="11336"/>
                </a:lnTo>
                <a:lnTo>
                  <a:pt x="13223" y="12060"/>
                </a:lnTo>
                <a:lnTo>
                  <a:pt x="12024" y="12060"/>
                </a:lnTo>
                <a:lnTo>
                  <a:pt x="12024" y="12771"/>
                </a:lnTo>
                <a:lnTo>
                  <a:pt x="11332" y="12771"/>
                </a:lnTo>
                <a:lnTo>
                  <a:pt x="11332" y="15292"/>
                </a:lnTo>
                <a:lnTo>
                  <a:pt x="11129" y="15253"/>
                </a:lnTo>
                <a:lnTo>
                  <a:pt x="10437" y="15357"/>
                </a:lnTo>
                <a:lnTo>
                  <a:pt x="9744" y="15602"/>
                </a:lnTo>
                <a:lnTo>
                  <a:pt x="9170" y="15977"/>
                </a:lnTo>
                <a:lnTo>
                  <a:pt x="8765" y="16481"/>
                </a:lnTo>
                <a:lnTo>
                  <a:pt x="8545" y="16921"/>
                </a:lnTo>
                <a:lnTo>
                  <a:pt x="5320" y="16921"/>
                </a:lnTo>
                <a:lnTo>
                  <a:pt x="5117" y="16985"/>
                </a:lnTo>
                <a:lnTo>
                  <a:pt x="5117" y="17270"/>
                </a:lnTo>
                <a:lnTo>
                  <a:pt x="4171" y="17231"/>
                </a:lnTo>
                <a:lnTo>
                  <a:pt x="4104" y="6722"/>
                </a:lnTo>
                <a:lnTo>
                  <a:pt x="4104" y="6722"/>
                </a:lnTo>
                <a:lnTo>
                  <a:pt x="4053" y="6722"/>
                </a:lnTo>
                <a:lnTo>
                  <a:pt x="3969" y="6683"/>
                </a:lnTo>
                <a:lnTo>
                  <a:pt x="3884" y="6683"/>
                </a:lnTo>
                <a:lnTo>
                  <a:pt x="3884" y="6683"/>
                </a:lnTo>
                <a:lnTo>
                  <a:pt x="3884" y="6592"/>
                </a:lnTo>
                <a:lnTo>
                  <a:pt x="3851" y="6554"/>
                </a:lnTo>
                <a:lnTo>
                  <a:pt x="3732" y="6554"/>
                </a:lnTo>
                <a:lnTo>
                  <a:pt x="3530" y="6554"/>
                </a:lnTo>
                <a:lnTo>
                  <a:pt x="3276" y="6528"/>
                </a:lnTo>
                <a:lnTo>
                  <a:pt x="3107" y="6528"/>
                </a:lnTo>
                <a:lnTo>
                  <a:pt x="3107" y="6463"/>
                </a:lnTo>
                <a:lnTo>
                  <a:pt x="3243" y="6463"/>
                </a:lnTo>
                <a:lnTo>
                  <a:pt x="3563" y="6463"/>
                </a:lnTo>
                <a:lnTo>
                  <a:pt x="3851" y="6437"/>
                </a:lnTo>
                <a:lnTo>
                  <a:pt x="4053" y="6437"/>
                </a:lnTo>
                <a:lnTo>
                  <a:pt x="4171" y="6399"/>
                </a:lnTo>
                <a:lnTo>
                  <a:pt x="4171" y="6373"/>
                </a:lnTo>
                <a:lnTo>
                  <a:pt x="4171" y="6334"/>
                </a:lnTo>
                <a:lnTo>
                  <a:pt x="4053" y="6308"/>
                </a:lnTo>
                <a:lnTo>
                  <a:pt x="3851" y="6282"/>
                </a:lnTo>
                <a:lnTo>
                  <a:pt x="3563" y="6282"/>
                </a:lnTo>
                <a:lnTo>
                  <a:pt x="3192" y="6282"/>
                </a:lnTo>
                <a:lnTo>
                  <a:pt x="3107" y="6282"/>
                </a:lnTo>
                <a:lnTo>
                  <a:pt x="3107" y="6243"/>
                </a:lnTo>
                <a:lnTo>
                  <a:pt x="3158" y="6243"/>
                </a:lnTo>
                <a:lnTo>
                  <a:pt x="3243" y="6218"/>
                </a:lnTo>
                <a:lnTo>
                  <a:pt x="3276" y="6218"/>
                </a:lnTo>
                <a:lnTo>
                  <a:pt x="3276" y="6179"/>
                </a:lnTo>
                <a:lnTo>
                  <a:pt x="3276" y="6062"/>
                </a:lnTo>
                <a:lnTo>
                  <a:pt x="3243" y="5933"/>
                </a:lnTo>
                <a:lnTo>
                  <a:pt x="3243" y="5804"/>
                </a:lnTo>
                <a:lnTo>
                  <a:pt x="3243" y="5675"/>
                </a:lnTo>
                <a:lnTo>
                  <a:pt x="3243" y="5584"/>
                </a:lnTo>
                <a:lnTo>
                  <a:pt x="3243" y="5558"/>
                </a:lnTo>
                <a:lnTo>
                  <a:pt x="3243" y="5558"/>
                </a:lnTo>
                <a:lnTo>
                  <a:pt x="3192" y="5520"/>
                </a:lnTo>
                <a:lnTo>
                  <a:pt x="3107" y="5520"/>
                </a:lnTo>
                <a:lnTo>
                  <a:pt x="3074" y="5520"/>
                </a:lnTo>
                <a:lnTo>
                  <a:pt x="3074" y="5520"/>
                </a:lnTo>
                <a:lnTo>
                  <a:pt x="3107" y="5520"/>
                </a:lnTo>
                <a:lnTo>
                  <a:pt x="3192" y="5520"/>
                </a:lnTo>
                <a:lnTo>
                  <a:pt x="3192" y="5520"/>
                </a:lnTo>
                <a:lnTo>
                  <a:pt x="3361" y="5520"/>
                </a:lnTo>
                <a:lnTo>
                  <a:pt x="3445" y="5494"/>
                </a:lnTo>
                <a:lnTo>
                  <a:pt x="3445" y="5494"/>
                </a:lnTo>
                <a:lnTo>
                  <a:pt x="3445" y="5494"/>
                </a:lnTo>
                <a:lnTo>
                  <a:pt x="3530" y="5494"/>
                </a:lnTo>
                <a:lnTo>
                  <a:pt x="3614" y="5494"/>
                </a:lnTo>
                <a:lnTo>
                  <a:pt x="3614" y="5494"/>
                </a:lnTo>
                <a:lnTo>
                  <a:pt x="3614" y="5494"/>
                </a:lnTo>
                <a:lnTo>
                  <a:pt x="3682" y="5494"/>
                </a:lnTo>
                <a:lnTo>
                  <a:pt x="3732" y="5455"/>
                </a:lnTo>
                <a:lnTo>
                  <a:pt x="3732" y="5455"/>
                </a:lnTo>
                <a:lnTo>
                  <a:pt x="3732" y="5455"/>
                </a:lnTo>
                <a:lnTo>
                  <a:pt x="3732" y="5455"/>
                </a:lnTo>
                <a:lnTo>
                  <a:pt x="3884" y="5403"/>
                </a:lnTo>
                <a:lnTo>
                  <a:pt x="3935" y="5403"/>
                </a:lnTo>
                <a:lnTo>
                  <a:pt x="3935" y="5403"/>
                </a:lnTo>
                <a:lnTo>
                  <a:pt x="3969" y="5364"/>
                </a:lnTo>
                <a:lnTo>
                  <a:pt x="3969" y="5339"/>
                </a:lnTo>
                <a:lnTo>
                  <a:pt x="3969" y="5339"/>
                </a:lnTo>
                <a:lnTo>
                  <a:pt x="3969" y="5300"/>
                </a:lnTo>
                <a:lnTo>
                  <a:pt x="3969" y="5300"/>
                </a:lnTo>
                <a:lnTo>
                  <a:pt x="3732" y="5209"/>
                </a:lnTo>
                <a:lnTo>
                  <a:pt x="3682" y="5209"/>
                </a:lnTo>
                <a:lnTo>
                  <a:pt x="3530" y="5183"/>
                </a:lnTo>
                <a:lnTo>
                  <a:pt x="3327" y="5183"/>
                </a:lnTo>
                <a:lnTo>
                  <a:pt x="3276" y="5183"/>
                </a:lnTo>
                <a:lnTo>
                  <a:pt x="3192" y="5145"/>
                </a:lnTo>
                <a:lnTo>
                  <a:pt x="3158" y="5119"/>
                </a:lnTo>
                <a:lnTo>
                  <a:pt x="3074" y="5080"/>
                </a:lnTo>
                <a:lnTo>
                  <a:pt x="3040" y="5054"/>
                </a:lnTo>
                <a:lnTo>
                  <a:pt x="2989" y="4990"/>
                </a:lnTo>
                <a:lnTo>
                  <a:pt x="2955" y="4925"/>
                </a:lnTo>
                <a:lnTo>
                  <a:pt x="2905" y="4899"/>
                </a:lnTo>
                <a:lnTo>
                  <a:pt x="2871" y="4834"/>
                </a:lnTo>
                <a:lnTo>
                  <a:pt x="2871" y="4834"/>
                </a:lnTo>
                <a:lnTo>
                  <a:pt x="2837" y="4834"/>
                </a:lnTo>
                <a:lnTo>
                  <a:pt x="2837" y="4834"/>
                </a:lnTo>
                <a:lnTo>
                  <a:pt x="2837" y="3167"/>
                </a:lnTo>
                <a:lnTo>
                  <a:pt x="2837" y="3167"/>
                </a:lnTo>
                <a:lnTo>
                  <a:pt x="2787" y="3141"/>
                </a:lnTo>
                <a:lnTo>
                  <a:pt x="2787" y="3141"/>
                </a:lnTo>
                <a:lnTo>
                  <a:pt x="2753" y="3141"/>
                </a:lnTo>
                <a:lnTo>
                  <a:pt x="2753" y="1887"/>
                </a:lnTo>
                <a:lnTo>
                  <a:pt x="2753" y="1887"/>
                </a:lnTo>
                <a:lnTo>
                  <a:pt x="2753" y="1887"/>
                </a:lnTo>
                <a:lnTo>
                  <a:pt x="2702" y="1887"/>
                </a:lnTo>
                <a:lnTo>
                  <a:pt x="2702" y="1887"/>
                </a:lnTo>
                <a:lnTo>
                  <a:pt x="2702" y="840"/>
                </a:lnTo>
                <a:lnTo>
                  <a:pt x="2702" y="814"/>
                </a:lnTo>
                <a:lnTo>
                  <a:pt x="2668" y="814"/>
                </a:lnTo>
                <a:lnTo>
                  <a:pt x="2668" y="814"/>
                </a:lnTo>
                <a:lnTo>
                  <a:pt x="2668" y="814"/>
                </a:lnTo>
                <a:lnTo>
                  <a:pt x="2668" y="0"/>
                </a:lnTo>
                <a:lnTo>
                  <a:pt x="2668" y="0"/>
                </a:lnTo>
                <a:lnTo>
                  <a:pt x="2618" y="0"/>
                </a:lnTo>
                <a:lnTo>
                  <a:pt x="2618" y="0"/>
                </a:lnTo>
                <a:lnTo>
                  <a:pt x="2618" y="0"/>
                </a:lnTo>
                <a:lnTo>
                  <a:pt x="2618" y="0"/>
                </a:lnTo>
                <a:lnTo>
                  <a:pt x="2618" y="0"/>
                </a:lnTo>
                <a:lnTo>
                  <a:pt x="2618" y="0"/>
                </a:lnTo>
                <a:lnTo>
                  <a:pt x="2584" y="0"/>
                </a:lnTo>
                <a:lnTo>
                  <a:pt x="2584" y="0"/>
                </a:lnTo>
                <a:lnTo>
                  <a:pt x="2584" y="0"/>
                </a:lnTo>
                <a:lnTo>
                  <a:pt x="2584" y="26"/>
                </a:lnTo>
                <a:lnTo>
                  <a:pt x="2584" y="26"/>
                </a:lnTo>
                <a:lnTo>
                  <a:pt x="2584" y="814"/>
                </a:lnTo>
                <a:lnTo>
                  <a:pt x="2584" y="814"/>
                </a:lnTo>
                <a:lnTo>
                  <a:pt x="2584" y="814"/>
                </a:lnTo>
                <a:lnTo>
                  <a:pt x="2550" y="840"/>
                </a:lnTo>
                <a:lnTo>
                  <a:pt x="2550" y="840"/>
                </a:lnTo>
                <a:lnTo>
                  <a:pt x="2550" y="840"/>
                </a:lnTo>
                <a:lnTo>
                  <a:pt x="2550" y="1887"/>
                </a:lnTo>
                <a:lnTo>
                  <a:pt x="2550" y="1887"/>
                </a:lnTo>
                <a:lnTo>
                  <a:pt x="2550" y="1887"/>
                </a:lnTo>
                <a:lnTo>
                  <a:pt x="2499" y="1887"/>
                </a:lnTo>
                <a:lnTo>
                  <a:pt x="2499" y="1887"/>
                </a:lnTo>
                <a:lnTo>
                  <a:pt x="2499" y="3141"/>
                </a:lnTo>
                <a:lnTo>
                  <a:pt x="2499" y="3141"/>
                </a:lnTo>
                <a:lnTo>
                  <a:pt x="2466" y="3167"/>
                </a:lnTo>
                <a:lnTo>
                  <a:pt x="2466" y="3167"/>
                </a:lnTo>
                <a:lnTo>
                  <a:pt x="2466" y="4834"/>
                </a:lnTo>
                <a:lnTo>
                  <a:pt x="2466" y="4834"/>
                </a:lnTo>
                <a:lnTo>
                  <a:pt x="2415" y="4834"/>
                </a:lnTo>
                <a:lnTo>
                  <a:pt x="2415" y="4834"/>
                </a:lnTo>
                <a:lnTo>
                  <a:pt x="2381" y="4899"/>
                </a:lnTo>
                <a:lnTo>
                  <a:pt x="2381" y="4964"/>
                </a:lnTo>
                <a:lnTo>
                  <a:pt x="2331" y="4990"/>
                </a:lnTo>
                <a:lnTo>
                  <a:pt x="2297" y="5054"/>
                </a:lnTo>
                <a:lnTo>
                  <a:pt x="2212" y="5080"/>
                </a:lnTo>
                <a:lnTo>
                  <a:pt x="2179" y="5119"/>
                </a:lnTo>
                <a:lnTo>
                  <a:pt x="2094" y="5145"/>
                </a:lnTo>
                <a:lnTo>
                  <a:pt x="2043" y="5183"/>
                </a:lnTo>
                <a:lnTo>
                  <a:pt x="1976" y="5183"/>
                </a:lnTo>
                <a:lnTo>
                  <a:pt x="1773" y="5209"/>
                </a:lnTo>
                <a:lnTo>
                  <a:pt x="1638" y="5209"/>
                </a:lnTo>
                <a:lnTo>
                  <a:pt x="1554" y="5235"/>
                </a:lnTo>
                <a:lnTo>
                  <a:pt x="1351" y="5339"/>
                </a:lnTo>
                <a:lnTo>
                  <a:pt x="1351" y="5339"/>
                </a:lnTo>
                <a:lnTo>
                  <a:pt x="1351" y="5403"/>
                </a:lnTo>
                <a:lnTo>
                  <a:pt x="1351" y="5403"/>
                </a:lnTo>
                <a:lnTo>
                  <a:pt x="1351" y="5429"/>
                </a:lnTo>
                <a:lnTo>
                  <a:pt x="1435" y="5429"/>
                </a:lnTo>
                <a:lnTo>
                  <a:pt x="1604" y="5494"/>
                </a:lnTo>
                <a:lnTo>
                  <a:pt x="1604" y="5494"/>
                </a:lnTo>
                <a:lnTo>
                  <a:pt x="1604" y="5494"/>
                </a:lnTo>
                <a:lnTo>
                  <a:pt x="1689" y="5494"/>
                </a:lnTo>
                <a:lnTo>
                  <a:pt x="1689" y="5494"/>
                </a:lnTo>
                <a:lnTo>
                  <a:pt x="1723" y="5494"/>
                </a:lnTo>
                <a:lnTo>
                  <a:pt x="1723" y="5494"/>
                </a:lnTo>
                <a:lnTo>
                  <a:pt x="1807" y="5520"/>
                </a:lnTo>
                <a:lnTo>
                  <a:pt x="1891" y="5520"/>
                </a:lnTo>
                <a:lnTo>
                  <a:pt x="1891" y="5520"/>
                </a:lnTo>
                <a:lnTo>
                  <a:pt x="2010" y="5520"/>
                </a:lnTo>
                <a:lnTo>
                  <a:pt x="2094" y="5520"/>
                </a:lnTo>
                <a:lnTo>
                  <a:pt x="2094" y="5520"/>
                </a:lnTo>
                <a:lnTo>
                  <a:pt x="2094" y="5520"/>
                </a:lnTo>
                <a:lnTo>
                  <a:pt x="2179" y="5520"/>
                </a:lnTo>
                <a:lnTo>
                  <a:pt x="2179" y="5520"/>
                </a:lnTo>
                <a:lnTo>
                  <a:pt x="2128" y="5558"/>
                </a:lnTo>
                <a:lnTo>
                  <a:pt x="2043" y="5558"/>
                </a:lnTo>
                <a:lnTo>
                  <a:pt x="2010" y="5558"/>
                </a:lnTo>
                <a:lnTo>
                  <a:pt x="2010" y="5584"/>
                </a:lnTo>
                <a:lnTo>
                  <a:pt x="2010" y="5675"/>
                </a:lnTo>
                <a:lnTo>
                  <a:pt x="2010" y="5804"/>
                </a:lnTo>
                <a:lnTo>
                  <a:pt x="2010" y="5933"/>
                </a:lnTo>
                <a:lnTo>
                  <a:pt x="2010" y="6062"/>
                </a:lnTo>
                <a:lnTo>
                  <a:pt x="2010" y="6179"/>
                </a:lnTo>
                <a:lnTo>
                  <a:pt x="2010" y="6218"/>
                </a:lnTo>
                <a:lnTo>
                  <a:pt x="2043" y="6218"/>
                </a:lnTo>
                <a:lnTo>
                  <a:pt x="2094" y="6243"/>
                </a:lnTo>
                <a:lnTo>
                  <a:pt x="2179" y="6243"/>
                </a:lnTo>
                <a:lnTo>
                  <a:pt x="2212" y="6243"/>
                </a:lnTo>
                <a:lnTo>
                  <a:pt x="2212" y="6282"/>
                </a:lnTo>
                <a:lnTo>
                  <a:pt x="2010" y="6282"/>
                </a:lnTo>
                <a:lnTo>
                  <a:pt x="1689" y="6282"/>
                </a:lnTo>
                <a:lnTo>
                  <a:pt x="1402" y="6308"/>
                </a:lnTo>
                <a:lnTo>
                  <a:pt x="1233" y="6334"/>
                </a:lnTo>
                <a:lnTo>
                  <a:pt x="1115" y="6334"/>
                </a:lnTo>
                <a:lnTo>
                  <a:pt x="1115" y="6399"/>
                </a:lnTo>
                <a:lnTo>
                  <a:pt x="1148" y="6437"/>
                </a:lnTo>
                <a:lnTo>
                  <a:pt x="1267" y="6437"/>
                </a:lnTo>
                <a:lnTo>
                  <a:pt x="1486" y="6463"/>
                </a:lnTo>
                <a:lnTo>
                  <a:pt x="1773" y="6463"/>
                </a:lnTo>
                <a:lnTo>
                  <a:pt x="2094" y="6463"/>
                </a:lnTo>
                <a:lnTo>
                  <a:pt x="2212" y="6463"/>
                </a:lnTo>
                <a:lnTo>
                  <a:pt x="2212" y="6528"/>
                </a:lnTo>
                <a:lnTo>
                  <a:pt x="2043" y="6554"/>
                </a:lnTo>
                <a:lnTo>
                  <a:pt x="1807" y="6554"/>
                </a:lnTo>
                <a:lnTo>
                  <a:pt x="1604" y="6554"/>
                </a:lnTo>
                <a:lnTo>
                  <a:pt x="1486" y="6592"/>
                </a:lnTo>
                <a:lnTo>
                  <a:pt x="1486" y="6592"/>
                </a:lnTo>
                <a:lnTo>
                  <a:pt x="1486" y="6722"/>
                </a:lnTo>
                <a:lnTo>
                  <a:pt x="1435" y="6722"/>
                </a:lnTo>
                <a:lnTo>
                  <a:pt x="1351" y="6722"/>
                </a:lnTo>
                <a:lnTo>
                  <a:pt x="1267" y="6722"/>
                </a:lnTo>
                <a:lnTo>
                  <a:pt x="1233" y="6722"/>
                </a:lnTo>
                <a:lnTo>
                  <a:pt x="1233" y="6722"/>
                </a:lnTo>
                <a:lnTo>
                  <a:pt x="1317" y="17205"/>
                </a:lnTo>
                <a:lnTo>
                  <a:pt x="456" y="17231"/>
                </a:lnTo>
                <a:lnTo>
                  <a:pt x="456" y="17451"/>
                </a:lnTo>
                <a:lnTo>
                  <a:pt x="0" y="17489"/>
                </a:lnTo>
                <a:lnTo>
                  <a:pt x="0" y="21600"/>
                </a:lnTo>
                <a:lnTo>
                  <a:pt x="21600" y="21600"/>
                </a:lnTo>
                <a:lnTo>
                  <a:pt x="21600" y="14917"/>
                </a:lnTo>
                <a:close/>
                <a:moveTo>
                  <a:pt x="2128" y="6437"/>
                </a:moveTo>
                <a:lnTo>
                  <a:pt x="2094" y="6437"/>
                </a:lnTo>
                <a:lnTo>
                  <a:pt x="2043" y="6437"/>
                </a:lnTo>
                <a:lnTo>
                  <a:pt x="2010" y="6437"/>
                </a:lnTo>
                <a:lnTo>
                  <a:pt x="1976" y="6437"/>
                </a:lnTo>
                <a:lnTo>
                  <a:pt x="2010" y="6437"/>
                </a:lnTo>
                <a:lnTo>
                  <a:pt x="2043" y="6437"/>
                </a:lnTo>
                <a:lnTo>
                  <a:pt x="2094" y="6437"/>
                </a:lnTo>
                <a:lnTo>
                  <a:pt x="2128" y="6437"/>
                </a:lnTo>
                <a:lnTo>
                  <a:pt x="2212" y="6437"/>
                </a:lnTo>
                <a:lnTo>
                  <a:pt x="2128" y="6437"/>
                </a:lnTo>
                <a:close/>
                <a:moveTo>
                  <a:pt x="1976" y="7342"/>
                </a:moveTo>
                <a:lnTo>
                  <a:pt x="2043" y="7342"/>
                </a:lnTo>
                <a:lnTo>
                  <a:pt x="2212" y="7342"/>
                </a:lnTo>
                <a:lnTo>
                  <a:pt x="2331" y="7342"/>
                </a:lnTo>
                <a:lnTo>
                  <a:pt x="2331" y="8480"/>
                </a:lnTo>
                <a:lnTo>
                  <a:pt x="2263" y="8480"/>
                </a:lnTo>
                <a:lnTo>
                  <a:pt x="2094" y="8480"/>
                </a:lnTo>
                <a:lnTo>
                  <a:pt x="2010" y="8480"/>
                </a:lnTo>
                <a:lnTo>
                  <a:pt x="1976" y="7342"/>
                </a:lnTo>
                <a:close/>
                <a:moveTo>
                  <a:pt x="2010" y="8699"/>
                </a:moveTo>
                <a:lnTo>
                  <a:pt x="2128" y="8699"/>
                </a:lnTo>
                <a:lnTo>
                  <a:pt x="2297" y="8699"/>
                </a:lnTo>
                <a:lnTo>
                  <a:pt x="2331" y="8699"/>
                </a:lnTo>
                <a:lnTo>
                  <a:pt x="2331" y="10328"/>
                </a:lnTo>
                <a:lnTo>
                  <a:pt x="2297" y="10328"/>
                </a:lnTo>
                <a:lnTo>
                  <a:pt x="2128" y="10328"/>
                </a:lnTo>
                <a:lnTo>
                  <a:pt x="2010" y="10328"/>
                </a:lnTo>
                <a:lnTo>
                  <a:pt x="2010" y="8699"/>
                </a:lnTo>
                <a:close/>
                <a:moveTo>
                  <a:pt x="2010" y="10522"/>
                </a:moveTo>
                <a:lnTo>
                  <a:pt x="2094" y="10522"/>
                </a:lnTo>
                <a:lnTo>
                  <a:pt x="2297" y="10522"/>
                </a:lnTo>
                <a:lnTo>
                  <a:pt x="2381" y="10522"/>
                </a:lnTo>
                <a:lnTo>
                  <a:pt x="2381" y="12112"/>
                </a:lnTo>
                <a:lnTo>
                  <a:pt x="2297" y="12112"/>
                </a:lnTo>
                <a:lnTo>
                  <a:pt x="2179" y="12112"/>
                </a:lnTo>
                <a:lnTo>
                  <a:pt x="2010" y="12112"/>
                </a:lnTo>
                <a:lnTo>
                  <a:pt x="2010" y="10522"/>
                </a:lnTo>
                <a:close/>
                <a:moveTo>
                  <a:pt x="2010" y="12371"/>
                </a:moveTo>
                <a:lnTo>
                  <a:pt x="2128" y="12371"/>
                </a:lnTo>
                <a:lnTo>
                  <a:pt x="2297" y="12371"/>
                </a:lnTo>
                <a:lnTo>
                  <a:pt x="2381" y="12371"/>
                </a:lnTo>
                <a:lnTo>
                  <a:pt x="2381" y="13844"/>
                </a:lnTo>
                <a:lnTo>
                  <a:pt x="2331" y="13844"/>
                </a:lnTo>
                <a:lnTo>
                  <a:pt x="2179" y="13844"/>
                </a:lnTo>
                <a:lnTo>
                  <a:pt x="2043" y="13870"/>
                </a:lnTo>
                <a:lnTo>
                  <a:pt x="2010" y="12371"/>
                </a:lnTo>
                <a:close/>
                <a:moveTo>
                  <a:pt x="2179" y="15318"/>
                </a:moveTo>
                <a:lnTo>
                  <a:pt x="2043" y="15357"/>
                </a:lnTo>
                <a:lnTo>
                  <a:pt x="2043" y="14154"/>
                </a:lnTo>
                <a:lnTo>
                  <a:pt x="2128" y="14154"/>
                </a:lnTo>
                <a:lnTo>
                  <a:pt x="2297" y="14154"/>
                </a:lnTo>
                <a:lnTo>
                  <a:pt x="2381" y="14154"/>
                </a:lnTo>
                <a:lnTo>
                  <a:pt x="2381" y="15318"/>
                </a:lnTo>
                <a:lnTo>
                  <a:pt x="2179" y="15318"/>
                </a:lnTo>
                <a:close/>
                <a:moveTo>
                  <a:pt x="3074" y="7342"/>
                </a:moveTo>
                <a:lnTo>
                  <a:pt x="3192" y="7342"/>
                </a:lnTo>
                <a:lnTo>
                  <a:pt x="3327" y="7342"/>
                </a:lnTo>
                <a:lnTo>
                  <a:pt x="3327" y="8480"/>
                </a:lnTo>
                <a:lnTo>
                  <a:pt x="3276" y="8480"/>
                </a:lnTo>
                <a:lnTo>
                  <a:pt x="3074" y="8480"/>
                </a:lnTo>
                <a:lnTo>
                  <a:pt x="3074" y="7342"/>
                </a:lnTo>
                <a:close/>
                <a:moveTo>
                  <a:pt x="3074" y="8699"/>
                </a:moveTo>
                <a:lnTo>
                  <a:pt x="3192" y="8699"/>
                </a:lnTo>
                <a:lnTo>
                  <a:pt x="3327" y="8699"/>
                </a:lnTo>
                <a:lnTo>
                  <a:pt x="3361" y="10328"/>
                </a:lnTo>
                <a:lnTo>
                  <a:pt x="3192" y="10328"/>
                </a:lnTo>
                <a:lnTo>
                  <a:pt x="3074" y="10328"/>
                </a:lnTo>
                <a:lnTo>
                  <a:pt x="3074" y="8699"/>
                </a:lnTo>
                <a:close/>
                <a:moveTo>
                  <a:pt x="3074" y="10522"/>
                </a:moveTo>
                <a:lnTo>
                  <a:pt x="3276" y="10522"/>
                </a:lnTo>
                <a:lnTo>
                  <a:pt x="3361" y="10522"/>
                </a:lnTo>
                <a:lnTo>
                  <a:pt x="3361" y="12112"/>
                </a:lnTo>
                <a:lnTo>
                  <a:pt x="3243" y="12112"/>
                </a:lnTo>
                <a:lnTo>
                  <a:pt x="3107" y="12112"/>
                </a:lnTo>
                <a:lnTo>
                  <a:pt x="3074" y="10522"/>
                </a:lnTo>
                <a:close/>
                <a:moveTo>
                  <a:pt x="3107" y="12371"/>
                </a:moveTo>
                <a:lnTo>
                  <a:pt x="3276" y="12371"/>
                </a:lnTo>
                <a:lnTo>
                  <a:pt x="3361" y="12371"/>
                </a:lnTo>
                <a:lnTo>
                  <a:pt x="3361" y="13844"/>
                </a:lnTo>
                <a:lnTo>
                  <a:pt x="3243" y="13844"/>
                </a:lnTo>
                <a:lnTo>
                  <a:pt x="3107" y="13844"/>
                </a:lnTo>
                <a:lnTo>
                  <a:pt x="3107" y="12371"/>
                </a:lnTo>
                <a:close/>
                <a:moveTo>
                  <a:pt x="3361" y="15357"/>
                </a:moveTo>
                <a:lnTo>
                  <a:pt x="3107" y="15318"/>
                </a:lnTo>
                <a:lnTo>
                  <a:pt x="3107" y="14193"/>
                </a:lnTo>
                <a:lnTo>
                  <a:pt x="3327" y="14193"/>
                </a:lnTo>
                <a:lnTo>
                  <a:pt x="3361" y="14193"/>
                </a:lnTo>
                <a:lnTo>
                  <a:pt x="3395" y="15357"/>
                </a:lnTo>
                <a:lnTo>
                  <a:pt x="3361" y="15357"/>
                </a:lnTo>
                <a:close/>
              </a:path>
            </a:pathLst>
          </a:custGeom>
          <a:solidFill>
            <a:srgbClr val="CBF8F1"/>
          </a:solidFill>
          <a:ln w="12700"/>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1132" name="Rectangle"/>
          <p:cNvSpPr/>
          <p:nvPr/>
        </p:nvSpPr>
        <p:spPr>
          <a:xfrm>
            <a:off x="0" y="9827710"/>
            <a:ext cx="24409402" cy="3888291"/>
          </a:xfrm>
          <a:prstGeom prst="rect">
            <a:avLst/>
          </a:prstGeom>
          <a:solidFill>
            <a:srgbClr val="CBF8F1"/>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solidFill>
                <a:srgbClr val="FFFFFF"/>
              </a:solidFill>
              <a:uFill>
                <a:solidFill>
                  <a:srgbClr val="FFFFFF"/>
                </a:solidFill>
              </a:uFill>
            </a:endParaRPr>
          </a:p>
        </p:txBody>
      </p:sp>
      <p:sp>
        <p:nvSpPr>
          <p:cNvPr id="1133" name="Line"/>
          <p:cNvSpPr/>
          <p:nvPr/>
        </p:nvSpPr>
        <p:spPr>
          <a:xfrm>
            <a:off x="15958549" y="9852493"/>
            <a:ext cx="1" cy="3145753"/>
          </a:xfrm>
          <a:prstGeom prst="line">
            <a:avLst/>
          </a:prstGeom>
          <a:ln w="12700">
            <a:solidFill>
              <a:srgbClr val="FFFFFF"/>
            </a:solidFill>
            <a:prstDash val="dash"/>
            <a:miter lim="400000"/>
            <a:headEnd type="triangle"/>
            <a:tailEnd type="triangle"/>
          </a:ln>
        </p:spPr>
        <p:txBody>
          <a:bodyPr lIns="0" tIns="0" rIns="0" bIns="0"/>
          <a:lstStyle/>
          <a:p>
            <a:pPr defTabSz="457200">
              <a:buClrTx/>
              <a:defRPr sz="2400">
                <a:uFillTx/>
                <a:latin typeface="Helvetica"/>
                <a:ea typeface="Helvetica"/>
                <a:cs typeface="Helvetica"/>
                <a:sym typeface="Helvetica"/>
              </a:defRPr>
            </a:pPr>
            <a:endParaRPr sz="2400">
              <a:uFillTx/>
              <a:latin typeface="Helvetica"/>
              <a:ea typeface="Helvetica"/>
              <a:cs typeface="Helvetica"/>
              <a:sym typeface="Helvetica"/>
            </a:endParaRPr>
          </a:p>
        </p:txBody>
      </p:sp>
      <p:sp>
        <p:nvSpPr>
          <p:cNvPr id="2" name="TextBox 1"/>
          <p:cNvSpPr txBox="1"/>
          <p:nvPr/>
        </p:nvSpPr>
        <p:spPr>
          <a:xfrm>
            <a:off x="9134085" y="3299608"/>
            <a:ext cx="6157135" cy="16825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
                <a:srgbClr val="000000"/>
              </a:buClr>
              <a:buSzTx/>
              <a:buFontTx/>
              <a:buNone/>
              <a:tabLst/>
            </a:pPr>
            <a:r>
              <a:rPr lang="en-US" sz="9600" dirty="0">
                <a:solidFill>
                  <a:srgbClr val="929292"/>
                </a:solidFill>
                <a:uFill>
                  <a:solidFill>
                    <a:srgbClr val="929292"/>
                  </a:solidFill>
                </a:uFill>
                <a:latin typeface="Source Sans Pro Light"/>
                <a:ea typeface="Source Sans Pro Light"/>
                <a:cs typeface="Source Sans Pro Light"/>
              </a:rPr>
              <a:t>Thank </a:t>
            </a:r>
            <a:r>
              <a:rPr lang="en-US" sz="9600" dirty="0" smtClean="0">
                <a:solidFill>
                  <a:srgbClr val="929292"/>
                </a:solidFill>
                <a:uFill>
                  <a:solidFill>
                    <a:srgbClr val="929292"/>
                  </a:solidFill>
                </a:uFill>
                <a:latin typeface="Source Sans Pro Light"/>
                <a:ea typeface="Source Sans Pro Light"/>
                <a:cs typeface="Source Sans Pro Light"/>
              </a:rPr>
              <a:t>You</a:t>
            </a:r>
            <a:endParaRPr lang="en-US" sz="9600" dirty="0">
              <a:solidFill>
                <a:srgbClr val="929292"/>
              </a:solidFill>
              <a:uFill>
                <a:solidFill>
                  <a:srgbClr val="929292"/>
                </a:solidFill>
              </a:uFill>
              <a:latin typeface="Source Sans Pro Light"/>
              <a:ea typeface="Source Sans Pro Light"/>
              <a:cs typeface="Source Sans Pro Light"/>
            </a:endParaRPr>
          </a:p>
        </p:txBody>
      </p:sp>
    </p:spTree>
    <p:extLst>
      <p:ext uri="{BB962C8B-B14F-4D97-AF65-F5344CB8AC3E}">
        <p14:creationId xmlns:p14="http://schemas.microsoft.com/office/powerpoint/2010/main" val="130104813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05"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08" name="Group"/>
          <p:cNvGrpSpPr/>
          <p:nvPr/>
        </p:nvGrpSpPr>
        <p:grpSpPr>
          <a:xfrm>
            <a:off x="694838" y="12818647"/>
            <a:ext cx="448165" cy="442313"/>
            <a:chOff x="0" y="0"/>
            <a:chExt cx="448164" cy="442312"/>
          </a:xfrm>
        </p:grpSpPr>
        <p:sp>
          <p:nvSpPr>
            <p:cNvPr id="506"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07"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11" name="Group"/>
          <p:cNvGrpSpPr/>
          <p:nvPr/>
        </p:nvGrpSpPr>
        <p:grpSpPr>
          <a:xfrm flipH="1">
            <a:off x="1867417" y="12818647"/>
            <a:ext cx="448165" cy="442313"/>
            <a:chOff x="0" y="0"/>
            <a:chExt cx="448164" cy="442312"/>
          </a:xfrm>
        </p:grpSpPr>
        <p:sp>
          <p:nvSpPr>
            <p:cNvPr id="509"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10"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12"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13"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514" name="Value of Data"/>
          <p:cNvSpPr txBox="1"/>
          <p:nvPr/>
        </p:nvSpPr>
        <p:spPr>
          <a:xfrm>
            <a:off x="8904100" y="1056717"/>
            <a:ext cx="660125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r>
              <a:t>Value of Data</a:t>
            </a:r>
          </a:p>
        </p:txBody>
      </p:sp>
      <p:pic>
        <p:nvPicPr>
          <p:cNvPr id="515" name="Image" descr="Image"/>
          <p:cNvPicPr>
            <a:picLocks noChangeAspect="1"/>
          </p:cNvPicPr>
          <p:nvPr/>
        </p:nvPicPr>
        <p:blipFill>
          <a:blip r:embed="rId2">
            <a:extLst/>
          </a:blip>
          <a:stretch>
            <a:fillRect/>
          </a:stretch>
        </p:blipFill>
        <p:spPr>
          <a:xfrm>
            <a:off x="694838" y="3168748"/>
            <a:ext cx="14986114" cy="10092212"/>
          </a:xfrm>
          <a:prstGeom prst="rect">
            <a:avLst/>
          </a:prstGeom>
          <a:ln w="25400">
            <a:miter lim="400000"/>
          </a:ln>
        </p:spPr>
      </p:pic>
      <p:sp>
        <p:nvSpPr>
          <p:cNvPr id="516" name="[1] Courtesy Michael Franklin, BIRTE, 2015."/>
          <p:cNvSpPr txBox="1"/>
          <p:nvPr/>
        </p:nvSpPr>
        <p:spPr>
          <a:xfrm>
            <a:off x="20632639" y="12628147"/>
            <a:ext cx="2899942" cy="381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lvl1pPr>
              <a:defRPr sz="1200"/>
            </a:lvl1pPr>
          </a:lstStyle>
          <a:p>
            <a:r>
              <a:t>[1] Courtesy Michael Franklin, BIRTE, 2015. </a:t>
            </a:r>
          </a:p>
        </p:txBody>
      </p:sp>
      <p:pic>
        <p:nvPicPr>
          <p:cNvPr id="517" name="38910081_xl.jpg" descr="38910081_xl.jpg"/>
          <p:cNvPicPr>
            <a:picLocks noChangeAspect="1"/>
          </p:cNvPicPr>
          <p:nvPr/>
        </p:nvPicPr>
        <p:blipFill>
          <a:blip r:embed="rId3">
            <a:extLst/>
          </a:blip>
          <a:stretch>
            <a:fillRect/>
          </a:stretch>
        </p:blipFill>
        <p:spPr>
          <a:xfrm>
            <a:off x="14790551" y="3168748"/>
            <a:ext cx="8267416" cy="6638088"/>
          </a:xfrm>
          <a:prstGeom prst="rect">
            <a:avLst/>
          </a:prstGeom>
          <a:ln w="254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14"/>
                                        </p:tgtEl>
                                        <p:attrNameLst>
                                          <p:attrName>style.visibility</p:attrName>
                                        </p:attrNameLst>
                                      </p:cBhvr>
                                      <p:to>
                                        <p:strVal val="visible"/>
                                      </p:to>
                                    </p:set>
                                    <p:animEffect transition="in" filter="dissolve">
                                      <p:cBhvr>
                                        <p:cTn id="7" dur="1000"/>
                                        <p:tgtEl>
                                          <p:spTgt spid="51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515"/>
                                        </p:tgtEl>
                                        <p:attrNameLst>
                                          <p:attrName>style.visibility</p:attrName>
                                        </p:attrNameLst>
                                      </p:cBhvr>
                                      <p:to>
                                        <p:strVal val="visible"/>
                                      </p:to>
                                    </p:set>
                                    <p:animEffect transition="in" filter="dissolve">
                                      <p:cBhvr>
                                        <p:cTn id="11" dur="1000"/>
                                        <p:tgtEl>
                                          <p:spTgt spid="515"/>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517"/>
                                        </p:tgtEl>
                                        <p:attrNameLst>
                                          <p:attrName>style.visibility</p:attrName>
                                        </p:attrNameLst>
                                      </p:cBhvr>
                                      <p:to>
                                        <p:strVal val="visible"/>
                                      </p:to>
                                    </p:set>
                                    <p:animEffect transition="in" filter="dissolve">
                                      <p:cBhvr>
                                        <p:cTn id="15" dur="1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animBg="1" advAuto="0"/>
      <p:bldP spid="515" grpId="2" animBg="1" advAuto="0"/>
      <p:bldP spid="517"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20"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23" name="Group"/>
          <p:cNvGrpSpPr/>
          <p:nvPr/>
        </p:nvGrpSpPr>
        <p:grpSpPr>
          <a:xfrm>
            <a:off x="694838" y="12818647"/>
            <a:ext cx="448165" cy="442313"/>
            <a:chOff x="0" y="0"/>
            <a:chExt cx="448164" cy="442312"/>
          </a:xfrm>
        </p:grpSpPr>
        <p:sp>
          <p:nvSpPr>
            <p:cNvPr id="521"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22"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26" name="Group"/>
          <p:cNvGrpSpPr/>
          <p:nvPr/>
        </p:nvGrpSpPr>
        <p:grpSpPr>
          <a:xfrm flipH="1">
            <a:off x="1867417" y="12818647"/>
            <a:ext cx="448165" cy="442313"/>
            <a:chOff x="0" y="0"/>
            <a:chExt cx="448164" cy="442312"/>
          </a:xfrm>
        </p:grpSpPr>
        <p:sp>
          <p:nvSpPr>
            <p:cNvPr id="524"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25"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27"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28"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529" name="Introducing Heron"/>
          <p:cNvSpPr txBox="1"/>
          <p:nvPr/>
        </p:nvSpPr>
        <p:spPr>
          <a:xfrm>
            <a:off x="7616031" y="1361517"/>
            <a:ext cx="917742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Introducing Heron</a:t>
            </a:r>
          </a:p>
        </p:txBody>
      </p:sp>
      <p:sp>
        <p:nvSpPr>
          <p:cNvPr id="531" name="Consistent performance at scale…"/>
          <p:cNvSpPr txBox="1"/>
          <p:nvPr/>
        </p:nvSpPr>
        <p:spPr>
          <a:xfrm>
            <a:off x="1864995" y="4568611"/>
            <a:ext cx="13500511" cy="6286917"/>
          </a:xfrm>
          <a:prstGeom prst="rect">
            <a:avLst/>
          </a:prstGeom>
          <a:ln w="25400">
            <a:miter lim="400000"/>
          </a:ln>
          <a:extLst>
            <a:ext uri="{C572A759-6A51-4108-AA02-DFA0A04FC94B}">
              <ma14:wrappingTextBoxFlag xmlns="" xmlns:ma14="http://schemas.microsoft.com/office/mac/drawingml/2011/main" val="1"/>
            </a:ext>
          </a:extLst>
        </p:spPr>
        <p:txBody>
          <a:bodyPr lIns="38100" tIns="38100" rIns="38100" bIns="38100"/>
          <a:lstStyle/>
          <a:p>
            <a:pPr>
              <a:spcBef>
                <a:spcPts val="2100"/>
              </a:spcBef>
              <a:buClrTx/>
              <a:defRPr sz="4000">
                <a:latin typeface="Arial"/>
                <a:ea typeface="Arial"/>
                <a:cs typeface="Arial"/>
                <a:sym typeface="Arial"/>
              </a:defRPr>
            </a:pPr>
            <a:endParaRPr dirty="0"/>
          </a:p>
          <a:p>
            <a:pPr marL="457200" indent="-457200">
              <a:spcBef>
                <a:spcPts val="1900"/>
              </a:spcBef>
              <a:buClr>
                <a:srgbClr val="DE213A"/>
              </a:buClr>
              <a:buSzPct val="100000"/>
              <a:buChar char=""/>
              <a:defRPr sz="4000">
                <a:latin typeface="Arial"/>
                <a:ea typeface="Arial"/>
                <a:cs typeface="Arial"/>
                <a:sym typeface="Arial"/>
              </a:defRPr>
            </a:pPr>
            <a:r>
              <a:rPr dirty="0"/>
              <a:t>Consistent performance at scale</a:t>
            </a:r>
          </a:p>
          <a:p>
            <a:pPr marL="457200" indent="-457200">
              <a:spcBef>
                <a:spcPts val="1900"/>
              </a:spcBef>
              <a:buClr>
                <a:srgbClr val="DE213A"/>
              </a:buClr>
              <a:buSzPct val="100000"/>
              <a:buChar char=""/>
              <a:defRPr sz="4000">
                <a:latin typeface="Arial"/>
                <a:ea typeface="Arial"/>
                <a:cs typeface="Arial"/>
                <a:sym typeface="Arial"/>
              </a:defRPr>
            </a:pPr>
            <a:r>
              <a:rPr dirty="0"/>
              <a:t>Easy to debug and tune</a:t>
            </a:r>
          </a:p>
          <a:p>
            <a:pPr marL="457200" indent="-457200">
              <a:spcBef>
                <a:spcPts val="1900"/>
              </a:spcBef>
              <a:buClr>
                <a:srgbClr val="DE213A"/>
              </a:buClr>
              <a:buSzPct val="100000"/>
              <a:buChar char=""/>
              <a:defRPr sz="4000">
                <a:latin typeface="Arial"/>
                <a:ea typeface="Arial"/>
                <a:cs typeface="Arial"/>
                <a:sym typeface="Arial"/>
              </a:defRPr>
            </a:pPr>
            <a:r>
              <a:rPr dirty="0"/>
              <a:t>Fast/Efficient General purpose streaming engine</a:t>
            </a:r>
          </a:p>
          <a:p>
            <a:pPr marL="457200" indent="-457200">
              <a:spcBef>
                <a:spcPts val="1900"/>
              </a:spcBef>
              <a:buClr>
                <a:srgbClr val="DE213A"/>
              </a:buClr>
              <a:buSzPct val="100000"/>
              <a:buChar char=""/>
              <a:defRPr sz="4000">
                <a:latin typeface="Arial"/>
                <a:ea typeface="Arial"/>
                <a:cs typeface="Arial"/>
                <a:sym typeface="Arial"/>
              </a:defRPr>
            </a:pPr>
            <a:r>
              <a:rPr dirty="0"/>
              <a:t>Storm API </a:t>
            </a:r>
            <a:r>
              <a:rPr dirty="0" smtClean="0"/>
              <a:t>compatible</a:t>
            </a:r>
            <a:endParaRPr dirty="0"/>
          </a:p>
          <a:p>
            <a:pPr marL="457200" indent="-457200">
              <a:spcBef>
                <a:spcPts val="1900"/>
              </a:spcBef>
              <a:buClr>
                <a:srgbClr val="DE213A"/>
              </a:buClr>
              <a:buSzPct val="100000"/>
              <a:buChar char=""/>
              <a:defRPr sz="4000">
                <a:latin typeface="Arial"/>
                <a:ea typeface="Arial"/>
                <a:cs typeface="Arial"/>
                <a:sym typeface="Arial"/>
              </a:defRPr>
            </a:pPr>
            <a:r>
              <a:rPr dirty="0" smtClean="0"/>
              <a:t>Latency/Thr</a:t>
            </a:r>
            <a:r>
              <a:rPr lang="en-US" dirty="0" smtClean="0"/>
              <a:t>o</a:t>
            </a:r>
            <a:r>
              <a:rPr dirty="0" smtClean="0"/>
              <a:t>u</a:t>
            </a:r>
            <a:r>
              <a:rPr lang="en-US" dirty="0" smtClean="0"/>
              <a:t>gh</a:t>
            </a:r>
            <a:r>
              <a:rPr dirty="0" smtClean="0"/>
              <a:t>put </a:t>
            </a:r>
            <a:r>
              <a:rPr dirty="0"/>
              <a:t>configurability</a:t>
            </a:r>
          </a:p>
          <a:p>
            <a:pPr marL="457200" indent="-457200">
              <a:spcBef>
                <a:spcPts val="1900"/>
              </a:spcBef>
              <a:buClr>
                <a:srgbClr val="DE213A"/>
              </a:buClr>
              <a:buSzPct val="100000"/>
              <a:buChar char=""/>
              <a:defRPr sz="4000">
                <a:latin typeface="Arial"/>
                <a:ea typeface="Arial"/>
                <a:cs typeface="Arial"/>
                <a:sym typeface="Arial"/>
              </a:defRPr>
            </a:pPr>
            <a:r>
              <a:rPr lang="en-US" dirty="0" smtClean="0"/>
              <a:t>Flexible deployment modes</a:t>
            </a:r>
            <a:endParaRPr lang="en-US" dirty="0"/>
          </a:p>
          <a:p>
            <a:pPr marL="457200" indent="-457200">
              <a:spcBef>
                <a:spcPts val="1900"/>
              </a:spcBef>
              <a:buClr>
                <a:srgbClr val="DE213A"/>
              </a:buClr>
              <a:buSzPct val="100000"/>
              <a:buChar char=""/>
              <a:defRPr sz="4000">
                <a:latin typeface="Arial"/>
                <a:ea typeface="Arial"/>
                <a:cs typeface="Arial"/>
                <a:sym typeface="Arial"/>
              </a:defRPr>
            </a:pPr>
            <a:r>
              <a:rPr lang="en-US" dirty="0" smtClean="0"/>
              <a:t>Achieving low latency for Financial &amp; </a:t>
            </a:r>
            <a:r>
              <a:rPr lang="en-US" dirty="0" err="1" smtClean="0"/>
              <a:t>IoT</a:t>
            </a:r>
            <a:r>
              <a:rPr lang="en-US" dirty="0" smtClean="0"/>
              <a:t> applications </a:t>
            </a:r>
            <a:endParaRPr dirty="0"/>
          </a:p>
        </p:txBody>
      </p:sp>
      <p:sp>
        <p:nvSpPr>
          <p:cNvPr id="533" name="Heron Design Goals"/>
          <p:cNvSpPr txBox="1"/>
          <p:nvPr/>
        </p:nvSpPr>
        <p:spPr>
          <a:xfrm>
            <a:off x="1864995" y="4086636"/>
            <a:ext cx="5360722" cy="914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4800" b="1">
                <a:solidFill>
                  <a:srgbClr val="929292"/>
                </a:solidFill>
                <a:uFill>
                  <a:solidFill>
                    <a:srgbClr val="929292"/>
                  </a:solidFill>
                </a:uFill>
                <a:latin typeface="Source Sans Pro"/>
                <a:ea typeface="Source Sans Pro"/>
                <a:cs typeface="Source Sans Pro"/>
                <a:sym typeface="Source Sans Pro"/>
              </a:defRPr>
            </a:lvl1pPr>
          </a:lstStyle>
          <a:p>
            <a:pPr>
              <a:defRPr b="0">
                <a:solidFill>
                  <a:srgbClr val="000000"/>
                </a:solidFill>
                <a:uFill>
                  <a:solidFill>
                    <a:srgbClr val="000000"/>
                  </a:solidFill>
                </a:uFill>
                <a:latin typeface="+mn-lt"/>
                <a:ea typeface="+mn-ea"/>
                <a:cs typeface="+mn-cs"/>
                <a:sym typeface="Calibri"/>
              </a:defRPr>
            </a:pPr>
            <a:r>
              <a:rPr b="1" dirty="0">
                <a:solidFill>
                  <a:srgbClr val="929292"/>
                </a:solidFill>
                <a:uFill>
                  <a:solidFill>
                    <a:srgbClr val="929292"/>
                  </a:solidFill>
                </a:uFill>
                <a:latin typeface="Source Sans Pro"/>
                <a:ea typeface="Source Sans Pro"/>
                <a:cs typeface="Source Sans Pro"/>
                <a:sym typeface="Source Sans Pro"/>
              </a:rPr>
              <a:t>Heron Design Goals</a:t>
            </a:r>
          </a:p>
        </p:txBody>
      </p:sp>
      <p:pic>
        <p:nvPicPr>
          <p:cNvPr id="534" name="Image" descr="Image"/>
          <p:cNvPicPr>
            <a:picLocks noChangeAspect="1"/>
          </p:cNvPicPr>
          <p:nvPr/>
        </p:nvPicPr>
        <p:blipFill>
          <a:blip r:embed="rId2">
            <a:extLst/>
          </a:blip>
          <a:stretch>
            <a:fillRect/>
          </a:stretch>
        </p:blipFill>
        <p:spPr>
          <a:xfrm>
            <a:off x="13103979" y="11527012"/>
            <a:ext cx="4083167" cy="1418862"/>
          </a:xfrm>
          <a:prstGeom prst="rect">
            <a:avLst/>
          </a:prstGeom>
          <a:ln w="254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29"/>
                                        </p:tgtEl>
                                        <p:attrNameLst>
                                          <p:attrName>style.visibility</p:attrName>
                                        </p:attrNameLst>
                                      </p:cBhvr>
                                      <p:to>
                                        <p:strVal val="visible"/>
                                      </p:to>
                                    </p:set>
                                    <p:animEffect transition="in" filter="dissolve">
                                      <p:cBhvr>
                                        <p:cTn id="7" dur="500"/>
                                        <p:tgtEl>
                                          <p:spTgt spid="5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4" nodeType="clickEffect">
                                  <p:stCondLst>
                                    <p:cond delay="0"/>
                                  </p:stCondLst>
                                  <p:iterate>
                                    <p:tmAbs val="0"/>
                                  </p:iterate>
                                  <p:childTnLst>
                                    <p:set>
                                      <p:cBhvr>
                                        <p:cTn id="11" fill="hold"/>
                                        <p:tgtEl>
                                          <p:spTgt spid="533"/>
                                        </p:tgtEl>
                                        <p:attrNameLst>
                                          <p:attrName>style.visibility</p:attrName>
                                        </p:attrNameLst>
                                      </p:cBhvr>
                                      <p:to>
                                        <p:strVal val="visible"/>
                                      </p:to>
                                    </p:set>
                                    <p:animEffect transition="in" filter="wipe(left)">
                                      <p:cBhvr>
                                        <p:cTn id="12" dur="500"/>
                                        <p:tgtEl>
                                          <p:spTgt spid="533"/>
                                        </p:tgtEl>
                                      </p:cBhvr>
                                    </p:animEffect>
                                  </p:childTnLst>
                                </p:cTn>
                              </p:par>
                            </p:childTnLst>
                          </p:cTn>
                        </p:par>
                        <p:par>
                          <p:cTn id="13" fill="hold">
                            <p:stCondLst>
                              <p:cond delay="500"/>
                            </p:stCondLst>
                            <p:childTnLst>
                              <p:par>
                                <p:cTn id="14" presetID="9" presetClass="entr" fill="hold" grpId="5" nodeType="afterEffect">
                                  <p:stCondLst>
                                    <p:cond delay="0"/>
                                  </p:stCondLst>
                                  <p:iterate>
                                    <p:tmAbs val="0"/>
                                  </p:iterate>
                                  <p:childTnLst>
                                    <p:set>
                                      <p:cBhvr>
                                        <p:cTn id="15" fill="hold"/>
                                        <p:tgtEl>
                                          <p:spTgt spid="531"/>
                                        </p:tgtEl>
                                        <p:attrNameLst>
                                          <p:attrName>style.visibility</p:attrName>
                                        </p:attrNameLst>
                                      </p:cBhvr>
                                      <p:to>
                                        <p:strVal val="visible"/>
                                      </p:to>
                                    </p:set>
                                    <p:animEffect transition="in" filter="dissolve">
                                      <p:cBhvr>
                                        <p:cTn id="16" dur="1000"/>
                                        <p:tgtEl>
                                          <p:spTgt spid="531"/>
                                        </p:tgtEl>
                                      </p:cBhvr>
                                    </p:animEffect>
                                  </p:childTnLst>
                                </p:cTn>
                              </p:par>
                            </p:childTnLst>
                          </p:cTn>
                        </p:par>
                        <p:par>
                          <p:cTn id="17" fill="hold">
                            <p:stCondLst>
                              <p:cond delay="1500"/>
                            </p:stCondLst>
                            <p:childTnLst>
                              <p:par>
                                <p:cTn id="18" presetID="9" presetClass="entr" fill="hold" grpId="6" nodeType="afterEffect">
                                  <p:stCondLst>
                                    <p:cond delay="0"/>
                                  </p:stCondLst>
                                  <p:iterate>
                                    <p:tmAbs val="0"/>
                                  </p:iterate>
                                  <p:childTnLst>
                                    <p:set>
                                      <p:cBhvr>
                                        <p:cTn id="19" fill="hold"/>
                                        <p:tgtEl>
                                          <p:spTgt spid="534"/>
                                        </p:tgtEl>
                                        <p:attrNameLst>
                                          <p:attrName>style.visibility</p:attrName>
                                        </p:attrNameLst>
                                      </p:cBhvr>
                                      <p:to>
                                        <p:strVal val="visible"/>
                                      </p:to>
                                    </p:set>
                                    <p:animEffect transition="in" filter="dissolve">
                                      <p:cBhvr>
                                        <p:cTn id="20"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animBg="1" advAuto="0"/>
      <p:bldP spid="531" grpId="5" animBg="1" advAuto="0"/>
      <p:bldP spid="533" grpId="4" animBg="1" advAuto="0"/>
      <p:bldP spid="534"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37"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40" name="Group"/>
          <p:cNvGrpSpPr/>
          <p:nvPr/>
        </p:nvGrpSpPr>
        <p:grpSpPr>
          <a:xfrm>
            <a:off x="694838" y="12818647"/>
            <a:ext cx="448165" cy="442313"/>
            <a:chOff x="0" y="0"/>
            <a:chExt cx="448164" cy="442312"/>
          </a:xfrm>
        </p:grpSpPr>
        <p:sp>
          <p:nvSpPr>
            <p:cNvPr id="538"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39"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43" name="Group"/>
          <p:cNvGrpSpPr/>
          <p:nvPr/>
        </p:nvGrpSpPr>
        <p:grpSpPr>
          <a:xfrm flipH="1">
            <a:off x="1867417" y="12818647"/>
            <a:ext cx="448165" cy="442313"/>
            <a:chOff x="0" y="0"/>
            <a:chExt cx="448164" cy="442312"/>
          </a:xfrm>
        </p:grpSpPr>
        <p:sp>
          <p:nvSpPr>
            <p:cNvPr id="541"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42"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44"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45"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546" name="Heron in Production @ Twitter"/>
          <p:cNvSpPr txBox="1"/>
          <p:nvPr/>
        </p:nvSpPr>
        <p:spPr>
          <a:xfrm>
            <a:off x="4701534" y="1361517"/>
            <a:ext cx="15006422"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Heron in Production @ Twitter</a:t>
            </a:r>
          </a:p>
        </p:txBody>
      </p:sp>
      <p:pic>
        <p:nvPicPr>
          <p:cNvPr id="547" name="Image" descr="Image"/>
          <p:cNvPicPr>
            <a:picLocks noChangeAspect="1"/>
          </p:cNvPicPr>
          <p:nvPr/>
        </p:nvPicPr>
        <p:blipFill>
          <a:blip r:embed="rId2">
            <a:extLst/>
          </a:blip>
          <a:stretch>
            <a:fillRect/>
          </a:stretch>
        </p:blipFill>
        <p:spPr>
          <a:xfrm>
            <a:off x="986519" y="8463361"/>
            <a:ext cx="3870796" cy="1587632"/>
          </a:xfrm>
          <a:prstGeom prst="rect">
            <a:avLst/>
          </a:prstGeom>
          <a:ln w="25400">
            <a:miter lim="400000"/>
          </a:ln>
        </p:spPr>
      </p:pic>
      <p:pic>
        <p:nvPicPr>
          <p:cNvPr id="548" name="Image" descr="Image"/>
          <p:cNvPicPr>
            <a:picLocks noChangeAspect="1"/>
          </p:cNvPicPr>
          <p:nvPr/>
        </p:nvPicPr>
        <p:blipFill>
          <a:blip r:embed="rId3">
            <a:extLst/>
          </a:blip>
          <a:stretch>
            <a:fillRect/>
          </a:stretch>
        </p:blipFill>
        <p:spPr>
          <a:xfrm>
            <a:off x="15483036" y="8692179"/>
            <a:ext cx="7565757" cy="4281180"/>
          </a:xfrm>
          <a:prstGeom prst="rect">
            <a:avLst/>
          </a:prstGeom>
          <a:ln w="25400">
            <a:miter lim="400000"/>
          </a:ln>
        </p:spPr>
      </p:pic>
      <p:pic>
        <p:nvPicPr>
          <p:cNvPr id="549" name="Image" descr="Image"/>
          <p:cNvPicPr>
            <a:picLocks noChangeAspect="1"/>
          </p:cNvPicPr>
          <p:nvPr/>
        </p:nvPicPr>
        <p:blipFill>
          <a:blip r:embed="rId4">
            <a:extLst/>
          </a:blip>
          <a:stretch>
            <a:fillRect/>
          </a:stretch>
        </p:blipFill>
        <p:spPr>
          <a:xfrm>
            <a:off x="3544177" y="9599448"/>
            <a:ext cx="5356788" cy="3344211"/>
          </a:xfrm>
          <a:prstGeom prst="rect">
            <a:avLst/>
          </a:prstGeom>
          <a:ln w="25400">
            <a:miter lim="400000"/>
          </a:ln>
        </p:spPr>
      </p:pic>
      <p:pic>
        <p:nvPicPr>
          <p:cNvPr id="550" name="Image" descr="Image"/>
          <p:cNvPicPr>
            <a:picLocks noChangeAspect="1"/>
          </p:cNvPicPr>
          <p:nvPr/>
        </p:nvPicPr>
        <p:blipFill>
          <a:blip r:embed="rId5">
            <a:extLst/>
          </a:blip>
          <a:stretch>
            <a:fillRect/>
          </a:stretch>
        </p:blipFill>
        <p:spPr>
          <a:xfrm>
            <a:off x="10256602" y="9731135"/>
            <a:ext cx="3870796" cy="3080838"/>
          </a:xfrm>
          <a:prstGeom prst="rect">
            <a:avLst/>
          </a:prstGeom>
          <a:ln w="25400">
            <a:miter lim="400000"/>
          </a:ln>
        </p:spPr>
      </p:pic>
      <p:pic>
        <p:nvPicPr>
          <p:cNvPr id="551" name="Image" descr="Image"/>
          <p:cNvPicPr>
            <a:picLocks noChangeAspect="1"/>
          </p:cNvPicPr>
          <p:nvPr/>
        </p:nvPicPr>
        <p:blipFill>
          <a:blip r:embed="rId6">
            <a:extLst/>
          </a:blip>
          <a:stretch>
            <a:fillRect/>
          </a:stretch>
        </p:blipFill>
        <p:spPr>
          <a:xfrm>
            <a:off x="5799242" y="6816630"/>
            <a:ext cx="7747697" cy="3180821"/>
          </a:xfrm>
          <a:prstGeom prst="rect">
            <a:avLst/>
          </a:prstGeom>
          <a:ln w="25400">
            <a:miter lim="400000"/>
          </a:ln>
        </p:spPr>
      </p:pic>
      <p:sp>
        <p:nvSpPr>
          <p:cNvPr id="552" name="Completely replaced Storm 3 years ago"/>
          <p:cNvSpPr txBox="1"/>
          <p:nvPr/>
        </p:nvSpPr>
        <p:spPr>
          <a:xfrm>
            <a:off x="1160274" y="3614839"/>
            <a:ext cx="7453190"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t>Completely replaced Storm 3 years ago</a:t>
            </a:r>
          </a:p>
        </p:txBody>
      </p:sp>
      <p:sp>
        <p:nvSpPr>
          <p:cNvPr id="553" name="3x reduction in cores and memory"/>
          <p:cNvSpPr txBox="1"/>
          <p:nvPr/>
        </p:nvSpPr>
        <p:spPr>
          <a:xfrm>
            <a:off x="1186059" y="4513403"/>
            <a:ext cx="6555533"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t>3x reduction in cores and memory</a:t>
            </a:r>
          </a:p>
        </p:txBody>
      </p:sp>
      <p:sp>
        <p:nvSpPr>
          <p:cNvPr id="554" name="Significantly reduced operational overhead"/>
          <p:cNvSpPr txBox="1"/>
          <p:nvPr/>
        </p:nvSpPr>
        <p:spPr>
          <a:xfrm>
            <a:off x="1160274" y="5411968"/>
            <a:ext cx="8163546"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t>Significantly reduced operational overhead</a:t>
            </a:r>
          </a:p>
        </p:txBody>
      </p:sp>
      <p:sp>
        <p:nvSpPr>
          <p:cNvPr id="555" name="10x reduction in production incidents"/>
          <p:cNvSpPr txBox="1"/>
          <p:nvPr/>
        </p:nvSpPr>
        <p:spPr>
          <a:xfrm>
            <a:off x="1134489" y="6504711"/>
            <a:ext cx="7148687" cy="762001"/>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r>
              <a:t>10x reduction in production incidents</a:t>
            </a:r>
          </a:p>
        </p:txBody>
      </p:sp>
      <p:pic>
        <p:nvPicPr>
          <p:cNvPr id="556" name="Screen Shot 2017-05-24 at 11.03.20 AM.png" descr="Screen Shot 2017-05-24 at 11.03.20 AM.png"/>
          <p:cNvPicPr>
            <a:picLocks noChangeAspect="1"/>
          </p:cNvPicPr>
          <p:nvPr/>
        </p:nvPicPr>
        <p:blipFill>
          <a:blip r:embed="rId7">
            <a:extLst/>
          </a:blip>
          <a:stretch>
            <a:fillRect/>
          </a:stretch>
        </p:blipFill>
        <p:spPr>
          <a:xfrm>
            <a:off x="14029639" y="4007010"/>
            <a:ext cx="8951351" cy="4755034"/>
          </a:xfrm>
          <a:prstGeom prst="rect">
            <a:avLst/>
          </a:prstGeom>
          <a:ln w="25400"/>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6"/>
                                        </p:tgtEl>
                                        <p:attrNameLst>
                                          <p:attrName>style.visibility</p:attrName>
                                        </p:attrNameLst>
                                      </p:cBhvr>
                                      <p:to>
                                        <p:strVal val="visible"/>
                                      </p:to>
                                    </p:set>
                                    <p:animEffect transition="in" filter="dissolve">
                                      <p:cBhvr>
                                        <p:cTn id="7" dur="500"/>
                                        <p:tgtEl>
                                          <p:spTgt spid="546"/>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52"/>
                                        </p:tgtEl>
                                        <p:attrNameLst>
                                          <p:attrName>style.visibility</p:attrName>
                                        </p:attrNameLst>
                                      </p:cBhvr>
                                      <p:to>
                                        <p:strVal val="visible"/>
                                      </p:to>
                                    </p:set>
                                    <p:animEffect transition="in" filter="dissolve">
                                      <p:cBhvr>
                                        <p:cTn id="11" dur="1000"/>
                                        <p:tgtEl>
                                          <p:spTgt spid="552"/>
                                        </p:tgtEl>
                                      </p:cBhvr>
                                    </p:animEffect>
                                  </p:childTnLst>
                                </p:cTn>
                              </p:par>
                            </p:childTnLst>
                          </p:cTn>
                        </p:par>
                        <p:par>
                          <p:cTn id="12" fill="hold">
                            <p:stCondLst>
                              <p:cond delay="1500"/>
                            </p:stCondLst>
                            <p:childTnLst>
                              <p:par>
                                <p:cTn id="13" presetID="9" presetClass="entr" fill="hold" grpId="3" nodeType="afterEffect">
                                  <p:stCondLst>
                                    <p:cond delay="0"/>
                                  </p:stCondLst>
                                  <p:iterate>
                                    <p:tmAbs val="0"/>
                                  </p:iterate>
                                  <p:childTnLst>
                                    <p:set>
                                      <p:cBhvr>
                                        <p:cTn id="14" fill="hold"/>
                                        <p:tgtEl>
                                          <p:spTgt spid="553"/>
                                        </p:tgtEl>
                                        <p:attrNameLst>
                                          <p:attrName>style.visibility</p:attrName>
                                        </p:attrNameLst>
                                      </p:cBhvr>
                                      <p:to>
                                        <p:strVal val="visible"/>
                                      </p:to>
                                    </p:set>
                                    <p:animEffect transition="in" filter="dissolve">
                                      <p:cBhvr>
                                        <p:cTn id="15" dur="1000"/>
                                        <p:tgtEl>
                                          <p:spTgt spid="553"/>
                                        </p:tgtEl>
                                      </p:cBhvr>
                                    </p:animEffect>
                                  </p:childTnLst>
                                </p:cTn>
                              </p:par>
                            </p:childTnLst>
                          </p:cTn>
                        </p:par>
                        <p:par>
                          <p:cTn id="16" fill="hold">
                            <p:stCondLst>
                              <p:cond delay="2500"/>
                            </p:stCondLst>
                            <p:childTnLst>
                              <p:par>
                                <p:cTn id="17" presetID="9" presetClass="entr" fill="hold" grpId="4" nodeType="afterEffect">
                                  <p:stCondLst>
                                    <p:cond delay="0"/>
                                  </p:stCondLst>
                                  <p:iterate>
                                    <p:tmAbs val="0"/>
                                  </p:iterate>
                                  <p:childTnLst>
                                    <p:set>
                                      <p:cBhvr>
                                        <p:cTn id="18" fill="hold"/>
                                        <p:tgtEl>
                                          <p:spTgt spid="554"/>
                                        </p:tgtEl>
                                        <p:attrNameLst>
                                          <p:attrName>style.visibility</p:attrName>
                                        </p:attrNameLst>
                                      </p:cBhvr>
                                      <p:to>
                                        <p:strVal val="visible"/>
                                      </p:to>
                                    </p:set>
                                    <p:animEffect transition="in" filter="dissolve">
                                      <p:cBhvr>
                                        <p:cTn id="19" dur="1000"/>
                                        <p:tgtEl>
                                          <p:spTgt spid="554"/>
                                        </p:tgtEl>
                                      </p:cBhvr>
                                    </p:animEffect>
                                  </p:childTnLst>
                                </p:cTn>
                              </p:par>
                            </p:childTnLst>
                          </p:cTn>
                        </p:par>
                        <p:par>
                          <p:cTn id="20" fill="hold">
                            <p:stCondLst>
                              <p:cond delay="3500"/>
                            </p:stCondLst>
                            <p:childTnLst>
                              <p:par>
                                <p:cTn id="21" presetID="9" presetClass="entr" fill="hold" grpId="5" nodeType="afterEffect">
                                  <p:stCondLst>
                                    <p:cond delay="0"/>
                                  </p:stCondLst>
                                  <p:iterate>
                                    <p:tmAbs val="0"/>
                                  </p:iterate>
                                  <p:childTnLst>
                                    <p:set>
                                      <p:cBhvr>
                                        <p:cTn id="22" fill="hold"/>
                                        <p:tgtEl>
                                          <p:spTgt spid="555"/>
                                        </p:tgtEl>
                                        <p:attrNameLst>
                                          <p:attrName>style.visibility</p:attrName>
                                        </p:attrNameLst>
                                      </p:cBhvr>
                                      <p:to>
                                        <p:strVal val="visible"/>
                                      </p:to>
                                    </p:set>
                                    <p:animEffect transition="in" filter="dissolve">
                                      <p:cBhvr>
                                        <p:cTn id="23" dur="1000"/>
                                        <p:tgtEl>
                                          <p:spTgt spid="555"/>
                                        </p:tgtEl>
                                      </p:cBhvr>
                                    </p:animEffect>
                                  </p:childTnLst>
                                </p:cTn>
                              </p:par>
                            </p:childTnLst>
                          </p:cTn>
                        </p:par>
                        <p:par>
                          <p:cTn id="24" fill="hold">
                            <p:stCondLst>
                              <p:cond delay="4500"/>
                            </p:stCondLst>
                            <p:childTnLst>
                              <p:par>
                                <p:cTn id="25" presetID="23" presetClass="entr" presetSubtype="16" fill="hold" grpId="6" nodeType="afterEffect">
                                  <p:stCondLst>
                                    <p:cond delay="0"/>
                                  </p:stCondLst>
                                  <p:iterate>
                                    <p:tmAbs val="0"/>
                                  </p:iterate>
                                  <p:childTnLst>
                                    <p:set>
                                      <p:cBhvr>
                                        <p:cTn id="26" fill="hold"/>
                                        <p:tgtEl>
                                          <p:spTgt spid="547"/>
                                        </p:tgtEl>
                                        <p:attrNameLst>
                                          <p:attrName>style.visibility</p:attrName>
                                        </p:attrNameLst>
                                      </p:cBhvr>
                                      <p:to>
                                        <p:strVal val="visible"/>
                                      </p:to>
                                    </p:set>
                                    <p:anim calcmode="lin" valueType="num">
                                      <p:cBhvr>
                                        <p:cTn id="27" dur="750" fill="hold"/>
                                        <p:tgtEl>
                                          <p:spTgt spid="547"/>
                                        </p:tgtEl>
                                        <p:attrNameLst>
                                          <p:attrName>ppt_w</p:attrName>
                                        </p:attrNameLst>
                                      </p:cBhvr>
                                      <p:tavLst>
                                        <p:tav tm="0">
                                          <p:val>
                                            <p:fltVal val="0"/>
                                          </p:val>
                                        </p:tav>
                                        <p:tav tm="100000">
                                          <p:val>
                                            <p:strVal val="#ppt_w"/>
                                          </p:val>
                                        </p:tav>
                                      </p:tavLst>
                                    </p:anim>
                                    <p:anim calcmode="lin" valueType="num">
                                      <p:cBhvr>
                                        <p:cTn id="28" dur="750" fill="hold"/>
                                        <p:tgtEl>
                                          <p:spTgt spid="547"/>
                                        </p:tgtEl>
                                        <p:attrNameLst>
                                          <p:attrName>ppt_h</p:attrName>
                                        </p:attrNameLst>
                                      </p:cBhvr>
                                      <p:tavLst>
                                        <p:tav tm="0">
                                          <p:val>
                                            <p:fltVal val="0"/>
                                          </p:val>
                                        </p:tav>
                                        <p:tav tm="100000">
                                          <p:val>
                                            <p:strVal val="#ppt_h"/>
                                          </p:val>
                                        </p:tav>
                                      </p:tavLst>
                                    </p:anim>
                                  </p:childTnLst>
                                </p:cTn>
                              </p:par>
                            </p:childTnLst>
                          </p:cTn>
                        </p:par>
                        <p:par>
                          <p:cTn id="29" fill="hold">
                            <p:stCondLst>
                              <p:cond delay="5250"/>
                            </p:stCondLst>
                            <p:childTnLst>
                              <p:par>
                                <p:cTn id="30" presetID="23" presetClass="entr" presetSubtype="16" fill="hold" grpId="7" nodeType="afterEffect">
                                  <p:stCondLst>
                                    <p:cond delay="0"/>
                                  </p:stCondLst>
                                  <p:iterate>
                                    <p:tmAbs val="0"/>
                                  </p:iterate>
                                  <p:childTnLst>
                                    <p:set>
                                      <p:cBhvr>
                                        <p:cTn id="31" fill="hold"/>
                                        <p:tgtEl>
                                          <p:spTgt spid="551"/>
                                        </p:tgtEl>
                                        <p:attrNameLst>
                                          <p:attrName>style.visibility</p:attrName>
                                        </p:attrNameLst>
                                      </p:cBhvr>
                                      <p:to>
                                        <p:strVal val="visible"/>
                                      </p:to>
                                    </p:set>
                                    <p:anim calcmode="lin" valueType="num">
                                      <p:cBhvr>
                                        <p:cTn id="32" dur="750" fill="hold"/>
                                        <p:tgtEl>
                                          <p:spTgt spid="551"/>
                                        </p:tgtEl>
                                        <p:attrNameLst>
                                          <p:attrName>ppt_w</p:attrName>
                                        </p:attrNameLst>
                                      </p:cBhvr>
                                      <p:tavLst>
                                        <p:tav tm="0">
                                          <p:val>
                                            <p:fltVal val="0"/>
                                          </p:val>
                                        </p:tav>
                                        <p:tav tm="100000">
                                          <p:val>
                                            <p:strVal val="#ppt_w"/>
                                          </p:val>
                                        </p:tav>
                                      </p:tavLst>
                                    </p:anim>
                                    <p:anim calcmode="lin" valueType="num">
                                      <p:cBhvr>
                                        <p:cTn id="33" dur="750" fill="hold"/>
                                        <p:tgtEl>
                                          <p:spTgt spid="551"/>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23" presetClass="entr" presetSubtype="16" fill="hold" grpId="8" nodeType="afterEffect">
                                  <p:stCondLst>
                                    <p:cond delay="0"/>
                                  </p:stCondLst>
                                  <p:iterate>
                                    <p:tmAbs val="0"/>
                                  </p:iterate>
                                  <p:childTnLst>
                                    <p:set>
                                      <p:cBhvr>
                                        <p:cTn id="36" fill="hold"/>
                                        <p:tgtEl>
                                          <p:spTgt spid="550"/>
                                        </p:tgtEl>
                                        <p:attrNameLst>
                                          <p:attrName>style.visibility</p:attrName>
                                        </p:attrNameLst>
                                      </p:cBhvr>
                                      <p:to>
                                        <p:strVal val="visible"/>
                                      </p:to>
                                    </p:set>
                                    <p:anim calcmode="lin" valueType="num">
                                      <p:cBhvr>
                                        <p:cTn id="37" dur="750" fill="hold"/>
                                        <p:tgtEl>
                                          <p:spTgt spid="550"/>
                                        </p:tgtEl>
                                        <p:attrNameLst>
                                          <p:attrName>ppt_w</p:attrName>
                                        </p:attrNameLst>
                                      </p:cBhvr>
                                      <p:tavLst>
                                        <p:tav tm="0">
                                          <p:val>
                                            <p:fltVal val="0"/>
                                          </p:val>
                                        </p:tav>
                                        <p:tav tm="100000">
                                          <p:val>
                                            <p:strVal val="#ppt_w"/>
                                          </p:val>
                                        </p:tav>
                                      </p:tavLst>
                                    </p:anim>
                                    <p:anim calcmode="lin" valueType="num">
                                      <p:cBhvr>
                                        <p:cTn id="38" dur="750" fill="hold"/>
                                        <p:tgtEl>
                                          <p:spTgt spid="550"/>
                                        </p:tgtEl>
                                        <p:attrNameLst>
                                          <p:attrName>ppt_h</p:attrName>
                                        </p:attrNameLst>
                                      </p:cBhvr>
                                      <p:tavLst>
                                        <p:tav tm="0">
                                          <p:val>
                                            <p:fltVal val="0"/>
                                          </p:val>
                                        </p:tav>
                                        <p:tav tm="100000">
                                          <p:val>
                                            <p:strVal val="#ppt_h"/>
                                          </p:val>
                                        </p:tav>
                                      </p:tavLst>
                                    </p:anim>
                                  </p:childTnLst>
                                </p:cTn>
                              </p:par>
                            </p:childTnLst>
                          </p:cTn>
                        </p:par>
                        <p:par>
                          <p:cTn id="39" fill="hold">
                            <p:stCondLst>
                              <p:cond delay="6750"/>
                            </p:stCondLst>
                            <p:childTnLst>
                              <p:par>
                                <p:cTn id="40" presetID="23" presetClass="entr" presetSubtype="16" fill="hold" grpId="9" nodeType="afterEffect">
                                  <p:stCondLst>
                                    <p:cond delay="0"/>
                                  </p:stCondLst>
                                  <p:iterate>
                                    <p:tmAbs val="0"/>
                                  </p:iterate>
                                  <p:childTnLst>
                                    <p:set>
                                      <p:cBhvr>
                                        <p:cTn id="41" fill="hold"/>
                                        <p:tgtEl>
                                          <p:spTgt spid="549"/>
                                        </p:tgtEl>
                                        <p:attrNameLst>
                                          <p:attrName>style.visibility</p:attrName>
                                        </p:attrNameLst>
                                      </p:cBhvr>
                                      <p:to>
                                        <p:strVal val="visible"/>
                                      </p:to>
                                    </p:set>
                                    <p:anim calcmode="lin" valueType="num">
                                      <p:cBhvr>
                                        <p:cTn id="42" dur="750" fill="hold"/>
                                        <p:tgtEl>
                                          <p:spTgt spid="549"/>
                                        </p:tgtEl>
                                        <p:attrNameLst>
                                          <p:attrName>ppt_w</p:attrName>
                                        </p:attrNameLst>
                                      </p:cBhvr>
                                      <p:tavLst>
                                        <p:tav tm="0">
                                          <p:val>
                                            <p:fltVal val="0"/>
                                          </p:val>
                                        </p:tav>
                                        <p:tav tm="100000">
                                          <p:val>
                                            <p:strVal val="#ppt_w"/>
                                          </p:val>
                                        </p:tav>
                                      </p:tavLst>
                                    </p:anim>
                                    <p:anim calcmode="lin" valueType="num">
                                      <p:cBhvr>
                                        <p:cTn id="43" dur="750" fill="hold"/>
                                        <p:tgtEl>
                                          <p:spTgt spid="549"/>
                                        </p:tgtEl>
                                        <p:attrNameLst>
                                          <p:attrName>ppt_h</p:attrName>
                                        </p:attrNameLst>
                                      </p:cBhvr>
                                      <p:tavLst>
                                        <p:tav tm="0">
                                          <p:val>
                                            <p:fltVal val="0"/>
                                          </p:val>
                                        </p:tav>
                                        <p:tav tm="100000">
                                          <p:val>
                                            <p:strVal val="#ppt_h"/>
                                          </p:val>
                                        </p:tav>
                                      </p:tavLst>
                                    </p:anim>
                                  </p:childTnLst>
                                </p:cTn>
                              </p:par>
                            </p:childTnLst>
                          </p:cTn>
                        </p:par>
                        <p:par>
                          <p:cTn id="44" fill="hold">
                            <p:stCondLst>
                              <p:cond delay="7500"/>
                            </p:stCondLst>
                            <p:childTnLst>
                              <p:par>
                                <p:cTn id="45" presetID="23" presetClass="entr" presetSubtype="16" fill="hold" grpId="10" nodeType="afterEffect">
                                  <p:stCondLst>
                                    <p:cond delay="0"/>
                                  </p:stCondLst>
                                  <p:iterate>
                                    <p:tmAbs val="0"/>
                                  </p:iterate>
                                  <p:childTnLst>
                                    <p:set>
                                      <p:cBhvr>
                                        <p:cTn id="46" fill="hold"/>
                                        <p:tgtEl>
                                          <p:spTgt spid="548"/>
                                        </p:tgtEl>
                                        <p:attrNameLst>
                                          <p:attrName>style.visibility</p:attrName>
                                        </p:attrNameLst>
                                      </p:cBhvr>
                                      <p:to>
                                        <p:strVal val="visible"/>
                                      </p:to>
                                    </p:set>
                                    <p:anim calcmode="lin" valueType="num">
                                      <p:cBhvr>
                                        <p:cTn id="47" dur="750" fill="hold"/>
                                        <p:tgtEl>
                                          <p:spTgt spid="548"/>
                                        </p:tgtEl>
                                        <p:attrNameLst>
                                          <p:attrName>ppt_w</p:attrName>
                                        </p:attrNameLst>
                                      </p:cBhvr>
                                      <p:tavLst>
                                        <p:tav tm="0">
                                          <p:val>
                                            <p:fltVal val="0"/>
                                          </p:val>
                                        </p:tav>
                                        <p:tav tm="100000">
                                          <p:val>
                                            <p:strVal val="#ppt_w"/>
                                          </p:val>
                                        </p:tav>
                                      </p:tavLst>
                                    </p:anim>
                                    <p:anim calcmode="lin" valueType="num">
                                      <p:cBhvr>
                                        <p:cTn id="48" dur="750" fill="hold"/>
                                        <p:tgtEl>
                                          <p:spTgt spid="548"/>
                                        </p:tgtEl>
                                        <p:attrNameLst>
                                          <p:attrName>ppt_h</p:attrName>
                                        </p:attrNameLst>
                                      </p:cBhvr>
                                      <p:tavLst>
                                        <p:tav tm="0">
                                          <p:val>
                                            <p:fltVal val="0"/>
                                          </p:val>
                                        </p:tav>
                                        <p:tav tm="100000">
                                          <p:val>
                                            <p:strVal val="#ppt_h"/>
                                          </p:val>
                                        </p:tav>
                                      </p:tavLst>
                                    </p:anim>
                                  </p:childTnLst>
                                </p:cTn>
                              </p:par>
                            </p:childTnLst>
                          </p:cTn>
                        </p:par>
                        <p:par>
                          <p:cTn id="49" fill="hold">
                            <p:stCondLst>
                              <p:cond delay="8250"/>
                            </p:stCondLst>
                            <p:childTnLst>
                              <p:par>
                                <p:cTn id="50" presetID="9" presetClass="entr" fill="hold" grpId="11" nodeType="afterEffect">
                                  <p:stCondLst>
                                    <p:cond delay="0"/>
                                  </p:stCondLst>
                                  <p:iterate>
                                    <p:tmAbs val="0"/>
                                  </p:iterate>
                                  <p:childTnLst>
                                    <p:set>
                                      <p:cBhvr>
                                        <p:cTn id="51" fill="hold"/>
                                        <p:tgtEl>
                                          <p:spTgt spid="556"/>
                                        </p:tgtEl>
                                        <p:attrNameLst>
                                          <p:attrName>style.visibility</p:attrName>
                                        </p:attrNameLst>
                                      </p:cBhvr>
                                      <p:to>
                                        <p:strVal val="visible"/>
                                      </p:to>
                                    </p:set>
                                    <p:animEffect transition="in" filter="dissolve">
                                      <p:cBhvr>
                                        <p:cTn id="52" dur="1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1" animBg="1" advAuto="0"/>
      <p:bldP spid="547" grpId="6" animBg="1" advAuto="0"/>
      <p:bldP spid="548" grpId="10" animBg="1" advAuto="0"/>
      <p:bldP spid="549" grpId="9" animBg="1" advAuto="0"/>
      <p:bldP spid="550" grpId="8" animBg="1" advAuto="0"/>
      <p:bldP spid="551" grpId="7" animBg="1" advAuto="0"/>
      <p:bldP spid="552" grpId="2" animBg="1" advAuto="0"/>
      <p:bldP spid="553" grpId="3" animBg="1" advAuto="0"/>
      <p:bldP spid="554" grpId="4" animBg="1" advAuto="0"/>
      <p:bldP spid="555" grpId="5" animBg="1" advAuto="0"/>
      <p:bldP spid="556" grpId="1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5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62" name="Group"/>
          <p:cNvGrpSpPr/>
          <p:nvPr/>
        </p:nvGrpSpPr>
        <p:grpSpPr>
          <a:xfrm>
            <a:off x="694838" y="12818647"/>
            <a:ext cx="448165" cy="442313"/>
            <a:chOff x="0" y="0"/>
            <a:chExt cx="448164" cy="442312"/>
          </a:xfrm>
        </p:grpSpPr>
        <p:sp>
          <p:nvSpPr>
            <p:cNvPr id="56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6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65" name="Group"/>
          <p:cNvGrpSpPr/>
          <p:nvPr/>
        </p:nvGrpSpPr>
        <p:grpSpPr>
          <a:xfrm flipH="1">
            <a:off x="1867417" y="12818647"/>
            <a:ext cx="448165" cy="442313"/>
            <a:chOff x="0" y="0"/>
            <a:chExt cx="448164" cy="442312"/>
          </a:xfrm>
        </p:grpSpPr>
        <p:sp>
          <p:nvSpPr>
            <p:cNvPr id="56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6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6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67"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568" name="Heron Use Cases"/>
          <p:cNvSpPr txBox="1"/>
          <p:nvPr/>
        </p:nvSpPr>
        <p:spPr>
          <a:xfrm>
            <a:off x="7997641" y="1361517"/>
            <a:ext cx="8414208"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Heron Use Cases</a:t>
            </a:r>
          </a:p>
        </p:txBody>
      </p:sp>
      <p:grpSp>
        <p:nvGrpSpPr>
          <p:cNvPr id="571" name="Group"/>
          <p:cNvGrpSpPr/>
          <p:nvPr/>
        </p:nvGrpSpPr>
        <p:grpSpPr>
          <a:xfrm>
            <a:off x="977516" y="4889252"/>
            <a:ext cx="3214218" cy="5521408"/>
            <a:chOff x="0" y="0"/>
            <a:chExt cx="3214216" cy="5521406"/>
          </a:xfrm>
        </p:grpSpPr>
        <p:sp>
          <p:nvSpPr>
            <p:cNvPr id="569"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0" name="REALTIME…"/>
            <p:cNvSpPr txBox="1"/>
            <p:nvPr/>
          </p:nvSpPr>
          <p:spPr>
            <a:xfrm>
              <a:off x="403348" y="1761350"/>
              <a:ext cx="2407521" cy="1534328"/>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ETL</a:t>
              </a:r>
            </a:p>
          </p:txBody>
        </p:sp>
      </p:grpSp>
      <p:grpSp>
        <p:nvGrpSpPr>
          <p:cNvPr id="574" name="Group"/>
          <p:cNvGrpSpPr/>
          <p:nvPr/>
        </p:nvGrpSpPr>
        <p:grpSpPr>
          <a:xfrm>
            <a:off x="4839574" y="4889252"/>
            <a:ext cx="3214218" cy="5521408"/>
            <a:chOff x="0" y="0"/>
            <a:chExt cx="3214216" cy="5521406"/>
          </a:xfrm>
        </p:grpSpPr>
        <p:sp>
          <p:nvSpPr>
            <p:cNvPr id="572"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3" name="REAL TIME…"/>
            <p:cNvSpPr txBox="1"/>
            <p:nvPr/>
          </p:nvSpPr>
          <p:spPr>
            <a:xfrm>
              <a:off x="376424" y="1841156"/>
              <a:ext cx="2461368" cy="1839095"/>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 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BI</a:t>
              </a:r>
            </a:p>
          </p:txBody>
        </p:sp>
      </p:grpSp>
      <p:grpSp>
        <p:nvGrpSpPr>
          <p:cNvPr id="577" name="Group"/>
          <p:cNvGrpSpPr/>
          <p:nvPr/>
        </p:nvGrpSpPr>
        <p:grpSpPr>
          <a:xfrm>
            <a:off x="8701632" y="4889252"/>
            <a:ext cx="3214218" cy="5521408"/>
            <a:chOff x="0" y="0"/>
            <a:chExt cx="3214216" cy="5521406"/>
          </a:xfrm>
        </p:grpSpPr>
        <p:sp>
          <p:nvSpPr>
            <p:cNvPr id="575"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6" name="SPAM…"/>
            <p:cNvSpPr txBox="1"/>
            <p:nvPr/>
          </p:nvSpPr>
          <p:spPr>
            <a:xfrm>
              <a:off x="250159" y="1207356"/>
              <a:ext cx="2713898" cy="2444037"/>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SPAM </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DETECTION</a:t>
              </a:r>
            </a:p>
          </p:txBody>
        </p:sp>
      </p:grpSp>
      <p:grpSp>
        <p:nvGrpSpPr>
          <p:cNvPr id="580" name="Group"/>
          <p:cNvGrpSpPr/>
          <p:nvPr/>
        </p:nvGrpSpPr>
        <p:grpSpPr>
          <a:xfrm>
            <a:off x="12563690" y="4889252"/>
            <a:ext cx="3214218" cy="5521408"/>
            <a:chOff x="0" y="0"/>
            <a:chExt cx="3214216" cy="5521406"/>
          </a:xfrm>
        </p:grpSpPr>
        <p:sp>
          <p:nvSpPr>
            <p:cNvPr id="578"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79" name="REAL TIME…"/>
            <p:cNvSpPr txBox="1"/>
            <p:nvPr/>
          </p:nvSpPr>
          <p:spPr>
            <a:xfrm>
              <a:off x="376424" y="1841156"/>
              <a:ext cx="2461368" cy="1839095"/>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 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TRENDS</a:t>
              </a:r>
            </a:p>
          </p:txBody>
        </p:sp>
      </p:grpSp>
      <p:grpSp>
        <p:nvGrpSpPr>
          <p:cNvPr id="583" name="Group"/>
          <p:cNvGrpSpPr/>
          <p:nvPr/>
        </p:nvGrpSpPr>
        <p:grpSpPr>
          <a:xfrm>
            <a:off x="16330209" y="4889252"/>
            <a:ext cx="3214218" cy="5521408"/>
            <a:chOff x="0" y="0"/>
            <a:chExt cx="3214216" cy="5521407"/>
          </a:xfrm>
        </p:grpSpPr>
        <p:sp>
          <p:nvSpPr>
            <p:cNvPr id="581" name="Rectangle"/>
            <p:cNvSpPr/>
            <p:nvPr/>
          </p:nvSpPr>
          <p:spPr>
            <a:xfrm>
              <a:off x="0" y="0"/>
              <a:ext cx="3214217" cy="5521408"/>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82" name="REALTIME…"/>
            <p:cNvSpPr txBox="1"/>
            <p:nvPr/>
          </p:nvSpPr>
          <p:spPr>
            <a:xfrm>
              <a:off x="403348" y="1761350"/>
              <a:ext cx="2407521" cy="1534329"/>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REALTIME</a:t>
              </a:r>
            </a:p>
            <a:p>
              <a: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pPr>
              <a:r>
                <a:t>ML</a:t>
              </a:r>
            </a:p>
          </p:txBody>
        </p:sp>
      </p:grpSp>
      <p:grpSp>
        <p:nvGrpSpPr>
          <p:cNvPr id="586" name="Group"/>
          <p:cNvGrpSpPr/>
          <p:nvPr/>
        </p:nvGrpSpPr>
        <p:grpSpPr>
          <a:xfrm>
            <a:off x="20192266" y="4889252"/>
            <a:ext cx="3214218" cy="5521408"/>
            <a:chOff x="0" y="0"/>
            <a:chExt cx="3214216" cy="5521406"/>
          </a:xfrm>
        </p:grpSpPr>
        <p:sp>
          <p:nvSpPr>
            <p:cNvPr id="584" name="Rectangle"/>
            <p:cNvSpPr/>
            <p:nvPr/>
          </p:nvSpPr>
          <p:spPr>
            <a:xfrm>
              <a:off x="0" y="0"/>
              <a:ext cx="3214217" cy="5521407"/>
            </a:xfrm>
            <a:prstGeom prst="rect">
              <a:avLst/>
            </a:prstGeom>
            <a:blipFill rotWithShape="1">
              <a:blip r:embed="rId2"/>
              <a:srcRect/>
              <a:tile tx="0" ty="0" sx="100000" sy="100000" flip="none" algn="tl"/>
            </a:blipFill>
            <a:ln w="25400" cap="flat">
              <a:noFill/>
              <a:miter lim="400000"/>
            </a:ln>
            <a:effectLst>
              <a:outerShdw blurRad="38100" dist="25400" dir="5400000" rotWithShape="0">
                <a:srgbClr val="000000">
                  <a:alpha val="50000"/>
                </a:srgbClr>
              </a:outerShdw>
            </a:effectLst>
          </p:spPr>
          <p:txBody>
            <a:bodyPr wrap="square" lIns="38100" tIns="38100" rIns="38100" bIns="38100" numCol="1" anchor="t">
              <a:noAutofit/>
            </a:bodyPr>
            <a:lstStyle/>
            <a:p>
              <a:pPr defTabSz="2603500">
                <a:buClrTx/>
                <a:defRPr sz="5000">
                  <a:solidFill>
                    <a:srgbClr val="009FD8"/>
                  </a:solidFill>
                  <a:uFill>
                    <a:solidFill>
                      <a:srgbClr val="009FD8"/>
                    </a:solidFill>
                  </a:uFill>
                  <a:latin typeface="Cantarell Regular"/>
                  <a:ea typeface="Cantarell Regular"/>
                  <a:cs typeface="Cantarell Regular"/>
                  <a:sym typeface="Cantarell Regular"/>
                </a:defRPr>
              </a:pPr>
              <a:endParaRPr/>
            </a:p>
          </p:txBody>
        </p:sp>
        <p:sp>
          <p:nvSpPr>
            <p:cNvPr id="585" name="REAL TIME OPS"/>
            <p:cNvSpPr txBox="1"/>
            <p:nvPr/>
          </p:nvSpPr>
          <p:spPr>
            <a:xfrm>
              <a:off x="376424" y="1841156"/>
              <a:ext cx="2461368" cy="1839095"/>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2603500">
                <a:buClr>
                  <a:srgbClr val="009FD8"/>
                </a:buClr>
                <a:defRPr sz="3000">
                  <a:solidFill>
                    <a:srgbClr val="FFFFFF"/>
                  </a:solidFill>
                  <a:uFill>
                    <a:solidFill>
                      <a:srgbClr val="009FD8"/>
                    </a:solidFill>
                  </a:uFill>
                  <a:latin typeface="Cantarell Regular"/>
                  <a:ea typeface="Cantarell Regular"/>
                  <a:cs typeface="Cantarell Regular"/>
                  <a:sym typeface="Cantarell Regular"/>
                </a:defRPr>
              </a:lvl1pPr>
            </a:lstStyle>
            <a:p>
              <a:r>
                <a:t>REAL TIME OPS</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68"/>
                                        </p:tgtEl>
                                        <p:attrNameLst>
                                          <p:attrName>style.visibility</p:attrName>
                                        </p:attrNameLst>
                                      </p:cBhvr>
                                      <p:to>
                                        <p:strVal val="visible"/>
                                      </p:to>
                                    </p:set>
                                    <p:animEffect transition="in" filter="dissolve">
                                      <p:cBhvr>
                                        <p:cTn id="7" dur="500"/>
                                        <p:tgtEl>
                                          <p:spTgt spid="56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71"/>
                                        </p:tgtEl>
                                        <p:attrNameLst>
                                          <p:attrName>style.visibility</p:attrName>
                                        </p:attrNameLst>
                                      </p:cBhvr>
                                      <p:to>
                                        <p:strVal val="visible"/>
                                      </p:to>
                                    </p:set>
                                    <p:animEffect transition="in" filter="dissolve">
                                      <p:cBhvr>
                                        <p:cTn id="11" dur="1000"/>
                                        <p:tgtEl>
                                          <p:spTgt spid="571"/>
                                        </p:tgtEl>
                                      </p:cBhvr>
                                    </p:animEffect>
                                  </p:childTnLst>
                                </p:cTn>
                              </p:par>
                            </p:childTnLst>
                          </p:cTn>
                        </p:par>
                        <p:par>
                          <p:cTn id="12" fill="hold">
                            <p:stCondLst>
                              <p:cond delay="1500"/>
                            </p:stCondLst>
                            <p:childTnLst>
                              <p:par>
                                <p:cTn id="13" presetID="9" presetClass="entr" fill="hold" grpId="3" nodeType="afterEffect">
                                  <p:stCondLst>
                                    <p:cond delay="0"/>
                                  </p:stCondLst>
                                  <p:iterate>
                                    <p:tmAbs val="0"/>
                                  </p:iterate>
                                  <p:childTnLst>
                                    <p:set>
                                      <p:cBhvr>
                                        <p:cTn id="14" fill="hold"/>
                                        <p:tgtEl>
                                          <p:spTgt spid="574"/>
                                        </p:tgtEl>
                                        <p:attrNameLst>
                                          <p:attrName>style.visibility</p:attrName>
                                        </p:attrNameLst>
                                      </p:cBhvr>
                                      <p:to>
                                        <p:strVal val="visible"/>
                                      </p:to>
                                    </p:set>
                                    <p:animEffect transition="in" filter="dissolve">
                                      <p:cBhvr>
                                        <p:cTn id="15" dur="1000"/>
                                        <p:tgtEl>
                                          <p:spTgt spid="574"/>
                                        </p:tgtEl>
                                      </p:cBhvr>
                                    </p:animEffect>
                                  </p:childTnLst>
                                </p:cTn>
                              </p:par>
                            </p:childTnLst>
                          </p:cTn>
                        </p:par>
                        <p:par>
                          <p:cTn id="16" fill="hold">
                            <p:stCondLst>
                              <p:cond delay="2500"/>
                            </p:stCondLst>
                            <p:childTnLst>
                              <p:par>
                                <p:cTn id="17" presetID="9" presetClass="entr" fill="hold" grpId="4" nodeType="afterEffect">
                                  <p:stCondLst>
                                    <p:cond delay="0"/>
                                  </p:stCondLst>
                                  <p:iterate>
                                    <p:tmAbs val="0"/>
                                  </p:iterate>
                                  <p:childTnLst>
                                    <p:set>
                                      <p:cBhvr>
                                        <p:cTn id="18" fill="hold"/>
                                        <p:tgtEl>
                                          <p:spTgt spid="577"/>
                                        </p:tgtEl>
                                        <p:attrNameLst>
                                          <p:attrName>style.visibility</p:attrName>
                                        </p:attrNameLst>
                                      </p:cBhvr>
                                      <p:to>
                                        <p:strVal val="visible"/>
                                      </p:to>
                                    </p:set>
                                    <p:animEffect transition="in" filter="dissolve">
                                      <p:cBhvr>
                                        <p:cTn id="19" dur="1000"/>
                                        <p:tgtEl>
                                          <p:spTgt spid="577"/>
                                        </p:tgtEl>
                                      </p:cBhvr>
                                    </p:animEffect>
                                  </p:childTnLst>
                                </p:cTn>
                              </p:par>
                            </p:childTnLst>
                          </p:cTn>
                        </p:par>
                        <p:par>
                          <p:cTn id="20" fill="hold">
                            <p:stCondLst>
                              <p:cond delay="3500"/>
                            </p:stCondLst>
                            <p:childTnLst>
                              <p:par>
                                <p:cTn id="21" presetID="9" presetClass="entr" fill="hold" grpId="5" nodeType="afterEffect">
                                  <p:stCondLst>
                                    <p:cond delay="0"/>
                                  </p:stCondLst>
                                  <p:iterate>
                                    <p:tmAbs val="0"/>
                                  </p:iterate>
                                  <p:childTnLst>
                                    <p:set>
                                      <p:cBhvr>
                                        <p:cTn id="22" fill="hold"/>
                                        <p:tgtEl>
                                          <p:spTgt spid="580"/>
                                        </p:tgtEl>
                                        <p:attrNameLst>
                                          <p:attrName>style.visibility</p:attrName>
                                        </p:attrNameLst>
                                      </p:cBhvr>
                                      <p:to>
                                        <p:strVal val="visible"/>
                                      </p:to>
                                    </p:set>
                                    <p:animEffect transition="in" filter="dissolve">
                                      <p:cBhvr>
                                        <p:cTn id="23" dur="1000"/>
                                        <p:tgtEl>
                                          <p:spTgt spid="580"/>
                                        </p:tgtEl>
                                      </p:cBhvr>
                                    </p:animEffect>
                                  </p:childTnLst>
                                </p:cTn>
                              </p:par>
                            </p:childTnLst>
                          </p:cTn>
                        </p:par>
                        <p:par>
                          <p:cTn id="24" fill="hold">
                            <p:stCondLst>
                              <p:cond delay="4500"/>
                            </p:stCondLst>
                            <p:childTnLst>
                              <p:par>
                                <p:cTn id="25" presetID="9" presetClass="entr" fill="hold" grpId="6" nodeType="afterEffect">
                                  <p:stCondLst>
                                    <p:cond delay="0"/>
                                  </p:stCondLst>
                                  <p:iterate>
                                    <p:tmAbs val="0"/>
                                  </p:iterate>
                                  <p:childTnLst>
                                    <p:set>
                                      <p:cBhvr>
                                        <p:cTn id="26" fill="hold"/>
                                        <p:tgtEl>
                                          <p:spTgt spid="583"/>
                                        </p:tgtEl>
                                        <p:attrNameLst>
                                          <p:attrName>style.visibility</p:attrName>
                                        </p:attrNameLst>
                                      </p:cBhvr>
                                      <p:to>
                                        <p:strVal val="visible"/>
                                      </p:to>
                                    </p:set>
                                    <p:animEffect transition="in" filter="dissolve">
                                      <p:cBhvr>
                                        <p:cTn id="27" dur="1000"/>
                                        <p:tgtEl>
                                          <p:spTgt spid="583"/>
                                        </p:tgtEl>
                                      </p:cBhvr>
                                    </p:animEffect>
                                  </p:childTnLst>
                                </p:cTn>
                              </p:par>
                            </p:childTnLst>
                          </p:cTn>
                        </p:par>
                        <p:par>
                          <p:cTn id="28" fill="hold">
                            <p:stCondLst>
                              <p:cond delay="5500"/>
                            </p:stCondLst>
                            <p:childTnLst>
                              <p:par>
                                <p:cTn id="29" presetID="9" presetClass="entr" fill="hold" grpId="7" nodeType="afterEffect">
                                  <p:stCondLst>
                                    <p:cond delay="0"/>
                                  </p:stCondLst>
                                  <p:iterate>
                                    <p:tmAbs val="0"/>
                                  </p:iterate>
                                  <p:childTnLst>
                                    <p:set>
                                      <p:cBhvr>
                                        <p:cTn id="30" fill="hold"/>
                                        <p:tgtEl>
                                          <p:spTgt spid="586"/>
                                        </p:tgtEl>
                                        <p:attrNameLst>
                                          <p:attrName>style.visibility</p:attrName>
                                        </p:attrNameLst>
                                      </p:cBhvr>
                                      <p:to>
                                        <p:strVal val="visible"/>
                                      </p:to>
                                    </p:set>
                                    <p:animEffect transition="in" filter="dissolve">
                                      <p:cBhvr>
                                        <p:cTn id="31" dur="10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1" animBg="1" advAuto="0"/>
      <p:bldP spid="571" grpId="2" animBg="1" advAuto="0"/>
      <p:bldP spid="574" grpId="3" animBg="1" advAuto="0"/>
      <p:bldP spid="577" grpId="4" animBg="1" advAuto="0"/>
      <p:bldP spid="580" grpId="5" animBg="1" advAuto="0"/>
      <p:bldP spid="583" grpId="6" animBg="1" advAuto="0"/>
      <p:bldP spid="586" grpId="7"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589"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592" name="Group"/>
          <p:cNvGrpSpPr/>
          <p:nvPr/>
        </p:nvGrpSpPr>
        <p:grpSpPr>
          <a:xfrm>
            <a:off x="694838" y="12818647"/>
            <a:ext cx="448165" cy="442313"/>
            <a:chOff x="0" y="0"/>
            <a:chExt cx="448164" cy="442312"/>
          </a:xfrm>
        </p:grpSpPr>
        <p:sp>
          <p:nvSpPr>
            <p:cNvPr id="590"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91"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595" name="Group"/>
          <p:cNvGrpSpPr/>
          <p:nvPr/>
        </p:nvGrpSpPr>
        <p:grpSpPr>
          <a:xfrm flipH="1">
            <a:off x="1867417" y="12818647"/>
            <a:ext cx="448165" cy="442313"/>
            <a:chOff x="0" y="0"/>
            <a:chExt cx="448164" cy="442312"/>
          </a:xfrm>
        </p:grpSpPr>
        <p:sp>
          <p:nvSpPr>
            <p:cNvPr id="593"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594"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596"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597"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598" name="Open Souring"/>
          <p:cNvSpPr txBox="1"/>
          <p:nvPr/>
        </p:nvSpPr>
        <p:spPr>
          <a:xfrm>
            <a:off x="8155343" y="1361517"/>
            <a:ext cx="8098804"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Open Souring</a:t>
            </a:r>
          </a:p>
        </p:txBody>
      </p:sp>
      <p:sp>
        <p:nvSpPr>
          <p:cNvPr id="599" name="https://github.com/twitter/heron…"/>
          <p:cNvSpPr txBox="1"/>
          <p:nvPr/>
        </p:nvSpPr>
        <p:spPr>
          <a:xfrm>
            <a:off x="8070057" y="3638762"/>
            <a:ext cx="15769085" cy="8579248"/>
          </a:xfrm>
          <a:prstGeom prst="rect">
            <a:avLst/>
          </a:prstGeom>
          <a:ln w="12700"/>
          <a:extLst>
            <a:ext uri="{C572A759-6A51-4108-AA02-DFA0A04FC94B}">
              <ma14:wrappingTextBoxFlag xmlns="" xmlns:ma14="http://schemas.microsoft.com/office/mac/drawingml/2011/main" val="1"/>
            </a:ext>
          </a:extLst>
        </p:spPr>
        <p:txBody>
          <a:bodyPr lIns="0" tIns="0" rIns="0" bIns="0"/>
          <a:lstStyle/>
          <a:p>
            <a:pPr algn="ctr" defTabSz="2603500">
              <a:spcBef>
                <a:spcPts val="5000"/>
              </a:spcBef>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u="sng" dirty="0">
                <a:hlinkClick r:id="rId2"/>
              </a:rPr>
              <a:t>https://github.com/twitter/heron</a:t>
            </a:r>
          </a:p>
          <a:p>
            <a:pPr algn="ctr" defTabSz="2603500">
              <a:spcBef>
                <a:spcPts val="5000"/>
              </a:spcBef>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u="sng" dirty="0">
                <a:hlinkClick r:id="rId3"/>
              </a:rPr>
              <a:t>http://heron.io</a:t>
            </a:r>
          </a:p>
          <a:p>
            <a:pPr algn="ctr" defTabSz="2603500">
              <a:spcBef>
                <a:spcPts val="5000"/>
              </a:spcBef>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dirty="0"/>
              <a:t>Apache 2.0 License</a:t>
            </a:r>
          </a:p>
          <a:p>
            <a:pPr algn="ctr" defTabSz="2603500">
              <a:spcBef>
                <a:spcPts val="5000"/>
              </a:spcBef>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dirty="0"/>
              <a:t>Contributions from </a:t>
            </a:r>
          </a:p>
          <a:p>
            <a:pPr algn="ctr" defTabSz="2603500">
              <a:spcBef>
                <a:spcPts val="5000"/>
              </a:spcBef>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dirty="0"/>
              <a:t>Microsoft, </a:t>
            </a:r>
            <a:r>
              <a:rPr dirty="0" smtClean="0"/>
              <a:t>Mesosphere</a:t>
            </a:r>
            <a:r>
              <a:rPr dirty="0"/>
              <a:t>, Google, </a:t>
            </a:r>
          </a:p>
          <a:p>
            <a:pPr algn="ctr" defTabSz="2603500">
              <a:spcBef>
                <a:spcPts val="5000"/>
              </a:spcBef>
              <a:buClr>
                <a:srgbClr val="E0E0E0"/>
              </a:buClr>
              <a:defRPr sz="5000">
                <a:solidFill>
                  <a:srgbClr val="495359"/>
                </a:solidFill>
                <a:uFill>
                  <a:solidFill>
                    <a:srgbClr val="495359"/>
                  </a:solidFill>
                </a:uFill>
                <a:latin typeface="Cantarell Regular"/>
                <a:ea typeface="Cantarell Regular"/>
                <a:cs typeface="Cantarell Regular"/>
                <a:sym typeface="Cantarell Regular"/>
              </a:defRPr>
            </a:pPr>
            <a:r>
              <a:rPr dirty="0"/>
              <a:t>Wanda Group, WeChat, Fitbit and growing</a:t>
            </a:r>
          </a:p>
        </p:txBody>
      </p:sp>
      <p:sp>
        <p:nvSpPr>
          <p:cNvPr id="600" name="open sourced…"/>
          <p:cNvSpPr txBox="1"/>
          <p:nvPr/>
        </p:nvSpPr>
        <p:spPr>
          <a:xfrm>
            <a:off x="337073" y="5098953"/>
            <a:ext cx="8320073" cy="3518094"/>
          </a:xfrm>
          <a:prstGeom prst="rect">
            <a:avLst/>
          </a:prstGeom>
          <a:ln w="12700"/>
          <a:extLst>
            <a:ext uri="{C572A759-6A51-4108-AA02-DFA0A04FC94B}">
              <ma14:wrappingTextBoxFlag xmlns="" xmlns:ma14="http://schemas.microsoft.com/office/mac/drawingml/2011/main" val="1"/>
            </a:ext>
          </a:extLst>
        </p:spPr>
        <p:txBody>
          <a:bodyPr lIns="0" tIns="0" rIns="0" bIns="0"/>
          <a:lstStyle/>
          <a:p>
            <a:pPr algn="ctr" defTabSz="2603500">
              <a:spcBef>
                <a:spcPts val="5000"/>
              </a:spcBef>
              <a:buClr>
                <a:srgbClr val="FFFFFF"/>
              </a:buClr>
              <a:buFont typeface="Novecento sans wide Medium"/>
              <a:defRPr sz="7500" cap="all">
                <a:solidFill>
                  <a:srgbClr val="009FD8"/>
                </a:solidFill>
                <a:uFill>
                  <a:solidFill>
                    <a:srgbClr val="009FD8"/>
                  </a:solidFill>
                </a:uFill>
                <a:latin typeface="Cantarell Regular"/>
                <a:ea typeface="Cantarell Regular"/>
                <a:cs typeface="Cantarell Regular"/>
                <a:sym typeface="Cantarell Regular"/>
              </a:defRPr>
            </a:pPr>
            <a:r>
              <a:rPr>
                <a:latin typeface="Novecento sans wide Medium"/>
                <a:ea typeface="Novecento sans wide Medium"/>
                <a:cs typeface="Novecento sans wide Medium"/>
                <a:sym typeface="Novecento sans wide Medium"/>
              </a:rPr>
              <a:t>open sourced </a:t>
            </a:r>
          </a:p>
          <a:p>
            <a:pPr algn="ctr" defTabSz="2603500">
              <a:spcBef>
                <a:spcPts val="5000"/>
              </a:spcBef>
              <a:buClr>
                <a:srgbClr val="FFFFFF"/>
              </a:buClr>
              <a:buFont typeface="Novecento sans wide Medium"/>
              <a:defRPr sz="7500" cap="all">
                <a:solidFill>
                  <a:srgbClr val="009FD8"/>
                </a:solidFill>
                <a:uFill>
                  <a:solidFill>
                    <a:srgbClr val="009FD8"/>
                  </a:solidFill>
                </a:uFill>
                <a:latin typeface="Cantarell Regular"/>
                <a:ea typeface="Cantarell Regular"/>
                <a:cs typeface="Cantarell Regular"/>
                <a:sym typeface="Cantarell Regular"/>
              </a:defRPr>
            </a:pPr>
            <a:r>
              <a:rPr>
                <a:latin typeface="Novecento sans wide Medium"/>
                <a:ea typeface="Novecento sans wide Medium"/>
                <a:cs typeface="Novecento sans wide Medium"/>
                <a:sym typeface="Novecento sans wide Medium"/>
              </a:rPr>
              <a:t>May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98"/>
                                        </p:tgtEl>
                                        <p:attrNameLst>
                                          <p:attrName>style.visibility</p:attrName>
                                        </p:attrNameLst>
                                      </p:cBhvr>
                                      <p:to>
                                        <p:strVal val="visible"/>
                                      </p:to>
                                    </p:set>
                                    <p:animEffect transition="in" filter="dissolve">
                                      <p:cBhvr>
                                        <p:cTn id="7" dur="500"/>
                                        <p:tgtEl>
                                          <p:spTgt spid="59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600">
                                            <p:bg/>
                                          </p:spTgt>
                                        </p:tgtEl>
                                        <p:attrNameLst>
                                          <p:attrName>style.visibility</p:attrName>
                                        </p:attrNameLst>
                                      </p:cBhvr>
                                      <p:to>
                                        <p:strVal val="visible"/>
                                      </p:to>
                                    </p:set>
                                    <p:animEffect transition="in" filter="dissolve">
                                      <p:cBhvr>
                                        <p:cTn id="11" dur="500"/>
                                        <p:tgtEl>
                                          <p:spTgt spid="600">
                                            <p:bg/>
                                          </p:spTgt>
                                        </p:tgtEl>
                                      </p:cBhvr>
                                    </p:animEffect>
                                  </p:childTnLst>
                                </p:cTn>
                              </p:par>
                              <p:par>
                                <p:cTn id="12" presetID="9" presetClass="entr" presetSubtype="0" fill="hold" grpId="2" nodeType="withEffect">
                                  <p:stCondLst>
                                    <p:cond delay="0"/>
                                  </p:stCondLst>
                                  <p:iterate>
                                    <p:tmAbs val="0"/>
                                  </p:iterate>
                                  <p:childTnLst>
                                    <p:set>
                                      <p:cBhvr>
                                        <p:cTn id="13" fill="hold"/>
                                        <p:tgtEl>
                                          <p:spTgt spid="600">
                                            <p:txEl>
                                              <p:pRg st="0" end="0"/>
                                            </p:txEl>
                                          </p:spTgt>
                                        </p:tgtEl>
                                        <p:attrNameLst>
                                          <p:attrName>style.visibility</p:attrName>
                                        </p:attrNameLst>
                                      </p:cBhvr>
                                      <p:to>
                                        <p:strVal val="visible"/>
                                      </p:to>
                                    </p:set>
                                    <p:animEffect transition="in" filter="dissolve">
                                      <p:cBhvr>
                                        <p:cTn id="14" dur="500"/>
                                        <p:tgtEl>
                                          <p:spTgt spid="600">
                                            <p:txEl>
                                              <p:pRg st="0" end="0"/>
                                            </p:txEl>
                                          </p:spTgt>
                                        </p:tgtEl>
                                      </p:cBhvr>
                                    </p:animEffect>
                                  </p:childTnLst>
                                </p:cTn>
                              </p:par>
                            </p:childTnLst>
                          </p:cTn>
                        </p:par>
                        <p:par>
                          <p:cTn id="15" fill="hold">
                            <p:stCondLst>
                              <p:cond delay="1000"/>
                            </p:stCondLst>
                            <p:childTnLst>
                              <p:par>
                                <p:cTn id="16" presetID="9" presetClass="entr" fill="hold" grpId="2" nodeType="afterEffect">
                                  <p:stCondLst>
                                    <p:cond delay="0"/>
                                  </p:stCondLst>
                                  <p:iterate>
                                    <p:tmAbs val="0"/>
                                  </p:iterate>
                                  <p:childTnLst>
                                    <p:set>
                                      <p:cBhvr>
                                        <p:cTn id="17" fill="hold"/>
                                        <p:tgtEl>
                                          <p:spTgt spid="600">
                                            <p:txEl>
                                              <p:pRg st="1" end="1"/>
                                            </p:txEl>
                                          </p:spTgt>
                                        </p:tgtEl>
                                        <p:attrNameLst>
                                          <p:attrName>style.visibility</p:attrName>
                                        </p:attrNameLst>
                                      </p:cBhvr>
                                      <p:to>
                                        <p:strVal val="visible"/>
                                      </p:to>
                                    </p:set>
                                    <p:animEffect transition="in" filter="dissolve">
                                      <p:cBhvr>
                                        <p:cTn id="18" dur="500"/>
                                        <p:tgtEl>
                                          <p:spTgt spid="600">
                                            <p:txEl>
                                              <p:pRg st="1" end="1"/>
                                            </p:txEl>
                                          </p:spTgt>
                                        </p:tgtEl>
                                      </p:cBhvr>
                                    </p:animEffect>
                                  </p:childTnLst>
                                </p:cTn>
                              </p:par>
                            </p:childTnLst>
                          </p:cTn>
                        </p:par>
                        <p:par>
                          <p:cTn id="19" fill="hold">
                            <p:stCondLst>
                              <p:cond delay="1500"/>
                            </p:stCondLst>
                            <p:childTnLst>
                              <p:par>
                                <p:cTn id="20" presetID="9" presetClass="entr" fill="hold" grpId="3" nodeType="afterEffect">
                                  <p:stCondLst>
                                    <p:cond delay="0"/>
                                  </p:stCondLst>
                                  <p:iterate>
                                    <p:tmAbs val="0"/>
                                  </p:iterate>
                                  <p:childTnLst>
                                    <p:set>
                                      <p:cBhvr>
                                        <p:cTn id="21" fill="hold"/>
                                        <p:tgtEl>
                                          <p:spTgt spid="599">
                                            <p:bg/>
                                          </p:spTgt>
                                        </p:tgtEl>
                                        <p:attrNameLst>
                                          <p:attrName>style.visibility</p:attrName>
                                        </p:attrNameLst>
                                      </p:cBhvr>
                                      <p:to>
                                        <p:strVal val="visible"/>
                                      </p:to>
                                    </p:set>
                                    <p:animEffect transition="in" filter="dissolve">
                                      <p:cBhvr>
                                        <p:cTn id="22" dur="500"/>
                                        <p:tgtEl>
                                          <p:spTgt spid="599">
                                            <p:bg/>
                                          </p:spTgt>
                                        </p:tgtEl>
                                      </p:cBhvr>
                                    </p:animEffect>
                                  </p:childTnLst>
                                </p:cTn>
                              </p:par>
                              <p:par>
                                <p:cTn id="23" presetID="9" presetClass="entr" presetSubtype="0" fill="hold" grpId="3" nodeType="withEffect">
                                  <p:stCondLst>
                                    <p:cond delay="0"/>
                                  </p:stCondLst>
                                  <p:iterate>
                                    <p:tmAbs val="0"/>
                                  </p:iterate>
                                  <p:childTnLst>
                                    <p:set>
                                      <p:cBhvr>
                                        <p:cTn id="24" fill="hold"/>
                                        <p:tgtEl>
                                          <p:spTgt spid="599">
                                            <p:txEl>
                                              <p:pRg st="0" end="0"/>
                                            </p:txEl>
                                          </p:spTgt>
                                        </p:tgtEl>
                                        <p:attrNameLst>
                                          <p:attrName>style.visibility</p:attrName>
                                        </p:attrNameLst>
                                      </p:cBhvr>
                                      <p:to>
                                        <p:strVal val="visible"/>
                                      </p:to>
                                    </p:set>
                                    <p:animEffect transition="in" filter="dissolve">
                                      <p:cBhvr>
                                        <p:cTn id="25" dur="500"/>
                                        <p:tgtEl>
                                          <p:spTgt spid="599">
                                            <p:txEl>
                                              <p:pRg st="0" end="0"/>
                                            </p:txEl>
                                          </p:spTgt>
                                        </p:tgtEl>
                                      </p:cBhvr>
                                    </p:animEffect>
                                  </p:childTnLst>
                                </p:cTn>
                              </p:par>
                            </p:childTnLst>
                          </p:cTn>
                        </p:par>
                        <p:par>
                          <p:cTn id="26" fill="hold">
                            <p:stCondLst>
                              <p:cond delay="2000"/>
                            </p:stCondLst>
                            <p:childTnLst>
                              <p:par>
                                <p:cTn id="27" presetID="9" presetClass="entr" fill="hold" grpId="3" nodeType="afterEffect">
                                  <p:stCondLst>
                                    <p:cond delay="0"/>
                                  </p:stCondLst>
                                  <p:iterate>
                                    <p:tmAbs val="0"/>
                                  </p:iterate>
                                  <p:childTnLst>
                                    <p:set>
                                      <p:cBhvr>
                                        <p:cTn id="28" fill="hold"/>
                                        <p:tgtEl>
                                          <p:spTgt spid="599">
                                            <p:txEl>
                                              <p:pRg st="1" end="1"/>
                                            </p:txEl>
                                          </p:spTgt>
                                        </p:tgtEl>
                                        <p:attrNameLst>
                                          <p:attrName>style.visibility</p:attrName>
                                        </p:attrNameLst>
                                      </p:cBhvr>
                                      <p:to>
                                        <p:strVal val="visible"/>
                                      </p:to>
                                    </p:set>
                                    <p:animEffect transition="in" filter="dissolve">
                                      <p:cBhvr>
                                        <p:cTn id="29" dur="500"/>
                                        <p:tgtEl>
                                          <p:spTgt spid="599">
                                            <p:txEl>
                                              <p:pRg st="1" end="1"/>
                                            </p:txEl>
                                          </p:spTgt>
                                        </p:tgtEl>
                                      </p:cBhvr>
                                    </p:animEffect>
                                  </p:childTnLst>
                                </p:cTn>
                              </p:par>
                            </p:childTnLst>
                          </p:cTn>
                        </p:par>
                        <p:par>
                          <p:cTn id="30" fill="hold">
                            <p:stCondLst>
                              <p:cond delay="2500"/>
                            </p:stCondLst>
                            <p:childTnLst>
                              <p:par>
                                <p:cTn id="31" presetID="9" presetClass="entr" fill="hold" grpId="3" nodeType="afterEffect">
                                  <p:stCondLst>
                                    <p:cond delay="0"/>
                                  </p:stCondLst>
                                  <p:iterate>
                                    <p:tmAbs val="0"/>
                                  </p:iterate>
                                  <p:childTnLst>
                                    <p:set>
                                      <p:cBhvr>
                                        <p:cTn id="32" fill="hold"/>
                                        <p:tgtEl>
                                          <p:spTgt spid="599">
                                            <p:txEl>
                                              <p:pRg st="2" end="2"/>
                                            </p:txEl>
                                          </p:spTgt>
                                        </p:tgtEl>
                                        <p:attrNameLst>
                                          <p:attrName>style.visibility</p:attrName>
                                        </p:attrNameLst>
                                      </p:cBhvr>
                                      <p:to>
                                        <p:strVal val="visible"/>
                                      </p:to>
                                    </p:set>
                                    <p:animEffect transition="in" filter="dissolve">
                                      <p:cBhvr>
                                        <p:cTn id="33" dur="500"/>
                                        <p:tgtEl>
                                          <p:spTgt spid="599">
                                            <p:txEl>
                                              <p:pRg st="2" end="2"/>
                                            </p:txEl>
                                          </p:spTgt>
                                        </p:tgtEl>
                                      </p:cBhvr>
                                    </p:animEffect>
                                  </p:childTnLst>
                                </p:cTn>
                              </p:par>
                            </p:childTnLst>
                          </p:cTn>
                        </p:par>
                        <p:par>
                          <p:cTn id="34" fill="hold">
                            <p:stCondLst>
                              <p:cond delay="3000"/>
                            </p:stCondLst>
                            <p:childTnLst>
                              <p:par>
                                <p:cTn id="35" presetID="9" presetClass="entr" fill="hold" grpId="3" nodeType="afterEffect">
                                  <p:stCondLst>
                                    <p:cond delay="0"/>
                                  </p:stCondLst>
                                  <p:iterate>
                                    <p:tmAbs val="0"/>
                                  </p:iterate>
                                  <p:childTnLst>
                                    <p:set>
                                      <p:cBhvr>
                                        <p:cTn id="36" fill="hold"/>
                                        <p:tgtEl>
                                          <p:spTgt spid="599">
                                            <p:txEl>
                                              <p:pRg st="3" end="3"/>
                                            </p:txEl>
                                          </p:spTgt>
                                        </p:tgtEl>
                                        <p:attrNameLst>
                                          <p:attrName>style.visibility</p:attrName>
                                        </p:attrNameLst>
                                      </p:cBhvr>
                                      <p:to>
                                        <p:strVal val="visible"/>
                                      </p:to>
                                    </p:set>
                                    <p:animEffect transition="in" filter="dissolve">
                                      <p:cBhvr>
                                        <p:cTn id="37" dur="500"/>
                                        <p:tgtEl>
                                          <p:spTgt spid="599">
                                            <p:txEl>
                                              <p:pRg st="3" end="3"/>
                                            </p:txEl>
                                          </p:spTgt>
                                        </p:tgtEl>
                                      </p:cBhvr>
                                    </p:animEffect>
                                  </p:childTnLst>
                                </p:cTn>
                              </p:par>
                            </p:childTnLst>
                          </p:cTn>
                        </p:par>
                        <p:par>
                          <p:cTn id="38" fill="hold">
                            <p:stCondLst>
                              <p:cond delay="3500"/>
                            </p:stCondLst>
                            <p:childTnLst>
                              <p:par>
                                <p:cTn id="39" presetID="9" presetClass="entr" fill="hold" grpId="3" nodeType="afterEffect">
                                  <p:stCondLst>
                                    <p:cond delay="0"/>
                                  </p:stCondLst>
                                  <p:iterate>
                                    <p:tmAbs val="0"/>
                                  </p:iterate>
                                  <p:childTnLst>
                                    <p:set>
                                      <p:cBhvr>
                                        <p:cTn id="40" fill="hold"/>
                                        <p:tgtEl>
                                          <p:spTgt spid="599">
                                            <p:txEl>
                                              <p:pRg st="4" end="4"/>
                                            </p:txEl>
                                          </p:spTgt>
                                        </p:tgtEl>
                                        <p:attrNameLst>
                                          <p:attrName>style.visibility</p:attrName>
                                        </p:attrNameLst>
                                      </p:cBhvr>
                                      <p:to>
                                        <p:strVal val="visible"/>
                                      </p:to>
                                    </p:set>
                                    <p:animEffect transition="in" filter="dissolve">
                                      <p:cBhvr>
                                        <p:cTn id="41" dur="500"/>
                                        <p:tgtEl>
                                          <p:spTgt spid="599">
                                            <p:txEl>
                                              <p:pRg st="4" end="4"/>
                                            </p:txEl>
                                          </p:spTgt>
                                        </p:tgtEl>
                                      </p:cBhvr>
                                    </p:animEffect>
                                  </p:childTnLst>
                                </p:cTn>
                              </p:par>
                            </p:childTnLst>
                          </p:cTn>
                        </p:par>
                        <p:par>
                          <p:cTn id="42" fill="hold">
                            <p:stCondLst>
                              <p:cond delay="4000"/>
                            </p:stCondLst>
                            <p:childTnLst>
                              <p:par>
                                <p:cTn id="43" presetID="9" presetClass="entr" fill="hold" grpId="3" nodeType="afterEffect">
                                  <p:stCondLst>
                                    <p:cond delay="0"/>
                                  </p:stCondLst>
                                  <p:iterate>
                                    <p:tmAbs val="0"/>
                                  </p:iterate>
                                  <p:childTnLst>
                                    <p:set>
                                      <p:cBhvr>
                                        <p:cTn id="44" fill="hold"/>
                                        <p:tgtEl>
                                          <p:spTgt spid="599">
                                            <p:txEl>
                                              <p:pRg st="5" end="5"/>
                                            </p:txEl>
                                          </p:spTgt>
                                        </p:tgtEl>
                                        <p:attrNameLst>
                                          <p:attrName>style.visibility</p:attrName>
                                        </p:attrNameLst>
                                      </p:cBhvr>
                                      <p:to>
                                        <p:strVal val="visible"/>
                                      </p:to>
                                    </p:set>
                                    <p:animEffect transition="in" filter="dissolve">
                                      <p:cBhvr>
                                        <p:cTn id="45" dur="500"/>
                                        <p:tgtEl>
                                          <p:spTgt spid="5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1" animBg="1" advAuto="0"/>
      <p:bldP spid="599" grpId="3" build="p" animBg="1" advAuto="0"/>
      <p:bldP spid="600" grpId="2"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ctangle"/>
          <p:cNvSpPr/>
          <p:nvPr/>
        </p:nvSpPr>
        <p:spPr>
          <a:xfrm>
            <a:off x="23057966" y="547085"/>
            <a:ext cx="949229" cy="735293"/>
          </a:xfrm>
          <a:prstGeom prst="rect">
            <a:avLst/>
          </a:prstGeom>
          <a:solidFill>
            <a:srgbClr val="04AD94"/>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sp>
        <p:nvSpPr>
          <p:cNvPr id="603" name="Rectangle"/>
          <p:cNvSpPr/>
          <p:nvPr/>
        </p:nvSpPr>
        <p:spPr>
          <a:xfrm>
            <a:off x="23057966" y="1282378"/>
            <a:ext cx="949229" cy="91439"/>
          </a:xfrm>
          <a:prstGeom prst="rect">
            <a:avLst/>
          </a:prstGeom>
          <a:solidFill>
            <a:srgbClr val="038975"/>
          </a:solidFill>
          <a:ln w="25400">
            <a:miter lim="400000"/>
          </a:ln>
        </p:spPr>
        <p:txBody>
          <a:bodyPr lIns="76200" tIns="76200" rIns="76200" bIns="76200" anchor="ctr"/>
          <a:lstStyle/>
          <a:p>
            <a:pPr algn="ctr">
              <a:buClr>
                <a:srgbClr val="FFFFFF"/>
              </a:buClr>
              <a:defRPr>
                <a:solidFill>
                  <a:srgbClr val="FFFFFF"/>
                </a:solidFill>
                <a:uFill>
                  <a:solidFill>
                    <a:srgbClr val="FFFFFF"/>
                  </a:solidFill>
                </a:uFill>
              </a:defRPr>
            </a:pPr>
            <a:endParaRPr/>
          </a:p>
        </p:txBody>
      </p:sp>
      <p:grpSp>
        <p:nvGrpSpPr>
          <p:cNvPr id="606" name="Group"/>
          <p:cNvGrpSpPr/>
          <p:nvPr/>
        </p:nvGrpSpPr>
        <p:grpSpPr>
          <a:xfrm>
            <a:off x="694838" y="12818647"/>
            <a:ext cx="448165" cy="442313"/>
            <a:chOff x="0" y="0"/>
            <a:chExt cx="448164" cy="442312"/>
          </a:xfrm>
        </p:grpSpPr>
        <p:sp>
          <p:nvSpPr>
            <p:cNvPr id="604" name="Shape">
              <a:hlinkClick r:id="" action="ppaction://hlinkshowjump?jump=previousslide"/>
            </p:cNvPr>
            <p:cNvSpPr/>
            <p:nvPr/>
          </p:nvSpPr>
          <p:spPr>
            <a:xfrm>
              <a:off x="171709"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05" name="Shape">
              <a:hlinkClick r:id="" action="ppaction://hlinkshowjump?jump=previous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grpSp>
        <p:nvGrpSpPr>
          <p:cNvPr id="609" name="Group"/>
          <p:cNvGrpSpPr/>
          <p:nvPr/>
        </p:nvGrpSpPr>
        <p:grpSpPr>
          <a:xfrm flipH="1">
            <a:off x="1867417" y="12818647"/>
            <a:ext cx="448165" cy="442313"/>
            <a:chOff x="0" y="0"/>
            <a:chExt cx="448164" cy="442312"/>
          </a:xfrm>
        </p:grpSpPr>
        <p:sp>
          <p:nvSpPr>
            <p:cNvPr id="607" name="Shape">
              <a:hlinkClick r:id="" action="ppaction://hlinkshowjump?jump=nextslide"/>
            </p:cNvPr>
            <p:cNvSpPr/>
            <p:nvPr/>
          </p:nvSpPr>
          <p:spPr>
            <a:xfrm>
              <a:off x="171710" y="131470"/>
              <a:ext cx="104747" cy="179373"/>
            </a:xfrm>
            <a:custGeom>
              <a:avLst/>
              <a:gdLst/>
              <a:ahLst/>
              <a:cxnLst>
                <a:cxn ang="0">
                  <a:pos x="wd2" y="hd2"/>
                </a:cxn>
                <a:cxn ang="5400000">
                  <a:pos x="wd2" y="hd2"/>
                </a:cxn>
                <a:cxn ang="10800000">
                  <a:pos x="wd2" y="hd2"/>
                </a:cxn>
                <a:cxn ang="16200000">
                  <a:pos x="wd2" y="hd2"/>
                </a:cxn>
              </a:cxnLst>
              <a:rect l="0" t="0" r="r" b="b"/>
              <a:pathLst>
                <a:path w="21600" h="21600" extrusionOk="0">
                  <a:moveTo>
                    <a:pt x="21193" y="2285"/>
                  </a:moveTo>
                  <a:cubicBezTo>
                    <a:pt x="6658" y="10800"/>
                    <a:pt x="6658" y="10800"/>
                    <a:pt x="6658" y="10800"/>
                  </a:cubicBezTo>
                  <a:cubicBezTo>
                    <a:pt x="21193" y="19286"/>
                    <a:pt x="21193" y="19286"/>
                    <a:pt x="21193" y="19286"/>
                  </a:cubicBezTo>
                  <a:cubicBezTo>
                    <a:pt x="21448" y="19434"/>
                    <a:pt x="21600" y="19612"/>
                    <a:pt x="21600" y="19790"/>
                  </a:cubicBezTo>
                  <a:cubicBezTo>
                    <a:pt x="21600" y="19968"/>
                    <a:pt x="21448" y="20176"/>
                    <a:pt x="21193" y="20295"/>
                  </a:cubicBezTo>
                  <a:cubicBezTo>
                    <a:pt x="19364" y="21363"/>
                    <a:pt x="19364" y="21363"/>
                    <a:pt x="19364" y="21363"/>
                  </a:cubicBezTo>
                  <a:cubicBezTo>
                    <a:pt x="19160" y="21511"/>
                    <a:pt x="18805" y="21600"/>
                    <a:pt x="18500" y="21600"/>
                  </a:cubicBezTo>
                  <a:cubicBezTo>
                    <a:pt x="18195" y="21600"/>
                    <a:pt x="17890" y="21511"/>
                    <a:pt x="17636" y="21363"/>
                  </a:cubicBezTo>
                  <a:cubicBezTo>
                    <a:pt x="407" y="11304"/>
                    <a:pt x="407" y="11304"/>
                    <a:pt x="407" y="11304"/>
                  </a:cubicBezTo>
                  <a:cubicBezTo>
                    <a:pt x="152" y="11156"/>
                    <a:pt x="0" y="10948"/>
                    <a:pt x="0" y="10800"/>
                  </a:cubicBezTo>
                  <a:cubicBezTo>
                    <a:pt x="0" y="10622"/>
                    <a:pt x="152" y="10414"/>
                    <a:pt x="407" y="10296"/>
                  </a:cubicBezTo>
                  <a:cubicBezTo>
                    <a:pt x="17636" y="208"/>
                    <a:pt x="17636" y="208"/>
                    <a:pt x="17636" y="208"/>
                  </a:cubicBezTo>
                  <a:cubicBezTo>
                    <a:pt x="17890" y="89"/>
                    <a:pt x="18195" y="0"/>
                    <a:pt x="18500" y="0"/>
                  </a:cubicBezTo>
                  <a:cubicBezTo>
                    <a:pt x="18805" y="0"/>
                    <a:pt x="19160" y="89"/>
                    <a:pt x="19364" y="208"/>
                  </a:cubicBezTo>
                  <a:cubicBezTo>
                    <a:pt x="21193" y="1305"/>
                    <a:pt x="21193" y="1305"/>
                    <a:pt x="21193" y="1305"/>
                  </a:cubicBezTo>
                  <a:cubicBezTo>
                    <a:pt x="21448" y="1424"/>
                    <a:pt x="21600" y="1602"/>
                    <a:pt x="21600" y="1780"/>
                  </a:cubicBezTo>
                  <a:cubicBezTo>
                    <a:pt x="21600" y="1958"/>
                    <a:pt x="21448" y="2166"/>
                    <a:pt x="21193" y="2285"/>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sp>
          <p:nvSpPr>
            <p:cNvPr id="608" name="Shape">
              <a:hlinkClick r:id="" action="ppaction://hlinkshowjump?jump=nextslide"/>
            </p:cNvPr>
            <p:cNvSpPr/>
            <p:nvPr/>
          </p:nvSpPr>
          <p:spPr>
            <a:xfrm>
              <a:off x="0" y="0"/>
              <a:ext cx="448165" cy="442313"/>
            </a:xfrm>
            <a:custGeom>
              <a:avLst/>
              <a:gdLst/>
              <a:ahLst/>
              <a:cxnLst>
                <a:cxn ang="0">
                  <a:pos x="wd2" y="hd2"/>
                </a:cxn>
                <a:cxn ang="5400000">
                  <a:pos x="wd2" y="hd2"/>
                </a:cxn>
                <a:cxn ang="10800000">
                  <a:pos x="wd2" y="hd2"/>
                </a:cxn>
                <a:cxn ang="16200000">
                  <a:pos x="wd2" y="hd2"/>
                </a:cxn>
              </a:cxnLst>
              <a:rect l="0" t="0" r="r" b="b"/>
              <a:pathLst>
                <a:path w="21600" h="21600" extrusionOk="0">
                  <a:moveTo>
                    <a:pt x="18477" y="907"/>
                  </a:moveTo>
                  <a:cubicBezTo>
                    <a:pt x="19709" y="907"/>
                    <a:pt x="20706" y="1925"/>
                    <a:pt x="20706" y="3173"/>
                  </a:cubicBezTo>
                  <a:cubicBezTo>
                    <a:pt x="20706" y="18427"/>
                    <a:pt x="20706" y="18427"/>
                    <a:pt x="20706" y="18427"/>
                  </a:cubicBezTo>
                  <a:cubicBezTo>
                    <a:pt x="20706" y="19675"/>
                    <a:pt x="19709" y="20693"/>
                    <a:pt x="18477" y="20693"/>
                  </a:cubicBezTo>
                  <a:cubicBezTo>
                    <a:pt x="3123" y="20693"/>
                    <a:pt x="3123" y="20693"/>
                    <a:pt x="3123" y="20693"/>
                  </a:cubicBezTo>
                  <a:cubicBezTo>
                    <a:pt x="1891" y="20693"/>
                    <a:pt x="887" y="19675"/>
                    <a:pt x="887" y="18427"/>
                  </a:cubicBezTo>
                  <a:cubicBezTo>
                    <a:pt x="887" y="3173"/>
                    <a:pt x="887" y="3173"/>
                    <a:pt x="887" y="3173"/>
                  </a:cubicBezTo>
                  <a:cubicBezTo>
                    <a:pt x="887" y="1925"/>
                    <a:pt x="1891" y="907"/>
                    <a:pt x="3123" y="907"/>
                  </a:cubicBezTo>
                  <a:cubicBezTo>
                    <a:pt x="18477" y="907"/>
                    <a:pt x="18477" y="907"/>
                    <a:pt x="18477" y="907"/>
                  </a:cubicBezTo>
                  <a:moveTo>
                    <a:pt x="18477" y="0"/>
                  </a:moveTo>
                  <a:cubicBezTo>
                    <a:pt x="3123" y="0"/>
                    <a:pt x="3123" y="0"/>
                    <a:pt x="3123" y="0"/>
                  </a:cubicBezTo>
                  <a:cubicBezTo>
                    <a:pt x="1397" y="0"/>
                    <a:pt x="0" y="1424"/>
                    <a:pt x="0" y="3173"/>
                  </a:cubicBezTo>
                  <a:cubicBezTo>
                    <a:pt x="0" y="18427"/>
                    <a:pt x="0" y="18427"/>
                    <a:pt x="0" y="18427"/>
                  </a:cubicBezTo>
                  <a:cubicBezTo>
                    <a:pt x="0" y="20184"/>
                    <a:pt x="1397" y="21600"/>
                    <a:pt x="3123" y="21600"/>
                  </a:cubicBezTo>
                  <a:cubicBezTo>
                    <a:pt x="18477" y="21600"/>
                    <a:pt x="18477" y="21600"/>
                    <a:pt x="18477" y="21600"/>
                  </a:cubicBezTo>
                  <a:cubicBezTo>
                    <a:pt x="20203" y="21600"/>
                    <a:pt x="21600" y="20184"/>
                    <a:pt x="21600" y="18427"/>
                  </a:cubicBezTo>
                  <a:cubicBezTo>
                    <a:pt x="21600" y="3173"/>
                    <a:pt x="21600" y="3173"/>
                    <a:pt x="21600" y="3173"/>
                  </a:cubicBezTo>
                  <a:cubicBezTo>
                    <a:pt x="21600" y="1424"/>
                    <a:pt x="20203" y="0"/>
                    <a:pt x="18477" y="0"/>
                  </a:cubicBezTo>
                  <a:close/>
                </a:path>
              </a:pathLst>
            </a:custGeom>
            <a:solidFill>
              <a:srgbClr val="929292"/>
            </a:solidFill>
            <a:ln w="9525" cap="flat">
              <a:noFill/>
              <a:round/>
            </a:ln>
            <a:effectLst/>
          </p:spPr>
          <p:txBody>
            <a:bodyPr wrap="square" lIns="0" tIns="0" rIns="0" bIns="0" numCol="1" anchor="t">
              <a:noAutofit/>
            </a:bodyPr>
            <a:lstStyle/>
            <a:p>
              <a:pPr>
                <a:buClrTx/>
              </a:pPr>
              <a:endParaRPr/>
            </a:p>
          </p:txBody>
        </p:sp>
      </p:grpSp>
      <p:sp>
        <p:nvSpPr>
          <p:cNvPr id="610" name="Line"/>
          <p:cNvSpPr/>
          <p:nvPr/>
        </p:nvSpPr>
        <p:spPr>
          <a:xfrm>
            <a:off x="1105417" y="13045368"/>
            <a:ext cx="762001" cy="1"/>
          </a:xfrm>
          <a:prstGeom prst="line">
            <a:avLst/>
          </a:prstGeom>
          <a:ln w="25400">
            <a:solidFill>
              <a:srgbClr val="E0E0E0"/>
            </a:solidFill>
            <a:prstDash val="dash"/>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11" name="Slide Number"/>
          <p:cNvSpPr txBox="1">
            <a:spLocks noGrp="1"/>
          </p:cNvSpPr>
          <p:nvPr>
            <p:ph type="sldNum" sz="quarter" idx="2"/>
          </p:nvPr>
        </p:nvSpPr>
        <p:spPr>
          <a:xfrm>
            <a:off x="23250748" y="692416"/>
            <a:ext cx="538262" cy="596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612" name="Heron Core Concepts"/>
          <p:cNvSpPr txBox="1"/>
          <p:nvPr/>
        </p:nvSpPr>
        <p:spPr>
          <a:xfrm>
            <a:off x="6897922" y="1361517"/>
            <a:ext cx="10613645" cy="1676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lgn="ctr">
              <a:buClr>
                <a:srgbClr val="929292"/>
              </a:buClr>
              <a:buFont typeface="Source Sans Pro Light"/>
              <a:defRPr sz="9600">
                <a:solidFill>
                  <a:srgbClr val="929292"/>
                </a:solidFill>
                <a:uFill>
                  <a:solidFill>
                    <a:srgbClr val="929292"/>
                  </a:solidFill>
                </a:uFill>
                <a:latin typeface="Source Sans Pro Light"/>
                <a:ea typeface="Source Sans Pro Light"/>
                <a:cs typeface="Source Sans Pro Light"/>
                <a:sym typeface="Source Sans Pro Light"/>
              </a:defRPr>
            </a:lvl1pPr>
          </a:lstStyle>
          <a:p>
            <a:pPr>
              <a:defRPr sz="3600">
                <a:solidFill>
                  <a:srgbClr val="000000"/>
                </a:solidFill>
                <a:uFill>
                  <a:solidFill>
                    <a:srgbClr val="000000"/>
                  </a:solidFill>
                </a:uFill>
                <a:latin typeface="+mn-lt"/>
                <a:ea typeface="+mn-ea"/>
                <a:cs typeface="+mn-cs"/>
                <a:sym typeface="Calibri"/>
              </a:defRPr>
            </a:pPr>
            <a:r>
              <a:rPr sz="9600">
                <a:solidFill>
                  <a:srgbClr val="929292"/>
                </a:solidFill>
                <a:uFill>
                  <a:solidFill>
                    <a:srgbClr val="929292"/>
                  </a:solidFill>
                </a:uFill>
                <a:latin typeface="Source Sans Pro Light"/>
                <a:ea typeface="Source Sans Pro Light"/>
                <a:cs typeface="Source Sans Pro Light"/>
                <a:sym typeface="Source Sans Pro Light"/>
              </a:rPr>
              <a:t>Heron Core Concepts</a:t>
            </a:r>
          </a:p>
        </p:txBody>
      </p:sp>
      <p:sp>
        <p:nvSpPr>
          <p:cNvPr id="613" name="Circle"/>
          <p:cNvSpPr/>
          <p:nvPr/>
        </p:nvSpPr>
        <p:spPr>
          <a:xfrm>
            <a:off x="2037970" y="4849519"/>
            <a:ext cx="1847657" cy="1847658"/>
          </a:xfrm>
          <a:prstGeom prst="ellipse">
            <a:avLst/>
          </a:prstGeom>
          <a:solidFill>
            <a:srgbClr val="018977"/>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14" name="Topology"/>
          <p:cNvSpPr txBox="1"/>
          <p:nvPr/>
        </p:nvSpPr>
        <p:spPr>
          <a:xfrm>
            <a:off x="4010007" y="4708224"/>
            <a:ext cx="2825056"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Topology</a:t>
            </a:r>
          </a:p>
        </p:txBody>
      </p:sp>
      <p:sp>
        <p:nvSpPr>
          <p:cNvPr id="615" name="Directed acyclic graph…"/>
          <p:cNvSpPr txBox="1"/>
          <p:nvPr/>
        </p:nvSpPr>
        <p:spPr>
          <a:xfrm>
            <a:off x="4010008" y="5219084"/>
            <a:ext cx="5392728" cy="14859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buClr>
                <a:srgbClr val="B5B5B5"/>
              </a:buClr>
            </a:pPr>
            <a:r>
              <a:rPr sz="2800">
                <a:solidFill>
                  <a:srgbClr val="B5B5B5"/>
                </a:solidFill>
                <a:uFill>
                  <a:solidFill>
                    <a:srgbClr val="B5B5B5"/>
                  </a:solidFill>
                </a:uFill>
              </a:rPr>
              <a:t>Directed acyclic graph </a:t>
            </a:r>
          </a:p>
          <a:p>
            <a:pPr>
              <a:buClr>
                <a:srgbClr val="B5B5B5"/>
              </a:buClr>
            </a:pPr>
            <a:r>
              <a:rPr sz="2800">
                <a:solidFill>
                  <a:srgbClr val="B5B5B5"/>
                </a:solidFill>
                <a:uFill>
                  <a:solidFill>
                    <a:srgbClr val="B5B5B5"/>
                  </a:solidFill>
                </a:uFill>
              </a:rPr>
              <a:t>vertices = computation, and </a:t>
            </a:r>
          </a:p>
          <a:p>
            <a:pPr>
              <a:buClr>
                <a:srgbClr val="B5B5B5"/>
              </a:buClr>
            </a:pPr>
            <a:r>
              <a:rPr sz="2800">
                <a:solidFill>
                  <a:srgbClr val="B5B5B5"/>
                </a:solidFill>
                <a:uFill>
                  <a:solidFill>
                    <a:srgbClr val="B5B5B5"/>
                  </a:solidFill>
                </a:uFill>
              </a:rPr>
              <a:t>edges = streams of data tuples</a:t>
            </a:r>
          </a:p>
        </p:txBody>
      </p:sp>
      <p:sp>
        <p:nvSpPr>
          <p:cNvPr id="616" name="Circle"/>
          <p:cNvSpPr/>
          <p:nvPr/>
        </p:nvSpPr>
        <p:spPr>
          <a:xfrm>
            <a:off x="7956934" y="7464793"/>
            <a:ext cx="1847657" cy="1847658"/>
          </a:xfrm>
          <a:prstGeom prst="ellipse">
            <a:avLst/>
          </a:prstGeom>
          <a:solidFill>
            <a:srgbClr val="04AD94"/>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17" name="Spouts"/>
          <p:cNvSpPr txBox="1"/>
          <p:nvPr/>
        </p:nvSpPr>
        <p:spPr>
          <a:xfrm>
            <a:off x="9936340" y="7575902"/>
            <a:ext cx="2533264"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Spouts</a:t>
            </a:r>
          </a:p>
        </p:txBody>
      </p:sp>
      <p:sp>
        <p:nvSpPr>
          <p:cNvPr id="618" name="Sources of data tuples for the topology…"/>
          <p:cNvSpPr txBox="1"/>
          <p:nvPr/>
        </p:nvSpPr>
        <p:spPr>
          <a:xfrm>
            <a:off x="9936340" y="8086762"/>
            <a:ext cx="7841656" cy="1041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buClr>
                <a:srgbClr val="B5B5B5"/>
              </a:buClr>
            </a:pPr>
            <a:r>
              <a:rPr sz="2800">
                <a:solidFill>
                  <a:srgbClr val="B5B5B5"/>
                </a:solidFill>
                <a:uFill>
                  <a:solidFill>
                    <a:srgbClr val="B5B5B5"/>
                  </a:solidFill>
                </a:uFill>
              </a:rPr>
              <a:t>Sources of data tuples for the topology</a:t>
            </a:r>
          </a:p>
          <a:p>
            <a:pPr>
              <a:buClr>
                <a:srgbClr val="B5B5B5"/>
              </a:buClr>
            </a:pPr>
            <a:r>
              <a:rPr sz="2800">
                <a:solidFill>
                  <a:srgbClr val="B5B5B5"/>
                </a:solidFill>
                <a:uFill>
                  <a:solidFill>
                    <a:srgbClr val="B5B5B5"/>
                  </a:solidFill>
                </a:uFill>
              </a:rPr>
              <a:t>Examples - Kafka/Kestrel/MySQL/Postgres</a:t>
            </a:r>
          </a:p>
        </p:txBody>
      </p:sp>
      <p:sp>
        <p:nvSpPr>
          <p:cNvPr id="619" name="Circle"/>
          <p:cNvSpPr/>
          <p:nvPr/>
        </p:nvSpPr>
        <p:spPr>
          <a:xfrm>
            <a:off x="13134790" y="10132543"/>
            <a:ext cx="1847657" cy="1847657"/>
          </a:xfrm>
          <a:prstGeom prst="ellipse">
            <a:avLst/>
          </a:prstGeom>
          <a:solidFill>
            <a:srgbClr val="05C1A9"/>
          </a:solidFill>
          <a:ln w="25400">
            <a:miter lim="400000"/>
          </a:ln>
        </p:spPr>
        <p:txBody>
          <a:bodyPr lIns="0" tIns="0" rIns="0" bIns="0"/>
          <a:lstStyle/>
          <a:p>
            <a:pPr defTabSz="457200">
              <a:buClrTx/>
              <a:defRPr sz="2400">
                <a:uFillTx/>
                <a:latin typeface="Helvetica"/>
                <a:ea typeface="Helvetica"/>
                <a:cs typeface="Helvetica"/>
                <a:sym typeface="Helvetica"/>
              </a:defRPr>
            </a:pPr>
            <a:endParaRPr/>
          </a:p>
        </p:txBody>
      </p:sp>
      <p:sp>
        <p:nvSpPr>
          <p:cNvPr id="620" name="Bolts"/>
          <p:cNvSpPr txBox="1"/>
          <p:nvPr/>
        </p:nvSpPr>
        <p:spPr>
          <a:xfrm>
            <a:off x="15106828" y="10565007"/>
            <a:ext cx="2380854" cy="660401"/>
          </a:xfrm>
          <a:prstGeom prst="rect">
            <a:avLst/>
          </a:prstGeom>
          <a:ln w="25400" cap="rnd"/>
          <a:extLst>
            <a:ext uri="{C572A759-6A51-4108-AA02-DFA0A04FC94B}">
              <ma14:wrappingTextBoxFlag xmlns="" xmlns:ma14="http://schemas.microsoft.com/office/mac/drawingml/2011/main" val="1"/>
            </a:ext>
          </a:extLst>
        </p:spPr>
        <p:txBody>
          <a:bodyPr wrap="none" lIns="76200" tIns="76200" rIns="76200" bIns="76200">
            <a:spAutoFit/>
          </a:bodyPr>
          <a:lstStyle>
            <a:lvl1pPr>
              <a:buClr>
                <a:srgbClr val="929292"/>
              </a:buClr>
              <a:buFont typeface="Source Sans Pro Light"/>
              <a:defRPr sz="3200" b="1">
                <a:solidFill>
                  <a:srgbClr val="929292"/>
                </a:solidFill>
                <a:uFill>
                  <a:solidFill>
                    <a:srgbClr val="929292"/>
                  </a:solidFill>
                </a:uFill>
                <a:latin typeface="Source Sans Pro"/>
                <a:ea typeface="Source Sans Pro"/>
                <a:cs typeface="Source Sans Pro"/>
                <a:sym typeface="Source Sans Pro"/>
              </a:defRPr>
            </a:lvl1pPr>
          </a:lstStyle>
          <a:p>
            <a:pPr>
              <a:defRPr sz="3600" b="0">
                <a:solidFill>
                  <a:srgbClr val="000000"/>
                </a:solidFill>
                <a:uFill>
                  <a:solidFill>
                    <a:srgbClr val="000000"/>
                  </a:solidFill>
                </a:uFill>
                <a:latin typeface="+mn-lt"/>
                <a:ea typeface="+mn-ea"/>
                <a:cs typeface="+mn-cs"/>
                <a:sym typeface="Calibri"/>
              </a:defRPr>
            </a:pPr>
            <a:r>
              <a:rPr sz="3200" b="1">
                <a:solidFill>
                  <a:srgbClr val="929292"/>
                </a:solidFill>
                <a:uFill>
                  <a:solidFill>
                    <a:srgbClr val="929292"/>
                  </a:solidFill>
                </a:uFill>
                <a:latin typeface="Source Sans Pro"/>
                <a:ea typeface="Source Sans Pro"/>
                <a:cs typeface="Source Sans Pro"/>
                <a:sym typeface="Source Sans Pro"/>
              </a:rPr>
              <a:t>Bolts</a:t>
            </a:r>
          </a:p>
        </p:txBody>
      </p:sp>
      <p:sp>
        <p:nvSpPr>
          <p:cNvPr id="621" name="Process incoming tuples, and emit outgoing tuples…"/>
          <p:cNvSpPr txBox="1"/>
          <p:nvPr/>
        </p:nvSpPr>
        <p:spPr>
          <a:xfrm>
            <a:off x="15106828" y="11140705"/>
            <a:ext cx="7534970" cy="1041401"/>
          </a:xfrm>
          <a:prstGeom prst="rect">
            <a:avLst/>
          </a:prstGeom>
          <a:ln w="25400" cap="rnd"/>
          <a:extLst>
            <a:ext uri="{C572A759-6A51-4108-AA02-DFA0A04FC94B}">
              <ma14:wrappingTextBoxFlag xmlns="" xmlns:ma14="http://schemas.microsoft.com/office/mac/drawingml/2011/main" val="1"/>
            </a:ext>
          </a:extLst>
        </p:spPr>
        <p:txBody>
          <a:bodyPr lIns="76200" tIns="76200" rIns="76200" bIns="76200">
            <a:spAutoFit/>
          </a:bodyPr>
          <a:lstStyle/>
          <a:p>
            <a:pPr>
              <a:buClr>
                <a:srgbClr val="B5B5B5"/>
              </a:buClr>
            </a:pPr>
            <a:r>
              <a:rPr sz="2800">
                <a:solidFill>
                  <a:srgbClr val="B5B5B5"/>
                </a:solidFill>
                <a:uFill>
                  <a:solidFill>
                    <a:srgbClr val="B5B5B5"/>
                  </a:solidFill>
                </a:uFill>
              </a:rPr>
              <a:t>Process incoming tuples, and emit outgoing tuples</a:t>
            </a:r>
          </a:p>
          <a:p>
            <a:pPr>
              <a:buClr>
                <a:srgbClr val="B5B5B5"/>
              </a:buClr>
            </a:pPr>
            <a:r>
              <a:rPr sz="2800">
                <a:solidFill>
                  <a:srgbClr val="B5B5B5"/>
                </a:solidFill>
                <a:uFill>
                  <a:solidFill>
                    <a:srgbClr val="B5B5B5"/>
                  </a:solidFill>
                </a:uFill>
              </a:rPr>
              <a:t>Examples - filtering/aggregation/join/any function</a:t>
            </a:r>
          </a:p>
        </p:txBody>
      </p:sp>
      <p:grpSp>
        <p:nvGrpSpPr>
          <p:cNvPr id="624" name="Group"/>
          <p:cNvGrpSpPr/>
          <p:nvPr/>
        </p:nvGrpSpPr>
        <p:grpSpPr>
          <a:xfrm>
            <a:off x="17355754" y="10591700"/>
            <a:ext cx="845486" cy="739669"/>
            <a:chOff x="0" y="0"/>
            <a:chExt cx="845484" cy="739668"/>
          </a:xfrm>
        </p:grpSpPr>
        <p:sp>
          <p:nvSpPr>
            <p:cNvPr id="622" name="Shape"/>
            <p:cNvSpPr/>
            <p:nvPr/>
          </p:nvSpPr>
          <p:spPr>
            <a:xfrm>
              <a:off x="0" y="-1"/>
              <a:ext cx="845485" cy="739670"/>
            </a:xfrm>
            <a:custGeom>
              <a:avLst/>
              <a:gdLst/>
              <a:ahLst/>
              <a:cxnLst>
                <a:cxn ang="0">
                  <a:pos x="wd2" y="hd2"/>
                </a:cxn>
                <a:cxn ang="5400000">
                  <a:pos x="wd2" y="hd2"/>
                </a:cxn>
                <a:cxn ang="10800000">
                  <a:pos x="wd2" y="hd2"/>
                </a:cxn>
                <a:cxn ang="16200000">
                  <a:pos x="wd2" y="hd2"/>
                </a:cxn>
              </a:cxnLst>
              <a:rect l="0" t="0" r="r" b="b"/>
              <a:pathLst>
                <a:path w="20409" h="20733" extrusionOk="0">
                  <a:moveTo>
                    <a:pt x="18623" y="2058"/>
                  </a:moveTo>
                  <a:cubicBezTo>
                    <a:pt x="16297" y="-642"/>
                    <a:pt x="12587" y="-642"/>
                    <a:pt x="10205" y="1801"/>
                  </a:cubicBezTo>
                  <a:cubicBezTo>
                    <a:pt x="7823" y="-642"/>
                    <a:pt x="4113" y="-642"/>
                    <a:pt x="1787" y="2058"/>
                  </a:cubicBezTo>
                  <a:cubicBezTo>
                    <a:pt x="-595" y="4758"/>
                    <a:pt x="-595" y="9258"/>
                    <a:pt x="1787" y="11958"/>
                  </a:cubicBezTo>
                  <a:cubicBezTo>
                    <a:pt x="2451" y="12729"/>
                    <a:pt x="8820" y="20058"/>
                    <a:pt x="8820" y="20058"/>
                  </a:cubicBezTo>
                  <a:cubicBezTo>
                    <a:pt x="9596" y="20958"/>
                    <a:pt x="10814" y="20958"/>
                    <a:pt x="11590" y="20058"/>
                  </a:cubicBezTo>
                  <a:cubicBezTo>
                    <a:pt x="11590" y="20058"/>
                    <a:pt x="18513" y="12087"/>
                    <a:pt x="18623" y="11958"/>
                  </a:cubicBezTo>
                  <a:cubicBezTo>
                    <a:pt x="21005" y="9258"/>
                    <a:pt x="21005" y="4758"/>
                    <a:pt x="18623" y="2058"/>
                  </a:cubicBezTo>
                  <a:close/>
                  <a:moveTo>
                    <a:pt x="17682" y="10929"/>
                  </a:moveTo>
                  <a:cubicBezTo>
                    <a:pt x="10648" y="19029"/>
                    <a:pt x="10648" y="19029"/>
                    <a:pt x="10648" y="19029"/>
                  </a:cubicBezTo>
                  <a:cubicBezTo>
                    <a:pt x="10427" y="19287"/>
                    <a:pt x="9983" y="19287"/>
                    <a:pt x="9762" y="19029"/>
                  </a:cubicBezTo>
                  <a:cubicBezTo>
                    <a:pt x="2673" y="10929"/>
                    <a:pt x="2673" y="10929"/>
                    <a:pt x="2673" y="10929"/>
                  </a:cubicBezTo>
                  <a:cubicBezTo>
                    <a:pt x="790" y="8744"/>
                    <a:pt x="790" y="5272"/>
                    <a:pt x="2673" y="3087"/>
                  </a:cubicBezTo>
                  <a:cubicBezTo>
                    <a:pt x="4500" y="1029"/>
                    <a:pt x="7436" y="965"/>
                    <a:pt x="9319" y="2894"/>
                  </a:cubicBezTo>
                  <a:cubicBezTo>
                    <a:pt x="10205" y="3858"/>
                    <a:pt x="10205" y="3858"/>
                    <a:pt x="10205" y="3858"/>
                  </a:cubicBezTo>
                  <a:cubicBezTo>
                    <a:pt x="11036" y="2894"/>
                    <a:pt x="11036" y="2894"/>
                    <a:pt x="11036" y="2894"/>
                  </a:cubicBezTo>
                  <a:cubicBezTo>
                    <a:pt x="12974" y="965"/>
                    <a:pt x="15910" y="1029"/>
                    <a:pt x="17682" y="3087"/>
                  </a:cubicBezTo>
                  <a:cubicBezTo>
                    <a:pt x="19565" y="5272"/>
                    <a:pt x="19565" y="8744"/>
                    <a:pt x="17682" y="10929"/>
                  </a:cubicBezTo>
                  <a:close/>
                </a:path>
              </a:pathLst>
            </a:custGeom>
            <a:solidFill>
              <a:srgbClr val="FFFFFF"/>
            </a:solidFill>
            <a:ln w="12700" cap="flat">
              <a:noFill/>
              <a:round/>
            </a:ln>
            <a:effectLst/>
          </p:spPr>
          <p:txBody>
            <a:bodyPr wrap="square" lIns="0" tIns="0" rIns="0" bIns="0" numCol="1" anchor="t">
              <a:noAutofit/>
            </a:bodyPr>
            <a:lstStyle/>
            <a:p>
              <a:pPr defTabSz="457200">
                <a:buClrTx/>
                <a:defRPr sz="2400">
                  <a:uFillTx/>
                  <a:latin typeface="Helvetica"/>
                  <a:ea typeface="Helvetica"/>
                  <a:cs typeface="Helvetica"/>
                  <a:sym typeface="Helvetica"/>
                </a:defRPr>
              </a:pPr>
              <a:endParaRPr/>
            </a:p>
          </p:txBody>
        </p:sp>
        <p:sp>
          <p:nvSpPr>
            <p:cNvPr id="623" name="Shape"/>
            <p:cNvSpPr/>
            <p:nvPr/>
          </p:nvSpPr>
          <p:spPr>
            <a:xfrm>
              <a:off x="131588" y="133360"/>
              <a:ext cx="126168" cy="123256"/>
            </a:xfrm>
            <a:custGeom>
              <a:avLst/>
              <a:gdLst/>
              <a:ahLst/>
              <a:cxnLst>
                <a:cxn ang="0">
                  <a:pos x="wd2" y="hd2"/>
                </a:cxn>
                <a:cxn ang="5400000">
                  <a:pos x="wd2" y="hd2"/>
                </a:cxn>
                <a:cxn ang="10800000">
                  <a:pos x="wd2" y="hd2"/>
                </a:cxn>
                <a:cxn ang="16200000">
                  <a:pos x="wd2" y="hd2"/>
                </a:cxn>
              </a:cxnLst>
              <a:rect l="0" t="0" r="r" b="b"/>
              <a:pathLst>
                <a:path w="21600" h="21600" extrusionOk="0">
                  <a:moveTo>
                    <a:pt x="19244" y="0"/>
                  </a:moveTo>
                  <a:lnTo>
                    <a:pt x="19244" y="0"/>
                  </a:lnTo>
                  <a:cubicBezTo>
                    <a:pt x="8640" y="0"/>
                    <a:pt x="0" y="8400"/>
                    <a:pt x="0" y="19200"/>
                  </a:cubicBezTo>
                  <a:lnTo>
                    <a:pt x="0" y="19200"/>
                  </a:lnTo>
                  <a:cubicBezTo>
                    <a:pt x="0" y="20800"/>
                    <a:pt x="1178" y="21600"/>
                    <a:pt x="2356" y="21600"/>
                  </a:cubicBezTo>
                  <a:cubicBezTo>
                    <a:pt x="3535" y="21600"/>
                    <a:pt x="4713" y="20800"/>
                    <a:pt x="4713" y="19200"/>
                  </a:cubicBezTo>
                  <a:lnTo>
                    <a:pt x="4713" y="19200"/>
                  </a:lnTo>
                  <a:cubicBezTo>
                    <a:pt x="4713" y="11200"/>
                    <a:pt x="11389" y="4400"/>
                    <a:pt x="19244" y="4400"/>
                  </a:cubicBezTo>
                  <a:lnTo>
                    <a:pt x="19244" y="4400"/>
                  </a:lnTo>
                  <a:cubicBezTo>
                    <a:pt x="20422" y="4400"/>
                    <a:pt x="21600" y="3200"/>
                    <a:pt x="21600" y="2000"/>
                  </a:cubicBezTo>
                  <a:cubicBezTo>
                    <a:pt x="21600" y="800"/>
                    <a:pt x="20422" y="0"/>
                    <a:pt x="19244" y="0"/>
                  </a:cubicBezTo>
                  <a:close/>
                </a:path>
              </a:pathLst>
            </a:custGeom>
            <a:solidFill>
              <a:srgbClr val="FFFFFF"/>
            </a:solidFill>
            <a:ln w="12700" cap="flat">
              <a:noFill/>
              <a:round/>
            </a:ln>
            <a:effectLst/>
          </p:spPr>
          <p:txBody>
            <a:bodyPr wrap="square" lIns="0" tIns="0" rIns="0" bIns="0" numCol="1" anchor="t">
              <a:noAutofit/>
            </a:bodyPr>
            <a:lstStyle/>
            <a:p>
              <a:pPr defTabSz="457200">
                <a:buClrTx/>
                <a:defRPr sz="2400">
                  <a:uFillTx/>
                  <a:latin typeface="Helvetica"/>
                  <a:ea typeface="Helvetica"/>
                  <a:cs typeface="Helvetica"/>
                  <a:sym typeface="Helvetica"/>
                </a:defRPr>
              </a:pPr>
              <a:endParaRPr/>
            </a:p>
          </p:txBody>
        </p:sp>
      </p:grpSp>
      <p:pic>
        <p:nvPicPr>
          <p:cNvPr id="626" name="droppedImage.tiff" descr="droppedImage.tiff"/>
          <p:cNvPicPr>
            <a:picLocks noChangeAspect="1"/>
          </p:cNvPicPr>
          <p:nvPr/>
        </p:nvPicPr>
        <p:blipFill>
          <a:blip r:embed="rId2">
            <a:extLst/>
          </a:blip>
          <a:stretch>
            <a:fillRect/>
          </a:stretch>
        </p:blipFill>
        <p:spPr>
          <a:xfrm>
            <a:off x="8441900" y="7906102"/>
            <a:ext cx="846403" cy="826521"/>
          </a:xfrm>
          <a:prstGeom prst="rect">
            <a:avLst/>
          </a:prstGeom>
          <a:ln w="25400">
            <a:miter lim="400000"/>
          </a:ln>
        </p:spPr>
      </p:pic>
      <p:sp>
        <p:nvSpPr>
          <p:cNvPr id="627" name="%"/>
          <p:cNvSpPr txBox="1"/>
          <p:nvPr/>
        </p:nvSpPr>
        <p:spPr>
          <a:xfrm>
            <a:off x="13619757" y="10594406"/>
            <a:ext cx="909391" cy="1067000"/>
          </a:xfrm>
          <a:prstGeom prst="rect">
            <a:avLst/>
          </a:prstGeom>
          <a:ln w="12700"/>
          <a:extLst>
            <a:ext uri="{C572A759-6A51-4108-AA02-DFA0A04FC94B}">
              <ma14:wrappingTextBoxFlag xmlns="" xmlns:ma14="http://schemas.microsoft.com/office/mac/drawingml/2011/main" val="1"/>
            </a:ext>
          </a:extLst>
        </p:spPr>
        <p:txBody>
          <a:bodyPr wrap="none" lIns="0" tIns="0" rIns="0" bIns="0" anchor="ctr">
            <a:spAutoFit/>
          </a:bodyPr>
          <a:lstStyle>
            <a:lvl1pPr algn="ctr" defTabSz="2590800">
              <a:buClr>
                <a:srgbClr val="FFFFFF"/>
              </a:buClr>
              <a:buFont typeface="RaphaelIcons"/>
              <a:defRPr sz="10000">
                <a:solidFill>
                  <a:srgbClr val="FFFFFF"/>
                </a:solidFill>
                <a:uFill>
                  <a:solidFill>
                    <a:srgbClr val="FFFFFF"/>
                  </a:solidFill>
                </a:uFill>
                <a:latin typeface="RaphaelIcons"/>
                <a:ea typeface="RaphaelIcons"/>
                <a:cs typeface="RaphaelIcons"/>
                <a:sym typeface="RaphaelIcons"/>
              </a:defRPr>
            </a:lvl1pPr>
          </a:lstStyle>
          <a:p>
            <a:pPr>
              <a:defRPr sz="4800">
                <a:solidFill>
                  <a:srgbClr val="009FD8"/>
                </a:solidFill>
                <a:uFill>
                  <a:solidFill>
                    <a:srgbClr val="009FD8"/>
                  </a:solidFill>
                </a:uFill>
                <a:latin typeface="Cantarell Regular"/>
                <a:ea typeface="Cantarell Regular"/>
                <a:cs typeface="Cantarell Regular"/>
                <a:sym typeface="Cantarell Regular"/>
              </a:defRPr>
            </a:pPr>
            <a:r>
              <a:rPr sz="10000">
                <a:solidFill>
                  <a:srgbClr val="FFFFFF"/>
                </a:solidFill>
                <a:uFill>
                  <a:solidFill>
                    <a:srgbClr val="FFFFFF"/>
                  </a:solidFill>
                </a:uFill>
                <a:latin typeface="RaphaelIcons"/>
                <a:ea typeface="RaphaelIcons"/>
                <a:cs typeface="RaphaelIcons"/>
                <a:sym typeface="RaphaelIcons"/>
              </a:rPr>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12"/>
                                        </p:tgtEl>
                                        <p:attrNameLst>
                                          <p:attrName>style.visibility</p:attrName>
                                        </p:attrNameLst>
                                      </p:cBhvr>
                                      <p:to>
                                        <p:strVal val="visible"/>
                                      </p:to>
                                    </p:set>
                                    <p:animEffect transition="in" filter="dissolve">
                                      <p:cBhvr>
                                        <p:cTn id="7" dur="500"/>
                                        <p:tgtEl>
                                          <p:spTgt spid="61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613"/>
                                        </p:tgtEl>
                                        <p:attrNameLst>
                                          <p:attrName>style.visibility</p:attrName>
                                        </p:attrNameLst>
                                      </p:cBhvr>
                                      <p:to>
                                        <p:strVal val="visible"/>
                                      </p:to>
                                    </p:set>
                                    <p:animEffect transition="in" filter="dissolve">
                                      <p:cBhvr>
                                        <p:cTn id="11" dur="500"/>
                                        <p:tgtEl>
                                          <p:spTgt spid="613"/>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614"/>
                                        </p:tgtEl>
                                        <p:attrNameLst>
                                          <p:attrName>style.visibility</p:attrName>
                                        </p:attrNameLst>
                                      </p:cBhvr>
                                      <p:to>
                                        <p:strVal val="visible"/>
                                      </p:to>
                                    </p:set>
                                    <p:animEffect transition="in" filter="wipe(left)">
                                      <p:cBhvr>
                                        <p:cTn id="15" dur="500"/>
                                        <p:tgtEl>
                                          <p:spTgt spid="614"/>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615"/>
                                        </p:tgtEl>
                                        <p:attrNameLst>
                                          <p:attrName>style.visibility</p:attrName>
                                        </p:attrNameLst>
                                      </p:cBhvr>
                                      <p:to>
                                        <p:strVal val="visible"/>
                                      </p:to>
                                    </p:set>
                                    <p:animEffect transition="in" filter="dissolve">
                                      <p:cBhvr>
                                        <p:cTn id="19" dur="500"/>
                                        <p:tgtEl>
                                          <p:spTgt spid="615"/>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616"/>
                                        </p:tgtEl>
                                        <p:attrNameLst>
                                          <p:attrName>style.visibility</p:attrName>
                                        </p:attrNameLst>
                                      </p:cBhvr>
                                      <p:to>
                                        <p:strVal val="visible"/>
                                      </p:to>
                                    </p:set>
                                    <p:animEffect transition="in" filter="dissolve">
                                      <p:cBhvr>
                                        <p:cTn id="23" dur="500"/>
                                        <p:tgtEl>
                                          <p:spTgt spid="616"/>
                                        </p:tgtEl>
                                      </p:cBhvr>
                                    </p:animEffect>
                                  </p:childTnLst>
                                </p:cTn>
                              </p:par>
                            </p:childTnLst>
                          </p:cTn>
                        </p:par>
                        <p:par>
                          <p:cTn id="24" fill="hold">
                            <p:stCondLst>
                              <p:cond delay="2500"/>
                            </p:stCondLst>
                            <p:childTnLst>
                              <p:par>
                                <p:cTn id="25" presetID="1" presetClass="entr" presetSubtype="0" fill="hold" grpId="6" nodeType="afterEffect">
                                  <p:stCondLst>
                                    <p:cond delay="0"/>
                                  </p:stCondLst>
                                  <p:iterate>
                                    <p:tmAbs val="0"/>
                                  </p:iterate>
                                  <p:childTnLst>
                                    <p:set>
                                      <p:cBhvr>
                                        <p:cTn id="26" fill="hold"/>
                                        <p:tgtEl>
                                          <p:spTgt spid="626"/>
                                        </p:tgtEl>
                                        <p:attrNameLst>
                                          <p:attrName>style.visibility</p:attrName>
                                        </p:attrNameLst>
                                      </p:cBhvr>
                                      <p:to>
                                        <p:strVal val="visible"/>
                                      </p:to>
                                    </p:set>
                                  </p:childTnLst>
                                </p:cTn>
                              </p:par>
                            </p:childTnLst>
                          </p:cTn>
                        </p:par>
                        <p:par>
                          <p:cTn id="27" fill="hold">
                            <p:stCondLst>
                              <p:cond delay="2500"/>
                            </p:stCondLst>
                            <p:childTnLst>
                              <p:par>
                                <p:cTn id="28" presetID="22" presetClass="entr" presetSubtype="8" fill="hold" grpId="7" nodeType="afterEffect">
                                  <p:stCondLst>
                                    <p:cond delay="0"/>
                                  </p:stCondLst>
                                  <p:iterate>
                                    <p:tmAbs val="0"/>
                                  </p:iterate>
                                  <p:childTnLst>
                                    <p:set>
                                      <p:cBhvr>
                                        <p:cTn id="29" fill="hold"/>
                                        <p:tgtEl>
                                          <p:spTgt spid="617"/>
                                        </p:tgtEl>
                                        <p:attrNameLst>
                                          <p:attrName>style.visibility</p:attrName>
                                        </p:attrNameLst>
                                      </p:cBhvr>
                                      <p:to>
                                        <p:strVal val="visible"/>
                                      </p:to>
                                    </p:set>
                                    <p:animEffect transition="in" filter="wipe(left)">
                                      <p:cBhvr>
                                        <p:cTn id="30" dur="500"/>
                                        <p:tgtEl>
                                          <p:spTgt spid="617"/>
                                        </p:tgtEl>
                                      </p:cBhvr>
                                    </p:animEffect>
                                  </p:childTnLst>
                                </p:cTn>
                              </p:par>
                            </p:childTnLst>
                          </p:cTn>
                        </p:par>
                        <p:par>
                          <p:cTn id="31" fill="hold">
                            <p:stCondLst>
                              <p:cond delay="3000"/>
                            </p:stCondLst>
                            <p:childTnLst>
                              <p:par>
                                <p:cTn id="32" presetID="9" presetClass="entr" fill="hold" grpId="8" nodeType="afterEffect">
                                  <p:stCondLst>
                                    <p:cond delay="0"/>
                                  </p:stCondLst>
                                  <p:iterate>
                                    <p:tmAbs val="0"/>
                                  </p:iterate>
                                  <p:childTnLst>
                                    <p:set>
                                      <p:cBhvr>
                                        <p:cTn id="33" fill="hold"/>
                                        <p:tgtEl>
                                          <p:spTgt spid="618"/>
                                        </p:tgtEl>
                                        <p:attrNameLst>
                                          <p:attrName>style.visibility</p:attrName>
                                        </p:attrNameLst>
                                      </p:cBhvr>
                                      <p:to>
                                        <p:strVal val="visible"/>
                                      </p:to>
                                    </p:set>
                                    <p:animEffect transition="in" filter="dissolve">
                                      <p:cBhvr>
                                        <p:cTn id="34" dur="500"/>
                                        <p:tgtEl>
                                          <p:spTgt spid="618"/>
                                        </p:tgtEl>
                                      </p:cBhvr>
                                    </p:animEffect>
                                  </p:childTnLst>
                                </p:cTn>
                              </p:par>
                            </p:childTnLst>
                          </p:cTn>
                        </p:par>
                        <p:par>
                          <p:cTn id="35" fill="hold">
                            <p:stCondLst>
                              <p:cond delay="3500"/>
                            </p:stCondLst>
                            <p:childTnLst>
                              <p:par>
                                <p:cTn id="36" presetID="9" presetClass="entr" fill="hold" grpId="9" nodeType="afterEffect">
                                  <p:stCondLst>
                                    <p:cond delay="0"/>
                                  </p:stCondLst>
                                  <p:iterate>
                                    <p:tmAbs val="0"/>
                                  </p:iterate>
                                  <p:childTnLst>
                                    <p:set>
                                      <p:cBhvr>
                                        <p:cTn id="37" fill="hold"/>
                                        <p:tgtEl>
                                          <p:spTgt spid="619"/>
                                        </p:tgtEl>
                                        <p:attrNameLst>
                                          <p:attrName>style.visibility</p:attrName>
                                        </p:attrNameLst>
                                      </p:cBhvr>
                                      <p:to>
                                        <p:strVal val="visible"/>
                                      </p:to>
                                    </p:set>
                                    <p:animEffect transition="in" filter="dissolve">
                                      <p:cBhvr>
                                        <p:cTn id="38" dur="500"/>
                                        <p:tgtEl>
                                          <p:spTgt spid="619"/>
                                        </p:tgtEl>
                                      </p:cBhvr>
                                    </p:animEffect>
                                  </p:childTnLst>
                                </p:cTn>
                              </p:par>
                            </p:childTnLst>
                          </p:cTn>
                        </p:par>
                        <p:par>
                          <p:cTn id="39" fill="hold">
                            <p:stCondLst>
                              <p:cond delay="4000"/>
                            </p:stCondLst>
                            <p:childTnLst>
                              <p:par>
                                <p:cTn id="40" presetID="22" presetClass="entr" presetSubtype="8" fill="hold" grpId="10" nodeType="afterEffect">
                                  <p:stCondLst>
                                    <p:cond delay="0"/>
                                  </p:stCondLst>
                                  <p:iterate>
                                    <p:tmAbs val="0"/>
                                  </p:iterate>
                                  <p:childTnLst>
                                    <p:set>
                                      <p:cBhvr>
                                        <p:cTn id="41" fill="hold"/>
                                        <p:tgtEl>
                                          <p:spTgt spid="620"/>
                                        </p:tgtEl>
                                        <p:attrNameLst>
                                          <p:attrName>style.visibility</p:attrName>
                                        </p:attrNameLst>
                                      </p:cBhvr>
                                      <p:to>
                                        <p:strVal val="visible"/>
                                      </p:to>
                                    </p:set>
                                    <p:animEffect transition="in" filter="wipe(left)">
                                      <p:cBhvr>
                                        <p:cTn id="42" dur="500"/>
                                        <p:tgtEl>
                                          <p:spTgt spid="620"/>
                                        </p:tgtEl>
                                      </p:cBhvr>
                                    </p:animEffect>
                                  </p:childTnLst>
                                </p:cTn>
                              </p:par>
                            </p:childTnLst>
                          </p:cTn>
                        </p:par>
                        <p:par>
                          <p:cTn id="43" fill="hold">
                            <p:stCondLst>
                              <p:cond delay="4500"/>
                            </p:stCondLst>
                            <p:childTnLst>
                              <p:par>
                                <p:cTn id="44" presetID="9" presetClass="entr" fill="hold" grpId="11" nodeType="afterEffect">
                                  <p:stCondLst>
                                    <p:cond delay="0"/>
                                  </p:stCondLst>
                                  <p:iterate>
                                    <p:tmAbs val="0"/>
                                  </p:iterate>
                                  <p:childTnLst>
                                    <p:set>
                                      <p:cBhvr>
                                        <p:cTn id="45" fill="hold"/>
                                        <p:tgtEl>
                                          <p:spTgt spid="621"/>
                                        </p:tgtEl>
                                        <p:attrNameLst>
                                          <p:attrName>style.visibility</p:attrName>
                                        </p:attrNameLst>
                                      </p:cBhvr>
                                      <p:to>
                                        <p:strVal val="visible"/>
                                      </p:to>
                                    </p:set>
                                    <p:animEffect transition="in" filter="dissolve">
                                      <p:cBhvr>
                                        <p:cTn id="46" dur="500"/>
                                        <p:tgtEl>
                                          <p:spTgt spid="621"/>
                                        </p:tgtEl>
                                      </p:cBhvr>
                                    </p:animEffect>
                                  </p:childTnLst>
                                </p:cTn>
                              </p:par>
                            </p:childTnLst>
                          </p:cTn>
                        </p:par>
                        <p:par>
                          <p:cTn id="47" fill="hold">
                            <p:stCondLst>
                              <p:cond delay="5000"/>
                            </p:stCondLst>
                            <p:childTnLst>
                              <p:par>
                                <p:cTn id="48" presetID="23" presetClass="entr" presetSubtype="16" fill="hold" grpId="12" nodeType="afterEffect">
                                  <p:stCondLst>
                                    <p:cond delay="0"/>
                                  </p:stCondLst>
                                  <p:iterate>
                                    <p:tmAbs val="0"/>
                                  </p:iterate>
                                  <p:childTnLst>
                                    <p:set>
                                      <p:cBhvr>
                                        <p:cTn id="49" fill="hold"/>
                                        <p:tgtEl>
                                          <p:spTgt spid="624"/>
                                        </p:tgtEl>
                                        <p:attrNameLst>
                                          <p:attrName>style.visibility</p:attrName>
                                        </p:attrNameLst>
                                      </p:cBhvr>
                                      <p:to>
                                        <p:strVal val="visible"/>
                                      </p:to>
                                    </p:set>
                                    <p:anim calcmode="lin" valueType="num">
                                      <p:cBhvr>
                                        <p:cTn id="50" dur="500" fill="hold"/>
                                        <p:tgtEl>
                                          <p:spTgt spid="624"/>
                                        </p:tgtEl>
                                        <p:attrNameLst>
                                          <p:attrName>ppt_w</p:attrName>
                                        </p:attrNameLst>
                                      </p:cBhvr>
                                      <p:tavLst>
                                        <p:tav tm="0">
                                          <p:val>
                                            <p:fltVal val="0"/>
                                          </p:val>
                                        </p:tav>
                                        <p:tav tm="100000">
                                          <p:val>
                                            <p:strVal val="#ppt_w"/>
                                          </p:val>
                                        </p:tav>
                                      </p:tavLst>
                                    </p:anim>
                                    <p:anim calcmode="lin" valueType="num">
                                      <p:cBhvr>
                                        <p:cTn id="51" dur="500" fill="hold"/>
                                        <p:tgtEl>
                                          <p:spTgt spid="6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1" animBg="1" advAuto="0"/>
      <p:bldP spid="613" grpId="2" animBg="1" advAuto="0"/>
      <p:bldP spid="614" grpId="3" animBg="1" advAuto="0"/>
      <p:bldP spid="615" grpId="4" animBg="1" advAuto="0"/>
      <p:bldP spid="616" grpId="5" animBg="1" advAuto="0"/>
      <p:bldP spid="617" grpId="7" animBg="1" advAuto="0"/>
      <p:bldP spid="618" grpId="8" animBg="1" advAuto="0"/>
      <p:bldP spid="619" grpId="9" animBg="1" advAuto="0"/>
      <p:bldP spid="620" grpId="10" animBg="1" advAuto="0"/>
      <p:bldP spid="621" grpId="11" animBg="1" advAuto="0"/>
      <p:bldP spid="624" grpId="12" animBg="1" advAuto="0"/>
      <p:bldP spid="626" grpId="6"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1751</TotalTime>
  <Words>1394</Words>
  <Application>Microsoft Office PowerPoint</Application>
  <PresentationFormat>Custom</PresentationFormat>
  <Paragraphs>414</Paragraphs>
  <Slides>34</Slides>
  <Notes>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Arial</vt:lpstr>
      <vt:lpstr>BentonSans</vt:lpstr>
      <vt:lpstr>Calibri</vt:lpstr>
      <vt:lpstr>Cantarell Regular</vt:lpstr>
      <vt:lpstr>Entypo</vt:lpstr>
      <vt:lpstr>General Foundicons</vt:lpstr>
      <vt:lpstr>Gill Sans</vt:lpstr>
      <vt:lpstr>Helvetica</vt:lpstr>
      <vt:lpstr>Iconic</vt:lpstr>
      <vt:lpstr>Modern Pictograms</vt:lpstr>
      <vt:lpstr>Novecento sans wide Medium</vt:lpstr>
      <vt:lpstr>RaphaelIcons</vt:lpstr>
      <vt:lpstr>Sosa</vt:lpstr>
      <vt:lpstr>Source Sans Pro</vt:lpstr>
      <vt:lpstr>Source Sans Pro Light</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supun</dc:creator>
  <cp:lastModifiedBy>supun</cp:lastModifiedBy>
  <cp:revision>69</cp:revision>
  <dcterms:modified xsi:type="dcterms:W3CDTF">2017-09-28T12:27:39Z</dcterms:modified>
</cp:coreProperties>
</file>