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9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6DF3-F17F-426C-87B3-8D689DA7F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9BCE5-C1BA-41DD-A948-3BC38BF7F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B7B38-8088-4310-A094-4A3B8FE9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40AD-6B9A-4831-BD63-3F089312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E11F-DC0B-4FFB-B72D-6A2ADEDA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7332-C68C-46E9-B86F-C02C1381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4BE8C-82FD-40CD-B9E6-8BD196EF8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3B5EF-9798-480C-B182-F0C1E3D1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B3BEE-2294-4B05-91CB-CF13525B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8D1B-F01F-4A6B-A0B9-B348A335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CE215-D30E-49DE-9125-B82B56CEA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8EC5A-C97E-470C-B72B-12870CEAC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A59F8-09D1-4C4C-80DC-7B59C35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ED470-76F8-4F9C-8D20-0FE0CD29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7EC6C-C831-4740-A522-DB8E0457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8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7D55-B536-4FF4-ADAC-A6AAB88C5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4872-1653-4B97-9B79-753E8E230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E7F86-C624-4B36-A1BF-F89A8AD0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C1E35-6C3B-4ADF-B86D-59CA1BAB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44598-1086-4E1A-AE1A-48B64872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41F2-121C-4A63-838F-4BCBAEA2A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26E20-DCD3-4EB5-B3D4-BF43B41D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65F9-987F-4FD5-9378-FDFC6C12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2293-93E7-40C6-B41B-C5017AD1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55AC7-F444-4845-AB69-D6AA476E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0D20-CF42-45BF-AD7E-AF54B6BA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F6EE-92E3-472A-B416-6BA9B3FED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5B05F-C9AF-4002-8471-C5C1E154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C6BEF-0806-400A-9792-FE24C614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7B535-91DB-4F68-88C0-1BB400A7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57D1E-D8F8-4092-83B6-47C68C6D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8F1E-DA3F-404A-A67D-085A94B3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EAAC1-2567-45EC-B949-3FCF13BA9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FA86E-FE3F-4BE8-9D6B-0935904B2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CA129-F38A-47B3-BD96-009F10E65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52AE9-C4EF-49B4-AF5D-718B6FFC50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4F189-7BF0-420A-A321-1023483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99236-D21C-4420-AFB1-FD6D9080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483F6-19F8-43FD-BBEF-81218F33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6B5B-8F7D-468B-BAAE-4B3B2FB6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E89E6-6071-484E-8F78-883A7B1B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B8A3E-79B3-4B12-B346-817AFD5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29EF3-4C32-49CE-BEE3-F2C62242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3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11519-E300-4C04-A31A-82D64743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08835-1F30-405C-9342-C9D79625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E8A75-FE96-4AC9-9495-537C164A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10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BF694-541C-4C00-AEAD-68E4C83B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BD32-A717-4A0C-9E84-7AD6196C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DD95A-2D4A-481A-9E76-AA3B6AF47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EDC9E-073D-46F7-806D-CBCC7561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CE5A3-5C4E-40D7-B626-B03015F4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DFF86-D03D-49AB-AB25-FCC963D5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D944-AB27-4846-A93B-54C1C13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B811C-9146-4FA1-9DF6-46BF06DEA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7A12A-EE8C-455D-BD2A-88940E8FA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3A972-BF5B-478B-9D71-E26966E8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B17A6-8F2A-477A-B0B6-650450A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E8814-308F-46AB-A248-95115467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2DEF6-77D0-4292-91AC-A3BB599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A843-6BD0-412F-B522-311497F0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8D940-183E-4448-9B3A-DB2182726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08422-4AEB-4DF8-AB70-D2D426983559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E4D4-4BEE-4D29-B1E6-0D6B2FD13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7C50-3C46-42B2-ABF8-7955D1D59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9A00-C303-4E6D-85D6-CBAFE7FD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1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C6E22ED-1F9D-4148-AEE3-F2A72BBD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" y="1977858"/>
            <a:ext cx="6045169" cy="48801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C068FC8-05B0-47CF-829F-B6A20742B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874" y="57150"/>
            <a:ext cx="915126" cy="919331"/>
          </a:xfrm>
          <a:prstGeom prst="rect">
            <a:avLst/>
          </a:prstGeom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49D1E51D-70C8-46B7-BF79-576AA7453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881" y="0"/>
            <a:ext cx="6168682" cy="5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43" tIns="45614" rIns="91243" bIns="456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163576"/>
                </a:solidFill>
                <a:latin typeface="Arial Black" pitchFamily="34" charset="0"/>
              </a:rPr>
              <a:t>Engineered </a:t>
            </a:r>
            <a:r>
              <a:rPr lang="en-US" altLang="en-US" sz="3200" dirty="0" err="1">
                <a:solidFill>
                  <a:srgbClr val="163576"/>
                </a:solidFill>
                <a:latin typeface="Arial Black" pitchFamily="34" charset="0"/>
              </a:rPr>
              <a:t>nanoBIO</a:t>
            </a:r>
            <a:r>
              <a:rPr lang="en-US" altLang="en-US" sz="3200" dirty="0">
                <a:solidFill>
                  <a:srgbClr val="163576"/>
                </a:solidFill>
                <a:latin typeface="Arial Black" pitchFamily="34" charset="0"/>
              </a:rPr>
              <a:t> Node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32B6AD-C801-401B-823B-BC8FE3D7A0D5}"/>
              </a:ext>
            </a:extLst>
          </p:cNvPr>
          <p:cNvSpPr/>
          <p:nvPr/>
        </p:nvSpPr>
        <p:spPr>
          <a:xfrm>
            <a:off x="1992086" y="527116"/>
            <a:ext cx="9176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1400" b="1" dirty="0">
                <a:solidFill>
                  <a:srgbClr val="163576"/>
                </a:solidFill>
                <a:latin typeface="Arial" charset="0"/>
              </a:rPr>
              <a:t>Indiana University: Intelligent Systems Engineering, Chemistry, Science Gateways Community Institute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7D53B7-1765-407C-92D3-E8C3E097BE7D}"/>
              </a:ext>
            </a:extLst>
          </p:cNvPr>
          <p:cNvSpPr/>
          <p:nvPr/>
        </p:nvSpPr>
        <p:spPr>
          <a:xfrm>
            <a:off x="0" y="883219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Engineered </a:t>
            </a:r>
            <a:r>
              <a:rPr lang="en-US" dirty="0" err="1"/>
              <a:t>nanoBIO</a:t>
            </a:r>
            <a:r>
              <a:rPr lang="en-US" dirty="0"/>
              <a:t> node at Indiana University (IU) will develop a powerful set of integrated computational nanotechnology tools that facilitate the discovery of customized, efficient, and safe nanoscale devices for biological applications. Applications and Frameworks will be deployed and supported on </a:t>
            </a:r>
            <a:r>
              <a:rPr lang="en-US" dirty="0" err="1"/>
              <a:t>nanoHUB</a:t>
            </a:r>
            <a:r>
              <a:rPr lang="en-US" dirty="0"/>
              <a:t>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28BA3D2-8EB9-43C1-BC2D-B46B526EFD9B}"/>
              </a:ext>
            </a:extLst>
          </p:cNvPr>
          <p:cNvGrpSpPr/>
          <p:nvPr/>
        </p:nvGrpSpPr>
        <p:grpSpPr>
          <a:xfrm>
            <a:off x="6280658" y="5023821"/>
            <a:ext cx="3659408" cy="1814580"/>
            <a:chOff x="596347" y="566937"/>
            <a:chExt cx="10734261" cy="512620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5038455-7794-46B6-BFA7-8C9EF93E60B6}"/>
                </a:ext>
              </a:extLst>
            </p:cNvPr>
            <p:cNvSpPr/>
            <p:nvPr/>
          </p:nvSpPr>
          <p:spPr>
            <a:xfrm>
              <a:off x="596347" y="566937"/>
              <a:ext cx="10734261" cy="5126202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1" descr="A picture containing dome&#10;&#10;Description generated with high confidence">
              <a:extLst>
                <a:ext uri="{FF2B5EF4-FFF2-40B4-BE49-F238E27FC236}">
                  <a16:creationId xmlns:a16="http://schemas.microsoft.com/office/drawing/2014/main" id="{67E6C271-CB1C-4B37-A593-E71E37C86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3" y="1193425"/>
              <a:ext cx="3537345" cy="353734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AAA6CA9-99E9-4FC9-9041-B84F9F2D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487" y="659698"/>
              <a:ext cx="2026111" cy="4604800"/>
            </a:xfrm>
            <a:prstGeom prst="rect">
              <a:avLst/>
            </a:prstGeom>
          </p:spPr>
        </p:pic>
        <p:pic>
          <p:nvPicPr>
            <p:cNvPr id="44" name="Picture 43" descr="A picture containing building, dome&#10;&#10;Description generated with very high confidence">
              <a:extLst>
                <a:ext uri="{FF2B5EF4-FFF2-40B4-BE49-F238E27FC236}">
                  <a16:creationId xmlns:a16="http://schemas.microsoft.com/office/drawing/2014/main" id="{92B4EAF4-9B18-44AA-9A17-9D5E7208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987" y="659698"/>
              <a:ext cx="2682296" cy="460480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3B87C4C-3470-48D6-8087-34A5367E088E}"/>
              </a:ext>
            </a:extLst>
          </p:cNvPr>
          <p:cNvSpPr txBox="1"/>
          <p:nvPr/>
        </p:nvSpPr>
        <p:spPr>
          <a:xfrm>
            <a:off x="6267622" y="6435188"/>
            <a:ext cx="2090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 Shape Lab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46" name="Content Placeholder 9">
            <a:extLst>
              <a:ext uri="{FF2B5EF4-FFF2-40B4-BE49-F238E27FC236}">
                <a16:creationId xmlns:a16="http://schemas.microsoft.com/office/drawing/2014/main" id="{67ED04F0-AA2E-4AE4-A2AE-DD0FCA2FCC11}"/>
              </a:ext>
            </a:extLst>
          </p:cNvPr>
          <p:cNvSpPr txBox="1">
            <a:spLocks/>
          </p:cNvSpPr>
          <p:nvPr/>
        </p:nvSpPr>
        <p:spPr>
          <a:xfrm>
            <a:off x="6267622" y="1802525"/>
            <a:ext cx="5924378" cy="31432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Use in Undergraduate and masters programs in ISE for Nanoengineering and Bioengineering </a:t>
            </a:r>
          </a:p>
          <a:p>
            <a:pPr lvl="1"/>
            <a:r>
              <a:rPr lang="en-US" sz="2600" dirty="0"/>
              <a:t>ISE (Intelligent Systems Engineering) as a new department developing courses from scratch (67 defined in first 2 years)</a:t>
            </a:r>
          </a:p>
          <a:p>
            <a:r>
              <a:rPr lang="en-US" sz="2600" dirty="0"/>
              <a:t>Research Experiences for Undergraduates throughout year</a:t>
            </a:r>
          </a:p>
          <a:p>
            <a:r>
              <a:rPr lang="en-US" sz="2600" dirty="0"/>
              <a:t>Annual engineered </a:t>
            </a:r>
            <a:r>
              <a:rPr lang="en-US" sz="2600" dirty="0" err="1"/>
              <a:t>nanoBIO</a:t>
            </a:r>
            <a:r>
              <a:rPr lang="en-US" sz="2600" dirty="0"/>
              <a:t> workshop</a:t>
            </a:r>
          </a:p>
          <a:p>
            <a:r>
              <a:rPr lang="en-US" sz="2600" dirty="0"/>
              <a:t>Summer Camps for Middle and High School Students</a:t>
            </a:r>
          </a:p>
          <a:p>
            <a:r>
              <a:rPr lang="en-US" sz="2600" dirty="0"/>
              <a:t>Online (</a:t>
            </a:r>
            <a:r>
              <a:rPr lang="en-US" sz="2600" dirty="0" err="1"/>
              <a:t>nanoHUB</a:t>
            </a:r>
            <a:r>
              <a:rPr lang="en-US" sz="2600" dirty="0"/>
              <a:t> and YouTube) courses with accessible content on </a:t>
            </a:r>
            <a:r>
              <a:rPr lang="en-US" sz="2600" dirty="0" err="1"/>
              <a:t>nano</a:t>
            </a:r>
            <a:r>
              <a:rPr lang="en-US" sz="2600" dirty="0"/>
              <a:t> and bioengineering</a:t>
            </a:r>
          </a:p>
          <a:p>
            <a:r>
              <a:rPr lang="en-US" sz="2600" dirty="0"/>
              <a:t>Research and Education tools build on existing simulations, analytics and frameworks: </a:t>
            </a:r>
            <a:r>
              <a:rPr lang="en-US" sz="2600" dirty="0" err="1"/>
              <a:t>Physicell</a:t>
            </a:r>
            <a:r>
              <a:rPr lang="en-US" sz="2600" dirty="0"/>
              <a:t> and CompuCell3D</a:t>
            </a:r>
          </a:p>
          <a:p>
            <a:pPr lvl="1"/>
            <a:endParaRPr lang="en-US" sz="1100" dirty="0"/>
          </a:p>
        </p:txBody>
      </p:sp>
      <p:pic>
        <p:nvPicPr>
          <p:cNvPr id="47" name="Content Placeholder 4">
            <a:extLst>
              <a:ext uri="{FF2B5EF4-FFF2-40B4-BE49-F238E27FC236}">
                <a16:creationId xmlns:a16="http://schemas.microsoft.com/office/drawing/2014/main" id="{9A24B0AA-32B8-4BB3-ACF8-04D669EDEE9C}"/>
              </a:ext>
            </a:extLst>
          </p:cNvPr>
          <p:cNvPicPr>
            <a:picLocks noGrp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0469012" y="4926175"/>
            <a:ext cx="1709484" cy="19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09C41973-1195-4F1C-9543-8C331DCC7C07}"/>
              </a:ext>
            </a:extLst>
          </p:cNvPr>
          <p:cNvSpPr/>
          <p:nvPr/>
        </p:nvSpPr>
        <p:spPr>
          <a:xfrm>
            <a:off x="9953102" y="5023821"/>
            <a:ext cx="1031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PhysiCell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AFF32-1A74-44A8-AA4C-1CA735D64E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" y="72240"/>
            <a:ext cx="2170176" cy="9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151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8</cp:revision>
  <dcterms:created xsi:type="dcterms:W3CDTF">2017-10-31T13:23:08Z</dcterms:created>
  <dcterms:modified xsi:type="dcterms:W3CDTF">2018-01-18T23:04:01Z</dcterms:modified>
</cp:coreProperties>
</file>