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2" r:id="rId23"/>
    <p:sldId id="283" r:id="rId24"/>
    <p:sldId id="291" r:id="rId25"/>
    <p:sldId id="292" r:id="rId26"/>
    <p:sldId id="293" r:id="rId27"/>
    <p:sldId id="284" r:id="rId28"/>
    <p:sldId id="286" r:id="rId29"/>
    <p:sldId id="285" r:id="rId30"/>
    <p:sldId id="288" r:id="rId31"/>
    <p:sldId id="289" r:id="rId32"/>
    <p:sldId id="290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8403" autoAdjust="0"/>
  </p:normalViewPr>
  <p:slideViewPr>
    <p:cSldViewPr>
      <p:cViewPr>
        <p:scale>
          <a:sx n="74" d="100"/>
          <a:sy n="74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A673-C535-49BF-9DCB-8CF509DC7B63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12B37-2E69-4762-AF7D-1071C742E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/>
              <a:t>POSIX standard interface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Distributed architecture supporting parallel I/O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2B37-2E69-4762-AF7D-1071C742EC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2B37-2E69-4762-AF7D-1071C742EC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7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Condor focuses on scheduling of jobs on clusters. </a:t>
            </a:r>
          </a:p>
          <a:p>
            <a:r>
              <a:rPr lang="en-US" dirty="0" smtClean="0"/>
              <a:t>Globus focuses on integration of</a:t>
            </a:r>
            <a:r>
              <a:rPr lang="en-US" baseline="0" dirty="0" smtClean="0"/>
              <a:t> resources from different sites</a:t>
            </a:r>
            <a:r>
              <a:rPr lang="en-US" dirty="0" smtClean="0"/>
              <a:t>, and provides an abstract job execution interface. It</a:t>
            </a:r>
            <a:r>
              <a:rPr lang="en-US" baseline="0" dirty="0" smtClean="0"/>
              <a:t> relies on systems such as Nimrod/G to do the scheduling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2B37-2E69-4762-AF7D-1071C742EC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API not totally compatible with POSIX standard</a:t>
            </a:r>
          </a:p>
          <a:p>
            <a:r>
              <a:rPr lang="en-US" dirty="0" smtClean="0"/>
              <a:t>Relaxed data consistency model: atomic record append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2B37-2E69-4762-AF7D-1071C742EC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GFS for data storage</a:t>
            </a:r>
          </a:p>
          <a:p>
            <a:r>
              <a:rPr lang="en-US" dirty="0" smtClean="0"/>
              <a:t>Built on commodity hardware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2B37-2E69-4762-AF7D-1071C742EC3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Infrastructure as a Service in</a:t>
            </a:r>
            <a:r>
              <a:rPr lang="en-US" baseline="0" dirty="0" smtClean="0"/>
              <a:t> the form of virtual machines and virtual disk volumes</a:t>
            </a:r>
          </a:p>
          <a:p>
            <a:r>
              <a:rPr lang="en-US" baseline="0" dirty="0" smtClean="0"/>
              <a:t>Deployed at the </a:t>
            </a:r>
            <a:r>
              <a:rPr lang="en-US" baseline="0" dirty="0" err="1" smtClean="0"/>
              <a:t>india</a:t>
            </a:r>
            <a:r>
              <a:rPr lang="en-US" baseline="0" dirty="0" smtClean="0"/>
              <a:t> site of </a:t>
            </a:r>
            <a:r>
              <a:rPr lang="en-US" baseline="0" dirty="0" err="1" smtClean="0"/>
              <a:t>FutureGrid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2B37-2E69-4762-AF7D-1071C742EC3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2B37-2E69-4762-AF7D-1071C742EC3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An Overview of Grid, Cloud and related Database Technologies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 altLang="zh-CN" dirty="0" err="1" smtClean="0"/>
              <a:t>Xiaoming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Gao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Grid workflow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0574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sz="3400" dirty="0" smtClean="0"/>
              <a:t>Workflow life cycle: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	</a:t>
            </a:r>
            <a:r>
              <a:rPr lang="en-US" sz="2900" dirty="0" smtClean="0"/>
              <a:t>- Composition, representation and execution model description</a:t>
            </a:r>
          </a:p>
          <a:p>
            <a:pPr>
              <a:spcAft>
                <a:spcPts val="600"/>
              </a:spcAft>
              <a:buNone/>
            </a:pPr>
            <a:r>
              <a:rPr lang="en-US" sz="2900" dirty="0" smtClean="0"/>
              <a:t>	- Mapping workflow to resources</a:t>
            </a:r>
          </a:p>
          <a:p>
            <a:pPr>
              <a:spcAft>
                <a:spcPts val="600"/>
              </a:spcAft>
              <a:buNone/>
            </a:pPr>
            <a:r>
              <a:rPr lang="en-US" sz="2900" dirty="0" smtClean="0"/>
              <a:t>	- Execution</a:t>
            </a:r>
          </a:p>
          <a:p>
            <a:pPr>
              <a:spcAft>
                <a:spcPts val="600"/>
              </a:spcAft>
              <a:buNone/>
            </a:pPr>
            <a:r>
              <a:rPr lang="en-US" sz="2900" dirty="0" smtClean="0"/>
              <a:t>	- Provenance in all stages of life cycle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429000"/>
            <a:ext cx="8229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5100" dirty="0" smtClean="0"/>
              <a:t>An example - </a:t>
            </a:r>
            <a:r>
              <a:rPr lang="en-US" sz="5100" dirty="0" err="1" smtClean="0"/>
              <a:t>Triana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dirty="0" smtClean="0"/>
              <a:t>	- </a:t>
            </a:r>
            <a:r>
              <a:rPr lang="en-US" sz="4500" dirty="0" smtClean="0"/>
              <a:t>Compact graphical composition, Cyclic graph representation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4500" dirty="0" smtClean="0"/>
              <a:t>External b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roker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resource mapping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500" baseline="0" dirty="0" smtClean="0"/>
              <a:t>	-</a:t>
            </a:r>
            <a:r>
              <a:rPr lang="en-US" sz="4500" dirty="0" smtClean="0"/>
              <a:t> Job level and service level execution, passive failure report, adaptive workflows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Detailed provenance recording</a:t>
            </a:r>
            <a:endParaRPr kumimoji="0" lang="en-US" sz="4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4770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</a:t>
            </a:r>
            <a:r>
              <a:rPr lang="en-US" sz="1200" dirty="0" err="1" smtClean="0"/>
              <a:t>Ewa</a:t>
            </a:r>
            <a:r>
              <a:rPr lang="en-US" sz="1200" dirty="0" smtClean="0"/>
              <a:t> </a:t>
            </a:r>
            <a:r>
              <a:rPr lang="en-US" sz="1200" dirty="0" err="1" smtClean="0"/>
              <a:t>Deelman</a:t>
            </a:r>
            <a:r>
              <a:rPr lang="en-US" sz="1200" dirty="0" smtClean="0"/>
              <a:t>, et. al. “Workflows and e-Science: An overview of workflow system features and capabilities”.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Cloud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90499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100" dirty="0" smtClean="0"/>
              <a:t>Definition of Cloud:</a:t>
            </a:r>
          </a:p>
          <a:p>
            <a:pPr marL="54864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A large </a:t>
            </a:r>
            <a:r>
              <a:rPr lang="en-US" sz="2600" dirty="0"/>
              <a:t>pool of easily </a:t>
            </a:r>
            <a:r>
              <a:rPr lang="en-US" sz="2600" dirty="0" smtClean="0"/>
              <a:t>accessible </a:t>
            </a:r>
            <a:r>
              <a:rPr lang="en-US" sz="2600" dirty="0"/>
              <a:t>virtualized </a:t>
            </a:r>
            <a:r>
              <a:rPr lang="en-US" sz="2600" dirty="0" smtClean="0"/>
              <a:t>resources</a:t>
            </a:r>
          </a:p>
          <a:p>
            <a:pPr marL="54864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Dynamically scalable </a:t>
            </a:r>
            <a:r>
              <a:rPr lang="en-US" sz="2600" dirty="0"/>
              <a:t>to a variable </a:t>
            </a:r>
            <a:r>
              <a:rPr lang="en-US" sz="2600" dirty="0" smtClean="0"/>
              <a:t>load, allowing for optimum </a:t>
            </a:r>
            <a:r>
              <a:rPr lang="en-US" sz="2600" dirty="0"/>
              <a:t>resource </a:t>
            </a:r>
            <a:r>
              <a:rPr lang="en-US" sz="2600" dirty="0" smtClean="0"/>
              <a:t>utilization</a:t>
            </a:r>
          </a:p>
          <a:p>
            <a:pPr marL="54864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Provided in </a:t>
            </a:r>
            <a:r>
              <a:rPr lang="en-US" sz="2600" dirty="0"/>
              <a:t>a </a:t>
            </a:r>
            <a:r>
              <a:rPr lang="en-US" sz="2600" dirty="0" smtClean="0"/>
              <a:t>pay-per-use model, with </a:t>
            </a:r>
            <a:r>
              <a:rPr lang="en-US" sz="2600" dirty="0" err="1" smtClean="0"/>
              <a:t>QoS</a:t>
            </a:r>
            <a:r>
              <a:rPr lang="en-US" sz="2600" dirty="0" smtClean="0"/>
              <a:t> specified with SLAs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76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Cloud Stack: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28800" y="5334000"/>
            <a:ext cx="525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Infrastructure as a Service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4648200"/>
            <a:ext cx="525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Platform as a Service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3962400"/>
            <a:ext cx="525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 as a Service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4770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Luis M. Vaquero, et. al. “A Break in the Clouds: Towards a Cloud Definition”.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Cloud technologies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76400" y="4572000"/>
            <a:ext cx="457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File System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83327" y="3657600"/>
            <a:ext cx="21717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MapR</a:t>
            </a:r>
            <a:r>
              <a:rPr lang="en-US" b="1" dirty="0" smtClean="0"/>
              <a:t>ed</a:t>
            </a:r>
            <a:r>
              <a:rPr lang="en-US" dirty="0" smtClean="0"/>
              <a:t>uce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62400" y="3657600"/>
            <a:ext cx="2286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BigTable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10" idx="1"/>
          </p:cNvCxnSpPr>
          <p:nvPr/>
        </p:nvCxnSpPr>
        <p:spPr>
          <a:xfrm>
            <a:off x="6248400" y="49911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0" y="466793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Hadoop</a:t>
            </a:r>
            <a:r>
              <a:rPr lang="en-US" dirty="0" smtClean="0"/>
              <a:t> Distributed File System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0"/>
            <a:endCxn id="15" idx="2"/>
          </p:cNvCxnSpPr>
          <p:nvPr/>
        </p:nvCxnSpPr>
        <p:spPr>
          <a:xfrm flipH="1" flipV="1">
            <a:off x="2391641" y="2971800"/>
            <a:ext cx="377536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1941" y="20484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Hadoop</a:t>
            </a:r>
            <a:r>
              <a:rPr lang="en-US" dirty="0" smtClean="0"/>
              <a:t> MapReduce,</a:t>
            </a:r>
          </a:p>
          <a:p>
            <a:r>
              <a:rPr lang="en-US" dirty="0" smtClean="0"/>
              <a:t>Amazon Elastic MapReduce,</a:t>
            </a:r>
          </a:p>
          <a:p>
            <a:r>
              <a:rPr lang="en-US" dirty="0" smtClean="0"/>
              <a:t>Azure MapReduce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20484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HBase</a:t>
            </a:r>
            <a:r>
              <a:rPr lang="en-US" dirty="0" smtClean="0"/>
              <a:t>,</a:t>
            </a:r>
          </a:p>
          <a:p>
            <a:r>
              <a:rPr lang="en-US" dirty="0" smtClean="0"/>
              <a:t>Amazon </a:t>
            </a:r>
            <a:r>
              <a:rPr lang="en-US" dirty="0" err="1" smtClean="0"/>
              <a:t>SimpleDB</a:t>
            </a:r>
            <a:r>
              <a:rPr lang="en-US" dirty="0" smtClean="0"/>
              <a:t>,</a:t>
            </a:r>
          </a:p>
          <a:p>
            <a:r>
              <a:rPr lang="en-US" dirty="0" smtClean="0"/>
              <a:t>Azure Table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7" idx="0"/>
            <a:endCxn id="17" idx="2"/>
          </p:cNvCxnSpPr>
          <p:nvPr/>
        </p:nvCxnSpPr>
        <p:spPr>
          <a:xfrm flipV="1">
            <a:off x="5105400" y="29718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609600" y="1219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Contribution from Google:</a:t>
            </a:r>
          </a:p>
        </p:txBody>
      </p:sp>
    </p:spTree>
    <p:extLst>
      <p:ext uri="{BB962C8B-B14F-4D97-AF65-F5344CB8AC3E}">
        <p14:creationId xmlns:p14="http://schemas.microsoft.com/office/powerpoint/2010/main" val="15844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Targets at large files and write-once-read-many access styles</a:t>
            </a:r>
          </a:p>
          <a:p>
            <a:r>
              <a:rPr lang="en-US" dirty="0" smtClean="0"/>
              <a:t>Built on commodity hardware : </a:t>
            </a:r>
            <a:r>
              <a:rPr lang="en-US" dirty="0"/>
              <a:t>failure as norm</a:t>
            </a:r>
          </a:p>
          <a:p>
            <a:r>
              <a:rPr lang="en-US" dirty="0"/>
              <a:t>Files divided into fixed-size </a:t>
            </a:r>
            <a:r>
              <a:rPr lang="en-US" dirty="0" smtClean="0"/>
              <a:t>chucks </a:t>
            </a:r>
            <a:r>
              <a:rPr lang="en-US" dirty="0"/>
              <a:t>and </a:t>
            </a:r>
            <a:r>
              <a:rPr lang="en-US" dirty="0" smtClean="0"/>
              <a:t>duplicated</a:t>
            </a:r>
            <a:endParaRPr lang="en-US" dirty="0"/>
          </a:p>
          <a:p>
            <a:r>
              <a:rPr lang="en-US" dirty="0" smtClean="0"/>
              <a:t>Logging, check-pointing and replication for fast recovery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2125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4770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Sanjay </a:t>
            </a:r>
            <a:r>
              <a:rPr lang="en-US" sz="1200" dirty="0" err="1" smtClean="0"/>
              <a:t>Ghemawat</a:t>
            </a:r>
            <a:r>
              <a:rPr lang="en-US" sz="1200" dirty="0" smtClean="0"/>
              <a:t>, et. al. “The Google File System”.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50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Google MapReduce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799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3800" dirty="0" smtClean="0"/>
              <a:t>MapReduce programming model:</a:t>
            </a:r>
          </a:p>
          <a:p>
            <a:pPr marL="548640">
              <a:buFontTx/>
              <a:buChar char="-"/>
            </a:pPr>
            <a:r>
              <a:rPr lang="en-US" sz="2900" dirty="0"/>
              <a:t>m</a:t>
            </a:r>
            <a:r>
              <a:rPr lang="en-US" sz="2900" dirty="0" smtClean="0"/>
              <a:t>ap (k1, v1)                -&gt; list(k2, v2)</a:t>
            </a:r>
          </a:p>
          <a:p>
            <a:pPr marL="548640">
              <a:buFontTx/>
              <a:buChar char="-"/>
            </a:pPr>
            <a:endParaRPr lang="en-US" sz="2900" dirty="0" smtClean="0"/>
          </a:p>
          <a:p>
            <a:pPr marL="548640">
              <a:buFontTx/>
              <a:buChar char="-"/>
            </a:pPr>
            <a:r>
              <a:rPr lang="en-US" sz="2900" dirty="0" smtClean="0"/>
              <a:t>reduce (k2, list(v2))    -&gt; list(v2)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971800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5100" dirty="0" smtClean="0"/>
              <a:t>Applications:</a:t>
            </a:r>
          </a:p>
          <a:p>
            <a:pPr>
              <a:spcBef>
                <a:spcPts val="600"/>
              </a:spcBef>
            </a:pPr>
            <a:endParaRPr lang="en-US" sz="3800" dirty="0" smtClean="0"/>
          </a:p>
          <a:p>
            <a:pPr marL="548640">
              <a:spcBef>
                <a:spcPts val="600"/>
              </a:spcBef>
              <a:buFontTx/>
              <a:buChar char="-"/>
            </a:pPr>
            <a:r>
              <a:rPr lang="en-US" sz="3800" dirty="0" smtClean="0"/>
              <a:t>Wordcount</a:t>
            </a:r>
          </a:p>
          <a:p>
            <a:pPr marL="548640">
              <a:spcBef>
                <a:spcPts val="600"/>
              </a:spcBef>
              <a:buFontTx/>
              <a:buChar char="-"/>
            </a:pPr>
            <a:endParaRPr lang="en-US" sz="3800" dirty="0" smtClean="0"/>
          </a:p>
          <a:p>
            <a:pPr marL="548640">
              <a:spcBef>
                <a:spcPts val="600"/>
              </a:spcBef>
              <a:buFontTx/>
              <a:buChar char="-"/>
            </a:pPr>
            <a:r>
              <a:rPr lang="en-US" sz="3800" dirty="0"/>
              <a:t>I</a:t>
            </a:r>
            <a:r>
              <a:rPr lang="en-US" sz="3800" dirty="0" smtClean="0"/>
              <a:t>nverted index</a:t>
            </a:r>
          </a:p>
          <a:p>
            <a:pPr marL="548640">
              <a:spcBef>
                <a:spcPts val="600"/>
              </a:spcBef>
              <a:buFontTx/>
              <a:buChar char="-"/>
            </a:pPr>
            <a:endParaRPr lang="en-US" sz="3800" dirty="0" smtClean="0"/>
          </a:p>
          <a:p>
            <a:pPr marL="548640">
              <a:spcBef>
                <a:spcPts val="600"/>
              </a:spcBef>
              <a:buFontTx/>
              <a:buChar char="-"/>
            </a:pPr>
            <a:r>
              <a:rPr lang="en-US" sz="3800" dirty="0"/>
              <a:t>A</a:t>
            </a:r>
            <a:r>
              <a:rPr lang="en-US" sz="3800" dirty="0" smtClean="0"/>
              <a:t>ll-pair sequence alignment</a:t>
            </a:r>
          </a:p>
          <a:p>
            <a:pPr marL="548640" indent="0">
              <a:spcBef>
                <a:spcPts val="600"/>
              </a:spcBef>
              <a:buNone/>
            </a:pPr>
            <a:r>
              <a:rPr lang="en-US" sz="3800" dirty="0" smtClean="0"/>
              <a:t> </a:t>
            </a:r>
          </a:p>
          <a:p>
            <a:pPr marL="548640">
              <a:spcBef>
                <a:spcPts val="600"/>
              </a:spcBef>
              <a:buFontTx/>
              <a:buChar char="-"/>
            </a:pPr>
            <a:r>
              <a:rPr lang="en-US" sz="3800" dirty="0"/>
              <a:t>K</a:t>
            </a:r>
            <a:r>
              <a:rPr lang="en-US" sz="3800" dirty="0" smtClean="0"/>
              <a:t>-means clustering (iterative MapReduce with Twister)</a:t>
            </a:r>
          </a:p>
          <a:p>
            <a:pPr marL="548640">
              <a:spcBef>
                <a:spcPts val="600"/>
              </a:spcBef>
              <a:buFontTx/>
              <a:buChar char="-"/>
            </a:pPr>
            <a:endParaRPr lang="en-US" sz="3800" dirty="0" smtClean="0"/>
          </a:p>
          <a:p>
            <a:pPr marL="548640">
              <a:spcBef>
                <a:spcPts val="600"/>
              </a:spcBef>
              <a:buFontTx/>
              <a:buChar char="-"/>
            </a:pPr>
            <a:r>
              <a:rPr lang="en-US" sz="3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284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MapReduce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562600"/>
            <a:ext cx="7543800" cy="68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Task </a:t>
            </a:r>
            <a:r>
              <a:rPr lang="en-US" dirty="0" smtClean="0"/>
              <a:t>rescheduling and master checkpoints to handle failures</a:t>
            </a:r>
          </a:p>
          <a:p>
            <a:r>
              <a:rPr lang="en-US" dirty="0" smtClean="0"/>
              <a:t>Backup tasks to deal with “stragglers”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63207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4770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Jeffrey Dean, et. al. “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: Simplified Data Processing on Large Clusters”.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22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391"/>
            <a:ext cx="82296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Data Model:</a:t>
            </a:r>
          </a:p>
          <a:p>
            <a:pPr marL="548640">
              <a:buFontTx/>
              <a:buChar char="-"/>
            </a:pPr>
            <a:r>
              <a:rPr lang="it-IT" sz="2900" dirty="0" smtClean="0"/>
              <a:t>A </a:t>
            </a:r>
            <a:r>
              <a:rPr lang="it-IT" sz="2900" dirty="0"/>
              <a:t>sparse, distributed, persistent </a:t>
            </a:r>
            <a:r>
              <a:rPr lang="it-IT" sz="2900" dirty="0" smtClean="0"/>
              <a:t>multidimensional s</a:t>
            </a:r>
            <a:r>
              <a:rPr lang="en-US" sz="2900" dirty="0" err="1" smtClean="0"/>
              <a:t>orted</a:t>
            </a:r>
            <a:r>
              <a:rPr lang="en-US" sz="2900" dirty="0" smtClean="0"/>
              <a:t> map</a:t>
            </a:r>
          </a:p>
          <a:p>
            <a:pPr marL="548640">
              <a:buFontTx/>
              <a:buChar char="-"/>
            </a:pPr>
            <a:r>
              <a:rPr lang="en-US" sz="2900" dirty="0" smtClean="0"/>
              <a:t>A table can have multiple column families</a:t>
            </a:r>
          </a:p>
          <a:p>
            <a:pPr marL="548640">
              <a:buFontTx/>
              <a:buChar char="-"/>
            </a:pPr>
            <a:r>
              <a:rPr lang="en-US" sz="2900" dirty="0" smtClean="0"/>
              <a:t>A column family can have unbounded number of columns</a:t>
            </a:r>
            <a:endParaRPr lang="en-US" sz="2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48790"/>
            <a:ext cx="74580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3434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/>
              <a:t>System design:</a:t>
            </a:r>
          </a:p>
          <a:p>
            <a:pPr marL="548640">
              <a:buFontTx/>
              <a:buChar char="-"/>
            </a:pPr>
            <a:r>
              <a:rPr lang="en-US" sz="2900" dirty="0" smtClean="0"/>
              <a:t>Targeted at </a:t>
            </a:r>
            <a:r>
              <a:rPr lang="en-US" sz="2900" dirty="0" err="1" smtClean="0"/>
              <a:t>peta</a:t>
            </a:r>
            <a:r>
              <a:rPr lang="en-US" sz="2900" dirty="0" smtClean="0"/>
              <a:t>-scale structured data storage with flexible schemas</a:t>
            </a:r>
          </a:p>
          <a:p>
            <a:pPr marL="548640">
              <a:buFontTx/>
              <a:buChar char="-"/>
            </a:pPr>
            <a:r>
              <a:rPr lang="en-US" sz="2900" dirty="0" smtClean="0"/>
              <a:t>Provide row level atomic mutation</a:t>
            </a:r>
          </a:p>
          <a:p>
            <a:pPr marL="548640">
              <a:buFontTx/>
              <a:buChar char="-"/>
            </a:pPr>
            <a:r>
              <a:rPr lang="en-US" sz="2900" dirty="0" smtClean="0"/>
              <a:t>Tables are divided horizontally into tablets</a:t>
            </a:r>
          </a:p>
          <a:p>
            <a:pPr marL="548640">
              <a:buFontTx/>
              <a:buChar char="-"/>
            </a:pPr>
            <a:r>
              <a:rPr lang="en-US" sz="2900" dirty="0" smtClean="0"/>
              <a:t>One master server and multiple tablet servers</a:t>
            </a:r>
          </a:p>
          <a:p>
            <a:pPr marL="548640">
              <a:buFontTx/>
              <a:buChar char="-"/>
            </a:pPr>
            <a:r>
              <a:rPr lang="en-US" sz="2900" dirty="0" smtClean="0"/>
              <a:t>Uses Chubby for master election and partial metadata storage</a:t>
            </a:r>
            <a:endParaRPr lang="en-US" sz="29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4770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Fay Chang, et. al. “</a:t>
            </a:r>
            <a:r>
              <a:rPr lang="en-US" sz="1200" dirty="0" err="1" smtClean="0"/>
              <a:t>Bigtable</a:t>
            </a:r>
            <a:r>
              <a:rPr lang="en-US" sz="1200" dirty="0" smtClean="0"/>
              <a:t>: A Distributed Storage System for Structured Data”.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36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Infrastructure as a Service - Eucalyptus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953000"/>
            <a:ext cx="82296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Interfaces compatible with Amazon EC2, S3 and EBS</a:t>
            </a:r>
          </a:p>
          <a:p>
            <a:r>
              <a:rPr lang="en-US" dirty="0" err="1" smtClean="0"/>
              <a:t>Eucalyputs</a:t>
            </a:r>
            <a:r>
              <a:rPr lang="en-US" dirty="0" smtClean="0"/>
              <a:t> S3 is used for VM image management</a:t>
            </a:r>
          </a:p>
          <a:p>
            <a:r>
              <a:rPr lang="en-US" dirty="0" smtClean="0"/>
              <a:t>Provide virtual network overlay for constructing virtual clusters</a:t>
            </a:r>
          </a:p>
        </p:txBody>
      </p:sp>
      <p:pic>
        <p:nvPicPr>
          <p:cNvPr id="4" name="Content Placeholder 3" descr="Eucalyptus_cloud_architecture-1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066800"/>
            <a:ext cx="6268684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4770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Daniel </a:t>
            </a:r>
            <a:r>
              <a:rPr lang="en-US" sz="1200" dirty="0" err="1" smtClean="0"/>
              <a:t>Nurmi</a:t>
            </a:r>
            <a:r>
              <a:rPr lang="en-US" sz="1200" dirty="0" smtClean="0"/>
              <a:t>, et. al. “The Eucalyptus Open-source Cloud-computing System”.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6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scalability example – Elastic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19199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Dynamic extension of Torque cluster with VMs from clouds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Resource provision based on Job queue status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Contextualization completed with Nimbus Context Broker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21" y="2448483"/>
            <a:ext cx="5352879" cy="388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4770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Paul Marshall, et. al. “Elastic Site: Using Clouds to Elastically Extend Site Resources”.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52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Comparison of Grids and Clouds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02059"/>
              </p:ext>
            </p:extLst>
          </p:nvPr>
        </p:nvGraphicFramePr>
        <p:xfrm>
          <a:off x="152400" y="914400"/>
          <a:ext cx="8915399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258"/>
                <a:gridCol w="3364302"/>
                <a:gridCol w="37848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Aspect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Collaborative</a:t>
                      </a:r>
                      <a:r>
                        <a:rPr lang="en-US" baseline="0" dirty="0" smtClean="0"/>
                        <a:t> project-oriented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</a:t>
                      </a:r>
                      <a:r>
                        <a:rPr lang="en-US" baseline="0" dirty="0" smtClean="0"/>
                        <a:t> per 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Architecture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Application/Collective/Resource/Connectivity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SaaS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PaaS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IaaS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Batch-scheduled</a:t>
                      </a:r>
                      <a:r>
                        <a:rPr lang="en-US" baseline="0" dirty="0" smtClean="0"/>
                        <a:t> compute model, distributed virtual data model</a:t>
                      </a:r>
                      <a:r>
                        <a:rPr lang="en-US" baseline="0" smtClean="0"/>
                        <a:t>, virtualized </a:t>
                      </a:r>
                      <a:r>
                        <a:rPr lang="en-US" baseline="0" dirty="0" smtClean="0"/>
                        <a:t>workspace and cluster, easy to monitor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Batch-scheduled as well as interactive compute model, coexistence of centralized and client data</a:t>
                      </a:r>
                      <a:r>
                        <a:rPr lang="en-US" baseline="0" dirty="0" smtClean="0"/>
                        <a:t> model, virtualized hardware and software, hard to monitor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Programming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MPI, Grid RPC, workflow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MapReduce, declarative</a:t>
                      </a:r>
                      <a:r>
                        <a:rPr lang="en-US" baseline="0" dirty="0" smtClean="0"/>
                        <a:t> programming model, scripting, Web Service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HPC, HTC, scientific</a:t>
                      </a:r>
                      <a:r>
                        <a:rPr lang="en-US" baseline="0" dirty="0" smtClean="0"/>
                        <a:t> gateways</a:t>
                      </a:r>
                      <a:r>
                        <a:rPr lang="en-US" dirty="0" smtClean="0"/>
                        <a:t>, a wide range of 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Gateways,</a:t>
                      </a:r>
                      <a:r>
                        <a:rPr lang="en-US" baseline="0" dirty="0" smtClean="0"/>
                        <a:t> Web 2.0, </a:t>
                      </a:r>
                      <a:r>
                        <a:rPr lang="en-US" baseline="0" dirty="0" err="1" smtClean="0"/>
                        <a:t>SaaS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through credential delegations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through</a:t>
                      </a:r>
                      <a:r>
                        <a:rPr lang="en-US" baseline="0" dirty="0" smtClean="0"/>
                        <a:t> isolation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Standardization and interoperability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Lack of standards for clouds interoperability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385686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Luis M. Vaquero, et. al. “A Break in the Clouds: Towards a Cloud Definition”.</a:t>
            </a:r>
          </a:p>
          <a:p>
            <a:r>
              <a:rPr lang="en-US" sz="1200" dirty="0" smtClean="0"/>
              <a:t>Reference: Ian Foster, et. al. “Cloud Computing and Grid Computing 360-Degree Compared”.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70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Outline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Grid technologies </a:t>
            </a:r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Cloud technologies</a:t>
            </a:r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Database technologies related to clouds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Database research opportunities related to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en-US" sz="2200" dirty="0" smtClean="0"/>
              <a:t>Revisiting database engines: data intensive applications such as media delivery, </a:t>
            </a:r>
            <a:r>
              <a:rPr lang="en-US" sz="2200" dirty="0" err="1" smtClean="0"/>
              <a:t>peta</a:t>
            </a:r>
            <a:r>
              <a:rPr lang="en-US" sz="2200" dirty="0" smtClean="0"/>
              <a:t>-scale OLAP systems, power awareness, etc.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200" dirty="0" smtClean="0"/>
              <a:t>Declarative programming for emerging platforms: LINQ, </a:t>
            </a:r>
            <a:r>
              <a:rPr lang="en-US" sz="2200" dirty="0" err="1" smtClean="0"/>
              <a:t>PigLatin</a:t>
            </a:r>
            <a:r>
              <a:rPr lang="en-US" sz="2200" dirty="0" smtClean="0"/>
              <a:t>, etc.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200" dirty="0" smtClean="0"/>
              <a:t>The interplay of structured and unstructured data: manage collection of structured, semi-structured and unstructured data, context management, etc.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200" dirty="0" smtClean="0"/>
              <a:t>Cloud data services: virtualized database consolidation, better manageability, etc.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200" dirty="0" smtClean="0"/>
              <a:t>Mobile applications and virtual worlds: synthesis of heterogeneous data streams from virtual worlds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4770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</a:t>
            </a:r>
            <a:r>
              <a:rPr lang="en-US" sz="1200" dirty="0" err="1" smtClean="0"/>
              <a:t>Rakesh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, et. al. “The Claremont Report on Database Research”.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7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Peta</a:t>
            </a:r>
            <a:r>
              <a:rPr lang="en-US" dirty="0" smtClean="0"/>
              <a:t>-scale data warehousing at Yahoo!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8229600" cy="1295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Everest: a SQL compliant data warehousing engine for analytical applications</a:t>
            </a:r>
          </a:p>
          <a:p>
            <a:r>
              <a:rPr lang="en-US" dirty="0" smtClean="0"/>
              <a:t>Built on commodity hardware: k-way mirroring for availability</a:t>
            </a:r>
          </a:p>
          <a:p>
            <a:r>
              <a:rPr lang="en-US" dirty="0" smtClean="0"/>
              <a:t>Column based table storage for efficient analytical operations</a:t>
            </a:r>
          </a:p>
          <a:p>
            <a:r>
              <a:rPr lang="en-US" dirty="0" smtClean="0"/>
              <a:t>Managing </a:t>
            </a:r>
            <a:r>
              <a:rPr lang="en-US" dirty="0" err="1" smtClean="0"/>
              <a:t>petabytes</a:t>
            </a:r>
            <a:r>
              <a:rPr lang="en-US" dirty="0" smtClean="0"/>
              <a:t> of data at Yahoo!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421594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066800" y="2133600"/>
            <a:ext cx="4038600" cy="10668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362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cluster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3505200"/>
            <a:ext cx="4038600" cy="14478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3886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cluster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81600" y="2133600"/>
            <a:ext cx="2209800" cy="28194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2971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 cluster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64770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Mona </a:t>
            </a:r>
            <a:r>
              <a:rPr lang="en-US" sz="1200" dirty="0" err="1" smtClean="0"/>
              <a:t>Ahuja</a:t>
            </a:r>
            <a:r>
              <a:rPr lang="en-US" sz="1200" dirty="0" smtClean="0"/>
              <a:t>, et. al. “</a:t>
            </a:r>
            <a:r>
              <a:rPr lang="en-US" sz="1200" dirty="0" err="1" smtClean="0"/>
              <a:t>Peta</a:t>
            </a:r>
            <a:r>
              <a:rPr lang="en-US" sz="1200" dirty="0" smtClean="0"/>
              <a:t>-Scale Data Warehousing at Yahoo!”.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33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Database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Compare the performance and scalability of different Database as a Service implementations from cloud providers with TPC-W</a:t>
            </a:r>
          </a:p>
          <a:p>
            <a:r>
              <a:rPr lang="en-US" dirty="0" smtClean="0"/>
              <a:t>Services tested: AWS MySQL, AWS MySQL/R, AWS RDS, AWS </a:t>
            </a:r>
            <a:r>
              <a:rPr lang="en-US" dirty="0" err="1" smtClean="0"/>
              <a:t>SimpleDB</a:t>
            </a:r>
            <a:r>
              <a:rPr lang="en-US" dirty="0" smtClean="0"/>
              <a:t>, AWS S3, Google </a:t>
            </a:r>
            <a:r>
              <a:rPr lang="en-US" dirty="0" err="1" smtClean="0"/>
              <a:t>AppEngine</a:t>
            </a:r>
            <a:r>
              <a:rPr lang="en-US" dirty="0" smtClean="0"/>
              <a:t>, Azure SQL Server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39852"/>
            <a:ext cx="4848129" cy="31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4174" y="5334000"/>
            <a:ext cx="317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EB: Emulated browser requests</a:t>
            </a:r>
          </a:p>
          <a:p>
            <a:r>
              <a:rPr lang="en-US" dirty="0" smtClean="0"/>
              <a:t>1EB: ~500 requests/hour</a:t>
            </a:r>
          </a:p>
          <a:p>
            <a:r>
              <a:rPr lang="en-US" dirty="0" smtClean="0"/>
              <a:t>9000EB: ~1250 requests/second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504801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Donald </a:t>
            </a:r>
            <a:r>
              <a:rPr lang="en-US" sz="1200" dirty="0" err="1" smtClean="0"/>
              <a:t>Kossmann</a:t>
            </a:r>
            <a:r>
              <a:rPr lang="en-US" sz="1200" dirty="0" smtClean="0"/>
              <a:t>, et. al. “An Evaluation of Alternative Architectures for Transaction Processing in the Cloud”.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48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Database vs.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1429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Many </a:t>
            </a:r>
            <a:r>
              <a:rPr lang="en-US" dirty="0" err="1" smtClean="0"/>
              <a:t>MapReduce</a:t>
            </a:r>
            <a:r>
              <a:rPr lang="en-US" dirty="0" smtClean="0"/>
              <a:t> applications </a:t>
            </a:r>
            <a:r>
              <a:rPr lang="en-US" dirty="0"/>
              <a:t>complete data manipulation or search tasks that could be done by parallel </a:t>
            </a:r>
            <a:r>
              <a:rPr lang="en-US" dirty="0" smtClean="0"/>
              <a:t>databases</a:t>
            </a:r>
          </a:p>
          <a:p>
            <a:r>
              <a:rPr lang="en-US" dirty="0" smtClean="0"/>
              <a:t>Compare the performance of parallel databases and MapReduce framework for these data intensive applications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819400"/>
            <a:ext cx="32575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4" y="2546744"/>
            <a:ext cx="3976255" cy="322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6504801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Donald </a:t>
            </a:r>
            <a:r>
              <a:rPr lang="en-US" sz="1200" dirty="0" err="1" smtClean="0"/>
              <a:t>Kossmann</a:t>
            </a:r>
            <a:r>
              <a:rPr lang="en-US" sz="1200" dirty="0" smtClean="0"/>
              <a:t>, et. al. “An Evaluation of Alternative Architectures for Transaction Processing in the Cloud”.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16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have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VBS-</a:t>
            </a:r>
            <a:r>
              <a:rPr lang="en-US" dirty="0" err="1" smtClean="0"/>
              <a:t>Lustre</a:t>
            </a:r>
            <a:r>
              <a:rPr lang="en-US" dirty="0" smtClean="0"/>
              <a:t>: a distributed block storage system for cloud infrastructures</a:t>
            </a:r>
          </a:p>
          <a:p>
            <a:r>
              <a:rPr lang="en-US" dirty="0" smtClean="0"/>
              <a:t>Implementation based on the </a:t>
            </a:r>
            <a:r>
              <a:rPr lang="en-US" dirty="0" err="1" smtClean="0"/>
              <a:t>Lustre</a:t>
            </a:r>
            <a:r>
              <a:rPr lang="en-US" dirty="0" smtClean="0"/>
              <a:t> file system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887416" y="2762653"/>
            <a:ext cx="3429000" cy="208823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CN" sz="2000" dirty="0" smtClean="0">
                <a:solidFill>
                  <a:srgbClr val="000000"/>
                </a:solidFill>
              </a:rPr>
              <a:t>Cloud environment</a:t>
            </a:r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72616" y="2753128"/>
            <a:ext cx="3200400" cy="2088232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Lucida Sans Unicode" pitchFamily="34" charset="0"/>
              </a:rPr>
              <a:t>VBS-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Lucida Sans Unicode" pitchFamily="34" charset="0"/>
              </a:rPr>
              <a:t>Lustre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Lucida Sans Unicode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268416" y="3545216"/>
            <a:ext cx="990600" cy="720080"/>
          </a:xfrm>
          <a:prstGeom prst="roundRect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1600" dirty="0" smtClean="0"/>
              <a:t>VM 2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518448" y="3041160"/>
            <a:ext cx="990600" cy="720080"/>
          </a:xfrm>
          <a:prstGeom prst="roundRect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1600" dirty="0" smtClean="0"/>
              <a:t>VM 1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9" name="Can 8"/>
          <p:cNvSpPr/>
          <p:nvPr/>
        </p:nvSpPr>
        <p:spPr bwMode="auto">
          <a:xfrm>
            <a:off x="3062064" y="3041160"/>
            <a:ext cx="609600" cy="623664"/>
          </a:xfrm>
          <a:prstGeom prst="can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1600" dirty="0" smtClean="0">
                <a:solidFill>
                  <a:schemeClr val="tx1"/>
                </a:solidFill>
              </a:rPr>
              <a:t>LV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rPr>
              <a:t>1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0" name="Can 9"/>
          <p:cNvSpPr/>
          <p:nvPr/>
        </p:nvSpPr>
        <p:spPr bwMode="auto">
          <a:xfrm>
            <a:off x="2982416" y="3905256"/>
            <a:ext cx="609600" cy="614536"/>
          </a:xfrm>
          <a:prstGeom prst="can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1600" dirty="0" smtClean="0">
                <a:solidFill>
                  <a:schemeClr val="tx1"/>
                </a:solidFill>
              </a:rPr>
              <a:t>LV2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1" name="Text Box 202"/>
          <p:cNvSpPr txBox="1">
            <a:spLocks noChangeArrowheads="1"/>
          </p:cNvSpPr>
          <p:nvPr/>
        </p:nvSpPr>
        <p:spPr bwMode="auto">
          <a:xfrm>
            <a:off x="1915616" y="4138792"/>
            <a:ext cx="53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3340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….</a:t>
            </a:r>
            <a:endParaRPr lang="en-US" altLang="zh-CN" sz="1600" dirty="0">
              <a:solidFill>
                <a:schemeClr val="tx1"/>
              </a:solidFill>
              <a:ea typeface="宋体" charset="-122"/>
            </a:endParaRPr>
          </a:p>
        </p:txBody>
      </p:sp>
      <p:cxnSp>
        <p:nvCxnSpPr>
          <p:cNvPr id="12" name="Straight Arrow Connector 11"/>
          <p:cNvCxnSpPr>
            <a:stCxn id="9" idx="4"/>
            <a:endCxn id="8" idx="1"/>
          </p:cNvCxnSpPr>
          <p:nvPr/>
        </p:nvCxnSpPr>
        <p:spPr bwMode="auto">
          <a:xfrm>
            <a:off x="3671664" y="3352992"/>
            <a:ext cx="2846784" cy="4820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>
            <a:stCxn id="10" idx="4"/>
            <a:endCxn id="7" idx="1"/>
          </p:cNvCxnSpPr>
          <p:nvPr/>
        </p:nvCxnSpPr>
        <p:spPr bwMode="auto">
          <a:xfrm flipV="1">
            <a:off x="3592016" y="3905256"/>
            <a:ext cx="1676400" cy="30726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14" name="Text Box 202"/>
          <p:cNvSpPr txBox="1">
            <a:spLocks noChangeArrowheads="1"/>
          </p:cNvSpPr>
          <p:nvPr/>
        </p:nvSpPr>
        <p:spPr bwMode="auto">
          <a:xfrm>
            <a:off x="4049216" y="3100567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3340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Attachment</a:t>
            </a:r>
            <a:endParaRPr lang="en-US" altLang="zh-CN" sz="1600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5" name="Text Box 202"/>
          <p:cNvSpPr txBox="1">
            <a:spLocks noChangeArrowheads="1"/>
          </p:cNvSpPr>
          <p:nvPr/>
        </p:nvSpPr>
        <p:spPr bwMode="auto">
          <a:xfrm>
            <a:off x="3973016" y="3995917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3340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Attachment</a:t>
            </a:r>
            <a:endParaRPr lang="en-US" altLang="zh-CN" sz="1600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6" name="Text Box 202"/>
          <p:cNvSpPr txBox="1">
            <a:spLocks noChangeArrowheads="1"/>
          </p:cNvSpPr>
          <p:nvPr/>
        </p:nvSpPr>
        <p:spPr bwMode="auto">
          <a:xfrm>
            <a:off x="7554416" y="3529192"/>
            <a:ext cx="53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3340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….</a:t>
            </a:r>
            <a:endParaRPr lang="en-US" altLang="zh-CN" sz="1600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7" name="Flowchart: Document 16"/>
          <p:cNvSpPr/>
          <p:nvPr/>
        </p:nvSpPr>
        <p:spPr bwMode="auto">
          <a:xfrm>
            <a:off x="925016" y="3024367"/>
            <a:ext cx="1143000" cy="1354088"/>
          </a:xfrm>
          <a:prstGeom prst="flowChartDocument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rPr>
              <a:t>Snapshot s</a:t>
            </a:r>
          </a:p>
          <a:p>
            <a: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lang="en-US" altLang="zh-CN" sz="1400" dirty="0" smtClean="0">
              <a:solidFill>
                <a:schemeClr val="tx1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</a:rPr>
              <a:t>/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lost+found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rPr>
              <a:t>/etc</a:t>
            </a:r>
          </a:p>
          <a:p>
            <a: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</a:rPr>
              <a:t>/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usr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rPr>
              <a:t>…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078335" y="3276234"/>
            <a:ext cx="990600" cy="152400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ight Arrow 18"/>
          <p:cNvSpPr/>
          <p:nvPr/>
        </p:nvSpPr>
        <p:spPr>
          <a:xfrm>
            <a:off x="1981944" y="3784482"/>
            <a:ext cx="1127745" cy="149349"/>
          </a:xfrm>
          <a:prstGeom prst="rightArrow">
            <a:avLst/>
          </a:prstGeom>
          <a:ln>
            <a:prstDash val="dash"/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55576" y="5004137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LV: logical volume</a:t>
            </a:r>
          </a:p>
          <a:p>
            <a:r>
              <a:rPr lang="en-US" altLang="zh-CN" sz="2000" dirty="0" smtClean="0"/>
              <a:t>VM: virtual machine</a:t>
            </a:r>
          </a:p>
          <a:p>
            <a:r>
              <a:rPr lang="en-US" altLang="zh-CN" sz="2000" dirty="0" smtClean="0"/>
              <a:t>Snapshot: a static “copy” of a logical volume at a specific time point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VBS-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 architecture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306016" y="3267869"/>
            <a:ext cx="2057400" cy="152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29816" y="1124744"/>
            <a:ext cx="6553200" cy="18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dirty="0" err="1" smtClean="0">
                <a:cs typeface="Lucida Sans Unicode" pitchFamily="34" charset="0"/>
              </a:rPr>
              <a:t>Lustre</a:t>
            </a:r>
            <a:r>
              <a:rPr lang="en-US" altLang="zh-CN" dirty="0" smtClean="0">
                <a:cs typeface="Lucida Sans Unicode" pitchFamily="34" charset="0"/>
              </a:rPr>
              <a:t> servers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Lucida Sans Unicode" pitchFamily="34" charset="0"/>
            </a:endParaRPr>
          </a:p>
        </p:txBody>
      </p:sp>
      <p:sp>
        <p:nvSpPr>
          <p:cNvPr id="6" name="Text Box 202"/>
          <p:cNvSpPr txBox="1">
            <a:spLocks noChangeArrowheads="1"/>
          </p:cNvSpPr>
          <p:nvPr/>
        </p:nvSpPr>
        <p:spPr bwMode="auto">
          <a:xfrm>
            <a:off x="5954216" y="3801271"/>
            <a:ext cx="53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3340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……</a:t>
            </a:r>
            <a:endParaRPr lang="en-US" altLang="zh-CN" sz="1600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34616" y="1658144"/>
            <a:ext cx="9144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058616" y="1505744"/>
            <a:ext cx="1143000" cy="1143000"/>
          </a:xfrm>
          <a:prstGeom prst="roundRect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430216" y="1505744"/>
            <a:ext cx="1143000" cy="1143000"/>
          </a:xfrm>
          <a:prstGeom prst="roundRect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487616" y="1505744"/>
            <a:ext cx="1143000" cy="1143000"/>
          </a:xfrm>
          <a:prstGeom prst="roundRect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8829" y="258765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87217" y="25725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8094" y="2572544"/>
            <a:ext cx="65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61559" y="257254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01816" y="20391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88350" y="1583204"/>
            <a:ext cx="883543" cy="45720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File 1</a:t>
            </a:r>
          </a:p>
          <a:p>
            <a:pPr algn="ctr"/>
            <a:r>
              <a:rPr lang="en-US" sz="1600" dirty="0" err="1" smtClean="0"/>
              <a:t>Obj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559948" y="1590131"/>
            <a:ext cx="883543" cy="45720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File 1</a:t>
            </a:r>
          </a:p>
          <a:p>
            <a:pPr algn="ctr"/>
            <a:r>
              <a:rPr lang="en-US" sz="1600" dirty="0" err="1" smtClean="0"/>
              <a:t>Obj</a:t>
            </a:r>
            <a:r>
              <a:rPr lang="en-US" sz="1600" dirty="0" smtClean="0"/>
              <a:t> 2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6624904" y="1582574"/>
            <a:ext cx="883543" cy="45720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File 1</a:t>
            </a:r>
          </a:p>
          <a:p>
            <a:pPr algn="ctr"/>
            <a:r>
              <a:rPr lang="en-US" sz="1600" dirty="0" err="1" smtClean="0"/>
              <a:t>Obj</a:t>
            </a:r>
            <a:r>
              <a:rPr lang="en-US" sz="1600" dirty="0" smtClean="0"/>
              <a:t> n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4567505" y="2115344"/>
            <a:ext cx="883543" cy="4572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File 2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Obj</a:t>
            </a:r>
            <a:r>
              <a:rPr lang="en-US" sz="1600" dirty="0" smtClean="0">
                <a:solidFill>
                  <a:schemeClr val="tx1"/>
                </a:solidFill>
              </a:rPr>
              <a:t> 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7348" y="2107787"/>
            <a:ext cx="883543" cy="4572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File 2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Obj</a:t>
            </a:r>
            <a:r>
              <a:rPr lang="en-US" sz="1600" dirty="0" smtClean="0">
                <a:solidFill>
                  <a:schemeClr val="tx1"/>
                </a:solidFill>
              </a:rPr>
              <a:t> 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744416" y="3267869"/>
            <a:ext cx="2057400" cy="152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98244" y="3495209"/>
            <a:ext cx="1219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Volume Delegate</a:t>
            </a:r>
            <a:endParaRPr lang="zh-CN" alt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2092575" y="4226981"/>
            <a:ext cx="1219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VMM Delegate</a:t>
            </a:r>
            <a:endParaRPr lang="zh-CN" alt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3775275" y="4242095"/>
            <a:ext cx="1219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VMM Delegate</a:t>
            </a:r>
            <a:endParaRPr lang="zh-CN" altLang="en-US" sz="14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6487616" y="3267869"/>
            <a:ext cx="1371600" cy="1447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63816" y="4182269"/>
            <a:ext cx="1219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Volume Delegate</a:t>
            </a:r>
            <a:endParaRPr lang="zh-CN" altLang="en-US" sz="1400" dirty="0"/>
          </a:p>
        </p:txBody>
      </p:sp>
      <p:sp>
        <p:nvSpPr>
          <p:cNvPr id="27" name="Can 26"/>
          <p:cNvSpPr/>
          <p:nvPr/>
        </p:nvSpPr>
        <p:spPr>
          <a:xfrm>
            <a:off x="1397331" y="3344069"/>
            <a:ext cx="609600" cy="533400"/>
          </a:xfrm>
          <a:prstGeom prst="can">
            <a:avLst/>
          </a:prstGeom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Vol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28" name="Can 27"/>
          <p:cNvSpPr/>
          <p:nvPr/>
        </p:nvSpPr>
        <p:spPr>
          <a:xfrm>
            <a:off x="5100272" y="3344069"/>
            <a:ext cx="609600" cy="533400"/>
          </a:xfrm>
          <a:prstGeom prst="can">
            <a:avLst/>
          </a:prstGeom>
          <a:solidFill>
            <a:srgbClr val="FFFF00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Vol</a:t>
            </a:r>
            <a:r>
              <a:rPr lang="en-US" sz="1600" dirty="0" smtClean="0">
                <a:solidFill>
                  <a:schemeClr val="tx1"/>
                </a:solidFill>
              </a:rPr>
              <a:t> 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97331" y="4311998"/>
            <a:ext cx="609600" cy="38100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5100903" y="4289327"/>
            <a:ext cx="609600" cy="38100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</a:t>
            </a:r>
            <a:endParaRPr lang="en-US" sz="1600" dirty="0"/>
          </a:p>
        </p:txBody>
      </p:sp>
      <p:cxnSp>
        <p:nvCxnSpPr>
          <p:cNvPr id="31" name="Straight Arrow Connector 30"/>
          <p:cNvCxnSpPr>
            <a:stCxn id="29" idx="0"/>
            <a:endCxn id="27" idx="3"/>
          </p:cNvCxnSpPr>
          <p:nvPr/>
        </p:nvCxnSpPr>
        <p:spPr>
          <a:xfrm rot="5400000" flipH="1" flipV="1">
            <a:off x="1484867" y="4094736"/>
            <a:ext cx="434529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0"/>
            <a:endCxn id="28" idx="3"/>
          </p:cNvCxnSpPr>
          <p:nvPr/>
        </p:nvCxnSpPr>
        <p:spPr>
          <a:xfrm rot="16200000" flipV="1">
            <a:off x="5199458" y="4083085"/>
            <a:ext cx="411858" cy="631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49234" y="3915885"/>
            <a:ext cx="57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VBD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933393" y="3877471"/>
            <a:ext cx="57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VBD</a:t>
            </a:r>
            <a:endParaRPr lang="en-US" sz="1600" dirty="0"/>
          </a:p>
        </p:txBody>
      </p:sp>
      <p:cxnSp>
        <p:nvCxnSpPr>
          <p:cNvPr id="35" name="Straight Arrow Connector 34"/>
          <p:cNvCxnSpPr>
            <a:stCxn id="27" idx="1"/>
            <a:endCxn id="16" idx="1"/>
          </p:cNvCxnSpPr>
          <p:nvPr/>
        </p:nvCxnSpPr>
        <p:spPr>
          <a:xfrm rot="5400000" flipH="1" flipV="1">
            <a:off x="1679108" y="1834828"/>
            <a:ext cx="1532265" cy="1486219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1"/>
            <a:endCxn id="17" idx="1"/>
          </p:cNvCxnSpPr>
          <p:nvPr/>
        </p:nvCxnSpPr>
        <p:spPr>
          <a:xfrm rot="5400000" flipH="1" flipV="1">
            <a:off x="2368370" y="1152492"/>
            <a:ext cx="1525338" cy="2857817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1"/>
            <a:endCxn id="18" idx="1"/>
          </p:cNvCxnSpPr>
          <p:nvPr/>
        </p:nvCxnSpPr>
        <p:spPr>
          <a:xfrm rot="5400000" flipH="1" flipV="1">
            <a:off x="3397070" y="116236"/>
            <a:ext cx="1532895" cy="4922773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1"/>
          </p:cNvCxnSpPr>
          <p:nvPr/>
        </p:nvCxnSpPr>
        <p:spPr>
          <a:xfrm rot="16200000" flipV="1">
            <a:off x="4989086" y="2928083"/>
            <a:ext cx="771523" cy="60450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8" idx="1"/>
            <a:endCxn id="20" idx="1"/>
          </p:cNvCxnSpPr>
          <p:nvPr/>
        </p:nvCxnSpPr>
        <p:spPr>
          <a:xfrm rot="5400000" flipH="1" flipV="1">
            <a:off x="5507369" y="2234090"/>
            <a:ext cx="1007682" cy="121227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82216" y="479187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VMM </a:t>
            </a:r>
            <a:r>
              <a:rPr lang="en-US" sz="1600" dirty="0" err="1" smtClean="0"/>
              <a:t>Lustre</a:t>
            </a:r>
            <a:r>
              <a:rPr lang="en-US" sz="1600" dirty="0" smtClean="0"/>
              <a:t> Client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3928304" y="4769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VMM </a:t>
            </a:r>
            <a:r>
              <a:rPr lang="en-US" sz="1600" dirty="0" err="1" smtClean="0"/>
              <a:t>Lustre</a:t>
            </a:r>
            <a:r>
              <a:rPr lang="en-US" sz="1600" dirty="0" smtClean="0"/>
              <a:t> Client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106616" y="471567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Non-VMM </a:t>
            </a:r>
            <a:r>
              <a:rPr lang="en-US" sz="1600" dirty="0" err="1" smtClean="0"/>
              <a:t>Lustre</a:t>
            </a:r>
            <a:r>
              <a:rPr lang="en-US" sz="1600" dirty="0" smtClean="0"/>
              <a:t> Client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4125416" y="5447441"/>
            <a:ext cx="1295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/>
              <a:t>VBSLustre</a:t>
            </a:r>
            <a:endParaRPr lang="en-US" altLang="zh-CN" sz="1400" dirty="0" smtClean="0"/>
          </a:p>
          <a:p>
            <a:pPr algn="ctr"/>
            <a:r>
              <a:rPr lang="en-US" altLang="zh-CN" sz="1400" dirty="0" smtClean="0"/>
              <a:t>Service</a:t>
            </a:r>
            <a:endParaRPr lang="zh-CN" altLang="en-US" sz="1400" dirty="0"/>
          </a:p>
        </p:txBody>
      </p:sp>
      <p:sp>
        <p:nvSpPr>
          <p:cNvPr id="44" name="Oval 43"/>
          <p:cNvSpPr/>
          <p:nvPr/>
        </p:nvSpPr>
        <p:spPr>
          <a:xfrm>
            <a:off x="4240031" y="6315869"/>
            <a:ext cx="1066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Client</a:t>
            </a:r>
            <a:endParaRPr lang="zh-CN" altLang="en-US" sz="1400" dirty="0"/>
          </a:p>
        </p:txBody>
      </p:sp>
      <p:cxnSp>
        <p:nvCxnSpPr>
          <p:cNvPr id="45" name="Straight Arrow Connector 44"/>
          <p:cNvCxnSpPr>
            <a:stCxn id="44" idx="0"/>
            <a:endCxn id="43" idx="4"/>
          </p:cNvCxnSpPr>
          <p:nvPr/>
        </p:nvCxnSpPr>
        <p:spPr>
          <a:xfrm rot="16200000" flipV="1">
            <a:off x="4567662" y="6110100"/>
            <a:ext cx="411228" cy="31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0"/>
            <a:endCxn id="23" idx="4"/>
          </p:cNvCxnSpPr>
          <p:nvPr/>
        </p:nvCxnSpPr>
        <p:spPr>
          <a:xfrm rot="16200000" flipV="1">
            <a:off x="3356015" y="4030342"/>
            <a:ext cx="763260" cy="2070943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0"/>
            <a:endCxn id="22" idx="4"/>
          </p:cNvCxnSpPr>
          <p:nvPr/>
        </p:nvCxnSpPr>
        <p:spPr>
          <a:xfrm rot="16200000" flipV="1">
            <a:off x="2992966" y="3667290"/>
            <a:ext cx="1495032" cy="2065272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0"/>
            <a:endCxn id="24" idx="4"/>
          </p:cNvCxnSpPr>
          <p:nvPr/>
        </p:nvCxnSpPr>
        <p:spPr>
          <a:xfrm rot="16200000" flipV="1">
            <a:off x="4204922" y="4879249"/>
            <a:ext cx="748146" cy="388243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3" idx="0"/>
          </p:cNvCxnSpPr>
          <p:nvPr/>
        </p:nvCxnSpPr>
        <p:spPr>
          <a:xfrm rot="5400000" flipH="1" flipV="1">
            <a:off x="5150182" y="4033805"/>
            <a:ext cx="1036574" cy="179070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725619" y="6304789"/>
            <a:ext cx="533403" cy="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14304" y="6129716"/>
            <a:ext cx="1797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: Data transmission</a:t>
            </a:r>
            <a:endParaRPr lang="en-US" sz="16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733173" y="6620670"/>
            <a:ext cx="533400" cy="158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14304" y="6434515"/>
            <a:ext cx="1644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: Invocation</a:t>
            </a:r>
            <a:endParaRPr lang="en-US" sz="1600" dirty="0"/>
          </a:p>
        </p:txBody>
      </p:sp>
      <p:sp>
        <p:nvSpPr>
          <p:cNvPr id="54" name="Can 53"/>
          <p:cNvSpPr/>
          <p:nvPr/>
        </p:nvSpPr>
        <p:spPr>
          <a:xfrm>
            <a:off x="1534616" y="5401469"/>
            <a:ext cx="1295400" cy="990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Volume Metadata Database</a:t>
            </a:r>
            <a:endParaRPr lang="en-US" sz="1600" dirty="0"/>
          </a:p>
        </p:txBody>
      </p:sp>
      <p:cxnSp>
        <p:nvCxnSpPr>
          <p:cNvPr id="55" name="Straight Arrow Connector 54"/>
          <p:cNvCxnSpPr>
            <a:stCxn id="54" idx="4"/>
            <a:endCxn id="43" idx="2"/>
          </p:cNvCxnSpPr>
          <p:nvPr/>
        </p:nvCxnSpPr>
        <p:spPr>
          <a:xfrm flipV="1">
            <a:off x="2830016" y="5676041"/>
            <a:ext cx="1295400" cy="22072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 performance test</a:t>
            </a:r>
            <a:endParaRPr lang="zh-CN" alt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8326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7744" y="544522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I/O throughput tests done with Bonnie++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13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is a big step forward based on Grids.</a:t>
            </a:r>
          </a:p>
          <a:p>
            <a:endParaRPr lang="en-US" dirty="0"/>
          </a:p>
          <a:p>
            <a:r>
              <a:rPr lang="en-US" dirty="0" smtClean="0"/>
              <a:t>Challenges in terms of security, virtualization, </a:t>
            </a:r>
            <a:r>
              <a:rPr lang="en-US" dirty="0" err="1" smtClean="0"/>
              <a:t>QoS</a:t>
            </a:r>
            <a:r>
              <a:rPr lang="en-US" dirty="0" smtClean="0"/>
              <a:t>, interoperability, etc.</a:t>
            </a:r>
          </a:p>
          <a:p>
            <a:endParaRPr lang="en-US" dirty="0"/>
          </a:p>
          <a:p>
            <a:r>
              <a:rPr lang="en-US" dirty="0" smtClean="0"/>
              <a:t>Research opportunities for researchers from both distributed systems and database communities.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534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Tran Doan </a:t>
            </a:r>
            <a:r>
              <a:rPr lang="en-US" sz="1200" dirty="0" err="1"/>
              <a:t>Thanh</a:t>
            </a:r>
            <a:r>
              <a:rPr lang="en-US" sz="1200" dirty="0"/>
              <a:t>, et. al. “A Taxonomy and Survey on Distributed File Systems”, 4th International Conference on Networked Computing and Advanced Information Management.</a:t>
            </a:r>
          </a:p>
          <a:p>
            <a:r>
              <a:rPr lang="en-US" sz="1200" dirty="0"/>
              <a:t>[2] Frank Schmuck, et. al. “GPFS: A Shared-Disk File System for Large Computing Clusters”, Proceedings of the FAST 2002 Conference on File and Storage Technologies.</a:t>
            </a:r>
          </a:p>
          <a:p>
            <a:r>
              <a:rPr lang="en-US" sz="1200" dirty="0"/>
              <a:t>[3] Sun Microsystems, Inc. “</a:t>
            </a:r>
            <a:r>
              <a:rPr lang="en-US" sz="1200" dirty="0" err="1"/>
              <a:t>Lustre</a:t>
            </a:r>
            <a:r>
              <a:rPr lang="en-US" sz="1200" dirty="0"/>
              <a:t> File System white paper”, 2008.</a:t>
            </a:r>
          </a:p>
          <a:p>
            <a:r>
              <a:rPr lang="en-US" sz="1200" dirty="0"/>
              <a:t>[4] Klaus </a:t>
            </a:r>
            <a:r>
              <a:rPr lang="en-US" sz="1200" dirty="0" err="1"/>
              <a:t>Krauter</a:t>
            </a:r>
            <a:r>
              <a:rPr lang="en-US" sz="1200" dirty="0"/>
              <a:t>, et. al. “A Taxonomy and Survey of Grid Resource Management Systems”, Software—Practice &amp; Experience, Volume 32, Issue 2 (February 2002).</a:t>
            </a:r>
          </a:p>
          <a:p>
            <a:r>
              <a:rPr lang="en-US" sz="1200" dirty="0"/>
              <a:t>[5] </a:t>
            </a:r>
            <a:r>
              <a:rPr lang="en-US" sz="1200" dirty="0" err="1"/>
              <a:t>Ewa</a:t>
            </a:r>
            <a:r>
              <a:rPr lang="en-US" sz="1200" dirty="0"/>
              <a:t> </a:t>
            </a:r>
            <a:r>
              <a:rPr lang="en-US" sz="1200" dirty="0" err="1"/>
              <a:t>Deelman</a:t>
            </a:r>
            <a:r>
              <a:rPr lang="en-US" sz="1200" dirty="0"/>
              <a:t>, et. al. “Workflows and e-Science: An overview of workflow system features and capabilities”, Future Generation Computer Systems, Volume 25, No. 5 (10 May 2009).</a:t>
            </a:r>
          </a:p>
          <a:p>
            <a:r>
              <a:rPr lang="en-US" sz="1200" dirty="0"/>
              <a:t>[6] Geoffrey Fox, et. al. “Workflow in Grid Systems”, Concurrency and Computation: Practice &amp; Experience, Volume 18, Issue 10 (August 2006).</a:t>
            </a:r>
          </a:p>
          <a:p>
            <a:r>
              <a:rPr lang="en-US" sz="1200" dirty="0"/>
              <a:t>[7] Sanjay </a:t>
            </a:r>
            <a:r>
              <a:rPr lang="en-US" sz="1200" dirty="0" err="1"/>
              <a:t>Ghemawat</a:t>
            </a:r>
            <a:r>
              <a:rPr lang="en-US" sz="1200" dirty="0"/>
              <a:t>, et. al. “The Google File System”, SOSP 2003.</a:t>
            </a:r>
          </a:p>
          <a:p>
            <a:r>
              <a:rPr lang="en-US" sz="1200" dirty="0"/>
              <a:t>[8] Jeffrey Dean, et. al. “MapReduce: Simplified Data Processing on Large Clusters”, OSDI 2004.</a:t>
            </a:r>
          </a:p>
          <a:p>
            <a:r>
              <a:rPr lang="en-US" sz="1200" dirty="0"/>
              <a:t>[9] Fay Chang, et. al. “</a:t>
            </a:r>
            <a:r>
              <a:rPr lang="en-US" sz="1200" dirty="0" err="1"/>
              <a:t>Bigtable</a:t>
            </a:r>
            <a:r>
              <a:rPr lang="en-US" sz="1200" dirty="0"/>
              <a:t>: A Distributed Storage System for Structured Data”, OSDI 2006.</a:t>
            </a:r>
          </a:p>
          <a:p>
            <a:r>
              <a:rPr lang="en-US" sz="1200" dirty="0"/>
              <a:t>[10] Luis M. Vaquero, et. al. “A Break in the Clouds: Towards a Cloud Definition”, ACM SIGCOMM Computer Communication Review, Volume 39, Number 1, January 2009.</a:t>
            </a:r>
          </a:p>
          <a:p>
            <a:r>
              <a:rPr lang="en-US" sz="1200" dirty="0"/>
              <a:t>[11] Ian Foster, et. al. “Cloud Computing and Grid Computing 360-Degree Compared”, GCE 2008.</a:t>
            </a:r>
          </a:p>
          <a:p>
            <a:r>
              <a:rPr lang="en-US" sz="1200" dirty="0"/>
              <a:t>[12] Daniel </a:t>
            </a:r>
            <a:r>
              <a:rPr lang="en-US" sz="1200" dirty="0" err="1"/>
              <a:t>Nurmi</a:t>
            </a:r>
            <a:r>
              <a:rPr lang="en-US" sz="1200" dirty="0"/>
              <a:t>, et. al. “The Eucalyptus Open-source Cloud-computing System”, Proceedings of Cloud Computing and Its Applications, October 2008.</a:t>
            </a:r>
          </a:p>
          <a:p>
            <a:r>
              <a:rPr lang="en-US" sz="1200" dirty="0"/>
              <a:t>[13] Paul Marshall, et. al. “Elastic Site: Using Clouds to Elastically Extend Site Resources”, </a:t>
            </a:r>
            <a:r>
              <a:rPr lang="en-US" sz="1200" dirty="0" err="1"/>
              <a:t>CCGrid</a:t>
            </a:r>
            <a:r>
              <a:rPr lang="en-US" sz="1200" dirty="0"/>
              <a:t> 2010.</a:t>
            </a:r>
          </a:p>
          <a:p>
            <a:r>
              <a:rPr lang="en-US" sz="1200" dirty="0"/>
              <a:t>[14] </a:t>
            </a:r>
            <a:r>
              <a:rPr lang="en-US" sz="1200" dirty="0" err="1"/>
              <a:t>Rakesh</a:t>
            </a:r>
            <a:r>
              <a:rPr lang="en-US" sz="1200" dirty="0"/>
              <a:t> </a:t>
            </a:r>
            <a:r>
              <a:rPr lang="en-US" sz="1200" dirty="0" err="1"/>
              <a:t>Agrawal</a:t>
            </a:r>
            <a:r>
              <a:rPr lang="en-US" sz="1200" dirty="0"/>
              <a:t>, et. al. “The Claremont Report on Database Research”, ACM SIGMOD Record, Volume 37, Issue 3 (September 2008).</a:t>
            </a:r>
          </a:p>
          <a:p>
            <a:r>
              <a:rPr lang="en-US" sz="1200" dirty="0"/>
              <a:t>[15] Stefan </a:t>
            </a:r>
            <a:r>
              <a:rPr lang="en-US" sz="1200" dirty="0" err="1"/>
              <a:t>Aulbach</a:t>
            </a:r>
            <a:r>
              <a:rPr lang="en-US" sz="1200" dirty="0"/>
              <a:t>, et. al. “A Comparison of Flexible Schemas for Software as a Service”, SIGMOD 2009.</a:t>
            </a:r>
          </a:p>
          <a:p>
            <a:r>
              <a:rPr lang="en-US" sz="1200" dirty="0"/>
              <a:t>[16] Andrew </a:t>
            </a:r>
            <a:r>
              <a:rPr lang="en-US" sz="1200" dirty="0" err="1"/>
              <a:t>Pavlo</a:t>
            </a:r>
            <a:r>
              <a:rPr lang="en-US" sz="1200" dirty="0"/>
              <a:t>, et. al. “A Comparison of Approaches to Large-Scale Data Analysis”, SIGMOD 2009.</a:t>
            </a:r>
          </a:p>
          <a:p>
            <a:r>
              <a:rPr lang="en-US" sz="1200" dirty="0"/>
              <a:t>[17] Mona </a:t>
            </a:r>
            <a:r>
              <a:rPr lang="en-US" sz="1200" dirty="0" err="1"/>
              <a:t>Ahuja</a:t>
            </a:r>
            <a:r>
              <a:rPr lang="en-US" sz="1200" dirty="0"/>
              <a:t>, et. al. “</a:t>
            </a:r>
            <a:r>
              <a:rPr lang="en-US" sz="1200" dirty="0" err="1"/>
              <a:t>Peta</a:t>
            </a:r>
            <a:r>
              <a:rPr lang="en-US" sz="1200" dirty="0"/>
              <a:t>-Scale Data Warehousing at Yahoo!”, SIGMOD 2009.</a:t>
            </a:r>
          </a:p>
          <a:p>
            <a:r>
              <a:rPr lang="en-US" sz="1200" dirty="0"/>
              <a:t>[18] Donald </a:t>
            </a:r>
            <a:r>
              <a:rPr lang="en-US" sz="1200" dirty="0" err="1"/>
              <a:t>Kossmann</a:t>
            </a:r>
            <a:r>
              <a:rPr lang="en-US" sz="1200" dirty="0"/>
              <a:t>, et. al. “An Evaluation of Alternative Architectures for Transaction Processing in the Cloud”, SIGMOD 2010.</a:t>
            </a:r>
          </a:p>
          <a:p>
            <a:r>
              <a:rPr lang="en-US" sz="1200" dirty="0"/>
              <a:t>[19] </a:t>
            </a:r>
            <a:r>
              <a:rPr lang="en-US" sz="1200" dirty="0" err="1"/>
              <a:t>Jinbao</a:t>
            </a:r>
            <a:r>
              <a:rPr lang="en-US" sz="1200" dirty="0"/>
              <a:t> Wang, et. al. “Indexing Multi-dimensional Data in a Cloud System”, SIGMOD 2010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[20] </a:t>
            </a:r>
            <a:r>
              <a:rPr lang="en-US" sz="1200" dirty="0" err="1" smtClean="0"/>
              <a:t>Xiaoming</a:t>
            </a:r>
            <a:r>
              <a:rPr lang="en-US" sz="1200" dirty="0" smtClean="0"/>
              <a:t> </a:t>
            </a:r>
            <a:r>
              <a:rPr lang="en-US" sz="1200" dirty="0" err="1" smtClean="0"/>
              <a:t>Gao</a:t>
            </a:r>
            <a:r>
              <a:rPr lang="en-US" sz="1200" dirty="0" smtClean="0"/>
              <a:t>, et. al. “Building a Distributed Block Storage System for Cloud Infrastructure”, Proceedings of </a:t>
            </a:r>
            <a:r>
              <a:rPr lang="en-US" sz="1200" dirty="0" err="1" smtClean="0"/>
              <a:t>CloudCom</a:t>
            </a:r>
            <a:r>
              <a:rPr lang="en-US" sz="1200" dirty="0" smtClean="0"/>
              <a:t> 2010 Conference, IUPUI Conference Center, Indianapolis, November 30-December 3, 2010.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13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5123" name="Picture 3" descr="C:\Users\Xiaoming\AppData\Local\Microsoft\Windows\Temporary Internet Files\Content.IE5\AOZ265D7\MC90043485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1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Grid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85800"/>
          </a:xfrm>
        </p:spPr>
        <p:txBody>
          <a:bodyPr/>
          <a:lstStyle/>
          <a:p>
            <a:r>
              <a:rPr lang="en-US" dirty="0" smtClean="0"/>
              <a:t>Grid system structure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34288"/>
            <a:ext cx="5867400" cy="423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0" y="164438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Distributed file systems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33600" y="1735702"/>
            <a:ext cx="3505200" cy="9144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40080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</a:t>
            </a:r>
            <a:r>
              <a:rPr lang="en-US" sz="1200" dirty="0" err="1" smtClean="0"/>
              <a:t>Ewa</a:t>
            </a:r>
            <a:r>
              <a:rPr lang="en-US" sz="1200" dirty="0" smtClean="0"/>
              <a:t> </a:t>
            </a:r>
            <a:r>
              <a:rPr lang="en-US" sz="1200" dirty="0" err="1" smtClean="0"/>
              <a:t>Deelman</a:t>
            </a:r>
            <a:r>
              <a:rPr lang="en-US" sz="1200" dirty="0" smtClean="0"/>
              <a:t>, et. al. “Workflows and e-Science: An overview of workflow system features and capabilities”. 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2971800" y="3962400"/>
            <a:ext cx="4953000" cy="219290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62600" y="546950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Resource management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Distributed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686800" cy="541019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Design principles: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2200" dirty="0" smtClean="0"/>
              <a:t>- Architecture: centralized vs. cluster based, symmetric vs. asymmetric, etc.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- File operation processes: </a:t>
            </a:r>
            <a:r>
              <a:rPr lang="en-US" sz="2200" dirty="0" err="1" smtClean="0"/>
              <a:t>stateful</a:t>
            </a:r>
            <a:r>
              <a:rPr lang="en-US" sz="2200" dirty="0" smtClean="0"/>
              <a:t> vs. stateless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- Communication protocols: RPC/TCP or UDP, </a:t>
            </a:r>
            <a:r>
              <a:rPr lang="en-US" sz="2200" dirty="0" err="1" smtClean="0"/>
              <a:t>InfiniBand</a:t>
            </a:r>
            <a:r>
              <a:rPr lang="en-US" sz="2200" dirty="0" smtClean="0"/>
              <a:t>, </a:t>
            </a:r>
            <a:r>
              <a:rPr lang="en-US" sz="2200" dirty="0" err="1" smtClean="0"/>
              <a:t>Elan</a:t>
            </a:r>
            <a:r>
              <a:rPr lang="en-US" sz="2200" dirty="0" smtClean="0"/>
              <a:t>, etc.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- Metadata management: central vs. distributed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- Synchronization: advisory vs. mandatory locks, segment vs. object locks, etc.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- Consistency and replication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- Fault tolerance: failure as norm vs. failure as exception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- Security: authentication, authorization, privacy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Design principles:</a:t>
            </a:r>
          </a:p>
          <a:p>
            <a:pPr marL="822960" indent="-457200">
              <a:spcAft>
                <a:spcPts val="400"/>
              </a:spcAft>
              <a:buFontTx/>
              <a:buChar char="-"/>
            </a:pPr>
            <a:r>
              <a:rPr lang="en-US" sz="2100" dirty="0" smtClean="0"/>
              <a:t>Machine organization: flat, cells, hierarchical</a:t>
            </a:r>
          </a:p>
          <a:p>
            <a:pPr marL="822960" indent="-457200">
              <a:spcAft>
                <a:spcPts val="400"/>
              </a:spcAft>
              <a:buFontTx/>
              <a:buChar char="-"/>
            </a:pPr>
            <a:r>
              <a:rPr lang="en-US" sz="2100" dirty="0"/>
              <a:t>Resource model: schema vs. object model, fixed vs. </a:t>
            </a:r>
            <a:r>
              <a:rPr lang="en-US" sz="2100" dirty="0" smtClean="0"/>
              <a:t>extensible</a:t>
            </a:r>
          </a:p>
          <a:p>
            <a:pPr marL="822960" indent="-457200">
              <a:spcAft>
                <a:spcPts val="400"/>
              </a:spcAft>
              <a:buFontTx/>
              <a:buChar char="-"/>
            </a:pPr>
            <a:r>
              <a:rPr lang="en-US" sz="2100" dirty="0"/>
              <a:t>Resource namespace: relational, hierarchical, hybrid, </a:t>
            </a:r>
            <a:r>
              <a:rPr lang="en-US" sz="2100" dirty="0" smtClean="0"/>
              <a:t>graph</a:t>
            </a:r>
          </a:p>
          <a:p>
            <a:pPr marL="822960" indent="-457200">
              <a:spcAft>
                <a:spcPts val="400"/>
              </a:spcAft>
              <a:buFontTx/>
              <a:buChar char="-"/>
            </a:pPr>
            <a:r>
              <a:rPr lang="en-US" sz="2100" dirty="0" err="1"/>
              <a:t>QoS</a:t>
            </a:r>
            <a:r>
              <a:rPr lang="en-US" sz="2100" dirty="0"/>
              <a:t> support: none, soft, hard</a:t>
            </a:r>
          </a:p>
          <a:p>
            <a:pPr marL="822960" indent="-457200">
              <a:spcAft>
                <a:spcPts val="400"/>
              </a:spcAft>
              <a:buFontTx/>
              <a:buChar char="-"/>
            </a:pPr>
            <a:r>
              <a:rPr lang="en-US" sz="2100" dirty="0" smtClean="0"/>
              <a:t>Resource </a:t>
            </a:r>
            <a:r>
              <a:rPr lang="en-US" sz="2100" dirty="0"/>
              <a:t>information organization: network directory vs. distributed objects</a:t>
            </a:r>
          </a:p>
          <a:p>
            <a:pPr marL="822960" indent="-457200">
              <a:spcAft>
                <a:spcPts val="400"/>
              </a:spcAft>
              <a:buFontTx/>
              <a:buChar char="-"/>
            </a:pPr>
            <a:r>
              <a:rPr lang="en-US" sz="2100" dirty="0"/>
              <a:t>Resource discovery: query (centralized or distributed) based vs. agents </a:t>
            </a:r>
            <a:r>
              <a:rPr lang="en-US" sz="2100" dirty="0" smtClean="0"/>
              <a:t>based</a:t>
            </a:r>
          </a:p>
          <a:p>
            <a:pPr marL="822960" indent="-457200">
              <a:spcAft>
                <a:spcPts val="400"/>
              </a:spcAft>
              <a:buFontTx/>
              <a:buChar char="-"/>
            </a:pPr>
            <a:r>
              <a:rPr lang="en-US" sz="2100" dirty="0"/>
              <a:t>Resource dissemination: batch/periodic vs. online/on-demand, push vs. </a:t>
            </a:r>
            <a:r>
              <a:rPr lang="en-US" sz="2100" dirty="0" smtClean="0"/>
              <a:t>pull</a:t>
            </a:r>
          </a:p>
          <a:p>
            <a:pPr marL="822960" indent="-457200">
              <a:spcAft>
                <a:spcPts val="400"/>
              </a:spcAft>
              <a:buFontTx/>
              <a:buChar char="-"/>
            </a:pPr>
            <a:r>
              <a:rPr lang="en-US" sz="2100" dirty="0"/>
              <a:t>Scheduler organization: centralized, hierarchical, </a:t>
            </a:r>
            <a:r>
              <a:rPr lang="en-US" sz="2100" dirty="0" smtClean="0"/>
              <a:t>decentralized</a:t>
            </a:r>
          </a:p>
          <a:p>
            <a:pPr marL="822960" indent="-457200">
              <a:spcAft>
                <a:spcPts val="400"/>
              </a:spcAft>
              <a:buFontTx/>
              <a:buChar char="-"/>
            </a:pPr>
            <a:r>
              <a:rPr lang="en-US" sz="2100" dirty="0" smtClean="0"/>
              <a:t>State estimation: predictive vs. non-predictive</a:t>
            </a:r>
          </a:p>
          <a:p>
            <a:pPr marL="822960" indent="-457200">
              <a:spcAft>
                <a:spcPts val="400"/>
              </a:spcAft>
              <a:buFontTx/>
              <a:buChar char="-"/>
            </a:pPr>
            <a:r>
              <a:rPr lang="en-US" sz="2100" dirty="0"/>
              <a:t>Scheduling policy: fixed vs. extensible, system oriented vs. application oriented</a:t>
            </a:r>
          </a:p>
          <a:p>
            <a:pPr marL="822960" indent="-457200">
              <a:spcAft>
                <a:spcPts val="400"/>
              </a:spcAft>
              <a:buFontTx/>
              <a:buChar char="-"/>
            </a:pPr>
            <a:r>
              <a:rPr lang="en-US" sz="2100" dirty="0" smtClean="0"/>
              <a:t>Rescheduling: periodic/batch vs. event-driven/online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Grid resource management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Grid workflow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4290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800" dirty="0" smtClean="0"/>
              <a:t>Workflow life cycle: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	</a:t>
            </a:r>
            <a:r>
              <a:rPr lang="en-US" sz="2900" dirty="0" smtClean="0"/>
              <a:t>- Composition: textual, graphical, compact, semantic</a:t>
            </a:r>
          </a:p>
          <a:p>
            <a:pPr>
              <a:spcAft>
                <a:spcPts val="600"/>
              </a:spcAft>
              <a:buNone/>
            </a:pPr>
            <a:r>
              <a:rPr lang="en-US" sz="2900" dirty="0" smtClean="0"/>
              <a:t>	- Representation: directed graphs, </a:t>
            </a:r>
            <a:r>
              <a:rPr lang="en-US" sz="2900" dirty="0" err="1" smtClean="0"/>
              <a:t>petri</a:t>
            </a:r>
            <a:r>
              <a:rPr lang="en-US" sz="2900" dirty="0" smtClean="0"/>
              <a:t>-nets, UML</a:t>
            </a:r>
          </a:p>
          <a:p>
            <a:pPr>
              <a:spcAft>
                <a:spcPts val="600"/>
              </a:spcAft>
              <a:buNone/>
            </a:pPr>
            <a:r>
              <a:rPr lang="en-US" sz="2900" dirty="0" smtClean="0"/>
              <a:t>	- Execution control models: control flow vs. data flow</a:t>
            </a:r>
          </a:p>
          <a:p>
            <a:pPr>
              <a:spcAft>
                <a:spcPts val="600"/>
              </a:spcAft>
              <a:buNone/>
            </a:pPr>
            <a:r>
              <a:rPr lang="en-US" sz="2900" dirty="0" smtClean="0"/>
              <a:t>	- Mapping workflow to resources: user-defined, scheduler and broker based, dynamic optimization</a:t>
            </a:r>
          </a:p>
          <a:p>
            <a:pPr>
              <a:spcAft>
                <a:spcPts val="600"/>
              </a:spcAft>
              <a:buNone/>
            </a:pPr>
            <a:r>
              <a:rPr lang="en-US" sz="2900" dirty="0" smtClean="0"/>
              <a:t>	- Execution: execution models, fault tolerance, adaptive workflow</a:t>
            </a:r>
          </a:p>
          <a:p>
            <a:pPr>
              <a:spcAft>
                <a:spcPts val="600"/>
              </a:spcAft>
              <a:buNone/>
            </a:pPr>
            <a:r>
              <a:rPr lang="en-US" sz="2900" dirty="0" smtClean="0"/>
              <a:t>	- Provenance: provenance in design stage, provenance for transformed workflow execution</a:t>
            </a:r>
          </a:p>
          <a:p>
            <a:pPr>
              <a:spcAft>
                <a:spcPts val="600"/>
              </a:spcAft>
              <a:buNone/>
            </a:pPr>
            <a:r>
              <a:rPr lang="en-US" sz="2900" dirty="0" smtClean="0"/>
              <a:t>	- Interoperability</a:t>
            </a:r>
            <a:endParaRPr lang="en-US" sz="29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729" y="4450458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6000" dirty="0" smtClean="0"/>
              <a:t>An example - </a:t>
            </a:r>
            <a:r>
              <a:rPr lang="en-US" sz="6000" dirty="0" err="1" smtClean="0"/>
              <a:t>Triana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dirty="0" smtClean="0"/>
              <a:t>	- </a:t>
            </a:r>
            <a:r>
              <a:rPr lang="en-US" sz="4500" dirty="0" smtClean="0"/>
              <a:t>Compact graphical composition, Cyclic graph representation, data flow execution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Scheduler and broker based resource mapping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500" baseline="0" dirty="0" smtClean="0"/>
              <a:t>	-</a:t>
            </a:r>
            <a:r>
              <a:rPr lang="en-US" sz="4500" dirty="0" smtClean="0"/>
              <a:t> Job level and service level execution, passive failure report, adaptive workflows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Detailed provenance recording</a:t>
            </a:r>
            <a:endParaRPr kumimoji="0" lang="en-US" sz="4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Database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Comparison of different database consolidation schemes</a:t>
            </a:r>
          </a:p>
          <a:p>
            <a:r>
              <a:rPr lang="en-US" dirty="0" smtClean="0"/>
              <a:t>Database consolidation: provide virtual databases to multiple tenants with one shared physical database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70" y="1878090"/>
            <a:ext cx="2710018" cy="162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308" y="1828800"/>
            <a:ext cx="3784565" cy="17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599" y="3581400"/>
            <a:ext cx="31568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" y="4935183"/>
            <a:ext cx="389701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935184"/>
            <a:ext cx="392102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28686" y="3253929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(SQL Server)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215514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(SQL Server)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9901" y="6260812"/>
            <a:ext cx="8148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HBase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2114" y="6184612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(DB2)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2815" y="4584412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(SQL Server)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6504801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Stefan </a:t>
            </a:r>
            <a:r>
              <a:rPr lang="en-US" sz="1200" dirty="0" err="1" smtClean="0"/>
              <a:t>Aulbach</a:t>
            </a:r>
            <a:r>
              <a:rPr lang="en-US" sz="1200" dirty="0" smtClean="0"/>
              <a:t>, et. al. “A Comparison of Flexible Schemas for Software as a Service”.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8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Database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57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Comparison of different database consolidation schemes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3614737" cy="255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60264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916428"/>
            <a:ext cx="3600450" cy="256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6504801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Stefan </a:t>
            </a:r>
            <a:r>
              <a:rPr lang="en-US" sz="1200" dirty="0" err="1" smtClean="0"/>
              <a:t>Aulbach</a:t>
            </a:r>
            <a:r>
              <a:rPr lang="en-US" sz="1200" dirty="0" smtClean="0"/>
              <a:t>, et. al. “A Comparison of Flexible Schemas for Software as a Service”.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20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Indexing multi-dimensional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5237"/>
            <a:ext cx="8229600" cy="14017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RT-CAN: a multi-dimensional indexing scheme for both analytical and transactional queries</a:t>
            </a:r>
          </a:p>
          <a:p>
            <a:r>
              <a:rPr lang="en-US" dirty="0" smtClean="0"/>
              <a:t>Use a combination of content addressable network (CAN) and R-Tree to index multi-dimensional data</a:t>
            </a:r>
          </a:p>
          <a:p>
            <a:r>
              <a:rPr lang="en-US" dirty="0" smtClean="0"/>
              <a:t>Does not consider dynamic provisioning and management of cloud resources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7000" y="1219200"/>
            <a:ext cx="3200400" cy="27432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overlay network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867400" y="1143000"/>
            <a:ext cx="990600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node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76400" y="1219200"/>
            <a:ext cx="990600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node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50058" y="2324415"/>
            <a:ext cx="990600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node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25860" y="2323785"/>
            <a:ext cx="990600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node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79772" y="4343400"/>
            <a:ext cx="990600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node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3"/>
            <a:endCxn id="4" idx="1"/>
          </p:cNvCxnSpPr>
          <p:nvPr/>
        </p:nvCxnSpPr>
        <p:spPr>
          <a:xfrm>
            <a:off x="2667000" y="1485900"/>
            <a:ext cx="468688" cy="135032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4" idx="2"/>
          </p:cNvCxnSpPr>
          <p:nvPr/>
        </p:nvCxnSpPr>
        <p:spPr>
          <a:xfrm flipV="1">
            <a:off x="2240658" y="2590800"/>
            <a:ext cx="426342" cy="31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  <a:endCxn id="4" idx="7"/>
          </p:cNvCxnSpPr>
          <p:nvPr/>
        </p:nvCxnSpPr>
        <p:spPr>
          <a:xfrm rot="10800000" flipV="1">
            <a:off x="5398712" y="1409700"/>
            <a:ext cx="468688" cy="211232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6"/>
            <a:endCxn id="8" idx="1"/>
          </p:cNvCxnSpPr>
          <p:nvPr/>
        </p:nvCxnSpPr>
        <p:spPr>
          <a:xfrm flipV="1">
            <a:off x="5867400" y="2590485"/>
            <a:ext cx="458460" cy="31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14600" y="3429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388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9" idx="0"/>
            <a:endCxn id="4" idx="4"/>
          </p:cNvCxnSpPr>
          <p:nvPr/>
        </p:nvCxnSpPr>
        <p:spPr>
          <a:xfrm rot="16200000" flipV="1">
            <a:off x="4080636" y="4148964"/>
            <a:ext cx="381000" cy="7872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ular Callout 27"/>
          <p:cNvSpPr/>
          <p:nvPr/>
        </p:nvSpPr>
        <p:spPr>
          <a:xfrm>
            <a:off x="381000" y="3048000"/>
            <a:ext cx="1981200" cy="1371600"/>
          </a:xfrm>
          <a:prstGeom prst="wedgeRectCallout">
            <a:avLst>
              <a:gd name="adj1" fmla="val 23130"/>
              <a:gd name="adj2" fmla="val -615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5" y="3505200"/>
            <a:ext cx="190664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57200" y="3048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R-tree index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4267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: a hybrid of CAN and Chord with average hop number of log(N/4)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64770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Mona </a:t>
            </a:r>
            <a:r>
              <a:rPr lang="en-US" sz="1200" dirty="0" err="1" smtClean="0"/>
              <a:t>Ahuja</a:t>
            </a:r>
            <a:r>
              <a:rPr lang="en-US" sz="1200" dirty="0" smtClean="0"/>
              <a:t>, et. al. “</a:t>
            </a:r>
            <a:r>
              <a:rPr lang="en-US" sz="1200" dirty="0" err="1" smtClean="0"/>
              <a:t>Peta</a:t>
            </a:r>
            <a:r>
              <a:rPr lang="en-US" sz="1200" dirty="0" smtClean="0"/>
              <a:t>-Scale Data Warehousing at Yahoo!”.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24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990600"/>
            <a:ext cx="875633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Distributed file systems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33585" y="914400"/>
            <a:ext cx="1295400" cy="5486400"/>
          </a:xfrm>
          <a:prstGeom prst="round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34944" y="914400"/>
            <a:ext cx="1295400" cy="5486400"/>
          </a:xfrm>
          <a:prstGeom prst="round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64770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Tran Doan </a:t>
            </a:r>
            <a:r>
              <a:rPr lang="en-US" sz="1200" dirty="0" err="1" smtClean="0"/>
              <a:t>Thanh</a:t>
            </a:r>
            <a:r>
              <a:rPr lang="en-US" sz="1200" dirty="0" smtClean="0"/>
              <a:t>, et. al. “A Taxonomy and Survey on Distributed File Systems”.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Distributed file system - </a:t>
            </a:r>
            <a:r>
              <a:rPr lang="en-US" dirty="0" err="1" smtClean="0"/>
              <a:t>Lustre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4953000"/>
            <a:ext cx="8229600" cy="1295400"/>
          </a:xfrm>
        </p:spPr>
        <p:txBody>
          <a:bodyPr>
            <a:noAutofit/>
          </a:bodyPr>
          <a:lstStyle/>
          <a:p>
            <a:r>
              <a:rPr lang="en-US" altLang="zh-CN" sz="1800" dirty="0" smtClean="0"/>
              <a:t>Scale to petabytes of storage and hundreds of gigabytes of I/O throughput</a:t>
            </a:r>
          </a:p>
          <a:p>
            <a:r>
              <a:rPr lang="en-US" altLang="zh-CN" sz="1800" dirty="0" smtClean="0"/>
              <a:t>Single metadata server</a:t>
            </a:r>
          </a:p>
          <a:p>
            <a:r>
              <a:rPr lang="en-US" altLang="zh-CN" sz="1800" dirty="0" smtClean="0"/>
              <a:t>Failover mechanisms for metadata and object storage servers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984" y="1000944"/>
            <a:ext cx="5011216" cy="37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15072" y="2081064"/>
            <a:ext cx="637728" cy="22623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5029200" y="1791015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029200" y="2179572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Elbow Connector 8"/>
          <p:cNvCxnSpPr>
            <a:stCxn id="7" idx="1"/>
          </p:cNvCxnSpPr>
          <p:nvPr/>
        </p:nvCxnSpPr>
        <p:spPr>
          <a:xfrm rot="10800000" flipV="1">
            <a:off x="3124200" y="1863022"/>
            <a:ext cx="1905000" cy="422977"/>
          </a:xfrm>
          <a:prstGeom prst="bentConnector3">
            <a:avLst>
              <a:gd name="adj1" fmla="val 50000"/>
            </a:avLst>
          </a:prstGeom>
          <a:ln w="158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 flipV="1">
            <a:off x="3124200" y="2251579"/>
            <a:ext cx="1905000" cy="41977"/>
          </a:xfrm>
          <a:prstGeom prst="straightConnector1">
            <a:avLst/>
          </a:prstGeom>
          <a:ln w="158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6477000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Sun Microsystems, Inc. “</a:t>
            </a:r>
            <a:r>
              <a:rPr lang="en-US" sz="1200" dirty="0" err="1" smtClean="0"/>
              <a:t>Lustre</a:t>
            </a:r>
            <a:r>
              <a:rPr lang="en-US" sz="1200" dirty="0" smtClean="0"/>
              <a:t> File System white paper”.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40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file system - GPFS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2296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IBM General Parallel </a:t>
            </a:r>
            <a:r>
              <a:rPr lang="en-US" sz="2600" dirty="0" smtClean="0"/>
              <a:t>File System</a:t>
            </a:r>
          </a:p>
          <a:p>
            <a:r>
              <a:rPr lang="en-US" sz="2600" dirty="0" smtClean="0"/>
              <a:t>Fully distributed architecture for both I/O and metadata operations</a:t>
            </a:r>
          </a:p>
          <a:p>
            <a:r>
              <a:rPr lang="en-US" sz="2600" dirty="0" smtClean="0"/>
              <a:t>Distributed locking management using tokens for concurrent data and metadata access</a:t>
            </a:r>
          </a:p>
          <a:p>
            <a:r>
              <a:rPr lang="en-US" sz="2600" dirty="0" smtClean="0"/>
              <a:t>Logging, failover, and replication mechanisms to handle node and disk failures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419600" cy="327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4770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Frank Schmuck, et. al. “GPFS: A Shared-Disk File System for Large Computing Clusters”.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8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Grid resource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990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Resource types: computing resources, network resource, storage resources, service resources</a:t>
            </a:r>
          </a:p>
          <a:p>
            <a:r>
              <a:rPr lang="en-US" dirty="0" smtClean="0"/>
              <a:t>Resource management system abstract architecture: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3" y="2071688"/>
            <a:ext cx="8957342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3733800"/>
            <a:ext cx="1143000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74818" y="2722418"/>
            <a:ext cx="1143000" cy="3048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85209" y="3439391"/>
            <a:ext cx="1143000" cy="3048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84379" y="3297598"/>
            <a:ext cx="1143000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87843" y="2877652"/>
            <a:ext cx="1143000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2438400"/>
            <a:ext cx="1143000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70618" y="2712027"/>
            <a:ext cx="1143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91845" y="3439391"/>
            <a:ext cx="1143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85409" y="3429000"/>
            <a:ext cx="1143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75018" y="2722418"/>
            <a:ext cx="1143000" cy="3048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1364" y="3439391"/>
            <a:ext cx="1143000" cy="3048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47800" y="5105400"/>
            <a:ext cx="426026" cy="1524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47800" y="5489864"/>
            <a:ext cx="426026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40874" y="5867400"/>
            <a:ext cx="426026" cy="1524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2653" y="4970318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 Application to RMS interfaces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39190" y="5368636"/>
            <a:ext cx="593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 RMS to native operating system or hardware environment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49582" y="5746173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 Internal RMS functions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64770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Klaus </a:t>
            </a:r>
            <a:r>
              <a:rPr lang="en-US" sz="1200" dirty="0" err="1" smtClean="0"/>
              <a:t>Krauter</a:t>
            </a:r>
            <a:r>
              <a:rPr lang="en-US" sz="1200" dirty="0" smtClean="0"/>
              <a:t>, et. al. “A Taxonomy and Survey of Grid Resource Management Systems”.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73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Grid resource management systems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70411"/>
              </p:ext>
            </p:extLst>
          </p:nvPr>
        </p:nvGraphicFramePr>
        <p:xfrm>
          <a:off x="304800" y="2362200"/>
          <a:ext cx="856903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600200"/>
                <a:gridCol w="1524000"/>
                <a:gridCol w="2816629"/>
                <a:gridCol w="1713807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Grid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Organization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Resources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Scheduling</a:t>
                      </a:r>
                      <a:endParaRPr lang="en-US" sz="1800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Computational</a:t>
                      </a:r>
                    </a:p>
                    <a:p>
                      <a:r>
                        <a:rPr lang="en-US" sz="1800" dirty="0" smtClean="0"/>
                        <a:t>Grid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Extensible schema model, hybrid namespace, no </a:t>
                      </a:r>
                      <a:r>
                        <a:rPr lang="en-US" sz="1800" dirty="0" err="1" smtClean="0"/>
                        <a:t>QoS</a:t>
                      </a:r>
                      <a:r>
                        <a:rPr lang="en-US" sz="1800" dirty="0" smtClean="0"/>
                        <a:t>, other network directory store, centralized query based discovery, periodic push dissemination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Centralized scheduler</a:t>
                      </a:r>
                      <a:endParaRPr lang="en-US" sz="1800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Grid Toolkit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Hierarchical</a:t>
                      </a:r>
                    </a:p>
                    <a:p>
                      <a:r>
                        <a:rPr lang="en-US" sz="1800" dirty="0" smtClean="0"/>
                        <a:t>Cells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Extensible schema model, hierarchical namespace,  soft </a:t>
                      </a:r>
                      <a:r>
                        <a:rPr lang="en-US" sz="1800" dirty="0" err="1" smtClean="0"/>
                        <a:t>QoS</a:t>
                      </a:r>
                      <a:r>
                        <a:rPr lang="en-US" sz="1800" dirty="0" smtClean="0"/>
                        <a:t>, LDAP network directory store, distributed query based discovery, periodic push dissemination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Higher-level tools (like Nimrod/G)</a:t>
                      </a:r>
                    </a:p>
                    <a:p>
                      <a:r>
                        <a:rPr lang="en-US" sz="1800" dirty="0" smtClean="0"/>
                        <a:t>and services offer scheduling</a:t>
                      </a:r>
                    </a:p>
                    <a:p>
                      <a:r>
                        <a:rPr lang="en-US" sz="1800" dirty="0" smtClean="0"/>
                        <a:t>support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64770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Klaus </a:t>
            </a:r>
            <a:r>
              <a:rPr lang="en-US" sz="1200" dirty="0" err="1" smtClean="0"/>
              <a:t>Krauter</a:t>
            </a:r>
            <a:r>
              <a:rPr lang="en-US" sz="1200" dirty="0" smtClean="0"/>
              <a:t>, et. al. “A Taxonomy and Survey of Grid Resource Management Systems”.</a:t>
            </a:r>
            <a:endParaRPr lang="en-US" sz="1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Design issues:</a:t>
            </a:r>
          </a:p>
          <a:p>
            <a:pPr>
              <a:buNone/>
            </a:pPr>
            <a:r>
              <a:rPr lang="en-US" sz="2600" dirty="0" smtClean="0"/>
              <a:t>	- Machine organization</a:t>
            </a:r>
          </a:p>
          <a:p>
            <a:pPr>
              <a:buNone/>
            </a:pPr>
            <a:r>
              <a:rPr lang="en-US" sz="2600" dirty="0" smtClean="0"/>
              <a:t>	- Resource model, resource information storage, discovery and dissemination, </a:t>
            </a:r>
            <a:r>
              <a:rPr lang="en-US" sz="2600" dirty="0" err="1" smtClean="0"/>
              <a:t>QoS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- Scheduler organization, scheduling policies</a:t>
            </a:r>
          </a:p>
        </p:txBody>
      </p:sp>
    </p:spTree>
    <p:extLst>
      <p:ext uri="{BB962C8B-B14F-4D97-AF65-F5344CB8AC3E}">
        <p14:creationId xmlns:p14="http://schemas.microsoft.com/office/powerpoint/2010/main" val="14035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Grid workflow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 smtClean="0"/>
              <a:t>Definition of workflow: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300" dirty="0" smtClean="0"/>
              <a:t>“The automation of the processes, which involves the orchestration of a set of Grid services, agents and actors that must be combined together to solve a problem or to define a new service.”</a:t>
            </a:r>
          </a:p>
          <a:p>
            <a:endParaRPr lang="en-US" dirty="0" smtClean="0"/>
          </a:p>
          <a:p>
            <a:r>
              <a:rPr lang="en-US" sz="4500" dirty="0" smtClean="0"/>
              <a:t>Workflow derivation:</a:t>
            </a:r>
          </a:p>
          <a:p>
            <a:endParaRPr lang="en-US" sz="4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500" dirty="0" smtClean="0"/>
              <a:t>Categories in terms of complexity: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300" dirty="0" smtClean="0"/>
              <a:t>- Linear sequence of tasks</a:t>
            </a:r>
          </a:p>
          <a:p>
            <a:pPr>
              <a:buNone/>
            </a:pPr>
            <a:r>
              <a:rPr lang="en-US" sz="3300" dirty="0" smtClean="0"/>
              <a:t>	- Directed acyclic graph</a:t>
            </a:r>
          </a:p>
          <a:p>
            <a:pPr>
              <a:buNone/>
            </a:pPr>
            <a:r>
              <a:rPr lang="en-US" sz="3300" dirty="0" smtClean="0"/>
              <a:t>	- Cyclic graph: “composition in space” or “distributed static dataflow”</a:t>
            </a:r>
          </a:p>
          <a:p>
            <a:pPr>
              <a:buNone/>
            </a:pPr>
            <a:r>
              <a:rPr lang="en-US" sz="3300" dirty="0" smtClean="0"/>
              <a:t>	- Compact graph: “workflow of workflows”</a:t>
            </a:r>
          </a:p>
          <a:p>
            <a:pPr>
              <a:buNone/>
            </a:pPr>
            <a:r>
              <a:rPr lang="en-US" sz="3300" dirty="0" smtClean="0"/>
              <a:t>	- Implicit graph: workflows “expressed as a set of desired outcomes”</a:t>
            </a:r>
            <a:endParaRPr lang="en-US" sz="3300" dirty="0"/>
          </a:p>
        </p:txBody>
      </p:sp>
      <p:sp>
        <p:nvSpPr>
          <p:cNvPr id="4" name="Rectangle 3"/>
          <p:cNvSpPr/>
          <p:nvPr/>
        </p:nvSpPr>
        <p:spPr>
          <a:xfrm>
            <a:off x="2362200" y="28956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Dataflow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3733800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istributed </a:t>
            </a:r>
            <a:r>
              <a:rPr lang="en-US" dirty="0" smtClean="0"/>
              <a:t>parallel programming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33528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>
            <a:off x="4191000" y="30861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4191000" y="3543300"/>
            <a:ext cx="1600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64770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Geoffrey Fox, et. al. “Workflow in Grid Systems”.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10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2016</Words>
  <Application>Microsoft Office PowerPoint</Application>
  <PresentationFormat>On-screen Show (4:3)</PresentationFormat>
  <Paragraphs>393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An Overview of Grid, Cloud and related Database Technologies</vt:lpstr>
      <vt:lpstr>Outline</vt:lpstr>
      <vt:lpstr>Grid technologies</vt:lpstr>
      <vt:lpstr>Distributed file systems</vt:lpstr>
      <vt:lpstr>Distributed file system - Lustre</vt:lpstr>
      <vt:lpstr>Distributed file system - GPFS</vt:lpstr>
      <vt:lpstr>Grid resource management systems</vt:lpstr>
      <vt:lpstr>Grid resource management systems</vt:lpstr>
      <vt:lpstr>Grid workflow systems</vt:lpstr>
      <vt:lpstr>Grid workflow systems</vt:lpstr>
      <vt:lpstr>Cloud technologies</vt:lpstr>
      <vt:lpstr>Cloud technologies</vt:lpstr>
      <vt:lpstr>Google File System</vt:lpstr>
      <vt:lpstr>Google MapReduce framework</vt:lpstr>
      <vt:lpstr>Google MapReduce framework</vt:lpstr>
      <vt:lpstr>BigTable</vt:lpstr>
      <vt:lpstr>Infrastructure as a Service - Eucalyptus</vt:lpstr>
      <vt:lpstr>Dynamic scalability example – Elastic Site</vt:lpstr>
      <vt:lpstr>Comparison of Grids and Clouds</vt:lpstr>
      <vt:lpstr>Database research opportunities related to Cloud</vt:lpstr>
      <vt:lpstr>Peta-scale data warehousing at Yahoo!</vt:lpstr>
      <vt:lpstr>Database as a Service</vt:lpstr>
      <vt:lpstr>Parallel Database vs. MapReduce</vt:lpstr>
      <vt:lpstr>What I have done</vt:lpstr>
      <vt:lpstr>VBS-Lustre architecture</vt:lpstr>
      <vt:lpstr>Preliminary performance test</vt:lpstr>
      <vt:lpstr>Conclusion</vt:lpstr>
      <vt:lpstr>References</vt:lpstr>
      <vt:lpstr>Thanks!</vt:lpstr>
      <vt:lpstr>Distributed file systems</vt:lpstr>
      <vt:lpstr>Grid resource management systems</vt:lpstr>
      <vt:lpstr>Grid workflow systems</vt:lpstr>
      <vt:lpstr>Database as a Service</vt:lpstr>
      <vt:lpstr>Database as a Service</vt:lpstr>
      <vt:lpstr>Indexing multi-dimensional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summary</dc:title>
  <dc:creator>gaoxm</dc:creator>
  <cp:lastModifiedBy>Xiaoming</cp:lastModifiedBy>
  <cp:revision>336</cp:revision>
  <dcterms:created xsi:type="dcterms:W3CDTF">2006-08-16T00:00:00Z</dcterms:created>
  <dcterms:modified xsi:type="dcterms:W3CDTF">2010-12-17T07:14:28Z</dcterms:modified>
</cp:coreProperties>
</file>