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91" r:id="rId2"/>
    <p:sldId id="292" r:id="rId3"/>
    <p:sldId id="366" r:id="rId4"/>
    <p:sldId id="367" r:id="rId5"/>
    <p:sldId id="376" r:id="rId6"/>
    <p:sldId id="327" r:id="rId7"/>
    <p:sldId id="368" r:id="rId8"/>
    <p:sldId id="371" r:id="rId9"/>
    <p:sldId id="372" r:id="rId10"/>
    <p:sldId id="373" r:id="rId11"/>
    <p:sldId id="374" r:id="rId12"/>
    <p:sldId id="377" r:id="rId13"/>
    <p:sldId id="330" r:id="rId14"/>
    <p:sldId id="331" r:id="rId15"/>
    <p:sldId id="332" r:id="rId16"/>
    <p:sldId id="333" r:id="rId17"/>
    <p:sldId id="360" r:id="rId18"/>
    <p:sldId id="378" r:id="rId19"/>
    <p:sldId id="379" r:id="rId20"/>
    <p:sldId id="334" r:id="rId21"/>
    <p:sldId id="375" r:id="rId22"/>
    <p:sldId id="365" r:id="rId23"/>
    <p:sldId id="361" r:id="rId24"/>
    <p:sldId id="364" r:id="rId25"/>
    <p:sldId id="337" r:id="rId26"/>
    <p:sldId id="369" r:id="rId27"/>
    <p:sldId id="340" r:id="rId28"/>
    <p:sldId id="370" r:id="rId29"/>
  </p:sldIdLst>
  <p:sldSz cx="12192000" cy="6858000"/>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8D23D2C5-EA48-4420-8569-CFCEB354FEE3}">
          <p14:sldIdLst>
            <p14:sldId id="291"/>
            <p14:sldId id="292"/>
            <p14:sldId id="366"/>
            <p14:sldId id="367"/>
            <p14:sldId id="376"/>
            <p14:sldId id="327"/>
            <p14:sldId id="368"/>
            <p14:sldId id="371"/>
            <p14:sldId id="372"/>
            <p14:sldId id="373"/>
            <p14:sldId id="374"/>
            <p14:sldId id="377"/>
            <p14:sldId id="330"/>
            <p14:sldId id="331"/>
            <p14:sldId id="332"/>
            <p14:sldId id="333"/>
            <p14:sldId id="360"/>
            <p14:sldId id="378"/>
            <p14:sldId id="379"/>
            <p14:sldId id="334"/>
            <p14:sldId id="375"/>
            <p14:sldId id="365"/>
            <p14:sldId id="361"/>
            <p14:sldId id="364"/>
            <p14:sldId id="337"/>
            <p14:sldId id="369"/>
            <p14:sldId id="340"/>
            <p14:sldId id="370"/>
          </p14:sldIdLst>
        </p14:section>
        <p14:section name="backup" id="{729E0DA5-8B5F-4D56-97C9-8F2D0006BF4F}">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0" autoAdjust="0"/>
    <p:restoredTop sz="85399" autoAdjust="0"/>
  </p:normalViewPr>
  <p:slideViewPr>
    <p:cSldViewPr snapToGrid="0">
      <p:cViewPr varScale="1">
        <p:scale>
          <a:sx n="74" d="100"/>
          <a:sy n="74" d="100"/>
        </p:scale>
        <p:origin x="66" y="4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FD254D-D6A8-4F03-A6BD-994C16793977}" type="datetimeFigureOut">
              <a:rPr lang="en-US" smtClean="0"/>
              <a:t>5/5/2015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DB927-EBE1-49E2-8934-5881B376EE24}" type="slidenum">
              <a:rPr lang="en-US" smtClean="0"/>
              <a:t>‹#›</a:t>
            </a:fld>
            <a:endParaRPr lang="en-US"/>
          </a:p>
        </p:txBody>
      </p:sp>
    </p:spTree>
    <p:extLst>
      <p:ext uri="{BB962C8B-B14F-4D97-AF65-F5344CB8AC3E}">
        <p14:creationId xmlns:p14="http://schemas.microsoft.com/office/powerpoint/2010/main" val="1474705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7DB927-EBE1-49E2-8934-5881B376EE24}" type="slidenum">
              <a:rPr lang="en-US" smtClean="0"/>
              <a:t>12</a:t>
            </a:fld>
            <a:endParaRPr lang="en-US"/>
          </a:p>
        </p:txBody>
      </p:sp>
    </p:spTree>
    <p:extLst>
      <p:ext uri="{BB962C8B-B14F-4D97-AF65-F5344CB8AC3E}">
        <p14:creationId xmlns:p14="http://schemas.microsoft.com/office/powerpoint/2010/main" val="2206874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120 clusters, time window length: 6 steps, outlier: 2 standard deviation</a:t>
            </a:r>
            <a:endParaRPr lang="en-US" dirty="0"/>
          </a:p>
        </p:txBody>
      </p:sp>
      <p:sp>
        <p:nvSpPr>
          <p:cNvPr id="4" name="Slide Number Placeholder 3"/>
          <p:cNvSpPr>
            <a:spLocks noGrp="1"/>
          </p:cNvSpPr>
          <p:nvPr>
            <p:ph type="sldNum" sz="quarter" idx="10"/>
          </p:nvPr>
        </p:nvSpPr>
        <p:spPr/>
        <p:txBody>
          <a:bodyPr/>
          <a:lstStyle/>
          <a:p>
            <a:fld id="{F37DB927-EBE1-49E2-8934-5881B376EE24}" type="slidenum">
              <a:rPr lang="en-US" smtClean="0"/>
              <a:t>15</a:t>
            </a:fld>
            <a:endParaRPr lang="en-US"/>
          </a:p>
        </p:txBody>
      </p:sp>
    </p:spTree>
    <p:extLst>
      <p:ext uri="{BB962C8B-B14F-4D97-AF65-F5344CB8AC3E}">
        <p14:creationId xmlns:p14="http://schemas.microsoft.com/office/powerpoint/2010/main" val="2842310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7DB927-EBE1-49E2-8934-5881B376EE24}" type="slidenum">
              <a:rPr lang="en-US" smtClean="0"/>
              <a:t>16</a:t>
            </a:fld>
            <a:endParaRPr lang="en-US"/>
          </a:p>
        </p:txBody>
      </p:sp>
    </p:spTree>
    <p:extLst>
      <p:ext uri="{BB962C8B-B14F-4D97-AF65-F5344CB8AC3E}">
        <p14:creationId xmlns:p14="http://schemas.microsoft.com/office/powerpoint/2010/main" val="789166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Basically to do synchronization, the clustering bolts will need to temporarily stop processing </a:t>
            </a:r>
            <a:r>
              <a:rPr lang="en-US" sz="1200" b="0" i="0" kern="1200" dirty="0" err="1" smtClean="0">
                <a:solidFill>
                  <a:schemeClr val="tx1"/>
                </a:solidFill>
                <a:effectLst/>
                <a:latin typeface="+mn-lt"/>
                <a:ea typeface="+mn-ea"/>
                <a:cs typeface="+mn-cs"/>
              </a:rPr>
              <a:t>protomemes</a:t>
            </a:r>
            <a:r>
              <a:rPr lang="en-US" sz="1200" b="0" i="0" kern="1200" dirty="0" smtClean="0">
                <a:solidFill>
                  <a:schemeClr val="tx1"/>
                </a:solidFill>
                <a:effectLst/>
                <a:latin typeface="+mn-lt"/>
                <a:ea typeface="+mn-ea"/>
                <a:cs typeface="+mn-cs"/>
              </a:rPr>
              <a:t> and wait for updating their copy of the global clusters. These are 3 different ways for clustering bolt to know "OK, it's time for me to stop processing and start synchronization".</a:t>
            </a:r>
          </a:p>
          <a:p>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(1) Spout initiation by broadcasting INIT message: the </a:t>
            </a:r>
            <a:r>
              <a:rPr lang="en-US" sz="1200" b="0" i="0" kern="1200" dirty="0" err="1" smtClean="0">
                <a:solidFill>
                  <a:schemeClr val="tx1"/>
                </a:solidFill>
                <a:effectLst/>
                <a:latin typeface="+mn-lt"/>
                <a:ea typeface="+mn-ea"/>
                <a:cs typeface="+mn-cs"/>
              </a:rPr>
              <a:t>protomeme</a:t>
            </a:r>
            <a:r>
              <a:rPr lang="en-US" sz="1200" b="0" i="0" kern="1200" dirty="0" smtClean="0">
                <a:solidFill>
                  <a:schemeClr val="tx1"/>
                </a:solidFill>
                <a:effectLst/>
                <a:latin typeface="+mn-lt"/>
                <a:ea typeface="+mn-ea"/>
                <a:cs typeface="+mn-cs"/>
              </a:rPr>
              <a:t> generator spout will count the number of </a:t>
            </a:r>
            <a:r>
              <a:rPr lang="en-US" sz="1200" b="0" i="0" kern="1200" dirty="0" err="1" smtClean="0">
                <a:solidFill>
                  <a:schemeClr val="tx1"/>
                </a:solidFill>
                <a:effectLst/>
                <a:latin typeface="+mn-lt"/>
                <a:ea typeface="+mn-ea"/>
                <a:cs typeface="+mn-cs"/>
              </a:rPr>
              <a:t>protomemes</a:t>
            </a:r>
            <a:r>
              <a:rPr lang="en-US" sz="1200" b="0" i="0" kern="1200" dirty="0" smtClean="0">
                <a:solidFill>
                  <a:schemeClr val="tx1"/>
                </a:solidFill>
                <a:effectLst/>
                <a:latin typeface="+mn-lt"/>
                <a:ea typeface="+mn-ea"/>
                <a:cs typeface="+mn-cs"/>
              </a:rPr>
              <a:t> sent to the clustering bolt, and when it reaches the batch size, it will send a SYNCINIT message through storm to all clustering bolts to tell them start synchronization.</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(2) Clustering bolt initiation by local counting: each clustering bolt will count the number of </a:t>
            </a:r>
            <a:r>
              <a:rPr lang="en-US" sz="1200" b="0" i="0" kern="1200" dirty="0" err="1" smtClean="0">
                <a:solidFill>
                  <a:schemeClr val="tx1"/>
                </a:solidFill>
                <a:effectLst/>
                <a:latin typeface="+mn-lt"/>
                <a:ea typeface="+mn-ea"/>
                <a:cs typeface="+mn-cs"/>
              </a:rPr>
              <a:t>protomemes</a:t>
            </a:r>
            <a:r>
              <a:rPr lang="en-US" sz="1200" b="0" i="0" kern="1200" dirty="0" smtClean="0">
                <a:solidFill>
                  <a:schemeClr val="tx1"/>
                </a:solidFill>
                <a:effectLst/>
                <a:latin typeface="+mn-lt"/>
                <a:ea typeface="+mn-ea"/>
                <a:cs typeface="+mn-cs"/>
              </a:rPr>
              <a:t> processed, and when it reaches (batch size) / (number of clustering bolts), it will start synchronization (by sending SYNREQ to sync coordinator). This is similar to batch processing and no SYNCINIT is broadcasted.</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(3) Sync coordinator initiation by global counting: sync coordinator counts the number of PMADD and OUTLIER messages received, which tells how many </a:t>
            </a:r>
            <a:r>
              <a:rPr lang="en-US" sz="1200" b="0" i="0" kern="1200" dirty="0" err="1" smtClean="0">
                <a:solidFill>
                  <a:schemeClr val="tx1"/>
                </a:solidFill>
                <a:effectLst/>
                <a:latin typeface="+mn-lt"/>
                <a:ea typeface="+mn-ea"/>
                <a:cs typeface="+mn-cs"/>
              </a:rPr>
              <a:t>protomemes</a:t>
            </a:r>
            <a:r>
              <a:rPr lang="en-US" sz="1200" b="0" i="0" kern="1200" dirty="0" smtClean="0">
                <a:solidFill>
                  <a:schemeClr val="tx1"/>
                </a:solidFill>
                <a:effectLst/>
                <a:latin typeface="+mn-lt"/>
                <a:ea typeface="+mn-ea"/>
                <a:cs typeface="+mn-cs"/>
              </a:rPr>
              <a:t> have been processed by all clustering bolts; when it reaches the batch size, sync coordinator will send a SYNCINIT through </a:t>
            </a:r>
            <a:r>
              <a:rPr lang="en-US" sz="1200" b="0" i="0" kern="1200" dirty="0" err="1" smtClean="0">
                <a:solidFill>
                  <a:schemeClr val="tx1"/>
                </a:solidFill>
                <a:effectLst/>
                <a:latin typeface="+mn-lt"/>
                <a:ea typeface="+mn-ea"/>
                <a:cs typeface="+mn-cs"/>
              </a:rPr>
              <a:t>ActiveMQ</a:t>
            </a:r>
            <a:r>
              <a:rPr lang="en-US" sz="1200" b="0" i="0" kern="1200" dirty="0" smtClean="0">
                <a:solidFill>
                  <a:schemeClr val="tx1"/>
                </a:solidFill>
                <a:effectLst/>
                <a:latin typeface="+mn-lt"/>
                <a:ea typeface="+mn-ea"/>
                <a:cs typeface="+mn-cs"/>
              </a:rPr>
              <a:t> to clustering bolts to tell them to start synchronization.</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(1) and (2) suffer from variation of processing speed of clustering bolts. Because in (1), every clustering bolt has its buffer of incoming storm messages, and when SYNCINIT is broadcasted, it will be put at the end of the buffer. So before the clustering bolt finished processing data in the buffer, it won't see the SYNCINIT message. As a result different clustering bolts see the SYNCINIT notification at different time. In (2), different clustering bolts may take different amount time to process (batch size) / (number of clustering bolts) messages.</a:t>
            </a:r>
          </a:p>
          <a:p>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(3) directly counts the total number of </a:t>
            </a:r>
            <a:r>
              <a:rPr lang="en-US" sz="1200" b="0" i="0" kern="1200" dirty="0" err="1" smtClean="0">
                <a:solidFill>
                  <a:schemeClr val="tx1"/>
                </a:solidFill>
                <a:effectLst/>
                <a:latin typeface="+mn-lt"/>
                <a:ea typeface="+mn-ea"/>
                <a:cs typeface="+mn-cs"/>
              </a:rPr>
              <a:t>protomemes</a:t>
            </a:r>
            <a:r>
              <a:rPr lang="en-US" sz="1200" b="0" i="0" kern="1200" dirty="0" smtClean="0">
                <a:solidFill>
                  <a:schemeClr val="tx1"/>
                </a:solidFill>
                <a:effectLst/>
                <a:latin typeface="+mn-lt"/>
                <a:ea typeface="+mn-ea"/>
                <a:cs typeface="+mn-cs"/>
              </a:rPr>
              <a:t> that have already been processed, and </a:t>
            </a:r>
            <a:r>
              <a:rPr lang="en-US" sz="1200" b="0" i="0" kern="1200" dirty="0" err="1" smtClean="0">
                <a:solidFill>
                  <a:schemeClr val="tx1"/>
                </a:solidFill>
                <a:effectLst/>
                <a:latin typeface="+mn-lt"/>
                <a:ea typeface="+mn-ea"/>
                <a:cs typeface="+mn-cs"/>
              </a:rPr>
              <a:t>ActiveMQ</a:t>
            </a:r>
            <a:r>
              <a:rPr lang="en-US" sz="1200" b="0" i="0" kern="1200" dirty="0" smtClean="0">
                <a:solidFill>
                  <a:schemeClr val="tx1"/>
                </a:solidFill>
                <a:effectLst/>
                <a:latin typeface="+mn-lt"/>
                <a:ea typeface="+mn-ea"/>
                <a:cs typeface="+mn-cs"/>
              </a:rPr>
              <a:t> provides an "out of band" transmission channel for the small SYNCINIT message. So the clustering bolts receive the SYNCINIT notification at about the same time.</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7DB927-EBE1-49E2-8934-5881B376EE24}" type="slidenum">
              <a:rPr lang="en-US" smtClean="0"/>
              <a:t>21</a:t>
            </a:fld>
            <a:endParaRPr lang="en-US"/>
          </a:p>
        </p:txBody>
      </p:sp>
    </p:spTree>
    <p:extLst>
      <p:ext uri="{BB962C8B-B14F-4D97-AF65-F5344CB8AC3E}">
        <p14:creationId xmlns:p14="http://schemas.microsoft.com/office/powerpoint/2010/main" val="1605510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Reason for the relatively low 70.0: lack of computation; each </a:t>
            </a:r>
            <a:r>
              <a:rPr lang="en-US" sz="1200" b="0" i="0" u="none" strike="noStrike" kern="1200" baseline="0" dirty="0" err="1" smtClean="0">
                <a:solidFill>
                  <a:schemeClr val="tx1"/>
                </a:solidFill>
                <a:latin typeface="+mn-lt"/>
                <a:ea typeface="+mn-ea"/>
                <a:cs typeface="+mn-cs"/>
              </a:rPr>
              <a:t>cbolt</a:t>
            </a:r>
            <a:r>
              <a:rPr lang="en-US" sz="1200" b="0" i="0" u="none" strike="noStrike" kern="1200" baseline="0" dirty="0" smtClean="0">
                <a:solidFill>
                  <a:schemeClr val="tx1"/>
                </a:solidFill>
                <a:latin typeface="+mn-lt"/>
                <a:ea typeface="+mn-ea"/>
                <a:cs typeface="+mn-cs"/>
              </a:rPr>
              <a:t> only processes about 64 </a:t>
            </a:r>
            <a:r>
              <a:rPr lang="en-US" sz="1200" b="0" i="0" u="none" strike="noStrike" kern="1200" baseline="0" dirty="0" err="1" smtClean="0">
                <a:solidFill>
                  <a:schemeClr val="tx1"/>
                </a:solidFill>
                <a:latin typeface="+mn-lt"/>
                <a:ea typeface="+mn-ea"/>
                <a:cs typeface="+mn-cs"/>
              </a:rPr>
              <a:t>protomemes</a:t>
            </a:r>
            <a:r>
              <a:rPr lang="en-US" sz="1200" b="0" i="0" u="none" strike="noStrike" kern="1200" baseline="0" dirty="0" smtClean="0">
                <a:solidFill>
                  <a:schemeClr val="tx1"/>
                </a:solidFill>
                <a:latin typeface="+mn-lt"/>
                <a:ea typeface="+mn-ea"/>
                <a:cs typeface="+mn-cs"/>
              </a:rPr>
              <a:t> per batch. </a:t>
            </a:r>
          </a:p>
          <a:p>
            <a:r>
              <a:rPr lang="en-US" sz="1200" b="0" i="0" u="none" strike="noStrike" kern="1200" baseline="0" dirty="0" smtClean="0">
                <a:solidFill>
                  <a:schemeClr val="tx1"/>
                </a:solidFill>
                <a:latin typeface="+mn-lt"/>
                <a:ea typeface="+mn-ea"/>
                <a:cs typeface="+mn-cs"/>
              </a:rPr>
              <a:t>For longer time steps or faster data rate, near-</a:t>
            </a:r>
            <a:r>
              <a:rPr lang="en-US" sz="1200" b="0" i="0" u="none" strike="noStrike" kern="1200" baseline="0" dirty="0" err="1" smtClean="0">
                <a:solidFill>
                  <a:schemeClr val="tx1"/>
                </a:solidFill>
                <a:latin typeface="+mn-lt"/>
                <a:ea typeface="+mn-ea"/>
                <a:cs typeface="+mn-cs"/>
              </a:rPr>
              <a:t>linearscalability</a:t>
            </a:r>
            <a:r>
              <a:rPr lang="en-US" sz="1200" b="0" i="0" u="none" strike="noStrike" kern="1200" baseline="0" dirty="0" smtClean="0">
                <a:solidFill>
                  <a:schemeClr val="tx1"/>
                </a:solidFill>
                <a:latin typeface="+mn-lt"/>
                <a:ea typeface="+mn-ea"/>
                <a:cs typeface="+mn-cs"/>
              </a:rPr>
              <a:t> can be extended by increasing the batch size. </a:t>
            </a:r>
          </a:p>
          <a:p>
            <a:r>
              <a:rPr lang="en-US" sz="1200" b="0" i="0" u="none" strike="noStrike" kern="1200" baseline="0" dirty="0" smtClean="0">
                <a:solidFill>
                  <a:schemeClr val="tx1"/>
                </a:solidFill>
                <a:latin typeface="+mn-lt"/>
                <a:ea typeface="+mn-ea"/>
                <a:cs typeface="+mn-cs"/>
              </a:rPr>
              <a:t>Results on Moe: peak-time data for 1-2 PM on 2014-08-29, batch size doubled.</a:t>
            </a:r>
            <a:endParaRPr lang="en-US" dirty="0"/>
          </a:p>
        </p:txBody>
      </p:sp>
      <p:sp>
        <p:nvSpPr>
          <p:cNvPr id="4" name="Slide Number Placeholder 3"/>
          <p:cNvSpPr>
            <a:spLocks noGrp="1"/>
          </p:cNvSpPr>
          <p:nvPr>
            <p:ph type="sldNum" sz="quarter" idx="10"/>
          </p:nvPr>
        </p:nvSpPr>
        <p:spPr/>
        <p:txBody>
          <a:bodyPr/>
          <a:lstStyle/>
          <a:p>
            <a:fld id="{F37DB927-EBE1-49E2-8934-5881B376EE24}" type="slidenum">
              <a:rPr lang="en-US" smtClean="0"/>
              <a:t>24</a:t>
            </a:fld>
            <a:endParaRPr lang="en-US"/>
          </a:p>
        </p:txBody>
      </p:sp>
    </p:spTree>
    <p:extLst>
      <p:ext uri="{BB962C8B-B14F-4D97-AF65-F5344CB8AC3E}">
        <p14:creationId xmlns:p14="http://schemas.microsoft.com/office/powerpoint/2010/main" val="2501268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7DB927-EBE1-49E2-8934-5881B376EE24}" type="slidenum">
              <a:rPr lang="en-US" smtClean="0"/>
              <a:t>25</a:t>
            </a:fld>
            <a:endParaRPr lang="en-US"/>
          </a:p>
        </p:txBody>
      </p:sp>
    </p:spTree>
    <p:extLst>
      <p:ext uri="{BB962C8B-B14F-4D97-AF65-F5344CB8AC3E}">
        <p14:creationId xmlns:p14="http://schemas.microsoft.com/office/powerpoint/2010/main" val="36093251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25"/>
          <p:cNvSpPr>
            <a:spLocks noChangeArrowheads="1"/>
          </p:cNvSpPr>
          <p:nvPr userDrawn="1"/>
        </p:nvSpPr>
        <p:spPr bwMode="auto">
          <a:xfrm>
            <a:off x="11165419" y="6491288"/>
            <a:ext cx="773708" cy="369318"/>
          </a:xfrm>
          <a:prstGeom prst="rect">
            <a:avLst/>
          </a:prstGeom>
          <a:noFill/>
          <a:ln w="9525">
            <a:noFill/>
            <a:miter lim="800000"/>
            <a:headEnd/>
            <a:tailEnd/>
          </a:ln>
        </p:spPr>
        <p:txBody>
          <a:bodyPr wrap="none" lIns="91425" tIns="45713" rIns="91425" bIns="45713">
            <a:spAutoFit/>
          </a:bodyPr>
          <a:lstStyle/>
          <a:p>
            <a:pPr>
              <a:defRPr/>
            </a:pPr>
            <a:r>
              <a:rPr lang="en-US" sz="1800" b="1" i="1" dirty="0">
                <a:solidFill>
                  <a:srgbClr val="1851CE"/>
                </a:solidFill>
              </a:rPr>
              <a:t>S</a:t>
            </a:r>
            <a:r>
              <a:rPr lang="en-US" sz="1800" b="1" i="1" dirty="0">
                <a:solidFill>
                  <a:srgbClr val="E40701"/>
                </a:solidFill>
              </a:rPr>
              <a:t>A</a:t>
            </a:r>
            <a:r>
              <a:rPr lang="en-US" sz="1800" b="1" i="1" dirty="0">
                <a:solidFill>
                  <a:srgbClr val="EFBA00"/>
                </a:solidFill>
              </a:rPr>
              <a:t>L</a:t>
            </a:r>
            <a:r>
              <a:rPr lang="en-US" sz="1800" b="1" i="1" dirty="0">
                <a:solidFill>
                  <a:srgbClr val="1851CE"/>
                </a:solidFill>
              </a:rPr>
              <a:t>S</a:t>
            </a:r>
            <a:r>
              <a:rPr lang="en-US" sz="1800" b="1" i="1" dirty="0">
                <a:solidFill>
                  <a:srgbClr val="18A221"/>
                </a:solidFill>
              </a:rPr>
              <a:t>A</a:t>
            </a:r>
            <a:endParaRPr lang="en-US" sz="1800" dirty="0">
              <a:solidFill>
                <a:prstClr val="black"/>
              </a:solidFill>
              <a:latin typeface="Corbel" pitchFamily="34" charset="0"/>
            </a:endParaRPr>
          </a:p>
        </p:txBody>
      </p:sp>
      <p:pic>
        <p:nvPicPr>
          <p:cNvPr id="7" name="Picture 6" descr="350px-Zuoshangjiao.jpg"/>
          <p:cNvPicPr>
            <a:picLocks noChangeAspect="1"/>
          </p:cNvPicPr>
          <p:nvPr userDrawn="1"/>
        </p:nvPicPr>
        <p:blipFill>
          <a:blip r:embed="rId2" cstate="print"/>
          <a:stretch>
            <a:fillRect/>
          </a:stretch>
        </p:blipFill>
        <p:spPr>
          <a:xfrm>
            <a:off x="0" y="0"/>
            <a:ext cx="2133600" cy="1540764"/>
          </a:xfrm>
          <a:prstGeom prst="rect">
            <a:avLst/>
          </a:prstGeom>
        </p:spPr>
      </p:pic>
      <p:sp>
        <p:nvSpPr>
          <p:cNvPr id="2" name="Title 1"/>
          <p:cNvSpPr>
            <a:spLocks noGrp="1"/>
          </p:cNvSpPr>
          <p:nvPr>
            <p:ph type="ctrTitle"/>
          </p:nvPr>
        </p:nvSpPr>
        <p:spPr>
          <a:xfrm>
            <a:off x="914400" y="2130434"/>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09600" y="6362517"/>
            <a:ext cx="2844800" cy="365125"/>
          </a:xfrm>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54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9"/>
            <a:ext cx="2844800" cy="365125"/>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055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9"/>
            <a:ext cx="2844800" cy="365125"/>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2908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594911" y="6361599"/>
            <a:ext cx="2844800" cy="365125"/>
          </a:xfrm>
        </p:spPr>
        <p:txBody>
          <a:bodyPr/>
          <a:lstStyle/>
          <a:p>
            <a:fld id="{B3999606-967B-419A-9AEC-8752E61A74D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229794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9"/>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9"/>
            <a:ext cx="2844800" cy="365125"/>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31380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59"/>
            <a:ext cx="2844800" cy="365125"/>
          </a:xfrm>
          <a:prstGeom prst="rect">
            <a:avLst/>
          </a:prstGeom>
        </p:spPr>
        <p:txBody>
          <a:bodyPr/>
          <a:lstStyle/>
          <a:p>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43160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59"/>
            <a:ext cx="2844800" cy="365125"/>
          </a:xfrm>
          <a:prstGeom prst="rect">
            <a:avLst/>
          </a:prstGeom>
        </p:spPr>
        <p:txBody>
          <a:bodyPr/>
          <a:lstStyle/>
          <a:p>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57153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9"/>
            <a:ext cx="2844800" cy="365125"/>
          </a:xfrm>
          <a:prstGeom prst="rect">
            <a:avLst/>
          </a:prstGeom>
        </p:spPr>
        <p:txBody>
          <a:bodyPr/>
          <a:lstStyle/>
          <a:p>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541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621280" y="5525087"/>
            <a:ext cx="2844800" cy="365125"/>
          </a:xfrm>
          <a:prstGeom prst="rect">
            <a:avLst/>
          </a:prstGeom>
        </p:spPr>
        <p:txBody>
          <a:bodyPr/>
          <a:lstStyle/>
          <a:p>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125865873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9"/>
            <a:ext cx="2844800" cy="365125"/>
          </a:xfrm>
          <a:prstGeom prst="rect">
            <a:avLst/>
          </a:prstGeom>
        </p:spPr>
        <p:txBody>
          <a:bodyPr/>
          <a:lstStyle/>
          <a:p>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8378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9"/>
            <a:ext cx="2844800" cy="365125"/>
          </a:xfrm>
          <a:prstGeom prst="rect">
            <a:avLst/>
          </a:prstGeom>
        </p:spPr>
        <p:txBody>
          <a:bodyPr/>
          <a:lstStyle/>
          <a:p>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219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EE7F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165600" y="635635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09600" y="635635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FFF6C-AE4E-4FE6-A064-67A5E3D5DC7A}"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descr="350px-Zuoshangjiao.jpg"/>
          <p:cNvPicPr>
            <a:picLocks noChangeAspect="1"/>
          </p:cNvPicPr>
          <p:nvPr/>
        </p:nvPicPr>
        <p:blipFill>
          <a:blip r:embed="rId13" cstate="print"/>
          <a:stretch>
            <a:fillRect/>
          </a:stretch>
        </p:blipFill>
        <p:spPr>
          <a:xfrm>
            <a:off x="0" y="0"/>
            <a:ext cx="2133600" cy="1540764"/>
          </a:xfrm>
          <a:prstGeom prst="rect">
            <a:avLst/>
          </a:prstGeom>
        </p:spPr>
      </p:pic>
      <p:sp>
        <p:nvSpPr>
          <p:cNvPr id="8" name="Rectangle 25"/>
          <p:cNvSpPr>
            <a:spLocks noChangeArrowheads="1"/>
          </p:cNvSpPr>
          <p:nvPr/>
        </p:nvSpPr>
        <p:spPr bwMode="auto">
          <a:xfrm>
            <a:off x="11165419" y="6491288"/>
            <a:ext cx="773708" cy="369318"/>
          </a:xfrm>
          <a:prstGeom prst="rect">
            <a:avLst/>
          </a:prstGeom>
          <a:noFill/>
          <a:ln w="9525">
            <a:noFill/>
            <a:miter lim="800000"/>
            <a:headEnd/>
            <a:tailEnd/>
          </a:ln>
        </p:spPr>
        <p:txBody>
          <a:bodyPr wrap="none" lIns="91425" tIns="45713" rIns="91425" bIns="45713">
            <a:spAutoFit/>
          </a:bodyPr>
          <a:lstStyle/>
          <a:p>
            <a:pPr>
              <a:defRPr/>
            </a:pPr>
            <a:r>
              <a:rPr lang="en-US" sz="1800" b="1" i="1" dirty="0">
                <a:solidFill>
                  <a:srgbClr val="1851CE"/>
                </a:solidFill>
              </a:rPr>
              <a:t>S</a:t>
            </a:r>
            <a:r>
              <a:rPr lang="en-US" sz="1800" b="1" i="1" dirty="0">
                <a:solidFill>
                  <a:srgbClr val="E40701"/>
                </a:solidFill>
              </a:rPr>
              <a:t>A</a:t>
            </a:r>
            <a:r>
              <a:rPr lang="en-US" sz="1800" b="1" i="1" dirty="0">
                <a:solidFill>
                  <a:srgbClr val="EFBA00"/>
                </a:solidFill>
              </a:rPr>
              <a:t>L</a:t>
            </a:r>
            <a:r>
              <a:rPr lang="en-US" sz="1800" b="1" i="1" dirty="0">
                <a:solidFill>
                  <a:srgbClr val="1851CE"/>
                </a:solidFill>
              </a:rPr>
              <a:t>S</a:t>
            </a:r>
            <a:r>
              <a:rPr lang="en-US" sz="1800" b="1" i="1" dirty="0">
                <a:solidFill>
                  <a:srgbClr val="18A221"/>
                </a:solidFill>
              </a:rPr>
              <a:t>A</a:t>
            </a:r>
            <a:endParaRPr lang="en-US" sz="1800" dirty="0">
              <a:solidFill>
                <a:prstClr val="black"/>
              </a:solidFill>
              <a:latin typeface="Corbel" pitchFamily="34" charset="0"/>
            </a:endParaRPr>
          </a:p>
        </p:txBody>
      </p:sp>
    </p:spTree>
    <p:extLst>
      <p:ext uri="{BB962C8B-B14F-4D97-AF65-F5344CB8AC3E}">
        <p14:creationId xmlns:p14="http://schemas.microsoft.com/office/powerpoint/2010/main" val="23807238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image" Target="../media/image6.emf"/><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911" y="1183350"/>
            <a:ext cx="10972800" cy="1669578"/>
          </a:xfrm>
        </p:spPr>
        <p:txBody>
          <a:bodyPr>
            <a:normAutofit/>
          </a:bodyPr>
          <a:lstStyle/>
          <a:p>
            <a:r>
              <a:rPr lang="en-US" b="1" dirty="0"/>
              <a:t>Parallel Clustering of High-Dimensional Social Media Data Streams</a:t>
            </a:r>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1</a:t>
            </a:fld>
            <a:endParaRPr lang="en-US" dirty="0">
              <a:solidFill>
                <a:prstClr val="black">
                  <a:tint val="75000"/>
                </a:prstClr>
              </a:solidFill>
            </a:endParaRPr>
          </a:p>
        </p:txBody>
      </p:sp>
      <p:sp>
        <p:nvSpPr>
          <p:cNvPr id="6" name="TextBox 5"/>
          <p:cNvSpPr txBox="1"/>
          <p:nvPr/>
        </p:nvSpPr>
        <p:spPr>
          <a:xfrm>
            <a:off x="3029141" y="3379062"/>
            <a:ext cx="6104339" cy="1508105"/>
          </a:xfrm>
          <a:prstGeom prst="rect">
            <a:avLst/>
          </a:prstGeom>
          <a:noFill/>
        </p:spPr>
        <p:txBody>
          <a:bodyPr wrap="square" rtlCol="0">
            <a:spAutoFit/>
          </a:bodyPr>
          <a:lstStyle/>
          <a:p>
            <a:pPr algn="ctr">
              <a:spcBef>
                <a:spcPts val="600"/>
              </a:spcBef>
              <a:spcAft>
                <a:spcPts val="600"/>
              </a:spcAft>
            </a:pPr>
            <a:r>
              <a:rPr lang="en-US" sz="2400" dirty="0" smtClean="0">
                <a:latin typeface="Times New Roman" panose="02020603050405020304" pitchFamily="18" charset="0"/>
                <a:cs typeface="Times New Roman" panose="02020603050405020304" pitchFamily="18" charset="0"/>
              </a:rPr>
              <a:t>Xiaoming Gao, Emilio Ferrara, Judy </a:t>
            </a:r>
            <a:r>
              <a:rPr lang="en-US" sz="2400" dirty="0" err="1" smtClean="0">
                <a:latin typeface="Times New Roman" panose="02020603050405020304" pitchFamily="18" charset="0"/>
                <a:cs typeface="Times New Roman" panose="02020603050405020304" pitchFamily="18" charset="0"/>
              </a:rPr>
              <a:t>Qiu</a:t>
            </a:r>
            <a:endParaRPr lang="en-US" sz="2400" dirty="0">
              <a:latin typeface="Times New Roman" panose="02020603050405020304" pitchFamily="18" charset="0"/>
              <a:cs typeface="Times New Roman" panose="02020603050405020304" pitchFamily="18" charset="0"/>
            </a:endParaRPr>
          </a:p>
          <a:p>
            <a:pPr algn="ctr">
              <a:spcBef>
                <a:spcPts val="600"/>
              </a:spcBef>
              <a:spcAft>
                <a:spcPts val="600"/>
              </a:spcAft>
            </a:pPr>
            <a:r>
              <a:rPr lang="en-US" sz="2400" dirty="0" smtClean="0">
                <a:latin typeface="+mj-lt"/>
                <a:cs typeface="Times New Roman" panose="02020603050405020304" pitchFamily="18" charset="0"/>
              </a:rPr>
              <a:t>School of Informatics and Computing</a:t>
            </a:r>
          </a:p>
          <a:p>
            <a:pPr algn="ctr">
              <a:spcBef>
                <a:spcPts val="600"/>
              </a:spcBef>
              <a:spcAft>
                <a:spcPts val="600"/>
              </a:spcAft>
            </a:pPr>
            <a:r>
              <a:rPr lang="en-US" sz="2400" dirty="0" smtClean="0">
                <a:latin typeface="+mj-lt"/>
                <a:cs typeface="Times New Roman" panose="02020603050405020304" pitchFamily="18" charset="0"/>
              </a:rPr>
              <a:t>Indiana University</a:t>
            </a:r>
            <a:endParaRPr lang="en-US" sz="2400" dirty="0">
              <a:latin typeface="+mj-lt"/>
              <a:cs typeface="Times New Roman" panose="02020603050405020304" pitchFamily="18" charset="0"/>
            </a:endParaRPr>
          </a:p>
        </p:txBody>
      </p:sp>
    </p:spTree>
    <p:extLst>
      <p:ext uri="{BB962C8B-B14F-4D97-AF65-F5344CB8AC3E}">
        <p14:creationId xmlns:p14="http://schemas.microsoft.com/office/powerpoint/2010/main" val="3438821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prstClr val="black"/>
                </a:solidFill>
              </a:rPr>
              <a:t>Sequential algorithm for clustering tweet stream I</a:t>
            </a:r>
            <a:endParaRPr lang="en-US" dirty="0"/>
          </a:p>
        </p:txBody>
      </p:sp>
      <p:sp>
        <p:nvSpPr>
          <p:cNvPr id="4" name="Slide Number Placeholder 3"/>
          <p:cNvSpPr>
            <a:spLocks noGrp="1"/>
          </p:cNvSpPr>
          <p:nvPr>
            <p:ph type="sldNum" sz="quarter" idx="12"/>
          </p:nvPr>
        </p:nvSpPr>
        <p:spPr>
          <a:xfrm>
            <a:off x="2987049" y="6389513"/>
            <a:ext cx="2844800" cy="365125"/>
          </a:xfrm>
        </p:spPr>
        <p:txBody>
          <a:bodyPr/>
          <a:lstStyle/>
          <a:p>
            <a:fld id="{B3999606-967B-419A-9AEC-8752E61A74DA}" type="slidenum">
              <a:rPr lang="en-US" smtClean="0">
                <a:solidFill>
                  <a:prstClr val="black">
                    <a:tint val="75000"/>
                  </a:prstClr>
                </a:solidFill>
              </a:rPr>
              <a:pPr/>
              <a:t>10</a:t>
            </a:fld>
            <a:endParaRPr lang="en-US" dirty="0">
              <a:solidFill>
                <a:prstClr val="black">
                  <a:tint val="75000"/>
                </a:prstClr>
              </a:solidFill>
            </a:endParaRPr>
          </a:p>
        </p:txBody>
      </p:sp>
      <p:sp>
        <p:nvSpPr>
          <p:cNvPr id="5" name="Content Placeholder 2"/>
          <p:cNvSpPr txBox="1">
            <a:spLocks/>
          </p:cNvSpPr>
          <p:nvPr/>
        </p:nvSpPr>
        <p:spPr>
          <a:xfrm>
            <a:off x="138223" y="1572045"/>
            <a:ext cx="12053777" cy="48174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nSpc>
                <a:spcPct val="100000"/>
              </a:lnSpc>
              <a:spcBef>
                <a:spcPts val="0"/>
              </a:spcBef>
              <a:spcAft>
                <a:spcPts val="600"/>
              </a:spcAft>
              <a:buClr>
                <a:srgbClr val="FF0000"/>
              </a:buClr>
              <a:buFont typeface="Wingdings" panose="05000000000000000000" pitchFamily="2" charset="2"/>
              <a:buChar char="§"/>
            </a:pPr>
            <a:r>
              <a:rPr lang="en-US" dirty="0"/>
              <a:t>Online </a:t>
            </a:r>
            <a:r>
              <a:rPr lang="en-US" dirty="0" smtClean="0"/>
              <a:t>(streaming) K-Means clustering algorithm with </a:t>
            </a:r>
            <a:r>
              <a:rPr lang="en-US" dirty="0"/>
              <a:t>sliding time window and outlier detection</a:t>
            </a:r>
          </a:p>
          <a:p>
            <a:pPr marL="342900" indent="-342900">
              <a:lnSpc>
                <a:spcPct val="100000"/>
              </a:lnSpc>
              <a:spcBef>
                <a:spcPts val="0"/>
              </a:spcBef>
              <a:spcAft>
                <a:spcPts val="600"/>
              </a:spcAft>
              <a:buClr>
                <a:srgbClr val="FF0000"/>
              </a:buClr>
              <a:buFont typeface="Wingdings" panose="05000000000000000000" pitchFamily="2" charset="2"/>
              <a:buChar char="§"/>
            </a:pPr>
            <a:r>
              <a:rPr lang="en-US" dirty="0"/>
              <a:t>Group </a:t>
            </a:r>
            <a:r>
              <a:rPr lang="en-US" dirty="0" smtClean="0"/>
              <a:t>tweets in a time window as </a:t>
            </a:r>
            <a:r>
              <a:rPr lang="en-US" b="1" dirty="0" err="1"/>
              <a:t>protomemes</a:t>
            </a:r>
            <a:r>
              <a:rPr lang="en-US" dirty="0"/>
              <a:t>: </a:t>
            </a:r>
            <a:endParaRPr lang="en-US" dirty="0" smtClean="0"/>
          </a:p>
          <a:p>
            <a:pPr marL="800100" lvl="1" indent="-342900">
              <a:lnSpc>
                <a:spcPct val="100000"/>
              </a:lnSpc>
              <a:spcBef>
                <a:spcPts val="0"/>
              </a:spcBef>
              <a:spcAft>
                <a:spcPts val="600"/>
              </a:spcAft>
              <a:buClr>
                <a:srgbClr val="FF0000"/>
              </a:buClr>
              <a:buFont typeface="Wingdings" panose="05000000000000000000" pitchFamily="2" charset="2"/>
              <a:buChar char="§"/>
            </a:pPr>
            <a:r>
              <a:rPr lang="en-US" dirty="0" smtClean="0"/>
              <a:t>Label </a:t>
            </a:r>
            <a:r>
              <a:rPr lang="en-US" dirty="0" err="1" smtClean="0"/>
              <a:t>protomemes</a:t>
            </a:r>
            <a:r>
              <a:rPr lang="en-US" dirty="0" smtClean="0"/>
              <a:t> (points in space to be clustered) by </a:t>
            </a:r>
            <a:r>
              <a:rPr lang="en-US" dirty="0"/>
              <a:t>“markers”, which are </a:t>
            </a:r>
            <a:r>
              <a:rPr lang="en-US" dirty="0" smtClean="0"/>
              <a:t>Hashtags</a:t>
            </a:r>
            <a:r>
              <a:rPr lang="en-US" dirty="0"/>
              <a:t>, </a:t>
            </a:r>
            <a:r>
              <a:rPr lang="en-US" dirty="0" smtClean="0"/>
              <a:t>User </a:t>
            </a:r>
            <a:r>
              <a:rPr lang="en-US" dirty="0"/>
              <a:t>mentions, URLs, and phrases. </a:t>
            </a:r>
            <a:endParaRPr lang="en-US" dirty="0" smtClean="0"/>
          </a:p>
          <a:p>
            <a:pPr marL="800100" lvl="1" indent="-342900">
              <a:lnSpc>
                <a:spcPct val="100000"/>
              </a:lnSpc>
              <a:spcBef>
                <a:spcPts val="0"/>
              </a:spcBef>
              <a:spcAft>
                <a:spcPts val="600"/>
              </a:spcAft>
              <a:buClr>
                <a:srgbClr val="FF0000"/>
              </a:buClr>
              <a:buFont typeface="Wingdings" panose="05000000000000000000" pitchFamily="2" charset="2"/>
              <a:buChar char="§"/>
            </a:pPr>
            <a:r>
              <a:rPr lang="en-US" dirty="0" smtClean="0"/>
              <a:t>A </a:t>
            </a:r>
            <a:r>
              <a:rPr lang="en-US" dirty="0"/>
              <a:t>phrase is defined as the textual content of a tweet that remains after removing the hashtags, mentions, URLs, and after stopping and </a:t>
            </a:r>
            <a:r>
              <a:rPr lang="en-US" dirty="0" smtClean="0"/>
              <a:t>stemming</a:t>
            </a:r>
            <a:endParaRPr lang="en-US" dirty="0"/>
          </a:p>
          <a:p>
            <a:pPr marL="800100" lvl="1" indent="-342900">
              <a:lnSpc>
                <a:spcPct val="100000"/>
              </a:lnSpc>
              <a:spcBef>
                <a:spcPts val="0"/>
              </a:spcBef>
              <a:spcAft>
                <a:spcPts val="600"/>
              </a:spcAft>
              <a:buClr>
                <a:srgbClr val="FF0000"/>
              </a:buClr>
              <a:buFont typeface="Wingdings" panose="05000000000000000000" pitchFamily="2" charset="2"/>
              <a:buChar char="§"/>
            </a:pPr>
            <a:r>
              <a:rPr lang="en-US" dirty="0" smtClean="0"/>
              <a:t>In </a:t>
            </a:r>
            <a:r>
              <a:rPr lang="en-US" dirty="0"/>
              <a:t>example, </a:t>
            </a:r>
            <a:r>
              <a:rPr lang="en-US" dirty="0" smtClean="0"/>
              <a:t>Number </a:t>
            </a:r>
            <a:r>
              <a:rPr lang="en-US" dirty="0"/>
              <a:t>of </a:t>
            </a:r>
            <a:r>
              <a:rPr lang="en-US" dirty="0" smtClean="0"/>
              <a:t>tweets </a:t>
            </a:r>
            <a:r>
              <a:rPr lang="en-US" dirty="0"/>
              <a:t>in a </a:t>
            </a:r>
            <a:r>
              <a:rPr lang="en-US" dirty="0" err="1"/>
              <a:t>protomeme</a:t>
            </a:r>
            <a:r>
              <a:rPr lang="en-US" dirty="0"/>
              <a:t> : </a:t>
            </a:r>
            <a:r>
              <a:rPr lang="en-US" dirty="0" smtClean="0"/>
              <a:t>Min: 1</a:t>
            </a:r>
            <a:r>
              <a:rPr lang="en-US" dirty="0"/>
              <a:t>, Max :206, A</a:t>
            </a:r>
            <a:r>
              <a:rPr lang="en-US" dirty="0" smtClean="0"/>
              <a:t>verage 1.33</a:t>
            </a:r>
            <a:endParaRPr lang="en-US" dirty="0"/>
          </a:p>
          <a:p>
            <a:pPr marL="342900" indent="-342900">
              <a:lnSpc>
                <a:spcPct val="100000"/>
              </a:lnSpc>
              <a:spcBef>
                <a:spcPts val="0"/>
              </a:spcBef>
              <a:spcAft>
                <a:spcPts val="600"/>
              </a:spcAft>
              <a:buClr>
                <a:srgbClr val="FF0000"/>
              </a:buClr>
              <a:buFont typeface="Wingdings" panose="05000000000000000000" pitchFamily="2" charset="2"/>
              <a:buChar char="§"/>
            </a:pPr>
            <a:r>
              <a:rPr lang="en-US" dirty="0" smtClean="0"/>
              <a:t>Note a given tweet can be in more than one </a:t>
            </a:r>
            <a:r>
              <a:rPr lang="en-US" dirty="0" err="1" smtClean="0"/>
              <a:t>protomeme</a:t>
            </a:r>
            <a:endParaRPr lang="en-US" dirty="0" smtClean="0"/>
          </a:p>
          <a:p>
            <a:pPr marL="800100" lvl="1" indent="-342900">
              <a:lnSpc>
                <a:spcPct val="100000"/>
              </a:lnSpc>
              <a:spcBef>
                <a:spcPts val="0"/>
              </a:spcBef>
              <a:spcAft>
                <a:spcPts val="600"/>
              </a:spcAft>
              <a:buClr>
                <a:srgbClr val="FF0000"/>
              </a:buClr>
              <a:buFont typeface="Wingdings" panose="05000000000000000000" pitchFamily="2" charset="2"/>
              <a:buChar char="§"/>
            </a:pPr>
            <a:r>
              <a:rPr lang="en-US" dirty="0" smtClean="0"/>
              <a:t>In example, one tweet on average appears in 2.37 </a:t>
            </a:r>
            <a:r>
              <a:rPr lang="en-US" dirty="0" err="1" smtClean="0"/>
              <a:t>protomemes</a:t>
            </a:r>
            <a:endParaRPr lang="en-US" dirty="0" smtClean="0"/>
          </a:p>
          <a:p>
            <a:pPr marL="800100" lvl="1" indent="-342900">
              <a:lnSpc>
                <a:spcPct val="100000"/>
              </a:lnSpc>
              <a:spcBef>
                <a:spcPts val="0"/>
              </a:spcBef>
              <a:spcAft>
                <a:spcPts val="600"/>
              </a:spcAft>
              <a:buClr>
                <a:srgbClr val="FF0000"/>
              </a:buClr>
              <a:buFont typeface="Wingdings" panose="05000000000000000000" pitchFamily="2" charset="2"/>
              <a:buChar char="§"/>
            </a:pPr>
            <a:r>
              <a:rPr lang="en-US" dirty="0" smtClean="0"/>
              <a:t>And Number of </a:t>
            </a:r>
            <a:r>
              <a:rPr lang="en-US" dirty="0" err="1" smtClean="0"/>
              <a:t>protomemes</a:t>
            </a:r>
            <a:r>
              <a:rPr lang="en-US" dirty="0" smtClean="0"/>
              <a:t> is 1.8 times number of tweets</a:t>
            </a:r>
          </a:p>
        </p:txBody>
      </p:sp>
    </p:spTree>
    <p:extLst>
      <p:ext uri="{BB962C8B-B14F-4D97-AF65-F5344CB8AC3E}">
        <p14:creationId xmlns:p14="http://schemas.microsoft.com/office/powerpoint/2010/main" val="3042835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9744"/>
            <a:ext cx="10972800" cy="1143000"/>
          </a:xfrm>
        </p:spPr>
        <p:txBody>
          <a:bodyPr/>
          <a:lstStyle/>
          <a:p>
            <a:r>
              <a:rPr lang="en-US" b="1" dirty="0" smtClean="0"/>
              <a:t>Defining </a:t>
            </a:r>
            <a:r>
              <a:rPr lang="en-US" b="1" dirty="0" err="1" smtClean="0"/>
              <a:t>Protomemes</a:t>
            </a:r>
            <a:endParaRPr lang="en-US" b="1" dirty="0"/>
          </a:p>
        </p:txBody>
      </p:sp>
      <p:sp>
        <p:nvSpPr>
          <p:cNvPr id="3" name="Content Placeholder 2"/>
          <p:cNvSpPr>
            <a:spLocks noGrp="1"/>
          </p:cNvSpPr>
          <p:nvPr>
            <p:ph idx="1"/>
          </p:nvPr>
        </p:nvSpPr>
        <p:spPr>
          <a:xfrm>
            <a:off x="170121" y="1222744"/>
            <a:ext cx="11412279" cy="5503980"/>
          </a:xfrm>
        </p:spPr>
        <p:txBody>
          <a:bodyPr>
            <a:normAutofit fontScale="92500" lnSpcReduction="10000"/>
          </a:bodyPr>
          <a:lstStyle/>
          <a:p>
            <a:pPr>
              <a:spcBef>
                <a:spcPts val="0"/>
              </a:spcBef>
              <a:spcAft>
                <a:spcPts val="600"/>
              </a:spcAft>
              <a:buClr>
                <a:srgbClr val="FF0000"/>
              </a:buClr>
              <a:buFont typeface="Wingdings" panose="05000000000000000000" pitchFamily="2" charset="2"/>
              <a:buChar char="§"/>
            </a:pPr>
            <a:r>
              <a:rPr lang="en-US" sz="2600" dirty="0"/>
              <a:t>Define </a:t>
            </a:r>
            <a:r>
              <a:rPr lang="en-US" sz="2600" dirty="0" err="1"/>
              <a:t>protomemes</a:t>
            </a:r>
            <a:r>
              <a:rPr lang="en-US" sz="2600" dirty="0"/>
              <a:t> as 4 high dimensional vectors or </a:t>
            </a:r>
            <a:r>
              <a:rPr lang="en-US" sz="2600" dirty="0" smtClean="0"/>
              <a:t>bags V</a:t>
            </a:r>
            <a:r>
              <a:rPr lang="en-US" sz="2600" baseline="-25000" dirty="0" smtClean="0"/>
              <a:t>T</a:t>
            </a:r>
            <a:r>
              <a:rPr lang="en-US" sz="2600" dirty="0" smtClean="0"/>
              <a:t> V</a:t>
            </a:r>
            <a:r>
              <a:rPr lang="en-US" sz="2600" baseline="-25000" dirty="0" smtClean="0"/>
              <a:t>U </a:t>
            </a:r>
            <a:r>
              <a:rPr lang="en-US" sz="2600" dirty="0"/>
              <a:t>V</a:t>
            </a:r>
            <a:r>
              <a:rPr lang="en-US" sz="2600" baseline="-25000" dirty="0"/>
              <a:t>C</a:t>
            </a:r>
            <a:r>
              <a:rPr lang="en-US" sz="2600" dirty="0"/>
              <a:t> V</a:t>
            </a:r>
            <a:r>
              <a:rPr lang="en-US" sz="2600" baseline="-25000" dirty="0"/>
              <a:t>D</a:t>
            </a:r>
            <a:endParaRPr lang="en-US" sz="2600" dirty="0" smtClean="0"/>
          </a:p>
          <a:p>
            <a:pPr>
              <a:spcBef>
                <a:spcPts val="0"/>
              </a:spcBef>
              <a:spcAft>
                <a:spcPts val="600"/>
              </a:spcAft>
              <a:buClr>
                <a:srgbClr val="FF0000"/>
              </a:buClr>
              <a:buFont typeface="Wingdings" panose="05000000000000000000" pitchFamily="2" charset="2"/>
              <a:buChar char="§"/>
            </a:pPr>
            <a:r>
              <a:rPr lang="en-US" sz="2600" b="1" dirty="0" smtClean="0"/>
              <a:t>A </a:t>
            </a:r>
            <a:r>
              <a:rPr lang="en-US" sz="2600" b="1" dirty="0"/>
              <a:t>binary TID vector </a:t>
            </a:r>
            <a:r>
              <a:rPr lang="en-US" sz="2600" dirty="0"/>
              <a:t>containing the IDs of all the tweets in this </a:t>
            </a:r>
            <a:r>
              <a:rPr lang="en-US" sz="2600" dirty="0" err="1"/>
              <a:t>protomeme</a:t>
            </a:r>
            <a:r>
              <a:rPr lang="en-US" sz="2600" dirty="0"/>
              <a:t>: </a:t>
            </a:r>
            <a:endParaRPr lang="en-US" sz="2600" dirty="0" smtClean="0"/>
          </a:p>
          <a:p>
            <a:pPr lvl="1">
              <a:spcBef>
                <a:spcPts val="0"/>
              </a:spcBef>
              <a:spcAft>
                <a:spcPts val="600"/>
              </a:spcAft>
              <a:buClr>
                <a:srgbClr val="FF0000"/>
              </a:buClr>
              <a:buFont typeface="Wingdings" panose="05000000000000000000" pitchFamily="2" charset="2"/>
              <a:buChar char="§"/>
            </a:pPr>
            <a:r>
              <a:rPr lang="en-US" sz="2600" dirty="0" smtClean="0"/>
              <a:t>V</a:t>
            </a:r>
            <a:r>
              <a:rPr lang="en-US" sz="2600" baseline="-25000" dirty="0" smtClean="0"/>
              <a:t>T</a:t>
            </a:r>
            <a:r>
              <a:rPr lang="en-US" sz="2600" dirty="0" smtClean="0"/>
              <a:t> </a:t>
            </a:r>
            <a:r>
              <a:rPr lang="en-US" sz="2600" dirty="0"/>
              <a:t>= [tid1 : 1, tid2 : 1, …, </a:t>
            </a:r>
            <a:r>
              <a:rPr lang="en-US" sz="2600" dirty="0" err="1"/>
              <a:t>tidT</a:t>
            </a:r>
            <a:r>
              <a:rPr lang="en-US" sz="2600" dirty="0"/>
              <a:t> : 1</a:t>
            </a:r>
            <a:r>
              <a:rPr lang="en-US" sz="2600" dirty="0" smtClean="0"/>
              <a:t>];</a:t>
            </a:r>
          </a:p>
          <a:p>
            <a:pPr>
              <a:spcBef>
                <a:spcPts val="0"/>
              </a:spcBef>
              <a:spcAft>
                <a:spcPts val="600"/>
              </a:spcAft>
              <a:buClr>
                <a:srgbClr val="FF0000"/>
              </a:buClr>
              <a:buFont typeface="Wingdings" panose="05000000000000000000" pitchFamily="2" charset="2"/>
              <a:buChar char="§"/>
            </a:pPr>
            <a:r>
              <a:rPr lang="en-US" sz="2600" b="1" dirty="0" smtClean="0"/>
              <a:t>A </a:t>
            </a:r>
            <a:r>
              <a:rPr lang="en-US" sz="2600" b="1" dirty="0"/>
              <a:t>binary </a:t>
            </a:r>
            <a:r>
              <a:rPr lang="en-US" sz="2600" b="1" dirty="0" smtClean="0"/>
              <a:t>UID </a:t>
            </a:r>
            <a:r>
              <a:rPr lang="en-US" sz="2600" b="1" dirty="0"/>
              <a:t>vector </a:t>
            </a:r>
            <a:r>
              <a:rPr lang="en-US" sz="2600" dirty="0"/>
              <a:t>containing the IDs of all the users who authored the tweets in this </a:t>
            </a:r>
            <a:r>
              <a:rPr lang="en-US" sz="2600" dirty="0" err="1" smtClean="0"/>
              <a:t>protomeme</a:t>
            </a:r>
            <a:endParaRPr lang="en-US" sz="2600" dirty="0" smtClean="0"/>
          </a:p>
          <a:p>
            <a:pPr lvl="1">
              <a:spcBef>
                <a:spcPts val="0"/>
              </a:spcBef>
              <a:spcAft>
                <a:spcPts val="600"/>
              </a:spcAft>
              <a:buClr>
                <a:srgbClr val="FF0000"/>
              </a:buClr>
              <a:buFont typeface="Wingdings" panose="05000000000000000000" pitchFamily="2" charset="2"/>
              <a:buChar char="§"/>
            </a:pPr>
            <a:r>
              <a:rPr lang="en-US" sz="2600" dirty="0" smtClean="0"/>
              <a:t>V</a:t>
            </a:r>
            <a:r>
              <a:rPr lang="en-US" sz="2600" baseline="-25000" dirty="0" smtClean="0"/>
              <a:t>U</a:t>
            </a:r>
            <a:r>
              <a:rPr lang="en-US" sz="2600" dirty="0" smtClean="0"/>
              <a:t> </a:t>
            </a:r>
            <a:r>
              <a:rPr lang="en-US" sz="2600" dirty="0"/>
              <a:t>= [uid1 : 1, uid2 : 1, …, </a:t>
            </a:r>
            <a:r>
              <a:rPr lang="en-US" sz="2600" dirty="0" err="1"/>
              <a:t>uidU</a:t>
            </a:r>
            <a:r>
              <a:rPr lang="en-US" sz="2600" dirty="0"/>
              <a:t> : 1</a:t>
            </a:r>
            <a:r>
              <a:rPr lang="en-US" sz="2600" dirty="0" smtClean="0"/>
              <a:t>];</a:t>
            </a:r>
          </a:p>
          <a:p>
            <a:pPr>
              <a:spcBef>
                <a:spcPts val="0"/>
              </a:spcBef>
              <a:spcAft>
                <a:spcPts val="600"/>
              </a:spcAft>
              <a:buClr>
                <a:srgbClr val="FF0000"/>
              </a:buClr>
              <a:buFont typeface="Wingdings" panose="05000000000000000000" pitchFamily="2" charset="2"/>
              <a:buChar char="§"/>
            </a:pPr>
            <a:r>
              <a:rPr lang="en-US" sz="2600" dirty="0" smtClean="0"/>
              <a:t>A </a:t>
            </a:r>
            <a:r>
              <a:rPr lang="en-US" sz="2600" dirty="0"/>
              <a:t>content vector containing the combined textual word frequencies </a:t>
            </a:r>
            <a:r>
              <a:rPr lang="en-US" sz="2600" dirty="0" smtClean="0"/>
              <a:t>(bag of words) for </a:t>
            </a:r>
            <a:r>
              <a:rPr lang="en-US" sz="2600" dirty="0"/>
              <a:t>all the tweets in this </a:t>
            </a:r>
            <a:r>
              <a:rPr lang="en-US" sz="2600" dirty="0" err="1" smtClean="0"/>
              <a:t>protomeme</a:t>
            </a:r>
            <a:endParaRPr lang="en-US" sz="2600" dirty="0" smtClean="0"/>
          </a:p>
          <a:p>
            <a:pPr lvl="1">
              <a:spcBef>
                <a:spcPts val="0"/>
              </a:spcBef>
              <a:spcAft>
                <a:spcPts val="600"/>
              </a:spcAft>
              <a:buClr>
                <a:srgbClr val="FF0000"/>
              </a:buClr>
              <a:buFont typeface="Wingdings" panose="05000000000000000000" pitchFamily="2" charset="2"/>
              <a:buChar char="§"/>
            </a:pPr>
            <a:r>
              <a:rPr lang="en-US" sz="2600" dirty="0" smtClean="0"/>
              <a:t>V</a:t>
            </a:r>
            <a:r>
              <a:rPr lang="en-US" sz="2600" baseline="-25000" dirty="0" smtClean="0"/>
              <a:t>C</a:t>
            </a:r>
            <a:r>
              <a:rPr lang="en-US" sz="2600" dirty="0" smtClean="0"/>
              <a:t> </a:t>
            </a:r>
            <a:r>
              <a:rPr lang="en-US" sz="2600" dirty="0"/>
              <a:t>= [w1 : f1, w2 : f2, …, </a:t>
            </a:r>
            <a:r>
              <a:rPr lang="en-US" sz="2600" dirty="0" err="1"/>
              <a:t>wC</a:t>
            </a:r>
            <a:r>
              <a:rPr lang="en-US" sz="2600" dirty="0"/>
              <a:t> : </a:t>
            </a:r>
            <a:r>
              <a:rPr lang="en-US" sz="2600" dirty="0" err="1"/>
              <a:t>fC</a:t>
            </a:r>
            <a:r>
              <a:rPr lang="en-US" sz="2600" dirty="0" smtClean="0"/>
              <a:t>];</a:t>
            </a:r>
          </a:p>
          <a:p>
            <a:pPr>
              <a:spcBef>
                <a:spcPts val="0"/>
              </a:spcBef>
              <a:spcAft>
                <a:spcPts val="600"/>
              </a:spcAft>
              <a:buClr>
                <a:srgbClr val="FF0000"/>
              </a:buClr>
              <a:buFont typeface="Wingdings" panose="05000000000000000000" pitchFamily="2" charset="2"/>
              <a:buChar char="§"/>
            </a:pPr>
            <a:r>
              <a:rPr lang="en-US" sz="2600" b="1" dirty="0" smtClean="0"/>
              <a:t>A </a:t>
            </a:r>
            <a:r>
              <a:rPr lang="en-US" sz="2600" b="1" dirty="0"/>
              <a:t>binary vector </a:t>
            </a:r>
            <a:r>
              <a:rPr lang="en-US" sz="2600" dirty="0"/>
              <a:t>containing the IDs of </a:t>
            </a:r>
            <a:r>
              <a:rPr lang="en-US" sz="2600" b="1" dirty="0"/>
              <a:t>all the users in the diffusion network </a:t>
            </a:r>
            <a:r>
              <a:rPr lang="en-US" sz="2600" dirty="0"/>
              <a:t>of this </a:t>
            </a:r>
            <a:r>
              <a:rPr lang="en-US" sz="2600" dirty="0" err="1"/>
              <a:t>protomeme</a:t>
            </a:r>
            <a:r>
              <a:rPr lang="en-US" sz="2600" dirty="0"/>
              <a:t>. The diffusion network of a </a:t>
            </a:r>
            <a:r>
              <a:rPr lang="en-US" sz="2600" dirty="0" err="1"/>
              <a:t>protomeme</a:t>
            </a:r>
            <a:r>
              <a:rPr lang="en-US" sz="2600" dirty="0"/>
              <a:t> is defined as the union of the set of tweet authors, the set of users mentioned by the tweets, and the set of users who have retweeted the tweets. </a:t>
            </a:r>
            <a:endParaRPr lang="en-US" sz="2600" dirty="0" smtClean="0"/>
          </a:p>
          <a:p>
            <a:pPr lvl="1">
              <a:spcBef>
                <a:spcPts val="0"/>
              </a:spcBef>
              <a:spcAft>
                <a:spcPts val="600"/>
              </a:spcAft>
              <a:buClr>
                <a:srgbClr val="FF0000"/>
              </a:buClr>
              <a:buFont typeface="Wingdings" panose="05000000000000000000" pitchFamily="2" charset="2"/>
              <a:buChar char="§"/>
            </a:pPr>
            <a:r>
              <a:rPr lang="en-US" sz="2600" dirty="0" smtClean="0"/>
              <a:t>The </a:t>
            </a:r>
            <a:r>
              <a:rPr lang="en-US" sz="2600" dirty="0"/>
              <a:t>diffusion vector </a:t>
            </a:r>
            <a:r>
              <a:rPr lang="en-US" sz="2600" dirty="0" smtClean="0"/>
              <a:t>is </a:t>
            </a:r>
            <a:r>
              <a:rPr lang="en-US" sz="2600" dirty="0"/>
              <a:t>V</a:t>
            </a:r>
            <a:r>
              <a:rPr lang="en-US" sz="2600" baseline="-25000" dirty="0"/>
              <a:t>D</a:t>
            </a:r>
            <a:r>
              <a:rPr lang="en-US" sz="2600" dirty="0"/>
              <a:t> = [uid1 : 1, uid2 : 1, …, </a:t>
            </a:r>
            <a:r>
              <a:rPr lang="en-US" sz="2600" dirty="0" err="1"/>
              <a:t>uidD</a:t>
            </a:r>
            <a:r>
              <a:rPr lang="en-US" sz="2600" dirty="0"/>
              <a:t> : 1].</a:t>
            </a:r>
          </a:p>
          <a:p>
            <a:endParaRPr lang="en-US" dirty="0"/>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667751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29000"/>
            <a:ext cx="2435493" cy="1143000"/>
          </a:xfrm>
        </p:spPr>
        <p:txBody>
          <a:bodyPr>
            <a:noAutofit/>
          </a:bodyPr>
          <a:lstStyle/>
          <a:p>
            <a:pPr algn="l"/>
            <a:r>
              <a:rPr lang="en-US" sz="2000" dirty="0"/>
              <a:t>Relations among </a:t>
            </a:r>
            <a:r>
              <a:rPr lang="en-US" sz="2000" dirty="0" err="1"/>
              <a:t>protomemes</a:t>
            </a:r>
            <a:r>
              <a:rPr lang="en-US" sz="2000" dirty="0"/>
              <a:t>, tweets, users, and tweet content. There</a:t>
            </a:r>
            <a:br>
              <a:rPr lang="en-US" sz="2000" dirty="0"/>
            </a:br>
            <a:r>
              <a:rPr lang="en-US" sz="2000" dirty="0"/>
              <a:t>is a many-to-many relationship between memes and tweets. A user may be</a:t>
            </a:r>
            <a:br>
              <a:rPr lang="en-US" sz="2000" dirty="0"/>
            </a:br>
            <a:r>
              <a:rPr lang="en-US" sz="2000" dirty="0"/>
              <a:t>connected to a tweet as its author, by being mentioned in the tweet, or from</a:t>
            </a:r>
            <a:br>
              <a:rPr lang="en-US" sz="2000" dirty="0"/>
            </a:br>
            <a:r>
              <a:rPr lang="en-US" sz="2000" dirty="0"/>
              <a:t>retweeting the message.</a:t>
            </a:r>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12</a:t>
            </a:fld>
            <a:endParaRPr lang="en-US" dirty="0">
              <a:solidFill>
                <a:prstClr val="black">
                  <a:tint val="75000"/>
                </a:prstClr>
              </a:solidFill>
            </a:endParaRPr>
          </a:p>
        </p:txBody>
      </p:sp>
      <p:pic>
        <p:nvPicPr>
          <p:cNvPr id="5" name="Picture 4"/>
          <p:cNvPicPr>
            <a:picLocks noChangeAspect="1"/>
          </p:cNvPicPr>
          <p:nvPr/>
        </p:nvPicPr>
        <p:blipFill rotWithShape="1">
          <a:blip r:embed="rId3"/>
          <a:srcRect l="17463" t="12079" r="18996"/>
          <a:stretch/>
        </p:blipFill>
        <p:spPr>
          <a:xfrm>
            <a:off x="2435493" y="-31897"/>
            <a:ext cx="9756508" cy="6858000"/>
          </a:xfrm>
          <a:prstGeom prst="rect">
            <a:avLst/>
          </a:prstGeom>
        </p:spPr>
      </p:pic>
      <p:sp>
        <p:nvSpPr>
          <p:cNvPr id="6" name="TextBox 5"/>
          <p:cNvSpPr txBox="1"/>
          <p:nvPr/>
        </p:nvSpPr>
        <p:spPr>
          <a:xfrm>
            <a:off x="2828260" y="563526"/>
            <a:ext cx="703269" cy="369332"/>
          </a:xfrm>
          <a:prstGeom prst="rect">
            <a:avLst/>
          </a:prstGeom>
          <a:noFill/>
        </p:spPr>
        <p:txBody>
          <a:bodyPr wrap="none" rtlCol="0">
            <a:spAutoFit/>
          </a:bodyPr>
          <a:lstStyle/>
          <a:p>
            <a:r>
              <a:rPr lang="en-US" dirty="0" smtClean="0"/>
              <a:t>Users</a:t>
            </a:r>
            <a:endParaRPr lang="en-US" dirty="0"/>
          </a:p>
        </p:txBody>
      </p:sp>
      <p:sp>
        <p:nvSpPr>
          <p:cNvPr id="7" name="TextBox 6"/>
          <p:cNvSpPr txBox="1"/>
          <p:nvPr/>
        </p:nvSpPr>
        <p:spPr>
          <a:xfrm>
            <a:off x="2486210" y="3093230"/>
            <a:ext cx="1387367" cy="369332"/>
          </a:xfrm>
          <a:prstGeom prst="rect">
            <a:avLst/>
          </a:prstGeom>
          <a:noFill/>
        </p:spPr>
        <p:txBody>
          <a:bodyPr wrap="none" rtlCol="0">
            <a:spAutoFit/>
          </a:bodyPr>
          <a:lstStyle/>
          <a:p>
            <a:r>
              <a:rPr lang="en-US" dirty="0" err="1" smtClean="0"/>
              <a:t>Protomemes</a:t>
            </a:r>
            <a:endParaRPr lang="en-US" dirty="0"/>
          </a:p>
        </p:txBody>
      </p:sp>
      <p:sp>
        <p:nvSpPr>
          <p:cNvPr id="8" name="TextBox 7"/>
          <p:cNvSpPr txBox="1"/>
          <p:nvPr/>
        </p:nvSpPr>
        <p:spPr>
          <a:xfrm>
            <a:off x="8105553" y="3724940"/>
            <a:ext cx="846578" cy="369332"/>
          </a:xfrm>
          <a:prstGeom prst="rect">
            <a:avLst/>
          </a:prstGeom>
          <a:noFill/>
        </p:spPr>
        <p:txBody>
          <a:bodyPr wrap="none" rtlCol="0">
            <a:spAutoFit/>
          </a:bodyPr>
          <a:lstStyle/>
          <a:p>
            <a:r>
              <a:rPr lang="en-US" dirty="0" smtClean="0"/>
              <a:t>Tweets</a:t>
            </a:r>
            <a:endParaRPr lang="en-US" dirty="0"/>
          </a:p>
        </p:txBody>
      </p:sp>
      <p:sp>
        <p:nvSpPr>
          <p:cNvPr id="9" name="TextBox 8"/>
          <p:cNvSpPr txBox="1"/>
          <p:nvPr/>
        </p:nvSpPr>
        <p:spPr>
          <a:xfrm>
            <a:off x="3088076" y="6077554"/>
            <a:ext cx="936154" cy="369332"/>
          </a:xfrm>
          <a:prstGeom prst="rect">
            <a:avLst/>
          </a:prstGeom>
          <a:noFill/>
        </p:spPr>
        <p:txBody>
          <a:bodyPr wrap="none" rtlCol="0">
            <a:spAutoFit/>
          </a:bodyPr>
          <a:lstStyle/>
          <a:p>
            <a:r>
              <a:rPr lang="en-US" dirty="0" smtClean="0"/>
              <a:t>Content</a:t>
            </a:r>
            <a:endParaRPr lang="en-US" dirty="0"/>
          </a:p>
        </p:txBody>
      </p:sp>
      <p:sp>
        <p:nvSpPr>
          <p:cNvPr id="10" name="Rectangle 9"/>
          <p:cNvSpPr/>
          <p:nvPr/>
        </p:nvSpPr>
        <p:spPr>
          <a:xfrm>
            <a:off x="1217746" y="6456771"/>
            <a:ext cx="10711984" cy="369332"/>
          </a:xfrm>
          <a:prstGeom prst="rect">
            <a:avLst/>
          </a:prstGeom>
        </p:spPr>
        <p:txBody>
          <a:bodyPr wrap="square">
            <a:spAutoFit/>
          </a:bodyPr>
          <a:lstStyle/>
          <a:p>
            <a:r>
              <a:rPr lang="en-US" b="1" dirty="0">
                <a:solidFill>
                  <a:srgbClr val="515151"/>
                </a:solidFill>
                <a:latin typeface="Lustria"/>
              </a:rPr>
              <a:t>Clustering memes in social media streams. </a:t>
            </a:r>
            <a:r>
              <a:rPr lang="en-US" dirty="0" smtClean="0">
                <a:solidFill>
                  <a:srgbClr val="515151"/>
                </a:solidFill>
                <a:latin typeface="Lustria"/>
              </a:rPr>
              <a:t>Social </a:t>
            </a:r>
            <a:r>
              <a:rPr lang="en-US" dirty="0">
                <a:solidFill>
                  <a:srgbClr val="515151"/>
                </a:solidFill>
                <a:latin typeface="Lustria"/>
              </a:rPr>
              <a:t>Network Analysis and Mining 4(237):1-13, 2014</a:t>
            </a:r>
            <a:endParaRPr lang="en-US" dirty="0"/>
          </a:p>
        </p:txBody>
      </p:sp>
    </p:spTree>
    <p:extLst>
      <p:ext uri="{BB962C8B-B14F-4D97-AF65-F5344CB8AC3E}">
        <p14:creationId xmlns:p14="http://schemas.microsoft.com/office/powerpoint/2010/main" val="365292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prstClr val="black"/>
                </a:solidFill>
              </a:rPr>
              <a:t>Sequential algorithm for clustering tweet stream II</a:t>
            </a:r>
            <a:endParaRPr lang="en-US" dirty="0"/>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13</a:t>
            </a:fld>
            <a:endParaRPr lang="en-US" dirty="0">
              <a:solidFill>
                <a:prstClr val="black">
                  <a:tint val="75000"/>
                </a:prstClr>
              </a:solidFill>
            </a:endParaRPr>
          </a:p>
        </p:txBody>
      </p:sp>
      <p:sp>
        <p:nvSpPr>
          <p:cNvPr id="5" name="Content Placeholder 2"/>
          <p:cNvSpPr txBox="1">
            <a:spLocks/>
          </p:cNvSpPr>
          <p:nvPr/>
        </p:nvSpPr>
        <p:spPr>
          <a:xfrm>
            <a:off x="824162" y="1227315"/>
            <a:ext cx="11169364" cy="165544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0"/>
              </a:spcBef>
              <a:spcAft>
                <a:spcPts val="600"/>
              </a:spcAft>
              <a:buClr>
                <a:srgbClr val="FF0000"/>
              </a:buClr>
              <a:buFont typeface="Wingdings" panose="05000000000000000000" pitchFamily="2" charset="2"/>
              <a:buChar char="§"/>
            </a:pPr>
            <a:r>
              <a:rPr lang="en-US" sz="2400" dirty="0" err="1" smtClean="0"/>
              <a:t>Protomemes</a:t>
            </a:r>
            <a:r>
              <a:rPr lang="en-US" sz="2400" dirty="0" smtClean="0"/>
              <a:t> each defined by 4 bags or 4 sparse high dimension vectors in, tweet ID </a:t>
            </a:r>
            <a:r>
              <a:rPr lang="en-US" sz="2400" dirty="0"/>
              <a:t>V</a:t>
            </a:r>
            <a:r>
              <a:rPr lang="en-US" sz="2400" baseline="-25000" dirty="0"/>
              <a:t>T</a:t>
            </a:r>
            <a:r>
              <a:rPr lang="en-US" sz="2400" dirty="0"/>
              <a:t> user ID </a:t>
            </a:r>
            <a:r>
              <a:rPr lang="en-US" sz="2400" dirty="0" smtClean="0"/>
              <a:t>V</a:t>
            </a:r>
            <a:r>
              <a:rPr lang="en-US" sz="2400" baseline="-25000" dirty="0" smtClean="0"/>
              <a:t>U</a:t>
            </a:r>
            <a:r>
              <a:rPr lang="en-US" sz="2400" dirty="0" smtClean="0"/>
              <a:t> Content V</a:t>
            </a:r>
            <a:r>
              <a:rPr lang="en-US" sz="2400" baseline="-25000" dirty="0" smtClean="0"/>
              <a:t>C</a:t>
            </a:r>
            <a:r>
              <a:rPr lang="en-US" sz="2400" dirty="0" smtClean="0"/>
              <a:t> </a:t>
            </a:r>
            <a:r>
              <a:rPr lang="en-US" sz="2400" dirty="0"/>
              <a:t>User diffusion </a:t>
            </a:r>
            <a:r>
              <a:rPr lang="en-US" sz="2400" dirty="0" smtClean="0"/>
              <a:t>ID V</a:t>
            </a:r>
            <a:r>
              <a:rPr lang="en-US" sz="2400" baseline="-25000" dirty="0" smtClean="0"/>
              <a:t>D</a:t>
            </a:r>
            <a:endParaRPr lang="en-US" sz="2400" dirty="0"/>
          </a:p>
          <a:p>
            <a:pPr marL="342900" lvl="0" indent="-342900">
              <a:lnSpc>
                <a:spcPct val="100000"/>
              </a:lnSpc>
              <a:spcBef>
                <a:spcPts val="0"/>
              </a:spcBef>
              <a:spcAft>
                <a:spcPts val="600"/>
              </a:spcAft>
              <a:buClr>
                <a:srgbClr val="FF0000"/>
              </a:buClr>
              <a:buFont typeface="Wingdings" panose="05000000000000000000" pitchFamily="2" charset="2"/>
              <a:buChar char="§"/>
            </a:pPr>
            <a:r>
              <a:rPr lang="en-US" sz="2400" dirty="0"/>
              <a:t>Cluster </a:t>
            </a:r>
            <a:r>
              <a:rPr lang="en-US" sz="2400" dirty="0" err="1"/>
              <a:t>protomemes</a:t>
            </a:r>
            <a:r>
              <a:rPr lang="en-US" sz="2400" dirty="0"/>
              <a:t> using s</a:t>
            </a:r>
            <a:r>
              <a:rPr lang="en-US" sz="2400" dirty="0">
                <a:solidFill>
                  <a:prstClr val="black"/>
                </a:solidFill>
              </a:rPr>
              <a:t>imilarity (distance) measurement</a:t>
            </a:r>
          </a:p>
          <a:p>
            <a:pPr marL="342900" lvl="0" indent="-342900">
              <a:lnSpc>
                <a:spcPct val="100000"/>
              </a:lnSpc>
              <a:spcBef>
                <a:spcPts val="0"/>
              </a:spcBef>
              <a:spcAft>
                <a:spcPts val="600"/>
              </a:spcAft>
              <a:buClr>
                <a:srgbClr val="FF0000"/>
              </a:buClr>
              <a:buFont typeface="Wingdings" panose="05000000000000000000" pitchFamily="2" charset="2"/>
              <a:buChar char="§"/>
            </a:pPr>
            <a:r>
              <a:rPr lang="en-US" sz="2400" dirty="0">
                <a:solidFill>
                  <a:prstClr val="black"/>
                </a:solidFill>
              </a:rPr>
              <a:t>Cluster centers from averaging </a:t>
            </a:r>
            <a:r>
              <a:rPr lang="en-US" sz="2400" dirty="0" err="1">
                <a:solidFill>
                  <a:prstClr val="black"/>
                </a:solidFill>
              </a:rPr>
              <a:t>protomeme</a:t>
            </a:r>
            <a:r>
              <a:rPr lang="en-US" sz="2400" dirty="0">
                <a:solidFill>
                  <a:prstClr val="black"/>
                </a:solidFill>
              </a:rPr>
              <a:t> vectors</a:t>
            </a:r>
          </a:p>
          <a:p>
            <a:pPr marL="342900" lvl="0" indent="-342900">
              <a:lnSpc>
                <a:spcPct val="100000"/>
              </a:lnSpc>
              <a:spcBef>
                <a:spcPts val="0"/>
              </a:spcBef>
              <a:spcAft>
                <a:spcPts val="600"/>
              </a:spcAft>
              <a:buClr>
                <a:srgbClr val="FF0000"/>
              </a:buClr>
              <a:buFont typeface="Wingdings" panose="05000000000000000000" pitchFamily="2" charset="2"/>
              <a:buChar char="§"/>
            </a:pPr>
            <a:endParaRPr lang="en-US" sz="2400" dirty="0">
              <a:solidFill>
                <a:prstClr val="black"/>
              </a:solidFill>
            </a:endParaRPr>
          </a:p>
        </p:txBody>
      </p:sp>
      <p:sp>
        <p:nvSpPr>
          <p:cNvPr id="6" name="Content Placeholder 2"/>
          <p:cNvSpPr>
            <a:spLocks noGrp="1"/>
          </p:cNvSpPr>
          <p:nvPr>
            <p:ph idx="1"/>
          </p:nvPr>
        </p:nvSpPr>
        <p:spPr>
          <a:xfrm>
            <a:off x="838200" y="3041456"/>
            <a:ext cx="10515600" cy="3482719"/>
          </a:xfrm>
        </p:spPr>
        <p:txBody>
          <a:bodyPr>
            <a:normAutofit/>
          </a:bodyPr>
          <a:lstStyle/>
          <a:p>
            <a:pPr marL="0" indent="0">
              <a:spcBef>
                <a:spcPts val="1200"/>
              </a:spcBef>
              <a:spcAft>
                <a:spcPts val="1800"/>
              </a:spcAft>
              <a:buNone/>
            </a:pPr>
            <a:r>
              <a:rPr lang="en-US" sz="2000" dirty="0" smtClean="0"/>
              <a:t>    - Common </a:t>
            </a:r>
            <a:r>
              <a:rPr lang="en-US" sz="2000" b="1" dirty="0" smtClean="0"/>
              <a:t>user</a:t>
            </a:r>
            <a:r>
              <a:rPr lang="en-US" sz="2000" dirty="0" smtClean="0"/>
              <a:t> similarity:</a:t>
            </a:r>
          </a:p>
          <a:p>
            <a:pPr marL="0" indent="0">
              <a:spcBef>
                <a:spcPts val="1200"/>
              </a:spcBef>
              <a:spcAft>
                <a:spcPts val="1800"/>
              </a:spcAft>
              <a:buNone/>
            </a:pPr>
            <a:r>
              <a:rPr lang="en-US" sz="2000" dirty="0" smtClean="0"/>
              <a:t>    - Common </a:t>
            </a:r>
            <a:r>
              <a:rPr lang="en-US" sz="2000" b="1" dirty="0" smtClean="0"/>
              <a:t>tweet ID </a:t>
            </a:r>
            <a:r>
              <a:rPr lang="en-US" sz="2000" dirty="0" smtClean="0"/>
              <a:t>similarity:</a:t>
            </a:r>
            <a:endParaRPr lang="en-US" sz="2000" dirty="0"/>
          </a:p>
          <a:p>
            <a:pPr marL="0" indent="0">
              <a:spcBef>
                <a:spcPts val="1200"/>
              </a:spcBef>
              <a:spcAft>
                <a:spcPts val="1800"/>
              </a:spcAft>
              <a:buNone/>
            </a:pPr>
            <a:r>
              <a:rPr lang="en-US" sz="2000" dirty="0" smtClean="0"/>
              <a:t>    - </a:t>
            </a:r>
            <a:r>
              <a:rPr lang="en-US" sz="2000" b="1" dirty="0" smtClean="0"/>
              <a:t>Content</a:t>
            </a:r>
            <a:r>
              <a:rPr lang="en-US" sz="2000" dirty="0" smtClean="0"/>
              <a:t> similarity:</a:t>
            </a:r>
            <a:endParaRPr lang="en-US" sz="2000" dirty="0"/>
          </a:p>
          <a:p>
            <a:pPr marL="0" indent="0">
              <a:spcBef>
                <a:spcPts val="1200"/>
              </a:spcBef>
              <a:spcAft>
                <a:spcPts val="1800"/>
              </a:spcAft>
              <a:buNone/>
            </a:pPr>
            <a:r>
              <a:rPr lang="en-US" sz="2000" dirty="0" smtClean="0"/>
              <a:t>    - </a:t>
            </a:r>
            <a:r>
              <a:rPr lang="en-US" sz="2000" b="1" dirty="0" smtClean="0"/>
              <a:t>Diffusion</a:t>
            </a:r>
            <a:r>
              <a:rPr lang="en-US" sz="2000" dirty="0" smtClean="0"/>
              <a:t> similarity:</a:t>
            </a:r>
            <a:endParaRPr lang="en-US" sz="2000" dirty="0"/>
          </a:p>
          <a:p>
            <a:pPr marL="0" indent="0">
              <a:spcBef>
                <a:spcPts val="1200"/>
              </a:spcBef>
              <a:spcAft>
                <a:spcPts val="1800"/>
              </a:spcAft>
              <a:buNone/>
            </a:pPr>
            <a:r>
              <a:rPr lang="en-US" sz="2000" dirty="0" smtClean="0"/>
              <a:t>    - Combinations:</a:t>
            </a:r>
            <a:endParaRPr lang="en-US" sz="2000" dirty="0"/>
          </a:p>
        </p:txBody>
      </p:sp>
      <p:pic>
        <p:nvPicPr>
          <p:cNvPr id="7" name="Picture 6"/>
          <p:cNvPicPr>
            <a:picLocks noChangeAspect="1"/>
          </p:cNvPicPr>
          <p:nvPr/>
        </p:nvPicPr>
        <p:blipFill>
          <a:blip r:embed="rId2"/>
          <a:stretch>
            <a:fillRect/>
          </a:stretch>
        </p:blipFill>
        <p:spPr>
          <a:xfrm>
            <a:off x="3938546" y="2982582"/>
            <a:ext cx="2993527" cy="682388"/>
          </a:xfrm>
          <a:prstGeom prst="rect">
            <a:avLst/>
          </a:prstGeom>
        </p:spPr>
      </p:pic>
      <p:pic>
        <p:nvPicPr>
          <p:cNvPr id="8" name="Picture 7"/>
          <p:cNvPicPr>
            <a:picLocks noChangeAspect="1"/>
          </p:cNvPicPr>
          <p:nvPr/>
        </p:nvPicPr>
        <p:blipFill>
          <a:blip r:embed="rId3"/>
          <a:stretch>
            <a:fillRect/>
          </a:stretch>
        </p:blipFill>
        <p:spPr>
          <a:xfrm>
            <a:off x="4368505" y="3718347"/>
            <a:ext cx="2039065" cy="535096"/>
          </a:xfrm>
          <a:prstGeom prst="rect">
            <a:avLst/>
          </a:prstGeom>
        </p:spPr>
      </p:pic>
      <p:pic>
        <p:nvPicPr>
          <p:cNvPr id="9" name="Picture 8"/>
          <p:cNvPicPr>
            <a:picLocks noChangeAspect="1"/>
          </p:cNvPicPr>
          <p:nvPr/>
        </p:nvPicPr>
        <p:blipFill>
          <a:blip r:embed="rId4"/>
          <a:stretch>
            <a:fillRect/>
          </a:stretch>
        </p:blipFill>
        <p:spPr>
          <a:xfrm>
            <a:off x="3285034" y="4353262"/>
            <a:ext cx="3293187" cy="685878"/>
          </a:xfrm>
          <a:prstGeom prst="rect">
            <a:avLst/>
          </a:prstGeom>
        </p:spPr>
      </p:pic>
      <p:pic>
        <p:nvPicPr>
          <p:cNvPr id="10" name="Picture 9"/>
          <p:cNvPicPr>
            <a:picLocks noChangeAspect="1"/>
          </p:cNvPicPr>
          <p:nvPr/>
        </p:nvPicPr>
        <p:blipFill>
          <a:blip r:embed="rId5"/>
          <a:stretch>
            <a:fillRect/>
          </a:stretch>
        </p:blipFill>
        <p:spPr>
          <a:xfrm>
            <a:off x="3385119" y="5082538"/>
            <a:ext cx="2203189" cy="568989"/>
          </a:xfrm>
          <a:prstGeom prst="rect">
            <a:avLst/>
          </a:prstGeom>
        </p:spPr>
      </p:pic>
      <p:pic>
        <p:nvPicPr>
          <p:cNvPr id="11" name="Picture 10"/>
          <p:cNvPicPr>
            <a:picLocks noChangeAspect="1"/>
          </p:cNvPicPr>
          <p:nvPr/>
        </p:nvPicPr>
        <p:blipFill>
          <a:blip r:embed="rId6"/>
          <a:stretch>
            <a:fillRect/>
          </a:stretch>
        </p:blipFill>
        <p:spPr>
          <a:xfrm>
            <a:off x="5708583" y="5265016"/>
            <a:ext cx="1561750" cy="204032"/>
          </a:xfrm>
          <a:prstGeom prst="rect">
            <a:avLst/>
          </a:prstGeom>
        </p:spPr>
      </p:pic>
      <p:sp>
        <p:nvSpPr>
          <p:cNvPr id="12" name="TextBox 11"/>
          <p:cNvSpPr txBox="1"/>
          <p:nvPr/>
        </p:nvSpPr>
        <p:spPr>
          <a:xfrm>
            <a:off x="7301513" y="5155324"/>
            <a:ext cx="4281928" cy="369332"/>
          </a:xfrm>
          <a:prstGeom prst="rect">
            <a:avLst/>
          </a:prstGeom>
          <a:noFill/>
        </p:spPr>
        <p:txBody>
          <a:bodyPr wrap="square" rtlCol="0">
            <a:spAutoFit/>
          </a:bodyPr>
          <a:lstStyle/>
          <a:p>
            <a:r>
              <a:rPr lang="en-US" dirty="0" smtClean="0"/>
              <a:t>(Posting + mentioned + retweeting)</a:t>
            </a:r>
            <a:endParaRPr lang="en-US" dirty="0"/>
          </a:p>
        </p:txBody>
      </p:sp>
      <p:pic>
        <p:nvPicPr>
          <p:cNvPr id="13" name="Picture 12"/>
          <p:cNvPicPr>
            <a:picLocks noChangeAspect="1"/>
          </p:cNvPicPr>
          <p:nvPr/>
        </p:nvPicPr>
        <p:blipFill>
          <a:blip r:embed="rId7"/>
          <a:stretch>
            <a:fillRect/>
          </a:stretch>
        </p:blipFill>
        <p:spPr>
          <a:xfrm>
            <a:off x="2890943" y="5851078"/>
            <a:ext cx="3037012" cy="379514"/>
          </a:xfrm>
          <a:prstGeom prst="rect">
            <a:avLst/>
          </a:prstGeom>
        </p:spPr>
      </p:pic>
      <p:pic>
        <p:nvPicPr>
          <p:cNvPr id="14" name="Picture 13"/>
          <p:cNvPicPr>
            <a:picLocks noChangeAspect="1"/>
          </p:cNvPicPr>
          <p:nvPr/>
        </p:nvPicPr>
        <p:blipFill>
          <a:blip r:embed="rId8"/>
          <a:stretch>
            <a:fillRect/>
          </a:stretch>
        </p:blipFill>
        <p:spPr>
          <a:xfrm>
            <a:off x="6163496" y="5862016"/>
            <a:ext cx="2478628" cy="474285"/>
          </a:xfrm>
          <a:prstGeom prst="rect">
            <a:avLst/>
          </a:prstGeom>
        </p:spPr>
      </p:pic>
      <p:sp>
        <p:nvSpPr>
          <p:cNvPr id="15" name="TextBox 14"/>
          <p:cNvSpPr txBox="1"/>
          <p:nvPr/>
        </p:nvSpPr>
        <p:spPr>
          <a:xfrm>
            <a:off x="8796244" y="5839749"/>
            <a:ext cx="2543518" cy="369332"/>
          </a:xfrm>
          <a:prstGeom prst="rect">
            <a:avLst/>
          </a:prstGeom>
          <a:noFill/>
        </p:spPr>
        <p:txBody>
          <a:bodyPr wrap="square" rtlCol="0">
            <a:spAutoFit/>
          </a:bodyPr>
          <a:lstStyle/>
          <a:p>
            <a:r>
              <a:rPr lang="en-US" dirty="0" smtClean="0"/>
              <a:t>Optimal Combination</a:t>
            </a:r>
            <a:endParaRPr lang="en-US" dirty="0"/>
          </a:p>
        </p:txBody>
      </p:sp>
      <p:sp>
        <p:nvSpPr>
          <p:cNvPr id="3" name="TextBox 2"/>
          <p:cNvSpPr txBox="1"/>
          <p:nvPr/>
        </p:nvSpPr>
        <p:spPr>
          <a:xfrm>
            <a:off x="8263504" y="2726627"/>
            <a:ext cx="3090295" cy="461665"/>
          </a:xfrm>
          <a:prstGeom prst="rect">
            <a:avLst/>
          </a:prstGeom>
          <a:noFill/>
        </p:spPr>
        <p:txBody>
          <a:bodyPr wrap="square" rtlCol="0">
            <a:spAutoFit/>
          </a:bodyPr>
          <a:lstStyle/>
          <a:p>
            <a:r>
              <a:rPr lang="en-US" sz="2400" dirty="0" smtClean="0"/>
              <a:t>Use Cosine Similarities </a:t>
            </a:r>
            <a:endParaRPr lang="en-US" sz="2400" dirty="0"/>
          </a:p>
        </p:txBody>
      </p:sp>
      <p:sp>
        <p:nvSpPr>
          <p:cNvPr id="16" name="TextBox 15"/>
          <p:cNvSpPr txBox="1"/>
          <p:nvPr/>
        </p:nvSpPr>
        <p:spPr>
          <a:xfrm>
            <a:off x="3096746" y="6257282"/>
            <a:ext cx="2543518" cy="369332"/>
          </a:xfrm>
          <a:prstGeom prst="rect">
            <a:avLst/>
          </a:prstGeom>
          <a:noFill/>
        </p:spPr>
        <p:txBody>
          <a:bodyPr wrap="square" rtlCol="0">
            <a:spAutoFit/>
          </a:bodyPr>
          <a:lstStyle/>
          <a:p>
            <a:r>
              <a:rPr lang="en-US" dirty="0" smtClean="0"/>
              <a:t>Use this</a:t>
            </a:r>
            <a:endParaRPr lang="en-US" dirty="0"/>
          </a:p>
        </p:txBody>
      </p:sp>
    </p:spTree>
    <p:extLst>
      <p:ext uri="{BB962C8B-B14F-4D97-AF65-F5344CB8AC3E}">
        <p14:creationId xmlns:p14="http://schemas.microsoft.com/office/powerpoint/2010/main" val="4157036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Online K-Means clustering</a:t>
            </a:r>
            <a:endParaRPr lang="en-US" sz="3600" b="1" dirty="0"/>
          </a:p>
        </p:txBody>
      </p:sp>
      <p:sp>
        <p:nvSpPr>
          <p:cNvPr id="4" name="Slide Number Placeholder 3"/>
          <p:cNvSpPr>
            <a:spLocks noGrp="1"/>
          </p:cNvSpPr>
          <p:nvPr>
            <p:ph type="sldNum" sz="quarter" idx="12"/>
          </p:nvPr>
        </p:nvSpPr>
        <p:spPr>
          <a:xfrm>
            <a:off x="222878" y="6361598"/>
            <a:ext cx="2844800" cy="365125"/>
          </a:xfrm>
        </p:spPr>
        <p:txBody>
          <a:bodyPr/>
          <a:lstStyle/>
          <a:p>
            <a:fld id="{B3999606-967B-419A-9AEC-8752E61A74DA}" type="slidenum">
              <a:rPr lang="en-US" smtClean="0">
                <a:solidFill>
                  <a:prstClr val="black">
                    <a:tint val="75000"/>
                  </a:prstClr>
                </a:solidFill>
              </a:rPr>
              <a:pPr/>
              <a:t>14</a:t>
            </a:fld>
            <a:endParaRPr lang="en-US" dirty="0">
              <a:solidFill>
                <a:prstClr val="black">
                  <a:tint val="75000"/>
                </a:prstClr>
              </a:solidFill>
            </a:endParaRPr>
          </a:p>
        </p:txBody>
      </p:sp>
      <p:sp>
        <p:nvSpPr>
          <p:cNvPr id="5" name="Content Placeholder 2"/>
          <p:cNvSpPr>
            <a:spLocks noGrp="1"/>
          </p:cNvSpPr>
          <p:nvPr>
            <p:ph idx="1"/>
          </p:nvPr>
        </p:nvSpPr>
        <p:spPr>
          <a:xfrm>
            <a:off x="838200" y="1417638"/>
            <a:ext cx="10515600" cy="2199019"/>
          </a:xfrm>
        </p:spPr>
        <p:txBody>
          <a:bodyPr>
            <a:normAutofit/>
          </a:bodyPr>
          <a:lstStyle/>
          <a:p>
            <a:pPr marL="514350" indent="-514350">
              <a:spcAft>
                <a:spcPts val="600"/>
              </a:spcAft>
              <a:buAutoNum type="arabicParenBoth"/>
            </a:pPr>
            <a:r>
              <a:rPr lang="en-US" sz="2600" dirty="0" smtClean="0"/>
              <a:t>Slide time window by one time step</a:t>
            </a:r>
          </a:p>
          <a:p>
            <a:pPr marL="514350" indent="-514350">
              <a:spcAft>
                <a:spcPts val="600"/>
              </a:spcAft>
              <a:buFont typeface="Arial" panose="020B0604020202020204" pitchFamily="34" charset="0"/>
              <a:buAutoNum type="arabicParenBoth"/>
            </a:pPr>
            <a:r>
              <a:rPr lang="en-US" sz="2600" dirty="0" smtClean="0"/>
              <a:t>Delete old </a:t>
            </a:r>
            <a:r>
              <a:rPr lang="en-US" sz="2600" dirty="0" err="1" smtClean="0"/>
              <a:t>protomemes</a:t>
            </a:r>
            <a:r>
              <a:rPr lang="en-US" sz="2600" dirty="0" smtClean="0"/>
              <a:t> out of time window from their clusters</a:t>
            </a:r>
          </a:p>
          <a:p>
            <a:pPr marL="514350" indent="-514350">
              <a:spcAft>
                <a:spcPts val="600"/>
              </a:spcAft>
              <a:buAutoNum type="arabicParenBoth"/>
            </a:pPr>
            <a:r>
              <a:rPr lang="en-US" sz="2600" dirty="0" smtClean="0"/>
              <a:t>Generate </a:t>
            </a:r>
            <a:r>
              <a:rPr lang="en-US" sz="2600" dirty="0" err="1" smtClean="0"/>
              <a:t>protomemes</a:t>
            </a:r>
            <a:r>
              <a:rPr lang="en-US" sz="2600" dirty="0" smtClean="0"/>
              <a:t> for tweets in this step</a:t>
            </a:r>
          </a:p>
          <a:p>
            <a:pPr marL="514350" indent="-514350">
              <a:spcAft>
                <a:spcPts val="600"/>
              </a:spcAft>
              <a:buAutoNum type="arabicParenBoth"/>
            </a:pPr>
            <a:r>
              <a:rPr lang="en-US" sz="2600" dirty="0" smtClean="0"/>
              <a:t>For each new </a:t>
            </a:r>
            <a:r>
              <a:rPr lang="en-US" sz="2600" dirty="0" err="1" smtClean="0"/>
              <a:t>protomeme</a:t>
            </a:r>
            <a:r>
              <a:rPr lang="en-US" sz="2600" dirty="0"/>
              <a:t> </a:t>
            </a:r>
            <a:r>
              <a:rPr lang="en-US" sz="2600" dirty="0" smtClean="0"/>
              <a:t>classify in old or new cluster (outlier)</a:t>
            </a:r>
          </a:p>
        </p:txBody>
      </p:sp>
      <p:sp>
        <p:nvSpPr>
          <p:cNvPr id="6" name="Rounded Rectangle 5"/>
          <p:cNvSpPr/>
          <p:nvPr/>
        </p:nvSpPr>
        <p:spPr>
          <a:xfrm>
            <a:off x="185906" y="3766781"/>
            <a:ext cx="3276516" cy="259481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66167" y="5187891"/>
            <a:ext cx="1304499" cy="10235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649211" y="4089247"/>
            <a:ext cx="1527868" cy="12111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118416" y="5300419"/>
            <a:ext cx="278969" cy="2789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39447" y="5686830"/>
            <a:ext cx="278969" cy="2789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075455" y="4212953"/>
            <a:ext cx="760661" cy="464882"/>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#p2</a:t>
            </a:r>
            <a:endParaRPr lang="en-US" dirty="0"/>
          </a:p>
        </p:txBody>
      </p:sp>
      <p:sp>
        <p:nvSpPr>
          <p:cNvPr id="13" name="Oval 12"/>
          <p:cNvSpPr/>
          <p:nvPr/>
        </p:nvSpPr>
        <p:spPr>
          <a:xfrm>
            <a:off x="2273660" y="4786898"/>
            <a:ext cx="278969" cy="278970"/>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788709" y="4620171"/>
            <a:ext cx="278969" cy="278970"/>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930199" y="3980512"/>
            <a:ext cx="760661" cy="464882"/>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#p2</a:t>
            </a:r>
            <a:endParaRPr lang="en-US" dirty="0"/>
          </a:p>
        </p:txBody>
      </p:sp>
      <p:cxnSp>
        <p:nvCxnSpPr>
          <p:cNvPr id="17" name="Straight Arrow Connector 16"/>
          <p:cNvCxnSpPr>
            <a:stCxn id="15" idx="5"/>
          </p:cNvCxnSpPr>
          <p:nvPr/>
        </p:nvCxnSpPr>
        <p:spPr>
          <a:xfrm>
            <a:off x="1579464" y="4377314"/>
            <a:ext cx="373249" cy="242857"/>
          </a:xfrm>
          <a:prstGeom prst="straightConnector1">
            <a:avLst/>
          </a:prstGeom>
          <a:ln w="25400">
            <a:prstDash val="sysDash"/>
            <a:tailEnd type="triangle"/>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4347647" y="3766782"/>
            <a:ext cx="3276516" cy="259481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627908" y="5187892"/>
            <a:ext cx="1304499" cy="10235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810952" y="4089248"/>
            <a:ext cx="1527868" cy="12111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280157" y="5300420"/>
            <a:ext cx="278969" cy="2789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001188" y="5686831"/>
            <a:ext cx="278969" cy="2789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435401" y="4786899"/>
            <a:ext cx="278969" cy="278970"/>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950450" y="4620172"/>
            <a:ext cx="278969" cy="278970"/>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485499" y="4346696"/>
            <a:ext cx="278969" cy="278970"/>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780714" y="4924705"/>
            <a:ext cx="278969" cy="2789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a:stCxn id="29" idx="4"/>
          </p:cNvCxnSpPr>
          <p:nvPr/>
        </p:nvCxnSpPr>
        <p:spPr>
          <a:xfrm>
            <a:off x="4920199" y="5203675"/>
            <a:ext cx="214766" cy="316042"/>
          </a:xfrm>
          <a:prstGeom prst="straightConnector1">
            <a:avLst/>
          </a:prstGeom>
          <a:ln w="25400">
            <a:prstDash val="sysDash"/>
            <a:tailEnd type="triangle"/>
          </a:ln>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8137355" y="3766782"/>
            <a:ext cx="3276516" cy="259481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8417616" y="5187892"/>
            <a:ext cx="1304499" cy="10235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9600660" y="4089248"/>
            <a:ext cx="1527868" cy="12111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9069865" y="5300420"/>
            <a:ext cx="278969" cy="2789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8790896" y="5686831"/>
            <a:ext cx="278969" cy="2789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10225109" y="4786899"/>
            <a:ext cx="278969" cy="278970"/>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0740158" y="4620172"/>
            <a:ext cx="278969" cy="278970"/>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0275207" y="4346696"/>
            <a:ext cx="278969" cy="278970"/>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8590038" y="4113918"/>
            <a:ext cx="278969" cy="27897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8264175" y="3869279"/>
            <a:ext cx="923551" cy="7563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879014" y="5424125"/>
            <a:ext cx="2152710" cy="1200329"/>
          </a:xfrm>
          <a:prstGeom prst="rect">
            <a:avLst/>
          </a:prstGeom>
          <a:solidFill>
            <a:schemeClr val="bg1"/>
          </a:solidFill>
        </p:spPr>
        <p:txBody>
          <a:bodyPr wrap="square" rtlCol="0">
            <a:spAutoFit/>
          </a:bodyPr>
          <a:lstStyle/>
          <a:p>
            <a:r>
              <a:rPr lang="en-US" dirty="0" smtClean="0"/>
              <a:t>If marker in common with a cluster member, assign to that cluster</a:t>
            </a:r>
            <a:endParaRPr lang="en-US" dirty="0"/>
          </a:p>
        </p:txBody>
      </p:sp>
      <p:sp>
        <p:nvSpPr>
          <p:cNvPr id="43" name="TextBox 42"/>
          <p:cNvSpPr txBox="1"/>
          <p:nvPr/>
        </p:nvSpPr>
        <p:spPr>
          <a:xfrm>
            <a:off x="6024075" y="5547384"/>
            <a:ext cx="1739999" cy="923330"/>
          </a:xfrm>
          <a:prstGeom prst="rect">
            <a:avLst/>
          </a:prstGeom>
          <a:solidFill>
            <a:schemeClr val="bg1"/>
          </a:solidFill>
        </p:spPr>
        <p:txBody>
          <a:bodyPr wrap="square" rtlCol="0">
            <a:spAutoFit/>
          </a:bodyPr>
          <a:lstStyle/>
          <a:p>
            <a:r>
              <a:rPr lang="en-US" dirty="0" smtClean="0"/>
              <a:t>If near a cluster, assign to nearest cluster</a:t>
            </a:r>
            <a:endParaRPr lang="en-US" dirty="0"/>
          </a:p>
        </p:txBody>
      </p:sp>
      <p:sp>
        <p:nvSpPr>
          <p:cNvPr id="45" name="TextBox 44"/>
          <p:cNvSpPr txBox="1"/>
          <p:nvPr/>
        </p:nvSpPr>
        <p:spPr>
          <a:xfrm>
            <a:off x="9954133" y="5392005"/>
            <a:ext cx="1739999" cy="1200329"/>
          </a:xfrm>
          <a:prstGeom prst="rect">
            <a:avLst/>
          </a:prstGeom>
          <a:solidFill>
            <a:schemeClr val="bg1"/>
          </a:solidFill>
        </p:spPr>
        <p:txBody>
          <a:bodyPr wrap="square" rtlCol="0">
            <a:spAutoFit/>
          </a:bodyPr>
          <a:lstStyle/>
          <a:p>
            <a:r>
              <a:rPr lang="en-US" dirty="0" smtClean="0"/>
              <a:t>Otherwise it is an outlier and a candidate new cluster</a:t>
            </a:r>
            <a:endParaRPr lang="en-US" dirty="0"/>
          </a:p>
        </p:txBody>
      </p:sp>
    </p:spTree>
    <p:extLst>
      <p:ext uri="{BB962C8B-B14F-4D97-AF65-F5344CB8AC3E}">
        <p14:creationId xmlns:p14="http://schemas.microsoft.com/office/powerpoint/2010/main" val="4225481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Sequential clustering algorithm</a:t>
            </a:r>
            <a:endParaRPr lang="en-US" sz="3600" b="1" dirty="0"/>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15</a:t>
            </a:fld>
            <a:endParaRPr lang="en-US" dirty="0">
              <a:solidFill>
                <a:prstClr val="black">
                  <a:tint val="75000"/>
                </a:prstClr>
              </a:solidFill>
            </a:endParaRPr>
          </a:p>
        </p:txBody>
      </p:sp>
      <p:sp>
        <p:nvSpPr>
          <p:cNvPr id="5" name="Content Placeholder 2"/>
          <p:cNvSpPr txBox="1">
            <a:spLocks/>
          </p:cNvSpPr>
          <p:nvPr/>
        </p:nvSpPr>
        <p:spPr>
          <a:xfrm>
            <a:off x="776514" y="1572045"/>
            <a:ext cx="10515600" cy="597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0"/>
              </a:spcBef>
              <a:spcAft>
                <a:spcPts val="600"/>
              </a:spcAft>
              <a:buClr>
                <a:srgbClr val="FF0000"/>
              </a:buClr>
              <a:buFont typeface="Wingdings" panose="05000000000000000000" pitchFamily="2" charset="2"/>
              <a:buChar char="§"/>
            </a:pPr>
            <a:r>
              <a:rPr lang="en-US" dirty="0" smtClean="0"/>
              <a:t>Final step statistics for </a:t>
            </a:r>
            <a:r>
              <a:rPr lang="en-US" dirty="0"/>
              <a:t>a sequential run over 6 minutes </a:t>
            </a:r>
            <a:r>
              <a:rPr lang="en-US" dirty="0" smtClean="0"/>
              <a:t>data:</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04940220"/>
              </p:ext>
            </p:extLst>
          </p:nvPr>
        </p:nvGraphicFramePr>
        <p:xfrm>
          <a:off x="1067957" y="2363139"/>
          <a:ext cx="8838229" cy="3246104"/>
        </p:xfrm>
        <a:graphic>
          <a:graphicData uri="http://schemas.openxmlformats.org/drawingml/2006/table">
            <a:tbl>
              <a:tblPr>
                <a:tableStyleId>{5C22544A-7EE6-4342-B048-85BDC9FD1C3A}</a:tableStyleId>
              </a:tblPr>
              <a:tblGrid>
                <a:gridCol w="1701450"/>
                <a:gridCol w="2327211"/>
                <a:gridCol w="2482357"/>
                <a:gridCol w="2327211"/>
              </a:tblGrid>
              <a:tr h="927458">
                <a:tc>
                  <a:txBody>
                    <a:bodyPr/>
                    <a:lstStyle/>
                    <a:p>
                      <a:pPr marL="0" marR="0" algn="ctr">
                        <a:spcBef>
                          <a:spcPts val="0"/>
                        </a:spcBef>
                        <a:spcAft>
                          <a:spcPts val="0"/>
                        </a:spcAft>
                      </a:pPr>
                      <a:r>
                        <a:rPr lang="en-US" sz="2000" dirty="0">
                          <a:effectLst/>
                        </a:rPr>
                        <a:t>Time Step Length (s)</a:t>
                      </a:r>
                      <a:endParaRPr lang="en-US" sz="2000" b="1" dirty="0">
                        <a:effectLst/>
                        <a:latin typeface="Times New Roman" panose="02020603050405020304" pitchFamily="18" charset="0"/>
                        <a:ea typeface="宋体" panose="02010600030101010101" pitchFamily="2" charset="-122"/>
                      </a:endParaRPr>
                    </a:p>
                  </a:txBody>
                  <a:tcPr marL="68580" marR="68580" marT="0" marB="0" anchor="ctr">
                    <a:solidFill>
                      <a:schemeClr val="accent1">
                        <a:lumMod val="60000"/>
                        <a:lumOff val="40000"/>
                      </a:schemeClr>
                    </a:solidFill>
                  </a:tcPr>
                </a:tc>
                <a:tc>
                  <a:txBody>
                    <a:bodyPr/>
                    <a:lstStyle/>
                    <a:p>
                      <a:pPr marL="0" marR="0" algn="ctr">
                        <a:spcBef>
                          <a:spcPts val="0"/>
                        </a:spcBef>
                        <a:spcAft>
                          <a:spcPts val="0"/>
                        </a:spcAft>
                      </a:pPr>
                      <a:r>
                        <a:rPr lang="en-US" sz="2000" dirty="0">
                          <a:effectLst/>
                        </a:rPr>
                        <a:t>Total Length of </a:t>
                      </a:r>
                      <a:r>
                        <a:rPr lang="en-US" sz="2000" dirty="0" smtClean="0">
                          <a:effectLst/>
                        </a:rPr>
                        <a:t>Centroids</a:t>
                      </a:r>
                      <a:r>
                        <a:rPr lang="en-US" sz="2000" baseline="0" dirty="0" smtClean="0">
                          <a:effectLst/>
                        </a:rPr>
                        <a:t>’ </a:t>
                      </a:r>
                      <a:r>
                        <a:rPr lang="en-US" sz="2000" dirty="0" smtClean="0">
                          <a:effectLst/>
                        </a:rPr>
                        <a:t>Content </a:t>
                      </a:r>
                      <a:r>
                        <a:rPr lang="en-US" sz="2000" dirty="0">
                          <a:effectLst/>
                        </a:rPr>
                        <a:t>Vector</a:t>
                      </a:r>
                      <a:endParaRPr lang="en-US" sz="2000" b="1" dirty="0">
                        <a:effectLst/>
                        <a:latin typeface="Times New Roman" panose="02020603050405020304" pitchFamily="18" charset="0"/>
                        <a:ea typeface="宋体" panose="02010600030101010101" pitchFamily="2" charset="-122"/>
                      </a:endParaRPr>
                    </a:p>
                  </a:txBody>
                  <a:tcPr marL="68580" marR="68580" marT="0" marB="0" anchor="ctr">
                    <a:solidFill>
                      <a:schemeClr val="accent1">
                        <a:lumMod val="60000"/>
                        <a:lumOff val="40000"/>
                      </a:schemeClr>
                    </a:solidFill>
                  </a:tcPr>
                </a:tc>
                <a:tc>
                  <a:txBody>
                    <a:bodyPr/>
                    <a:lstStyle/>
                    <a:p>
                      <a:pPr marL="0" marR="0" algn="ctr">
                        <a:spcBef>
                          <a:spcPts val="0"/>
                        </a:spcBef>
                        <a:spcAft>
                          <a:spcPts val="0"/>
                        </a:spcAft>
                      </a:pPr>
                      <a:r>
                        <a:rPr lang="en-US" sz="2000">
                          <a:effectLst/>
                        </a:rPr>
                        <a:t>Similarity Compute time (s)</a:t>
                      </a:r>
                      <a:endParaRPr lang="en-US" sz="2000" b="1">
                        <a:effectLst/>
                        <a:latin typeface="Times New Roman" panose="02020603050405020304" pitchFamily="18" charset="0"/>
                        <a:ea typeface="宋体" panose="02010600030101010101" pitchFamily="2" charset="-122"/>
                      </a:endParaRPr>
                    </a:p>
                  </a:txBody>
                  <a:tcPr marL="68580" marR="68580" marT="0" marB="0" anchor="ctr">
                    <a:solidFill>
                      <a:schemeClr val="accent1">
                        <a:lumMod val="60000"/>
                        <a:lumOff val="40000"/>
                      </a:schemeClr>
                    </a:solidFill>
                  </a:tcPr>
                </a:tc>
                <a:tc>
                  <a:txBody>
                    <a:bodyPr/>
                    <a:lstStyle/>
                    <a:p>
                      <a:pPr marL="0" marR="0" algn="ctr">
                        <a:spcBef>
                          <a:spcPts val="0"/>
                        </a:spcBef>
                        <a:spcAft>
                          <a:spcPts val="0"/>
                        </a:spcAft>
                      </a:pPr>
                      <a:r>
                        <a:rPr lang="en-US" sz="2000">
                          <a:effectLst/>
                        </a:rPr>
                        <a:t>Centroids Update Time (s)</a:t>
                      </a:r>
                      <a:endParaRPr lang="en-US" sz="2000" b="1">
                        <a:effectLst/>
                        <a:latin typeface="Times New Roman" panose="02020603050405020304" pitchFamily="18" charset="0"/>
                        <a:ea typeface="宋体" panose="02010600030101010101" pitchFamily="2" charset="-122"/>
                      </a:endParaRPr>
                    </a:p>
                  </a:txBody>
                  <a:tcPr marL="68580" marR="68580" marT="0" marB="0" anchor="ctr">
                    <a:solidFill>
                      <a:schemeClr val="accent1">
                        <a:lumMod val="60000"/>
                        <a:lumOff val="40000"/>
                      </a:schemeClr>
                    </a:solidFill>
                  </a:tcPr>
                </a:tc>
              </a:tr>
              <a:tr h="772882">
                <a:tc>
                  <a:txBody>
                    <a:bodyPr/>
                    <a:lstStyle/>
                    <a:p>
                      <a:pPr marL="0" marR="0" algn="just">
                        <a:spcBef>
                          <a:spcPts val="0"/>
                        </a:spcBef>
                        <a:spcAft>
                          <a:spcPts val="0"/>
                        </a:spcAft>
                      </a:pPr>
                      <a:r>
                        <a:rPr lang="en-US" sz="2000">
                          <a:effectLst/>
                        </a:rPr>
                        <a:t>10</a:t>
                      </a:r>
                      <a:endParaRPr lang="en-US" sz="2000">
                        <a:effectLst/>
                        <a:latin typeface="Times New Roman" panose="02020603050405020304" pitchFamily="18" charset="0"/>
                        <a:ea typeface="宋体" panose="02010600030101010101" pitchFamily="2" charset="-122"/>
                      </a:endParaRPr>
                    </a:p>
                  </a:txBody>
                  <a:tcPr marL="68580" marR="68580" marT="0" marB="0" anchor="ctr">
                    <a:solidFill>
                      <a:schemeClr val="accent1">
                        <a:lumMod val="60000"/>
                        <a:lumOff val="40000"/>
                      </a:schemeClr>
                    </a:solidFill>
                  </a:tcPr>
                </a:tc>
                <a:tc>
                  <a:txBody>
                    <a:bodyPr/>
                    <a:lstStyle/>
                    <a:p>
                      <a:pPr marL="0" marR="0" algn="ctr">
                        <a:spcBef>
                          <a:spcPts val="0"/>
                        </a:spcBef>
                        <a:spcAft>
                          <a:spcPts val="0"/>
                        </a:spcAft>
                      </a:pPr>
                      <a:r>
                        <a:rPr lang="en-US" sz="2000" dirty="0">
                          <a:effectLst/>
                        </a:rPr>
                        <a:t>47749</a:t>
                      </a:r>
                      <a:endParaRPr lang="en-US" sz="2800" dirty="0">
                        <a:effectLst/>
                        <a:latin typeface="Times New Roman" panose="02020603050405020304" pitchFamily="18" charset="0"/>
                        <a:ea typeface="宋体" panose="02010600030101010101" pitchFamily="2" charset="-122"/>
                      </a:endParaRPr>
                    </a:p>
                  </a:txBody>
                  <a:tcPr marL="68580" marR="68580" marT="0" marB="0" anchor="ctr">
                    <a:solidFill>
                      <a:schemeClr val="accent1">
                        <a:lumMod val="60000"/>
                        <a:lumOff val="40000"/>
                      </a:schemeClr>
                    </a:solidFill>
                  </a:tcPr>
                </a:tc>
                <a:tc>
                  <a:txBody>
                    <a:bodyPr/>
                    <a:lstStyle/>
                    <a:p>
                      <a:pPr marL="0" marR="0" algn="ctr">
                        <a:spcBef>
                          <a:spcPts val="0"/>
                        </a:spcBef>
                        <a:spcAft>
                          <a:spcPts val="0"/>
                        </a:spcAft>
                      </a:pPr>
                      <a:r>
                        <a:rPr lang="en-US" sz="2000" dirty="0">
                          <a:effectLst/>
                        </a:rPr>
                        <a:t>33.305</a:t>
                      </a:r>
                      <a:endParaRPr lang="en-US" sz="2800" dirty="0">
                        <a:effectLst/>
                        <a:latin typeface="Times New Roman" panose="02020603050405020304" pitchFamily="18" charset="0"/>
                        <a:ea typeface="宋体" panose="02010600030101010101" pitchFamily="2" charset="-122"/>
                      </a:endParaRPr>
                    </a:p>
                  </a:txBody>
                  <a:tcPr marL="68580" marR="68580" marT="0" marB="0" anchor="ctr">
                    <a:solidFill>
                      <a:schemeClr val="accent1">
                        <a:lumMod val="60000"/>
                        <a:lumOff val="40000"/>
                      </a:schemeClr>
                    </a:solidFill>
                  </a:tcPr>
                </a:tc>
                <a:tc>
                  <a:txBody>
                    <a:bodyPr/>
                    <a:lstStyle/>
                    <a:p>
                      <a:pPr marL="0" marR="0" algn="ctr">
                        <a:spcBef>
                          <a:spcPts val="0"/>
                        </a:spcBef>
                        <a:spcAft>
                          <a:spcPts val="0"/>
                        </a:spcAft>
                      </a:pPr>
                      <a:r>
                        <a:rPr lang="en-US" sz="2000">
                          <a:effectLst/>
                        </a:rPr>
                        <a:t>0.068</a:t>
                      </a:r>
                      <a:endParaRPr lang="en-US" sz="2800">
                        <a:effectLst/>
                        <a:latin typeface="Times New Roman" panose="02020603050405020304" pitchFamily="18" charset="0"/>
                        <a:ea typeface="宋体" panose="02010600030101010101" pitchFamily="2" charset="-122"/>
                      </a:endParaRPr>
                    </a:p>
                  </a:txBody>
                  <a:tcPr marL="68580" marR="68580" marT="0" marB="0" anchor="ctr">
                    <a:solidFill>
                      <a:schemeClr val="accent1">
                        <a:lumMod val="60000"/>
                        <a:lumOff val="40000"/>
                      </a:schemeClr>
                    </a:solidFill>
                  </a:tcPr>
                </a:tc>
              </a:tr>
              <a:tr h="772882">
                <a:tc>
                  <a:txBody>
                    <a:bodyPr/>
                    <a:lstStyle/>
                    <a:p>
                      <a:pPr marL="0" marR="0" algn="just">
                        <a:spcBef>
                          <a:spcPts val="0"/>
                        </a:spcBef>
                        <a:spcAft>
                          <a:spcPts val="0"/>
                        </a:spcAft>
                      </a:pPr>
                      <a:r>
                        <a:rPr lang="en-US" sz="2000">
                          <a:effectLst/>
                        </a:rPr>
                        <a:t>20</a:t>
                      </a:r>
                      <a:endParaRPr lang="en-US" sz="2000">
                        <a:effectLst/>
                        <a:latin typeface="Times New Roman" panose="02020603050405020304" pitchFamily="18" charset="0"/>
                        <a:ea typeface="宋体" panose="02010600030101010101" pitchFamily="2" charset="-122"/>
                      </a:endParaRPr>
                    </a:p>
                  </a:txBody>
                  <a:tcPr marL="68580" marR="68580" marT="0" marB="0" anchor="ctr">
                    <a:solidFill>
                      <a:schemeClr val="accent1">
                        <a:lumMod val="60000"/>
                        <a:lumOff val="40000"/>
                      </a:schemeClr>
                    </a:solidFill>
                  </a:tcPr>
                </a:tc>
                <a:tc>
                  <a:txBody>
                    <a:bodyPr/>
                    <a:lstStyle/>
                    <a:p>
                      <a:pPr marL="0" marR="0" algn="ctr">
                        <a:spcBef>
                          <a:spcPts val="0"/>
                        </a:spcBef>
                        <a:spcAft>
                          <a:spcPts val="0"/>
                        </a:spcAft>
                      </a:pPr>
                      <a:r>
                        <a:rPr lang="en-US" sz="2000">
                          <a:effectLst/>
                        </a:rPr>
                        <a:t>76146</a:t>
                      </a:r>
                      <a:endParaRPr lang="en-US" sz="2800">
                        <a:effectLst/>
                        <a:latin typeface="Times New Roman" panose="02020603050405020304" pitchFamily="18" charset="0"/>
                        <a:ea typeface="宋体" panose="02010600030101010101" pitchFamily="2" charset="-122"/>
                      </a:endParaRPr>
                    </a:p>
                  </a:txBody>
                  <a:tcPr marL="68580" marR="68580" marT="0" marB="0" anchor="ctr">
                    <a:solidFill>
                      <a:schemeClr val="accent1">
                        <a:lumMod val="60000"/>
                        <a:lumOff val="40000"/>
                      </a:schemeClr>
                    </a:solidFill>
                  </a:tcPr>
                </a:tc>
                <a:tc>
                  <a:txBody>
                    <a:bodyPr/>
                    <a:lstStyle/>
                    <a:p>
                      <a:pPr marL="0" marR="0" algn="ctr">
                        <a:spcBef>
                          <a:spcPts val="0"/>
                        </a:spcBef>
                        <a:spcAft>
                          <a:spcPts val="0"/>
                        </a:spcAft>
                      </a:pPr>
                      <a:r>
                        <a:rPr lang="en-US" sz="2000">
                          <a:effectLst/>
                        </a:rPr>
                        <a:t>78.778</a:t>
                      </a:r>
                      <a:endParaRPr lang="en-US" sz="2800">
                        <a:effectLst/>
                        <a:latin typeface="Times New Roman" panose="02020603050405020304" pitchFamily="18" charset="0"/>
                        <a:ea typeface="宋体" panose="02010600030101010101" pitchFamily="2" charset="-122"/>
                      </a:endParaRPr>
                    </a:p>
                  </a:txBody>
                  <a:tcPr marL="68580" marR="68580" marT="0" marB="0" anchor="ctr">
                    <a:solidFill>
                      <a:schemeClr val="accent1">
                        <a:lumMod val="60000"/>
                        <a:lumOff val="40000"/>
                      </a:schemeClr>
                    </a:solidFill>
                  </a:tcPr>
                </a:tc>
                <a:tc>
                  <a:txBody>
                    <a:bodyPr/>
                    <a:lstStyle/>
                    <a:p>
                      <a:pPr marL="0" marR="0" algn="ctr">
                        <a:spcBef>
                          <a:spcPts val="0"/>
                        </a:spcBef>
                        <a:spcAft>
                          <a:spcPts val="0"/>
                        </a:spcAft>
                      </a:pPr>
                      <a:r>
                        <a:rPr lang="en-US" sz="2000">
                          <a:effectLst/>
                        </a:rPr>
                        <a:t>0.113</a:t>
                      </a:r>
                      <a:endParaRPr lang="en-US" sz="2800">
                        <a:effectLst/>
                        <a:latin typeface="Times New Roman" panose="02020603050405020304" pitchFamily="18" charset="0"/>
                        <a:ea typeface="宋体" panose="02010600030101010101" pitchFamily="2" charset="-122"/>
                      </a:endParaRPr>
                    </a:p>
                  </a:txBody>
                  <a:tcPr marL="68580" marR="68580" marT="0" marB="0" anchor="ctr">
                    <a:solidFill>
                      <a:schemeClr val="accent1">
                        <a:lumMod val="60000"/>
                        <a:lumOff val="40000"/>
                      </a:schemeClr>
                    </a:solidFill>
                  </a:tcPr>
                </a:tc>
              </a:tr>
              <a:tr h="772882">
                <a:tc>
                  <a:txBody>
                    <a:bodyPr/>
                    <a:lstStyle/>
                    <a:p>
                      <a:pPr marL="0" marR="0" algn="just">
                        <a:spcBef>
                          <a:spcPts val="0"/>
                        </a:spcBef>
                        <a:spcAft>
                          <a:spcPts val="0"/>
                        </a:spcAft>
                      </a:pPr>
                      <a:r>
                        <a:rPr lang="en-US" sz="2000">
                          <a:effectLst/>
                        </a:rPr>
                        <a:t>30</a:t>
                      </a:r>
                      <a:endParaRPr lang="en-US" sz="2000">
                        <a:effectLst/>
                        <a:latin typeface="Times New Roman" panose="02020603050405020304" pitchFamily="18" charset="0"/>
                        <a:ea typeface="宋体" panose="02010600030101010101" pitchFamily="2" charset="-122"/>
                      </a:endParaRPr>
                    </a:p>
                  </a:txBody>
                  <a:tcPr marL="68580" marR="68580" marT="0" marB="0" anchor="ctr">
                    <a:solidFill>
                      <a:schemeClr val="accent1">
                        <a:lumMod val="60000"/>
                        <a:lumOff val="40000"/>
                      </a:schemeClr>
                    </a:solidFill>
                  </a:tcPr>
                </a:tc>
                <a:tc>
                  <a:txBody>
                    <a:bodyPr/>
                    <a:lstStyle/>
                    <a:p>
                      <a:pPr marL="0" marR="0" algn="ctr">
                        <a:spcBef>
                          <a:spcPts val="0"/>
                        </a:spcBef>
                        <a:spcAft>
                          <a:spcPts val="0"/>
                        </a:spcAft>
                      </a:pPr>
                      <a:r>
                        <a:rPr lang="en-US" sz="2000">
                          <a:effectLst/>
                        </a:rPr>
                        <a:t>128521</a:t>
                      </a:r>
                      <a:endParaRPr lang="en-US" sz="2800">
                        <a:effectLst/>
                        <a:latin typeface="Times New Roman" panose="02020603050405020304" pitchFamily="18" charset="0"/>
                        <a:ea typeface="宋体" panose="02010600030101010101" pitchFamily="2" charset="-122"/>
                      </a:endParaRPr>
                    </a:p>
                  </a:txBody>
                  <a:tcPr marL="68580" marR="68580" marT="0" marB="0" anchor="ctr">
                    <a:solidFill>
                      <a:schemeClr val="accent1">
                        <a:lumMod val="60000"/>
                        <a:lumOff val="40000"/>
                      </a:schemeClr>
                    </a:solidFill>
                  </a:tcPr>
                </a:tc>
                <a:tc>
                  <a:txBody>
                    <a:bodyPr/>
                    <a:lstStyle/>
                    <a:p>
                      <a:pPr marL="0" marR="0" algn="ctr">
                        <a:spcBef>
                          <a:spcPts val="0"/>
                        </a:spcBef>
                        <a:spcAft>
                          <a:spcPts val="0"/>
                        </a:spcAft>
                      </a:pPr>
                      <a:r>
                        <a:rPr lang="en-US" sz="2000">
                          <a:effectLst/>
                        </a:rPr>
                        <a:t>209.013</a:t>
                      </a:r>
                      <a:endParaRPr lang="en-US" sz="2800">
                        <a:effectLst/>
                        <a:latin typeface="Times New Roman" panose="02020603050405020304" pitchFamily="18" charset="0"/>
                        <a:ea typeface="宋体" panose="02010600030101010101" pitchFamily="2" charset="-122"/>
                      </a:endParaRPr>
                    </a:p>
                  </a:txBody>
                  <a:tcPr marL="68580" marR="68580" marT="0" marB="0" anchor="ctr">
                    <a:solidFill>
                      <a:schemeClr val="accent1">
                        <a:lumMod val="60000"/>
                        <a:lumOff val="40000"/>
                      </a:schemeClr>
                    </a:solidFill>
                  </a:tcPr>
                </a:tc>
                <a:tc>
                  <a:txBody>
                    <a:bodyPr/>
                    <a:lstStyle/>
                    <a:p>
                      <a:pPr marL="0" marR="0" algn="ctr">
                        <a:spcBef>
                          <a:spcPts val="0"/>
                        </a:spcBef>
                        <a:spcAft>
                          <a:spcPts val="0"/>
                        </a:spcAft>
                      </a:pPr>
                      <a:r>
                        <a:rPr lang="en-US" sz="2000" dirty="0">
                          <a:effectLst/>
                        </a:rPr>
                        <a:t>0.213</a:t>
                      </a:r>
                      <a:endParaRPr lang="en-US" sz="2800" dirty="0">
                        <a:effectLst/>
                        <a:latin typeface="Times New Roman" panose="02020603050405020304" pitchFamily="18" charset="0"/>
                        <a:ea typeface="宋体" panose="02010600030101010101" pitchFamily="2" charset="-122"/>
                      </a:endParaRPr>
                    </a:p>
                  </a:txBody>
                  <a:tcPr marL="68580" marR="68580" marT="0" marB="0" anchor="ctr">
                    <a:solidFill>
                      <a:schemeClr val="accent1">
                        <a:lumMod val="60000"/>
                        <a:lumOff val="40000"/>
                      </a:schemeClr>
                    </a:solidFill>
                  </a:tcPr>
                </a:tc>
              </a:tr>
            </a:tbl>
          </a:graphicData>
        </a:graphic>
      </p:graphicFrame>
      <p:sp>
        <p:nvSpPr>
          <p:cNvPr id="7" name="Rounded Rectangle 6"/>
          <p:cNvSpPr/>
          <p:nvPr/>
        </p:nvSpPr>
        <p:spPr>
          <a:xfrm>
            <a:off x="5240879" y="3310553"/>
            <a:ext cx="4254760" cy="22113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97948" y="3310553"/>
            <a:ext cx="1713723" cy="22113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240879" y="6203504"/>
            <a:ext cx="1970466" cy="523220"/>
          </a:xfrm>
          <a:prstGeom prst="rect">
            <a:avLst/>
          </a:prstGeom>
          <a:noFill/>
        </p:spPr>
        <p:txBody>
          <a:bodyPr wrap="square" rtlCol="0">
            <a:spAutoFit/>
          </a:bodyPr>
          <a:lstStyle/>
          <a:p>
            <a:r>
              <a:rPr lang="en-US" sz="2800" b="1" dirty="0" smtClean="0"/>
              <a:t>Dominates!</a:t>
            </a:r>
            <a:endParaRPr lang="en-US" sz="2800" b="1" dirty="0"/>
          </a:p>
        </p:txBody>
      </p:sp>
      <p:sp>
        <p:nvSpPr>
          <p:cNvPr id="11" name="Up Arrow 10"/>
          <p:cNvSpPr/>
          <p:nvPr/>
        </p:nvSpPr>
        <p:spPr>
          <a:xfrm>
            <a:off x="5988415" y="5776443"/>
            <a:ext cx="360608" cy="360609"/>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TextBox 11"/>
          <p:cNvSpPr txBox="1"/>
          <p:nvPr/>
        </p:nvSpPr>
        <p:spPr>
          <a:xfrm>
            <a:off x="2972051" y="6203504"/>
            <a:ext cx="1970466" cy="523220"/>
          </a:xfrm>
          <a:prstGeom prst="rect">
            <a:avLst/>
          </a:prstGeom>
          <a:noFill/>
        </p:spPr>
        <p:txBody>
          <a:bodyPr wrap="square" rtlCol="0">
            <a:spAutoFit/>
          </a:bodyPr>
          <a:lstStyle/>
          <a:p>
            <a:r>
              <a:rPr lang="en-US" sz="2800" b="1" dirty="0" smtClean="0"/>
              <a:t>Quite Long!</a:t>
            </a:r>
            <a:endParaRPr lang="en-US" sz="2800" b="1" dirty="0"/>
          </a:p>
        </p:txBody>
      </p:sp>
      <p:sp>
        <p:nvSpPr>
          <p:cNvPr id="13" name="Up Arrow 12"/>
          <p:cNvSpPr/>
          <p:nvPr/>
        </p:nvSpPr>
        <p:spPr>
          <a:xfrm>
            <a:off x="3719587" y="5776443"/>
            <a:ext cx="360608" cy="360609"/>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02913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Parallelization with </a:t>
            </a:r>
            <a:r>
              <a:rPr lang="en-US" sz="3600" b="1" dirty="0" smtClean="0"/>
              <a:t>Storm - challenges</a:t>
            </a:r>
            <a:endParaRPr lang="en-US" sz="3600" b="1" dirty="0"/>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16</a:t>
            </a:fld>
            <a:endParaRPr lang="en-US" dirty="0">
              <a:solidFill>
                <a:prstClr val="black">
                  <a:tint val="75000"/>
                </a:prstClr>
              </a:solidFill>
            </a:endParaRPr>
          </a:p>
        </p:txBody>
      </p:sp>
      <p:sp>
        <p:nvSpPr>
          <p:cNvPr id="5" name="Content Placeholder 2"/>
          <p:cNvSpPr txBox="1">
            <a:spLocks/>
          </p:cNvSpPr>
          <p:nvPr/>
        </p:nvSpPr>
        <p:spPr>
          <a:xfrm>
            <a:off x="776514" y="1357731"/>
            <a:ext cx="10515600" cy="5567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1200"/>
              </a:spcBef>
              <a:spcAft>
                <a:spcPts val="600"/>
              </a:spcAft>
              <a:buClr>
                <a:srgbClr val="FF0000"/>
              </a:buClr>
              <a:buFont typeface="Wingdings" panose="05000000000000000000" pitchFamily="2" charset="2"/>
              <a:buChar char="§"/>
            </a:pPr>
            <a:r>
              <a:rPr lang="en-US" sz="2400" dirty="0" smtClean="0"/>
              <a:t>DAG organization of parallel workers: hard to synchronize cluster information</a:t>
            </a:r>
            <a:endParaRPr lang="en-US" sz="2400" dirty="0"/>
          </a:p>
        </p:txBody>
      </p:sp>
      <p:sp>
        <p:nvSpPr>
          <p:cNvPr id="17" name="Rectangle 16"/>
          <p:cNvSpPr/>
          <p:nvPr/>
        </p:nvSpPr>
        <p:spPr>
          <a:xfrm>
            <a:off x="2059257" y="3498285"/>
            <a:ext cx="1288398" cy="970149"/>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Protomeme</a:t>
            </a:r>
            <a:r>
              <a:rPr lang="en-US" dirty="0">
                <a:solidFill>
                  <a:schemeClr val="tx1"/>
                </a:solidFill>
              </a:rPr>
              <a:t> Generator Spout</a:t>
            </a:r>
          </a:p>
        </p:txBody>
      </p:sp>
      <p:sp>
        <p:nvSpPr>
          <p:cNvPr id="18" name="Oval 17"/>
          <p:cNvSpPr/>
          <p:nvPr/>
        </p:nvSpPr>
        <p:spPr>
          <a:xfrm>
            <a:off x="8710682" y="3357093"/>
            <a:ext cx="2380533" cy="923330"/>
          </a:xfrm>
          <a:prstGeom prst="ellipse">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Synchronization Coordinator Bolt</a:t>
            </a:r>
          </a:p>
        </p:txBody>
      </p:sp>
      <p:cxnSp>
        <p:nvCxnSpPr>
          <p:cNvPr id="19" name="Straight Arrow Connector 18"/>
          <p:cNvCxnSpPr>
            <a:stCxn id="17" idx="3"/>
            <a:endCxn id="34" idx="1"/>
          </p:cNvCxnSpPr>
          <p:nvPr/>
        </p:nvCxnSpPr>
        <p:spPr>
          <a:xfrm flipV="1">
            <a:off x="3347655" y="2604648"/>
            <a:ext cx="1501731" cy="137871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7" idx="3"/>
            <a:endCxn id="35" idx="1"/>
          </p:cNvCxnSpPr>
          <p:nvPr/>
        </p:nvCxnSpPr>
        <p:spPr>
          <a:xfrm flipV="1">
            <a:off x="3347655" y="3140215"/>
            <a:ext cx="1507263" cy="84314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7" idx="3"/>
            <a:endCxn id="39" idx="1"/>
          </p:cNvCxnSpPr>
          <p:nvPr/>
        </p:nvCxnSpPr>
        <p:spPr>
          <a:xfrm>
            <a:off x="3347655" y="3983360"/>
            <a:ext cx="1498287" cy="87834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34" idx="3"/>
            <a:endCxn id="18" idx="2"/>
          </p:cNvCxnSpPr>
          <p:nvPr/>
        </p:nvCxnSpPr>
        <p:spPr>
          <a:xfrm>
            <a:off x="6547557" y="2604648"/>
            <a:ext cx="2163125" cy="121411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38" idx="3"/>
            <a:endCxn id="18" idx="2"/>
          </p:cNvCxnSpPr>
          <p:nvPr/>
        </p:nvCxnSpPr>
        <p:spPr>
          <a:xfrm flipV="1">
            <a:off x="6538581" y="3818758"/>
            <a:ext cx="2172101" cy="47663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39" idx="3"/>
            <a:endCxn id="18" idx="2"/>
          </p:cNvCxnSpPr>
          <p:nvPr/>
        </p:nvCxnSpPr>
        <p:spPr>
          <a:xfrm flipV="1">
            <a:off x="6544113" y="3818758"/>
            <a:ext cx="2166569" cy="104294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7814266" y="2164839"/>
            <a:ext cx="1493238" cy="5529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ActiveMQ</a:t>
            </a:r>
            <a:endParaRPr lang="en-US" dirty="0"/>
          </a:p>
          <a:p>
            <a:pPr algn="ctr"/>
            <a:r>
              <a:rPr lang="en-US" dirty="0"/>
              <a:t>Broker</a:t>
            </a:r>
          </a:p>
        </p:txBody>
      </p:sp>
      <p:cxnSp>
        <p:nvCxnSpPr>
          <p:cNvPr id="26" name="Straight Arrow Connector 25"/>
          <p:cNvCxnSpPr>
            <a:stCxn id="18" idx="0"/>
            <a:endCxn id="25" idx="2"/>
          </p:cNvCxnSpPr>
          <p:nvPr/>
        </p:nvCxnSpPr>
        <p:spPr>
          <a:xfrm flipH="1" flipV="1">
            <a:off x="8560885" y="2717797"/>
            <a:ext cx="1340064" cy="639296"/>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5" idx="1"/>
            <a:endCxn id="34" idx="3"/>
          </p:cNvCxnSpPr>
          <p:nvPr/>
        </p:nvCxnSpPr>
        <p:spPr>
          <a:xfrm flipH="1">
            <a:off x="6547557" y="2441318"/>
            <a:ext cx="1266709" cy="163330"/>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5" idx="1"/>
            <a:endCxn id="38" idx="3"/>
          </p:cNvCxnSpPr>
          <p:nvPr/>
        </p:nvCxnSpPr>
        <p:spPr>
          <a:xfrm flipH="1">
            <a:off x="6538581" y="2441318"/>
            <a:ext cx="1275685" cy="1854079"/>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497327" y="2747212"/>
            <a:ext cx="461665" cy="271482"/>
          </a:xfrm>
          <a:prstGeom prst="rect">
            <a:avLst/>
          </a:prstGeom>
          <a:noFill/>
        </p:spPr>
        <p:txBody>
          <a:bodyPr vert="eaVert" wrap="square" rtlCol="0">
            <a:spAutoFit/>
          </a:bodyPr>
          <a:lstStyle/>
          <a:p>
            <a:r>
              <a:rPr lang="en-US" dirty="0"/>
              <a:t>…</a:t>
            </a:r>
          </a:p>
        </p:txBody>
      </p:sp>
      <p:sp>
        <p:nvSpPr>
          <p:cNvPr id="33" name="Rectangle 32"/>
          <p:cNvSpPr/>
          <p:nvPr/>
        </p:nvSpPr>
        <p:spPr>
          <a:xfrm>
            <a:off x="4694388" y="2158745"/>
            <a:ext cx="2026119" cy="1245066"/>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dirty="0" smtClean="0">
                <a:solidFill>
                  <a:schemeClr val="accent1">
                    <a:lumMod val="50000"/>
                  </a:schemeClr>
                </a:solidFill>
              </a:rPr>
              <a:t>Worker Process</a:t>
            </a:r>
            <a:endParaRPr lang="en-US" sz="1600" dirty="0">
              <a:solidFill>
                <a:schemeClr val="accent1">
                  <a:lumMod val="50000"/>
                </a:schemeClr>
              </a:solidFill>
            </a:endParaRPr>
          </a:p>
        </p:txBody>
      </p:sp>
      <p:sp>
        <p:nvSpPr>
          <p:cNvPr id="34" name="Rounded Rectangle 33"/>
          <p:cNvSpPr/>
          <p:nvPr/>
        </p:nvSpPr>
        <p:spPr>
          <a:xfrm>
            <a:off x="4849386" y="2464212"/>
            <a:ext cx="1698171" cy="2808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Clustering Bolt</a:t>
            </a:r>
            <a:endParaRPr lang="en-US" dirty="0">
              <a:solidFill>
                <a:schemeClr val="tx1"/>
              </a:solidFill>
            </a:endParaRPr>
          </a:p>
        </p:txBody>
      </p:sp>
      <p:sp>
        <p:nvSpPr>
          <p:cNvPr id="35" name="Rounded Rectangle 34"/>
          <p:cNvSpPr/>
          <p:nvPr/>
        </p:nvSpPr>
        <p:spPr>
          <a:xfrm>
            <a:off x="4854918" y="2999779"/>
            <a:ext cx="1698171" cy="2808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Clustering Bolt</a:t>
            </a:r>
            <a:endParaRPr lang="en-US" dirty="0">
              <a:solidFill>
                <a:schemeClr val="tx1"/>
              </a:solidFill>
            </a:endParaRPr>
          </a:p>
        </p:txBody>
      </p:sp>
      <p:sp>
        <p:nvSpPr>
          <p:cNvPr id="36" name="TextBox 35"/>
          <p:cNvSpPr txBox="1"/>
          <p:nvPr/>
        </p:nvSpPr>
        <p:spPr>
          <a:xfrm>
            <a:off x="5488351" y="4461013"/>
            <a:ext cx="461665" cy="271482"/>
          </a:xfrm>
          <a:prstGeom prst="rect">
            <a:avLst/>
          </a:prstGeom>
          <a:noFill/>
        </p:spPr>
        <p:txBody>
          <a:bodyPr vert="eaVert" wrap="square" rtlCol="0">
            <a:spAutoFit/>
          </a:bodyPr>
          <a:lstStyle/>
          <a:p>
            <a:r>
              <a:rPr lang="en-US" dirty="0"/>
              <a:t>…</a:t>
            </a:r>
          </a:p>
        </p:txBody>
      </p:sp>
      <p:sp>
        <p:nvSpPr>
          <p:cNvPr id="37" name="Rectangle 36"/>
          <p:cNvSpPr/>
          <p:nvPr/>
        </p:nvSpPr>
        <p:spPr>
          <a:xfrm>
            <a:off x="4685412" y="3818758"/>
            <a:ext cx="2026119" cy="1245066"/>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dirty="0" smtClean="0">
                <a:solidFill>
                  <a:schemeClr val="accent1">
                    <a:lumMod val="50000"/>
                  </a:schemeClr>
                </a:solidFill>
              </a:rPr>
              <a:t>Worker Process</a:t>
            </a:r>
            <a:endParaRPr lang="en-US" sz="1600" dirty="0">
              <a:solidFill>
                <a:schemeClr val="accent1">
                  <a:lumMod val="50000"/>
                </a:schemeClr>
              </a:solidFill>
            </a:endParaRPr>
          </a:p>
        </p:txBody>
      </p:sp>
      <p:sp>
        <p:nvSpPr>
          <p:cNvPr id="38" name="Rounded Rectangle 37"/>
          <p:cNvSpPr/>
          <p:nvPr/>
        </p:nvSpPr>
        <p:spPr>
          <a:xfrm>
            <a:off x="4840410" y="4154961"/>
            <a:ext cx="1698171" cy="2808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Clustering Bolt</a:t>
            </a:r>
            <a:endParaRPr lang="en-US" dirty="0">
              <a:solidFill>
                <a:schemeClr val="tx1"/>
              </a:solidFill>
            </a:endParaRPr>
          </a:p>
        </p:txBody>
      </p:sp>
      <p:sp>
        <p:nvSpPr>
          <p:cNvPr id="39" name="Rounded Rectangle 38"/>
          <p:cNvSpPr/>
          <p:nvPr/>
        </p:nvSpPr>
        <p:spPr>
          <a:xfrm>
            <a:off x="4845942" y="4721264"/>
            <a:ext cx="1698171" cy="2808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Clustering Bolt</a:t>
            </a:r>
            <a:endParaRPr lang="en-US" dirty="0">
              <a:solidFill>
                <a:schemeClr val="tx1"/>
              </a:solidFill>
            </a:endParaRPr>
          </a:p>
        </p:txBody>
      </p:sp>
      <p:sp>
        <p:nvSpPr>
          <p:cNvPr id="40" name="TextBox 39"/>
          <p:cNvSpPr txBox="1"/>
          <p:nvPr/>
        </p:nvSpPr>
        <p:spPr>
          <a:xfrm>
            <a:off x="5497326" y="3506079"/>
            <a:ext cx="461665" cy="271482"/>
          </a:xfrm>
          <a:prstGeom prst="rect">
            <a:avLst/>
          </a:prstGeom>
          <a:noFill/>
        </p:spPr>
        <p:txBody>
          <a:bodyPr vert="eaVert" wrap="square" rtlCol="0">
            <a:spAutoFit/>
          </a:bodyPr>
          <a:lstStyle/>
          <a:p>
            <a:r>
              <a:rPr lang="en-US" dirty="0"/>
              <a:t>…</a:t>
            </a:r>
          </a:p>
        </p:txBody>
      </p:sp>
      <p:cxnSp>
        <p:nvCxnSpPr>
          <p:cNvPr id="41" name="Straight Arrow Connector 40"/>
          <p:cNvCxnSpPr>
            <a:stCxn id="17" idx="3"/>
            <a:endCxn id="38" idx="1"/>
          </p:cNvCxnSpPr>
          <p:nvPr/>
        </p:nvCxnSpPr>
        <p:spPr>
          <a:xfrm>
            <a:off x="3347655" y="3983360"/>
            <a:ext cx="1492755" cy="31203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5" idx="3"/>
            <a:endCxn id="18" idx="2"/>
          </p:cNvCxnSpPr>
          <p:nvPr/>
        </p:nvCxnSpPr>
        <p:spPr>
          <a:xfrm>
            <a:off x="6553089" y="3140215"/>
            <a:ext cx="2157593" cy="67854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7" idx="1"/>
          </p:cNvCxnSpPr>
          <p:nvPr/>
        </p:nvCxnSpPr>
        <p:spPr>
          <a:xfrm>
            <a:off x="1082866" y="3983360"/>
            <a:ext cx="9763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032375" y="3646545"/>
            <a:ext cx="868609" cy="646331"/>
          </a:xfrm>
          <a:prstGeom prst="rect">
            <a:avLst/>
          </a:prstGeom>
          <a:noFill/>
        </p:spPr>
        <p:txBody>
          <a:bodyPr wrap="square" rtlCol="0">
            <a:spAutoFit/>
          </a:bodyPr>
          <a:lstStyle/>
          <a:p>
            <a:r>
              <a:rPr lang="en-US" dirty="0"/>
              <a:t>t</a:t>
            </a:r>
            <a:r>
              <a:rPr lang="en-US" dirty="0" smtClean="0"/>
              <a:t>weet stream</a:t>
            </a:r>
            <a:endParaRPr lang="en-US" dirty="0"/>
          </a:p>
        </p:txBody>
      </p:sp>
      <p:sp>
        <p:nvSpPr>
          <p:cNvPr id="6" name="TextBox 5"/>
          <p:cNvSpPr txBox="1"/>
          <p:nvPr/>
        </p:nvSpPr>
        <p:spPr>
          <a:xfrm>
            <a:off x="1153783" y="5590307"/>
            <a:ext cx="5566724" cy="1323439"/>
          </a:xfrm>
          <a:prstGeom prst="rect">
            <a:avLst/>
          </a:prstGeom>
          <a:noFill/>
        </p:spPr>
        <p:txBody>
          <a:bodyPr wrap="square" rtlCol="0">
            <a:spAutoFit/>
          </a:bodyPr>
          <a:lstStyle/>
          <a:p>
            <a:pPr marL="285750" indent="-285750">
              <a:buFontTx/>
              <a:buChar char="-"/>
            </a:pPr>
            <a:r>
              <a:rPr lang="en-US" sz="2000" dirty="0" smtClean="0"/>
              <a:t>Spout initiation by broadcasting INIT message</a:t>
            </a:r>
          </a:p>
          <a:p>
            <a:pPr marL="285750" indent="-285750">
              <a:buFontTx/>
              <a:buChar char="-"/>
            </a:pPr>
            <a:r>
              <a:rPr lang="en-US" sz="2000" dirty="0" smtClean="0"/>
              <a:t>Clustering bolt initiation by local counting</a:t>
            </a:r>
          </a:p>
          <a:p>
            <a:pPr marL="285750" indent="-285750">
              <a:buFontTx/>
              <a:buChar char="-"/>
            </a:pPr>
            <a:r>
              <a:rPr lang="en-US" sz="2000" dirty="0" smtClean="0"/>
              <a:t>Sync coordinator initiation by global </a:t>
            </a:r>
            <a:r>
              <a:rPr lang="en-US" sz="2000" dirty="0" smtClean="0"/>
              <a:t>counting (of #</a:t>
            </a:r>
            <a:r>
              <a:rPr lang="en-US" sz="2000" dirty="0" err="1" smtClean="0"/>
              <a:t>protomemes</a:t>
            </a:r>
            <a:r>
              <a:rPr lang="en-US" sz="2000" dirty="0" smtClean="0"/>
              <a:t>)</a:t>
            </a:r>
            <a:endParaRPr lang="en-US" sz="2000" dirty="0"/>
          </a:p>
        </p:txBody>
      </p:sp>
      <p:sp>
        <p:nvSpPr>
          <p:cNvPr id="46" name="5-Point Star 45"/>
          <p:cNvSpPr/>
          <p:nvPr/>
        </p:nvSpPr>
        <p:spPr>
          <a:xfrm>
            <a:off x="2527246" y="3172700"/>
            <a:ext cx="294085" cy="271635"/>
          </a:xfrm>
          <a:prstGeom prst="star5">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5-Point Star 46"/>
          <p:cNvSpPr/>
          <p:nvPr/>
        </p:nvSpPr>
        <p:spPr>
          <a:xfrm>
            <a:off x="5551428" y="1815864"/>
            <a:ext cx="294085" cy="271635"/>
          </a:xfrm>
          <a:prstGeom prst="star5">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5-Point Star 47"/>
          <p:cNvSpPr/>
          <p:nvPr/>
        </p:nvSpPr>
        <p:spPr>
          <a:xfrm>
            <a:off x="9900948" y="3010181"/>
            <a:ext cx="294085" cy="271635"/>
          </a:xfrm>
          <a:prstGeom prst="star5">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Content Placeholder 2"/>
          <p:cNvSpPr txBox="1">
            <a:spLocks/>
          </p:cNvSpPr>
          <p:nvPr/>
        </p:nvSpPr>
        <p:spPr>
          <a:xfrm>
            <a:off x="776514" y="5235425"/>
            <a:ext cx="10515600" cy="5567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1200"/>
              </a:spcBef>
              <a:spcAft>
                <a:spcPts val="600"/>
              </a:spcAft>
              <a:buClr>
                <a:srgbClr val="FF0000"/>
              </a:buClr>
              <a:buFont typeface="Wingdings" panose="05000000000000000000" pitchFamily="2" charset="2"/>
              <a:buChar char="§"/>
            </a:pPr>
            <a:r>
              <a:rPr lang="en-US" sz="2400" dirty="0" smtClean="0"/>
              <a:t>Synchronization initiation methods:</a:t>
            </a:r>
            <a:endParaRPr lang="en-US" sz="2400" dirty="0"/>
          </a:p>
        </p:txBody>
      </p:sp>
      <p:sp>
        <p:nvSpPr>
          <p:cNvPr id="3" name="Right Brace 2"/>
          <p:cNvSpPr/>
          <p:nvPr/>
        </p:nvSpPr>
        <p:spPr>
          <a:xfrm>
            <a:off x="6357257" y="5769641"/>
            <a:ext cx="227043" cy="427506"/>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6538580" y="5779663"/>
            <a:ext cx="4231019" cy="369332"/>
          </a:xfrm>
          <a:prstGeom prst="rect">
            <a:avLst/>
          </a:prstGeom>
          <a:noFill/>
        </p:spPr>
        <p:txBody>
          <a:bodyPr wrap="square" rtlCol="0">
            <a:spAutoFit/>
          </a:bodyPr>
          <a:lstStyle/>
          <a:p>
            <a:r>
              <a:rPr lang="en-US" dirty="0" smtClean="0"/>
              <a:t>Suffer from variation of processing speed</a:t>
            </a:r>
            <a:endParaRPr lang="en-US" dirty="0"/>
          </a:p>
        </p:txBody>
      </p:sp>
      <p:sp>
        <p:nvSpPr>
          <p:cNvPr id="8" name="TextBox 7"/>
          <p:cNvSpPr txBox="1"/>
          <p:nvPr/>
        </p:nvSpPr>
        <p:spPr>
          <a:xfrm>
            <a:off x="6572085" y="5222175"/>
            <a:ext cx="4249368" cy="461665"/>
          </a:xfrm>
          <a:prstGeom prst="rect">
            <a:avLst/>
          </a:prstGeom>
          <a:noFill/>
        </p:spPr>
        <p:txBody>
          <a:bodyPr wrap="none" rtlCol="0">
            <a:spAutoFit/>
          </a:bodyPr>
          <a:lstStyle/>
          <a:p>
            <a:r>
              <a:rPr lang="en-US" sz="2400" b="1" dirty="0" smtClean="0"/>
              <a:t>Parallelize Similarity Calculation</a:t>
            </a:r>
            <a:endParaRPr lang="en-US" sz="2400" b="1" dirty="0"/>
          </a:p>
        </p:txBody>
      </p:sp>
      <p:sp>
        <p:nvSpPr>
          <p:cNvPr id="49" name="TextBox 48"/>
          <p:cNvSpPr txBox="1"/>
          <p:nvPr/>
        </p:nvSpPr>
        <p:spPr>
          <a:xfrm>
            <a:off x="8167346" y="4627543"/>
            <a:ext cx="3351880" cy="461665"/>
          </a:xfrm>
          <a:prstGeom prst="rect">
            <a:avLst/>
          </a:prstGeom>
          <a:noFill/>
        </p:spPr>
        <p:txBody>
          <a:bodyPr wrap="none" rtlCol="0">
            <a:spAutoFit/>
          </a:bodyPr>
          <a:lstStyle/>
          <a:p>
            <a:r>
              <a:rPr lang="en-US" sz="2400" b="1" dirty="0" smtClean="0"/>
              <a:t>Calculate Cluster Centers</a:t>
            </a:r>
            <a:endParaRPr lang="en-US" sz="2400" b="1" dirty="0"/>
          </a:p>
        </p:txBody>
      </p:sp>
      <p:sp>
        <p:nvSpPr>
          <p:cNvPr id="50" name="Up Arrow 49"/>
          <p:cNvSpPr/>
          <p:nvPr/>
        </p:nvSpPr>
        <p:spPr>
          <a:xfrm rot="18858424">
            <a:off x="6945134" y="4905160"/>
            <a:ext cx="360608" cy="360609"/>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1" name="Up Arrow 50"/>
          <p:cNvSpPr/>
          <p:nvPr/>
        </p:nvSpPr>
        <p:spPr>
          <a:xfrm>
            <a:off x="9662982" y="4338861"/>
            <a:ext cx="360608" cy="360609"/>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91878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prstClr val="black"/>
                </a:solidFill>
              </a:rPr>
              <a:t>Parallelization with Storm - challenges</a:t>
            </a:r>
            <a:endParaRPr lang="en-US" dirty="0"/>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17</a:t>
            </a:fld>
            <a:endParaRPr lang="en-US" dirty="0">
              <a:solidFill>
                <a:prstClr val="black">
                  <a:tint val="75000"/>
                </a:prstClr>
              </a:solidFill>
            </a:endParaRPr>
          </a:p>
        </p:txBody>
      </p:sp>
      <p:sp>
        <p:nvSpPr>
          <p:cNvPr id="5" name="TextBox 4"/>
          <p:cNvSpPr txBox="1"/>
          <p:nvPr/>
        </p:nvSpPr>
        <p:spPr>
          <a:xfrm>
            <a:off x="1719815" y="2220775"/>
            <a:ext cx="1257313" cy="330988"/>
          </a:xfrm>
          <a:prstGeom prst="rect">
            <a:avLst/>
          </a:prstGeom>
          <a:noFill/>
        </p:spPr>
        <p:txBody>
          <a:bodyPr wrap="square" rtlCol="0">
            <a:spAutoFit/>
          </a:bodyPr>
          <a:lstStyle/>
          <a:p>
            <a:r>
              <a:rPr lang="en-US" sz="1551" dirty="0"/>
              <a:t>Data point 1:</a:t>
            </a:r>
          </a:p>
        </p:txBody>
      </p:sp>
      <p:sp>
        <p:nvSpPr>
          <p:cNvPr id="6" name="Rectangle 5"/>
          <p:cNvSpPr/>
          <p:nvPr/>
        </p:nvSpPr>
        <p:spPr>
          <a:xfrm>
            <a:off x="1719825" y="2496241"/>
            <a:ext cx="4101247" cy="9799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51" dirty="0" err="1">
                <a:solidFill>
                  <a:schemeClr val="tx1"/>
                </a:solidFill>
              </a:rPr>
              <a:t>Content_Vector</a:t>
            </a:r>
            <a:r>
              <a:rPr lang="en-US" sz="1551" dirty="0">
                <a:solidFill>
                  <a:schemeClr val="tx1"/>
                </a:solidFill>
              </a:rPr>
              <a:t>: [“step”:1, “time”:1, “nation”: 1, </a:t>
            </a:r>
          </a:p>
          <a:p>
            <a:r>
              <a:rPr lang="en-US" sz="1551" dirty="0">
                <a:solidFill>
                  <a:schemeClr val="tx1"/>
                </a:solidFill>
              </a:rPr>
              <a:t>                                “ram”:1]</a:t>
            </a:r>
          </a:p>
          <a:p>
            <a:r>
              <a:rPr lang="en-US" sz="1551" dirty="0" err="1">
                <a:solidFill>
                  <a:schemeClr val="tx1"/>
                </a:solidFill>
              </a:rPr>
              <a:t>Diffusion_Vector</a:t>
            </a:r>
            <a:r>
              <a:rPr lang="en-US" sz="1551" dirty="0">
                <a:solidFill>
                  <a:schemeClr val="tx1"/>
                </a:solidFill>
              </a:rPr>
              <a:t>: …</a:t>
            </a:r>
            <a:endParaRPr lang="en-US" sz="1551" dirty="0"/>
          </a:p>
          <a:p>
            <a:r>
              <a:rPr lang="en-US" sz="1551" dirty="0">
                <a:solidFill>
                  <a:schemeClr val="tx1"/>
                </a:solidFill>
              </a:rPr>
              <a:t>…</a:t>
            </a:r>
          </a:p>
        </p:txBody>
      </p:sp>
      <p:sp>
        <p:nvSpPr>
          <p:cNvPr id="7" name="TextBox 6"/>
          <p:cNvSpPr txBox="1"/>
          <p:nvPr/>
        </p:nvSpPr>
        <p:spPr>
          <a:xfrm>
            <a:off x="6092470" y="2215488"/>
            <a:ext cx="1225422" cy="330988"/>
          </a:xfrm>
          <a:prstGeom prst="rect">
            <a:avLst/>
          </a:prstGeom>
          <a:noFill/>
        </p:spPr>
        <p:txBody>
          <a:bodyPr wrap="square" rtlCol="0">
            <a:spAutoFit/>
          </a:bodyPr>
          <a:lstStyle/>
          <a:p>
            <a:r>
              <a:rPr lang="en-US" sz="1551" dirty="0"/>
              <a:t>Data point 2:</a:t>
            </a:r>
          </a:p>
        </p:txBody>
      </p:sp>
      <p:sp>
        <p:nvSpPr>
          <p:cNvPr id="8" name="Rectangle 7"/>
          <p:cNvSpPr/>
          <p:nvPr/>
        </p:nvSpPr>
        <p:spPr>
          <a:xfrm>
            <a:off x="6092472" y="2496239"/>
            <a:ext cx="4125111" cy="10152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51" dirty="0" err="1">
                <a:solidFill>
                  <a:schemeClr val="tx1"/>
                </a:solidFill>
              </a:rPr>
              <a:t>Content_Vector</a:t>
            </a:r>
            <a:r>
              <a:rPr lang="en-US" sz="1551" dirty="0">
                <a:solidFill>
                  <a:schemeClr val="tx1"/>
                </a:solidFill>
              </a:rPr>
              <a:t>: [“lovin”:1, “support”:1, “vcu”:1, </a:t>
            </a:r>
          </a:p>
          <a:p>
            <a:r>
              <a:rPr lang="en-US" sz="1551" dirty="0">
                <a:solidFill>
                  <a:schemeClr val="tx1"/>
                </a:solidFill>
              </a:rPr>
              <a:t>                                “ram”:1]</a:t>
            </a:r>
          </a:p>
          <a:p>
            <a:r>
              <a:rPr lang="en-US" sz="1551" dirty="0" err="1">
                <a:solidFill>
                  <a:schemeClr val="tx1"/>
                </a:solidFill>
              </a:rPr>
              <a:t>Diffusion_Vector</a:t>
            </a:r>
            <a:r>
              <a:rPr lang="en-US" sz="1551" dirty="0">
                <a:solidFill>
                  <a:schemeClr val="tx1"/>
                </a:solidFill>
              </a:rPr>
              <a:t>: …</a:t>
            </a:r>
            <a:endParaRPr lang="en-US" sz="1551" dirty="0"/>
          </a:p>
          <a:p>
            <a:r>
              <a:rPr lang="en-US" sz="1551" dirty="0">
                <a:solidFill>
                  <a:schemeClr val="tx1"/>
                </a:solidFill>
              </a:rPr>
              <a:t>…</a:t>
            </a:r>
          </a:p>
        </p:txBody>
      </p:sp>
      <p:sp>
        <p:nvSpPr>
          <p:cNvPr id="9" name="Oval 8"/>
          <p:cNvSpPr/>
          <p:nvPr/>
        </p:nvSpPr>
        <p:spPr>
          <a:xfrm>
            <a:off x="1719821" y="3792304"/>
            <a:ext cx="8505146" cy="16052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96"/>
          </a:p>
        </p:txBody>
      </p:sp>
      <p:cxnSp>
        <p:nvCxnSpPr>
          <p:cNvPr id="10" name="Straight Arrow Connector 9"/>
          <p:cNvCxnSpPr>
            <a:stCxn id="6" idx="2"/>
            <a:endCxn id="9" idx="0"/>
          </p:cNvCxnSpPr>
          <p:nvPr/>
        </p:nvCxnSpPr>
        <p:spPr>
          <a:xfrm>
            <a:off x="3770445" y="3476230"/>
            <a:ext cx="2201949" cy="31606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8" idx="2"/>
            <a:endCxn id="9" idx="0"/>
          </p:cNvCxnSpPr>
          <p:nvPr/>
        </p:nvCxnSpPr>
        <p:spPr>
          <a:xfrm flipH="1">
            <a:off x="5972392" y="3511463"/>
            <a:ext cx="2182633" cy="28083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05553" y="3955220"/>
            <a:ext cx="1101363" cy="330988"/>
          </a:xfrm>
          <a:prstGeom prst="rect">
            <a:avLst/>
          </a:prstGeom>
          <a:noFill/>
        </p:spPr>
        <p:txBody>
          <a:bodyPr wrap="square" rtlCol="0">
            <a:spAutoFit/>
          </a:bodyPr>
          <a:lstStyle/>
          <a:p>
            <a:r>
              <a:rPr lang="en-US" sz="1551" dirty="0"/>
              <a:t>Centroid:</a:t>
            </a:r>
          </a:p>
        </p:txBody>
      </p:sp>
      <p:sp>
        <p:nvSpPr>
          <p:cNvPr id="13" name="Rectangle 12"/>
          <p:cNvSpPr/>
          <p:nvPr/>
        </p:nvSpPr>
        <p:spPr>
          <a:xfrm>
            <a:off x="2805552" y="4236049"/>
            <a:ext cx="6402270" cy="8661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51" dirty="0" err="1">
                <a:solidFill>
                  <a:schemeClr val="tx1"/>
                </a:solidFill>
              </a:rPr>
              <a:t>Content_Vector</a:t>
            </a:r>
            <a:r>
              <a:rPr lang="en-US" sz="1551" dirty="0">
                <a:solidFill>
                  <a:schemeClr val="tx1"/>
                </a:solidFill>
              </a:rPr>
              <a:t>: [“step”:0.5, “time”:0.5, “nation”: 0.5, “ram”:1.0, “lovin”:0.5, </a:t>
            </a:r>
          </a:p>
          <a:p>
            <a:r>
              <a:rPr lang="en-US" sz="1551" dirty="0">
                <a:solidFill>
                  <a:schemeClr val="tx1"/>
                </a:solidFill>
              </a:rPr>
              <a:t>                                “support”:0.5, “vcu”:0.5]</a:t>
            </a:r>
          </a:p>
          <a:p>
            <a:r>
              <a:rPr lang="en-US" sz="1551" dirty="0" err="1">
                <a:solidFill>
                  <a:schemeClr val="tx1"/>
                </a:solidFill>
              </a:rPr>
              <a:t>Diffusion_Vector</a:t>
            </a:r>
            <a:r>
              <a:rPr lang="en-US" sz="1551" dirty="0">
                <a:solidFill>
                  <a:schemeClr val="tx1"/>
                </a:solidFill>
              </a:rPr>
              <a:t>: …</a:t>
            </a:r>
            <a:endParaRPr lang="en-US" sz="1551" dirty="0"/>
          </a:p>
          <a:p>
            <a:r>
              <a:rPr lang="en-US" sz="1551" dirty="0">
                <a:solidFill>
                  <a:schemeClr val="tx1"/>
                </a:solidFill>
              </a:rPr>
              <a:t>…</a:t>
            </a:r>
          </a:p>
        </p:txBody>
      </p:sp>
      <p:sp>
        <p:nvSpPr>
          <p:cNvPr id="14" name="TextBox 13"/>
          <p:cNvSpPr txBox="1"/>
          <p:nvPr/>
        </p:nvSpPr>
        <p:spPr>
          <a:xfrm>
            <a:off x="5373346" y="5397499"/>
            <a:ext cx="756604" cy="330988"/>
          </a:xfrm>
          <a:prstGeom prst="rect">
            <a:avLst/>
          </a:prstGeom>
          <a:noFill/>
        </p:spPr>
        <p:txBody>
          <a:bodyPr wrap="square" rtlCol="0">
            <a:spAutoFit/>
          </a:bodyPr>
          <a:lstStyle/>
          <a:p>
            <a:r>
              <a:rPr lang="en-US" sz="1551" dirty="0"/>
              <a:t>Cluster</a:t>
            </a:r>
          </a:p>
        </p:txBody>
      </p:sp>
      <p:sp>
        <p:nvSpPr>
          <p:cNvPr id="15" name="Content Placeholder 2"/>
          <p:cNvSpPr txBox="1">
            <a:spLocks/>
          </p:cNvSpPr>
          <p:nvPr/>
        </p:nvSpPr>
        <p:spPr>
          <a:xfrm>
            <a:off x="148856" y="1572046"/>
            <a:ext cx="12043144" cy="7178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nSpc>
                <a:spcPct val="100000"/>
              </a:lnSpc>
              <a:spcBef>
                <a:spcPts val="1200"/>
              </a:spcBef>
              <a:spcAft>
                <a:spcPts val="600"/>
              </a:spcAft>
              <a:buClr>
                <a:srgbClr val="FF0000"/>
              </a:buClr>
              <a:buFont typeface="Wingdings" panose="05000000000000000000" pitchFamily="2" charset="2"/>
              <a:buChar char="§"/>
            </a:pPr>
            <a:r>
              <a:rPr lang="en-US" sz="2400" dirty="0" smtClean="0">
                <a:solidFill>
                  <a:prstClr val="black"/>
                </a:solidFill>
              </a:rPr>
              <a:t>Large size of high-dimensional vectors make traditional synchronization expensive</a:t>
            </a:r>
          </a:p>
        </p:txBody>
      </p:sp>
      <p:sp>
        <p:nvSpPr>
          <p:cNvPr id="16" name="TextBox 15"/>
          <p:cNvSpPr txBox="1"/>
          <p:nvPr/>
        </p:nvSpPr>
        <p:spPr>
          <a:xfrm>
            <a:off x="1284387" y="5899934"/>
            <a:ext cx="8933196" cy="830997"/>
          </a:xfrm>
          <a:prstGeom prst="rect">
            <a:avLst/>
          </a:prstGeom>
          <a:noFill/>
        </p:spPr>
        <p:txBody>
          <a:bodyPr wrap="square" rtlCol="0">
            <a:spAutoFit/>
          </a:bodyPr>
          <a:lstStyle/>
          <a:p>
            <a:pPr marL="285750" indent="-285750">
              <a:buFontTx/>
              <a:buChar char="-"/>
            </a:pPr>
            <a:r>
              <a:rPr lang="en-US" sz="2400" dirty="0" smtClean="0">
                <a:solidFill>
                  <a:srgbClr val="0000FF"/>
                </a:solidFill>
              </a:rPr>
              <a:t>Cluster-delta synchronization strategy: transmit changes and not full vector</a:t>
            </a:r>
            <a:endParaRPr lang="en-US" dirty="0"/>
          </a:p>
        </p:txBody>
      </p:sp>
    </p:spTree>
    <p:extLst>
      <p:ext uri="{BB962C8B-B14F-4D97-AF65-F5344CB8AC3E}">
        <p14:creationId xmlns:p14="http://schemas.microsoft.com/office/powerpoint/2010/main" val="12984614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Messy Coordination Details I</a:t>
            </a:r>
            <a:endParaRPr lang="en-US" b="1" dirty="0"/>
          </a:p>
        </p:txBody>
      </p:sp>
      <p:sp>
        <p:nvSpPr>
          <p:cNvPr id="3" name="Content Placeholder 2"/>
          <p:cNvSpPr>
            <a:spLocks noGrp="1"/>
          </p:cNvSpPr>
          <p:nvPr>
            <p:ph idx="1"/>
          </p:nvPr>
        </p:nvSpPr>
        <p:spPr>
          <a:xfrm>
            <a:off x="0" y="1235079"/>
            <a:ext cx="12057320" cy="5622921"/>
          </a:xfrm>
        </p:spPr>
        <p:txBody>
          <a:bodyPr>
            <a:normAutofit fontScale="77500" lnSpcReduction="20000"/>
          </a:bodyPr>
          <a:lstStyle/>
          <a:p>
            <a:r>
              <a:rPr lang="en-US" dirty="0" smtClean="0"/>
              <a:t>During </a:t>
            </a:r>
            <a:r>
              <a:rPr lang="en-US" dirty="0"/>
              <a:t>the </a:t>
            </a:r>
            <a:r>
              <a:rPr lang="en-US" b="1" dirty="0" smtClean="0"/>
              <a:t>run</a:t>
            </a:r>
            <a:r>
              <a:rPr lang="en-US" dirty="0" smtClean="0"/>
              <a:t>, </a:t>
            </a:r>
            <a:r>
              <a:rPr lang="en-US" dirty="0" err="1"/>
              <a:t>protomemes</a:t>
            </a:r>
            <a:r>
              <a:rPr lang="en-US" dirty="0"/>
              <a:t> are processed in small batches. A </a:t>
            </a:r>
            <a:r>
              <a:rPr lang="en-US" i="1" dirty="0"/>
              <a:t>batch</a:t>
            </a:r>
            <a:r>
              <a:rPr lang="en-US" dirty="0"/>
              <a:t> is defined as the number of </a:t>
            </a:r>
            <a:r>
              <a:rPr lang="en-US" dirty="0" err="1"/>
              <a:t>protomemes</a:t>
            </a:r>
            <a:r>
              <a:rPr lang="en-US" dirty="0"/>
              <a:t> to </a:t>
            </a:r>
            <a:r>
              <a:rPr lang="en-US" dirty="0" smtClean="0"/>
              <a:t>process together, </a:t>
            </a:r>
            <a:r>
              <a:rPr lang="en-US" dirty="0"/>
              <a:t>which is normally configured to be much smaller than the total number of </a:t>
            </a:r>
            <a:r>
              <a:rPr lang="en-US" dirty="0" err="1"/>
              <a:t>protomemes</a:t>
            </a:r>
            <a:r>
              <a:rPr lang="en-US" dirty="0"/>
              <a:t> in a single time step. For each  </a:t>
            </a:r>
            <a:r>
              <a:rPr lang="en-US" dirty="0" err="1"/>
              <a:t>protomeme</a:t>
            </a:r>
            <a:r>
              <a:rPr lang="en-US" dirty="0"/>
              <a:t>, the clustering bolt decides whether it is an outlier or </a:t>
            </a:r>
            <a:r>
              <a:rPr lang="en-US" dirty="0" smtClean="0"/>
              <a:t>if it should </a:t>
            </a:r>
            <a:r>
              <a:rPr lang="en-US" dirty="0"/>
              <a:t>be assigned to a cluster</a:t>
            </a:r>
            <a:r>
              <a:rPr lang="en-US" dirty="0" smtClean="0"/>
              <a:t>.</a:t>
            </a:r>
          </a:p>
          <a:p>
            <a:pPr lvl="1"/>
            <a:r>
              <a:rPr lang="en-US" dirty="0" smtClean="0"/>
              <a:t>Batch defines the time fuzziness in generating clusters</a:t>
            </a:r>
          </a:p>
          <a:p>
            <a:pPr lvl="1"/>
            <a:r>
              <a:rPr lang="en-US" dirty="0" smtClean="0"/>
              <a:t>Time step defines </a:t>
            </a:r>
            <a:r>
              <a:rPr lang="en-US" dirty="0" err="1" smtClean="0"/>
              <a:t>protomeme</a:t>
            </a:r>
            <a:r>
              <a:rPr lang="en-US" dirty="0" smtClean="0"/>
              <a:t> calculation window</a:t>
            </a:r>
          </a:p>
          <a:p>
            <a:pPr lvl="1"/>
            <a:r>
              <a:rPr lang="en-US" dirty="0" smtClean="0"/>
              <a:t>Time window defines interval over which clusters are generated</a:t>
            </a:r>
          </a:p>
          <a:p>
            <a:r>
              <a:rPr lang="en-US" dirty="0" smtClean="0"/>
              <a:t>In evaluation runs</a:t>
            </a:r>
          </a:p>
          <a:p>
            <a:pPr lvl="1"/>
            <a:r>
              <a:rPr lang="en-US" dirty="0" err="1" smtClean="0"/>
              <a:t>N</a:t>
            </a:r>
            <a:r>
              <a:rPr lang="en-US" baseline="-25000" dirty="0" err="1" smtClean="0"/>
              <a:t>clust</a:t>
            </a:r>
            <a:r>
              <a:rPr lang="en-US" dirty="0" smtClean="0"/>
              <a:t>=</a:t>
            </a:r>
            <a:r>
              <a:rPr lang="en-US" baseline="-25000" dirty="0" smtClean="0"/>
              <a:t> </a:t>
            </a:r>
            <a:r>
              <a:rPr lang="en-US" dirty="0" smtClean="0"/>
              <a:t>240 Clusters (reconciled every batch)</a:t>
            </a:r>
          </a:p>
          <a:p>
            <a:pPr lvl="1"/>
            <a:r>
              <a:rPr lang="en-US" dirty="0" smtClean="0"/>
              <a:t>Time Window 600 seconds</a:t>
            </a:r>
          </a:p>
          <a:p>
            <a:pPr lvl="1"/>
            <a:r>
              <a:rPr lang="en-US" dirty="0" smtClean="0"/>
              <a:t>Time Step 30 Seconds</a:t>
            </a:r>
          </a:p>
          <a:p>
            <a:pPr lvl="1"/>
            <a:r>
              <a:rPr lang="en-US" dirty="0" smtClean="0"/>
              <a:t>Batch size ~10 seconds (6144 </a:t>
            </a:r>
            <a:r>
              <a:rPr lang="en-US" dirty="0" err="1" smtClean="0"/>
              <a:t>protomemes</a:t>
            </a:r>
            <a:r>
              <a:rPr lang="en-US" dirty="0" smtClean="0"/>
              <a:t>)</a:t>
            </a:r>
          </a:p>
          <a:p>
            <a:r>
              <a:rPr lang="en-US" dirty="0" smtClean="0"/>
              <a:t>At reconciliation, ONLY </a:t>
            </a:r>
            <a:r>
              <a:rPr lang="en-US" dirty="0"/>
              <a:t>keep </a:t>
            </a:r>
            <a:r>
              <a:rPr lang="en-US" dirty="0" err="1"/>
              <a:t>N</a:t>
            </a:r>
            <a:r>
              <a:rPr lang="en-US" baseline="-25000" dirty="0" err="1"/>
              <a:t>clust</a:t>
            </a:r>
            <a:r>
              <a:rPr lang="en-US" dirty="0" smtClean="0"/>
              <a:t> clusters with latest time stamp and delete older clusters</a:t>
            </a:r>
          </a:p>
          <a:p>
            <a:r>
              <a:rPr lang="en-US" dirty="0" smtClean="0"/>
              <a:t>Outliers viewed as candidate clusters</a:t>
            </a:r>
            <a:endParaRPr lang="en-US" dirty="0"/>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3638285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Totals at each Time step</a:t>
            </a:r>
            <a:endParaRPr lang="en-US" b="1" dirty="0"/>
          </a:p>
        </p:txBody>
      </p:sp>
      <p:sp>
        <p:nvSpPr>
          <p:cNvPr id="3" name="Content Placeholder 2"/>
          <p:cNvSpPr>
            <a:spLocks noGrp="1"/>
          </p:cNvSpPr>
          <p:nvPr>
            <p:ph idx="1"/>
          </p:nvPr>
        </p:nvSpPr>
        <p:spPr>
          <a:xfrm>
            <a:off x="609600" y="1180214"/>
            <a:ext cx="11582400" cy="5677786"/>
          </a:xfrm>
        </p:spPr>
        <p:txBody>
          <a:bodyPr>
            <a:normAutofit fontScale="85000" lnSpcReduction="20000"/>
          </a:bodyPr>
          <a:lstStyle/>
          <a:p>
            <a:r>
              <a:rPr lang="en-US" dirty="0"/>
              <a:t>max </a:t>
            </a:r>
            <a:r>
              <a:rPr lang="en-US" dirty="0" err="1"/>
              <a:t>tids</a:t>
            </a:r>
            <a:r>
              <a:rPr lang="en-US" dirty="0"/>
              <a:t> in final clusters: 3812, min: 1, </a:t>
            </a:r>
            <a:r>
              <a:rPr lang="en-US" dirty="0" err="1"/>
              <a:t>avg</a:t>
            </a:r>
            <a:r>
              <a:rPr lang="en-US" dirty="0"/>
              <a:t>: </a:t>
            </a:r>
            <a:r>
              <a:rPr lang="en-US" dirty="0" smtClean="0"/>
              <a:t>68.1, </a:t>
            </a:r>
            <a:r>
              <a:rPr lang="en-US" dirty="0">
                <a:solidFill>
                  <a:srgbClr val="0070C0"/>
                </a:solidFill>
              </a:rPr>
              <a:t>total: 16337</a:t>
            </a:r>
            <a:r>
              <a:rPr lang="en-US" dirty="0"/>
              <a:t>;  </a:t>
            </a:r>
            <a:endParaRPr lang="en-US" dirty="0" smtClean="0"/>
          </a:p>
          <a:p>
            <a:pPr lvl="1"/>
            <a:r>
              <a:rPr lang="en-US" dirty="0" smtClean="0"/>
              <a:t>max </a:t>
            </a:r>
            <a:r>
              <a:rPr lang="en-US" dirty="0" err="1"/>
              <a:t>tids</a:t>
            </a:r>
            <a:r>
              <a:rPr lang="en-US" dirty="0"/>
              <a:t> in deleted clusters: 43, min: 1, </a:t>
            </a:r>
            <a:r>
              <a:rPr lang="en-US" dirty="0" err="1"/>
              <a:t>avg</a:t>
            </a:r>
            <a:r>
              <a:rPr lang="en-US" dirty="0"/>
              <a:t>: </a:t>
            </a:r>
            <a:r>
              <a:rPr lang="en-US" dirty="0" smtClean="0"/>
              <a:t>1.19</a:t>
            </a:r>
            <a:endParaRPr lang="en-US" dirty="0"/>
          </a:p>
          <a:p>
            <a:r>
              <a:rPr lang="en-US" dirty="0"/>
              <a:t>max </a:t>
            </a:r>
            <a:r>
              <a:rPr lang="en-US" dirty="0" err="1"/>
              <a:t>tids</a:t>
            </a:r>
            <a:r>
              <a:rPr lang="en-US" dirty="0"/>
              <a:t> in final clusters: 7362, min: 1, </a:t>
            </a:r>
            <a:r>
              <a:rPr lang="en-US" dirty="0" smtClean="0"/>
              <a:t> </a:t>
            </a:r>
            <a:r>
              <a:rPr lang="en-US" dirty="0" err="1" smtClean="0"/>
              <a:t>avg</a:t>
            </a:r>
            <a:r>
              <a:rPr lang="en-US" dirty="0"/>
              <a:t>: </a:t>
            </a:r>
            <a:r>
              <a:rPr lang="en-US" dirty="0" smtClean="0"/>
              <a:t>125, </a:t>
            </a:r>
            <a:r>
              <a:rPr lang="en-US" dirty="0" smtClean="0">
                <a:solidFill>
                  <a:srgbClr val="0070C0"/>
                </a:solidFill>
              </a:rPr>
              <a:t>total</a:t>
            </a:r>
            <a:r>
              <a:rPr lang="en-US" dirty="0">
                <a:solidFill>
                  <a:srgbClr val="0070C0"/>
                </a:solidFill>
              </a:rPr>
              <a:t>: 30086</a:t>
            </a:r>
            <a:r>
              <a:rPr lang="en-US" dirty="0"/>
              <a:t>; </a:t>
            </a:r>
            <a:endParaRPr lang="en-US" dirty="0" smtClean="0"/>
          </a:p>
          <a:p>
            <a:pPr lvl="1"/>
            <a:r>
              <a:rPr lang="en-US" dirty="0" smtClean="0"/>
              <a:t>max </a:t>
            </a:r>
            <a:r>
              <a:rPr lang="en-US" dirty="0" err="1"/>
              <a:t>tids</a:t>
            </a:r>
            <a:r>
              <a:rPr lang="en-US" dirty="0"/>
              <a:t> in deleted clusters: 106, min: 1, </a:t>
            </a:r>
            <a:r>
              <a:rPr lang="en-US" dirty="0" err="1"/>
              <a:t>avg</a:t>
            </a:r>
            <a:r>
              <a:rPr lang="en-US" dirty="0"/>
              <a:t>: </a:t>
            </a:r>
            <a:r>
              <a:rPr lang="en-US" dirty="0" smtClean="0"/>
              <a:t>2.06</a:t>
            </a:r>
          </a:p>
          <a:p>
            <a:r>
              <a:rPr lang="en-US" dirty="0" smtClean="0"/>
              <a:t>max </a:t>
            </a:r>
            <a:r>
              <a:rPr lang="en-US" dirty="0" err="1"/>
              <a:t>tids</a:t>
            </a:r>
            <a:r>
              <a:rPr lang="en-US" dirty="0"/>
              <a:t> in final clusters: 11029, min: 1, </a:t>
            </a:r>
            <a:r>
              <a:rPr lang="en-US" dirty="0" err="1"/>
              <a:t>avg</a:t>
            </a:r>
            <a:r>
              <a:rPr lang="en-US" dirty="0"/>
              <a:t>: </a:t>
            </a:r>
            <a:r>
              <a:rPr lang="en-US" dirty="0" smtClean="0"/>
              <a:t>182, </a:t>
            </a:r>
            <a:r>
              <a:rPr lang="en-US" dirty="0">
                <a:solidFill>
                  <a:srgbClr val="0070C0"/>
                </a:solidFill>
              </a:rPr>
              <a:t>total: 43700</a:t>
            </a:r>
            <a:r>
              <a:rPr lang="en-US" dirty="0"/>
              <a:t>; </a:t>
            </a:r>
            <a:endParaRPr lang="en-US" dirty="0" smtClean="0"/>
          </a:p>
          <a:p>
            <a:pPr lvl="1"/>
            <a:r>
              <a:rPr lang="en-US" dirty="0" smtClean="0"/>
              <a:t>max </a:t>
            </a:r>
            <a:r>
              <a:rPr lang="en-US" dirty="0" err="1"/>
              <a:t>tids</a:t>
            </a:r>
            <a:r>
              <a:rPr lang="en-US" dirty="0"/>
              <a:t> in deleted clusters: 213, min: 1, </a:t>
            </a:r>
            <a:r>
              <a:rPr lang="en-US" dirty="0" err="1"/>
              <a:t>avg</a:t>
            </a:r>
            <a:r>
              <a:rPr lang="en-US" dirty="0"/>
              <a:t>: </a:t>
            </a:r>
            <a:r>
              <a:rPr lang="en-US" dirty="0" smtClean="0"/>
              <a:t>2.25</a:t>
            </a:r>
          </a:p>
          <a:p>
            <a:r>
              <a:rPr lang="en-US" dirty="0" smtClean="0"/>
              <a:t>max </a:t>
            </a:r>
            <a:r>
              <a:rPr lang="en-US" dirty="0" err="1"/>
              <a:t>tids</a:t>
            </a:r>
            <a:r>
              <a:rPr lang="en-US" dirty="0"/>
              <a:t> in final clusters: 14654, min: 1, </a:t>
            </a:r>
            <a:r>
              <a:rPr lang="en-US" dirty="0" err="1"/>
              <a:t>avg</a:t>
            </a:r>
            <a:r>
              <a:rPr lang="en-US" dirty="0"/>
              <a:t>: </a:t>
            </a:r>
            <a:r>
              <a:rPr lang="en-US" dirty="0" smtClean="0"/>
              <a:t>233, </a:t>
            </a:r>
            <a:r>
              <a:rPr lang="en-US" dirty="0">
                <a:solidFill>
                  <a:srgbClr val="0070C0"/>
                </a:solidFill>
              </a:rPr>
              <a:t>total: 55940</a:t>
            </a:r>
            <a:r>
              <a:rPr lang="en-US" dirty="0"/>
              <a:t>; </a:t>
            </a:r>
            <a:endParaRPr lang="en-US" dirty="0" smtClean="0"/>
          </a:p>
          <a:p>
            <a:pPr lvl="1"/>
            <a:r>
              <a:rPr lang="en-US" dirty="0" smtClean="0"/>
              <a:t>max </a:t>
            </a:r>
            <a:r>
              <a:rPr lang="en-US" dirty="0" err="1"/>
              <a:t>tids</a:t>
            </a:r>
            <a:r>
              <a:rPr lang="en-US" dirty="0"/>
              <a:t> in deleted clusters: 198, min: 1, </a:t>
            </a:r>
            <a:r>
              <a:rPr lang="en-US" dirty="0" err="1"/>
              <a:t>avg</a:t>
            </a:r>
            <a:r>
              <a:rPr lang="en-US" dirty="0"/>
              <a:t>: </a:t>
            </a:r>
            <a:r>
              <a:rPr lang="en-US" dirty="0" smtClean="0"/>
              <a:t>2.45</a:t>
            </a:r>
          </a:p>
          <a:p>
            <a:r>
              <a:rPr lang="en-US" dirty="0" smtClean="0"/>
              <a:t>...</a:t>
            </a:r>
            <a:endParaRPr lang="en-US" dirty="0"/>
          </a:p>
          <a:p>
            <a:r>
              <a:rPr lang="en-US" dirty="0">
                <a:solidFill>
                  <a:srgbClr val="FF0000"/>
                </a:solidFill>
              </a:rPr>
              <a:t>max </a:t>
            </a:r>
            <a:r>
              <a:rPr lang="en-US" dirty="0" err="1">
                <a:solidFill>
                  <a:srgbClr val="FF0000"/>
                </a:solidFill>
              </a:rPr>
              <a:t>tids</a:t>
            </a:r>
            <a:r>
              <a:rPr lang="en-US" dirty="0">
                <a:solidFill>
                  <a:srgbClr val="FF0000"/>
                </a:solidFill>
              </a:rPr>
              <a:t> in final clusters: 61860, min: 1, </a:t>
            </a:r>
            <a:r>
              <a:rPr lang="en-US" dirty="0" err="1">
                <a:solidFill>
                  <a:srgbClr val="FF0000"/>
                </a:solidFill>
              </a:rPr>
              <a:t>avg</a:t>
            </a:r>
            <a:r>
              <a:rPr lang="en-US" dirty="0">
                <a:solidFill>
                  <a:srgbClr val="FF0000"/>
                </a:solidFill>
              </a:rPr>
              <a:t>: </a:t>
            </a:r>
            <a:r>
              <a:rPr lang="en-US" dirty="0" smtClean="0">
                <a:solidFill>
                  <a:srgbClr val="FF0000"/>
                </a:solidFill>
              </a:rPr>
              <a:t>824, </a:t>
            </a:r>
            <a:r>
              <a:rPr lang="en-US" dirty="0">
                <a:solidFill>
                  <a:srgbClr val="0070C0"/>
                </a:solidFill>
              </a:rPr>
              <a:t>total: 197841</a:t>
            </a:r>
            <a:r>
              <a:rPr lang="en-US" dirty="0">
                <a:solidFill>
                  <a:srgbClr val="FF0000"/>
                </a:solidFill>
              </a:rPr>
              <a:t>; </a:t>
            </a:r>
            <a:endParaRPr lang="en-US" dirty="0" smtClean="0">
              <a:solidFill>
                <a:srgbClr val="FF0000"/>
              </a:solidFill>
            </a:endParaRPr>
          </a:p>
          <a:p>
            <a:pPr lvl="1"/>
            <a:r>
              <a:rPr lang="en-US" dirty="0" smtClean="0">
                <a:solidFill>
                  <a:srgbClr val="FF0000"/>
                </a:solidFill>
              </a:rPr>
              <a:t>max </a:t>
            </a:r>
            <a:r>
              <a:rPr lang="en-US" dirty="0" err="1">
                <a:solidFill>
                  <a:srgbClr val="FF0000"/>
                </a:solidFill>
              </a:rPr>
              <a:t>tids</a:t>
            </a:r>
            <a:r>
              <a:rPr lang="en-US" dirty="0">
                <a:solidFill>
                  <a:srgbClr val="FF0000"/>
                </a:solidFill>
              </a:rPr>
              <a:t> in deleted clusters: 292, min: 1, </a:t>
            </a:r>
            <a:r>
              <a:rPr lang="en-US" dirty="0" err="1">
                <a:solidFill>
                  <a:srgbClr val="FF0000"/>
                </a:solidFill>
              </a:rPr>
              <a:t>avg</a:t>
            </a:r>
            <a:r>
              <a:rPr lang="en-US" dirty="0">
                <a:solidFill>
                  <a:srgbClr val="FF0000"/>
                </a:solidFill>
              </a:rPr>
              <a:t>: </a:t>
            </a:r>
            <a:r>
              <a:rPr lang="en-US" dirty="0" smtClean="0">
                <a:solidFill>
                  <a:srgbClr val="FF0000"/>
                </a:solidFill>
              </a:rPr>
              <a:t>2.36  FINAL (20</a:t>
            </a:r>
            <a:r>
              <a:rPr lang="en-US" baseline="30000" dirty="0" smtClean="0">
                <a:solidFill>
                  <a:srgbClr val="FF0000"/>
                </a:solidFill>
              </a:rPr>
              <a:t>th</a:t>
            </a:r>
            <a:r>
              <a:rPr lang="en-US" dirty="0" smtClean="0">
                <a:solidFill>
                  <a:srgbClr val="FF0000"/>
                </a:solidFill>
              </a:rPr>
              <a:t>) Time Step</a:t>
            </a:r>
          </a:p>
          <a:p>
            <a:pPr lvl="1"/>
            <a:r>
              <a:rPr lang="en-US" dirty="0" smtClean="0">
                <a:solidFill>
                  <a:srgbClr val="FF0000"/>
                </a:solidFill>
              </a:rPr>
              <a:t>20% of tweets in final clusters come from “outlier started” clusters</a:t>
            </a:r>
          </a:p>
          <a:p>
            <a:endParaRPr lang="en-US" dirty="0"/>
          </a:p>
          <a:p>
            <a:r>
              <a:rPr lang="en-US" dirty="0" err="1" smtClean="0"/>
              <a:t>tid</a:t>
            </a:r>
            <a:r>
              <a:rPr lang="en-US" dirty="0" smtClean="0"/>
              <a:t> = #tweets </a:t>
            </a:r>
            <a:r>
              <a:rPr lang="en-US" dirty="0" smtClean="0">
                <a:solidFill>
                  <a:srgbClr val="0070C0"/>
                </a:solidFill>
              </a:rPr>
              <a:t>while total is total number of </a:t>
            </a:r>
            <a:r>
              <a:rPr lang="en-US" dirty="0" smtClean="0">
                <a:solidFill>
                  <a:srgbClr val="0070C0"/>
                </a:solidFill>
              </a:rPr>
              <a:t>tweets summed over  </a:t>
            </a:r>
            <a:r>
              <a:rPr lang="en-US" dirty="0" err="1">
                <a:solidFill>
                  <a:srgbClr val="0070C0"/>
                </a:solidFill>
              </a:rPr>
              <a:t>N</a:t>
            </a:r>
            <a:r>
              <a:rPr lang="en-US" baseline="-25000" dirty="0" err="1">
                <a:solidFill>
                  <a:srgbClr val="0070C0"/>
                </a:solidFill>
              </a:rPr>
              <a:t>clust</a:t>
            </a:r>
            <a:r>
              <a:rPr lang="en-US" dirty="0">
                <a:solidFill>
                  <a:srgbClr val="0070C0"/>
                </a:solidFill>
              </a:rPr>
              <a:t> </a:t>
            </a:r>
            <a:r>
              <a:rPr lang="en-US" dirty="0" smtClean="0">
                <a:solidFill>
                  <a:srgbClr val="0070C0"/>
                </a:solidFill>
              </a:rPr>
              <a:t>clusters</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19</a:t>
            </a:fld>
            <a:endParaRPr lang="en-US" dirty="0">
              <a:solidFill>
                <a:prstClr val="black">
                  <a:tint val="75000"/>
                </a:prstClr>
              </a:solidFill>
            </a:endParaRPr>
          </a:p>
        </p:txBody>
      </p:sp>
    </p:spTree>
    <p:extLst>
      <p:ext uri="{BB962C8B-B14F-4D97-AF65-F5344CB8AC3E}">
        <p14:creationId xmlns:p14="http://schemas.microsoft.com/office/powerpoint/2010/main" val="3843555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Outline</a:t>
            </a:r>
            <a:endParaRPr lang="en-US" b="1" dirty="0"/>
          </a:p>
        </p:txBody>
      </p:sp>
      <p:sp>
        <p:nvSpPr>
          <p:cNvPr id="3" name="Content Placeholder 2"/>
          <p:cNvSpPr>
            <a:spLocks noGrp="1"/>
          </p:cNvSpPr>
          <p:nvPr>
            <p:ph idx="1"/>
          </p:nvPr>
        </p:nvSpPr>
        <p:spPr>
          <a:xfrm>
            <a:off x="609600" y="1614492"/>
            <a:ext cx="10972800" cy="4525963"/>
          </a:xfrm>
        </p:spPr>
        <p:txBody>
          <a:bodyPr>
            <a:normAutofit/>
          </a:bodyPr>
          <a:lstStyle/>
          <a:p>
            <a:pPr>
              <a:spcAft>
                <a:spcPts val="1200"/>
              </a:spcAft>
              <a:buClr>
                <a:srgbClr val="FF0000"/>
              </a:buClr>
              <a:buFont typeface="Wingdings" panose="05000000000000000000" pitchFamily="2" charset="2"/>
              <a:buChar char="§"/>
            </a:pPr>
            <a:r>
              <a:rPr lang="en-US" dirty="0" smtClean="0"/>
              <a:t>Background and motivation</a:t>
            </a:r>
          </a:p>
          <a:p>
            <a:pPr>
              <a:spcAft>
                <a:spcPts val="1200"/>
              </a:spcAft>
              <a:buClr>
                <a:srgbClr val="FF0000"/>
              </a:buClr>
              <a:buFont typeface="Wingdings" panose="05000000000000000000" pitchFamily="2" charset="2"/>
              <a:buChar char="§"/>
            </a:pPr>
            <a:r>
              <a:rPr lang="en-US" dirty="0" smtClean="0"/>
              <a:t>Sequential social media stream clustering algorithm</a:t>
            </a:r>
          </a:p>
          <a:p>
            <a:pPr>
              <a:spcAft>
                <a:spcPts val="1200"/>
              </a:spcAft>
              <a:buClr>
                <a:srgbClr val="FF0000"/>
              </a:buClr>
              <a:buFont typeface="Wingdings" panose="05000000000000000000" pitchFamily="2" charset="2"/>
              <a:buChar char="§"/>
            </a:pPr>
            <a:r>
              <a:rPr lang="en-US" dirty="0" smtClean="0"/>
              <a:t>Parallel algorithm</a:t>
            </a:r>
          </a:p>
          <a:p>
            <a:pPr>
              <a:spcAft>
                <a:spcPts val="1200"/>
              </a:spcAft>
              <a:buClr>
                <a:srgbClr val="FF0000"/>
              </a:buClr>
              <a:buFont typeface="Wingdings" panose="05000000000000000000" pitchFamily="2" charset="2"/>
              <a:buChar char="§"/>
            </a:pPr>
            <a:r>
              <a:rPr lang="en-US" dirty="0" smtClean="0"/>
              <a:t>Performance evaluation</a:t>
            </a:r>
          </a:p>
          <a:p>
            <a:pPr>
              <a:spcAft>
                <a:spcPts val="1200"/>
              </a:spcAft>
              <a:buClr>
                <a:srgbClr val="FF0000"/>
              </a:buClr>
              <a:buFont typeface="Wingdings" panose="05000000000000000000" pitchFamily="2" charset="2"/>
              <a:buChar char="§"/>
            </a:pPr>
            <a:r>
              <a:rPr lang="en-US" dirty="0" smtClean="0"/>
              <a:t>Conclusions and future work</a:t>
            </a:r>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398753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Solution – enhanced Storm topology</a:t>
            </a:r>
            <a:endParaRPr lang="en-US" sz="3600" b="1" dirty="0"/>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20</a:t>
            </a:fld>
            <a:endParaRPr lang="en-US" dirty="0">
              <a:solidFill>
                <a:prstClr val="black">
                  <a:tint val="75000"/>
                </a:prstClr>
              </a:solidFill>
            </a:endParaRPr>
          </a:p>
        </p:txBody>
      </p:sp>
      <p:sp>
        <p:nvSpPr>
          <p:cNvPr id="8" name="Rectangle 7"/>
          <p:cNvSpPr/>
          <p:nvPr/>
        </p:nvSpPr>
        <p:spPr>
          <a:xfrm>
            <a:off x="1736767" y="3130892"/>
            <a:ext cx="1288398" cy="970149"/>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Protomeme</a:t>
            </a:r>
            <a:r>
              <a:rPr lang="en-US" dirty="0">
                <a:solidFill>
                  <a:schemeClr val="tx1"/>
                </a:solidFill>
              </a:rPr>
              <a:t> Generator Spout</a:t>
            </a:r>
          </a:p>
        </p:txBody>
      </p:sp>
      <p:sp>
        <p:nvSpPr>
          <p:cNvPr id="9" name="Oval 8"/>
          <p:cNvSpPr/>
          <p:nvPr/>
        </p:nvSpPr>
        <p:spPr>
          <a:xfrm>
            <a:off x="8388192" y="2989700"/>
            <a:ext cx="2380533" cy="923330"/>
          </a:xfrm>
          <a:prstGeom prst="ellipse">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Synchronization Coordinator Bolt</a:t>
            </a:r>
          </a:p>
        </p:txBody>
      </p:sp>
      <p:cxnSp>
        <p:nvCxnSpPr>
          <p:cNvPr id="10" name="Straight Arrow Connector 9"/>
          <p:cNvCxnSpPr>
            <a:stCxn id="8" idx="3"/>
            <a:endCxn id="29" idx="1"/>
          </p:cNvCxnSpPr>
          <p:nvPr/>
        </p:nvCxnSpPr>
        <p:spPr>
          <a:xfrm flipV="1">
            <a:off x="3025165" y="2237255"/>
            <a:ext cx="1501731" cy="137871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8" idx="3"/>
            <a:endCxn id="30" idx="1"/>
          </p:cNvCxnSpPr>
          <p:nvPr/>
        </p:nvCxnSpPr>
        <p:spPr>
          <a:xfrm flipV="1">
            <a:off x="3025165" y="2772822"/>
            <a:ext cx="1507263" cy="84314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 idx="3"/>
            <a:endCxn id="34" idx="1"/>
          </p:cNvCxnSpPr>
          <p:nvPr/>
        </p:nvCxnSpPr>
        <p:spPr>
          <a:xfrm>
            <a:off x="3025165" y="3615967"/>
            <a:ext cx="1498287" cy="87834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29" idx="3"/>
            <a:endCxn id="9" idx="2"/>
          </p:cNvCxnSpPr>
          <p:nvPr/>
        </p:nvCxnSpPr>
        <p:spPr>
          <a:xfrm>
            <a:off x="6225067" y="2237255"/>
            <a:ext cx="2163125" cy="121411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33" idx="3"/>
            <a:endCxn id="9" idx="2"/>
          </p:cNvCxnSpPr>
          <p:nvPr/>
        </p:nvCxnSpPr>
        <p:spPr>
          <a:xfrm flipV="1">
            <a:off x="6216091" y="3451365"/>
            <a:ext cx="2172101" cy="47663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34" idx="3"/>
            <a:endCxn id="9" idx="2"/>
          </p:cNvCxnSpPr>
          <p:nvPr/>
        </p:nvCxnSpPr>
        <p:spPr>
          <a:xfrm flipV="1">
            <a:off x="6221623" y="3451365"/>
            <a:ext cx="2166569" cy="104294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7491776" y="1797446"/>
            <a:ext cx="1493238" cy="5529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ActiveMQ</a:t>
            </a:r>
            <a:endParaRPr lang="en-US" dirty="0"/>
          </a:p>
          <a:p>
            <a:pPr algn="ctr"/>
            <a:r>
              <a:rPr lang="en-US" dirty="0"/>
              <a:t>Broker</a:t>
            </a:r>
          </a:p>
        </p:txBody>
      </p:sp>
      <p:cxnSp>
        <p:nvCxnSpPr>
          <p:cNvPr id="17" name="Straight Arrow Connector 16"/>
          <p:cNvCxnSpPr>
            <a:stCxn id="9" idx="0"/>
            <a:endCxn id="16" idx="2"/>
          </p:cNvCxnSpPr>
          <p:nvPr/>
        </p:nvCxnSpPr>
        <p:spPr>
          <a:xfrm flipH="1" flipV="1">
            <a:off x="8238395" y="2350404"/>
            <a:ext cx="1340064" cy="639296"/>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6" idx="1"/>
            <a:endCxn id="29" idx="3"/>
          </p:cNvCxnSpPr>
          <p:nvPr/>
        </p:nvCxnSpPr>
        <p:spPr>
          <a:xfrm flipH="1">
            <a:off x="6225067" y="2073925"/>
            <a:ext cx="1266709" cy="16333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 idx="1"/>
            <a:endCxn id="33" idx="3"/>
          </p:cNvCxnSpPr>
          <p:nvPr/>
        </p:nvCxnSpPr>
        <p:spPr>
          <a:xfrm flipH="1">
            <a:off x="6216091" y="2073925"/>
            <a:ext cx="1275685" cy="185407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405427" y="2342607"/>
            <a:ext cx="1076524" cy="646331"/>
          </a:xfrm>
          <a:prstGeom prst="rect">
            <a:avLst/>
          </a:prstGeom>
          <a:noFill/>
        </p:spPr>
        <p:txBody>
          <a:bodyPr wrap="square" rtlCol="0">
            <a:spAutoFit/>
          </a:bodyPr>
          <a:lstStyle/>
          <a:p>
            <a:r>
              <a:rPr lang="en-US" dirty="0" smtClean="0"/>
              <a:t>SYNCINIT</a:t>
            </a:r>
            <a:endParaRPr lang="en-US" dirty="0"/>
          </a:p>
          <a:p>
            <a:r>
              <a:rPr lang="en-US" dirty="0" smtClean="0"/>
              <a:t>CDELTAS</a:t>
            </a:r>
            <a:endParaRPr lang="en-US" dirty="0"/>
          </a:p>
        </p:txBody>
      </p:sp>
      <p:sp>
        <p:nvSpPr>
          <p:cNvPr id="21" name="TextBox 20"/>
          <p:cNvSpPr txBox="1"/>
          <p:nvPr/>
        </p:nvSpPr>
        <p:spPr>
          <a:xfrm>
            <a:off x="5174837" y="2379819"/>
            <a:ext cx="461665" cy="271482"/>
          </a:xfrm>
          <a:prstGeom prst="rect">
            <a:avLst/>
          </a:prstGeom>
          <a:noFill/>
        </p:spPr>
        <p:txBody>
          <a:bodyPr vert="eaVert" wrap="square" rtlCol="0">
            <a:spAutoFit/>
          </a:bodyPr>
          <a:lstStyle/>
          <a:p>
            <a:r>
              <a:rPr lang="en-US" dirty="0"/>
              <a:t>…</a:t>
            </a:r>
          </a:p>
        </p:txBody>
      </p:sp>
      <p:sp>
        <p:nvSpPr>
          <p:cNvPr id="22" name="Rectangle 21"/>
          <p:cNvSpPr/>
          <p:nvPr/>
        </p:nvSpPr>
        <p:spPr>
          <a:xfrm>
            <a:off x="1736767" y="5632373"/>
            <a:ext cx="9078694" cy="4763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Sequential or Parallel Batch Clustering Algorithm</a:t>
            </a:r>
            <a:endParaRPr lang="en-US" dirty="0"/>
          </a:p>
        </p:txBody>
      </p:sp>
      <p:sp>
        <p:nvSpPr>
          <p:cNvPr id="23" name="Folded Corner 22"/>
          <p:cNvSpPr/>
          <p:nvPr/>
        </p:nvSpPr>
        <p:spPr>
          <a:xfrm>
            <a:off x="3181574" y="4786375"/>
            <a:ext cx="1543834" cy="627017"/>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Bootstrap Information</a:t>
            </a:r>
            <a:endParaRPr lang="en-US" dirty="0"/>
          </a:p>
        </p:txBody>
      </p:sp>
      <p:sp>
        <p:nvSpPr>
          <p:cNvPr id="24" name="Freeform 23"/>
          <p:cNvSpPr/>
          <p:nvPr/>
        </p:nvSpPr>
        <p:spPr>
          <a:xfrm>
            <a:off x="3676661" y="4547315"/>
            <a:ext cx="695237" cy="221991"/>
          </a:xfrm>
          <a:custGeom>
            <a:avLst/>
            <a:gdLst>
              <a:gd name="connsiteX0" fmla="*/ 0 w 496388"/>
              <a:gd name="connsiteY0" fmla="*/ 444137 h 444137"/>
              <a:gd name="connsiteX1" fmla="*/ 143691 w 496388"/>
              <a:gd name="connsiteY1" fmla="*/ 78377 h 444137"/>
              <a:gd name="connsiteX2" fmla="*/ 496388 w 496388"/>
              <a:gd name="connsiteY2" fmla="*/ 0 h 444137"/>
            </a:gdLst>
            <a:ahLst/>
            <a:cxnLst>
              <a:cxn ang="0">
                <a:pos x="connsiteX0" y="connsiteY0"/>
              </a:cxn>
              <a:cxn ang="0">
                <a:pos x="connsiteX1" y="connsiteY1"/>
              </a:cxn>
              <a:cxn ang="0">
                <a:pos x="connsiteX2" y="connsiteY2"/>
              </a:cxn>
            </a:cxnLst>
            <a:rect l="l" t="t" r="r" b="b"/>
            <a:pathLst>
              <a:path w="496388" h="444137">
                <a:moveTo>
                  <a:pt x="0" y="444137"/>
                </a:moveTo>
                <a:cubicBezTo>
                  <a:pt x="30480" y="298268"/>
                  <a:pt x="60960" y="152400"/>
                  <a:pt x="143691" y="78377"/>
                </a:cubicBezTo>
                <a:cubicBezTo>
                  <a:pt x="226422" y="4354"/>
                  <a:pt x="361405" y="2177"/>
                  <a:pt x="496388" y="0"/>
                </a:cubicBezTo>
              </a:path>
            </a:pathLst>
          </a:custGeom>
          <a:noFill/>
          <a:ln w="19050">
            <a:prstDash val="dash"/>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3660537" y="2988938"/>
            <a:ext cx="702386" cy="1780367"/>
          </a:xfrm>
          <a:custGeom>
            <a:avLst/>
            <a:gdLst>
              <a:gd name="connsiteX0" fmla="*/ 0 w 470262"/>
              <a:gd name="connsiteY0" fmla="*/ 2338251 h 2338251"/>
              <a:gd name="connsiteX1" fmla="*/ 78377 w 470262"/>
              <a:gd name="connsiteY1" fmla="*/ 613954 h 2338251"/>
              <a:gd name="connsiteX2" fmla="*/ 470262 w 470262"/>
              <a:gd name="connsiteY2" fmla="*/ 0 h 2338251"/>
            </a:gdLst>
            <a:ahLst/>
            <a:cxnLst>
              <a:cxn ang="0">
                <a:pos x="connsiteX0" y="connsiteY0"/>
              </a:cxn>
              <a:cxn ang="0">
                <a:pos x="connsiteX1" y="connsiteY1"/>
              </a:cxn>
              <a:cxn ang="0">
                <a:pos x="connsiteX2" y="connsiteY2"/>
              </a:cxn>
            </a:cxnLst>
            <a:rect l="l" t="t" r="r" b="b"/>
            <a:pathLst>
              <a:path w="470262" h="2338251">
                <a:moveTo>
                  <a:pt x="0" y="2338251"/>
                </a:moveTo>
                <a:cubicBezTo>
                  <a:pt x="0" y="1670956"/>
                  <a:pt x="0" y="1003662"/>
                  <a:pt x="78377" y="613954"/>
                </a:cubicBezTo>
                <a:cubicBezTo>
                  <a:pt x="156754" y="224246"/>
                  <a:pt x="313508" y="112123"/>
                  <a:pt x="470262" y="0"/>
                </a:cubicBezTo>
              </a:path>
            </a:pathLst>
          </a:custGeom>
          <a:noFill/>
          <a:ln w="19050">
            <a:prstDash val="dash"/>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754295" y="3928398"/>
            <a:ext cx="4913940" cy="1217744"/>
          </a:xfrm>
          <a:custGeom>
            <a:avLst/>
            <a:gdLst>
              <a:gd name="connsiteX0" fmla="*/ 0 w 4545875"/>
              <a:gd name="connsiteY0" fmla="*/ 1240971 h 1246573"/>
              <a:gd name="connsiteX1" fmla="*/ 3148149 w 4545875"/>
              <a:gd name="connsiteY1" fmla="*/ 1058091 h 1246573"/>
              <a:gd name="connsiteX2" fmla="*/ 4545875 w 4545875"/>
              <a:gd name="connsiteY2" fmla="*/ 0 h 1246573"/>
            </a:gdLst>
            <a:ahLst/>
            <a:cxnLst>
              <a:cxn ang="0">
                <a:pos x="connsiteX0" y="connsiteY0"/>
              </a:cxn>
              <a:cxn ang="0">
                <a:pos x="connsiteX1" y="connsiteY1"/>
              </a:cxn>
              <a:cxn ang="0">
                <a:pos x="connsiteX2" y="connsiteY2"/>
              </a:cxn>
            </a:cxnLst>
            <a:rect l="l" t="t" r="r" b="b"/>
            <a:pathLst>
              <a:path w="4545875" h="1246573">
                <a:moveTo>
                  <a:pt x="0" y="1240971"/>
                </a:moveTo>
                <a:cubicBezTo>
                  <a:pt x="1195251" y="1252945"/>
                  <a:pt x="2390503" y="1264919"/>
                  <a:pt x="3148149" y="1058091"/>
                </a:cubicBezTo>
                <a:cubicBezTo>
                  <a:pt x="3905795" y="851263"/>
                  <a:pt x="4545875" y="0"/>
                  <a:pt x="4545875" y="0"/>
                </a:cubicBezTo>
              </a:path>
            </a:pathLst>
          </a:custGeom>
          <a:noFill/>
          <a:ln w="19050">
            <a:prstDash val="dash"/>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a:endCxn id="23" idx="2"/>
          </p:cNvCxnSpPr>
          <p:nvPr/>
        </p:nvCxnSpPr>
        <p:spPr>
          <a:xfrm flipV="1">
            <a:off x="3953491" y="5413392"/>
            <a:ext cx="0" cy="21898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371898" y="1791352"/>
            <a:ext cx="2026119" cy="1245066"/>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dirty="0" smtClean="0">
                <a:solidFill>
                  <a:schemeClr val="accent1">
                    <a:lumMod val="50000"/>
                  </a:schemeClr>
                </a:solidFill>
              </a:rPr>
              <a:t>Worker Process</a:t>
            </a:r>
            <a:endParaRPr lang="en-US" sz="1600" dirty="0">
              <a:solidFill>
                <a:schemeClr val="accent1">
                  <a:lumMod val="50000"/>
                </a:schemeClr>
              </a:solidFill>
            </a:endParaRPr>
          </a:p>
        </p:txBody>
      </p:sp>
      <p:sp>
        <p:nvSpPr>
          <p:cNvPr id="29" name="Rounded Rectangle 28"/>
          <p:cNvSpPr/>
          <p:nvPr/>
        </p:nvSpPr>
        <p:spPr>
          <a:xfrm>
            <a:off x="4526896" y="2096819"/>
            <a:ext cx="1698171" cy="2808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Clustering Bolt</a:t>
            </a:r>
            <a:endParaRPr lang="en-US" dirty="0">
              <a:solidFill>
                <a:schemeClr val="tx1"/>
              </a:solidFill>
            </a:endParaRPr>
          </a:p>
        </p:txBody>
      </p:sp>
      <p:sp>
        <p:nvSpPr>
          <p:cNvPr id="30" name="Rounded Rectangle 29"/>
          <p:cNvSpPr/>
          <p:nvPr/>
        </p:nvSpPr>
        <p:spPr>
          <a:xfrm>
            <a:off x="4532428" y="2632386"/>
            <a:ext cx="1698171" cy="2808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Clustering Bolt</a:t>
            </a:r>
            <a:endParaRPr lang="en-US" dirty="0">
              <a:solidFill>
                <a:schemeClr val="tx1"/>
              </a:solidFill>
            </a:endParaRPr>
          </a:p>
        </p:txBody>
      </p:sp>
      <p:sp>
        <p:nvSpPr>
          <p:cNvPr id="31" name="TextBox 30"/>
          <p:cNvSpPr txBox="1"/>
          <p:nvPr/>
        </p:nvSpPr>
        <p:spPr>
          <a:xfrm>
            <a:off x="5165861" y="4093620"/>
            <a:ext cx="461665" cy="271482"/>
          </a:xfrm>
          <a:prstGeom prst="rect">
            <a:avLst/>
          </a:prstGeom>
          <a:noFill/>
        </p:spPr>
        <p:txBody>
          <a:bodyPr vert="eaVert" wrap="square" rtlCol="0">
            <a:spAutoFit/>
          </a:bodyPr>
          <a:lstStyle/>
          <a:p>
            <a:r>
              <a:rPr lang="en-US" dirty="0"/>
              <a:t>…</a:t>
            </a:r>
          </a:p>
        </p:txBody>
      </p:sp>
      <p:sp>
        <p:nvSpPr>
          <p:cNvPr id="32" name="Rectangle 31"/>
          <p:cNvSpPr/>
          <p:nvPr/>
        </p:nvSpPr>
        <p:spPr>
          <a:xfrm>
            <a:off x="4362922" y="3451365"/>
            <a:ext cx="2026119" cy="1245066"/>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dirty="0" smtClean="0">
                <a:solidFill>
                  <a:schemeClr val="accent1">
                    <a:lumMod val="50000"/>
                  </a:schemeClr>
                </a:solidFill>
              </a:rPr>
              <a:t>Worker Process</a:t>
            </a:r>
            <a:endParaRPr lang="en-US" sz="1600" dirty="0">
              <a:solidFill>
                <a:schemeClr val="accent1">
                  <a:lumMod val="50000"/>
                </a:schemeClr>
              </a:solidFill>
            </a:endParaRPr>
          </a:p>
        </p:txBody>
      </p:sp>
      <p:sp>
        <p:nvSpPr>
          <p:cNvPr id="33" name="Rounded Rectangle 32"/>
          <p:cNvSpPr/>
          <p:nvPr/>
        </p:nvSpPr>
        <p:spPr>
          <a:xfrm>
            <a:off x="4517920" y="3787568"/>
            <a:ext cx="1698171" cy="2808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Clustering Bolt</a:t>
            </a:r>
            <a:endParaRPr lang="en-US" dirty="0">
              <a:solidFill>
                <a:schemeClr val="tx1"/>
              </a:solidFill>
            </a:endParaRPr>
          </a:p>
        </p:txBody>
      </p:sp>
      <p:sp>
        <p:nvSpPr>
          <p:cNvPr id="34" name="Rounded Rectangle 33"/>
          <p:cNvSpPr/>
          <p:nvPr/>
        </p:nvSpPr>
        <p:spPr>
          <a:xfrm>
            <a:off x="4523452" y="4353871"/>
            <a:ext cx="1698171" cy="2808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Clustering Bolt</a:t>
            </a:r>
            <a:endParaRPr lang="en-US" dirty="0">
              <a:solidFill>
                <a:schemeClr val="tx1"/>
              </a:solidFill>
            </a:endParaRPr>
          </a:p>
        </p:txBody>
      </p:sp>
      <p:sp>
        <p:nvSpPr>
          <p:cNvPr id="35" name="TextBox 34"/>
          <p:cNvSpPr txBox="1"/>
          <p:nvPr/>
        </p:nvSpPr>
        <p:spPr>
          <a:xfrm>
            <a:off x="5174836" y="3138686"/>
            <a:ext cx="461665" cy="271482"/>
          </a:xfrm>
          <a:prstGeom prst="rect">
            <a:avLst/>
          </a:prstGeom>
          <a:noFill/>
        </p:spPr>
        <p:txBody>
          <a:bodyPr vert="eaVert" wrap="square" rtlCol="0">
            <a:spAutoFit/>
          </a:bodyPr>
          <a:lstStyle/>
          <a:p>
            <a:r>
              <a:rPr lang="en-US" dirty="0"/>
              <a:t>…</a:t>
            </a:r>
          </a:p>
        </p:txBody>
      </p:sp>
      <p:cxnSp>
        <p:nvCxnSpPr>
          <p:cNvPr id="36" name="Straight Arrow Connector 35"/>
          <p:cNvCxnSpPr>
            <a:stCxn id="8" idx="3"/>
            <a:endCxn id="33" idx="1"/>
          </p:cNvCxnSpPr>
          <p:nvPr/>
        </p:nvCxnSpPr>
        <p:spPr>
          <a:xfrm>
            <a:off x="3025165" y="3615967"/>
            <a:ext cx="1492755" cy="31203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0" idx="3"/>
            <a:endCxn id="9" idx="2"/>
          </p:cNvCxnSpPr>
          <p:nvPr/>
        </p:nvCxnSpPr>
        <p:spPr>
          <a:xfrm>
            <a:off x="6230599" y="2772822"/>
            <a:ext cx="2157593" cy="67854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6840233" y="2933135"/>
            <a:ext cx="1110862" cy="923330"/>
          </a:xfrm>
          <a:prstGeom prst="rect">
            <a:avLst/>
          </a:prstGeom>
          <a:noFill/>
        </p:spPr>
        <p:txBody>
          <a:bodyPr wrap="square" rtlCol="0">
            <a:spAutoFit/>
          </a:bodyPr>
          <a:lstStyle/>
          <a:p>
            <a:r>
              <a:rPr lang="en-US" dirty="0"/>
              <a:t>PMADD</a:t>
            </a:r>
          </a:p>
          <a:p>
            <a:r>
              <a:rPr lang="en-US" dirty="0"/>
              <a:t>OUTLIER</a:t>
            </a:r>
          </a:p>
          <a:p>
            <a:r>
              <a:rPr lang="en-US" dirty="0" smtClean="0"/>
              <a:t>SYNCREQ</a:t>
            </a:r>
            <a:endParaRPr lang="en-US" dirty="0"/>
          </a:p>
        </p:txBody>
      </p:sp>
      <p:cxnSp>
        <p:nvCxnSpPr>
          <p:cNvPr id="40" name="Straight Arrow Connector 39"/>
          <p:cNvCxnSpPr>
            <a:endCxn id="8" idx="1"/>
          </p:cNvCxnSpPr>
          <p:nvPr/>
        </p:nvCxnSpPr>
        <p:spPr>
          <a:xfrm>
            <a:off x="760376" y="3615967"/>
            <a:ext cx="9763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09885" y="3279152"/>
            <a:ext cx="868609" cy="646331"/>
          </a:xfrm>
          <a:prstGeom prst="rect">
            <a:avLst/>
          </a:prstGeom>
          <a:noFill/>
        </p:spPr>
        <p:txBody>
          <a:bodyPr wrap="square" rtlCol="0">
            <a:spAutoFit/>
          </a:bodyPr>
          <a:lstStyle/>
          <a:p>
            <a:r>
              <a:rPr lang="en-US" dirty="0"/>
              <a:t>t</a:t>
            </a:r>
            <a:r>
              <a:rPr lang="en-US" dirty="0" smtClean="0"/>
              <a:t>weet stream</a:t>
            </a:r>
            <a:endParaRPr lang="en-US" dirty="0"/>
          </a:p>
        </p:txBody>
      </p:sp>
      <p:sp>
        <p:nvSpPr>
          <p:cNvPr id="39" name="Freeform 38"/>
          <p:cNvSpPr/>
          <p:nvPr/>
        </p:nvSpPr>
        <p:spPr>
          <a:xfrm>
            <a:off x="3001675" y="3974680"/>
            <a:ext cx="555500" cy="790735"/>
          </a:xfrm>
          <a:custGeom>
            <a:avLst/>
            <a:gdLst>
              <a:gd name="connsiteX0" fmla="*/ 0 w 470262"/>
              <a:gd name="connsiteY0" fmla="*/ 2338251 h 2338251"/>
              <a:gd name="connsiteX1" fmla="*/ 78377 w 470262"/>
              <a:gd name="connsiteY1" fmla="*/ 613954 h 2338251"/>
              <a:gd name="connsiteX2" fmla="*/ 470262 w 470262"/>
              <a:gd name="connsiteY2" fmla="*/ 0 h 2338251"/>
            </a:gdLst>
            <a:ahLst/>
            <a:cxnLst>
              <a:cxn ang="0">
                <a:pos x="connsiteX0" y="connsiteY0"/>
              </a:cxn>
              <a:cxn ang="0">
                <a:pos x="connsiteX1" y="connsiteY1"/>
              </a:cxn>
              <a:cxn ang="0">
                <a:pos x="connsiteX2" y="connsiteY2"/>
              </a:cxn>
            </a:cxnLst>
            <a:rect l="l" t="t" r="r" b="b"/>
            <a:pathLst>
              <a:path w="470262" h="2338251">
                <a:moveTo>
                  <a:pt x="0" y="2338251"/>
                </a:moveTo>
                <a:cubicBezTo>
                  <a:pt x="0" y="1670956"/>
                  <a:pt x="0" y="1003662"/>
                  <a:pt x="78377" y="613954"/>
                </a:cubicBezTo>
                <a:cubicBezTo>
                  <a:pt x="156754" y="224246"/>
                  <a:pt x="313508" y="112123"/>
                  <a:pt x="470262" y="0"/>
                </a:cubicBezTo>
              </a:path>
            </a:pathLst>
          </a:custGeom>
          <a:noFill/>
          <a:ln w="19050">
            <a:prstDash val="dash"/>
            <a:tailEnd type="arrow"/>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1994" y="4837459"/>
            <a:ext cx="2992999" cy="461665"/>
          </a:xfrm>
          <a:prstGeom prst="rect">
            <a:avLst/>
          </a:prstGeom>
          <a:noFill/>
        </p:spPr>
        <p:txBody>
          <a:bodyPr wrap="none" rtlCol="0">
            <a:spAutoFit/>
          </a:bodyPr>
          <a:lstStyle/>
          <a:p>
            <a:r>
              <a:rPr lang="en-US" sz="2400" b="1" dirty="0" smtClean="0"/>
              <a:t>Get Clustering Started</a:t>
            </a:r>
            <a:endParaRPr lang="en-US" sz="2400" b="1" dirty="0"/>
          </a:p>
        </p:txBody>
      </p:sp>
      <p:sp>
        <p:nvSpPr>
          <p:cNvPr id="42" name="TextBox 41"/>
          <p:cNvSpPr txBox="1"/>
          <p:nvPr/>
        </p:nvSpPr>
        <p:spPr>
          <a:xfrm>
            <a:off x="10078773" y="1453599"/>
            <a:ext cx="1851533" cy="830997"/>
          </a:xfrm>
          <a:prstGeom prst="rect">
            <a:avLst/>
          </a:prstGeom>
          <a:noFill/>
        </p:spPr>
        <p:txBody>
          <a:bodyPr wrap="none" rtlCol="0">
            <a:spAutoFit/>
          </a:bodyPr>
          <a:lstStyle/>
          <a:p>
            <a:r>
              <a:rPr lang="en-US" sz="2400" b="1" dirty="0" smtClean="0"/>
              <a:t>Coordination</a:t>
            </a:r>
            <a:br>
              <a:rPr lang="en-US" sz="2400" b="1" dirty="0" smtClean="0"/>
            </a:br>
            <a:r>
              <a:rPr lang="en-US" sz="2400" b="1" dirty="0" smtClean="0"/>
              <a:t>Messages</a:t>
            </a:r>
            <a:endParaRPr lang="en-US" sz="2400" b="1" dirty="0"/>
          </a:p>
        </p:txBody>
      </p:sp>
      <p:sp>
        <p:nvSpPr>
          <p:cNvPr id="43" name="Up Arrow 42"/>
          <p:cNvSpPr/>
          <p:nvPr/>
        </p:nvSpPr>
        <p:spPr>
          <a:xfrm rot="14736145">
            <a:off x="9551330" y="2342972"/>
            <a:ext cx="360608" cy="360609"/>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4" name="Up Arrow 43"/>
          <p:cNvSpPr/>
          <p:nvPr/>
        </p:nvSpPr>
        <p:spPr>
          <a:xfrm rot="14736145">
            <a:off x="7770792" y="2971768"/>
            <a:ext cx="360608" cy="360609"/>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52360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Messy Coordination Details II</a:t>
            </a:r>
            <a:endParaRPr lang="en-US" b="1" dirty="0"/>
          </a:p>
        </p:txBody>
      </p:sp>
      <p:sp>
        <p:nvSpPr>
          <p:cNvPr id="3" name="Content Placeholder 2"/>
          <p:cNvSpPr>
            <a:spLocks noGrp="1"/>
          </p:cNvSpPr>
          <p:nvPr>
            <p:ph idx="1"/>
          </p:nvPr>
        </p:nvSpPr>
        <p:spPr>
          <a:xfrm>
            <a:off x="1" y="1600204"/>
            <a:ext cx="12057320" cy="5126520"/>
          </a:xfrm>
        </p:spPr>
        <p:txBody>
          <a:bodyPr>
            <a:normAutofit fontScale="77500" lnSpcReduction="20000"/>
          </a:bodyPr>
          <a:lstStyle/>
          <a:p>
            <a:r>
              <a:rPr lang="en-US" dirty="0" smtClean="0"/>
              <a:t>These </a:t>
            </a:r>
            <a:r>
              <a:rPr lang="en-US" dirty="0"/>
              <a:t>are types of messages sent between clustering bolt and sync coordinator. </a:t>
            </a:r>
          </a:p>
          <a:p>
            <a:r>
              <a:rPr lang="en-US" b="1" dirty="0" smtClean="0"/>
              <a:t>PMADD</a:t>
            </a:r>
            <a:r>
              <a:rPr lang="en-US" dirty="0" smtClean="0"/>
              <a:t> </a:t>
            </a:r>
            <a:r>
              <a:rPr lang="en-US" dirty="0"/>
              <a:t>tells sync coordinator that the </a:t>
            </a:r>
            <a:r>
              <a:rPr lang="en-US" dirty="0" err="1"/>
              <a:t>protomeme</a:t>
            </a:r>
            <a:r>
              <a:rPr lang="en-US" dirty="0"/>
              <a:t> can be added to a cluster;</a:t>
            </a:r>
          </a:p>
          <a:p>
            <a:r>
              <a:rPr lang="en-US" b="1" dirty="0"/>
              <a:t>OUTLIER</a:t>
            </a:r>
            <a:r>
              <a:rPr lang="en-US" dirty="0"/>
              <a:t> tells sync coordinator that the </a:t>
            </a:r>
            <a:r>
              <a:rPr lang="en-US" dirty="0" err="1"/>
              <a:t>protomeme</a:t>
            </a:r>
            <a:r>
              <a:rPr lang="en-US" dirty="0"/>
              <a:t> is detected as an outlier;</a:t>
            </a:r>
          </a:p>
          <a:p>
            <a:r>
              <a:rPr lang="en-US" dirty="0"/>
              <a:t>The sync coordinator collects these messages and maintain a global view of the clusters. Meanwhile it also counts the total number of </a:t>
            </a:r>
            <a:r>
              <a:rPr lang="en-US" dirty="0" err="1"/>
              <a:t>protomemes</a:t>
            </a:r>
            <a:r>
              <a:rPr lang="en-US" dirty="0"/>
              <a:t> processed. When the batch size is reached, it broadcast </a:t>
            </a:r>
            <a:r>
              <a:rPr lang="en-US" b="1" dirty="0"/>
              <a:t>SYNCINIT</a:t>
            </a:r>
            <a:r>
              <a:rPr lang="en-US" dirty="0"/>
              <a:t> to all clustering bolts to tell them temporarily stop </a:t>
            </a:r>
            <a:r>
              <a:rPr lang="en-US" dirty="0" err="1" smtClean="0"/>
              <a:t>protomeme</a:t>
            </a:r>
            <a:r>
              <a:rPr lang="en-US" dirty="0" smtClean="0"/>
              <a:t> </a:t>
            </a:r>
            <a:r>
              <a:rPr lang="en-US" dirty="0"/>
              <a:t>processing and do synchronization.</a:t>
            </a:r>
          </a:p>
          <a:p>
            <a:r>
              <a:rPr lang="en-US" dirty="0"/>
              <a:t>After receiving </a:t>
            </a:r>
            <a:r>
              <a:rPr lang="en-US" b="1" dirty="0"/>
              <a:t>SYNCINIT, </a:t>
            </a:r>
            <a:r>
              <a:rPr lang="en-US" dirty="0"/>
              <a:t>clustering bolt sends </a:t>
            </a:r>
            <a:r>
              <a:rPr lang="en-US" b="1" dirty="0"/>
              <a:t>SYNCREQ</a:t>
            </a:r>
            <a:r>
              <a:rPr lang="en-US" dirty="0"/>
              <a:t> to tell sync coordinator that it’s ready to receive synchronization data.</a:t>
            </a:r>
          </a:p>
          <a:p>
            <a:r>
              <a:rPr lang="en-US" dirty="0"/>
              <a:t>Finally after receiving all </a:t>
            </a:r>
            <a:r>
              <a:rPr lang="en-US" b="1" dirty="0"/>
              <a:t>SYNCREQ </a:t>
            </a:r>
            <a:r>
              <a:rPr lang="en-US" dirty="0"/>
              <a:t>from clustering bolts, sync coordinator constructs</a:t>
            </a:r>
            <a:r>
              <a:rPr lang="en-US" b="1" dirty="0"/>
              <a:t> CDELTAS </a:t>
            </a:r>
            <a:r>
              <a:rPr lang="en-US" dirty="0"/>
              <a:t>message, which contains the deltas of all </a:t>
            </a:r>
            <a:r>
              <a:rPr lang="en-US" dirty="0" smtClean="0"/>
              <a:t>cluster centers</a:t>
            </a:r>
            <a:r>
              <a:rPr lang="en-US" dirty="0"/>
              <a:t>, and broadcasts it to the clustering bolts.</a:t>
            </a:r>
          </a:p>
          <a:p>
            <a:r>
              <a:rPr lang="en-US" dirty="0"/>
              <a:t>Only one copy of the </a:t>
            </a:r>
            <a:r>
              <a:rPr lang="en-US" b="1" dirty="0"/>
              <a:t>CDELTAS</a:t>
            </a:r>
            <a:r>
              <a:rPr lang="en-US" dirty="0"/>
              <a:t> message is sent to each host to save sync time. Clustering bolts on the same host will share the message.</a:t>
            </a:r>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22788251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Scalability comparison</a:t>
            </a:r>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22</a:t>
            </a:fld>
            <a:endParaRPr lang="en-US" dirty="0">
              <a:solidFill>
                <a:prstClr val="black">
                  <a:tint val="75000"/>
                </a:prstClr>
              </a:solidFill>
            </a:endParaRPr>
          </a:p>
        </p:txBody>
      </p:sp>
      <p:sp>
        <p:nvSpPr>
          <p:cNvPr id="7" name="Content Placeholder 2"/>
          <p:cNvSpPr txBox="1">
            <a:spLocks/>
          </p:cNvSpPr>
          <p:nvPr/>
        </p:nvSpPr>
        <p:spPr>
          <a:xfrm>
            <a:off x="1617282" y="5955855"/>
            <a:ext cx="9267342" cy="84408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600"/>
              </a:spcBef>
              <a:buClr>
                <a:srgbClr val="FF0000"/>
              </a:buClr>
              <a:buFont typeface="Wingdings" panose="05000000000000000000" pitchFamily="2" charset="2"/>
              <a:buChar char="§"/>
            </a:pPr>
            <a:r>
              <a:rPr lang="en-US" sz="2400" dirty="0" smtClean="0"/>
              <a:t>1 hour’s data for testing, first 10 </a:t>
            </a:r>
            <a:r>
              <a:rPr lang="en-US" sz="2400" dirty="0" err="1" smtClean="0"/>
              <a:t>mins</a:t>
            </a:r>
            <a:r>
              <a:rPr lang="en-US" sz="2400" dirty="0" smtClean="0"/>
              <a:t> for bootstrap</a:t>
            </a:r>
          </a:p>
          <a:p>
            <a:pPr marL="342900" indent="-342900">
              <a:lnSpc>
                <a:spcPct val="100000"/>
              </a:lnSpc>
              <a:spcBef>
                <a:spcPts val="600"/>
              </a:spcBef>
              <a:buClr>
                <a:srgbClr val="FF0000"/>
              </a:buClr>
              <a:buFont typeface="Wingdings" panose="05000000000000000000" pitchFamily="2" charset="2"/>
              <a:buChar char="§"/>
            </a:pPr>
            <a:r>
              <a:rPr lang="en-US" sz="2400" dirty="0" smtClean="0"/>
              <a:t>33 </a:t>
            </a:r>
            <a:r>
              <a:rPr lang="en-US" sz="2400" dirty="0" err="1" smtClean="0"/>
              <a:t>mins</a:t>
            </a:r>
            <a:r>
              <a:rPr lang="en-US" sz="2400" dirty="0" smtClean="0"/>
              <a:t> to process 50 mins’ data. Time step: 30s, batch size: 6144.</a:t>
            </a:r>
          </a:p>
        </p:txBody>
      </p:sp>
      <p:pic>
        <p:nvPicPr>
          <p:cNvPr id="3" name="Picture 2"/>
          <p:cNvPicPr>
            <a:picLocks noChangeAspect="1"/>
          </p:cNvPicPr>
          <p:nvPr/>
        </p:nvPicPr>
        <p:blipFill>
          <a:blip r:embed="rId2"/>
          <a:stretch>
            <a:fillRect/>
          </a:stretch>
        </p:blipFill>
        <p:spPr>
          <a:xfrm>
            <a:off x="1646310" y="1243835"/>
            <a:ext cx="9221029" cy="4697505"/>
          </a:xfrm>
          <a:prstGeom prst="rect">
            <a:avLst/>
          </a:prstGeom>
        </p:spPr>
      </p:pic>
      <p:sp>
        <p:nvSpPr>
          <p:cNvPr id="5" name="TextBox 4"/>
          <p:cNvSpPr txBox="1"/>
          <p:nvPr/>
        </p:nvSpPr>
        <p:spPr>
          <a:xfrm>
            <a:off x="2456122" y="1786670"/>
            <a:ext cx="4912241" cy="1200329"/>
          </a:xfrm>
          <a:prstGeom prst="rect">
            <a:avLst/>
          </a:prstGeom>
          <a:solidFill>
            <a:schemeClr val="bg1"/>
          </a:solidFill>
        </p:spPr>
        <p:txBody>
          <a:bodyPr wrap="square" rtlCol="0">
            <a:spAutoFit/>
          </a:bodyPr>
          <a:lstStyle/>
          <a:p>
            <a:r>
              <a:rPr lang="en-US" sz="2400" dirty="0" smtClean="0"/>
              <a:t>24.1 is reduced from 70.0 as communicate full cluster vectors rather than changes</a:t>
            </a:r>
            <a:endParaRPr lang="en-US" sz="2400" dirty="0"/>
          </a:p>
        </p:txBody>
      </p:sp>
    </p:spTree>
    <p:extLst>
      <p:ext uri="{BB962C8B-B14F-4D97-AF65-F5344CB8AC3E}">
        <p14:creationId xmlns:p14="http://schemas.microsoft.com/office/powerpoint/2010/main" val="10178734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911" y="128198"/>
            <a:ext cx="10972800" cy="788618"/>
          </a:xfrm>
        </p:spPr>
        <p:txBody>
          <a:bodyPr/>
          <a:lstStyle/>
          <a:p>
            <a:r>
              <a:rPr lang="en-US" sz="3600" b="1" dirty="0">
                <a:solidFill>
                  <a:prstClr val="black"/>
                </a:solidFill>
              </a:rPr>
              <a:t>Scalability comparison</a:t>
            </a:r>
            <a:endParaRPr lang="en-US" dirty="0"/>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23</a:t>
            </a:fld>
            <a:endParaRPr lang="en-US" dirty="0">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401485656"/>
              </p:ext>
            </p:extLst>
          </p:nvPr>
        </p:nvGraphicFramePr>
        <p:xfrm>
          <a:off x="930923" y="1865206"/>
          <a:ext cx="10293803" cy="1950720"/>
        </p:xfrm>
        <a:graphic>
          <a:graphicData uri="http://schemas.openxmlformats.org/drawingml/2006/table">
            <a:tbl>
              <a:tblPr>
                <a:tableStyleId>{5C22544A-7EE6-4342-B048-85BDC9FD1C3A}</a:tableStyleId>
              </a:tblPr>
              <a:tblGrid>
                <a:gridCol w="1620266"/>
                <a:gridCol w="2168384"/>
                <a:gridCol w="2529782"/>
                <a:gridCol w="1806987"/>
                <a:gridCol w="2168384"/>
              </a:tblGrid>
              <a:tr h="152400">
                <a:tc>
                  <a:txBody>
                    <a:bodyPr/>
                    <a:lstStyle/>
                    <a:p>
                      <a:pPr marL="0" marR="0" algn="ctr">
                        <a:spcBef>
                          <a:spcPts val="0"/>
                        </a:spcBef>
                        <a:spcAft>
                          <a:spcPts val="0"/>
                        </a:spcAft>
                      </a:pPr>
                      <a:r>
                        <a:rPr lang="en-US" sz="1600" dirty="0">
                          <a:effectLst/>
                        </a:rPr>
                        <a:t>Number of </a:t>
                      </a:r>
                      <a:r>
                        <a:rPr lang="en-US" sz="1600" dirty="0" smtClean="0">
                          <a:effectLst/>
                        </a:rPr>
                        <a:t>clustering bolts</a:t>
                      </a:r>
                      <a:endParaRPr lang="en-US" sz="20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ctr">
                        <a:spcBef>
                          <a:spcPts val="0"/>
                        </a:spcBef>
                        <a:spcAft>
                          <a:spcPts val="0"/>
                        </a:spcAft>
                      </a:pPr>
                      <a:r>
                        <a:rPr lang="en-US" sz="1600" dirty="0">
                          <a:effectLst/>
                        </a:rPr>
                        <a:t>Total processing time (sec)</a:t>
                      </a:r>
                      <a:endParaRPr lang="en-US" sz="20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ctr">
                        <a:spcBef>
                          <a:spcPts val="0"/>
                        </a:spcBef>
                        <a:spcAft>
                          <a:spcPts val="0"/>
                        </a:spcAft>
                      </a:pPr>
                      <a:r>
                        <a:rPr lang="en-US" sz="1600">
                          <a:effectLst/>
                        </a:rPr>
                        <a:t>Compute time / sync time</a:t>
                      </a:r>
                      <a:endParaRPr lang="en-US" sz="20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ctr">
                        <a:spcBef>
                          <a:spcPts val="0"/>
                        </a:spcBef>
                        <a:spcAft>
                          <a:spcPts val="0"/>
                        </a:spcAft>
                      </a:pPr>
                      <a:r>
                        <a:rPr lang="en-US" sz="1600" dirty="0">
                          <a:effectLst/>
                        </a:rPr>
                        <a:t>Sync time per batch (sec)</a:t>
                      </a:r>
                      <a:endParaRPr lang="en-US" sz="20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ctr">
                        <a:spcBef>
                          <a:spcPts val="0"/>
                        </a:spcBef>
                        <a:spcAft>
                          <a:spcPts val="0"/>
                        </a:spcAft>
                      </a:pPr>
                      <a:r>
                        <a:rPr lang="en-US" sz="1600" dirty="0">
                          <a:effectLst/>
                        </a:rPr>
                        <a:t>Avg. </a:t>
                      </a:r>
                      <a:r>
                        <a:rPr lang="en-US" sz="1600" dirty="0" smtClean="0">
                          <a:effectLst/>
                        </a:rPr>
                        <a:t>size </a:t>
                      </a:r>
                      <a:r>
                        <a:rPr lang="en-US" sz="1600" dirty="0">
                          <a:effectLst/>
                        </a:rPr>
                        <a:t>of sync </a:t>
                      </a:r>
                      <a:r>
                        <a:rPr lang="en-US" sz="1600" dirty="0" smtClean="0">
                          <a:effectLst/>
                        </a:rPr>
                        <a:t>message bytes</a:t>
                      </a:r>
                      <a:endParaRPr lang="en-US" sz="2000" dirty="0">
                        <a:effectLst/>
                        <a:latin typeface="Times New Roman" panose="02020603050405020304" pitchFamily="18" charset="0"/>
                        <a:ea typeface="宋体" panose="02010600030101010101" pitchFamily="2" charset="-122"/>
                      </a:endParaRPr>
                    </a:p>
                  </a:txBody>
                  <a:tcPr marL="68580" marR="68580" marT="0" marB="0" anchor="ctr"/>
                </a:tc>
              </a:tr>
              <a:tr h="203200">
                <a:tc>
                  <a:txBody>
                    <a:bodyPr/>
                    <a:lstStyle/>
                    <a:p>
                      <a:pPr marL="0" marR="0" algn="just">
                        <a:spcBef>
                          <a:spcPts val="0"/>
                        </a:spcBef>
                        <a:spcAft>
                          <a:spcPts val="0"/>
                        </a:spcAft>
                      </a:pPr>
                      <a:r>
                        <a:rPr lang="en-US" sz="1600">
                          <a:effectLst/>
                        </a:rPr>
                        <a:t>3</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67603</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30.3</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6.71</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dirty="0" smtClean="0">
                          <a:effectLst/>
                        </a:rPr>
                        <a:t>22,113,520</a:t>
                      </a:r>
                      <a:endParaRPr lang="en-US" sz="1600" dirty="0">
                        <a:effectLst/>
                        <a:latin typeface="Times New Roman" panose="02020603050405020304" pitchFamily="18" charset="0"/>
                        <a:ea typeface="宋体" panose="02010600030101010101" pitchFamily="2" charset="-122"/>
                      </a:endParaRPr>
                    </a:p>
                  </a:txBody>
                  <a:tcPr marL="68580" marR="68580" marT="0" marB="0" anchor="ctr"/>
                </a:tc>
              </a:tr>
              <a:tr h="203200">
                <a:tc>
                  <a:txBody>
                    <a:bodyPr/>
                    <a:lstStyle/>
                    <a:p>
                      <a:pPr marL="0" marR="0" algn="just">
                        <a:spcBef>
                          <a:spcPts val="0"/>
                        </a:spcBef>
                        <a:spcAft>
                          <a:spcPts val="0"/>
                        </a:spcAft>
                      </a:pPr>
                      <a:r>
                        <a:rPr lang="en-US" sz="1600">
                          <a:effectLst/>
                        </a:rPr>
                        <a:t>6</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35207</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dirty="0">
                          <a:effectLst/>
                        </a:rPr>
                        <a:t>15.1</a:t>
                      </a:r>
                      <a:endParaRPr lang="en-US"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6.71</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dirty="0" smtClean="0">
                          <a:effectLst/>
                        </a:rPr>
                        <a:t>21,595,499</a:t>
                      </a:r>
                      <a:endParaRPr lang="en-US" sz="1600" dirty="0">
                        <a:effectLst/>
                        <a:latin typeface="Times New Roman" panose="02020603050405020304" pitchFamily="18" charset="0"/>
                        <a:ea typeface="宋体" panose="02010600030101010101" pitchFamily="2" charset="-122"/>
                      </a:endParaRPr>
                    </a:p>
                  </a:txBody>
                  <a:tcPr marL="68580" marR="68580" marT="0" marB="0" anchor="ctr"/>
                </a:tc>
              </a:tr>
              <a:tr h="203200">
                <a:tc>
                  <a:txBody>
                    <a:bodyPr/>
                    <a:lstStyle/>
                    <a:p>
                      <a:pPr marL="0" marR="0" algn="just">
                        <a:spcBef>
                          <a:spcPts val="0"/>
                        </a:spcBef>
                        <a:spcAft>
                          <a:spcPts val="0"/>
                        </a:spcAft>
                      </a:pPr>
                      <a:r>
                        <a:rPr lang="en-US" sz="1600">
                          <a:effectLst/>
                        </a:rPr>
                        <a:t>12</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dirty="0">
                          <a:effectLst/>
                        </a:rPr>
                        <a:t>19295</a:t>
                      </a:r>
                      <a:endParaRPr lang="en-US"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7.0</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7.32</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dirty="0" smtClean="0">
                          <a:effectLst/>
                        </a:rPr>
                        <a:t>22,066,473</a:t>
                      </a:r>
                      <a:endParaRPr lang="en-US" sz="1600" dirty="0">
                        <a:effectLst/>
                        <a:latin typeface="Times New Roman" panose="02020603050405020304" pitchFamily="18" charset="0"/>
                        <a:ea typeface="宋体" panose="02010600030101010101" pitchFamily="2" charset="-122"/>
                      </a:endParaRPr>
                    </a:p>
                  </a:txBody>
                  <a:tcPr marL="68580" marR="68580" marT="0" marB="0" anchor="ctr"/>
                </a:tc>
              </a:tr>
              <a:tr h="203200">
                <a:tc>
                  <a:txBody>
                    <a:bodyPr/>
                    <a:lstStyle/>
                    <a:p>
                      <a:pPr marL="0" marR="0" algn="just">
                        <a:spcBef>
                          <a:spcPts val="0"/>
                        </a:spcBef>
                        <a:spcAft>
                          <a:spcPts val="0"/>
                        </a:spcAft>
                      </a:pPr>
                      <a:r>
                        <a:rPr lang="en-US" sz="1600">
                          <a:effectLst/>
                        </a:rPr>
                        <a:t>24</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11341</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3.2</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8.24</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dirty="0" smtClean="0">
                          <a:effectLst/>
                        </a:rPr>
                        <a:t>22,319,413</a:t>
                      </a:r>
                      <a:endParaRPr lang="en-US" sz="1600" dirty="0">
                        <a:effectLst/>
                        <a:latin typeface="Times New Roman" panose="02020603050405020304" pitchFamily="18" charset="0"/>
                        <a:ea typeface="宋体" panose="02010600030101010101" pitchFamily="2" charset="-122"/>
                      </a:endParaRPr>
                    </a:p>
                  </a:txBody>
                  <a:tcPr marL="68580" marR="68580" marT="0" marB="0" anchor="ctr"/>
                </a:tc>
              </a:tr>
              <a:tr h="203200">
                <a:tc>
                  <a:txBody>
                    <a:bodyPr/>
                    <a:lstStyle/>
                    <a:p>
                      <a:pPr marL="0" marR="0" algn="just">
                        <a:spcBef>
                          <a:spcPts val="0"/>
                        </a:spcBef>
                        <a:spcAft>
                          <a:spcPts val="0"/>
                        </a:spcAft>
                      </a:pPr>
                      <a:r>
                        <a:rPr lang="en-US" sz="1600">
                          <a:effectLst/>
                        </a:rPr>
                        <a:t>48</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7395</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dirty="0">
                          <a:effectLst/>
                        </a:rPr>
                        <a:t>1.5</a:t>
                      </a:r>
                      <a:endParaRPr lang="en-US"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9.15</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dirty="0" smtClean="0">
                          <a:effectLst/>
                        </a:rPr>
                        <a:t>21,489,950</a:t>
                      </a:r>
                      <a:endParaRPr lang="en-US" sz="1600" dirty="0">
                        <a:effectLst/>
                        <a:latin typeface="Times New Roman" panose="02020603050405020304" pitchFamily="18" charset="0"/>
                        <a:ea typeface="宋体" panose="02010600030101010101" pitchFamily="2" charset="-122"/>
                      </a:endParaRPr>
                    </a:p>
                  </a:txBody>
                  <a:tcPr marL="68580" marR="68580" marT="0" marB="0" anchor="ctr"/>
                </a:tc>
              </a:tr>
              <a:tr h="203200">
                <a:tc>
                  <a:txBody>
                    <a:bodyPr/>
                    <a:lstStyle/>
                    <a:p>
                      <a:pPr marL="0" marR="0" algn="just">
                        <a:spcBef>
                          <a:spcPts val="0"/>
                        </a:spcBef>
                        <a:spcAft>
                          <a:spcPts val="0"/>
                        </a:spcAft>
                      </a:pPr>
                      <a:r>
                        <a:rPr lang="en-US" sz="1600">
                          <a:effectLst/>
                        </a:rPr>
                        <a:t>96</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dirty="0">
                          <a:effectLst/>
                        </a:rPr>
                        <a:t>6965</a:t>
                      </a:r>
                      <a:endParaRPr lang="en-US"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dirty="0">
                          <a:effectLst/>
                        </a:rPr>
                        <a:t>0.7</a:t>
                      </a:r>
                      <a:endParaRPr lang="en-US"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12.93</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dirty="0" smtClean="0">
                          <a:effectLst/>
                        </a:rPr>
                        <a:t>21,536,799</a:t>
                      </a:r>
                      <a:endParaRPr lang="en-US" sz="1600" dirty="0">
                        <a:effectLst/>
                        <a:latin typeface="Times New Roman" panose="02020603050405020304" pitchFamily="18" charset="0"/>
                        <a:ea typeface="宋体" panose="02010600030101010101" pitchFamily="2" charset="-122"/>
                      </a:endParaRPr>
                    </a:p>
                  </a:txBody>
                  <a:tcPr marL="68580" marR="68580" marT="0"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52728285"/>
              </p:ext>
            </p:extLst>
          </p:nvPr>
        </p:nvGraphicFramePr>
        <p:xfrm>
          <a:off x="921592" y="4384471"/>
          <a:ext cx="10331126" cy="1950720"/>
        </p:xfrm>
        <a:graphic>
          <a:graphicData uri="http://schemas.openxmlformats.org/drawingml/2006/table">
            <a:tbl>
              <a:tblPr>
                <a:tableStyleId>{5C22544A-7EE6-4342-B048-85BDC9FD1C3A}</a:tableStyleId>
              </a:tblPr>
              <a:tblGrid>
                <a:gridCol w="1626141"/>
                <a:gridCol w="2176246"/>
                <a:gridCol w="2538955"/>
                <a:gridCol w="1813538"/>
                <a:gridCol w="2176246"/>
              </a:tblGrid>
              <a:tr h="152400">
                <a:tc>
                  <a:txBody>
                    <a:bodyPr/>
                    <a:lstStyle/>
                    <a:p>
                      <a:pPr marL="0" marR="0" algn="ctr">
                        <a:spcBef>
                          <a:spcPts val="0"/>
                        </a:spcBef>
                        <a:spcAft>
                          <a:spcPts val="0"/>
                        </a:spcAft>
                      </a:pPr>
                      <a:r>
                        <a:rPr lang="en-US" sz="1600" dirty="0">
                          <a:effectLst/>
                        </a:rPr>
                        <a:t>Number of </a:t>
                      </a:r>
                      <a:r>
                        <a:rPr lang="en-US" sz="1600" dirty="0" smtClean="0">
                          <a:effectLst/>
                        </a:rPr>
                        <a:t>clustering bolts</a:t>
                      </a:r>
                      <a:endParaRPr lang="en-US" sz="20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ctr">
                        <a:spcBef>
                          <a:spcPts val="0"/>
                        </a:spcBef>
                        <a:spcAft>
                          <a:spcPts val="0"/>
                        </a:spcAft>
                      </a:pPr>
                      <a:r>
                        <a:rPr lang="en-US" sz="1600">
                          <a:effectLst/>
                        </a:rPr>
                        <a:t>Total processing time (sec)</a:t>
                      </a:r>
                      <a:endParaRPr lang="en-US" sz="20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ctr">
                        <a:spcBef>
                          <a:spcPts val="0"/>
                        </a:spcBef>
                        <a:spcAft>
                          <a:spcPts val="0"/>
                        </a:spcAft>
                      </a:pPr>
                      <a:r>
                        <a:rPr lang="en-US" sz="1600" dirty="0">
                          <a:effectLst/>
                        </a:rPr>
                        <a:t>Compute time / sync time</a:t>
                      </a:r>
                      <a:endParaRPr lang="en-US" sz="20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ctr">
                        <a:spcBef>
                          <a:spcPts val="0"/>
                        </a:spcBef>
                        <a:spcAft>
                          <a:spcPts val="0"/>
                        </a:spcAft>
                      </a:pPr>
                      <a:r>
                        <a:rPr lang="en-US" sz="1600">
                          <a:effectLst/>
                        </a:rPr>
                        <a:t>Sync time per batch (sec)</a:t>
                      </a:r>
                      <a:endParaRPr lang="en-US" sz="20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ctr">
                        <a:spcBef>
                          <a:spcPts val="0"/>
                        </a:spcBef>
                        <a:spcAft>
                          <a:spcPts val="0"/>
                        </a:spcAft>
                      </a:pPr>
                      <a:r>
                        <a:rPr lang="en-US" sz="1600" dirty="0">
                          <a:effectLst/>
                        </a:rPr>
                        <a:t>Avg. </a:t>
                      </a:r>
                      <a:r>
                        <a:rPr lang="en-US" sz="1600" dirty="0" smtClean="0">
                          <a:effectLst/>
                        </a:rPr>
                        <a:t>size </a:t>
                      </a:r>
                      <a:r>
                        <a:rPr lang="en-US" sz="1600" dirty="0">
                          <a:effectLst/>
                        </a:rPr>
                        <a:t>of sync </a:t>
                      </a:r>
                      <a:r>
                        <a:rPr lang="en-US" sz="1600" dirty="0" smtClean="0">
                          <a:effectLst/>
                        </a:rPr>
                        <a:t>message bytes</a:t>
                      </a:r>
                      <a:endParaRPr lang="en-US" sz="2000" dirty="0">
                        <a:effectLst/>
                        <a:latin typeface="Times New Roman" panose="02020603050405020304" pitchFamily="18" charset="0"/>
                        <a:ea typeface="宋体" panose="02010600030101010101" pitchFamily="2" charset="-122"/>
                      </a:endParaRPr>
                    </a:p>
                  </a:txBody>
                  <a:tcPr marL="68580" marR="68580" marT="0" marB="0" anchor="ctr"/>
                </a:tc>
              </a:tr>
              <a:tr h="203200">
                <a:tc>
                  <a:txBody>
                    <a:bodyPr/>
                    <a:lstStyle/>
                    <a:p>
                      <a:pPr marL="0" marR="0" algn="just">
                        <a:spcBef>
                          <a:spcPts val="0"/>
                        </a:spcBef>
                        <a:spcAft>
                          <a:spcPts val="0"/>
                        </a:spcAft>
                      </a:pPr>
                      <a:r>
                        <a:rPr lang="en-US" sz="1600">
                          <a:effectLst/>
                        </a:rPr>
                        <a:t>3</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50381</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252.6</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0.62</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effectLst/>
                        </a:rPr>
                        <a:t>2,525,896</a:t>
                      </a:r>
                      <a:endParaRPr lang="en-US" sz="1600" dirty="0" smtClean="0">
                        <a:effectLst/>
                        <a:latin typeface="Times New Roman" panose="02020603050405020304" pitchFamily="18" charset="0"/>
                        <a:ea typeface="宋体" panose="02010600030101010101" pitchFamily="2" charset="-122"/>
                      </a:endParaRPr>
                    </a:p>
                  </a:txBody>
                  <a:tcPr marL="68580" marR="68580" marT="0" marB="0" anchor="ctr"/>
                </a:tc>
              </a:tr>
              <a:tr h="203200">
                <a:tc>
                  <a:txBody>
                    <a:bodyPr/>
                    <a:lstStyle/>
                    <a:p>
                      <a:pPr marL="0" marR="0" algn="just">
                        <a:spcBef>
                          <a:spcPts val="0"/>
                        </a:spcBef>
                        <a:spcAft>
                          <a:spcPts val="0"/>
                        </a:spcAft>
                      </a:pPr>
                      <a:r>
                        <a:rPr lang="en-US" sz="1600">
                          <a:effectLst/>
                        </a:rPr>
                        <a:t>6</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22949</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96.4</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0.73</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effectLst/>
                        </a:rPr>
                        <a:t>2,529,779</a:t>
                      </a:r>
                      <a:endParaRPr lang="en-US" sz="1600" dirty="0" smtClean="0">
                        <a:effectLst/>
                        <a:latin typeface="Times New Roman" panose="02020603050405020304" pitchFamily="18" charset="0"/>
                        <a:ea typeface="宋体" panose="02010600030101010101" pitchFamily="2" charset="-122"/>
                      </a:endParaRPr>
                    </a:p>
                  </a:txBody>
                  <a:tcPr marL="68580" marR="68580" marT="0" marB="0" anchor="ctr"/>
                </a:tc>
              </a:tr>
              <a:tr h="203200">
                <a:tc>
                  <a:txBody>
                    <a:bodyPr/>
                    <a:lstStyle/>
                    <a:p>
                      <a:pPr marL="0" marR="0" algn="just">
                        <a:spcBef>
                          <a:spcPts val="0"/>
                        </a:spcBef>
                        <a:spcAft>
                          <a:spcPts val="0"/>
                        </a:spcAft>
                      </a:pPr>
                      <a:r>
                        <a:rPr lang="en-US" sz="1600">
                          <a:effectLst/>
                        </a:rPr>
                        <a:t>12</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11560</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dirty="0">
                          <a:effectLst/>
                        </a:rPr>
                        <a:t>42.2</a:t>
                      </a:r>
                      <a:endParaRPr lang="en-US"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0.81</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dirty="0" smtClean="0">
                          <a:effectLst/>
                        </a:rPr>
                        <a:t>2,532,349</a:t>
                      </a:r>
                      <a:endParaRPr lang="en-US" sz="1600" dirty="0">
                        <a:effectLst/>
                        <a:latin typeface="Times New Roman" panose="02020603050405020304" pitchFamily="18" charset="0"/>
                        <a:ea typeface="宋体" panose="02010600030101010101" pitchFamily="2" charset="-122"/>
                      </a:endParaRPr>
                    </a:p>
                  </a:txBody>
                  <a:tcPr marL="68580" marR="68580" marT="0" marB="0" anchor="ctr"/>
                </a:tc>
              </a:tr>
              <a:tr h="203200">
                <a:tc>
                  <a:txBody>
                    <a:bodyPr/>
                    <a:lstStyle/>
                    <a:p>
                      <a:pPr marL="0" marR="0" algn="just">
                        <a:spcBef>
                          <a:spcPts val="0"/>
                        </a:spcBef>
                        <a:spcAft>
                          <a:spcPts val="0"/>
                        </a:spcAft>
                      </a:pPr>
                      <a:r>
                        <a:rPr lang="en-US" sz="1600">
                          <a:effectLst/>
                        </a:rPr>
                        <a:t>24</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6221</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21.7</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0.81</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dirty="0" smtClean="0">
                          <a:effectLst/>
                        </a:rPr>
                        <a:t>2,544,095</a:t>
                      </a:r>
                      <a:endParaRPr lang="en-US" sz="1600" dirty="0">
                        <a:effectLst/>
                        <a:latin typeface="Times New Roman" panose="02020603050405020304" pitchFamily="18" charset="0"/>
                        <a:ea typeface="宋体" panose="02010600030101010101" pitchFamily="2" charset="-122"/>
                      </a:endParaRPr>
                    </a:p>
                  </a:txBody>
                  <a:tcPr marL="68580" marR="68580" marT="0" marB="0" anchor="ctr"/>
                </a:tc>
              </a:tr>
              <a:tr h="203200">
                <a:tc>
                  <a:txBody>
                    <a:bodyPr/>
                    <a:lstStyle/>
                    <a:p>
                      <a:pPr marL="0" marR="0" algn="just">
                        <a:spcBef>
                          <a:spcPts val="0"/>
                        </a:spcBef>
                        <a:spcAft>
                          <a:spcPts val="0"/>
                        </a:spcAft>
                      </a:pPr>
                      <a:r>
                        <a:rPr lang="en-US" sz="1600">
                          <a:effectLst/>
                        </a:rPr>
                        <a:t>48</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3490</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8.4</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1.08</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dirty="0" smtClean="0">
                          <a:effectLst/>
                        </a:rPr>
                        <a:t>2,559,221</a:t>
                      </a:r>
                      <a:endParaRPr lang="en-US" sz="1600" dirty="0">
                        <a:effectLst/>
                        <a:latin typeface="Times New Roman" panose="02020603050405020304" pitchFamily="18" charset="0"/>
                        <a:ea typeface="宋体" panose="02010600030101010101" pitchFamily="2" charset="-122"/>
                      </a:endParaRPr>
                    </a:p>
                  </a:txBody>
                  <a:tcPr marL="68580" marR="68580" marT="0" marB="0" anchor="ctr"/>
                </a:tc>
              </a:tr>
              <a:tr h="203200">
                <a:tc>
                  <a:txBody>
                    <a:bodyPr/>
                    <a:lstStyle/>
                    <a:p>
                      <a:pPr marL="0" marR="0" algn="just">
                        <a:spcBef>
                          <a:spcPts val="0"/>
                        </a:spcBef>
                        <a:spcAft>
                          <a:spcPts val="0"/>
                        </a:spcAft>
                      </a:pPr>
                      <a:r>
                        <a:rPr lang="en-US" sz="1600">
                          <a:effectLst/>
                        </a:rPr>
                        <a:t>96</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2494</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2.5</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a:effectLst/>
                        </a:rPr>
                        <a:t>2.17</a:t>
                      </a:r>
                      <a:endParaRPr lang="en-US"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0" marR="0" algn="just">
                        <a:spcBef>
                          <a:spcPts val="0"/>
                        </a:spcBef>
                        <a:spcAft>
                          <a:spcPts val="0"/>
                        </a:spcAft>
                      </a:pPr>
                      <a:r>
                        <a:rPr lang="en-US" sz="1600" dirty="0" smtClean="0">
                          <a:effectLst/>
                        </a:rPr>
                        <a:t>2,590,857</a:t>
                      </a:r>
                      <a:endParaRPr lang="en-US" sz="1600" dirty="0">
                        <a:effectLst/>
                        <a:latin typeface="Times New Roman" panose="02020603050405020304" pitchFamily="18" charset="0"/>
                        <a:ea typeface="宋体" panose="02010600030101010101" pitchFamily="2" charset="-122"/>
                      </a:endParaRPr>
                    </a:p>
                  </a:txBody>
                  <a:tcPr marL="68580" marR="68580" marT="0" marB="0" anchor="ctr"/>
                </a:tc>
              </a:tr>
            </a:tbl>
          </a:graphicData>
        </a:graphic>
      </p:graphicFrame>
      <p:sp>
        <p:nvSpPr>
          <p:cNvPr id="7" name="TextBox 6"/>
          <p:cNvSpPr txBox="1"/>
          <p:nvPr/>
        </p:nvSpPr>
        <p:spPr>
          <a:xfrm>
            <a:off x="914400" y="1506022"/>
            <a:ext cx="3750906" cy="369332"/>
          </a:xfrm>
          <a:prstGeom prst="rect">
            <a:avLst/>
          </a:prstGeom>
          <a:noFill/>
        </p:spPr>
        <p:txBody>
          <a:bodyPr wrap="square" rtlCol="0">
            <a:spAutoFit/>
          </a:bodyPr>
          <a:lstStyle/>
          <a:p>
            <a:r>
              <a:rPr lang="en-US" dirty="0" smtClean="0"/>
              <a:t>Full-centroids synchronization</a:t>
            </a:r>
            <a:endParaRPr lang="en-US" dirty="0"/>
          </a:p>
        </p:txBody>
      </p:sp>
      <p:sp>
        <p:nvSpPr>
          <p:cNvPr id="8" name="TextBox 7"/>
          <p:cNvSpPr txBox="1"/>
          <p:nvPr/>
        </p:nvSpPr>
        <p:spPr>
          <a:xfrm>
            <a:off x="934616" y="4009736"/>
            <a:ext cx="3750906" cy="369332"/>
          </a:xfrm>
          <a:prstGeom prst="rect">
            <a:avLst/>
          </a:prstGeom>
          <a:noFill/>
        </p:spPr>
        <p:txBody>
          <a:bodyPr wrap="square" rtlCol="0">
            <a:spAutoFit/>
          </a:bodyPr>
          <a:lstStyle/>
          <a:p>
            <a:r>
              <a:rPr lang="en-US" dirty="0" smtClean="0"/>
              <a:t>Cluster-delta synchronization</a:t>
            </a:r>
            <a:endParaRPr lang="en-US" dirty="0"/>
          </a:p>
        </p:txBody>
      </p:sp>
      <p:sp>
        <p:nvSpPr>
          <p:cNvPr id="9" name="Rounded Rectangle 8"/>
          <p:cNvSpPr/>
          <p:nvPr/>
        </p:nvSpPr>
        <p:spPr>
          <a:xfrm>
            <a:off x="7203232" y="2326778"/>
            <a:ext cx="2901820" cy="15395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7203232" y="4849844"/>
            <a:ext cx="2901820" cy="15395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635473" y="890255"/>
            <a:ext cx="9262900" cy="369332"/>
          </a:xfrm>
          <a:prstGeom prst="rect">
            <a:avLst/>
          </a:prstGeom>
          <a:noFill/>
        </p:spPr>
        <p:txBody>
          <a:bodyPr wrap="square" rtlCol="0">
            <a:spAutoFit/>
          </a:bodyPr>
          <a:lstStyle/>
          <a:p>
            <a:r>
              <a:rPr lang="en-US" dirty="0" smtClean="0"/>
              <a:t>Messages are compressed by </a:t>
            </a:r>
            <a:r>
              <a:rPr lang="en-US" dirty="0" err="1" smtClean="0"/>
              <a:t>ActiveMQ</a:t>
            </a:r>
            <a:r>
              <a:rPr lang="en-US" dirty="0" smtClean="0"/>
              <a:t> and transmitted size is about 6 times smaller</a:t>
            </a:r>
            <a:endParaRPr lang="en-US" dirty="0"/>
          </a:p>
        </p:txBody>
      </p:sp>
    </p:spTree>
    <p:extLst>
      <p:ext uri="{BB962C8B-B14F-4D97-AF65-F5344CB8AC3E}">
        <p14:creationId xmlns:p14="http://schemas.microsoft.com/office/powerpoint/2010/main" val="38899019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Scalability comparison</a:t>
            </a:r>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24</a:t>
            </a:fld>
            <a:endParaRPr lang="en-US" dirty="0">
              <a:solidFill>
                <a:prstClr val="black">
                  <a:tint val="75000"/>
                </a:prstClr>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46309" y="1263810"/>
            <a:ext cx="8905577" cy="4581976"/>
          </a:xfrm>
          <a:prstGeom prst="rect">
            <a:avLst/>
          </a:prstGeom>
          <a:noFill/>
          <a:ln>
            <a:noFill/>
          </a:ln>
        </p:spPr>
      </p:pic>
      <p:sp>
        <p:nvSpPr>
          <p:cNvPr id="7" name="Content Placeholder 2"/>
          <p:cNvSpPr txBox="1">
            <a:spLocks/>
          </p:cNvSpPr>
          <p:nvPr/>
        </p:nvSpPr>
        <p:spPr>
          <a:xfrm>
            <a:off x="1646310" y="5845786"/>
            <a:ext cx="9267342" cy="99205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600"/>
              </a:spcBef>
              <a:buClr>
                <a:srgbClr val="FF0000"/>
              </a:buClr>
              <a:buFont typeface="Wingdings" panose="05000000000000000000" pitchFamily="2" charset="2"/>
              <a:buChar char="§"/>
            </a:pPr>
            <a:r>
              <a:rPr lang="en-US" sz="2400" dirty="0" smtClean="0"/>
              <a:t>Madrid: non-peak time, 33 </a:t>
            </a:r>
            <a:r>
              <a:rPr lang="en-US" sz="2400" dirty="0" err="1" smtClean="0"/>
              <a:t>mins</a:t>
            </a:r>
            <a:r>
              <a:rPr lang="en-US" sz="2400" dirty="0" smtClean="0"/>
              <a:t> to process 50 mins’ data</a:t>
            </a:r>
          </a:p>
          <a:p>
            <a:pPr marL="342900" lvl="0" indent="-342900">
              <a:lnSpc>
                <a:spcPct val="100000"/>
              </a:lnSpc>
              <a:spcBef>
                <a:spcPts val="600"/>
              </a:spcBef>
              <a:buClr>
                <a:srgbClr val="FF0000"/>
              </a:buClr>
              <a:buFont typeface="Wingdings" panose="05000000000000000000" pitchFamily="2" charset="2"/>
              <a:buChar char="§"/>
            </a:pPr>
            <a:r>
              <a:rPr lang="en-US" sz="2400" dirty="0" smtClean="0"/>
              <a:t>Moe: peak-time, larger (~double) batch size, 39mins for 50 mins’ data</a:t>
            </a:r>
          </a:p>
        </p:txBody>
      </p:sp>
      <p:sp>
        <p:nvSpPr>
          <p:cNvPr id="3" name="TextBox 2"/>
          <p:cNvSpPr txBox="1"/>
          <p:nvPr/>
        </p:nvSpPr>
        <p:spPr>
          <a:xfrm>
            <a:off x="2551814" y="1988811"/>
            <a:ext cx="3880884" cy="1200329"/>
          </a:xfrm>
          <a:prstGeom prst="rect">
            <a:avLst/>
          </a:prstGeom>
          <a:solidFill>
            <a:schemeClr val="bg1"/>
          </a:solidFill>
        </p:spPr>
        <p:txBody>
          <a:bodyPr wrap="square" rtlCol="0">
            <a:spAutoFit/>
          </a:bodyPr>
          <a:lstStyle/>
          <a:p>
            <a:r>
              <a:rPr lang="en-US" sz="2400" dirty="0" smtClean="0"/>
              <a:t>92 larger than 70 as “grain size” (</a:t>
            </a:r>
            <a:r>
              <a:rPr lang="en-US" sz="2400" dirty="0" err="1" smtClean="0"/>
              <a:t>protomemes</a:t>
            </a:r>
            <a:r>
              <a:rPr lang="en-US" sz="2400" dirty="0" smtClean="0"/>
              <a:t> per bolt) larger by factor of two</a:t>
            </a:r>
            <a:endParaRPr lang="en-US" sz="2400" dirty="0"/>
          </a:p>
        </p:txBody>
      </p:sp>
    </p:spTree>
    <p:extLst>
      <p:ext uri="{BB962C8B-B14F-4D97-AF65-F5344CB8AC3E}">
        <p14:creationId xmlns:p14="http://schemas.microsoft.com/office/powerpoint/2010/main" val="13323613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Comparison with related work</a:t>
            </a:r>
            <a:endParaRPr lang="en-US" sz="3600" b="1" dirty="0"/>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25</a:t>
            </a:fld>
            <a:endParaRPr lang="en-US" dirty="0">
              <a:solidFill>
                <a:prstClr val="black">
                  <a:tint val="75000"/>
                </a:prstClr>
              </a:solidFill>
            </a:endParaRPr>
          </a:p>
        </p:txBody>
      </p:sp>
      <p:sp>
        <p:nvSpPr>
          <p:cNvPr id="5" name="Content Placeholder 2"/>
          <p:cNvSpPr txBox="1">
            <a:spLocks/>
          </p:cNvSpPr>
          <p:nvPr/>
        </p:nvSpPr>
        <p:spPr>
          <a:xfrm>
            <a:off x="0" y="1607687"/>
            <a:ext cx="11353800" cy="447878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nSpc>
                <a:spcPct val="100000"/>
              </a:lnSpc>
              <a:spcBef>
                <a:spcPct val="20000"/>
              </a:spcBef>
              <a:buClr>
                <a:srgbClr val="FF0000"/>
              </a:buClr>
              <a:buFont typeface="Wingdings" panose="05000000000000000000" pitchFamily="2" charset="2"/>
              <a:buChar char="§"/>
            </a:pPr>
            <a:r>
              <a:rPr lang="en-US" dirty="0" smtClean="0">
                <a:solidFill>
                  <a:prstClr val="black"/>
                </a:solidFill>
              </a:rPr>
              <a:t>Projected</a:t>
            </a:r>
            <a:r>
              <a:rPr lang="en-US" dirty="0">
                <a:solidFill>
                  <a:prstClr val="black"/>
                </a:solidFill>
              </a:rPr>
              <a:t>/subspace </a:t>
            </a:r>
            <a:r>
              <a:rPr lang="en-US" dirty="0" smtClean="0">
                <a:solidFill>
                  <a:prstClr val="black"/>
                </a:solidFill>
              </a:rPr>
              <a:t>clustering, </a:t>
            </a:r>
            <a:r>
              <a:rPr lang="en-US" dirty="0">
                <a:solidFill>
                  <a:prstClr val="black"/>
                </a:solidFill>
              </a:rPr>
              <a:t>density-based </a:t>
            </a:r>
            <a:r>
              <a:rPr lang="en-US" dirty="0" smtClean="0">
                <a:solidFill>
                  <a:prstClr val="black"/>
                </a:solidFill>
              </a:rPr>
              <a:t>approaches</a:t>
            </a:r>
          </a:p>
          <a:p>
            <a:pPr marL="800100" lvl="1" indent="-342900">
              <a:lnSpc>
                <a:spcPct val="100000"/>
              </a:lnSpc>
              <a:spcBef>
                <a:spcPct val="20000"/>
              </a:spcBef>
              <a:buClr>
                <a:srgbClr val="FF0000"/>
              </a:buClr>
              <a:buFont typeface="Wingdings" panose="05000000000000000000" pitchFamily="2" charset="2"/>
              <a:buChar char="§"/>
            </a:pPr>
            <a:r>
              <a:rPr lang="en-US" sz="2600" dirty="0" smtClean="0">
                <a:solidFill>
                  <a:prstClr val="black"/>
                </a:solidFill>
              </a:rPr>
              <a:t>Hard to apply to multiple high-dimensional vectors</a:t>
            </a:r>
          </a:p>
          <a:p>
            <a:pPr marL="800100" lvl="1" indent="-342900">
              <a:lnSpc>
                <a:spcPct val="100000"/>
              </a:lnSpc>
              <a:spcBef>
                <a:spcPct val="20000"/>
              </a:spcBef>
              <a:buClr>
                <a:srgbClr val="FF0000"/>
              </a:buClr>
              <a:buFont typeface="Wingdings" panose="05000000000000000000" pitchFamily="2" charset="2"/>
              <a:buChar char="§"/>
            </a:pPr>
            <a:r>
              <a:rPr lang="en-US" dirty="0">
                <a:solidFill>
                  <a:prstClr val="black"/>
                </a:solidFill>
              </a:rPr>
              <a:t>Aggarwal, C. C., Han, J., Wang, J., Yu, P. S. </a:t>
            </a:r>
            <a:r>
              <a:rPr lang="en-US" i="1" dirty="0">
                <a:solidFill>
                  <a:prstClr val="black"/>
                </a:solidFill>
              </a:rPr>
              <a:t>A framework for </a:t>
            </a:r>
            <a:r>
              <a:rPr lang="en-US" i="1" dirty="0" smtClean="0">
                <a:solidFill>
                  <a:prstClr val="black"/>
                </a:solidFill>
              </a:rPr>
              <a:t>projected clustering </a:t>
            </a:r>
            <a:r>
              <a:rPr lang="en-US" i="1" dirty="0">
                <a:solidFill>
                  <a:prstClr val="black"/>
                </a:solidFill>
              </a:rPr>
              <a:t>of high dimensional data streams</a:t>
            </a:r>
            <a:r>
              <a:rPr lang="en-US" dirty="0">
                <a:solidFill>
                  <a:prstClr val="black"/>
                </a:solidFill>
              </a:rPr>
              <a:t>. In Proceedings of the </a:t>
            </a:r>
            <a:r>
              <a:rPr lang="en-US" dirty="0" smtClean="0">
                <a:solidFill>
                  <a:prstClr val="black"/>
                </a:solidFill>
              </a:rPr>
              <a:t>30</a:t>
            </a:r>
            <a:r>
              <a:rPr lang="en-US" baseline="30000" dirty="0" smtClean="0">
                <a:solidFill>
                  <a:prstClr val="black"/>
                </a:solidFill>
              </a:rPr>
              <a:t>th</a:t>
            </a:r>
            <a:r>
              <a:rPr lang="en-US" dirty="0" smtClean="0">
                <a:solidFill>
                  <a:prstClr val="black"/>
                </a:solidFill>
              </a:rPr>
              <a:t> International </a:t>
            </a:r>
            <a:r>
              <a:rPr lang="en-US" dirty="0">
                <a:solidFill>
                  <a:prstClr val="black"/>
                </a:solidFill>
              </a:rPr>
              <a:t>Conference on Very Large Data Bases (VLDB 2004</a:t>
            </a:r>
            <a:r>
              <a:rPr lang="en-US" dirty="0" smtClean="0">
                <a:solidFill>
                  <a:prstClr val="black"/>
                </a:solidFill>
              </a:rPr>
              <a:t>).</a:t>
            </a:r>
            <a:endParaRPr lang="en-US" dirty="0">
              <a:solidFill>
                <a:prstClr val="black"/>
              </a:solidFill>
            </a:endParaRPr>
          </a:p>
          <a:p>
            <a:pPr marL="800100" lvl="1" indent="-342900">
              <a:lnSpc>
                <a:spcPct val="100000"/>
              </a:lnSpc>
              <a:spcBef>
                <a:spcPct val="20000"/>
              </a:spcBef>
              <a:buClr>
                <a:srgbClr val="FF0000"/>
              </a:buClr>
              <a:buFont typeface="Wingdings" panose="05000000000000000000" pitchFamily="2" charset="2"/>
              <a:buChar char="§"/>
            </a:pPr>
            <a:r>
              <a:rPr lang="en-US" dirty="0" err="1">
                <a:solidFill>
                  <a:prstClr val="black"/>
                </a:solidFill>
              </a:rPr>
              <a:t>Amini</a:t>
            </a:r>
            <a:r>
              <a:rPr lang="en-US" dirty="0">
                <a:solidFill>
                  <a:prstClr val="black"/>
                </a:solidFill>
              </a:rPr>
              <a:t>, A., </a:t>
            </a:r>
            <a:r>
              <a:rPr lang="en-US" dirty="0" err="1">
                <a:solidFill>
                  <a:prstClr val="black"/>
                </a:solidFill>
              </a:rPr>
              <a:t>Wah</a:t>
            </a:r>
            <a:r>
              <a:rPr lang="en-US" dirty="0">
                <a:solidFill>
                  <a:prstClr val="black"/>
                </a:solidFill>
              </a:rPr>
              <a:t>, T. Y. </a:t>
            </a:r>
            <a:r>
              <a:rPr lang="en-US" i="1" dirty="0">
                <a:solidFill>
                  <a:prstClr val="black"/>
                </a:solidFill>
              </a:rPr>
              <a:t>DENGRIS-Stream: a density-grid based </a:t>
            </a:r>
            <a:r>
              <a:rPr lang="en-US" i="1" dirty="0" smtClean="0">
                <a:solidFill>
                  <a:prstClr val="black"/>
                </a:solidFill>
              </a:rPr>
              <a:t>clustering algorithm </a:t>
            </a:r>
            <a:r>
              <a:rPr lang="en-US" i="1" dirty="0">
                <a:solidFill>
                  <a:prstClr val="black"/>
                </a:solidFill>
              </a:rPr>
              <a:t>for evolving data streams over sliding window</a:t>
            </a:r>
            <a:r>
              <a:rPr lang="en-US" dirty="0">
                <a:solidFill>
                  <a:prstClr val="black"/>
                </a:solidFill>
              </a:rPr>
              <a:t>. In Proceedings </a:t>
            </a:r>
            <a:r>
              <a:rPr lang="en-US" dirty="0" smtClean="0">
                <a:solidFill>
                  <a:prstClr val="black"/>
                </a:solidFill>
              </a:rPr>
              <a:t>of the </a:t>
            </a:r>
            <a:r>
              <a:rPr lang="en-US" dirty="0">
                <a:solidFill>
                  <a:prstClr val="black"/>
                </a:solidFill>
              </a:rPr>
              <a:t>2012 International Conference on Data Mining and </a:t>
            </a:r>
            <a:r>
              <a:rPr lang="en-US" dirty="0" smtClean="0">
                <a:solidFill>
                  <a:prstClr val="black"/>
                </a:solidFill>
              </a:rPr>
              <a:t>Computer Engineering </a:t>
            </a:r>
            <a:r>
              <a:rPr lang="en-US" dirty="0">
                <a:solidFill>
                  <a:prstClr val="black"/>
                </a:solidFill>
              </a:rPr>
              <a:t>(ICDMCE 2012).</a:t>
            </a:r>
            <a:endParaRPr lang="en-US" dirty="0" smtClean="0">
              <a:solidFill>
                <a:prstClr val="black"/>
              </a:solidFill>
            </a:endParaRPr>
          </a:p>
          <a:p>
            <a:pPr marL="342900" lvl="0" indent="-342900">
              <a:lnSpc>
                <a:spcPct val="100000"/>
              </a:lnSpc>
              <a:spcBef>
                <a:spcPct val="20000"/>
              </a:spcBef>
              <a:buClr>
                <a:srgbClr val="FF0000"/>
              </a:buClr>
              <a:buFont typeface="Wingdings" panose="05000000000000000000" pitchFamily="2" charset="2"/>
              <a:buChar char="§"/>
            </a:pPr>
            <a:r>
              <a:rPr lang="en-US" dirty="0" smtClean="0">
                <a:solidFill>
                  <a:prstClr val="black"/>
                </a:solidFill>
              </a:rPr>
              <a:t>Parallel sequential leader clustering over tweet streams</a:t>
            </a:r>
          </a:p>
          <a:p>
            <a:pPr marL="800100" lvl="1" indent="-342900">
              <a:lnSpc>
                <a:spcPct val="100000"/>
              </a:lnSpc>
              <a:spcBef>
                <a:spcPct val="20000"/>
              </a:spcBef>
              <a:buClr>
                <a:srgbClr val="FF0000"/>
              </a:buClr>
              <a:buFont typeface="Wingdings" panose="05000000000000000000" pitchFamily="2" charset="2"/>
              <a:buChar char="§"/>
            </a:pPr>
            <a:r>
              <a:rPr lang="en-US" sz="2600" dirty="0" smtClean="0">
                <a:solidFill>
                  <a:prstClr val="black"/>
                </a:solidFill>
              </a:rPr>
              <a:t>Only uses text information and no global synchronization</a:t>
            </a:r>
          </a:p>
          <a:p>
            <a:pPr marL="800100" lvl="1" indent="-342900">
              <a:lnSpc>
                <a:spcPct val="100000"/>
              </a:lnSpc>
              <a:spcBef>
                <a:spcPct val="20000"/>
              </a:spcBef>
              <a:buClr>
                <a:srgbClr val="FF0000"/>
              </a:buClr>
              <a:buFont typeface="Wingdings" panose="05000000000000000000" pitchFamily="2" charset="2"/>
              <a:buChar char="§"/>
            </a:pPr>
            <a:r>
              <a:rPr lang="en-US" dirty="0" smtClean="0"/>
              <a:t>Wu, G., </a:t>
            </a:r>
            <a:r>
              <a:rPr lang="en-US" dirty="0" err="1" smtClean="0"/>
              <a:t>Boydell</a:t>
            </a:r>
            <a:r>
              <a:rPr lang="en-US" dirty="0" smtClean="0"/>
              <a:t>, O., Cunningham, P. </a:t>
            </a:r>
            <a:r>
              <a:rPr lang="en-US" i="1" dirty="0" smtClean="0"/>
              <a:t>High-throughput, Web-scale data stream clustering</a:t>
            </a:r>
            <a:r>
              <a:rPr lang="en-US" dirty="0" smtClean="0"/>
              <a:t>. In Proceedings of the 4th Web Search Click Data workshop (WSCD 2014).</a:t>
            </a:r>
          </a:p>
          <a:p>
            <a:pPr marL="0" lvl="0" indent="0">
              <a:lnSpc>
                <a:spcPct val="100000"/>
              </a:lnSpc>
              <a:spcBef>
                <a:spcPct val="20000"/>
              </a:spcBef>
              <a:buClr>
                <a:srgbClr val="FF0000"/>
              </a:buClr>
              <a:buNone/>
            </a:pPr>
            <a:endParaRPr lang="en-US" dirty="0" smtClean="0"/>
          </a:p>
        </p:txBody>
      </p:sp>
    </p:spTree>
    <p:extLst>
      <p:ext uri="{BB962C8B-B14F-4D97-AF65-F5344CB8AC3E}">
        <p14:creationId xmlns:p14="http://schemas.microsoft.com/office/powerpoint/2010/main" val="34423255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prstClr val="black"/>
                </a:solidFill>
              </a:rPr>
              <a:t>Conclusions</a:t>
            </a:r>
            <a:endParaRPr lang="en-US" dirty="0"/>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26</a:t>
            </a:fld>
            <a:endParaRPr lang="en-US" dirty="0">
              <a:solidFill>
                <a:prstClr val="black">
                  <a:tint val="75000"/>
                </a:prstClr>
              </a:solidFill>
            </a:endParaRPr>
          </a:p>
        </p:txBody>
      </p:sp>
      <p:sp>
        <p:nvSpPr>
          <p:cNvPr id="5" name="Content Placeholder 2"/>
          <p:cNvSpPr txBox="1">
            <a:spLocks/>
          </p:cNvSpPr>
          <p:nvPr/>
        </p:nvSpPr>
        <p:spPr>
          <a:xfrm>
            <a:off x="116958" y="1607687"/>
            <a:ext cx="11236842" cy="38932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nSpc>
                <a:spcPct val="100000"/>
              </a:lnSpc>
              <a:spcBef>
                <a:spcPct val="20000"/>
              </a:spcBef>
              <a:buClr>
                <a:srgbClr val="FF0000"/>
              </a:buClr>
              <a:buFont typeface="Wingdings" panose="05000000000000000000" pitchFamily="2" charset="2"/>
              <a:buChar char="§"/>
            </a:pPr>
            <a:r>
              <a:rPr lang="en-US" dirty="0" smtClean="0">
                <a:solidFill>
                  <a:prstClr val="black"/>
                </a:solidFill>
              </a:rPr>
              <a:t>Parallel Online clustering succeeds with modification of commodity stream processing with Apache Storm</a:t>
            </a:r>
          </a:p>
          <a:p>
            <a:pPr marL="342900" lvl="0" indent="-342900">
              <a:lnSpc>
                <a:spcPct val="100000"/>
              </a:lnSpc>
              <a:spcBef>
                <a:spcPct val="20000"/>
              </a:spcBef>
              <a:buClr>
                <a:srgbClr val="FF0000"/>
              </a:buClr>
              <a:buFont typeface="Wingdings" panose="05000000000000000000" pitchFamily="2" charset="2"/>
              <a:buChar char="§"/>
            </a:pPr>
            <a:r>
              <a:rPr lang="en-US" dirty="0" smtClean="0">
                <a:solidFill>
                  <a:prstClr val="black"/>
                </a:solidFill>
              </a:rPr>
              <a:t>For dynamic </a:t>
            </a:r>
            <a:r>
              <a:rPr lang="en-US" dirty="0">
                <a:solidFill>
                  <a:prstClr val="black"/>
                </a:solidFill>
              </a:rPr>
              <a:t>synchronization </a:t>
            </a:r>
            <a:r>
              <a:rPr lang="en-US" dirty="0" smtClean="0">
                <a:solidFill>
                  <a:prstClr val="black"/>
                </a:solidFill>
              </a:rPr>
              <a:t>in online parallel clustering, additional coordination over dataflow needed</a:t>
            </a:r>
          </a:p>
          <a:p>
            <a:pPr marL="342900" lvl="0" indent="-342900">
              <a:lnSpc>
                <a:spcPct val="100000"/>
              </a:lnSpc>
              <a:spcBef>
                <a:spcPct val="20000"/>
              </a:spcBef>
              <a:buClr>
                <a:srgbClr val="FF0000"/>
              </a:buClr>
              <a:buFont typeface="Wingdings" panose="05000000000000000000" pitchFamily="2" charset="2"/>
              <a:buChar char="§"/>
            </a:pPr>
            <a:r>
              <a:rPr lang="en-US" dirty="0" smtClean="0">
                <a:solidFill>
                  <a:prstClr val="black"/>
                </a:solidFill>
              </a:rPr>
              <a:t>Synchronization strategies depend </a:t>
            </a:r>
            <a:r>
              <a:rPr lang="en-US" dirty="0">
                <a:solidFill>
                  <a:prstClr val="black"/>
                </a:solidFill>
              </a:rPr>
              <a:t>on </a:t>
            </a:r>
            <a:r>
              <a:rPr lang="en-US" dirty="0" smtClean="0">
                <a:solidFill>
                  <a:prstClr val="black"/>
                </a:solidFill>
              </a:rPr>
              <a:t>data representation </a:t>
            </a:r>
            <a:r>
              <a:rPr lang="en-US" dirty="0">
                <a:solidFill>
                  <a:prstClr val="black"/>
                </a:solidFill>
              </a:rPr>
              <a:t>and </a:t>
            </a:r>
            <a:r>
              <a:rPr lang="en-US" dirty="0" smtClean="0">
                <a:solidFill>
                  <a:prstClr val="black"/>
                </a:solidFill>
              </a:rPr>
              <a:t>similarity metrics, </a:t>
            </a:r>
          </a:p>
          <a:p>
            <a:pPr marL="800100" lvl="1" indent="-342900">
              <a:lnSpc>
                <a:spcPct val="100000"/>
              </a:lnSpc>
              <a:spcBef>
                <a:spcPct val="20000"/>
              </a:spcBef>
              <a:buClr>
                <a:srgbClr val="FF0000"/>
              </a:buClr>
              <a:buFont typeface="Wingdings" panose="05000000000000000000" pitchFamily="2" charset="2"/>
              <a:buChar char="§"/>
            </a:pPr>
            <a:r>
              <a:rPr lang="en-US" dirty="0" smtClean="0">
                <a:solidFill>
                  <a:prstClr val="black"/>
                </a:solidFill>
              </a:rPr>
              <a:t>Need delta (change)-based communication methods for high-dimensional data</a:t>
            </a:r>
          </a:p>
        </p:txBody>
      </p:sp>
    </p:spTree>
    <p:extLst>
      <p:ext uri="{BB962C8B-B14F-4D97-AF65-F5344CB8AC3E}">
        <p14:creationId xmlns:p14="http://schemas.microsoft.com/office/powerpoint/2010/main" val="2393783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Future work</a:t>
            </a:r>
            <a:endParaRPr lang="en-US" sz="3600" b="1" dirty="0"/>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27</a:t>
            </a:fld>
            <a:endParaRPr lang="en-US" dirty="0">
              <a:solidFill>
                <a:prstClr val="black">
                  <a:tint val="75000"/>
                </a:prstClr>
              </a:solidFill>
            </a:endParaRPr>
          </a:p>
        </p:txBody>
      </p:sp>
      <p:sp>
        <p:nvSpPr>
          <p:cNvPr id="5" name="Content Placeholder 2"/>
          <p:cNvSpPr txBox="1">
            <a:spLocks/>
          </p:cNvSpPr>
          <p:nvPr/>
        </p:nvSpPr>
        <p:spPr>
          <a:xfrm>
            <a:off x="487324" y="1511041"/>
            <a:ext cx="11704676" cy="475715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nSpc>
                <a:spcPct val="100000"/>
              </a:lnSpc>
              <a:spcBef>
                <a:spcPts val="1200"/>
              </a:spcBef>
              <a:spcAft>
                <a:spcPts val="600"/>
              </a:spcAft>
              <a:buClr>
                <a:srgbClr val="FF0000"/>
              </a:buClr>
              <a:buFont typeface="Wingdings" panose="05000000000000000000" pitchFamily="2" charset="2"/>
              <a:buChar char="§"/>
            </a:pPr>
            <a:r>
              <a:rPr lang="en-US" dirty="0" smtClean="0">
                <a:solidFill>
                  <a:prstClr val="black"/>
                </a:solidFill>
              </a:rPr>
              <a:t>Integrate Harp communication to allow parallel processing in </a:t>
            </a:r>
            <a:r>
              <a:rPr lang="en-US" dirty="0" smtClean="0">
                <a:solidFill>
                  <a:prstClr val="black"/>
                </a:solidFill>
              </a:rPr>
              <a:t>map- streaming computation</a:t>
            </a:r>
            <a:endParaRPr lang="en-US" dirty="0" smtClean="0">
              <a:solidFill>
                <a:prstClr val="black"/>
              </a:solidFill>
            </a:endParaRPr>
          </a:p>
          <a:p>
            <a:pPr marL="342900" lvl="0" indent="-342900">
              <a:lnSpc>
                <a:spcPct val="100000"/>
              </a:lnSpc>
              <a:spcBef>
                <a:spcPts val="1200"/>
              </a:spcBef>
              <a:spcAft>
                <a:spcPts val="600"/>
              </a:spcAft>
              <a:buClr>
                <a:srgbClr val="FF0000"/>
              </a:buClr>
              <a:buFont typeface="Wingdings" panose="05000000000000000000" pitchFamily="2" charset="2"/>
              <a:buChar char="§"/>
            </a:pPr>
            <a:endParaRPr lang="en-US" dirty="0" smtClean="0">
              <a:solidFill>
                <a:prstClr val="black"/>
              </a:solidFill>
            </a:endParaRPr>
          </a:p>
          <a:p>
            <a:pPr marL="342900" lvl="0" indent="-342900">
              <a:lnSpc>
                <a:spcPct val="100000"/>
              </a:lnSpc>
              <a:spcBef>
                <a:spcPts val="1200"/>
              </a:spcBef>
              <a:spcAft>
                <a:spcPts val="600"/>
              </a:spcAft>
              <a:buClr>
                <a:srgbClr val="FF0000"/>
              </a:buClr>
              <a:buFont typeface="Wingdings" panose="05000000000000000000" pitchFamily="2" charset="2"/>
              <a:buChar char="§"/>
            </a:pPr>
            <a:r>
              <a:rPr lang="en-US" dirty="0" smtClean="0">
                <a:solidFill>
                  <a:prstClr val="black"/>
                </a:solidFill>
              </a:rPr>
              <a:t>Scale up to support </a:t>
            </a:r>
            <a:r>
              <a:rPr lang="en-US" dirty="0" smtClean="0">
                <a:solidFill>
                  <a:prstClr val="black"/>
                </a:solidFill>
              </a:rPr>
              <a:t>processing at the speed of full Twitter stream</a:t>
            </a:r>
          </a:p>
          <a:p>
            <a:pPr marL="342900" lvl="0" indent="-342900">
              <a:lnSpc>
                <a:spcPct val="100000"/>
              </a:lnSpc>
              <a:spcBef>
                <a:spcPts val="1200"/>
              </a:spcBef>
              <a:spcAft>
                <a:spcPts val="600"/>
              </a:spcAft>
              <a:buClr>
                <a:srgbClr val="FF0000"/>
              </a:buClr>
              <a:buFont typeface="Wingdings" panose="05000000000000000000" pitchFamily="2" charset="2"/>
              <a:buChar char="§"/>
            </a:pPr>
            <a:endParaRPr lang="en-US" dirty="0">
              <a:solidFill>
                <a:prstClr val="black"/>
              </a:solidFill>
            </a:endParaRPr>
          </a:p>
          <a:p>
            <a:pPr marL="342900" lvl="0" indent="-342900">
              <a:lnSpc>
                <a:spcPct val="100000"/>
              </a:lnSpc>
              <a:spcBef>
                <a:spcPts val="1200"/>
              </a:spcBef>
              <a:spcAft>
                <a:spcPts val="600"/>
              </a:spcAft>
              <a:buClr>
                <a:srgbClr val="FF0000"/>
              </a:buClr>
              <a:buFont typeface="Wingdings" panose="05000000000000000000" pitchFamily="2" charset="2"/>
              <a:buChar char="§"/>
            </a:pPr>
            <a:r>
              <a:rPr lang="en-US" dirty="0" smtClean="0">
                <a:solidFill>
                  <a:prstClr val="black"/>
                </a:solidFill>
              </a:rPr>
              <a:t>Experimenting with sketch table based methods that can be competitive for very large datasets</a:t>
            </a:r>
          </a:p>
          <a:p>
            <a:pPr marL="800100" lvl="1" indent="-342900">
              <a:lnSpc>
                <a:spcPct val="100000"/>
              </a:lnSpc>
              <a:spcBef>
                <a:spcPts val="1200"/>
              </a:spcBef>
              <a:spcAft>
                <a:spcPts val="600"/>
              </a:spcAft>
              <a:buClr>
                <a:srgbClr val="FF0000"/>
              </a:buClr>
              <a:buFont typeface="Wingdings" panose="05000000000000000000" pitchFamily="2" charset="2"/>
              <a:buChar char="§"/>
            </a:pPr>
            <a:r>
              <a:rPr lang="en-US" dirty="0" smtClean="0"/>
              <a:t>These hash bag keys to a smaller domain to decrease size of vectors</a:t>
            </a:r>
          </a:p>
          <a:p>
            <a:pPr marL="800100" lvl="1" indent="-342900">
              <a:lnSpc>
                <a:spcPct val="100000"/>
              </a:lnSpc>
              <a:spcBef>
                <a:spcPts val="1200"/>
              </a:spcBef>
              <a:spcAft>
                <a:spcPts val="600"/>
              </a:spcAft>
              <a:buClr>
                <a:srgbClr val="FF0000"/>
              </a:buClr>
              <a:buFont typeface="Wingdings" panose="05000000000000000000" pitchFamily="2" charset="2"/>
              <a:buChar char="§"/>
            </a:pPr>
            <a:r>
              <a:rPr lang="en-US" dirty="0" smtClean="0"/>
              <a:t>Aggarwal</a:t>
            </a:r>
            <a:r>
              <a:rPr lang="en-US" dirty="0"/>
              <a:t>, C. C. A framework for clustering massive-domain data streams. In Proceedings of the 25th IEEE International Conference on Data Engineering (ICDE 2009). </a:t>
            </a:r>
          </a:p>
          <a:p>
            <a:pPr marL="800100" lvl="1" indent="-342900">
              <a:lnSpc>
                <a:spcPct val="100000"/>
              </a:lnSpc>
              <a:spcBef>
                <a:spcPts val="1200"/>
              </a:spcBef>
              <a:spcAft>
                <a:spcPts val="600"/>
              </a:spcAft>
              <a:buClr>
                <a:srgbClr val="FF0000"/>
              </a:buClr>
              <a:buFont typeface="Wingdings" panose="05000000000000000000" pitchFamily="2" charset="2"/>
              <a:buChar char="§"/>
            </a:pPr>
            <a:endParaRPr lang="en-US" dirty="0">
              <a:solidFill>
                <a:prstClr val="black"/>
              </a:solidFill>
            </a:endParaRPr>
          </a:p>
        </p:txBody>
      </p:sp>
    </p:spTree>
    <p:extLst>
      <p:ext uri="{BB962C8B-B14F-4D97-AF65-F5344CB8AC3E}">
        <p14:creationId xmlns:p14="http://schemas.microsoft.com/office/powerpoint/2010/main" val="33675501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28</a:t>
            </a:fld>
            <a:endParaRPr lang="en-US" dirty="0">
              <a:solidFill>
                <a:prstClr val="black">
                  <a:tint val="75000"/>
                </a:prstClr>
              </a:solidFill>
            </a:endParaRPr>
          </a:p>
        </p:txBody>
      </p:sp>
      <p:sp>
        <p:nvSpPr>
          <p:cNvPr id="5" name="Title 1"/>
          <p:cNvSpPr>
            <a:spLocks noGrp="1"/>
          </p:cNvSpPr>
          <p:nvPr>
            <p:ph type="title"/>
          </p:nvPr>
        </p:nvSpPr>
        <p:spPr>
          <a:xfrm>
            <a:off x="609600" y="274638"/>
            <a:ext cx="10972800" cy="1143000"/>
          </a:xfrm>
        </p:spPr>
        <p:txBody>
          <a:bodyPr>
            <a:normAutofit/>
          </a:bodyPr>
          <a:lstStyle/>
          <a:p>
            <a:r>
              <a:rPr lang="en-US" sz="3600" b="1" dirty="0" smtClean="0"/>
              <a:t>Acknowledgements</a:t>
            </a:r>
            <a:endParaRPr lang="en-US" sz="3600" b="1" dirty="0"/>
          </a:p>
        </p:txBody>
      </p:sp>
      <p:sp>
        <p:nvSpPr>
          <p:cNvPr id="6" name="Content Placeholder 2"/>
          <p:cNvSpPr txBox="1">
            <a:spLocks/>
          </p:cNvSpPr>
          <p:nvPr/>
        </p:nvSpPr>
        <p:spPr>
          <a:xfrm>
            <a:off x="3544" y="1980201"/>
            <a:ext cx="11449493" cy="337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nSpc>
                <a:spcPct val="100000"/>
              </a:lnSpc>
              <a:spcBef>
                <a:spcPts val="1200"/>
              </a:spcBef>
              <a:spcAft>
                <a:spcPts val="600"/>
              </a:spcAft>
              <a:buClr>
                <a:srgbClr val="FF0000"/>
              </a:buClr>
              <a:buFont typeface="Wingdings" panose="05000000000000000000" pitchFamily="2" charset="2"/>
              <a:buChar char="§"/>
            </a:pPr>
            <a:r>
              <a:rPr lang="en-US" dirty="0" smtClean="0">
                <a:solidFill>
                  <a:prstClr val="black"/>
                </a:solidFill>
              </a:rPr>
              <a:t>NSF </a:t>
            </a:r>
            <a:r>
              <a:rPr lang="en-US" dirty="0">
                <a:solidFill>
                  <a:prstClr val="black"/>
                </a:solidFill>
              </a:rPr>
              <a:t>grant OCI-1149432 and DARPA grant </a:t>
            </a:r>
            <a:r>
              <a:rPr lang="en-US" dirty="0" smtClean="0">
                <a:solidFill>
                  <a:prstClr val="black"/>
                </a:solidFill>
              </a:rPr>
              <a:t>W911NF-12-1-0037</a:t>
            </a:r>
            <a:endParaRPr lang="en-US" dirty="0">
              <a:solidFill>
                <a:prstClr val="black"/>
              </a:solidFill>
            </a:endParaRPr>
          </a:p>
          <a:p>
            <a:pPr marL="342900" lvl="0" indent="-342900">
              <a:lnSpc>
                <a:spcPct val="100000"/>
              </a:lnSpc>
              <a:spcBef>
                <a:spcPts val="1200"/>
              </a:spcBef>
              <a:spcAft>
                <a:spcPts val="600"/>
              </a:spcAft>
              <a:buClr>
                <a:srgbClr val="FF0000"/>
              </a:buClr>
              <a:buFont typeface="Wingdings" panose="05000000000000000000" pitchFamily="2" charset="2"/>
              <a:buChar char="§"/>
            </a:pPr>
            <a:endParaRPr lang="en-US" dirty="0" smtClean="0">
              <a:solidFill>
                <a:prstClr val="black"/>
              </a:solidFill>
            </a:endParaRPr>
          </a:p>
          <a:p>
            <a:pPr marL="342900" lvl="0" indent="-342900">
              <a:lnSpc>
                <a:spcPct val="100000"/>
              </a:lnSpc>
              <a:spcBef>
                <a:spcPts val="1200"/>
              </a:spcBef>
              <a:spcAft>
                <a:spcPts val="600"/>
              </a:spcAft>
              <a:buClr>
                <a:srgbClr val="FF0000"/>
              </a:buClr>
              <a:buFont typeface="Wingdings" panose="05000000000000000000" pitchFamily="2" charset="2"/>
              <a:buChar char="§"/>
            </a:pPr>
            <a:r>
              <a:rPr lang="en-US" dirty="0" smtClean="0">
                <a:solidFill>
                  <a:prstClr val="black"/>
                </a:solidFill>
              </a:rPr>
              <a:t>Thank </a:t>
            </a:r>
            <a:r>
              <a:rPr lang="en-US" dirty="0">
                <a:solidFill>
                  <a:prstClr val="black"/>
                </a:solidFill>
              </a:rPr>
              <a:t>Mohsen </a:t>
            </a:r>
            <a:r>
              <a:rPr lang="en-US" dirty="0" err="1" smtClean="0">
                <a:solidFill>
                  <a:prstClr val="black"/>
                </a:solidFill>
              </a:rPr>
              <a:t>JafariAsbagh</a:t>
            </a:r>
            <a:r>
              <a:rPr lang="en-US" dirty="0" smtClean="0">
                <a:solidFill>
                  <a:prstClr val="black"/>
                </a:solidFill>
              </a:rPr>
              <a:t>, </a:t>
            </a:r>
            <a:r>
              <a:rPr lang="en-US" dirty="0" err="1" smtClean="0">
                <a:solidFill>
                  <a:prstClr val="black"/>
                </a:solidFill>
              </a:rPr>
              <a:t>Onur</a:t>
            </a:r>
            <a:r>
              <a:rPr lang="en-US" dirty="0" smtClean="0">
                <a:solidFill>
                  <a:prstClr val="black"/>
                </a:solidFill>
              </a:rPr>
              <a:t> </a:t>
            </a:r>
            <a:r>
              <a:rPr lang="en-US" dirty="0" err="1" smtClean="0">
                <a:solidFill>
                  <a:prstClr val="black"/>
                </a:solidFill>
              </a:rPr>
              <a:t>Varol</a:t>
            </a:r>
            <a:r>
              <a:rPr lang="en-US" dirty="0" smtClean="0">
                <a:solidFill>
                  <a:prstClr val="black"/>
                </a:solidFill>
              </a:rPr>
              <a:t> for help </a:t>
            </a:r>
            <a:r>
              <a:rPr lang="en-US" dirty="0">
                <a:solidFill>
                  <a:prstClr val="black"/>
                </a:solidFill>
              </a:rPr>
              <a:t>in </a:t>
            </a:r>
            <a:r>
              <a:rPr lang="en-US" dirty="0" smtClean="0">
                <a:solidFill>
                  <a:prstClr val="black"/>
                </a:solidFill>
              </a:rPr>
              <a:t>the </a:t>
            </a:r>
            <a:r>
              <a:rPr lang="en-US" dirty="0">
                <a:solidFill>
                  <a:prstClr val="black"/>
                </a:solidFill>
              </a:rPr>
              <a:t>sequential algorithm</a:t>
            </a:r>
          </a:p>
          <a:p>
            <a:pPr marL="342900" lvl="0" indent="-342900">
              <a:lnSpc>
                <a:spcPct val="100000"/>
              </a:lnSpc>
              <a:spcBef>
                <a:spcPts val="1200"/>
              </a:spcBef>
              <a:spcAft>
                <a:spcPts val="600"/>
              </a:spcAft>
              <a:buClr>
                <a:srgbClr val="FF0000"/>
              </a:buClr>
              <a:buFont typeface="Wingdings" panose="05000000000000000000" pitchFamily="2" charset="2"/>
              <a:buChar char="§"/>
            </a:pPr>
            <a:endParaRPr lang="en-US" dirty="0">
              <a:solidFill>
                <a:prstClr val="black"/>
              </a:solidFill>
            </a:endParaRPr>
          </a:p>
          <a:p>
            <a:pPr marL="342900" lvl="0" indent="-342900">
              <a:lnSpc>
                <a:spcPct val="100000"/>
              </a:lnSpc>
              <a:spcBef>
                <a:spcPts val="1200"/>
              </a:spcBef>
              <a:spcAft>
                <a:spcPts val="600"/>
              </a:spcAft>
              <a:buClr>
                <a:srgbClr val="FF0000"/>
              </a:buClr>
              <a:buFont typeface="Wingdings" panose="05000000000000000000" pitchFamily="2" charset="2"/>
              <a:buChar char="§"/>
            </a:pPr>
            <a:r>
              <a:rPr lang="en-US" dirty="0" smtClean="0">
                <a:solidFill>
                  <a:prstClr val="black"/>
                </a:solidFill>
              </a:rPr>
              <a:t>Thank Professors </a:t>
            </a:r>
            <a:r>
              <a:rPr lang="en-US" dirty="0">
                <a:solidFill>
                  <a:prstClr val="black"/>
                </a:solidFill>
              </a:rPr>
              <a:t>Alessandro </a:t>
            </a:r>
            <a:r>
              <a:rPr lang="en-US" dirty="0" err="1">
                <a:solidFill>
                  <a:prstClr val="black"/>
                </a:solidFill>
              </a:rPr>
              <a:t>Flammini</a:t>
            </a:r>
            <a:r>
              <a:rPr lang="en-US" dirty="0">
                <a:solidFill>
                  <a:prstClr val="black"/>
                </a:solidFill>
              </a:rPr>
              <a:t>, Geoffrey Fox </a:t>
            </a:r>
            <a:r>
              <a:rPr lang="en-US" dirty="0" smtClean="0">
                <a:solidFill>
                  <a:prstClr val="black"/>
                </a:solidFill>
              </a:rPr>
              <a:t>(narrator) and </a:t>
            </a:r>
            <a:r>
              <a:rPr lang="en-US" dirty="0" smtClean="0">
                <a:solidFill>
                  <a:prstClr val="black"/>
                </a:solidFill>
              </a:rPr>
              <a:t>Filippo </a:t>
            </a:r>
            <a:r>
              <a:rPr lang="en-US" dirty="0" err="1" smtClean="0">
                <a:solidFill>
                  <a:prstClr val="black"/>
                </a:solidFill>
              </a:rPr>
              <a:t>Menczer</a:t>
            </a:r>
            <a:r>
              <a:rPr lang="en-US" dirty="0" smtClean="0">
                <a:solidFill>
                  <a:prstClr val="black"/>
                </a:solidFill>
              </a:rPr>
              <a:t> </a:t>
            </a:r>
            <a:r>
              <a:rPr lang="en-US" dirty="0">
                <a:solidFill>
                  <a:prstClr val="black"/>
                </a:solidFill>
              </a:rPr>
              <a:t>for their support and advice</a:t>
            </a:r>
          </a:p>
        </p:txBody>
      </p:sp>
    </p:spTree>
    <p:extLst>
      <p:ext uri="{BB962C8B-B14F-4D97-AF65-F5344CB8AC3E}">
        <p14:creationId xmlns:p14="http://schemas.microsoft.com/office/powerpoint/2010/main" val="3955767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prstClr val="black"/>
                </a:solidFill>
              </a:rPr>
              <a:t>Background</a:t>
            </a:r>
            <a:endParaRPr lang="en-US" dirty="0"/>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3</a:t>
            </a:fld>
            <a:endParaRPr lang="en-US" dirty="0">
              <a:solidFill>
                <a:prstClr val="black">
                  <a:tint val="75000"/>
                </a:prstClr>
              </a:solidFill>
            </a:endParaRPr>
          </a:p>
        </p:txBody>
      </p:sp>
      <p:sp>
        <p:nvSpPr>
          <p:cNvPr id="5" name="Content Placeholder 2"/>
          <p:cNvSpPr>
            <a:spLocks noGrp="1"/>
          </p:cNvSpPr>
          <p:nvPr>
            <p:ph idx="1"/>
          </p:nvPr>
        </p:nvSpPr>
        <p:spPr>
          <a:xfrm>
            <a:off x="609600" y="1614492"/>
            <a:ext cx="10972800" cy="5009592"/>
          </a:xfrm>
        </p:spPr>
        <p:txBody>
          <a:bodyPr>
            <a:normAutofit fontScale="70000" lnSpcReduction="20000"/>
          </a:bodyPr>
          <a:lstStyle/>
          <a:p>
            <a:pPr>
              <a:spcAft>
                <a:spcPts val="1200"/>
              </a:spcAft>
              <a:buClr>
                <a:srgbClr val="FF0000"/>
              </a:buClr>
              <a:buFont typeface="Wingdings" panose="05000000000000000000" pitchFamily="2" charset="2"/>
              <a:buChar char="§"/>
            </a:pPr>
            <a:r>
              <a:rPr lang="en-US" dirty="0" smtClean="0"/>
              <a:t>Important trend</a:t>
            </a:r>
            <a:r>
              <a:rPr lang="en-US" dirty="0"/>
              <a:t> </a:t>
            </a:r>
            <a:r>
              <a:rPr lang="en-US" dirty="0" smtClean="0"/>
              <a:t>to combine both batch and streaming data </a:t>
            </a:r>
            <a:r>
              <a:rPr lang="en-US" dirty="0" smtClean="0"/>
              <a:t>but </a:t>
            </a:r>
            <a:r>
              <a:rPr lang="en-US" dirty="0" smtClean="0"/>
              <a:t>even streaming on its own is not well studied</a:t>
            </a:r>
          </a:p>
          <a:p>
            <a:pPr>
              <a:spcAft>
                <a:spcPts val="1200"/>
              </a:spcAft>
              <a:buClr>
                <a:srgbClr val="FF0000"/>
              </a:buClr>
              <a:buFont typeface="Wingdings" panose="05000000000000000000" pitchFamily="2" charset="2"/>
              <a:buChar char="§"/>
            </a:pPr>
            <a:r>
              <a:rPr lang="en-US" dirty="0" smtClean="0"/>
              <a:t>Many commercial systems</a:t>
            </a:r>
          </a:p>
          <a:p>
            <a:pPr lvl="1">
              <a:spcAft>
                <a:spcPts val="1200"/>
              </a:spcAft>
              <a:buClr>
                <a:srgbClr val="FF0000"/>
              </a:buClr>
              <a:buFont typeface="Wingdings" panose="05000000000000000000" pitchFamily="2" charset="2"/>
              <a:buChar char="§"/>
            </a:pPr>
            <a:r>
              <a:rPr lang="en-US" b="1" dirty="0" smtClean="0"/>
              <a:t>Google Cloud Dataflow</a:t>
            </a:r>
          </a:p>
          <a:p>
            <a:pPr lvl="1">
              <a:spcAft>
                <a:spcPts val="1200"/>
              </a:spcAft>
              <a:buClr>
                <a:srgbClr val="FF0000"/>
              </a:buClr>
              <a:buFont typeface="Wingdings" panose="05000000000000000000" pitchFamily="2" charset="2"/>
              <a:buChar char="§"/>
            </a:pPr>
            <a:r>
              <a:rPr lang="en-US" b="1" dirty="0" smtClean="0"/>
              <a:t>Amazon </a:t>
            </a:r>
            <a:r>
              <a:rPr lang="en-US" b="1" dirty="0" smtClean="0"/>
              <a:t>Kinesis</a:t>
            </a:r>
          </a:p>
          <a:p>
            <a:pPr lvl="1">
              <a:spcAft>
                <a:spcPts val="1200"/>
              </a:spcAft>
              <a:buClr>
                <a:srgbClr val="FF0000"/>
              </a:buClr>
              <a:buFont typeface="Wingdings" panose="05000000000000000000" pitchFamily="2" charset="2"/>
              <a:buChar char="§"/>
            </a:pPr>
            <a:r>
              <a:rPr lang="en-US" b="1" dirty="0"/>
              <a:t>Azure Stream Analytics </a:t>
            </a:r>
            <a:endParaRPr lang="en-US" b="1" dirty="0" smtClean="0"/>
          </a:p>
          <a:p>
            <a:pPr lvl="1">
              <a:spcAft>
                <a:spcPts val="1200"/>
              </a:spcAft>
              <a:buClr>
                <a:srgbClr val="FF0000"/>
              </a:buClr>
              <a:buFont typeface="Wingdings" panose="05000000000000000000" pitchFamily="2" charset="2"/>
              <a:buChar char="§"/>
            </a:pPr>
            <a:r>
              <a:rPr lang="en-US" dirty="0" smtClean="0"/>
              <a:t>Plus open source from Twitter </a:t>
            </a:r>
            <a:r>
              <a:rPr lang="en-US" b="1" dirty="0" smtClean="0"/>
              <a:t>Apache </a:t>
            </a:r>
            <a:r>
              <a:rPr lang="en-US" b="1" dirty="0" smtClean="0"/>
              <a:t>Storm</a:t>
            </a:r>
          </a:p>
          <a:p>
            <a:pPr>
              <a:spcAft>
                <a:spcPts val="1200"/>
              </a:spcAft>
              <a:buClr>
                <a:srgbClr val="FF0000"/>
              </a:buClr>
              <a:buFont typeface="Wingdings" panose="05000000000000000000" pitchFamily="2" charset="2"/>
              <a:buChar char="§"/>
            </a:pPr>
            <a:r>
              <a:rPr lang="en-US" dirty="0" smtClean="0"/>
              <a:t>New class of streaming algorithms needing both streaming and parallel synchronization</a:t>
            </a:r>
          </a:p>
          <a:p>
            <a:pPr>
              <a:spcAft>
                <a:spcPts val="1200"/>
              </a:spcAft>
              <a:buClr>
                <a:srgbClr val="FF0000"/>
              </a:buClr>
              <a:buFont typeface="Wingdings" panose="05000000000000000000" pitchFamily="2" charset="2"/>
              <a:buChar char="§"/>
            </a:pPr>
            <a:r>
              <a:rPr lang="en-US" dirty="0" smtClean="0"/>
              <a:t>This paper discusses parallel streaming algorithm (each point looked at once) and parallel streaming runtime (starting with Apache Storm)</a:t>
            </a:r>
          </a:p>
          <a:p>
            <a:endParaRPr lang="en-US" dirty="0" smtClean="0"/>
          </a:p>
        </p:txBody>
      </p:sp>
    </p:spTree>
    <p:extLst>
      <p:ext uri="{BB962C8B-B14F-4D97-AF65-F5344CB8AC3E}">
        <p14:creationId xmlns:p14="http://schemas.microsoft.com/office/powerpoint/2010/main" val="1574268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prstClr val="black"/>
                </a:solidFill>
              </a:rPr>
              <a:t>Background – Cloud DIKW</a:t>
            </a:r>
            <a:endParaRPr lang="en-US" dirty="0"/>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4</a:t>
            </a:fld>
            <a:endParaRPr lang="en-US" dirty="0">
              <a:solidFill>
                <a:prstClr val="black">
                  <a:tint val="75000"/>
                </a:prstClr>
              </a:solidFill>
            </a:endParaRPr>
          </a:p>
        </p:txBody>
      </p:sp>
      <p:sp>
        <p:nvSpPr>
          <p:cNvPr id="5" name="Content Placeholder 2"/>
          <p:cNvSpPr>
            <a:spLocks noGrp="1"/>
          </p:cNvSpPr>
          <p:nvPr>
            <p:ph idx="1"/>
          </p:nvPr>
        </p:nvSpPr>
        <p:spPr>
          <a:xfrm>
            <a:off x="730113" y="6146209"/>
            <a:ext cx="10972800" cy="677536"/>
          </a:xfrm>
        </p:spPr>
        <p:txBody>
          <a:bodyPr>
            <a:normAutofit/>
          </a:bodyPr>
          <a:lstStyle/>
          <a:p>
            <a:pPr>
              <a:spcAft>
                <a:spcPts val="1200"/>
              </a:spcAft>
              <a:buClr>
                <a:srgbClr val="FF0000"/>
              </a:buClr>
              <a:buFont typeface="Wingdings" panose="05000000000000000000" pitchFamily="2" charset="2"/>
              <a:buChar char="§"/>
            </a:pPr>
            <a:r>
              <a:rPr lang="en-US" sz="2400" dirty="0" smtClean="0"/>
              <a:t>Supporting non-trivial streaming algorithms requiring global synchronization</a:t>
            </a:r>
            <a:endParaRPr lang="en-US" dirty="0" smtClean="0"/>
          </a:p>
          <a:p>
            <a:endParaRPr lang="en-US" dirty="0"/>
          </a:p>
          <a:p>
            <a:endParaRPr lang="en-US" dirty="0" smtClean="0"/>
          </a:p>
          <a:p>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279388" y="1290683"/>
            <a:ext cx="8636318" cy="4785046"/>
          </a:xfrm>
          <a:prstGeom prst="rect">
            <a:avLst/>
          </a:prstGeom>
          <a:noFill/>
          <a:ln>
            <a:noFill/>
          </a:ln>
        </p:spPr>
      </p:pic>
      <p:cxnSp>
        <p:nvCxnSpPr>
          <p:cNvPr id="7" name="Straight Connector 6"/>
          <p:cNvCxnSpPr/>
          <p:nvPr/>
        </p:nvCxnSpPr>
        <p:spPr>
          <a:xfrm flipV="1">
            <a:off x="1308887" y="4573792"/>
            <a:ext cx="10686411" cy="1309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809870" y="2609687"/>
            <a:ext cx="0" cy="196410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0958" y="2898602"/>
            <a:ext cx="1724878" cy="707886"/>
          </a:xfrm>
          <a:prstGeom prst="rect">
            <a:avLst/>
          </a:prstGeom>
          <a:noFill/>
        </p:spPr>
        <p:txBody>
          <a:bodyPr wrap="square" rtlCol="0">
            <a:spAutoFit/>
          </a:bodyPr>
          <a:lstStyle/>
          <a:p>
            <a:r>
              <a:rPr lang="en-US" sz="2000" dirty="0" smtClean="0"/>
              <a:t>Batch analysis module</a:t>
            </a:r>
            <a:endParaRPr lang="en-US" sz="2000" dirty="0"/>
          </a:p>
        </p:txBody>
      </p:sp>
      <p:sp>
        <p:nvSpPr>
          <p:cNvPr id="10" name="TextBox 9"/>
          <p:cNvSpPr txBox="1"/>
          <p:nvPr/>
        </p:nvSpPr>
        <p:spPr>
          <a:xfrm>
            <a:off x="9859898" y="4722138"/>
            <a:ext cx="2147098" cy="400110"/>
          </a:xfrm>
          <a:prstGeom prst="rect">
            <a:avLst/>
          </a:prstGeom>
          <a:noFill/>
        </p:spPr>
        <p:txBody>
          <a:bodyPr wrap="square" rtlCol="0">
            <a:spAutoFit/>
          </a:bodyPr>
          <a:lstStyle/>
          <a:p>
            <a:r>
              <a:rPr lang="en-US" sz="2000" dirty="0" smtClean="0"/>
              <a:t>Storage substrate</a:t>
            </a:r>
            <a:endParaRPr lang="en-US" sz="2000" dirty="0"/>
          </a:p>
        </p:txBody>
      </p:sp>
      <p:sp>
        <p:nvSpPr>
          <p:cNvPr id="11" name="TextBox 10"/>
          <p:cNvSpPr txBox="1"/>
          <p:nvPr/>
        </p:nvSpPr>
        <p:spPr>
          <a:xfrm>
            <a:off x="-39597" y="2898602"/>
            <a:ext cx="1348484" cy="1015663"/>
          </a:xfrm>
          <a:prstGeom prst="rect">
            <a:avLst/>
          </a:prstGeom>
          <a:noFill/>
        </p:spPr>
        <p:txBody>
          <a:bodyPr wrap="square" rtlCol="0">
            <a:spAutoFit/>
          </a:bodyPr>
          <a:lstStyle/>
          <a:p>
            <a:pPr algn="r"/>
            <a:r>
              <a:rPr lang="en-US" sz="2000" dirty="0" smtClean="0"/>
              <a:t>Streaming analysis module</a:t>
            </a:r>
            <a:endParaRPr lang="en-US" sz="2000" dirty="0"/>
          </a:p>
        </p:txBody>
      </p:sp>
      <p:sp>
        <p:nvSpPr>
          <p:cNvPr id="12" name="Rounded Rectangle 11"/>
          <p:cNvSpPr/>
          <p:nvPr/>
        </p:nvSpPr>
        <p:spPr>
          <a:xfrm>
            <a:off x="1532905" y="3117706"/>
            <a:ext cx="4189466" cy="1320834"/>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 name="TextBox 2"/>
          <p:cNvSpPr txBox="1"/>
          <p:nvPr/>
        </p:nvSpPr>
        <p:spPr>
          <a:xfrm>
            <a:off x="8535388" y="1979934"/>
            <a:ext cx="1029444" cy="461665"/>
          </a:xfrm>
          <a:prstGeom prst="rect">
            <a:avLst/>
          </a:prstGeom>
          <a:noFill/>
        </p:spPr>
        <p:txBody>
          <a:bodyPr wrap="square" rtlCol="0">
            <a:spAutoFit/>
          </a:bodyPr>
          <a:lstStyle/>
          <a:p>
            <a:r>
              <a:rPr lang="en-US" sz="2400" b="1" dirty="0" smtClean="0"/>
              <a:t>BATCH</a:t>
            </a:r>
            <a:endParaRPr lang="en-US" sz="2400" b="1" dirty="0"/>
          </a:p>
        </p:txBody>
      </p:sp>
      <p:sp>
        <p:nvSpPr>
          <p:cNvPr id="13" name="TextBox 12"/>
          <p:cNvSpPr txBox="1"/>
          <p:nvPr/>
        </p:nvSpPr>
        <p:spPr>
          <a:xfrm>
            <a:off x="1384049" y="2036839"/>
            <a:ext cx="1432508" cy="461665"/>
          </a:xfrm>
          <a:prstGeom prst="rect">
            <a:avLst/>
          </a:prstGeom>
          <a:noFill/>
        </p:spPr>
        <p:txBody>
          <a:bodyPr wrap="square" rtlCol="0">
            <a:spAutoFit/>
          </a:bodyPr>
          <a:lstStyle/>
          <a:p>
            <a:r>
              <a:rPr lang="en-US" sz="2400" b="1" dirty="0" smtClean="0"/>
              <a:t>STREAM</a:t>
            </a:r>
            <a:endParaRPr lang="en-US" sz="2400" b="1" dirty="0"/>
          </a:p>
        </p:txBody>
      </p:sp>
    </p:spTree>
    <p:extLst>
      <p:ext uri="{BB962C8B-B14F-4D97-AF65-F5344CB8AC3E}">
        <p14:creationId xmlns:p14="http://schemas.microsoft.com/office/powerpoint/2010/main" val="3618431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0707" y="113426"/>
            <a:ext cx="10611293" cy="1143000"/>
          </a:xfrm>
        </p:spPr>
        <p:txBody>
          <a:bodyPr>
            <a:noAutofit/>
          </a:bodyPr>
          <a:lstStyle/>
          <a:p>
            <a:r>
              <a:rPr lang="en-US" b="1" dirty="0"/>
              <a:t>DESPIC analysis pipeline for meme clustering and classification </a:t>
            </a:r>
          </a:p>
        </p:txBody>
      </p:sp>
      <p:sp>
        <p:nvSpPr>
          <p:cNvPr id="3" name="Slide Number Placeholder 2"/>
          <p:cNvSpPr>
            <a:spLocks noGrp="1"/>
          </p:cNvSpPr>
          <p:nvPr>
            <p:ph type="sldNum" sz="quarter" idx="12"/>
          </p:nvPr>
        </p:nvSpPr>
        <p:spPr/>
        <p:txBody>
          <a:bodyPr/>
          <a:lstStyle/>
          <a:p>
            <a:fld id="{04EFFF6C-AE4E-4FE6-A064-67A5E3D5DC7A}" type="slidenum">
              <a:rPr lang="en-US" smtClean="0">
                <a:solidFill>
                  <a:prstClr val="black">
                    <a:tint val="75000"/>
                  </a:prstClr>
                </a:solidFill>
              </a:rPr>
              <a:pPr/>
              <a:t>5</a:t>
            </a:fld>
            <a:endParaRPr lang="en-US">
              <a:solidFill>
                <a:prstClr val="black">
                  <a:tint val="75000"/>
                </a:prstClr>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67" y="2488019"/>
            <a:ext cx="12158333" cy="2548154"/>
          </a:xfrm>
          <a:prstGeom prst="rect">
            <a:avLst/>
          </a:prstGeom>
          <a:noFill/>
          <a:ln>
            <a:noFill/>
          </a:ln>
        </p:spPr>
      </p:pic>
      <p:sp>
        <p:nvSpPr>
          <p:cNvPr id="5" name="Rectangle 4"/>
          <p:cNvSpPr/>
          <p:nvPr/>
        </p:nvSpPr>
        <p:spPr>
          <a:xfrm>
            <a:off x="786810" y="5151824"/>
            <a:ext cx="10526232" cy="1569660"/>
          </a:xfrm>
          <a:prstGeom prst="rect">
            <a:avLst/>
          </a:prstGeom>
        </p:spPr>
        <p:txBody>
          <a:bodyPr wrap="square">
            <a:spAutoFit/>
          </a:bodyPr>
          <a:lstStyle/>
          <a:p>
            <a:r>
              <a:rPr lang="en-US" sz="2400" b="1" dirty="0" smtClean="0">
                <a:latin typeface="Times New Roman" panose="02020603050405020304" pitchFamily="18" charset="0"/>
                <a:ea typeface="SimSun" panose="02010600030101010101" pitchFamily="2" charset="-122"/>
              </a:rPr>
              <a:t>IU DESPIC: </a:t>
            </a:r>
            <a:r>
              <a:rPr lang="en-US" sz="2400" dirty="0" smtClean="0">
                <a:latin typeface="Times New Roman" panose="02020603050405020304" pitchFamily="18" charset="0"/>
                <a:ea typeface="SimSun" panose="02010600030101010101" pitchFamily="2" charset="-122"/>
              </a:rPr>
              <a:t>Detecting </a:t>
            </a:r>
            <a:r>
              <a:rPr lang="en-US" sz="2400" dirty="0">
                <a:latin typeface="Times New Roman" panose="02020603050405020304" pitchFamily="18" charset="0"/>
                <a:ea typeface="SimSun" panose="02010600030101010101" pitchFamily="2" charset="-122"/>
              </a:rPr>
              <a:t>Early Signatures of Persuasion in Information </a:t>
            </a:r>
            <a:r>
              <a:rPr lang="en-US" sz="2400" dirty="0" smtClean="0">
                <a:latin typeface="Times New Roman" panose="02020603050405020304" pitchFamily="18" charset="0"/>
                <a:ea typeface="SimSun" panose="02010600030101010101" pitchFamily="2" charset="-122"/>
              </a:rPr>
              <a:t>Cascades</a:t>
            </a:r>
          </a:p>
          <a:p>
            <a:endParaRPr lang="en-US" sz="2400" dirty="0" smtClean="0">
              <a:latin typeface="Times New Roman" panose="02020603050405020304" pitchFamily="18" charset="0"/>
              <a:ea typeface="SimSun" panose="02010600030101010101" pitchFamily="2" charset="-122"/>
            </a:endParaRPr>
          </a:p>
          <a:p>
            <a:r>
              <a:rPr lang="en-US" sz="2400" dirty="0" smtClean="0">
                <a:latin typeface="Times New Roman" panose="02020603050405020304" pitchFamily="18" charset="0"/>
                <a:ea typeface="SimSun" panose="02010600030101010101" pitchFamily="2" charset="-122"/>
              </a:rPr>
              <a:t>Implement DIKW with </a:t>
            </a:r>
            <a:r>
              <a:rPr lang="en-US" sz="2400" dirty="0" err="1" smtClean="0">
                <a:latin typeface="Times New Roman" panose="02020603050405020304" pitchFamily="18" charset="0"/>
                <a:ea typeface="SimSun" panose="02010600030101010101" pitchFamily="2" charset="-122"/>
              </a:rPr>
              <a:t>Hbase</a:t>
            </a:r>
            <a:r>
              <a:rPr lang="en-US" sz="2400" dirty="0" smtClean="0">
                <a:latin typeface="Times New Roman" panose="02020603050405020304" pitchFamily="18" charset="0"/>
                <a:ea typeface="SimSun" panose="02010600030101010101" pitchFamily="2" charset="-122"/>
              </a:rPr>
              <a:t> + Hadoop (Batch) and </a:t>
            </a:r>
            <a:r>
              <a:rPr lang="en-US" sz="2400" dirty="0" err="1" smtClean="0">
                <a:latin typeface="Times New Roman" panose="02020603050405020304" pitchFamily="18" charset="0"/>
                <a:ea typeface="SimSun" panose="02010600030101010101" pitchFamily="2" charset="-122"/>
              </a:rPr>
              <a:t>Hbase</a:t>
            </a:r>
            <a:r>
              <a:rPr lang="en-US" sz="2400" dirty="0" smtClean="0">
                <a:latin typeface="Times New Roman" panose="02020603050405020304" pitchFamily="18" charset="0"/>
                <a:ea typeface="SimSun" panose="02010600030101010101" pitchFamily="2" charset="-122"/>
              </a:rPr>
              <a:t> + Storm + </a:t>
            </a:r>
            <a:r>
              <a:rPr lang="en-US" sz="2400" dirty="0" err="1" smtClean="0">
                <a:latin typeface="Times New Roman" panose="02020603050405020304" pitchFamily="18" charset="0"/>
                <a:ea typeface="SimSun" panose="02010600030101010101" pitchFamily="2" charset="-122"/>
              </a:rPr>
              <a:t>ActiveMQ</a:t>
            </a:r>
            <a:r>
              <a:rPr lang="en-US" sz="2400" dirty="0" smtClean="0">
                <a:latin typeface="Times New Roman" panose="02020603050405020304" pitchFamily="18" charset="0"/>
                <a:ea typeface="SimSun" panose="02010600030101010101" pitchFamily="2" charset="-122"/>
              </a:rPr>
              <a:t> (Streaming)</a:t>
            </a:r>
            <a:endParaRPr lang="en-US" sz="2400" dirty="0"/>
          </a:p>
        </p:txBody>
      </p:sp>
    </p:spTree>
    <p:extLst>
      <p:ext uri="{BB962C8B-B14F-4D97-AF65-F5344CB8AC3E}">
        <p14:creationId xmlns:p14="http://schemas.microsoft.com/office/powerpoint/2010/main" val="2399289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Social media data stream clustering</a:t>
            </a:r>
            <a:endParaRPr lang="en-US" sz="3600" b="1" dirty="0"/>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6</a:t>
            </a:fld>
            <a:endParaRPr lang="en-US" dirty="0">
              <a:solidFill>
                <a:prstClr val="black">
                  <a:tint val="75000"/>
                </a:prstClr>
              </a:solidFill>
            </a:endParaRPr>
          </a:p>
        </p:txBody>
      </p:sp>
      <p:sp>
        <p:nvSpPr>
          <p:cNvPr id="6" name="TextBox 5"/>
          <p:cNvSpPr txBox="1"/>
          <p:nvPr/>
        </p:nvSpPr>
        <p:spPr>
          <a:xfrm>
            <a:off x="921528" y="1339865"/>
            <a:ext cx="5862730" cy="5447645"/>
          </a:xfrm>
          <a:prstGeom prst="rect">
            <a:avLst/>
          </a:prstGeom>
          <a:noFill/>
        </p:spPr>
        <p:txBody>
          <a:bodyPr wrap="square" rtlCol="0">
            <a:spAutoFit/>
          </a:bodyPr>
          <a:lstStyle/>
          <a:p>
            <a:r>
              <a:rPr lang="en-US" sz="1200" dirty="0" smtClean="0">
                <a:latin typeface="Courier New" panose="02070309020205020404" pitchFamily="49" charset="0"/>
                <a:cs typeface="Courier New" panose="02070309020205020404" pitchFamily="49" charset="0"/>
              </a:rPr>
              <a:t>{</a:t>
            </a:r>
          </a:p>
          <a:p>
            <a:r>
              <a:rPr lang="en-US" sz="1200" dirty="0" smtClean="0">
                <a:latin typeface="Courier New" panose="02070309020205020404" pitchFamily="49" charset="0"/>
                <a:cs typeface="Courier New" panose="02070309020205020404" pitchFamily="49" charset="0"/>
              </a:rPr>
              <a:t>    "text":"RT @sengineland: My Single Best... ",</a:t>
            </a:r>
          </a:p>
          <a:p>
            <a:r>
              <a:rPr lang="en-US" sz="1200" dirty="0" smtClean="0">
                <a:latin typeface="Courier New" panose="02070309020205020404" pitchFamily="49" charset="0"/>
                <a:cs typeface="Courier New" panose="02070309020205020404" pitchFamily="49" charset="0"/>
              </a:rPr>
              <a:t>    "</a:t>
            </a:r>
            <a:r>
              <a:rPr lang="en-US" sz="1200" b="1" dirty="0" err="1" smtClean="0">
                <a:solidFill>
                  <a:schemeClr val="tx2"/>
                </a:solidFill>
                <a:latin typeface="Courier New" panose="02070309020205020404" pitchFamily="49" charset="0"/>
                <a:cs typeface="Courier New" panose="02070309020205020404" pitchFamily="49" charset="0"/>
              </a:rPr>
              <a:t>created_at</a:t>
            </a:r>
            <a:r>
              <a:rPr lang="en-US" sz="1200" dirty="0" err="1" smtClean="0">
                <a:latin typeface="Courier New" panose="02070309020205020404" pitchFamily="49" charset="0"/>
                <a:cs typeface="Courier New" panose="02070309020205020404" pitchFamily="49" charset="0"/>
              </a:rPr>
              <a:t>":"Fri</a:t>
            </a:r>
            <a:r>
              <a:rPr lang="en-US" sz="1200" dirty="0" smtClean="0">
                <a:latin typeface="Courier New" panose="02070309020205020404" pitchFamily="49" charset="0"/>
                <a:cs typeface="Courier New" panose="02070309020205020404" pitchFamily="49" charset="0"/>
              </a:rPr>
              <a:t> Apr 15 23:37:26 +0000 2011",</a:t>
            </a:r>
          </a:p>
          <a:p>
            <a:r>
              <a:rPr lang="en-US" sz="1200" dirty="0" smtClean="0">
                <a:latin typeface="Courier New" panose="02070309020205020404" pitchFamily="49" charset="0"/>
                <a:cs typeface="Courier New" panose="02070309020205020404" pitchFamily="49" charset="0"/>
              </a:rPr>
              <a:t>    "retweet_count":0,</a:t>
            </a:r>
          </a:p>
          <a:p>
            <a:r>
              <a:rPr lang="en-US" sz="1200" dirty="0" smtClean="0">
                <a:latin typeface="Courier New" panose="02070309020205020404" pitchFamily="49" charset="0"/>
                <a:cs typeface="Courier New" panose="02070309020205020404" pitchFamily="49" charset="0"/>
              </a:rPr>
              <a:t>    "id_str":"59037647649259521",</a:t>
            </a:r>
          </a:p>
          <a:p>
            <a:r>
              <a:rPr lang="en-US" sz="1200" dirty="0" smtClean="0">
                <a:latin typeface="Courier New" panose="02070309020205020404" pitchFamily="49" charset="0"/>
                <a:cs typeface="Courier New" panose="02070309020205020404" pitchFamily="49" charset="0"/>
              </a:rPr>
              <a:t>	"entities":{</a:t>
            </a:r>
          </a:p>
          <a:p>
            <a:r>
              <a:rPr lang="en-US" sz="1200" dirty="0" smtClean="0">
                <a:latin typeface="Courier New" panose="02070309020205020404" pitchFamily="49" charset="0"/>
                <a:cs typeface="Courier New" panose="02070309020205020404" pitchFamily="49" charset="0"/>
              </a:rPr>
              <a:t>        "</a:t>
            </a:r>
            <a:r>
              <a:rPr lang="en-US" sz="1200" b="1" dirty="0" smtClean="0">
                <a:solidFill>
                  <a:schemeClr val="tx2"/>
                </a:solidFill>
                <a:latin typeface="Courier New" panose="02070309020205020404" pitchFamily="49" charset="0"/>
                <a:cs typeface="Courier New" panose="02070309020205020404" pitchFamily="49" charset="0"/>
              </a:rPr>
              <a:t>user_mentions</a:t>
            </a:r>
            <a:r>
              <a:rPr lang="en-US" sz="1200" dirty="0" smtClean="0">
                <a:latin typeface="Courier New" panose="02070309020205020404" pitchFamily="49" charset="0"/>
                <a:cs typeface="Courier New" panose="02070309020205020404" pitchFamily="49" charset="0"/>
              </a:rPr>
              <a:t>":[{</a:t>
            </a:r>
          </a:p>
          <a:p>
            <a:r>
              <a:rPr lang="en-US" sz="1200" dirty="0" smtClean="0">
                <a:latin typeface="Courier New" panose="02070309020205020404" pitchFamily="49" charset="0"/>
                <a:cs typeface="Courier New" panose="02070309020205020404" pitchFamily="49" charset="0"/>
              </a:rPr>
              <a:t>                "screen_name":"sengineland",</a:t>
            </a:r>
          </a:p>
          <a:p>
            <a:r>
              <a:rPr lang="en-US" sz="1200" dirty="0" smtClean="0">
                <a:latin typeface="Courier New" panose="02070309020205020404" pitchFamily="49" charset="0"/>
                <a:cs typeface="Courier New" panose="02070309020205020404" pitchFamily="49" charset="0"/>
              </a:rPr>
              <a:t>                "id_str":"1059801",</a:t>
            </a:r>
          </a:p>
          <a:p>
            <a:r>
              <a:rPr lang="en-US" sz="1200" dirty="0" smtClean="0">
                <a:latin typeface="Courier New" panose="02070309020205020404" pitchFamily="49" charset="0"/>
                <a:cs typeface="Courier New" panose="02070309020205020404" pitchFamily="49" charset="0"/>
              </a:rPr>
              <a:t>                "name":"Search Engine Land"</a:t>
            </a:r>
          </a:p>
          <a:p>
            <a:r>
              <a:rPr lang="en-US" sz="1200" dirty="0" smtClean="0">
                <a:latin typeface="Courier New" panose="02070309020205020404" pitchFamily="49" charset="0"/>
                <a:cs typeface="Courier New" panose="02070309020205020404" pitchFamily="49" charset="0"/>
              </a:rPr>
              <a:t>            }],</a:t>
            </a:r>
          </a:p>
          <a:p>
            <a:r>
              <a:rPr lang="en-US" sz="1200" dirty="0" smtClean="0">
                <a:latin typeface="Courier New" panose="02070309020205020404" pitchFamily="49" charset="0"/>
                <a:cs typeface="Courier New" panose="02070309020205020404" pitchFamily="49" charset="0"/>
              </a:rPr>
              <a:t>        "</a:t>
            </a:r>
            <a:r>
              <a:rPr lang="en-US" sz="1200" b="1" dirty="0" smtClean="0">
                <a:solidFill>
                  <a:schemeClr val="tx2"/>
                </a:solidFill>
                <a:latin typeface="Courier New" panose="02070309020205020404" pitchFamily="49" charset="0"/>
                <a:cs typeface="Courier New" panose="02070309020205020404" pitchFamily="49" charset="0"/>
              </a:rPr>
              <a:t>hashtags</a:t>
            </a:r>
            <a:r>
              <a:rPr lang="en-US" sz="1200" dirty="0" smtClean="0">
                <a:latin typeface="Courier New" panose="02070309020205020404" pitchFamily="49" charset="0"/>
                <a:cs typeface="Courier New" panose="02070309020205020404" pitchFamily="49" charset="0"/>
              </a:rPr>
              <a:t>":[],</a:t>
            </a:r>
          </a:p>
          <a:p>
            <a:r>
              <a:rPr lang="en-US" sz="1200" dirty="0" smtClean="0">
                <a:latin typeface="Courier New" panose="02070309020205020404" pitchFamily="49" charset="0"/>
                <a:cs typeface="Courier New" panose="02070309020205020404" pitchFamily="49" charset="0"/>
              </a:rPr>
              <a:t>        "</a:t>
            </a:r>
            <a:r>
              <a:rPr lang="en-US" sz="1200" b="1" dirty="0" smtClean="0">
                <a:solidFill>
                  <a:schemeClr val="tx2"/>
                </a:solidFill>
                <a:latin typeface="Courier New" panose="02070309020205020404" pitchFamily="49" charset="0"/>
                <a:cs typeface="Courier New" panose="02070309020205020404" pitchFamily="49" charset="0"/>
              </a:rPr>
              <a:t>urls</a:t>
            </a:r>
            <a:r>
              <a:rPr lang="en-US" sz="1200" dirty="0" smtClean="0">
                <a:latin typeface="Courier New" panose="02070309020205020404" pitchFamily="49" charset="0"/>
                <a:cs typeface="Courier New" panose="02070309020205020404" pitchFamily="49" charset="0"/>
              </a:rPr>
              <a:t>":[{</a:t>
            </a:r>
          </a:p>
          <a:p>
            <a:r>
              <a:rPr lang="en-US" sz="1200" dirty="0" smtClean="0">
                <a:latin typeface="Courier New" panose="02070309020205020404" pitchFamily="49" charset="0"/>
                <a:cs typeface="Courier New" panose="02070309020205020404" pitchFamily="49" charset="0"/>
              </a:rPr>
              <a:t>                "url":"http:\/\/selnd.com\/e2QPS1",</a:t>
            </a:r>
          </a:p>
          <a:p>
            <a:r>
              <a:rPr lang="en-US" sz="1200" dirty="0" smtClean="0">
                <a:latin typeface="Courier New" panose="02070309020205020404" pitchFamily="49" charset="0"/>
                <a:cs typeface="Courier New" panose="02070309020205020404" pitchFamily="49" charset="0"/>
              </a:rPr>
              <a:t>                "expanded_url":null</a:t>
            </a:r>
          </a:p>
          <a:p>
            <a:r>
              <a:rPr lang="en-US" sz="1200" dirty="0" smtClean="0">
                <a:latin typeface="Courier New" panose="02070309020205020404" pitchFamily="49" charset="0"/>
                <a:cs typeface="Courier New" panose="02070309020205020404" pitchFamily="49" charset="0"/>
              </a:rPr>
              <a:t>            }]},</a:t>
            </a:r>
          </a:p>
          <a:p>
            <a:r>
              <a:rPr lang="en-US" sz="1200" dirty="0" smtClean="0">
                <a:latin typeface="Courier New" panose="02070309020205020404" pitchFamily="49" charset="0"/>
                <a:cs typeface="Courier New" panose="02070309020205020404" pitchFamily="49" charset="0"/>
              </a:rPr>
              <a:t>    "</a:t>
            </a:r>
            <a:r>
              <a:rPr lang="en-US" sz="1200" b="1" dirty="0" smtClean="0">
                <a:solidFill>
                  <a:schemeClr val="tx2"/>
                </a:solidFill>
                <a:latin typeface="Courier New" panose="02070309020205020404" pitchFamily="49" charset="0"/>
                <a:cs typeface="Courier New" panose="02070309020205020404" pitchFamily="49" charset="0"/>
              </a:rPr>
              <a:t>user</a:t>
            </a:r>
            <a:r>
              <a:rPr lang="en-US" sz="1200" dirty="0" smtClean="0">
                <a:latin typeface="Courier New" panose="02070309020205020404" pitchFamily="49" charset="0"/>
                <a:cs typeface="Courier New" panose="02070309020205020404" pitchFamily="49" charset="0"/>
              </a:rPr>
              <a:t>":{</a:t>
            </a:r>
          </a:p>
          <a:p>
            <a:r>
              <a:rPr lang="en-US" sz="1200" dirty="0" smtClean="0">
                <a:latin typeface="Courier New" panose="02070309020205020404" pitchFamily="49" charset="0"/>
                <a:cs typeface="Courier New" panose="02070309020205020404" pitchFamily="49" charset="0"/>
              </a:rPr>
              <a:t>        "</a:t>
            </a:r>
            <a:r>
              <a:rPr lang="en-US" sz="1200" dirty="0" err="1" smtClean="0">
                <a:latin typeface="Courier New" panose="02070309020205020404" pitchFamily="49" charset="0"/>
                <a:cs typeface="Courier New" panose="02070309020205020404" pitchFamily="49" charset="0"/>
              </a:rPr>
              <a:t>created_at":"Sat</a:t>
            </a:r>
            <a:r>
              <a:rPr lang="en-US" sz="1200" dirty="0" smtClean="0">
                <a:latin typeface="Courier New" panose="02070309020205020404" pitchFamily="49" charset="0"/>
                <a:cs typeface="Courier New" panose="02070309020205020404" pitchFamily="49" charset="0"/>
              </a:rPr>
              <a:t> Jan 22 18:39:46 +0000 2011",</a:t>
            </a:r>
          </a:p>
          <a:p>
            <a:r>
              <a:rPr lang="en-US" sz="1200" dirty="0" smtClean="0">
                <a:latin typeface="Courier New" panose="02070309020205020404" pitchFamily="49" charset="0"/>
                <a:cs typeface="Courier New" panose="02070309020205020404" pitchFamily="49" charset="0"/>
              </a:rPr>
              <a:t>        "friends_count":63,</a:t>
            </a:r>
          </a:p>
          <a:p>
            <a:r>
              <a:rPr lang="en-US" sz="1200" dirty="0" smtClean="0">
                <a:latin typeface="Courier New" panose="02070309020205020404" pitchFamily="49" charset="0"/>
                <a:cs typeface="Courier New" panose="02070309020205020404" pitchFamily="49" charset="0"/>
              </a:rPr>
              <a:t>        "id_str":"241622902",</a:t>
            </a:r>
          </a:p>
          <a:p>
            <a:r>
              <a:rPr lang="en-US" sz="1200" dirty="0" smtClean="0">
                <a:latin typeface="Courier New" panose="02070309020205020404" pitchFamily="49" charset="0"/>
                <a:cs typeface="Courier New" panose="02070309020205020404" pitchFamily="49" charset="0"/>
              </a:rPr>
              <a:t>        ...},</a:t>
            </a:r>
          </a:p>
          <a:p>
            <a:r>
              <a:rPr lang="en-US" sz="1200" dirty="0" smtClean="0">
                <a:latin typeface="Courier New" panose="02070309020205020404" pitchFamily="49" charset="0"/>
                <a:cs typeface="Courier New" panose="02070309020205020404" pitchFamily="49" charset="0"/>
              </a:rPr>
              <a:t>    "</a:t>
            </a:r>
            <a:r>
              <a:rPr lang="en-US" sz="1200" b="1" dirty="0" smtClean="0">
                <a:solidFill>
                  <a:schemeClr val="tx2"/>
                </a:solidFill>
                <a:latin typeface="Courier New" panose="02070309020205020404" pitchFamily="49" charset="0"/>
                <a:cs typeface="Courier New" panose="02070309020205020404" pitchFamily="49" charset="0"/>
              </a:rPr>
              <a:t>retweeted_status</a:t>
            </a:r>
            <a:r>
              <a:rPr lang="en-US" sz="1200" dirty="0" smtClean="0">
                <a:latin typeface="Courier New" panose="02070309020205020404" pitchFamily="49" charset="0"/>
                <a:cs typeface="Courier New" panose="02070309020205020404" pitchFamily="49" charset="0"/>
              </a:rPr>
              <a:t>":{</a:t>
            </a:r>
          </a:p>
          <a:p>
            <a:r>
              <a:rPr lang="en-US" sz="1200" dirty="0" smtClean="0">
                <a:latin typeface="Courier New" panose="02070309020205020404" pitchFamily="49" charset="0"/>
                <a:cs typeface="Courier New" panose="02070309020205020404" pitchFamily="49" charset="0"/>
              </a:rPr>
              <a:t>        "text":"My Single Best... ",</a:t>
            </a:r>
          </a:p>
          <a:p>
            <a:r>
              <a:rPr lang="en-US" sz="1200" dirty="0" smtClean="0">
                <a:latin typeface="Courier New" panose="02070309020205020404" pitchFamily="49" charset="0"/>
                <a:cs typeface="Courier New" panose="02070309020205020404" pitchFamily="49" charset="0"/>
              </a:rPr>
              <a:t>        "</a:t>
            </a:r>
            <a:r>
              <a:rPr lang="en-US" sz="1200" dirty="0" err="1" smtClean="0">
                <a:latin typeface="Courier New" panose="02070309020205020404" pitchFamily="49" charset="0"/>
                <a:cs typeface="Courier New" panose="02070309020205020404" pitchFamily="49" charset="0"/>
              </a:rPr>
              <a:t>created_at":"Fri</a:t>
            </a:r>
            <a:r>
              <a:rPr lang="en-US" sz="1200" dirty="0" smtClean="0">
                <a:latin typeface="Courier New" panose="02070309020205020404" pitchFamily="49" charset="0"/>
                <a:cs typeface="Courier New" panose="02070309020205020404" pitchFamily="49" charset="0"/>
              </a:rPr>
              <a:t> Apr 15 21:40:10 +0000 2011",</a:t>
            </a:r>
          </a:p>
          <a:p>
            <a:r>
              <a:rPr lang="en-US" sz="1200" dirty="0" smtClean="0">
                <a:latin typeface="Courier New" panose="02070309020205020404" pitchFamily="49" charset="0"/>
                <a:cs typeface="Courier New" panose="02070309020205020404" pitchFamily="49" charset="0"/>
              </a:rPr>
              <a:t>        "id_str":"59008136320786432",</a:t>
            </a:r>
          </a:p>
          <a:p>
            <a:r>
              <a:rPr lang="en-US" sz="1200" dirty="0" smtClean="0">
                <a:latin typeface="Courier New" panose="02070309020205020404" pitchFamily="49" charset="0"/>
                <a:cs typeface="Courier New" panose="02070309020205020404" pitchFamily="49" charset="0"/>
              </a:rPr>
              <a:t>        ...},</a:t>
            </a:r>
          </a:p>
          <a:p>
            <a:r>
              <a:rPr lang="en-US" sz="1200" dirty="0" smtClean="0">
                <a:latin typeface="Courier New" panose="02070309020205020404" pitchFamily="49" charset="0"/>
                <a:cs typeface="Courier New" panose="02070309020205020404" pitchFamily="49" charset="0"/>
              </a:rPr>
              <a:t>    ...</a:t>
            </a:r>
          </a:p>
          <a:p>
            <a:r>
              <a:rPr lang="en-US" sz="1200" dirty="0" smtClean="0">
                <a:latin typeface="Courier New" panose="02070309020205020404" pitchFamily="49" charset="0"/>
                <a:cs typeface="Courier New" panose="02070309020205020404" pitchFamily="49" charset="0"/>
              </a:rPr>
              <a:t>}</a:t>
            </a:r>
            <a:endParaRPr lang="en-US" sz="1200" dirty="0">
              <a:latin typeface="Courier New" panose="02070309020205020404" pitchFamily="49" charset="0"/>
              <a:cs typeface="Courier New" panose="02070309020205020404" pitchFamily="49" charset="0"/>
            </a:endParaRPr>
          </a:p>
        </p:txBody>
      </p:sp>
      <p:sp>
        <p:nvSpPr>
          <p:cNvPr id="7" name="Content Placeholder 2"/>
          <p:cNvSpPr txBox="1">
            <a:spLocks/>
          </p:cNvSpPr>
          <p:nvPr/>
        </p:nvSpPr>
        <p:spPr>
          <a:xfrm>
            <a:off x="6317226" y="1417638"/>
            <a:ext cx="5265174" cy="420095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nSpc>
                <a:spcPct val="100000"/>
              </a:lnSpc>
              <a:spcBef>
                <a:spcPts val="1200"/>
              </a:spcBef>
              <a:spcAft>
                <a:spcPts val="600"/>
              </a:spcAft>
              <a:buClr>
                <a:srgbClr val="FF0000"/>
              </a:buClr>
              <a:buFont typeface="Wingdings" panose="05000000000000000000" pitchFamily="2" charset="2"/>
              <a:buChar char="§"/>
            </a:pPr>
            <a:r>
              <a:rPr lang="en-US" sz="2400" dirty="0" smtClean="0"/>
              <a:t>Group social messages sharing similar social meaning</a:t>
            </a:r>
          </a:p>
          <a:p>
            <a:pPr marL="800100" lvl="1" indent="-342900">
              <a:lnSpc>
                <a:spcPct val="100000"/>
              </a:lnSpc>
              <a:spcBef>
                <a:spcPts val="1200"/>
              </a:spcBef>
              <a:spcAft>
                <a:spcPts val="600"/>
              </a:spcAft>
              <a:buClr>
                <a:srgbClr val="FF0000"/>
              </a:buClr>
              <a:buFont typeface="Wingdings" panose="05000000000000000000" pitchFamily="2" charset="2"/>
              <a:buChar char="§"/>
            </a:pPr>
            <a:r>
              <a:rPr lang="en-US" sz="2000" dirty="0" smtClean="0"/>
              <a:t>Text</a:t>
            </a:r>
          </a:p>
          <a:p>
            <a:pPr marL="800100" lvl="1" indent="-342900">
              <a:lnSpc>
                <a:spcPct val="100000"/>
              </a:lnSpc>
              <a:spcBef>
                <a:spcPts val="1200"/>
              </a:spcBef>
              <a:spcAft>
                <a:spcPts val="600"/>
              </a:spcAft>
              <a:buClr>
                <a:srgbClr val="FF0000"/>
              </a:buClr>
              <a:buFont typeface="Wingdings" panose="05000000000000000000" pitchFamily="2" charset="2"/>
              <a:buChar char="§"/>
            </a:pPr>
            <a:r>
              <a:rPr lang="en-US" sz="2000" dirty="0" smtClean="0"/>
              <a:t>Hashtags</a:t>
            </a:r>
          </a:p>
          <a:p>
            <a:pPr marL="800100" lvl="1" indent="-342900">
              <a:lnSpc>
                <a:spcPct val="100000"/>
              </a:lnSpc>
              <a:spcBef>
                <a:spcPts val="1200"/>
              </a:spcBef>
              <a:spcAft>
                <a:spcPts val="600"/>
              </a:spcAft>
              <a:buClr>
                <a:srgbClr val="FF0000"/>
              </a:buClr>
              <a:buFont typeface="Wingdings" panose="05000000000000000000" pitchFamily="2" charset="2"/>
              <a:buChar char="§"/>
            </a:pPr>
            <a:r>
              <a:rPr lang="en-US" sz="2000" dirty="0" smtClean="0"/>
              <a:t>URL’s</a:t>
            </a:r>
          </a:p>
          <a:p>
            <a:pPr marL="800100" lvl="1" indent="-342900">
              <a:lnSpc>
                <a:spcPct val="100000"/>
              </a:lnSpc>
              <a:spcBef>
                <a:spcPts val="1200"/>
              </a:spcBef>
              <a:spcAft>
                <a:spcPts val="600"/>
              </a:spcAft>
              <a:buClr>
                <a:srgbClr val="FF0000"/>
              </a:buClr>
              <a:buFont typeface="Wingdings" panose="05000000000000000000" pitchFamily="2" charset="2"/>
              <a:buChar char="§"/>
            </a:pPr>
            <a:r>
              <a:rPr lang="en-US" sz="2000" dirty="0" smtClean="0"/>
              <a:t>Retweet</a:t>
            </a:r>
          </a:p>
          <a:p>
            <a:pPr marL="800100" lvl="1" indent="-342900">
              <a:lnSpc>
                <a:spcPct val="100000"/>
              </a:lnSpc>
              <a:spcBef>
                <a:spcPts val="1200"/>
              </a:spcBef>
              <a:spcAft>
                <a:spcPts val="600"/>
              </a:spcAft>
              <a:buClr>
                <a:srgbClr val="FF0000"/>
              </a:buClr>
              <a:buFont typeface="Wingdings" panose="05000000000000000000" pitchFamily="2" charset="2"/>
              <a:buChar char="§"/>
            </a:pPr>
            <a:r>
              <a:rPr lang="en-US" sz="2000" dirty="0" smtClean="0"/>
              <a:t>Users</a:t>
            </a:r>
            <a:endParaRPr lang="en-US" sz="2400" dirty="0" smtClean="0">
              <a:solidFill>
                <a:prstClr val="black"/>
              </a:solidFill>
            </a:endParaRPr>
          </a:p>
          <a:p>
            <a:pPr marL="342900" indent="-342900">
              <a:lnSpc>
                <a:spcPct val="100000"/>
              </a:lnSpc>
              <a:spcBef>
                <a:spcPts val="1200"/>
              </a:spcBef>
              <a:spcAft>
                <a:spcPts val="600"/>
              </a:spcAft>
              <a:buClr>
                <a:srgbClr val="FF0000"/>
              </a:buClr>
              <a:buFont typeface="Wingdings" panose="05000000000000000000" pitchFamily="2" charset="2"/>
              <a:buChar char="§"/>
            </a:pPr>
            <a:r>
              <a:rPr lang="en-US" sz="2400" dirty="0" smtClean="0">
                <a:solidFill>
                  <a:prstClr val="black"/>
                </a:solidFill>
              </a:rPr>
              <a:t>Useful in meme detection, event detection, social bots detection, etc.</a:t>
            </a:r>
          </a:p>
          <a:p>
            <a:pPr marL="342900" lvl="0" indent="-342900">
              <a:lnSpc>
                <a:spcPct val="100000"/>
              </a:lnSpc>
              <a:spcBef>
                <a:spcPts val="1200"/>
              </a:spcBef>
              <a:spcAft>
                <a:spcPts val="600"/>
              </a:spcAft>
              <a:buClr>
                <a:srgbClr val="FF0000"/>
              </a:buClr>
              <a:buFont typeface="Wingdings" panose="05000000000000000000" pitchFamily="2" charset="2"/>
              <a:buChar char="§"/>
            </a:pPr>
            <a:endParaRPr lang="en-US" sz="2400" dirty="0" smtClean="0">
              <a:solidFill>
                <a:prstClr val="black"/>
              </a:solidFill>
            </a:endParaRPr>
          </a:p>
        </p:txBody>
      </p:sp>
    </p:spTree>
    <p:extLst>
      <p:ext uri="{BB962C8B-B14F-4D97-AF65-F5344CB8AC3E}">
        <p14:creationId xmlns:p14="http://schemas.microsoft.com/office/powerpoint/2010/main" val="3489334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7</a:t>
            </a:fld>
            <a:endParaRPr lang="en-US" dirty="0">
              <a:solidFill>
                <a:prstClr val="black">
                  <a:tint val="75000"/>
                </a:prstClr>
              </a:solidFill>
            </a:endParaRPr>
          </a:p>
        </p:txBody>
      </p:sp>
      <p:sp>
        <p:nvSpPr>
          <p:cNvPr id="5" name="Title 1"/>
          <p:cNvSpPr>
            <a:spLocks noGrp="1"/>
          </p:cNvSpPr>
          <p:nvPr>
            <p:ph type="title"/>
          </p:nvPr>
        </p:nvSpPr>
        <p:spPr>
          <a:xfrm>
            <a:off x="594911" y="492778"/>
            <a:ext cx="10972800" cy="906171"/>
          </a:xfrm>
        </p:spPr>
        <p:txBody>
          <a:bodyPr>
            <a:normAutofit/>
          </a:bodyPr>
          <a:lstStyle/>
          <a:p>
            <a:r>
              <a:rPr lang="en-US" sz="3600" b="1" dirty="0" smtClean="0"/>
              <a:t>Social media data stream clustering</a:t>
            </a:r>
            <a:endParaRPr lang="en-US" sz="3600" b="1" dirty="0"/>
          </a:p>
        </p:txBody>
      </p:sp>
      <p:sp>
        <p:nvSpPr>
          <p:cNvPr id="6" name="Content Placeholder 2"/>
          <p:cNvSpPr txBox="1">
            <a:spLocks/>
          </p:cNvSpPr>
          <p:nvPr/>
        </p:nvSpPr>
        <p:spPr>
          <a:xfrm>
            <a:off x="235841" y="1743740"/>
            <a:ext cx="11226056" cy="42009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nSpc>
                <a:spcPct val="100000"/>
              </a:lnSpc>
              <a:spcBef>
                <a:spcPts val="1200"/>
              </a:spcBef>
              <a:spcAft>
                <a:spcPts val="600"/>
              </a:spcAft>
              <a:buClr>
                <a:srgbClr val="FF0000"/>
              </a:buClr>
              <a:buFont typeface="Wingdings" panose="05000000000000000000" pitchFamily="2" charset="2"/>
              <a:buChar char="§"/>
            </a:pPr>
            <a:r>
              <a:rPr lang="en-US" sz="2400" dirty="0" smtClean="0">
                <a:solidFill>
                  <a:prstClr val="black"/>
                </a:solidFill>
              </a:rPr>
              <a:t>Recent progress in devising </a:t>
            </a:r>
            <a:r>
              <a:rPr lang="en-US" sz="2400" b="1" dirty="0"/>
              <a:t>data representations</a:t>
            </a:r>
            <a:r>
              <a:rPr lang="en-US" sz="2400" dirty="0"/>
              <a:t> and </a:t>
            </a:r>
            <a:r>
              <a:rPr lang="en-US" sz="2400" b="1" dirty="0"/>
              <a:t>similarity </a:t>
            </a:r>
            <a:r>
              <a:rPr lang="en-US" sz="2400" b="1" dirty="0" smtClean="0"/>
              <a:t>metrics</a:t>
            </a:r>
          </a:p>
          <a:p>
            <a:pPr marL="342900" indent="-342900">
              <a:lnSpc>
                <a:spcPct val="100000"/>
              </a:lnSpc>
              <a:spcBef>
                <a:spcPts val="1200"/>
              </a:spcBef>
              <a:spcAft>
                <a:spcPts val="600"/>
              </a:spcAft>
              <a:buClr>
                <a:srgbClr val="FF0000"/>
              </a:buClr>
              <a:buFont typeface="Wingdings" panose="05000000000000000000" pitchFamily="2" charset="2"/>
              <a:buChar char="§"/>
            </a:pPr>
            <a:r>
              <a:rPr lang="en-US" sz="2400" dirty="0" smtClean="0"/>
              <a:t>Highest-quality clusters: must leverage both textual </a:t>
            </a:r>
            <a:r>
              <a:rPr lang="en-US" sz="2400" dirty="0"/>
              <a:t>and network </a:t>
            </a:r>
            <a:r>
              <a:rPr lang="en-US" sz="2400" dirty="0" smtClean="0"/>
              <a:t>information and be represented by high dimensional vectors (bags)</a:t>
            </a:r>
            <a:endParaRPr lang="en-US" sz="2400" dirty="0"/>
          </a:p>
          <a:p>
            <a:pPr marL="342900" lvl="0" indent="-342900">
              <a:lnSpc>
                <a:spcPct val="100000"/>
              </a:lnSpc>
              <a:spcBef>
                <a:spcPts val="1200"/>
              </a:spcBef>
              <a:spcAft>
                <a:spcPts val="600"/>
              </a:spcAft>
              <a:buClr>
                <a:srgbClr val="FF0000"/>
              </a:buClr>
              <a:buFont typeface="Wingdings" panose="05000000000000000000" pitchFamily="2" charset="2"/>
              <a:buChar char="§"/>
            </a:pPr>
            <a:r>
              <a:rPr lang="en-US" sz="2400" dirty="0" smtClean="0"/>
              <a:t>Expensive similarity computation: </a:t>
            </a:r>
            <a:r>
              <a:rPr lang="en-US" sz="2400" dirty="0"/>
              <a:t>43.4 hours to cluster 1 hour’s </a:t>
            </a:r>
            <a:r>
              <a:rPr lang="en-US" sz="2400" dirty="0" smtClean="0"/>
              <a:t>data with sequential algorithm</a:t>
            </a:r>
          </a:p>
          <a:p>
            <a:pPr marL="342900" lvl="0" indent="-342900">
              <a:lnSpc>
                <a:spcPct val="100000"/>
              </a:lnSpc>
              <a:spcBef>
                <a:spcPts val="1200"/>
              </a:spcBef>
              <a:spcAft>
                <a:spcPts val="600"/>
              </a:spcAft>
              <a:buClr>
                <a:srgbClr val="FF0000"/>
              </a:buClr>
              <a:buFont typeface="Wingdings" panose="05000000000000000000" pitchFamily="2" charset="2"/>
              <a:buChar char="§"/>
            </a:pPr>
            <a:r>
              <a:rPr lang="en-US" sz="2400" b="1" dirty="0" smtClean="0">
                <a:solidFill>
                  <a:prstClr val="black"/>
                </a:solidFill>
              </a:rPr>
              <a:t>Goal: </a:t>
            </a:r>
            <a:r>
              <a:rPr lang="en-US" sz="2400" dirty="0" smtClean="0">
                <a:solidFill>
                  <a:prstClr val="black"/>
                </a:solidFill>
              </a:rPr>
              <a:t>meet real-time constraint through parallelization</a:t>
            </a:r>
          </a:p>
          <a:p>
            <a:pPr marL="342900" lvl="0" indent="-342900">
              <a:lnSpc>
                <a:spcPct val="100000"/>
              </a:lnSpc>
              <a:spcBef>
                <a:spcPts val="1200"/>
              </a:spcBef>
              <a:spcAft>
                <a:spcPts val="600"/>
              </a:spcAft>
              <a:buClr>
                <a:srgbClr val="FF0000"/>
              </a:buClr>
              <a:buFont typeface="Wingdings" panose="05000000000000000000" pitchFamily="2" charset="2"/>
              <a:buChar char="§"/>
            </a:pPr>
            <a:r>
              <a:rPr lang="en-US" sz="2400" b="1" dirty="0" smtClean="0">
                <a:solidFill>
                  <a:prstClr val="black"/>
                </a:solidFill>
              </a:rPr>
              <a:t>Challenge: </a:t>
            </a:r>
            <a:r>
              <a:rPr lang="en-US" sz="2400" dirty="0" smtClean="0">
                <a:solidFill>
                  <a:prstClr val="black"/>
                </a:solidFill>
              </a:rPr>
              <a:t>efficient global synchronization in DAG oriented parallel processing frameworks as given by Apache Storm map streaming environment</a:t>
            </a:r>
          </a:p>
          <a:p>
            <a:pPr marL="342900" lvl="0" indent="-342900">
              <a:lnSpc>
                <a:spcPct val="100000"/>
              </a:lnSpc>
              <a:spcBef>
                <a:spcPts val="1200"/>
              </a:spcBef>
              <a:spcAft>
                <a:spcPts val="600"/>
              </a:spcAft>
              <a:buClr>
                <a:srgbClr val="FF0000"/>
              </a:buClr>
              <a:buFont typeface="Wingdings" panose="05000000000000000000" pitchFamily="2" charset="2"/>
              <a:buChar char="§"/>
            </a:pPr>
            <a:endParaRPr lang="en-US" sz="2400" dirty="0" smtClean="0">
              <a:solidFill>
                <a:prstClr val="black"/>
              </a:solidFill>
            </a:endParaRPr>
          </a:p>
          <a:p>
            <a:pPr marL="342900" lvl="0" indent="-342900">
              <a:lnSpc>
                <a:spcPct val="100000"/>
              </a:lnSpc>
              <a:spcBef>
                <a:spcPts val="1200"/>
              </a:spcBef>
              <a:spcAft>
                <a:spcPts val="600"/>
              </a:spcAft>
              <a:buClr>
                <a:srgbClr val="FF0000"/>
              </a:buClr>
              <a:buFont typeface="Wingdings" panose="05000000000000000000" pitchFamily="2" charset="2"/>
              <a:buChar char="§"/>
            </a:pPr>
            <a:endParaRPr lang="en-US" sz="2400" dirty="0" smtClean="0">
              <a:solidFill>
                <a:prstClr val="black"/>
              </a:solidFill>
            </a:endParaRPr>
          </a:p>
        </p:txBody>
      </p:sp>
    </p:spTree>
    <p:extLst>
      <p:ext uri="{BB962C8B-B14F-4D97-AF65-F5344CB8AC3E}">
        <p14:creationId xmlns:p14="http://schemas.microsoft.com/office/powerpoint/2010/main" val="2506649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99460"/>
          </a:xfrm>
        </p:spPr>
        <p:txBody>
          <a:bodyPr/>
          <a:lstStyle/>
          <a:p>
            <a:r>
              <a:rPr lang="en-US" b="1" dirty="0" smtClean="0"/>
              <a:t>Map Streaming Computing Model</a:t>
            </a:r>
            <a:endParaRPr lang="en-US" b="1" dirty="0"/>
          </a:p>
        </p:txBody>
      </p:sp>
      <p:sp>
        <p:nvSpPr>
          <p:cNvPr id="3" name="Content Placeholder 2"/>
          <p:cNvSpPr>
            <a:spLocks noGrp="1"/>
          </p:cNvSpPr>
          <p:nvPr>
            <p:ph idx="1"/>
          </p:nvPr>
        </p:nvSpPr>
        <p:spPr>
          <a:xfrm>
            <a:off x="290622" y="1214617"/>
            <a:ext cx="11777330" cy="1323749"/>
          </a:xfrm>
        </p:spPr>
        <p:txBody>
          <a:bodyPr>
            <a:normAutofit fontScale="92500" lnSpcReduction="20000"/>
          </a:bodyPr>
          <a:lstStyle/>
          <a:p>
            <a:r>
              <a:rPr lang="en-US" b="1" dirty="0" smtClean="0">
                <a:solidFill>
                  <a:srgbClr val="FF0000"/>
                </a:solidFill>
              </a:rPr>
              <a:t>Apache Storm </a:t>
            </a:r>
            <a:r>
              <a:rPr lang="en-US" dirty="0" smtClean="0"/>
              <a:t>implements a dataflow computing model with spouts (data sources) and log running bolts (maps or computing)</a:t>
            </a:r>
          </a:p>
          <a:p>
            <a:r>
              <a:rPr lang="en-US" dirty="0" smtClean="0"/>
              <a:t>See examples below  (map == computing)</a:t>
            </a:r>
            <a:endParaRPr lang="en-US" dirty="0"/>
          </a:p>
        </p:txBody>
      </p:sp>
      <p:sp>
        <p:nvSpPr>
          <p:cNvPr id="4" name="Slide Number Placeholder 3"/>
          <p:cNvSpPr>
            <a:spLocks noGrp="1"/>
          </p:cNvSpPr>
          <p:nvPr>
            <p:ph type="sldNum" sz="quarter" idx="12"/>
          </p:nvPr>
        </p:nvSpPr>
        <p:spPr/>
        <p:txBody>
          <a:bodyPr/>
          <a:lstStyle/>
          <a:p>
            <a:fld id="{B3999606-967B-419A-9AEC-8752E61A74DA}" type="slidenum">
              <a:rPr lang="en-US" smtClean="0">
                <a:solidFill>
                  <a:prstClr val="black">
                    <a:tint val="75000"/>
                  </a:prstClr>
                </a:solidFill>
              </a:rPr>
              <a:pPr/>
              <a:t>8</a:t>
            </a:fld>
            <a:endParaRPr lang="en-US" dirty="0">
              <a:solidFill>
                <a:prstClr val="black">
                  <a:tint val="75000"/>
                </a:prstClr>
              </a:solidFill>
            </a:endParaRPr>
          </a:p>
        </p:txBody>
      </p:sp>
      <p:grpSp>
        <p:nvGrpSpPr>
          <p:cNvPr id="8" name="Group 7"/>
          <p:cNvGrpSpPr/>
          <p:nvPr/>
        </p:nvGrpSpPr>
        <p:grpSpPr>
          <a:xfrm>
            <a:off x="0" y="2753524"/>
            <a:ext cx="12192000" cy="3555220"/>
            <a:chOff x="0" y="2733995"/>
            <a:chExt cx="12192000" cy="3555220"/>
          </a:xfrm>
        </p:grpSpPr>
        <p:pic>
          <p:nvPicPr>
            <p:cNvPr id="6" name="Picture 5"/>
            <p:cNvPicPr>
              <a:picLocks noChangeAspect="1"/>
            </p:cNvPicPr>
            <p:nvPr/>
          </p:nvPicPr>
          <p:blipFill>
            <a:blip r:embed="rId2"/>
            <a:stretch>
              <a:fillRect/>
            </a:stretch>
          </p:blipFill>
          <p:spPr>
            <a:xfrm>
              <a:off x="0" y="2733995"/>
              <a:ext cx="12192000" cy="2836506"/>
            </a:xfrm>
            <a:prstGeom prst="rect">
              <a:avLst/>
            </a:prstGeom>
          </p:spPr>
        </p:pic>
        <p:sp>
          <p:nvSpPr>
            <p:cNvPr id="7" name="TextBox 6"/>
            <p:cNvSpPr txBox="1"/>
            <p:nvPr/>
          </p:nvSpPr>
          <p:spPr>
            <a:xfrm>
              <a:off x="83287" y="5642884"/>
              <a:ext cx="11984665" cy="646331"/>
            </a:xfrm>
            <a:prstGeom prst="rect">
              <a:avLst/>
            </a:prstGeom>
            <a:noFill/>
          </p:spPr>
          <p:txBody>
            <a:bodyPr wrap="square" rtlCol="0">
              <a:spAutoFit/>
            </a:bodyPr>
            <a:lstStyle/>
            <a:p>
              <a:r>
                <a:rPr lang="en-US" b="1" dirty="0" smtClean="0"/>
                <a:t>High Throughput                                                                                                                               </a:t>
              </a:r>
              <a:r>
                <a:rPr lang="en-US" b="1" dirty="0" err="1" smtClean="0"/>
                <a:t>Samza</a:t>
              </a:r>
              <a:r>
                <a:rPr lang="en-US" b="1" dirty="0" smtClean="0"/>
                <a:t>, S4                       </a:t>
              </a:r>
              <a:r>
                <a:rPr lang="en-US" b="1" dirty="0" err="1" smtClean="0"/>
                <a:t>Urika</a:t>
              </a:r>
              <a:r>
                <a:rPr lang="en-US" b="1" dirty="0" smtClean="0"/>
                <a:t>, Galois</a:t>
              </a:r>
              <a:endParaRPr lang="en-US" b="1" dirty="0" smtClean="0"/>
            </a:p>
            <a:p>
              <a:r>
                <a:rPr lang="en-US" b="1" dirty="0" smtClean="0"/>
                <a:t>Computing                          Hadoop                     Spark, Harp                 MPI, </a:t>
              </a:r>
              <a:r>
                <a:rPr lang="en-US" b="1" dirty="0" err="1" smtClean="0"/>
                <a:t>Giraph</a:t>
              </a:r>
              <a:r>
                <a:rPr lang="en-US" b="1" dirty="0" smtClean="0"/>
                <a:t>                     </a:t>
              </a:r>
              <a:r>
                <a:rPr lang="en-US" b="1" dirty="0" smtClean="0">
                  <a:solidFill>
                    <a:srgbClr val="FF0000"/>
                  </a:solidFill>
                </a:rPr>
                <a:t>Storm  </a:t>
              </a:r>
              <a:r>
                <a:rPr lang="en-US" b="1" dirty="0" smtClean="0"/>
                <a:t>                     </a:t>
              </a:r>
              <a:r>
                <a:rPr lang="en-US" b="1" dirty="0" err="1" smtClean="0"/>
                <a:t>Ligra</a:t>
              </a:r>
              <a:r>
                <a:rPr lang="en-US" b="1" dirty="0" smtClean="0"/>
                <a:t>, </a:t>
              </a:r>
              <a:r>
                <a:rPr lang="en-US" b="1" dirty="0" err="1" smtClean="0"/>
                <a:t>GraphChi</a:t>
              </a:r>
              <a:endParaRPr lang="en-US" b="1" dirty="0"/>
            </a:p>
          </p:txBody>
        </p:sp>
      </p:grpSp>
    </p:spTree>
    <p:extLst>
      <p:ext uri="{BB962C8B-B14F-4D97-AF65-F5344CB8AC3E}">
        <p14:creationId xmlns:p14="http://schemas.microsoft.com/office/powerpoint/2010/main" val="1757866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584" y="-20230"/>
            <a:ext cx="8420986" cy="1002520"/>
          </a:xfrm>
        </p:spPr>
        <p:txBody>
          <a:bodyPr>
            <a:normAutofit/>
          </a:bodyPr>
          <a:lstStyle/>
          <a:p>
            <a:r>
              <a:rPr lang="en-US" b="1" dirty="0" smtClean="0"/>
              <a:t>Apache Storm Dataflow Topology</a:t>
            </a:r>
            <a:endParaRPr lang="en-US" b="1" dirty="0"/>
          </a:p>
        </p:txBody>
      </p:sp>
      <p:sp>
        <p:nvSpPr>
          <p:cNvPr id="3" name="Rectangle 2"/>
          <p:cNvSpPr/>
          <p:nvPr/>
        </p:nvSpPr>
        <p:spPr>
          <a:xfrm>
            <a:off x="4953697" y="2257351"/>
            <a:ext cx="914400" cy="9144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Spout</a:t>
            </a:r>
          </a:p>
        </p:txBody>
      </p:sp>
      <p:sp>
        <p:nvSpPr>
          <p:cNvPr id="4" name="Rectangle 3"/>
          <p:cNvSpPr/>
          <p:nvPr/>
        </p:nvSpPr>
        <p:spPr>
          <a:xfrm>
            <a:off x="7018717" y="1692372"/>
            <a:ext cx="914400" cy="9144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Bolt</a:t>
            </a:r>
          </a:p>
        </p:txBody>
      </p:sp>
      <p:sp>
        <p:nvSpPr>
          <p:cNvPr id="5" name="Rectangle 4"/>
          <p:cNvSpPr/>
          <p:nvPr/>
        </p:nvSpPr>
        <p:spPr>
          <a:xfrm>
            <a:off x="4953697" y="4017253"/>
            <a:ext cx="914400" cy="9144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Spout</a:t>
            </a:r>
          </a:p>
        </p:txBody>
      </p:sp>
      <p:sp>
        <p:nvSpPr>
          <p:cNvPr id="6" name="Rectangle 5"/>
          <p:cNvSpPr/>
          <p:nvPr/>
        </p:nvSpPr>
        <p:spPr>
          <a:xfrm>
            <a:off x="7018717" y="3117312"/>
            <a:ext cx="914400" cy="9144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Bolt</a:t>
            </a:r>
          </a:p>
        </p:txBody>
      </p:sp>
      <p:sp>
        <p:nvSpPr>
          <p:cNvPr id="7" name="Rectangle 6"/>
          <p:cNvSpPr/>
          <p:nvPr/>
        </p:nvSpPr>
        <p:spPr>
          <a:xfrm>
            <a:off x="7018717" y="4542252"/>
            <a:ext cx="914400" cy="9144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Bolt</a:t>
            </a:r>
          </a:p>
        </p:txBody>
      </p:sp>
      <p:sp>
        <p:nvSpPr>
          <p:cNvPr id="8" name="Rectangle 7"/>
          <p:cNvSpPr/>
          <p:nvPr/>
        </p:nvSpPr>
        <p:spPr>
          <a:xfrm>
            <a:off x="8984677" y="2413170"/>
            <a:ext cx="914400" cy="9144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Bolt</a:t>
            </a:r>
          </a:p>
        </p:txBody>
      </p:sp>
      <p:sp>
        <p:nvSpPr>
          <p:cNvPr id="9" name="Rectangle 8"/>
          <p:cNvSpPr/>
          <p:nvPr/>
        </p:nvSpPr>
        <p:spPr>
          <a:xfrm>
            <a:off x="8984677" y="3800010"/>
            <a:ext cx="914400" cy="9144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Bolt</a:t>
            </a:r>
          </a:p>
        </p:txBody>
      </p:sp>
      <p:cxnSp>
        <p:nvCxnSpPr>
          <p:cNvPr id="11" name="Straight Arrow Connector 10"/>
          <p:cNvCxnSpPr/>
          <p:nvPr/>
        </p:nvCxnSpPr>
        <p:spPr>
          <a:xfrm flipV="1">
            <a:off x="5974777" y="2257351"/>
            <a:ext cx="929640" cy="4038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5974777" y="2870371"/>
            <a:ext cx="937260" cy="56808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5932867" y="4574051"/>
            <a:ext cx="971550" cy="50270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7994077" y="2150184"/>
            <a:ext cx="876300" cy="6249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8001697" y="3574514"/>
            <a:ext cx="868680" cy="45719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V="1">
            <a:off x="8047417" y="4421016"/>
            <a:ext cx="868680" cy="5475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4855001" y="1222349"/>
            <a:ext cx="5236562" cy="400110"/>
          </a:xfrm>
          <a:prstGeom prst="rect">
            <a:avLst/>
          </a:prstGeom>
          <a:noFill/>
        </p:spPr>
        <p:txBody>
          <a:bodyPr wrap="none" rtlCol="0">
            <a:spAutoFit/>
          </a:bodyPr>
          <a:lstStyle/>
          <a:p>
            <a:pPr algn="ctr"/>
            <a:r>
              <a:rPr lang="en-US" sz="2000" dirty="0"/>
              <a:t>A user defined arrangement of Spouts and Bolts </a:t>
            </a:r>
          </a:p>
        </p:txBody>
      </p:sp>
      <p:sp>
        <p:nvSpPr>
          <p:cNvPr id="27" name="Rectangle 26"/>
          <p:cNvSpPr/>
          <p:nvPr/>
        </p:nvSpPr>
        <p:spPr>
          <a:xfrm>
            <a:off x="4732717" y="5833739"/>
            <a:ext cx="4572000" cy="646331"/>
          </a:xfrm>
          <a:prstGeom prst="rect">
            <a:avLst/>
          </a:prstGeom>
        </p:spPr>
        <p:txBody>
          <a:bodyPr>
            <a:spAutoFit/>
          </a:bodyPr>
          <a:lstStyle/>
          <a:p>
            <a:pPr algn="ctr"/>
            <a:r>
              <a:rPr lang="en-US" dirty="0"/>
              <a:t>The topology defines how the bolts </a:t>
            </a:r>
          </a:p>
          <a:p>
            <a:pPr algn="ctr"/>
            <a:r>
              <a:rPr lang="en-US" dirty="0"/>
              <a:t>receive </a:t>
            </a:r>
            <a:r>
              <a:rPr lang="en-US" dirty="0" smtClean="0"/>
              <a:t>their </a:t>
            </a:r>
            <a:r>
              <a:rPr lang="en-US" dirty="0"/>
              <a:t>messages using Stream Grouping</a:t>
            </a:r>
          </a:p>
        </p:txBody>
      </p:sp>
      <p:sp>
        <p:nvSpPr>
          <p:cNvPr id="28" name="Rectangle 27"/>
          <p:cNvSpPr/>
          <p:nvPr/>
        </p:nvSpPr>
        <p:spPr>
          <a:xfrm>
            <a:off x="7994077" y="4812409"/>
            <a:ext cx="4221846" cy="923330"/>
          </a:xfrm>
          <a:prstGeom prst="rect">
            <a:avLst/>
          </a:prstGeom>
        </p:spPr>
        <p:txBody>
          <a:bodyPr wrap="square">
            <a:spAutoFit/>
          </a:bodyPr>
          <a:lstStyle/>
          <a:p>
            <a:pPr algn="ctr"/>
            <a:r>
              <a:rPr lang="en-US" dirty="0"/>
              <a:t>The tuples are sent using messaging, </a:t>
            </a:r>
          </a:p>
          <a:p>
            <a:pPr algn="ctr"/>
            <a:r>
              <a:rPr lang="en-US" dirty="0"/>
              <a:t>Storm uses </a:t>
            </a:r>
            <a:r>
              <a:rPr lang="en-US" dirty="0" err="1"/>
              <a:t>Kryo</a:t>
            </a:r>
            <a:r>
              <a:rPr lang="en-US" dirty="0"/>
              <a:t> to serialize the tuples </a:t>
            </a:r>
          </a:p>
          <a:p>
            <a:pPr algn="ctr"/>
            <a:r>
              <a:rPr lang="en-US" dirty="0"/>
              <a:t>and </a:t>
            </a:r>
            <a:r>
              <a:rPr lang="en-US" dirty="0" err="1"/>
              <a:t>Netty</a:t>
            </a:r>
            <a:r>
              <a:rPr lang="en-US" dirty="0"/>
              <a:t> to transfer the messages</a:t>
            </a:r>
          </a:p>
        </p:txBody>
      </p:sp>
      <p:sp>
        <p:nvSpPr>
          <p:cNvPr id="29" name="TextBox 28"/>
          <p:cNvSpPr txBox="1"/>
          <p:nvPr/>
        </p:nvSpPr>
        <p:spPr>
          <a:xfrm>
            <a:off x="5106095" y="3336446"/>
            <a:ext cx="1791003" cy="338554"/>
          </a:xfrm>
          <a:prstGeom prst="rect">
            <a:avLst/>
          </a:prstGeom>
          <a:noFill/>
        </p:spPr>
        <p:txBody>
          <a:bodyPr wrap="none" rtlCol="0">
            <a:spAutoFit/>
          </a:bodyPr>
          <a:lstStyle/>
          <a:p>
            <a:r>
              <a:rPr lang="en-US" sz="1600" dirty="0"/>
              <a:t>Sequence of Tuples</a:t>
            </a:r>
          </a:p>
        </p:txBody>
      </p:sp>
      <p:sp>
        <p:nvSpPr>
          <p:cNvPr id="10" name="Rectangle 9"/>
          <p:cNvSpPr/>
          <p:nvPr/>
        </p:nvSpPr>
        <p:spPr>
          <a:xfrm>
            <a:off x="-58243" y="620399"/>
            <a:ext cx="4467110" cy="6370975"/>
          </a:xfrm>
          <a:prstGeom prst="rect">
            <a:avLst/>
          </a:prstGeom>
        </p:spPr>
        <p:txBody>
          <a:bodyPr wrap="square">
            <a:spAutoFit/>
          </a:bodyPr>
          <a:lstStyle/>
          <a:p>
            <a:pPr marL="342900" indent="-342900">
              <a:buFont typeface="Arial" panose="020B0604020202020204" pitchFamily="34" charset="0"/>
              <a:buChar char="•"/>
            </a:pPr>
            <a:r>
              <a:rPr lang="en-US" sz="2400" dirty="0" smtClean="0"/>
              <a:t>               </a:t>
            </a:r>
            <a:r>
              <a:rPr lang="en-US" sz="2400" b="1" dirty="0" smtClean="0"/>
              <a:t> Storm </a:t>
            </a:r>
            <a:r>
              <a:rPr lang="en-US" sz="2400" dirty="0"/>
              <a:t>project was originally developed at Twitter for processing Tweets from users and was donated to </a:t>
            </a:r>
            <a:r>
              <a:rPr lang="en-US" sz="2400" dirty="0" smtClean="0"/>
              <a:t>Apache </a:t>
            </a:r>
            <a:r>
              <a:rPr lang="en-US" sz="2400" dirty="0"/>
              <a:t>in 2013.</a:t>
            </a:r>
          </a:p>
          <a:p>
            <a:pPr marL="342900" indent="-342900">
              <a:buFont typeface="Arial" panose="020B0604020202020204" pitchFamily="34" charset="0"/>
              <a:buChar char="•"/>
            </a:pPr>
            <a:r>
              <a:rPr lang="en-US" sz="2400" b="1" dirty="0"/>
              <a:t>Zookeeper</a:t>
            </a:r>
            <a:r>
              <a:rPr lang="en-US" sz="2400" dirty="0"/>
              <a:t> for </a:t>
            </a:r>
            <a:r>
              <a:rPr lang="en-US" sz="2400" dirty="0" smtClean="0"/>
              <a:t>coordination and Kafka for Pub-Sub</a:t>
            </a:r>
            <a:endParaRPr lang="en-US" sz="2400" dirty="0"/>
          </a:p>
          <a:p>
            <a:pPr marL="342900" indent="-342900">
              <a:buFont typeface="Arial" panose="020B0604020202020204" pitchFamily="34" charset="0"/>
              <a:buChar char="•"/>
            </a:pPr>
            <a:r>
              <a:rPr lang="en-US" sz="2400" dirty="0"/>
              <a:t>Note parallel computing not well </a:t>
            </a:r>
            <a:r>
              <a:rPr lang="en-US" sz="2400" dirty="0" smtClean="0"/>
              <a:t>supported</a:t>
            </a:r>
          </a:p>
          <a:p>
            <a:pPr marL="342900" indent="-342900">
              <a:buFont typeface="Arial" panose="020B0604020202020204" pitchFamily="34" charset="0"/>
              <a:buChar char="•"/>
            </a:pPr>
            <a:r>
              <a:rPr lang="en-US" sz="2400" b="1" dirty="0"/>
              <a:t>Aurora, </a:t>
            </a:r>
            <a:r>
              <a:rPr lang="en-US" sz="2400" b="1" dirty="0" smtClean="0"/>
              <a:t>Borealis </a:t>
            </a:r>
            <a:r>
              <a:rPr lang="en-US" sz="2400" dirty="0" smtClean="0"/>
              <a:t>pioneering research projects</a:t>
            </a:r>
            <a:endParaRPr lang="en-US" sz="2400" dirty="0"/>
          </a:p>
          <a:p>
            <a:pPr marL="342900" indent="-342900">
              <a:buFont typeface="Arial" panose="020B0604020202020204" pitchFamily="34" charset="0"/>
              <a:buChar char="•"/>
            </a:pPr>
            <a:r>
              <a:rPr lang="en-US" sz="2400" b="1" dirty="0" smtClean="0"/>
              <a:t>S4</a:t>
            </a:r>
            <a:r>
              <a:rPr lang="en-US" sz="2400" dirty="0" smtClean="0"/>
              <a:t> </a:t>
            </a:r>
            <a:r>
              <a:rPr lang="en-US" sz="2400" dirty="0"/>
              <a:t>(</a:t>
            </a:r>
            <a:r>
              <a:rPr lang="en-US" sz="2400" dirty="0" smtClean="0"/>
              <a:t>Yahoo), </a:t>
            </a:r>
            <a:r>
              <a:rPr lang="en-US" sz="2400" b="1" dirty="0" err="1" smtClean="0"/>
              <a:t>Samza</a:t>
            </a:r>
            <a:r>
              <a:rPr lang="en-US" sz="2400" b="1" dirty="0" smtClean="0"/>
              <a:t> </a:t>
            </a:r>
            <a:r>
              <a:rPr lang="en-US" sz="2400" dirty="0"/>
              <a:t>(LinkedIn</a:t>
            </a:r>
            <a:r>
              <a:rPr lang="en-US" sz="2400" dirty="0" smtClean="0"/>
              <a:t>), </a:t>
            </a:r>
            <a:r>
              <a:rPr lang="en-US" sz="2400" b="1" dirty="0" smtClean="0"/>
              <a:t>Spark Streaming </a:t>
            </a:r>
            <a:r>
              <a:rPr lang="en-US" sz="2400" dirty="0" smtClean="0"/>
              <a:t>are </a:t>
            </a:r>
            <a:r>
              <a:rPr lang="en-US" sz="2400" dirty="0"/>
              <a:t>also Apache Streaming systems</a:t>
            </a:r>
          </a:p>
          <a:p>
            <a:pPr marL="342900" indent="-342900">
              <a:buFont typeface="Arial" panose="020B0604020202020204" pitchFamily="34" charset="0"/>
              <a:buChar char="•"/>
            </a:pPr>
            <a:r>
              <a:rPr lang="en-US" sz="2400" dirty="0"/>
              <a:t>Google </a:t>
            </a:r>
            <a:r>
              <a:rPr lang="en-US" sz="2400" dirty="0" err="1" smtClean="0"/>
              <a:t>MillWheel</a:t>
            </a:r>
            <a:r>
              <a:rPr lang="en-US" sz="2400" dirty="0"/>
              <a:t>, Amazon Kinesis, Azure Stream </a:t>
            </a:r>
            <a:r>
              <a:rPr lang="en-US" sz="2400" dirty="0" smtClean="0"/>
              <a:t>Analytics are commercial systems</a:t>
            </a:r>
          </a:p>
        </p:txBody>
      </p:sp>
    </p:spTree>
    <p:extLst>
      <p:ext uri="{BB962C8B-B14F-4D97-AF65-F5344CB8AC3E}">
        <p14:creationId xmlns:p14="http://schemas.microsoft.com/office/powerpoint/2010/main" val="27419343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VIDEO_FILES_RECORD" val="&lt;Videos&gt;&lt;Video Name=&quot;Twister MDS_353_1_81811.mp4&quot; Position=&quot;1&quot; SlideID=&quot;353&quot;/&gt;&lt;/Videos&gt;&#10;"/>
  <p:tag name="MMPROD_UIDATA" val="&lt;database version=&quot;8.0&quot;&gt;&lt;object type=&quot;1&quot; unique_id=&quot;10001&quot;&gt;&lt;property id=&quot;20226&quot; value=&quot;D:\JudyFoxBackupfromCDriver\CSColloquium\JudyQiu.pptx&quot;/&gt;&lt;object type=&quot;2&quot; unique_id=&quot;152845&quot;&gt;&lt;object type=&quot;3&quot; unique_id=&quot;152924&quot;&gt;&lt;property id=&quot;20148&quot; value=&quot;5&quot;/&gt;&lt;property id=&quot;20300&quot; value=&quot;Slide 1 - &amp;quot;Parallel Clustering of High-Dimensional Social Media Data Streams&amp;quot;&quot;/&gt;&lt;property id=&quot;20307&quot; value=&quot;291&quot;/&gt;&lt;/object&gt;&lt;object type=&quot;3&quot; unique_id=&quot;152925&quot;&gt;&lt;property id=&quot;20148&quot; value=&quot;5&quot;/&gt;&lt;property id=&quot;20300&quot; value=&quot;Slide 2 - &amp;quot;Outline&amp;quot;&quot;/&gt;&lt;property id=&quot;20307&quot; value=&quot;292&quot;/&gt;&lt;/object&gt;&lt;object type=&quot;3&quot; unique_id=&quot;152926&quot;&gt;&lt;property id=&quot;20148&quot; value=&quot;5&quot;/&gt;&lt;property id=&quot;20300&quot; value=&quot;Slide 3 - &amp;quot;Background&amp;quot;&quot;/&gt;&lt;property id=&quot;20307&quot; value=&quot;366&quot;/&gt;&lt;/object&gt;&lt;object type=&quot;3&quot; unique_id=&quot;152927&quot;&gt;&lt;property id=&quot;20148&quot; value=&quot;5&quot;/&gt;&lt;property id=&quot;20300&quot; value=&quot;Slide 4 - &amp;quot;Background – Cloud DIKW&amp;quot;&quot;/&gt;&lt;property id=&quot;20307&quot; value=&quot;367&quot;/&gt;&lt;/object&gt;&lt;object type=&quot;3&quot; unique_id=&quot;152928&quot;&gt;&lt;property id=&quot;20148&quot; value=&quot;5&quot;/&gt;&lt;property id=&quot;20300&quot; value=&quot;Slide 6 - &amp;quot;Social media data stream clustering&amp;quot;&quot;/&gt;&lt;property id=&quot;20307&quot; value=&quot;327&quot;/&gt;&lt;/object&gt;&lt;object type=&quot;3&quot; unique_id=&quot;152929&quot;&gt;&lt;property id=&quot;20148&quot; value=&quot;5&quot;/&gt;&lt;property id=&quot;20300&quot; value=&quot;Slide 7 - &amp;quot;Social media data stream clustering&amp;quot;&quot;/&gt;&lt;property id=&quot;20307&quot; value=&quot;368&quot;/&gt;&lt;/object&gt;&lt;object type=&quot;3&quot; unique_id=&quot;152930&quot;&gt;&lt;property id=&quot;20148&quot; value=&quot;5&quot;/&gt;&lt;property id=&quot;20300&quot; value=&quot;Slide 13 - &amp;quot;Sequential algorithm for clustering tweet stream II&amp;quot;&quot;/&gt;&lt;property id=&quot;20307&quot; value=&quot;330&quot;/&gt;&lt;/object&gt;&lt;object type=&quot;3&quot; unique_id=&quot;152931&quot;&gt;&lt;property id=&quot;20148&quot; value=&quot;5&quot;/&gt;&lt;property id=&quot;20300&quot; value=&quot;Slide 14 - &amp;quot;Online K-Means clustering&amp;quot;&quot;/&gt;&lt;property id=&quot;20307&quot; value=&quot;331&quot;/&gt;&lt;/object&gt;&lt;object type=&quot;3&quot; unique_id=&quot;152932&quot;&gt;&lt;property id=&quot;20148&quot; value=&quot;5&quot;/&gt;&lt;property id=&quot;20300&quot; value=&quot;Slide 15 - &amp;quot;Sequential clustering algorithm&amp;quot;&quot;/&gt;&lt;property id=&quot;20307&quot; value=&quot;332&quot;/&gt;&lt;/object&gt;&lt;object type=&quot;3&quot; unique_id=&quot;152933&quot;&gt;&lt;property id=&quot;20148&quot; value=&quot;5&quot;/&gt;&lt;property id=&quot;20300&quot; value=&quot;Slide 16 - &amp;quot;Parallelization with Storm - challenges&amp;quot;&quot;/&gt;&lt;property id=&quot;20307&quot; value=&quot;333&quot;/&gt;&lt;/object&gt;&lt;object type=&quot;3&quot; unique_id=&quot;152934&quot;&gt;&lt;property id=&quot;20148&quot; value=&quot;5&quot;/&gt;&lt;property id=&quot;20300&quot; value=&quot;Slide 17 - &amp;quot;Parallelization with Storm - challenges&amp;quot;&quot;/&gt;&lt;property id=&quot;20307&quot; value=&quot;360&quot;/&gt;&lt;/object&gt;&lt;object type=&quot;3&quot; unique_id=&quot;152935&quot;&gt;&lt;property id=&quot;20148&quot; value=&quot;5&quot;/&gt;&lt;property id=&quot;20300&quot; value=&quot;Slide 20 - &amp;quot;Solution – enhanced Storm topology&amp;quot;&quot;/&gt;&lt;property id=&quot;20307&quot; value=&quot;334&quot;/&gt;&lt;/object&gt;&lt;object type=&quot;3&quot; unique_id=&quot;152936&quot;&gt;&lt;property id=&quot;20148&quot; value=&quot;5&quot;/&gt;&lt;property id=&quot;20300&quot; value=&quot;Slide 22 - &amp;quot;Scalability comparison&amp;quot;&quot;/&gt;&lt;property id=&quot;20307&quot; value=&quot;365&quot;/&gt;&lt;/object&gt;&lt;object type=&quot;3&quot; unique_id=&quot;152937&quot;&gt;&lt;property id=&quot;20148&quot; value=&quot;5&quot;/&gt;&lt;property id=&quot;20300&quot; value=&quot;Slide 23 - &amp;quot;Scalability comparison&amp;quot;&quot;/&gt;&lt;property id=&quot;20307&quot; value=&quot;361&quot;/&gt;&lt;/object&gt;&lt;object type=&quot;3&quot; unique_id=&quot;152938&quot;&gt;&lt;property id=&quot;20148&quot; value=&quot;5&quot;/&gt;&lt;property id=&quot;20300&quot; value=&quot;Slide 24 - &amp;quot;Scalability comparison&amp;quot;&quot;/&gt;&lt;property id=&quot;20307&quot; value=&quot;364&quot;/&gt;&lt;/object&gt;&lt;object type=&quot;3&quot; unique_id=&quot;152939&quot;&gt;&lt;property id=&quot;20148&quot; value=&quot;5&quot;/&gt;&lt;property id=&quot;20300&quot; value=&quot;Slide 25 - &amp;quot;Comparison with related work&amp;quot;&quot;/&gt;&lt;property id=&quot;20307&quot; value=&quot;337&quot;/&gt;&lt;/object&gt;&lt;object type=&quot;3&quot; unique_id=&quot;152940&quot;&gt;&lt;property id=&quot;20148&quot; value=&quot;5&quot;/&gt;&lt;property id=&quot;20300&quot; value=&quot;Slide 26 - &amp;quot;Conclusions&amp;quot;&quot;/&gt;&lt;property id=&quot;20307&quot; value=&quot;369&quot;/&gt;&lt;/object&gt;&lt;object type=&quot;3&quot; unique_id=&quot;152941&quot;&gt;&lt;property id=&quot;20148&quot; value=&quot;5&quot;/&gt;&lt;property id=&quot;20300&quot; value=&quot;Slide 27 - &amp;quot;Future work&amp;quot;&quot;/&gt;&lt;property id=&quot;20307&quot; value=&quot;340&quot;/&gt;&lt;/object&gt;&lt;object type=&quot;3&quot; unique_id=&quot;152942&quot;&gt;&lt;property id=&quot;20148&quot; value=&quot;5&quot;/&gt;&lt;property id=&quot;20300&quot; value=&quot;Slide 28 - &amp;quot;Acknowledgements&amp;quot;&quot;/&gt;&lt;property id=&quot;20307&quot; value=&quot;370&quot;/&gt;&lt;/object&gt;&lt;object type=&quot;3&quot; unique_id=&quot;529615&quot;&gt;&lt;property id=&quot;20148&quot; value=&quot;5&quot;/&gt;&lt;property id=&quot;20300&quot; value=&quot;Slide 8 - &amp;quot;Map Streaming Computing Model&amp;quot;&quot;/&gt;&lt;property id=&quot;20307&quot; value=&quot;371&quot;/&gt;&lt;/object&gt;&lt;object type=&quot;3&quot; unique_id=&quot;529616&quot;&gt;&lt;property id=&quot;20148&quot; value=&quot;5&quot;/&gt;&lt;property id=&quot;20300&quot; value=&quot;Slide 9 - &amp;quot;Apache Storm Dataflow Topology&amp;quot;&quot;/&gt;&lt;property id=&quot;20307&quot; value=&quot;372&quot;/&gt;&lt;/object&gt;&lt;object type=&quot;3&quot; unique_id=&quot;529617&quot;&gt;&lt;property id=&quot;20148&quot; value=&quot;5&quot;/&gt;&lt;property id=&quot;20300&quot; value=&quot;Slide 10 - &amp;quot;Sequential algorithm for clustering tweet stream I&amp;quot;&quot;/&gt;&lt;property id=&quot;20307&quot; value=&quot;373&quot;/&gt;&lt;/object&gt;&lt;object type=&quot;3&quot; unique_id=&quot;529618&quot;&gt;&lt;property id=&quot;20148&quot; value=&quot;5&quot;/&gt;&lt;property id=&quot;20300&quot; value=&quot;Slide 11 - &amp;quot;Defining Protomemes&amp;quot;&quot;/&gt;&lt;property id=&quot;20307&quot; value=&quot;374&quot;/&gt;&lt;/object&gt;&lt;object type=&quot;3&quot; unique_id=&quot;530001&quot;&gt;&lt;property id=&quot;20148&quot; value=&quot;5&quot;/&gt;&lt;property id=&quot;20300&quot; value=&quot;Slide 21 - &amp;quot;Messy Coordination Details II&amp;quot;&quot;/&gt;&lt;property id=&quot;20307&quot; value=&quot;375&quot;/&gt;&lt;/object&gt;&lt;object type=&quot;3&quot; unique_id=&quot;530239&quot;&gt;&lt;property id=&quot;20148&quot; value=&quot;5&quot;/&gt;&lt;property id=&quot;20300&quot; value=&quot;Slide 5 - &amp;quot;DESPIC analysis pipeline for meme clustering and classification &amp;quot;&quot;/&gt;&lt;property id=&quot;20307&quot; value=&quot;376&quot;/&gt;&lt;/object&gt;&lt;object type=&quot;3&quot; unique_id=&quot;530240&quot;&gt;&lt;property id=&quot;20148&quot; value=&quot;5&quot;/&gt;&lt;property id=&quot;20300&quot; value=&quot;Slide 12 - &amp;quot;Relations among protomemes, tweets, users, and tweet content. There is a many-to-many relationship between memes a&quot;/&gt;&lt;property id=&quot;20307&quot; value=&quot;377&quot;/&gt;&lt;/object&gt;&lt;object type=&quot;3&quot; unique_id=&quot;530354&quot;&gt;&lt;property id=&quot;20148&quot; value=&quot;5&quot;/&gt;&lt;property id=&quot;20300&quot; value=&quot;Slide 18 - &amp;quot;Messy Coordination Details I&amp;quot;&quot;/&gt;&lt;property id=&quot;20307&quot; value=&quot;378&quot;/&gt;&lt;/object&gt;&lt;object type=&quot;3&quot; unique_id=&quot;530355&quot;&gt;&lt;property id=&quot;20148&quot; value=&quot;5&quot;/&gt;&lt;property id=&quot;20300&quot; value=&quot;Slide 19 - &amp;quot;Totals at each Time step&amp;quot;&quot;/&gt;&lt;property id=&quot;20307&quot; value=&quot;379&quot;/&gt;&lt;/object&gt;&lt;/object&gt;&lt;object type=&quot;8&quot; unique_id=&quot;152923&quot;&gt;&lt;/object&gt;&lt;/object&gt;&lt;/database&gt;"/>
  <p:tag name="SECTOMILLISECCONVERTED" val="1"/>
</p:tagLst>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11109</TotalTime>
  <Words>2259</Words>
  <Application>Microsoft Office PowerPoint</Application>
  <PresentationFormat>Widescreen</PresentationFormat>
  <Paragraphs>424</Paragraphs>
  <Slides>28</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SimSun</vt:lpstr>
      <vt:lpstr>SimSun</vt:lpstr>
      <vt:lpstr>Arial</vt:lpstr>
      <vt:lpstr>Calibri</vt:lpstr>
      <vt:lpstr>Corbel</vt:lpstr>
      <vt:lpstr>Courier New</vt:lpstr>
      <vt:lpstr>Lustria</vt:lpstr>
      <vt:lpstr>Times New Roman</vt:lpstr>
      <vt:lpstr>Wingdings</vt:lpstr>
      <vt:lpstr>2_Office Theme</vt:lpstr>
      <vt:lpstr>Parallel Clustering of High-Dimensional Social Media Data Streams</vt:lpstr>
      <vt:lpstr>Outline</vt:lpstr>
      <vt:lpstr>Background</vt:lpstr>
      <vt:lpstr>Background – Cloud DIKW</vt:lpstr>
      <vt:lpstr>DESPIC analysis pipeline for meme clustering and classification </vt:lpstr>
      <vt:lpstr>Social media data stream clustering</vt:lpstr>
      <vt:lpstr>Social media data stream clustering</vt:lpstr>
      <vt:lpstr>Map Streaming Computing Model</vt:lpstr>
      <vt:lpstr>Apache Storm Dataflow Topology</vt:lpstr>
      <vt:lpstr>Sequential algorithm for clustering tweet stream I</vt:lpstr>
      <vt:lpstr>Defining Protomemes</vt:lpstr>
      <vt:lpstr>Relations among protomemes, tweets, users, and tweet content. There is a many-to-many relationship between memes and tweets. A user may be connected to a tweet as its author, by being mentioned in the tweet, or from retweeting the message.</vt:lpstr>
      <vt:lpstr>Sequential algorithm for clustering tweet stream II</vt:lpstr>
      <vt:lpstr>Online K-Means clustering</vt:lpstr>
      <vt:lpstr>Sequential clustering algorithm</vt:lpstr>
      <vt:lpstr>Parallelization with Storm - challenges</vt:lpstr>
      <vt:lpstr>Parallelization with Storm - challenges</vt:lpstr>
      <vt:lpstr>Messy Coordination Details I</vt:lpstr>
      <vt:lpstr>Totals at each Time step</vt:lpstr>
      <vt:lpstr>Solution – enhanced Storm topology</vt:lpstr>
      <vt:lpstr>Messy Coordination Details II</vt:lpstr>
      <vt:lpstr>Scalability comparison</vt:lpstr>
      <vt:lpstr>Scalability comparison</vt:lpstr>
      <vt:lpstr>Scalability comparison</vt:lpstr>
      <vt:lpstr>Comparison with related work</vt:lpstr>
      <vt:lpstr>Conclusions</vt:lpstr>
      <vt:lpstr>Future work</vt:lpstr>
      <vt:lpstr>Acknowledgements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zhangbj</dc:creator>
  <cp:lastModifiedBy>Geoffrey Fox</cp:lastModifiedBy>
  <cp:revision>863</cp:revision>
  <dcterms:created xsi:type="dcterms:W3CDTF">2014-03-26T02:42:24Z</dcterms:created>
  <dcterms:modified xsi:type="dcterms:W3CDTF">2015-05-06T03:05:38Z</dcterms:modified>
</cp:coreProperties>
</file>