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Lst>
  <p:notesMasterIdLst>
    <p:notesMasterId r:id="rId78"/>
  </p:notesMasterIdLst>
  <p:sldIdLst>
    <p:sldId id="256" r:id="rId13"/>
    <p:sldId id="302" r:id="rId14"/>
    <p:sldId id="385" r:id="rId15"/>
    <p:sldId id="395" r:id="rId16"/>
    <p:sldId id="400" r:id="rId17"/>
    <p:sldId id="401" r:id="rId18"/>
    <p:sldId id="396" r:id="rId19"/>
    <p:sldId id="394" r:id="rId20"/>
    <p:sldId id="366" r:id="rId21"/>
    <p:sldId id="354" r:id="rId22"/>
    <p:sldId id="318" r:id="rId23"/>
    <p:sldId id="319" r:id="rId24"/>
    <p:sldId id="320" r:id="rId25"/>
    <p:sldId id="326" r:id="rId26"/>
    <p:sldId id="345" r:id="rId27"/>
    <p:sldId id="389" r:id="rId28"/>
    <p:sldId id="390" r:id="rId29"/>
    <p:sldId id="367" r:id="rId30"/>
    <p:sldId id="402" r:id="rId31"/>
    <p:sldId id="321" r:id="rId32"/>
    <p:sldId id="322" r:id="rId33"/>
    <p:sldId id="377" r:id="rId34"/>
    <p:sldId id="323" r:id="rId35"/>
    <p:sldId id="327" r:id="rId36"/>
    <p:sldId id="368" r:id="rId37"/>
    <p:sldId id="397" r:id="rId38"/>
    <p:sldId id="378" r:id="rId39"/>
    <p:sldId id="380" r:id="rId40"/>
    <p:sldId id="324" r:id="rId41"/>
    <p:sldId id="348" r:id="rId42"/>
    <p:sldId id="398" r:id="rId43"/>
    <p:sldId id="305" r:id="rId44"/>
    <p:sldId id="281" r:id="rId45"/>
    <p:sldId id="399" r:id="rId46"/>
    <p:sldId id="329" r:id="rId47"/>
    <p:sldId id="330" r:id="rId48"/>
    <p:sldId id="381" r:id="rId49"/>
    <p:sldId id="382" r:id="rId50"/>
    <p:sldId id="333" r:id="rId51"/>
    <p:sldId id="383" r:id="rId52"/>
    <p:sldId id="350" r:id="rId53"/>
    <p:sldId id="351" r:id="rId54"/>
    <p:sldId id="325" r:id="rId55"/>
    <p:sldId id="370" r:id="rId56"/>
    <p:sldId id="371" r:id="rId57"/>
    <p:sldId id="372" r:id="rId58"/>
    <p:sldId id="384" r:id="rId59"/>
    <p:sldId id="306" r:id="rId60"/>
    <p:sldId id="338" r:id="rId61"/>
    <p:sldId id="339" r:id="rId62"/>
    <p:sldId id="340" r:id="rId63"/>
    <p:sldId id="341" r:id="rId64"/>
    <p:sldId id="342" r:id="rId65"/>
    <p:sldId id="295" r:id="rId66"/>
    <p:sldId id="297" r:id="rId67"/>
    <p:sldId id="285" r:id="rId68"/>
    <p:sldId id="290" r:id="rId69"/>
    <p:sldId id="292" r:id="rId70"/>
    <p:sldId id="268" r:id="rId71"/>
    <p:sldId id="269" r:id="rId72"/>
    <p:sldId id="278" r:id="rId73"/>
    <p:sldId id="283" r:id="rId74"/>
    <p:sldId id="391" r:id="rId75"/>
    <p:sldId id="392" r:id="rId76"/>
    <p:sldId id="39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yangruan\Dropbox\PhD_Dissertation\experiments\WDA_Final_tests.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yangruan\Downloads\Final_tests%20(version%201).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Ryan:Documents:Dropbox:PhD_Dissertation:experiments:WDA_Final_tests.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Different Count for</a:t>
            </a:r>
            <a:r>
              <a:rPr lang="en-US" baseline="0" dirty="0" smtClean="0"/>
              <a:t> Sequences aligned to point 1</a:t>
            </a:r>
            <a:endParaRPr lang="en-US" dirty="0"/>
          </a:p>
        </c:rich>
      </c:tx>
      <c:layout>
        <c:manualLayout>
          <c:xMode val="edge"/>
          <c:yMode val="edge"/>
          <c:x val="0.32967931893128699"/>
          <c:y val="5.8046953129142096E-3"/>
        </c:manualLayout>
      </c:layout>
      <c:overlay val="0"/>
    </c:title>
    <c:autoTitleDeleted val="0"/>
    <c:plotArea>
      <c:layout>
        <c:manualLayout>
          <c:layoutTarget val="inner"/>
          <c:xMode val="edge"/>
          <c:yMode val="edge"/>
          <c:x val="0.170398226083808"/>
          <c:y val="8.1481481481481502E-2"/>
          <c:w val="0.78362476242193901"/>
          <c:h val="0.74292192821922898"/>
        </c:manualLayout>
      </c:layout>
      <c:lineChart>
        <c:grouping val="standard"/>
        <c:varyColors val="0"/>
        <c:ser>
          <c:idx val="2"/>
          <c:order val="0"/>
          <c:tx>
            <c:v>Total Mismatches</c:v>
          </c:tx>
          <c:spPr>
            <a:ln w="12700"/>
          </c:spPr>
          <c:cat>
            <c:numRef>
              <c:f>'C:\Users\Saliya\Desktop\[junkMacroLines.xlsx]MacroLine1ExtAlignment'!$H$5:$H$12</c:f>
              <c:numCache>
                <c:formatCode>General</c:formatCode>
                <c:ptCount val="8"/>
                <c:pt idx="0">
                  <c:v>2</c:v>
                </c:pt>
                <c:pt idx="1">
                  <c:v>3</c:v>
                </c:pt>
                <c:pt idx="2">
                  <c:v>4</c:v>
                </c:pt>
                <c:pt idx="3">
                  <c:v>5</c:v>
                </c:pt>
                <c:pt idx="4">
                  <c:v>6</c:v>
                </c:pt>
                <c:pt idx="5">
                  <c:v>7</c:v>
                </c:pt>
                <c:pt idx="6">
                  <c:v>8</c:v>
                </c:pt>
                <c:pt idx="7">
                  <c:v>9</c:v>
                </c:pt>
              </c:numCache>
            </c:numRef>
          </c:cat>
          <c:val>
            <c:numRef>
              <c:f>'C:\Users\Saliya\Desktop\[junkMacroLines.xlsx]MacroLine1ExtAlignment'!$N$5:$N$12</c:f>
              <c:numCache>
                <c:formatCode>General</c:formatCode>
                <c:ptCount val="8"/>
                <c:pt idx="0">
                  <c:v>29</c:v>
                </c:pt>
                <c:pt idx="1">
                  <c:v>64</c:v>
                </c:pt>
                <c:pt idx="2">
                  <c:v>94</c:v>
                </c:pt>
                <c:pt idx="3">
                  <c:v>117</c:v>
                </c:pt>
                <c:pt idx="4">
                  <c:v>137</c:v>
                </c:pt>
                <c:pt idx="5">
                  <c:v>169</c:v>
                </c:pt>
                <c:pt idx="6">
                  <c:v>197</c:v>
                </c:pt>
                <c:pt idx="7">
                  <c:v>246</c:v>
                </c:pt>
              </c:numCache>
            </c:numRef>
          </c:val>
          <c:smooth val="0"/>
        </c:ser>
        <c:ser>
          <c:idx val="3"/>
          <c:order val="1"/>
          <c:tx>
            <c:v>Mismatches by Gaps</c:v>
          </c:tx>
          <c:spPr>
            <a:ln w="12700"/>
          </c:spPr>
          <c:marker>
            <c:symbol val="circle"/>
            <c:size val="4"/>
            <c:spPr>
              <a:ln w="12700"/>
            </c:spPr>
          </c:marker>
          <c:cat>
            <c:numRef>
              <c:f>'C:\Users\Saliya\Desktop\[junkMacroLines.xlsx]MacroLine1ExtAlignment'!$H$5:$H$12</c:f>
              <c:numCache>
                <c:formatCode>General</c:formatCode>
                <c:ptCount val="8"/>
                <c:pt idx="0">
                  <c:v>2</c:v>
                </c:pt>
                <c:pt idx="1">
                  <c:v>3</c:v>
                </c:pt>
                <c:pt idx="2">
                  <c:v>4</c:v>
                </c:pt>
                <c:pt idx="3">
                  <c:v>5</c:v>
                </c:pt>
                <c:pt idx="4">
                  <c:v>6</c:v>
                </c:pt>
                <c:pt idx="5">
                  <c:v>7</c:v>
                </c:pt>
                <c:pt idx="6">
                  <c:v>8</c:v>
                </c:pt>
                <c:pt idx="7">
                  <c:v>9</c:v>
                </c:pt>
              </c:numCache>
            </c:numRef>
          </c:cat>
          <c:val>
            <c:numRef>
              <c:f>'C:\Users\Saliya\Desktop\[junkMacroLines.xlsx]MacroLine1ExtAlignment'!$O$5:$O$12</c:f>
              <c:numCache>
                <c:formatCode>General</c:formatCode>
                <c:ptCount val="8"/>
                <c:pt idx="0">
                  <c:v>26</c:v>
                </c:pt>
                <c:pt idx="1">
                  <c:v>58</c:v>
                </c:pt>
                <c:pt idx="2">
                  <c:v>92</c:v>
                </c:pt>
                <c:pt idx="3">
                  <c:v>110</c:v>
                </c:pt>
                <c:pt idx="4">
                  <c:v>132</c:v>
                </c:pt>
                <c:pt idx="5">
                  <c:v>160</c:v>
                </c:pt>
                <c:pt idx="6">
                  <c:v>191</c:v>
                </c:pt>
                <c:pt idx="7">
                  <c:v>223</c:v>
                </c:pt>
              </c:numCache>
            </c:numRef>
          </c:val>
          <c:smooth val="0"/>
        </c:ser>
        <c:ser>
          <c:idx val="4"/>
          <c:order val="2"/>
          <c:tx>
            <c:v>Original Length</c:v>
          </c:tx>
          <c:spPr>
            <a:ln w="12700"/>
          </c:spPr>
          <c:marker>
            <c:spPr>
              <a:ln w="12700"/>
            </c:spPr>
          </c:marker>
          <c:val>
            <c:numRef>
              <c:f>'C:\Users\Saliya\Desktop\[junkMacroLines.xlsx]MacroLine1ExtAlignment'!$K$5:$K$12</c:f>
              <c:numCache>
                <c:formatCode>General</c:formatCode>
                <c:ptCount val="8"/>
                <c:pt idx="0">
                  <c:v>473</c:v>
                </c:pt>
                <c:pt idx="1">
                  <c:v>448</c:v>
                </c:pt>
                <c:pt idx="2">
                  <c:v>417</c:v>
                </c:pt>
                <c:pt idx="3">
                  <c:v>397</c:v>
                </c:pt>
                <c:pt idx="4">
                  <c:v>367</c:v>
                </c:pt>
                <c:pt idx="5">
                  <c:v>347</c:v>
                </c:pt>
                <c:pt idx="6">
                  <c:v>315</c:v>
                </c:pt>
                <c:pt idx="7">
                  <c:v>284</c:v>
                </c:pt>
              </c:numCache>
            </c:numRef>
          </c:val>
          <c:smooth val="0"/>
        </c:ser>
        <c:dLbls>
          <c:showLegendKey val="0"/>
          <c:showVal val="0"/>
          <c:showCatName val="0"/>
          <c:showSerName val="0"/>
          <c:showPercent val="0"/>
          <c:showBubbleSize val="0"/>
        </c:dLbls>
        <c:marker val="1"/>
        <c:smooth val="0"/>
        <c:axId val="32731136"/>
        <c:axId val="42714816"/>
      </c:lineChart>
      <c:catAx>
        <c:axId val="32731136"/>
        <c:scaling>
          <c:orientation val="minMax"/>
        </c:scaling>
        <c:delete val="0"/>
        <c:axPos val="b"/>
        <c:title>
          <c:tx>
            <c:rich>
              <a:bodyPr/>
              <a:lstStyle/>
              <a:p>
                <a:pPr>
                  <a:defRPr/>
                </a:pPr>
                <a:r>
                  <a:rPr lang="en-US"/>
                  <a:t>Point ID Number</a:t>
                </a:r>
              </a:p>
            </c:rich>
          </c:tx>
          <c:layout/>
          <c:overlay val="0"/>
        </c:title>
        <c:numFmt formatCode="General" sourceLinked="1"/>
        <c:majorTickMark val="out"/>
        <c:minorTickMark val="in"/>
        <c:tickLblPos val="nextTo"/>
        <c:crossAx val="42714816"/>
        <c:crosses val="autoZero"/>
        <c:auto val="1"/>
        <c:lblAlgn val="ctr"/>
        <c:lblOffset val="100"/>
        <c:noMultiLvlLbl val="0"/>
      </c:catAx>
      <c:valAx>
        <c:axId val="42714816"/>
        <c:scaling>
          <c:orientation val="minMax"/>
        </c:scaling>
        <c:delete val="0"/>
        <c:axPos val="l"/>
        <c:majorGridlines>
          <c:spPr>
            <a:ln>
              <a:noFill/>
            </a:ln>
          </c:spPr>
        </c:majorGridlines>
        <c:title>
          <c:tx>
            <c:rich>
              <a:bodyPr rot="-5400000" vert="horz"/>
              <a:lstStyle/>
              <a:p>
                <a:pPr>
                  <a:defRPr/>
                </a:pPr>
                <a:r>
                  <a:rPr lang="en-US"/>
                  <a:t>Count</a:t>
                </a:r>
              </a:p>
            </c:rich>
          </c:tx>
          <c:layout/>
          <c:overlay val="0"/>
        </c:title>
        <c:numFmt formatCode="General" sourceLinked="1"/>
        <c:majorTickMark val="out"/>
        <c:minorTickMark val="in"/>
        <c:tickLblPos val="nextTo"/>
        <c:crossAx val="32731136"/>
        <c:crosses val="autoZero"/>
        <c:crossBetween val="between"/>
        <c:majorUnit val="100"/>
      </c:valAx>
    </c:plotArea>
    <c:legend>
      <c:legendPos val="r"/>
      <c:layout>
        <c:manualLayout>
          <c:xMode val="edge"/>
          <c:yMode val="edge"/>
          <c:x val="0.20100208627767699"/>
          <c:y val="0.33290110444612198"/>
          <c:w val="0.50332155595935102"/>
          <c:h val="0.21709926120397599"/>
        </c:manualLayout>
      </c:layout>
      <c:overlay val="1"/>
      <c:spPr>
        <a:solidFill>
          <a:schemeClr val="bg1"/>
        </a:solidFill>
      </c:spPr>
    </c:legend>
    <c:plotVisOnly val="1"/>
    <c:dispBlanksAs val="gap"/>
    <c:showDLblsOverMax val="0"/>
  </c:chart>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Over Increasing In-Sample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9.4803286307961504E-2"/>
          <c:w val="0.84397248954991699"/>
          <c:h val="0.78921663112423401"/>
        </c:manualLayout>
      </c:layout>
      <c:lineChart>
        <c:grouping val="standard"/>
        <c:varyColors val="0"/>
        <c:ser>
          <c:idx val="0"/>
          <c:order val="0"/>
          <c:tx>
            <c:strRef>
              <c:f>'fixed-WDA-SMACOF'!$I$2</c:f>
              <c:strCache>
                <c:ptCount val="1"/>
                <c:pt idx="0">
                  <c:v>MI-MDS</c:v>
                </c:pt>
              </c:strCache>
            </c:strRef>
          </c:tx>
          <c:cat>
            <c:strRef>
              <c:f>'fixed-WDA-SMACOF'!$J$1:$N$1</c:f>
              <c:strCache>
                <c:ptCount val="5"/>
                <c:pt idx="0">
                  <c:v>500/4140</c:v>
                </c:pt>
                <c:pt idx="1">
                  <c:v>1000/3640</c:v>
                </c:pt>
                <c:pt idx="2">
                  <c:v>2000/2640</c:v>
                </c:pt>
                <c:pt idx="3">
                  <c:v>3000/1640</c:v>
                </c:pt>
                <c:pt idx="4">
                  <c:v>4000/640</c:v>
                </c:pt>
              </c:strCache>
            </c:strRef>
          </c:cat>
          <c:val>
            <c:numRef>
              <c:f>'fixed-WDA-SMACOF'!$J$2:$N$2</c:f>
              <c:numCache>
                <c:formatCode>General</c:formatCode>
                <c:ptCount val="5"/>
                <c:pt idx="0">
                  <c:v>4.4109999999999996</c:v>
                </c:pt>
                <c:pt idx="1">
                  <c:v>6.3179999999999978</c:v>
                </c:pt>
                <c:pt idx="2">
                  <c:v>9.0350000000000001</c:v>
                </c:pt>
                <c:pt idx="3">
                  <c:v>8.8180000000000014</c:v>
                </c:pt>
                <c:pt idx="4">
                  <c:v>4.6519999999999984</c:v>
                </c:pt>
              </c:numCache>
            </c:numRef>
          </c:val>
          <c:smooth val="0"/>
        </c:ser>
        <c:ser>
          <c:idx val="1"/>
          <c:order val="1"/>
          <c:tx>
            <c:strRef>
              <c:f>'fixed-WDA-SMACOF'!$I$3</c:f>
              <c:strCache>
                <c:ptCount val="1"/>
                <c:pt idx="0">
                  <c:v>WDA-SMACOF</c:v>
                </c:pt>
              </c:strCache>
            </c:strRef>
          </c:tx>
          <c:spPr>
            <a:ln>
              <a:prstDash val="sysDash"/>
            </a:ln>
          </c:spPr>
          <c:cat>
            <c:strRef>
              <c:f>'fixed-WDA-SMACOF'!$J$1:$N$1</c:f>
              <c:strCache>
                <c:ptCount val="5"/>
                <c:pt idx="0">
                  <c:v>500/4140</c:v>
                </c:pt>
                <c:pt idx="1">
                  <c:v>1000/3640</c:v>
                </c:pt>
                <c:pt idx="2">
                  <c:v>2000/2640</c:v>
                </c:pt>
                <c:pt idx="3">
                  <c:v>3000/1640</c:v>
                </c:pt>
                <c:pt idx="4">
                  <c:v>4000/640</c:v>
                </c:pt>
              </c:strCache>
            </c:strRef>
          </c:cat>
          <c:val>
            <c:numRef>
              <c:f>'fixed-WDA-SMACOF'!$J$3:$N$3</c:f>
              <c:numCache>
                <c:formatCode>General</c:formatCode>
                <c:ptCount val="5"/>
                <c:pt idx="0">
                  <c:v>282.35379999999992</c:v>
                </c:pt>
                <c:pt idx="1">
                  <c:v>285.82780000000002</c:v>
                </c:pt>
                <c:pt idx="2">
                  <c:v>169.0848</c:v>
                </c:pt>
                <c:pt idx="3">
                  <c:v>92.594200000000001</c:v>
                </c:pt>
                <c:pt idx="4">
                  <c:v>68.118200000000002</c:v>
                </c:pt>
              </c:numCache>
            </c:numRef>
          </c:val>
          <c:smooth val="0"/>
        </c:ser>
        <c:dLbls>
          <c:showLegendKey val="0"/>
          <c:showVal val="0"/>
          <c:showCatName val="0"/>
          <c:showSerName val="0"/>
          <c:showPercent val="0"/>
          <c:showBubbleSize val="0"/>
        </c:dLbls>
        <c:marker val="1"/>
        <c:smooth val="0"/>
        <c:axId val="130727424"/>
        <c:axId val="44335104"/>
      </c:lineChart>
      <c:catAx>
        <c:axId val="130727424"/>
        <c:scaling>
          <c:orientation val="minMax"/>
        </c:scaling>
        <c:delete val="0"/>
        <c:axPos val="b"/>
        <c:title>
          <c:tx>
            <c:rich>
              <a:bodyPr/>
              <a:lstStyle/>
              <a:p>
                <a:pPr>
                  <a:defRPr/>
                </a:pPr>
                <a:r>
                  <a:rPr lang="en-US"/>
                  <a:t>In-Sample / out-of-sample Size</a:t>
                </a:r>
              </a:p>
            </c:rich>
          </c:tx>
          <c:layout/>
          <c:overlay val="0"/>
        </c:title>
        <c:numFmt formatCode="General" sourceLinked="1"/>
        <c:majorTickMark val="out"/>
        <c:minorTickMark val="none"/>
        <c:tickLblPos val="nextTo"/>
        <c:crossAx val="44335104"/>
        <c:crosses val="autoZero"/>
        <c:auto val="1"/>
        <c:lblAlgn val="ctr"/>
        <c:lblOffset val="0"/>
        <c:noMultiLvlLbl val="0"/>
      </c:catAx>
      <c:valAx>
        <c:axId val="44335104"/>
        <c:scaling>
          <c:logBase val="10"/>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130727424"/>
        <c:crosses val="autoZero"/>
        <c:crossBetween val="between"/>
      </c:valAx>
    </c:plotArea>
    <c:legend>
      <c:legendPos val="r"/>
      <c:layout>
        <c:manualLayout>
          <c:xMode val="edge"/>
          <c:yMode val="edge"/>
          <c:x val="0.26571546612229002"/>
          <c:y val="0.109088268263342"/>
          <c:w val="0.72440799066783301"/>
          <c:h val="0.10358226706036699"/>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Accuracy Comparison of 4 Different Interpolation Methods</a:t>
            </a:r>
          </a:p>
        </c:rich>
      </c:tx>
      <c:layout>
        <c:manualLayout>
          <c:xMode val="edge"/>
          <c:yMode val="edge"/>
          <c:x val="0.21771167492952267"/>
          <c:y val="0"/>
        </c:manualLayout>
      </c:layout>
      <c:overlay val="0"/>
    </c:title>
    <c:autoTitleDeleted val="0"/>
    <c:plotArea>
      <c:layout>
        <c:manualLayout>
          <c:layoutTarget val="inner"/>
          <c:xMode val="edge"/>
          <c:yMode val="edge"/>
          <c:x val="0.13447225541713728"/>
          <c:y val="0.16817330125400989"/>
          <c:w val="0.84355514812207733"/>
          <c:h val="0.75104731700204141"/>
        </c:manualLayout>
      </c:layout>
      <c:barChart>
        <c:barDir val="col"/>
        <c:grouping val="clustered"/>
        <c:varyColors val="0"/>
        <c:ser>
          <c:idx val="0"/>
          <c:order val="0"/>
          <c:tx>
            <c:strRef>
              <c:f>'WDA-MI-MDS'!$B$2</c:f>
              <c:strCache>
                <c:ptCount val="1"/>
                <c:pt idx="0">
                  <c:v>WDA-MI-MDS</c:v>
                </c:pt>
              </c:strCache>
            </c:strRef>
          </c:tx>
          <c:spPr>
            <a:pattFill prst="pct60">
              <a:fgClr>
                <a:schemeClr val="tx2"/>
              </a:fgClr>
              <a:bgClr>
                <a:schemeClr val="bg1"/>
              </a:bgClr>
            </a:pattFill>
          </c:spPr>
          <c:invertIfNegative val="0"/>
          <c:errBars>
            <c:errBarType val="both"/>
            <c:errValType val="cust"/>
            <c:noEndCap val="0"/>
            <c:plus>
              <c:numRef>
                <c:f>('WDA-MI-MDS'!$B$7,'WDA-MI-MDS'!$B$10,'WDA-MI-MDS'!$B$13)</c:f>
                <c:numCache>
                  <c:formatCode>General</c:formatCode>
                  <c:ptCount val="3"/>
                  <c:pt idx="0">
                    <c:v>0</c:v>
                  </c:pt>
                  <c:pt idx="1">
                    <c:v>4.9899853907936498E-7</c:v>
                  </c:pt>
                  <c:pt idx="2">
                    <c:v>0</c:v>
                  </c:pt>
                </c:numCache>
              </c:numRef>
            </c:plus>
            <c:minus>
              <c:numRef>
                <c:f>('WDA-MI-MDS'!$B$8,'WDA-MI-MDS'!$B$11,'WDA-MI-MDS'!$B$14)</c:f>
                <c:numCache>
                  <c:formatCode>General</c:formatCode>
                  <c:ptCount val="3"/>
                  <c:pt idx="0">
                    <c:v>0</c:v>
                  </c:pt>
                  <c:pt idx="1">
                    <c:v>4.672046790589468E-7</c:v>
                  </c:pt>
                  <c:pt idx="2">
                    <c:v>0</c:v>
                  </c:pt>
                </c:numCache>
              </c:numRef>
            </c:minus>
            <c:spPr>
              <a:ln w="6350"/>
            </c:spPr>
          </c:errBars>
          <c:cat>
            <c:strRef>
              <c:f>'WDA-MI-MDS'!$A$3:$A$5</c:f>
              <c:strCache>
                <c:ptCount val="3"/>
                <c:pt idx="0">
                  <c:v>2640 Artificial RNA</c:v>
                </c:pt>
                <c:pt idx="1">
                  <c:v>40k hmp16SrRNA</c:v>
                </c:pt>
                <c:pt idx="2">
                  <c:v>95672 COG Protein</c:v>
                </c:pt>
              </c:strCache>
            </c:strRef>
          </c:cat>
          <c:val>
            <c:numRef>
              <c:f>'WDA-MI-MDS'!$B$3:$B$5</c:f>
              <c:numCache>
                <c:formatCode>General</c:formatCode>
                <c:ptCount val="3"/>
                <c:pt idx="0">
                  <c:v>4.2304152730331286E-2</c:v>
                </c:pt>
                <c:pt idx="1">
                  <c:v>3.070047182776639E-2</c:v>
                </c:pt>
                <c:pt idx="2">
                  <c:v>0.1067372123008383</c:v>
                </c:pt>
              </c:numCache>
            </c:numRef>
          </c:val>
        </c:ser>
        <c:ser>
          <c:idx val="1"/>
          <c:order val="1"/>
          <c:tx>
            <c:strRef>
              <c:f>'WDA-MI-MDS'!$C$2</c:f>
              <c:strCache>
                <c:ptCount val="1"/>
                <c:pt idx="0">
                  <c:v>WEM-MI-MDS</c:v>
                </c:pt>
              </c:strCache>
            </c:strRef>
          </c:tx>
          <c:spPr>
            <a:pattFill prst="dkDnDiag">
              <a:fgClr>
                <a:srgbClr val="C0504D">
                  <a:lumMod val="75000"/>
                </a:srgbClr>
              </a:fgClr>
              <a:bgClr>
                <a:sysClr val="window" lastClr="FFFFFF"/>
              </a:bgClr>
            </a:pattFill>
          </c:spPr>
          <c:invertIfNegative val="0"/>
          <c:errBars>
            <c:errBarType val="both"/>
            <c:errValType val="cust"/>
            <c:noEndCap val="0"/>
            <c:plus>
              <c:numRef>
                <c:f>('WDA-MI-MDS'!$C$7,'WDA-MI-MDS'!$C$10,'WDA-MI-MDS'!$C$13)</c:f>
                <c:numCache>
                  <c:formatCode>General</c:formatCode>
                  <c:ptCount val="3"/>
                  <c:pt idx="0">
                    <c:v>6.359621746867411E-5</c:v>
                  </c:pt>
                  <c:pt idx="1">
                    <c:v>1.072770291418966E-4</c:v>
                  </c:pt>
                  <c:pt idx="2">
                    <c:v>5.1995081274541777E-6</c:v>
                  </c:pt>
                </c:numCache>
              </c:numRef>
            </c:plus>
            <c:minus>
              <c:numRef>
                <c:f>('WDA-MI-MDS'!$C$8,'WDA-MI-MDS'!$C$11,'WDA-MI-MDS'!$C$14)</c:f>
                <c:numCache>
                  <c:formatCode>General</c:formatCode>
                  <c:ptCount val="3"/>
                  <c:pt idx="0">
                    <c:v>5.8268250086125628E-5</c:v>
                  </c:pt>
                  <c:pt idx="1">
                    <c:v>6.2142696046631196E-5</c:v>
                  </c:pt>
                  <c:pt idx="2">
                    <c:v>5.4013328187052503E-6</c:v>
                  </c:pt>
                </c:numCache>
              </c:numRef>
            </c:minus>
            <c:spPr>
              <a:ln w="6350"/>
            </c:spPr>
          </c:errBars>
          <c:cat>
            <c:strRef>
              <c:f>'WDA-MI-MDS'!$A$3:$A$5</c:f>
              <c:strCache>
                <c:ptCount val="3"/>
                <c:pt idx="0">
                  <c:v>2640 Artificial RNA</c:v>
                </c:pt>
                <c:pt idx="1">
                  <c:v>40k hmp16SrRNA</c:v>
                </c:pt>
                <c:pt idx="2">
                  <c:v>95672 COG Protein</c:v>
                </c:pt>
              </c:strCache>
            </c:strRef>
          </c:cat>
          <c:val>
            <c:numRef>
              <c:f>'WDA-MI-MDS'!$C$3:$C$5</c:f>
              <c:numCache>
                <c:formatCode>General</c:formatCode>
                <c:ptCount val="3"/>
                <c:pt idx="0">
                  <c:v>4.2593407785221027E-2</c:v>
                </c:pt>
                <c:pt idx="1">
                  <c:v>3.091417489211994E-2</c:v>
                </c:pt>
                <c:pt idx="2">
                  <c:v>0.10970941472457177</c:v>
                </c:pt>
              </c:numCache>
            </c:numRef>
          </c:val>
        </c:ser>
        <c:ser>
          <c:idx val="2"/>
          <c:order val="2"/>
          <c:tx>
            <c:strRef>
              <c:f>'WDA-MI-MDS'!$D$2</c:f>
              <c:strCache>
                <c:ptCount val="1"/>
                <c:pt idx="0">
                  <c:v>NDA-MI-MDS</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Ref>
                <c:f>('WDA-MI-MDS'!$D$7,'WDA-MI-MDS'!$D$10,'WDA-MI-MDS'!$D$13)</c:f>
                <c:numCache>
                  <c:formatCode>General</c:formatCode>
                  <c:ptCount val="3"/>
                  <c:pt idx="0">
                    <c:v>0</c:v>
                  </c:pt>
                  <c:pt idx="1">
                    <c:v>4.7681013609635059E-8</c:v>
                  </c:pt>
                  <c:pt idx="2">
                    <c:v>0</c:v>
                  </c:pt>
                </c:numCache>
              </c:numRef>
            </c:plus>
            <c:minus>
              <c:numRef>
                <c:f>('WDA-MI-MDS'!$D$8,'WDA-MI-MDS'!$D$11,'WDA-MI-MDS'!$D$14)</c:f>
                <c:numCache>
                  <c:formatCode>General</c:formatCode>
                  <c:ptCount val="3"/>
                  <c:pt idx="0">
                    <c:v>0</c:v>
                  </c:pt>
                  <c:pt idx="1">
                    <c:v>4.0896905528775562E-8</c:v>
                  </c:pt>
                  <c:pt idx="2">
                    <c:v>0</c:v>
                  </c:pt>
                </c:numCache>
              </c:numRef>
            </c:minus>
            <c:spPr>
              <a:ln w="6350"/>
            </c:spPr>
          </c:errBars>
          <c:cat>
            <c:strRef>
              <c:f>'WDA-MI-MDS'!$A$3:$A$5</c:f>
              <c:strCache>
                <c:ptCount val="3"/>
                <c:pt idx="0">
                  <c:v>2640 Artificial RNA</c:v>
                </c:pt>
                <c:pt idx="1">
                  <c:v>40k hmp16SrRNA</c:v>
                </c:pt>
                <c:pt idx="2">
                  <c:v>95672 COG Protein</c:v>
                </c:pt>
              </c:strCache>
            </c:strRef>
          </c:cat>
          <c:val>
            <c:numRef>
              <c:f>'WDA-MI-MDS'!$D$3:$D$5</c:f>
              <c:numCache>
                <c:formatCode>General</c:formatCode>
                <c:ptCount val="3"/>
                <c:pt idx="0">
                  <c:v>6.1813911696006495E-2</c:v>
                </c:pt>
                <c:pt idx="1">
                  <c:v>4.6353244940780497E-2</c:v>
                </c:pt>
                <c:pt idx="2">
                  <c:v>0.11322471971213301</c:v>
                </c:pt>
              </c:numCache>
            </c:numRef>
          </c:val>
        </c:ser>
        <c:ser>
          <c:idx val="3"/>
          <c:order val="3"/>
          <c:tx>
            <c:strRef>
              <c:f>'WDA-MI-MDS'!$E$2</c:f>
              <c:strCache>
                <c:ptCount val="1"/>
                <c:pt idx="0">
                  <c:v>NEM-MI-MDS</c:v>
                </c:pt>
              </c:strCache>
            </c:strRef>
          </c:tx>
          <c:spPr>
            <a:pattFill prst="pct80">
              <a:fgClr>
                <a:srgbClr val="8064A2">
                  <a:lumMod val="60000"/>
                  <a:lumOff val="40000"/>
                </a:srgbClr>
              </a:fgClr>
              <a:bgClr>
                <a:sysClr val="window" lastClr="FFFFFF"/>
              </a:bgClr>
            </a:pattFill>
          </c:spPr>
          <c:invertIfNegative val="0"/>
          <c:errBars>
            <c:errBarType val="both"/>
            <c:errValType val="cust"/>
            <c:noEndCap val="0"/>
            <c:plus>
              <c:numRef>
                <c:f>('WDA-MI-MDS'!$E$7,'WDA-MI-MDS'!$E$10,'WDA-MI-MDS'!$E$13)</c:f>
                <c:numCache>
                  <c:formatCode>General</c:formatCode>
                  <c:ptCount val="3"/>
                  <c:pt idx="0">
                    <c:v>8.5576005119547549E-5</c:v>
                  </c:pt>
                  <c:pt idx="1">
                    <c:v>4.1856160122810682E-5</c:v>
                  </c:pt>
                  <c:pt idx="2">
                    <c:v>3.9833605023353869E-6</c:v>
                  </c:pt>
                </c:numCache>
              </c:numRef>
            </c:plus>
            <c:minus>
              <c:numRef>
                <c:f>('WDA-MI-MDS'!$E$8,'WDA-MI-MDS'!$E$11,'WDA-MI-MDS'!$E$14)</c:f>
                <c:numCache>
                  <c:formatCode>General</c:formatCode>
                  <c:ptCount val="3"/>
                  <c:pt idx="0">
                    <c:v>1.0750097338085157E-4</c:v>
                  </c:pt>
                  <c:pt idx="1">
                    <c:v>4.9914983308196881E-5</c:v>
                  </c:pt>
                  <c:pt idx="2">
                    <c:v>5.3263576461487494E-6</c:v>
                  </c:pt>
                </c:numCache>
              </c:numRef>
            </c:minus>
          </c:errBars>
          <c:cat>
            <c:strRef>
              <c:f>'WDA-MI-MDS'!$A$3:$A$5</c:f>
              <c:strCache>
                <c:ptCount val="3"/>
                <c:pt idx="0">
                  <c:v>2640 Artificial RNA</c:v>
                </c:pt>
                <c:pt idx="1">
                  <c:v>40k hmp16SrRNA</c:v>
                </c:pt>
                <c:pt idx="2">
                  <c:v>95672 COG Protein</c:v>
                </c:pt>
              </c:strCache>
            </c:strRef>
          </c:cat>
          <c:val>
            <c:numRef>
              <c:f>'WDA-MI-MDS'!$E$3:$E$5</c:f>
              <c:numCache>
                <c:formatCode>General</c:formatCode>
                <c:ptCount val="3"/>
                <c:pt idx="0">
                  <c:v>6.2346393797790653E-2</c:v>
                </c:pt>
                <c:pt idx="1">
                  <c:v>4.6850484407663998E-2</c:v>
                </c:pt>
                <c:pt idx="2">
                  <c:v>0.113224919439393</c:v>
                </c:pt>
              </c:numCache>
            </c:numRef>
          </c:val>
        </c:ser>
        <c:dLbls>
          <c:showLegendKey val="0"/>
          <c:showVal val="0"/>
          <c:showCatName val="0"/>
          <c:showSerName val="0"/>
          <c:showPercent val="0"/>
          <c:showBubbleSize val="0"/>
        </c:dLbls>
        <c:gapWidth val="150"/>
        <c:axId val="87267328"/>
        <c:axId val="35842880"/>
      </c:barChart>
      <c:catAx>
        <c:axId val="87267328"/>
        <c:scaling>
          <c:orientation val="minMax"/>
        </c:scaling>
        <c:delete val="0"/>
        <c:axPos val="b"/>
        <c:majorTickMark val="out"/>
        <c:minorTickMark val="none"/>
        <c:tickLblPos val="nextTo"/>
        <c:crossAx val="35842880"/>
        <c:crosses val="autoZero"/>
        <c:auto val="1"/>
        <c:lblAlgn val="ctr"/>
        <c:lblOffset val="0"/>
        <c:noMultiLvlLbl val="0"/>
      </c:catAx>
      <c:valAx>
        <c:axId val="35842880"/>
        <c:scaling>
          <c:orientation val="minMax"/>
        </c:scaling>
        <c:delete val="0"/>
        <c:axPos val="l"/>
        <c:majorGridlines>
          <c:spPr>
            <a:ln w="6350">
              <a:prstDash val="dash"/>
            </a:ln>
          </c:spPr>
        </c:majorGridlines>
        <c:title>
          <c:tx>
            <c:rich>
              <a:bodyPr rot="-5400000" vert="horz"/>
              <a:lstStyle/>
              <a:p>
                <a:pPr>
                  <a:defRPr/>
                </a:pPr>
                <a:r>
                  <a:rPr lang="en-US"/>
                  <a:t>Normalized STRESS</a:t>
                </a:r>
              </a:p>
            </c:rich>
          </c:tx>
          <c:layout/>
          <c:overlay val="0"/>
        </c:title>
        <c:numFmt formatCode="General" sourceLinked="1"/>
        <c:majorTickMark val="out"/>
        <c:minorTickMark val="none"/>
        <c:tickLblPos val="nextTo"/>
        <c:crossAx val="87267328"/>
        <c:crosses val="autoZero"/>
        <c:crossBetween val="between"/>
      </c:valAx>
    </c:plotArea>
    <c:legend>
      <c:legendPos val="r"/>
      <c:layout>
        <c:manualLayout>
          <c:xMode val="edge"/>
          <c:yMode val="edge"/>
          <c:x val="0.12680883639545054"/>
          <c:y val="0.15188684747739864"/>
          <c:w val="0.51507874015748023"/>
          <c:h val="0.2843088363954505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70400036202399"/>
          <c:y val="2.82524059492563E-2"/>
          <c:w val="0.81293397592542305"/>
          <c:h val="0.78437387760740496"/>
        </c:manualLayout>
      </c:layout>
      <c:lineChart>
        <c:grouping val="standard"/>
        <c:varyColors val="0"/>
        <c:ser>
          <c:idx val="0"/>
          <c:order val="0"/>
          <c:tx>
            <c:strRef>
              <c:f>'WDA-MI-MDS'!$A$16</c:f>
              <c:strCache>
                <c:ptCount val="1"/>
                <c:pt idx="0">
                  <c:v>W Interpolation</c:v>
                </c:pt>
              </c:strCache>
            </c:strRef>
          </c:tx>
          <c:cat>
            <c:numRef>
              <c:f>'WDA-MI-MDS'!$B$15:$J$15</c:f>
              <c:numCache>
                <c:formatCode>General</c:formatCode>
                <c:ptCount val="9"/>
                <c:pt idx="0">
                  <c:v>0.1</c:v>
                </c:pt>
                <c:pt idx="1">
                  <c:v>0.2</c:v>
                </c:pt>
                <c:pt idx="2">
                  <c:v>0.3</c:v>
                </c:pt>
                <c:pt idx="3">
                  <c:v>0.4</c:v>
                </c:pt>
                <c:pt idx="4">
                  <c:v>0.5</c:v>
                </c:pt>
                <c:pt idx="5">
                  <c:v>0.6</c:v>
                </c:pt>
                <c:pt idx="6">
                  <c:v>0.7</c:v>
                </c:pt>
                <c:pt idx="7">
                  <c:v>0.8</c:v>
                </c:pt>
                <c:pt idx="8">
                  <c:v>0.9</c:v>
                </c:pt>
              </c:numCache>
            </c:numRef>
          </c:cat>
          <c:val>
            <c:numRef>
              <c:f>'WDA-MI-MDS'!$B$16:$J$16</c:f>
              <c:numCache>
                <c:formatCode>General</c:formatCode>
                <c:ptCount val="9"/>
                <c:pt idx="0">
                  <c:v>201.71084999999999</c:v>
                </c:pt>
                <c:pt idx="1">
                  <c:v>187.75174999999999</c:v>
                </c:pt>
                <c:pt idx="2">
                  <c:v>157.33815000000001</c:v>
                </c:pt>
                <c:pt idx="3">
                  <c:v>132.21895000000001</c:v>
                </c:pt>
                <c:pt idx="4">
                  <c:v>114.20075</c:v>
                </c:pt>
                <c:pt idx="5">
                  <c:v>89.04025</c:v>
                </c:pt>
                <c:pt idx="6">
                  <c:v>63.232500000000002</c:v>
                </c:pt>
                <c:pt idx="7">
                  <c:v>55.395400000000009</c:v>
                </c:pt>
                <c:pt idx="8">
                  <c:v>50.617150000000002</c:v>
                </c:pt>
              </c:numCache>
            </c:numRef>
          </c:val>
          <c:smooth val="0"/>
        </c:ser>
        <c:ser>
          <c:idx val="1"/>
          <c:order val="1"/>
          <c:tx>
            <c:strRef>
              <c:f>'WDA-MI-MDS'!$A$17</c:f>
              <c:strCache>
                <c:ptCount val="1"/>
                <c:pt idx="0">
                  <c:v>N Interpolation</c:v>
                </c:pt>
              </c:strCache>
            </c:strRef>
          </c:tx>
          <c:cat>
            <c:numRef>
              <c:f>'WDA-MI-MDS'!$B$15:$J$15</c:f>
              <c:numCache>
                <c:formatCode>General</c:formatCode>
                <c:ptCount val="9"/>
                <c:pt idx="0">
                  <c:v>0.1</c:v>
                </c:pt>
                <c:pt idx="1">
                  <c:v>0.2</c:v>
                </c:pt>
                <c:pt idx="2">
                  <c:v>0.3</c:v>
                </c:pt>
                <c:pt idx="3">
                  <c:v>0.4</c:v>
                </c:pt>
                <c:pt idx="4">
                  <c:v>0.5</c:v>
                </c:pt>
                <c:pt idx="5">
                  <c:v>0.6</c:v>
                </c:pt>
                <c:pt idx="6">
                  <c:v>0.7</c:v>
                </c:pt>
                <c:pt idx="7">
                  <c:v>0.8</c:v>
                </c:pt>
                <c:pt idx="8">
                  <c:v>0.9</c:v>
                </c:pt>
              </c:numCache>
            </c:numRef>
          </c:cat>
          <c:val>
            <c:numRef>
              <c:f>'WDA-MI-MDS'!$B$17:$J$17</c:f>
              <c:numCache>
                <c:formatCode>General</c:formatCode>
                <c:ptCount val="9"/>
                <c:pt idx="0">
                  <c:v>207.94390000000001</c:v>
                </c:pt>
                <c:pt idx="1">
                  <c:v>207.94390000000001</c:v>
                </c:pt>
                <c:pt idx="2">
                  <c:v>207.94390000000001</c:v>
                </c:pt>
                <c:pt idx="3">
                  <c:v>207.94390000000001</c:v>
                </c:pt>
                <c:pt idx="4">
                  <c:v>207.94390000000001</c:v>
                </c:pt>
                <c:pt idx="5">
                  <c:v>207.94390000000001</c:v>
                </c:pt>
                <c:pt idx="6">
                  <c:v>207.94390000000001</c:v>
                </c:pt>
                <c:pt idx="7">
                  <c:v>207.94390000000001</c:v>
                </c:pt>
                <c:pt idx="8">
                  <c:v>207.94390000000001</c:v>
                </c:pt>
              </c:numCache>
            </c:numRef>
          </c:val>
          <c:smooth val="0"/>
        </c:ser>
        <c:dLbls>
          <c:showLegendKey val="0"/>
          <c:showVal val="0"/>
          <c:showCatName val="0"/>
          <c:showSerName val="0"/>
          <c:showPercent val="0"/>
          <c:showBubbleSize val="0"/>
        </c:dLbls>
        <c:marker val="1"/>
        <c:smooth val="0"/>
        <c:axId val="131051008"/>
        <c:axId val="44340864"/>
      </c:lineChart>
      <c:catAx>
        <c:axId val="131051008"/>
        <c:scaling>
          <c:orientation val="minMax"/>
        </c:scaling>
        <c:delete val="0"/>
        <c:axPos val="b"/>
        <c:title>
          <c:tx>
            <c:rich>
              <a:bodyPr/>
              <a:lstStyle/>
              <a:p>
                <a:pPr>
                  <a:defRPr/>
                </a:pPr>
                <a:r>
                  <a:rPr lang="en-US"/>
                  <a:t>Missing Distance Percentage</a:t>
                </a:r>
              </a:p>
            </c:rich>
          </c:tx>
          <c:layout/>
          <c:overlay val="0"/>
        </c:title>
        <c:numFmt formatCode="General" sourceLinked="1"/>
        <c:majorTickMark val="out"/>
        <c:minorTickMark val="none"/>
        <c:tickLblPos val="nextTo"/>
        <c:crossAx val="44340864"/>
        <c:crosses val="autoZero"/>
        <c:auto val="1"/>
        <c:lblAlgn val="ctr"/>
        <c:lblOffset val="100"/>
        <c:noMultiLvlLbl val="0"/>
      </c:catAx>
      <c:valAx>
        <c:axId val="44340864"/>
        <c:scaling>
          <c:orientation val="minMax"/>
        </c:scaling>
        <c:delete val="0"/>
        <c:axPos val="l"/>
        <c:majorGridlines/>
        <c:title>
          <c:tx>
            <c:rich>
              <a:bodyPr rot="-5400000" vert="horz"/>
              <a:lstStyle/>
              <a:p>
                <a:pPr>
                  <a:defRPr/>
                </a:pPr>
                <a:r>
                  <a:rPr lang="en-US"/>
                  <a:t>Seconds</a:t>
                </a:r>
              </a:p>
            </c:rich>
          </c:tx>
          <c:layout/>
          <c:overlay val="0"/>
        </c:title>
        <c:numFmt formatCode="General" sourceLinked="1"/>
        <c:majorTickMark val="out"/>
        <c:minorTickMark val="none"/>
        <c:tickLblPos val="nextTo"/>
        <c:crossAx val="131051008"/>
        <c:crosses val="autoZero"/>
        <c:crossBetween val="between"/>
      </c:valAx>
    </c:plotArea>
    <c:legend>
      <c:legendPos val="r"/>
      <c:layout>
        <c:manualLayout>
          <c:xMode val="edge"/>
          <c:yMode val="edge"/>
          <c:x val="0.23827767218752799"/>
          <c:y val="0.52836855919325898"/>
          <c:w val="0.32369553805774298"/>
          <c:h val="0.2332238568863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Comparison over Increasing In-sample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6424773075240601"/>
          <c:w val="0.84397248954991699"/>
          <c:h val="0.71977218667979004"/>
        </c:manualLayout>
      </c:layout>
      <c:lineChart>
        <c:grouping val="standard"/>
        <c:varyColors val="0"/>
        <c:ser>
          <c:idx val="0"/>
          <c:order val="0"/>
          <c:tx>
            <c:strRef>
              <c:f>'heuristic interpolation'!$B$1</c:f>
              <c:strCache>
                <c:ptCount val="1"/>
                <c:pt idx="0">
                  <c:v>HE-MI (SSP)</c:v>
                </c:pt>
              </c:strCache>
            </c:strRef>
          </c:tx>
          <c:cat>
            <c:strRef>
              <c:f>'heuristic interpolation'!$A$2:$A$6</c:f>
              <c:strCache>
                <c:ptCount val="5"/>
                <c:pt idx="0">
                  <c:v>10k/90k</c:v>
                </c:pt>
                <c:pt idx="1">
                  <c:v>20k/80k</c:v>
                </c:pt>
                <c:pt idx="2">
                  <c:v>30k/70k</c:v>
                </c:pt>
                <c:pt idx="3">
                  <c:v>40k/60k</c:v>
                </c:pt>
                <c:pt idx="4">
                  <c:v>50k/50k</c:v>
                </c:pt>
              </c:strCache>
            </c:strRef>
          </c:cat>
          <c:val>
            <c:numRef>
              <c:f>'heuristic interpolation'!$B$2:$B$6</c:f>
              <c:numCache>
                <c:formatCode>General</c:formatCode>
                <c:ptCount val="5"/>
                <c:pt idx="0">
                  <c:v>841.93799999999976</c:v>
                </c:pt>
                <c:pt idx="1">
                  <c:v>1351.2560000000001</c:v>
                </c:pt>
                <c:pt idx="2">
                  <c:v>1697.806</c:v>
                </c:pt>
                <c:pt idx="3">
                  <c:v>1862.81</c:v>
                </c:pt>
                <c:pt idx="4">
                  <c:v>1979.2349999999999</c:v>
                </c:pt>
              </c:numCache>
            </c:numRef>
          </c:val>
          <c:smooth val="0"/>
        </c:ser>
        <c:ser>
          <c:idx val="1"/>
          <c:order val="1"/>
          <c:tx>
            <c:strRef>
              <c:f>'heuristic interpolation'!$C$1</c:f>
              <c:strCache>
                <c:ptCount val="1"/>
                <c:pt idx="0">
                  <c:v>HE-MI (CN)</c:v>
                </c:pt>
              </c:strCache>
            </c:strRef>
          </c:tx>
          <c:spPr>
            <a:ln>
              <a:prstDash val="sysDash"/>
            </a:ln>
          </c:spPr>
          <c:cat>
            <c:strRef>
              <c:f>'heuristic interpolation'!$A$2:$A$6</c:f>
              <c:strCache>
                <c:ptCount val="5"/>
                <c:pt idx="0">
                  <c:v>10k/90k</c:v>
                </c:pt>
                <c:pt idx="1">
                  <c:v>20k/80k</c:v>
                </c:pt>
                <c:pt idx="2">
                  <c:v>30k/70k</c:v>
                </c:pt>
                <c:pt idx="3">
                  <c:v>40k/60k</c:v>
                </c:pt>
                <c:pt idx="4">
                  <c:v>50k/50k</c:v>
                </c:pt>
              </c:strCache>
            </c:strRef>
          </c:cat>
          <c:val>
            <c:numRef>
              <c:f>'heuristic interpolation'!$C$2:$C$6</c:f>
              <c:numCache>
                <c:formatCode>General</c:formatCode>
                <c:ptCount val="5"/>
                <c:pt idx="0">
                  <c:v>1092.3599999999999</c:v>
                </c:pt>
                <c:pt idx="1">
                  <c:v>1480.44</c:v>
                </c:pt>
                <c:pt idx="2">
                  <c:v>1762.54</c:v>
                </c:pt>
                <c:pt idx="3">
                  <c:v>1938.75</c:v>
                </c:pt>
                <c:pt idx="4">
                  <c:v>2046.7529999999999</c:v>
                </c:pt>
              </c:numCache>
            </c:numRef>
          </c:val>
          <c:smooth val="0"/>
        </c:ser>
        <c:ser>
          <c:idx val="2"/>
          <c:order val="2"/>
          <c:tx>
            <c:strRef>
              <c:f>'heuristic interpolation'!$D$1</c:f>
              <c:strCache>
                <c:ptCount val="1"/>
                <c:pt idx="0">
                  <c:v>HI-MI (SSP)</c:v>
                </c:pt>
              </c:strCache>
            </c:strRef>
          </c:tx>
          <c:spPr>
            <a:ln>
              <a:solidFill>
                <a:srgbClr val="9BBB59"/>
              </a:solidFill>
            </a:ln>
          </c:spPr>
          <c:marker>
            <c:symbol val="triangle"/>
            <c:size val="7"/>
            <c:spPr>
              <a:solidFill>
                <a:srgbClr val="9BBB59"/>
              </a:solidFill>
            </c:spPr>
          </c:marker>
          <c:cat>
            <c:strRef>
              <c:f>'heuristic interpolation'!$A$2:$A$6</c:f>
              <c:strCache>
                <c:ptCount val="5"/>
                <c:pt idx="0">
                  <c:v>10k/90k</c:v>
                </c:pt>
                <c:pt idx="1">
                  <c:v>20k/80k</c:v>
                </c:pt>
                <c:pt idx="2">
                  <c:v>30k/70k</c:v>
                </c:pt>
                <c:pt idx="3">
                  <c:v>40k/60k</c:v>
                </c:pt>
                <c:pt idx="4">
                  <c:v>50k/50k</c:v>
                </c:pt>
              </c:strCache>
            </c:strRef>
          </c:cat>
          <c:val>
            <c:numRef>
              <c:f>'heuristic interpolation'!$D$2:$D$6</c:f>
              <c:numCache>
                <c:formatCode>General</c:formatCode>
                <c:ptCount val="5"/>
                <c:pt idx="0">
                  <c:v>632.08799999999997</c:v>
                </c:pt>
                <c:pt idx="1">
                  <c:v>476.59100000000001</c:v>
                </c:pt>
                <c:pt idx="2">
                  <c:v>425.80700000000002</c:v>
                </c:pt>
                <c:pt idx="3">
                  <c:v>278.77300000000002</c:v>
                </c:pt>
                <c:pt idx="4">
                  <c:v>270.76</c:v>
                </c:pt>
              </c:numCache>
            </c:numRef>
          </c:val>
          <c:smooth val="0"/>
        </c:ser>
        <c:ser>
          <c:idx val="3"/>
          <c:order val="3"/>
          <c:tx>
            <c:strRef>
              <c:f>'heuristic interpolation'!$E$1</c:f>
              <c:strCache>
                <c:ptCount val="1"/>
                <c:pt idx="0">
                  <c:v>MI-MDS</c:v>
                </c:pt>
              </c:strCache>
            </c:strRef>
          </c:tx>
          <c:cat>
            <c:strRef>
              <c:f>'heuristic interpolation'!$A$2:$A$6</c:f>
              <c:strCache>
                <c:ptCount val="5"/>
                <c:pt idx="0">
                  <c:v>10k/90k</c:v>
                </c:pt>
                <c:pt idx="1">
                  <c:v>20k/80k</c:v>
                </c:pt>
                <c:pt idx="2">
                  <c:v>30k/70k</c:v>
                </c:pt>
                <c:pt idx="3">
                  <c:v>40k/60k</c:v>
                </c:pt>
                <c:pt idx="4">
                  <c:v>50k/50k</c:v>
                </c:pt>
              </c:strCache>
            </c:strRef>
          </c:cat>
          <c:val>
            <c:numRef>
              <c:f>'heuristic interpolation'!$E$2:$E$6</c:f>
              <c:numCache>
                <c:formatCode>General</c:formatCode>
                <c:ptCount val="5"/>
                <c:pt idx="0">
                  <c:v>27339.999</c:v>
                </c:pt>
                <c:pt idx="1">
                  <c:v>49432.002999999997</c:v>
                </c:pt>
                <c:pt idx="2">
                  <c:v>64020.695</c:v>
                </c:pt>
                <c:pt idx="3">
                  <c:v>73178.265999999989</c:v>
                </c:pt>
                <c:pt idx="4">
                  <c:v>79210.67</c:v>
                </c:pt>
              </c:numCache>
            </c:numRef>
          </c:val>
          <c:smooth val="0"/>
        </c:ser>
        <c:dLbls>
          <c:showLegendKey val="0"/>
          <c:showVal val="0"/>
          <c:showCatName val="0"/>
          <c:showSerName val="0"/>
          <c:showPercent val="0"/>
          <c:showBubbleSize val="0"/>
        </c:dLbls>
        <c:marker val="1"/>
        <c:smooth val="0"/>
        <c:axId val="131369472"/>
        <c:axId val="62265536"/>
      </c:lineChart>
      <c:catAx>
        <c:axId val="131369472"/>
        <c:scaling>
          <c:orientation val="minMax"/>
        </c:scaling>
        <c:delete val="0"/>
        <c:axPos val="b"/>
        <c:title>
          <c:tx>
            <c:rich>
              <a:bodyPr/>
              <a:lstStyle/>
              <a:p>
                <a:pPr>
                  <a:defRPr/>
                </a:pPr>
                <a:r>
                  <a:rPr lang="en-US"/>
                  <a:t>In-sample / out-of-sample Size</a:t>
                </a:r>
              </a:p>
            </c:rich>
          </c:tx>
          <c:layout/>
          <c:overlay val="0"/>
        </c:title>
        <c:numFmt formatCode="General" sourceLinked="1"/>
        <c:majorTickMark val="out"/>
        <c:minorTickMark val="none"/>
        <c:tickLblPos val="nextTo"/>
        <c:crossAx val="62265536"/>
        <c:crosses val="autoZero"/>
        <c:auto val="1"/>
        <c:lblAlgn val="ctr"/>
        <c:lblOffset val="0"/>
        <c:noMultiLvlLbl val="0"/>
      </c:catAx>
      <c:valAx>
        <c:axId val="62265536"/>
        <c:scaling>
          <c:logBase val="10"/>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131369472"/>
        <c:crosses val="autoZero"/>
        <c:crossBetween val="between"/>
      </c:valAx>
    </c:plotArea>
    <c:legend>
      <c:legendPos val="r"/>
      <c:layout>
        <c:manualLayout>
          <c:xMode val="edge"/>
          <c:yMode val="edge"/>
          <c:x val="0.19071544181977301"/>
          <c:y val="0.56742162438028598"/>
          <c:w val="0.72440799066783301"/>
          <c:h val="0.1556656003937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Normalized STRESS Comparison over Increasing In-sample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42546341863517"/>
          <c:w val="0.84397248954991699"/>
          <c:h val="0.74147357556867899"/>
        </c:manualLayout>
      </c:layout>
      <c:lineChart>
        <c:grouping val="standard"/>
        <c:varyColors val="0"/>
        <c:ser>
          <c:idx val="0"/>
          <c:order val="0"/>
          <c:tx>
            <c:strRef>
              <c:f>'heuristic interpolation'!$N$1</c:f>
              <c:strCache>
                <c:ptCount val="1"/>
                <c:pt idx="0">
                  <c:v>HE-MI (SSP)</c:v>
                </c:pt>
              </c:strCache>
            </c:strRef>
          </c:tx>
          <c:cat>
            <c:strRef>
              <c:f>'heuristic interpolation'!$M$2:$M$6</c:f>
              <c:strCache>
                <c:ptCount val="5"/>
                <c:pt idx="0">
                  <c:v>10k/90k</c:v>
                </c:pt>
                <c:pt idx="1">
                  <c:v>20k/80k</c:v>
                </c:pt>
                <c:pt idx="2">
                  <c:v>30k/70k</c:v>
                </c:pt>
                <c:pt idx="3">
                  <c:v>40k/60k</c:v>
                </c:pt>
                <c:pt idx="4">
                  <c:v>50k/50k</c:v>
                </c:pt>
              </c:strCache>
            </c:strRef>
          </c:cat>
          <c:val>
            <c:numRef>
              <c:f>'heuristic interpolation'!$N$2:$N$6</c:f>
              <c:numCache>
                <c:formatCode>General</c:formatCode>
                <c:ptCount val="5"/>
                <c:pt idx="0">
                  <c:v>0.11187534</c:v>
                </c:pt>
                <c:pt idx="1">
                  <c:v>0.10912343200000001</c:v>
                </c:pt>
                <c:pt idx="2">
                  <c:v>0.104123432</c:v>
                </c:pt>
                <c:pt idx="3">
                  <c:v>0.10175632</c:v>
                </c:pt>
                <c:pt idx="4">
                  <c:v>9.9534834000000003E-2</c:v>
                </c:pt>
              </c:numCache>
            </c:numRef>
          </c:val>
          <c:smooth val="0"/>
        </c:ser>
        <c:ser>
          <c:idx val="1"/>
          <c:order val="1"/>
          <c:tx>
            <c:strRef>
              <c:f>'heuristic interpolation'!$O$1</c:f>
              <c:strCache>
                <c:ptCount val="1"/>
                <c:pt idx="0">
                  <c:v>HE-MI (CN)</c:v>
                </c:pt>
              </c:strCache>
            </c:strRef>
          </c:tx>
          <c:spPr>
            <a:ln>
              <a:prstDash val="sysDash"/>
            </a:ln>
          </c:spPr>
          <c:cat>
            <c:strRef>
              <c:f>'heuristic interpolation'!$M$2:$M$6</c:f>
              <c:strCache>
                <c:ptCount val="5"/>
                <c:pt idx="0">
                  <c:v>10k/90k</c:v>
                </c:pt>
                <c:pt idx="1">
                  <c:v>20k/80k</c:v>
                </c:pt>
                <c:pt idx="2">
                  <c:v>30k/70k</c:v>
                </c:pt>
                <c:pt idx="3">
                  <c:v>40k/60k</c:v>
                </c:pt>
                <c:pt idx="4">
                  <c:v>50k/50k</c:v>
                </c:pt>
              </c:strCache>
            </c:strRef>
          </c:cat>
          <c:val>
            <c:numRef>
              <c:f>'heuristic interpolation'!$O$2:$O$6</c:f>
              <c:numCache>
                <c:formatCode>General</c:formatCode>
                <c:ptCount val="5"/>
                <c:pt idx="0">
                  <c:v>0.11207534</c:v>
                </c:pt>
                <c:pt idx="1">
                  <c:v>0.110751245</c:v>
                </c:pt>
                <c:pt idx="2">
                  <c:v>0.10557845</c:v>
                </c:pt>
                <c:pt idx="3">
                  <c:v>0.10149575</c:v>
                </c:pt>
                <c:pt idx="4">
                  <c:v>0.10054527000000001</c:v>
                </c:pt>
              </c:numCache>
            </c:numRef>
          </c:val>
          <c:smooth val="0"/>
        </c:ser>
        <c:ser>
          <c:idx val="2"/>
          <c:order val="2"/>
          <c:tx>
            <c:strRef>
              <c:f>'heuristic interpolation'!$P$1</c:f>
              <c:strCache>
                <c:ptCount val="1"/>
                <c:pt idx="0">
                  <c:v>HI-MI (SSP)</c:v>
                </c:pt>
              </c:strCache>
            </c:strRef>
          </c:tx>
          <c:spPr>
            <a:ln>
              <a:solidFill>
                <a:srgbClr val="9BBB59"/>
              </a:solidFill>
            </a:ln>
          </c:spPr>
          <c:marker>
            <c:symbol val="triangle"/>
            <c:size val="7"/>
            <c:spPr>
              <a:solidFill>
                <a:srgbClr val="9BBB59"/>
              </a:solidFill>
            </c:spPr>
          </c:marker>
          <c:cat>
            <c:strRef>
              <c:f>'heuristic interpolation'!$M$2:$M$6</c:f>
              <c:strCache>
                <c:ptCount val="5"/>
                <c:pt idx="0">
                  <c:v>10k/90k</c:v>
                </c:pt>
                <c:pt idx="1">
                  <c:v>20k/80k</c:v>
                </c:pt>
                <c:pt idx="2">
                  <c:v>30k/70k</c:v>
                </c:pt>
                <c:pt idx="3">
                  <c:v>40k/60k</c:v>
                </c:pt>
                <c:pt idx="4">
                  <c:v>50k/50k</c:v>
                </c:pt>
              </c:strCache>
            </c:strRef>
          </c:cat>
          <c:val>
            <c:numRef>
              <c:f>'heuristic interpolation'!$P$2:$P$6</c:f>
              <c:numCache>
                <c:formatCode>General</c:formatCode>
                <c:ptCount val="5"/>
                <c:pt idx="0">
                  <c:v>0.15902960250686801</c:v>
                </c:pt>
                <c:pt idx="1">
                  <c:v>0.16130990788944299</c:v>
                </c:pt>
                <c:pt idx="2">
                  <c:v>0.163486710836105</c:v>
                </c:pt>
                <c:pt idx="3">
                  <c:v>0.15843618102715101</c:v>
                </c:pt>
                <c:pt idx="4">
                  <c:v>0.14238967116566201</c:v>
                </c:pt>
              </c:numCache>
            </c:numRef>
          </c:val>
          <c:smooth val="0"/>
        </c:ser>
        <c:ser>
          <c:idx val="3"/>
          <c:order val="3"/>
          <c:tx>
            <c:strRef>
              <c:f>'heuristic interpolation'!$Q$1</c:f>
              <c:strCache>
                <c:ptCount val="1"/>
                <c:pt idx="0">
                  <c:v>MI-MDS</c:v>
                </c:pt>
              </c:strCache>
            </c:strRef>
          </c:tx>
          <c:cat>
            <c:strRef>
              <c:f>'heuristic interpolation'!$M$2:$M$6</c:f>
              <c:strCache>
                <c:ptCount val="5"/>
                <c:pt idx="0">
                  <c:v>10k/90k</c:v>
                </c:pt>
                <c:pt idx="1">
                  <c:v>20k/80k</c:v>
                </c:pt>
                <c:pt idx="2">
                  <c:v>30k/70k</c:v>
                </c:pt>
                <c:pt idx="3">
                  <c:v>40k/60k</c:v>
                </c:pt>
                <c:pt idx="4">
                  <c:v>50k/50k</c:v>
                </c:pt>
              </c:strCache>
            </c:strRef>
          </c:cat>
          <c:val>
            <c:numRef>
              <c:f>'heuristic interpolation'!$Q$2:$Q$6</c:f>
              <c:numCache>
                <c:formatCode>General</c:formatCode>
                <c:ptCount val="5"/>
                <c:pt idx="0">
                  <c:v>9.8030578396814005E-2</c:v>
                </c:pt>
                <c:pt idx="1">
                  <c:v>9.3513142987209197E-2</c:v>
                </c:pt>
                <c:pt idx="2">
                  <c:v>8.9199893106106598E-2</c:v>
                </c:pt>
                <c:pt idx="3">
                  <c:v>8.6241739539929904E-2</c:v>
                </c:pt>
                <c:pt idx="4">
                  <c:v>8.2144032153596697E-2</c:v>
                </c:pt>
              </c:numCache>
            </c:numRef>
          </c:val>
          <c:smooth val="0"/>
        </c:ser>
        <c:dLbls>
          <c:showLegendKey val="0"/>
          <c:showVal val="0"/>
          <c:showCatName val="0"/>
          <c:showSerName val="0"/>
          <c:showPercent val="0"/>
          <c:showBubbleSize val="0"/>
        </c:dLbls>
        <c:marker val="1"/>
        <c:smooth val="0"/>
        <c:axId val="131812864"/>
        <c:axId val="128918080"/>
      </c:lineChart>
      <c:catAx>
        <c:axId val="131812864"/>
        <c:scaling>
          <c:orientation val="minMax"/>
        </c:scaling>
        <c:delete val="0"/>
        <c:axPos val="b"/>
        <c:title>
          <c:tx>
            <c:rich>
              <a:bodyPr/>
              <a:lstStyle/>
              <a:p>
                <a:pPr>
                  <a:defRPr/>
                </a:pPr>
                <a:r>
                  <a:rPr lang="en-US"/>
                  <a:t>In-sample / out-of-sample Size</a:t>
                </a:r>
              </a:p>
            </c:rich>
          </c:tx>
          <c:layout/>
          <c:overlay val="0"/>
        </c:title>
        <c:numFmt formatCode="General" sourceLinked="1"/>
        <c:majorTickMark val="out"/>
        <c:minorTickMark val="none"/>
        <c:tickLblPos val="nextTo"/>
        <c:crossAx val="128918080"/>
        <c:crosses val="autoZero"/>
        <c:auto val="1"/>
        <c:lblAlgn val="ctr"/>
        <c:lblOffset val="0"/>
        <c:noMultiLvlLbl val="0"/>
      </c:catAx>
      <c:valAx>
        <c:axId val="128918080"/>
        <c:scaling>
          <c:orientation val="minMax"/>
        </c:scaling>
        <c:delete val="0"/>
        <c:axPos val="l"/>
        <c:majorGridlines>
          <c:spPr>
            <a:ln>
              <a:prstDash val="dash"/>
            </a:ln>
          </c:spPr>
        </c:majorGridlines>
        <c:title>
          <c:tx>
            <c:rich>
              <a:bodyPr rot="-5400000" vert="horz"/>
              <a:lstStyle/>
              <a:p>
                <a:pPr>
                  <a:defRPr/>
                </a:pPr>
                <a:r>
                  <a:rPr lang="en-US"/>
                  <a:t>Normalized STRESS</a:t>
                </a:r>
              </a:p>
            </c:rich>
          </c:tx>
          <c:layout/>
          <c:overlay val="0"/>
        </c:title>
        <c:numFmt formatCode="General" sourceLinked="1"/>
        <c:majorTickMark val="out"/>
        <c:minorTickMark val="none"/>
        <c:tickLblPos val="nextTo"/>
        <c:spPr>
          <a:ln>
            <a:prstDash val="solid"/>
          </a:ln>
        </c:spPr>
        <c:crossAx val="131812864"/>
        <c:crosses val="autoZero"/>
        <c:crossBetween val="between"/>
      </c:valAx>
    </c:plotArea>
    <c:legend>
      <c:legendPos val="r"/>
      <c:layout>
        <c:manualLayout>
          <c:xMode val="edge"/>
          <c:yMode val="edge"/>
          <c:x val="0.19071544181977301"/>
          <c:y val="0.58131051326917504"/>
          <c:w val="0.72440799066783301"/>
          <c:h val="0.1556656003937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Distance Comparison over Different Sequence Alignment</a:t>
            </a:r>
          </a:p>
        </c:rich>
      </c:tx>
      <c:layout>
        <c:manualLayout>
          <c:xMode val="edge"/>
          <c:yMode val="edge"/>
          <c:x val="0.127253086419753"/>
          <c:y val="0"/>
        </c:manualLayout>
      </c:layout>
      <c:overlay val="0"/>
    </c:title>
    <c:autoTitleDeleted val="0"/>
    <c:plotArea>
      <c:layout>
        <c:manualLayout>
          <c:layoutTarget val="inner"/>
          <c:xMode val="edge"/>
          <c:yMode val="edge"/>
          <c:x val="0.134472255417137"/>
          <c:y val="0.13431895231846"/>
          <c:w val="0.84355514812207699"/>
          <c:h val="0.78490164315398103"/>
        </c:manualLayout>
      </c:layout>
      <c:barChart>
        <c:barDir val="col"/>
        <c:grouping val="clustered"/>
        <c:varyColors val="0"/>
        <c:ser>
          <c:idx val="0"/>
          <c:order val="0"/>
          <c:tx>
            <c:strRef>
              <c:f>Sheet3!$C$1</c:f>
              <c:strCache>
                <c:ptCount val="1"/>
                <c:pt idx="0">
                  <c:v> MSA</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Sheet3!$B$2:$B$3</c:f>
              <c:strCache>
                <c:ptCount val="2"/>
                <c:pt idx="0">
                  <c:v>599nts 454 optimized</c:v>
                </c:pt>
                <c:pt idx="1">
                  <c:v>999nts</c:v>
                </c:pt>
              </c:strCache>
            </c:strRef>
          </c:cat>
          <c:val>
            <c:numRef>
              <c:f>Sheet3!$C$2:$C$3</c:f>
              <c:numCache>
                <c:formatCode>General</c:formatCode>
                <c:ptCount val="2"/>
                <c:pt idx="0">
                  <c:v>0.95779999999999998</c:v>
                </c:pt>
                <c:pt idx="1">
                  <c:v>0.97370000000000001</c:v>
                </c:pt>
              </c:numCache>
            </c:numRef>
          </c:val>
        </c:ser>
        <c:ser>
          <c:idx val="1"/>
          <c:order val="1"/>
          <c:tx>
            <c:strRef>
              <c:f>Sheet3!$D$1</c:f>
              <c:strCache>
                <c:ptCount val="1"/>
                <c:pt idx="0">
                  <c:v>SWG</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Sheet3!$B$2:$B$3</c:f>
              <c:strCache>
                <c:ptCount val="2"/>
                <c:pt idx="0">
                  <c:v>599nts 454 optimized</c:v>
                </c:pt>
                <c:pt idx="1">
                  <c:v>999nts</c:v>
                </c:pt>
              </c:strCache>
            </c:strRef>
          </c:cat>
          <c:val>
            <c:numRef>
              <c:f>Sheet3!$D$2:$D$3</c:f>
              <c:numCache>
                <c:formatCode>General</c:formatCode>
                <c:ptCount val="2"/>
                <c:pt idx="0">
                  <c:v>0.79749999999999999</c:v>
                </c:pt>
                <c:pt idx="1">
                  <c:v>0.88200000000000001</c:v>
                </c:pt>
              </c:numCache>
            </c:numRef>
          </c:val>
        </c:ser>
        <c:ser>
          <c:idx val="2"/>
          <c:order val="2"/>
          <c:tx>
            <c:strRef>
              <c:f>Sheet3!$E$1</c:f>
              <c:strCache>
                <c:ptCount val="1"/>
                <c:pt idx="0">
                  <c:v>NW</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Sheet3!$B$2:$B$3</c:f>
              <c:strCache>
                <c:ptCount val="2"/>
                <c:pt idx="0">
                  <c:v>599nts 454 optimized</c:v>
                </c:pt>
                <c:pt idx="1">
                  <c:v>999nts</c:v>
                </c:pt>
              </c:strCache>
            </c:strRef>
          </c:cat>
          <c:val>
            <c:numRef>
              <c:f>Sheet3!$E$2:$E$3</c:f>
              <c:numCache>
                <c:formatCode>General</c:formatCode>
                <c:ptCount val="2"/>
                <c:pt idx="0">
                  <c:v>0.82110000000000005</c:v>
                </c:pt>
                <c:pt idx="1">
                  <c:v>0.89190000000000003</c:v>
                </c:pt>
              </c:numCache>
            </c:numRef>
          </c:val>
        </c:ser>
        <c:dLbls>
          <c:showLegendKey val="0"/>
          <c:showVal val="0"/>
          <c:showCatName val="0"/>
          <c:showSerName val="0"/>
          <c:showPercent val="0"/>
          <c:showBubbleSize val="0"/>
        </c:dLbls>
        <c:gapWidth val="150"/>
        <c:axId val="131834368"/>
        <c:axId val="128922688"/>
      </c:barChart>
      <c:catAx>
        <c:axId val="131834368"/>
        <c:scaling>
          <c:orientation val="minMax"/>
        </c:scaling>
        <c:delete val="0"/>
        <c:axPos val="b"/>
        <c:majorTickMark val="out"/>
        <c:minorTickMark val="none"/>
        <c:tickLblPos val="nextTo"/>
        <c:crossAx val="128922688"/>
        <c:crosses val="autoZero"/>
        <c:auto val="1"/>
        <c:lblAlgn val="ctr"/>
        <c:lblOffset val="0"/>
        <c:noMultiLvlLbl val="0"/>
      </c:catAx>
      <c:valAx>
        <c:axId val="128922688"/>
        <c:scaling>
          <c:orientation val="minMax"/>
        </c:scaling>
        <c:delete val="0"/>
        <c:axPos val="l"/>
        <c:majorGridlines>
          <c:spPr>
            <a:ln w="6350">
              <a:prstDash val="dash"/>
            </a:ln>
          </c:spPr>
        </c:majorGridlines>
        <c:title>
          <c:tx>
            <c:rich>
              <a:bodyPr rot="-5400000" vert="horz"/>
              <a:lstStyle/>
              <a:p>
                <a:pPr>
                  <a:defRPr/>
                </a:pPr>
                <a:r>
                  <a:rPr lang="en-US"/>
                  <a:t>Correlation</a:t>
                </a:r>
              </a:p>
            </c:rich>
          </c:tx>
          <c:layout/>
          <c:overlay val="0"/>
        </c:title>
        <c:numFmt formatCode="General" sourceLinked="1"/>
        <c:majorTickMark val="out"/>
        <c:minorTickMark val="none"/>
        <c:tickLblPos val="nextTo"/>
        <c:crossAx val="131834368"/>
        <c:crosses val="autoZero"/>
        <c:crossBetween val="between"/>
      </c:valAx>
    </c:plotArea>
    <c:legend>
      <c:legendPos val="r"/>
      <c:layout>
        <c:manualLayout>
          <c:xMode val="edge"/>
          <c:yMode val="edge"/>
          <c:x val="0.12680883639545101"/>
          <c:y val="0.110220074928072"/>
          <c:w val="0.49207762224166401"/>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599nts Data</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(2)'!$B$2</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(2)'!$B$3:$B$5</c:f>
              <c:numCache>
                <c:formatCode>General</c:formatCode>
                <c:ptCount val="3"/>
                <c:pt idx="0">
                  <c:v>19.032437461799201</c:v>
                </c:pt>
                <c:pt idx="1">
                  <c:v>20.772913820354091</c:v>
                </c:pt>
                <c:pt idx="2">
                  <c:v>22.3003502946972</c:v>
                </c:pt>
              </c:numCache>
            </c:numRef>
          </c:val>
        </c:ser>
        <c:ser>
          <c:idx val="1"/>
          <c:order val="1"/>
          <c:tx>
            <c:strRef>
              <c:f>'Sheet1 (2)'!$C$2</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(2)'!$C$3:$C$5</c:f>
              <c:numCache>
                <c:formatCode>General</c:formatCode>
                <c:ptCount val="3"/>
                <c:pt idx="0">
                  <c:v>23.995624087197989</c:v>
                </c:pt>
                <c:pt idx="1">
                  <c:v>23.6006811032603</c:v>
                </c:pt>
                <c:pt idx="2">
                  <c:v>25.970287922203699</c:v>
                </c:pt>
              </c:numCache>
            </c:numRef>
          </c:val>
        </c:ser>
        <c:ser>
          <c:idx val="2"/>
          <c:order val="2"/>
          <c:tx>
            <c:strRef>
              <c:f>'Sheet1 (2)'!$D$2</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(2)'!$D$3:$D$5</c:f>
              <c:numCache>
                <c:formatCode>General</c:formatCode>
                <c:ptCount val="3"/>
                <c:pt idx="0">
                  <c:v>20.462291812357581</c:v>
                </c:pt>
                <c:pt idx="1">
                  <c:v>22.0393676912256</c:v>
                </c:pt>
                <c:pt idx="2">
                  <c:v>25.831664533408109</c:v>
                </c:pt>
              </c:numCache>
            </c:numRef>
          </c:val>
        </c:ser>
        <c:dLbls>
          <c:showLegendKey val="0"/>
          <c:showVal val="0"/>
          <c:showCatName val="0"/>
          <c:showSerName val="0"/>
          <c:showPercent val="0"/>
          <c:showBubbleSize val="0"/>
        </c:dLbls>
        <c:gapWidth val="150"/>
        <c:axId val="131836928"/>
        <c:axId val="128924992"/>
      </c:barChart>
      <c:catAx>
        <c:axId val="131836928"/>
        <c:scaling>
          <c:orientation val="minMax"/>
        </c:scaling>
        <c:delete val="0"/>
        <c:axPos val="b"/>
        <c:majorTickMark val="out"/>
        <c:minorTickMark val="none"/>
        <c:tickLblPos val="nextTo"/>
        <c:crossAx val="128924992"/>
        <c:crosses val="autoZero"/>
        <c:auto val="1"/>
        <c:lblAlgn val="ctr"/>
        <c:lblOffset val="0"/>
        <c:noMultiLvlLbl val="0"/>
      </c:catAx>
      <c:valAx>
        <c:axId val="128924992"/>
        <c:scaling>
          <c:orientation val="minMax"/>
        </c:scaling>
        <c:delete val="0"/>
        <c:axPos val="l"/>
        <c:majorGridlines>
          <c:spPr>
            <a:ln w="6350">
              <a:prstDash val="dash"/>
            </a:ln>
          </c:spPr>
        </c:majorGridlines>
        <c:title>
          <c:tx>
            <c:rich>
              <a:bodyPr rot="-5400000" vert="horz"/>
              <a:lstStyle/>
              <a:p>
                <a:pPr>
                  <a:defRPr/>
                </a:pPr>
                <a:r>
                  <a:rPr lang="en-US"/>
                  <a:t>Sum of Branches</a:t>
                </a:r>
              </a:p>
            </c:rich>
          </c:tx>
          <c:layout/>
          <c:overlay val="0"/>
        </c:title>
        <c:numFmt formatCode="General" sourceLinked="1"/>
        <c:majorTickMark val="out"/>
        <c:minorTickMark val="none"/>
        <c:tickLblPos val="nextTo"/>
        <c:crossAx val="131836928"/>
        <c:crosses val="autoZero"/>
        <c:crossBetween val="between"/>
      </c:valAx>
    </c:plotArea>
    <c:legend>
      <c:legendPos val="r"/>
      <c:layout>
        <c:manualLayout>
          <c:xMode val="edge"/>
          <c:yMode val="edge"/>
          <c:x val="0.12680883639545101"/>
          <c:y val="0.110220074928072"/>
          <c:w val="0.70339830634378298"/>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999nts Data </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(2)'!$B$8</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(2)'!$B$9:$B$11</c:f>
              <c:numCache>
                <c:formatCode>General</c:formatCode>
                <c:ptCount val="3"/>
                <c:pt idx="0">
                  <c:v>13.6243097261038</c:v>
                </c:pt>
                <c:pt idx="1">
                  <c:v>12.751226176216999</c:v>
                </c:pt>
                <c:pt idx="2">
                  <c:v>14.2486197449667</c:v>
                </c:pt>
              </c:numCache>
            </c:numRef>
          </c:val>
        </c:ser>
        <c:ser>
          <c:idx val="1"/>
          <c:order val="1"/>
          <c:tx>
            <c:strRef>
              <c:f>'Sheet1 (2)'!$C$8</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(2)'!$C$9:$C$11</c:f>
              <c:numCache>
                <c:formatCode>General</c:formatCode>
                <c:ptCount val="3"/>
                <c:pt idx="0">
                  <c:v>16.361304378719701</c:v>
                </c:pt>
                <c:pt idx="1">
                  <c:v>19.985503733914289</c:v>
                </c:pt>
                <c:pt idx="2">
                  <c:v>22.888717448739889</c:v>
                </c:pt>
              </c:numCache>
            </c:numRef>
          </c:val>
        </c:ser>
        <c:ser>
          <c:idx val="2"/>
          <c:order val="2"/>
          <c:tx>
            <c:strRef>
              <c:f>'Sheet1 (2)'!$D$8</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(2)'!$D$9:$D$11</c:f>
              <c:numCache>
                <c:formatCode>General</c:formatCode>
                <c:ptCount val="3"/>
                <c:pt idx="0">
                  <c:v>18.735243367558699</c:v>
                </c:pt>
                <c:pt idx="1">
                  <c:v>17.41267457506628</c:v>
                </c:pt>
                <c:pt idx="2">
                  <c:v>22.434173390322002</c:v>
                </c:pt>
              </c:numCache>
            </c:numRef>
          </c:val>
        </c:ser>
        <c:dLbls>
          <c:showLegendKey val="0"/>
          <c:showVal val="0"/>
          <c:showCatName val="0"/>
          <c:showSerName val="0"/>
          <c:showPercent val="0"/>
          <c:showBubbleSize val="0"/>
        </c:dLbls>
        <c:gapWidth val="150"/>
        <c:axId val="132677120"/>
        <c:axId val="128919808"/>
      </c:barChart>
      <c:catAx>
        <c:axId val="132677120"/>
        <c:scaling>
          <c:orientation val="minMax"/>
        </c:scaling>
        <c:delete val="0"/>
        <c:axPos val="b"/>
        <c:majorTickMark val="out"/>
        <c:minorTickMark val="none"/>
        <c:tickLblPos val="nextTo"/>
        <c:crossAx val="128919808"/>
        <c:crosses val="autoZero"/>
        <c:auto val="1"/>
        <c:lblAlgn val="ctr"/>
        <c:lblOffset val="0"/>
        <c:noMultiLvlLbl val="0"/>
      </c:catAx>
      <c:valAx>
        <c:axId val="128919808"/>
        <c:scaling>
          <c:orientation val="minMax"/>
        </c:scaling>
        <c:delete val="0"/>
        <c:axPos val="l"/>
        <c:majorGridlines>
          <c:spPr>
            <a:ln w="6350">
              <a:prstDash val="dash"/>
            </a:ln>
          </c:spPr>
        </c:majorGridlines>
        <c:title>
          <c:tx>
            <c:rich>
              <a:bodyPr rot="-5400000" vert="horz"/>
              <a:lstStyle/>
              <a:p>
                <a:pPr>
                  <a:defRPr/>
                </a:pPr>
                <a:r>
                  <a:rPr lang="en-US"/>
                  <a:t>Sum of Branches</a:t>
                </a:r>
              </a:p>
            </c:rich>
          </c:tx>
          <c:layout/>
          <c:overlay val="0"/>
        </c:title>
        <c:numFmt formatCode="General" sourceLinked="1"/>
        <c:majorTickMark val="out"/>
        <c:minorTickMark val="none"/>
        <c:tickLblPos val="nextTo"/>
        <c:crossAx val="132677120"/>
        <c:crosses val="autoZero"/>
        <c:crossBetween val="between"/>
      </c:valAx>
    </c:plotArea>
    <c:legend>
      <c:legendPos val="r"/>
      <c:layout>
        <c:manualLayout>
          <c:xMode val="edge"/>
          <c:yMode val="edge"/>
          <c:x val="0.12680883639545101"/>
          <c:y val="0.110220074928072"/>
          <c:w val="0.65504053659959205"/>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Large Scale AM Fungal Comparison</a:t>
            </a:r>
          </a:p>
        </c:rich>
      </c:tx>
      <c:layout>
        <c:manualLayout>
          <c:xMode val="edge"/>
          <c:yMode val="edge"/>
          <c:x val="0.21771167492952301"/>
          <c:y val="0"/>
        </c:manualLayout>
      </c:layout>
      <c:overlay val="0"/>
    </c:title>
    <c:autoTitleDeleted val="0"/>
    <c:plotArea>
      <c:layout>
        <c:manualLayout>
          <c:layoutTarget val="inner"/>
          <c:xMode val="edge"/>
          <c:yMode val="edge"/>
          <c:x val="0.14681782832701501"/>
          <c:y val="0.112617634970043"/>
          <c:w val="0.83120953630796102"/>
          <c:h val="0.80660296791664898"/>
        </c:manualLayout>
      </c:layout>
      <c:barChart>
        <c:barDir val="col"/>
        <c:grouping val="clustered"/>
        <c:varyColors val="0"/>
        <c:ser>
          <c:idx val="0"/>
          <c:order val="0"/>
          <c:tx>
            <c:strRef>
              <c:f>'AM fungal'!$B$2</c:f>
              <c:strCache>
                <c:ptCount val="1"/>
                <c:pt idx="0">
                  <c:v>WDA-SMACOf</c:v>
                </c:pt>
              </c:strCache>
            </c:strRef>
          </c:tx>
          <c:spPr>
            <a:pattFill prst="pct60">
              <a:fgClr>
                <a:schemeClr val="tx2"/>
              </a:fgClr>
              <a:bgClr>
                <a:schemeClr val="bg1"/>
              </a:bgClr>
            </a:pattFill>
          </c:spPr>
          <c:invertIfNegative val="0"/>
          <c:errBars>
            <c:errBarType val="both"/>
            <c:errValType val="cust"/>
            <c:noEndCap val="0"/>
            <c:plus>
              <c:numRef>
                <c:f>'AM fungal'!$B$5</c:f>
                <c:numCache>
                  <c:formatCode>General</c:formatCode>
                  <c:ptCount val="1"/>
                  <c:pt idx="0">
                    <c:v>4.7190141148267499E-5</c:v>
                  </c:pt>
                </c:numCache>
              </c:numRef>
            </c:plus>
            <c:minus>
              <c:numRef>
                <c:f>'AM fungal'!$B$6</c:f>
                <c:numCache>
                  <c:formatCode>General</c:formatCode>
                  <c:ptCount val="1"/>
                  <c:pt idx="0">
                    <c:v>2.8595070574132699E-5</c:v>
                  </c:pt>
                </c:numCache>
              </c:numRef>
            </c:minus>
            <c:spPr>
              <a:ln w="19050"/>
            </c:spPr>
          </c:errBars>
          <c:cat>
            <c:strRef>
              <c:f>'AM fungal'!$A$3</c:f>
              <c:strCache>
                <c:ptCount val="1"/>
                <c:pt idx="0">
                  <c:v>100k AM Fungal</c:v>
                </c:pt>
              </c:strCache>
            </c:strRef>
          </c:cat>
          <c:val>
            <c:numRef>
              <c:f>'AM fungal'!$B$3</c:f>
              <c:numCache>
                <c:formatCode>General</c:formatCode>
                <c:ptCount val="1"/>
                <c:pt idx="0">
                  <c:v>1.53468684830146E-2</c:v>
                </c:pt>
              </c:numCache>
            </c:numRef>
          </c:val>
        </c:ser>
        <c:ser>
          <c:idx val="1"/>
          <c:order val="1"/>
          <c:tx>
            <c:strRef>
              <c:f>'AM fungal'!$C$2</c:f>
              <c:strCache>
                <c:ptCount val="1"/>
                <c:pt idx="0">
                  <c:v>WEM-SMACOf</c:v>
                </c:pt>
              </c:strCache>
            </c:strRef>
          </c:tx>
          <c:spPr>
            <a:pattFill prst="dkDnDiag">
              <a:fgClr>
                <a:srgbClr val="C0504D">
                  <a:lumMod val="75000"/>
                </a:srgbClr>
              </a:fgClr>
              <a:bgClr>
                <a:sysClr val="window" lastClr="FFFFFF"/>
              </a:bgClr>
            </a:pattFill>
          </c:spPr>
          <c:invertIfNegative val="0"/>
          <c:errBars>
            <c:errBarType val="both"/>
            <c:errValType val="cust"/>
            <c:noEndCap val="0"/>
            <c:plus>
              <c:numRef>
                <c:f>'AM fungal'!$C$5</c:f>
                <c:numCache>
                  <c:formatCode>General</c:formatCode>
                  <c:ptCount val="1"/>
                  <c:pt idx="0">
                    <c:v>9.1537263593086495E-4</c:v>
                  </c:pt>
                </c:numCache>
              </c:numRef>
            </c:plus>
            <c:minus>
              <c:numRef>
                <c:f>'AM fungal'!$C$6</c:f>
                <c:numCache>
                  <c:formatCode>General</c:formatCode>
                  <c:ptCount val="1"/>
                  <c:pt idx="0">
                    <c:v>9.5137229203983602E-4</c:v>
                  </c:pt>
                </c:numCache>
              </c:numRef>
            </c:minus>
            <c:spPr>
              <a:ln w="19050"/>
            </c:spPr>
          </c:errBars>
          <c:cat>
            <c:strRef>
              <c:f>'AM fungal'!$A$3</c:f>
              <c:strCache>
                <c:ptCount val="1"/>
                <c:pt idx="0">
                  <c:v>100k AM Fungal</c:v>
                </c:pt>
              </c:strCache>
            </c:strRef>
          </c:cat>
          <c:val>
            <c:numRef>
              <c:f>'AM fungal'!$C$3</c:f>
              <c:numCache>
                <c:formatCode>General</c:formatCode>
                <c:ptCount val="1"/>
                <c:pt idx="0">
                  <c:v>1.6556689153374601E-2</c:v>
                </c:pt>
              </c:numCache>
            </c:numRef>
          </c:val>
        </c:ser>
        <c:ser>
          <c:idx val="2"/>
          <c:order val="2"/>
          <c:tx>
            <c:strRef>
              <c:f>'AM fungal'!$D$2</c:f>
              <c:strCache>
                <c:ptCount val="1"/>
                <c:pt idx="0">
                  <c:v>NDA-SMACOF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Ref>
                <c:f>'AM fungal'!$D$5</c:f>
                <c:numCache>
                  <c:formatCode>General</c:formatCode>
                  <c:ptCount val="1"/>
                  <c:pt idx="0">
                    <c:v>8.9456213547451198E-5</c:v>
                  </c:pt>
                </c:numCache>
              </c:numRef>
            </c:plus>
            <c:minus>
              <c:numRef>
                <c:f>'AM fungal'!$D$6</c:f>
                <c:numCache>
                  <c:formatCode>General</c:formatCode>
                  <c:ptCount val="1"/>
                  <c:pt idx="0">
                    <c:v>1.0567894513253999E-4</c:v>
                  </c:pt>
                </c:numCache>
              </c:numRef>
            </c:minus>
            <c:spPr>
              <a:ln w="19050"/>
            </c:spPr>
          </c:errBars>
          <c:cat>
            <c:strRef>
              <c:f>'AM fungal'!$A$3</c:f>
              <c:strCache>
                <c:ptCount val="1"/>
                <c:pt idx="0">
                  <c:v>100k AM Fungal</c:v>
                </c:pt>
              </c:strCache>
            </c:strRef>
          </c:cat>
          <c:val>
            <c:numRef>
              <c:f>'AM fungal'!$D$3</c:f>
              <c:numCache>
                <c:formatCode>General</c:formatCode>
                <c:ptCount val="1"/>
                <c:pt idx="0">
                  <c:v>2.1154689000000001E-2</c:v>
                </c:pt>
              </c:numCache>
            </c:numRef>
          </c:val>
        </c:ser>
        <c:ser>
          <c:idx val="3"/>
          <c:order val="3"/>
          <c:tx>
            <c:strRef>
              <c:f>'AM fungal'!$E$2</c:f>
              <c:strCache>
                <c:ptCount val="1"/>
                <c:pt idx="0">
                  <c:v>NEM-SMACOF</c:v>
                </c:pt>
              </c:strCache>
            </c:strRef>
          </c:tx>
          <c:spPr>
            <a:pattFill prst="pct90">
              <a:fgClr>
                <a:srgbClr val="8064A2">
                  <a:lumMod val="40000"/>
                  <a:lumOff val="60000"/>
                </a:srgbClr>
              </a:fgClr>
              <a:bgClr>
                <a:sysClr val="window" lastClr="FFFFFF"/>
              </a:bgClr>
            </a:pattFill>
          </c:spPr>
          <c:invertIfNegative val="0"/>
          <c:errBars>
            <c:errBarType val="both"/>
            <c:errValType val="cust"/>
            <c:noEndCap val="0"/>
            <c:plus>
              <c:numRef>
                <c:f>'AM fungal'!$E$5</c:f>
                <c:numCache>
                  <c:formatCode>General</c:formatCode>
                  <c:ptCount val="1"/>
                  <c:pt idx="0">
                    <c:v>1.4015468745E-3</c:v>
                  </c:pt>
                </c:numCache>
              </c:numRef>
            </c:plus>
            <c:minus>
              <c:numRef>
                <c:f>'AM fungal'!$E$6</c:f>
                <c:numCache>
                  <c:formatCode>General</c:formatCode>
                  <c:ptCount val="1"/>
                  <c:pt idx="0">
                    <c:v>1.0235469854000001E-3</c:v>
                  </c:pt>
                </c:numCache>
              </c:numRef>
            </c:minus>
            <c:spPr>
              <a:ln w="19050"/>
            </c:spPr>
          </c:errBars>
          <c:cat>
            <c:strRef>
              <c:f>'AM fungal'!$A$3</c:f>
              <c:strCache>
                <c:ptCount val="1"/>
                <c:pt idx="0">
                  <c:v>100k AM Fungal</c:v>
                </c:pt>
              </c:strCache>
            </c:strRef>
          </c:cat>
          <c:val>
            <c:numRef>
              <c:f>'AM fungal'!$E$3</c:f>
              <c:numCache>
                <c:formatCode>General</c:formatCode>
                <c:ptCount val="1"/>
                <c:pt idx="0">
                  <c:v>2.158757E-2</c:v>
                </c:pt>
              </c:numCache>
            </c:numRef>
          </c:val>
        </c:ser>
        <c:dLbls>
          <c:showLegendKey val="0"/>
          <c:showVal val="0"/>
          <c:showCatName val="0"/>
          <c:showSerName val="0"/>
          <c:showPercent val="0"/>
          <c:showBubbleSize val="0"/>
        </c:dLbls>
        <c:gapWidth val="150"/>
        <c:axId val="129669120"/>
        <c:axId val="62259776"/>
      </c:barChart>
      <c:catAx>
        <c:axId val="129669120"/>
        <c:scaling>
          <c:orientation val="minMax"/>
        </c:scaling>
        <c:delete val="0"/>
        <c:axPos val="b"/>
        <c:majorTickMark val="out"/>
        <c:minorTickMark val="none"/>
        <c:tickLblPos val="nextTo"/>
        <c:crossAx val="62259776"/>
        <c:crosses val="autoZero"/>
        <c:auto val="1"/>
        <c:lblAlgn val="ctr"/>
        <c:lblOffset val="0"/>
        <c:noMultiLvlLbl val="0"/>
      </c:catAx>
      <c:valAx>
        <c:axId val="62259776"/>
        <c:scaling>
          <c:orientation val="minMax"/>
        </c:scaling>
        <c:delete val="0"/>
        <c:axPos val="l"/>
        <c:majorGridlines>
          <c:spPr>
            <a:ln w="6350">
              <a:prstDash val="dash"/>
            </a:ln>
          </c:spPr>
        </c:majorGridlines>
        <c:title>
          <c:tx>
            <c:rich>
              <a:bodyPr rot="-5400000" vert="horz"/>
              <a:lstStyle/>
              <a:p>
                <a:pPr>
                  <a:defRPr/>
                </a:pPr>
                <a:r>
                  <a:rPr lang="en-US"/>
                  <a:t>Normalized STRESS</a:t>
                </a:r>
              </a:p>
            </c:rich>
          </c:tx>
          <c:layout/>
          <c:overlay val="0"/>
        </c:title>
        <c:numFmt formatCode="General" sourceLinked="1"/>
        <c:majorTickMark val="out"/>
        <c:minorTickMark val="none"/>
        <c:tickLblPos val="nextTo"/>
        <c:crossAx val="129669120"/>
        <c:crosses val="autoZero"/>
        <c:crossBetween val="between"/>
      </c:valAx>
    </c:plotArea>
    <c:legend>
      <c:legendPos val="r"/>
      <c:layout>
        <c:manualLayout>
          <c:xMode val="edge"/>
          <c:yMode val="edge"/>
          <c:x val="0.129895256148537"/>
          <c:y val="0.110220074928072"/>
          <c:w val="0.50750972100709602"/>
          <c:h val="0.110289534120735"/>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Accurarcy Comparison of 4 Different</a:t>
            </a:r>
            <a:r>
              <a:rPr lang="en-US" baseline="0"/>
              <a:t> MDS Methods</a:t>
            </a:r>
          </a:p>
        </c:rich>
      </c:tx>
      <c:layout>
        <c:manualLayout>
          <c:xMode val="edge"/>
          <c:yMode val="edge"/>
          <c:x val="0.21771167492952267"/>
          <c:y val="0"/>
        </c:manualLayout>
      </c:layout>
      <c:overlay val="0"/>
    </c:title>
    <c:autoTitleDeleted val="0"/>
    <c:plotArea>
      <c:layout>
        <c:manualLayout>
          <c:layoutTarget val="inner"/>
          <c:xMode val="edge"/>
          <c:yMode val="edge"/>
          <c:x val="0.13447225541713728"/>
          <c:y val="0.16817330125400989"/>
          <c:w val="0.84355514812207733"/>
          <c:h val="0.69678805774278219"/>
        </c:manualLayout>
      </c:layout>
      <c:barChart>
        <c:barDir val="col"/>
        <c:grouping val="clustered"/>
        <c:varyColors val="0"/>
        <c:ser>
          <c:idx val="0"/>
          <c:order val="0"/>
          <c:tx>
            <c:strRef>
              <c:f>'WDA-SMACOF'!$B$2</c:f>
              <c:strCache>
                <c:ptCount val="1"/>
                <c:pt idx="0">
                  <c:v>WDA-SMACOF</c:v>
                </c:pt>
              </c:strCache>
            </c:strRef>
          </c:tx>
          <c:spPr>
            <a:pattFill prst="pct60">
              <a:fgClr>
                <a:schemeClr val="tx2"/>
              </a:fgClr>
              <a:bgClr>
                <a:schemeClr val="bg1"/>
              </a:bgClr>
            </a:pattFill>
          </c:spPr>
          <c:invertIfNegative val="0"/>
          <c:errBars>
            <c:errBarType val="both"/>
            <c:errValType val="cust"/>
            <c:noEndCap val="0"/>
            <c:plus>
              <c:numRef>
                <c:f>('WDA-SMACOF'!$B$7,'WDA-SMACOF'!$B$10,'WDA-SMACOF'!$B$13)</c:f>
                <c:numCache>
                  <c:formatCode>General</c:formatCode>
                  <c:ptCount val="3"/>
                  <c:pt idx="0">
                    <c:v>4.963026435331197E-5</c:v>
                  </c:pt>
                  <c:pt idx="1">
                    <c:v>1.4176676642082414E-4</c:v>
                  </c:pt>
                  <c:pt idx="2">
                    <c:v>8.3260443479130086E-5</c:v>
                  </c:pt>
                </c:numCache>
              </c:numRef>
            </c:plus>
            <c:minus>
              <c:numRef>
                <c:f>('WDA-SMACOF'!$B$8,'WDA-SMACOF'!$B$11,'WDA-SMACOF'!$B$14)</c:f>
                <c:numCache>
                  <c:formatCode>General</c:formatCode>
                  <c:ptCount val="3"/>
                  <c:pt idx="0">
                    <c:v>5.145643493358748E-5</c:v>
                  </c:pt>
                  <c:pt idx="1">
                    <c:v>8.7011268862076385E-5</c:v>
                  </c:pt>
                  <c:pt idx="2">
                    <c:v>1.4848070613616982E-4</c:v>
                  </c:pt>
                </c:numCache>
              </c:numRef>
            </c:minus>
            <c:spPr>
              <a:ln w="6350"/>
            </c:spPr>
          </c:errBars>
          <c:cat>
            <c:strRef>
              <c:f>'WDA-SMACOF'!$A$3:$A$5</c:f>
              <c:strCache>
                <c:ptCount val="3"/>
                <c:pt idx="0">
                  <c:v>2000 Artificial RNA</c:v>
                </c:pt>
                <c:pt idx="1">
                  <c:v>10k hmp16SrRNA</c:v>
                </c:pt>
                <c:pt idx="2">
                  <c:v>4872 COG Consensus</c:v>
                </c:pt>
              </c:strCache>
            </c:strRef>
          </c:cat>
          <c:val>
            <c:numRef>
              <c:f>'WDA-SMACOF'!$B$3:$B$5</c:f>
              <c:numCache>
                <c:formatCode>General</c:formatCode>
                <c:ptCount val="3"/>
                <c:pt idx="0">
                  <c:v>4.3925230757720389E-2</c:v>
                </c:pt>
                <c:pt idx="1">
                  <c:v>2.1968882924404777E-2</c:v>
                </c:pt>
                <c:pt idx="2">
                  <c:v>9.3037493059566267E-2</c:v>
                </c:pt>
              </c:numCache>
            </c:numRef>
          </c:val>
        </c:ser>
        <c:ser>
          <c:idx val="1"/>
          <c:order val="1"/>
          <c:tx>
            <c:strRef>
              <c:f>'WDA-SMACOF'!$C$2</c:f>
              <c:strCache>
                <c:ptCount val="1"/>
                <c:pt idx="0">
                  <c:v>WEM-SMACOF</c:v>
                </c:pt>
              </c:strCache>
            </c:strRef>
          </c:tx>
          <c:spPr>
            <a:pattFill prst="dkDnDiag">
              <a:fgClr>
                <a:srgbClr val="C0504D">
                  <a:lumMod val="75000"/>
                </a:srgbClr>
              </a:fgClr>
              <a:bgClr>
                <a:sysClr val="window" lastClr="FFFFFF"/>
              </a:bgClr>
            </a:pattFill>
          </c:spPr>
          <c:invertIfNegative val="0"/>
          <c:errBars>
            <c:errBarType val="both"/>
            <c:errValType val="cust"/>
            <c:noEndCap val="0"/>
            <c:plus>
              <c:numRef>
                <c:f>('WDA-SMACOF'!$C$7,'WDA-SMACOF'!$C$10,'WDA-SMACOF'!$C$13)</c:f>
                <c:numCache>
                  <c:formatCode>General</c:formatCode>
                  <c:ptCount val="3"/>
                  <c:pt idx="0">
                    <c:v>3.8699146435034054E-3</c:v>
                  </c:pt>
                  <c:pt idx="1">
                    <c:v>2.058582367634381E-3</c:v>
                  </c:pt>
                  <c:pt idx="2">
                    <c:v>1.7813937628708004E-3</c:v>
                  </c:pt>
                </c:numCache>
              </c:numRef>
            </c:plus>
            <c:minus>
              <c:numRef>
                <c:f>('WDA-SMACOF'!$C$8,'WDA-SMACOF'!$C$11,'WDA-SMACOF'!$C$14)</c:f>
                <c:numCache>
                  <c:formatCode>General</c:formatCode>
                  <c:ptCount val="3"/>
                  <c:pt idx="0">
                    <c:v>2.5679577129411948E-3</c:v>
                  </c:pt>
                  <c:pt idx="1">
                    <c:v>3.6162608004942191E-3</c:v>
                  </c:pt>
                  <c:pt idx="2">
                    <c:v>1.0012954760437037E-3</c:v>
                  </c:pt>
                </c:numCache>
              </c:numRef>
            </c:minus>
            <c:spPr>
              <a:ln w="6350"/>
            </c:spPr>
          </c:errBars>
          <c:cat>
            <c:strRef>
              <c:f>'WDA-SMACOF'!$A$3:$A$5</c:f>
              <c:strCache>
                <c:ptCount val="3"/>
                <c:pt idx="0">
                  <c:v>2000 Artificial RNA</c:v>
                </c:pt>
                <c:pt idx="1">
                  <c:v>10k hmp16SrRNA</c:v>
                </c:pt>
                <c:pt idx="2">
                  <c:v>4872 COG Consensus</c:v>
                </c:pt>
              </c:strCache>
            </c:strRef>
          </c:cat>
          <c:val>
            <c:numRef>
              <c:f>'WDA-SMACOF'!$C$3:$C$5</c:f>
              <c:numCache>
                <c:formatCode>General</c:formatCode>
                <c:ptCount val="3"/>
                <c:pt idx="0">
                  <c:v>4.6285072873769796E-2</c:v>
                </c:pt>
                <c:pt idx="1">
                  <c:v>2.8279445675584318E-2</c:v>
                </c:pt>
                <c:pt idx="2">
                  <c:v>9.5230706315336297E-2</c:v>
                </c:pt>
              </c:numCache>
            </c:numRef>
          </c:val>
        </c:ser>
        <c:ser>
          <c:idx val="2"/>
          <c:order val="2"/>
          <c:tx>
            <c:strRef>
              <c:f>'WDA-SMACOF'!$D$2</c:f>
              <c:strCache>
                <c:ptCount val="1"/>
                <c:pt idx="0">
                  <c:v>NDA-SMACOF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Ref>
                <c:f>('WDA-SMACOF'!$D$7,'WDA-SMACOF'!$D$10,'WDA-SMACOF'!$D$13)</c:f>
                <c:numCache>
                  <c:formatCode>General</c:formatCode>
                  <c:ptCount val="3"/>
                  <c:pt idx="0">
                    <c:v>1.5639389608584908E-4</c:v>
                  </c:pt>
                  <c:pt idx="1">
                    <c:v>6.2446830575900447E-5</c:v>
                  </c:pt>
                  <c:pt idx="2">
                    <c:v>1.2004207924138505E-3</c:v>
                  </c:pt>
                </c:numCache>
              </c:numRef>
            </c:plus>
            <c:minus>
              <c:numRef>
                <c:f>('WDA-SMACOF'!$D$8,'WDA-SMACOF'!$D$11,'WDA-SMACOF'!$D$14)</c:f>
                <c:numCache>
                  <c:formatCode>General</c:formatCode>
                  <c:ptCount val="3"/>
                  <c:pt idx="0">
                    <c:v>9.4533277375084823E-4</c:v>
                  </c:pt>
                  <c:pt idx="1">
                    <c:v>5.6073344139401238E-5</c:v>
                  </c:pt>
                  <c:pt idx="2">
                    <c:v>6.9905447336764126E-4</c:v>
                  </c:pt>
                </c:numCache>
              </c:numRef>
            </c:minus>
            <c:spPr>
              <a:ln w="6350"/>
            </c:spPr>
          </c:errBars>
          <c:cat>
            <c:strRef>
              <c:f>'WDA-SMACOF'!$A$3:$A$5</c:f>
              <c:strCache>
                <c:ptCount val="3"/>
                <c:pt idx="0">
                  <c:v>2000 Artificial RNA</c:v>
                </c:pt>
                <c:pt idx="1">
                  <c:v>10k hmp16SrRNA</c:v>
                </c:pt>
                <c:pt idx="2">
                  <c:v>4872 COG Consensus</c:v>
                </c:pt>
              </c:strCache>
            </c:strRef>
          </c:cat>
          <c:val>
            <c:numRef>
              <c:f>'WDA-SMACOF'!$D$3:$D$5</c:f>
              <c:numCache>
                <c:formatCode>General</c:formatCode>
                <c:ptCount val="3"/>
                <c:pt idx="0">
                  <c:v>5.6437853246842348E-2</c:v>
                </c:pt>
                <c:pt idx="1">
                  <c:v>3.6626815472592798E-2</c:v>
                </c:pt>
                <c:pt idx="2">
                  <c:v>9.5415351086326747E-2</c:v>
                </c:pt>
              </c:numCache>
            </c:numRef>
          </c:val>
        </c:ser>
        <c:ser>
          <c:idx val="3"/>
          <c:order val="3"/>
          <c:tx>
            <c:strRef>
              <c:f>'WDA-SMACOF'!$E$2</c:f>
              <c:strCache>
                <c:ptCount val="1"/>
                <c:pt idx="0">
                  <c:v>NEM-SMACOF</c:v>
                </c:pt>
              </c:strCache>
            </c:strRef>
          </c:tx>
          <c:spPr>
            <a:pattFill prst="pct80">
              <a:fgClr>
                <a:srgbClr val="8064A2">
                  <a:lumMod val="60000"/>
                  <a:lumOff val="40000"/>
                </a:srgbClr>
              </a:fgClr>
              <a:bgClr>
                <a:sysClr val="window" lastClr="FFFFFF"/>
              </a:bgClr>
            </a:pattFill>
          </c:spPr>
          <c:invertIfNegative val="0"/>
          <c:errBars>
            <c:errBarType val="both"/>
            <c:errValType val="cust"/>
            <c:noEndCap val="0"/>
            <c:plus>
              <c:numRef>
                <c:f>('WDA-SMACOF'!$E$7,'WDA-SMACOF'!$E$10,'WDA-SMACOF'!$E$13)</c:f>
                <c:numCache>
                  <c:formatCode>General</c:formatCode>
                  <c:ptCount val="3"/>
                  <c:pt idx="0">
                    <c:v>3.1486310777473075E-3</c:v>
                  </c:pt>
                  <c:pt idx="1">
                    <c:v>1.496986339675363E-3</c:v>
                  </c:pt>
                  <c:pt idx="2">
                    <c:v>5.7677291534577735E-3</c:v>
                  </c:pt>
                </c:numCache>
              </c:numRef>
            </c:plus>
            <c:minus>
              <c:numRef>
                <c:f>('WDA-SMACOF'!$E$8,'WDA-SMACOF'!$E$11,'WDA-SMACOF'!$E$14)</c:f>
                <c:numCache>
                  <c:formatCode>General</c:formatCode>
                  <c:ptCount val="3"/>
                  <c:pt idx="0">
                    <c:v>1.5678765327764924E-3</c:v>
                  </c:pt>
                  <c:pt idx="1">
                    <c:v>7.0799885550013736E-4</c:v>
                  </c:pt>
                  <c:pt idx="2">
                    <c:v>2.8044477055716305E-3</c:v>
                  </c:pt>
                </c:numCache>
              </c:numRef>
            </c:minus>
          </c:errBars>
          <c:cat>
            <c:strRef>
              <c:f>'WDA-SMACOF'!$A$3:$A$5</c:f>
              <c:strCache>
                <c:ptCount val="3"/>
                <c:pt idx="0">
                  <c:v>2000 Artificial RNA</c:v>
                </c:pt>
                <c:pt idx="1">
                  <c:v>10k hmp16SrRNA</c:v>
                </c:pt>
                <c:pt idx="2">
                  <c:v>4872 COG Consensus</c:v>
                </c:pt>
              </c:strCache>
            </c:strRef>
          </c:cat>
          <c:val>
            <c:numRef>
              <c:f>'WDA-SMACOF'!$E$3:$E$5</c:f>
              <c:numCache>
                <c:formatCode>General</c:formatCode>
                <c:ptCount val="3"/>
                <c:pt idx="0">
                  <c:v>5.7601649822942691E-2</c:v>
                </c:pt>
                <c:pt idx="1">
                  <c:v>3.7518650190295336E-2</c:v>
                </c:pt>
                <c:pt idx="2">
                  <c:v>0.10018857453481722</c:v>
                </c:pt>
              </c:numCache>
            </c:numRef>
          </c:val>
        </c:ser>
        <c:dLbls>
          <c:showLegendKey val="0"/>
          <c:showVal val="0"/>
          <c:showCatName val="0"/>
          <c:showSerName val="0"/>
          <c:showPercent val="0"/>
          <c:showBubbleSize val="0"/>
        </c:dLbls>
        <c:gapWidth val="150"/>
        <c:axId val="129670144"/>
        <c:axId val="43842880"/>
      </c:barChart>
      <c:catAx>
        <c:axId val="129670144"/>
        <c:scaling>
          <c:orientation val="minMax"/>
        </c:scaling>
        <c:delete val="0"/>
        <c:axPos val="b"/>
        <c:majorTickMark val="out"/>
        <c:minorTickMark val="none"/>
        <c:tickLblPos val="nextTo"/>
        <c:crossAx val="43842880"/>
        <c:crosses val="autoZero"/>
        <c:auto val="1"/>
        <c:lblAlgn val="ctr"/>
        <c:lblOffset val="0"/>
        <c:noMultiLvlLbl val="0"/>
      </c:catAx>
      <c:valAx>
        <c:axId val="43842880"/>
        <c:scaling>
          <c:orientation val="minMax"/>
        </c:scaling>
        <c:delete val="0"/>
        <c:axPos val="l"/>
        <c:majorGridlines>
          <c:spPr>
            <a:ln w="6350">
              <a:prstDash val="dash"/>
            </a:ln>
          </c:spPr>
        </c:majorGridlines>
        <c:title>
          <c:tx>
            <c:rich>
              <a:bodyPr rot="-5400000" vert="horz"/>
              <a:lstStyle/>
              <a:p>
                <a:pPr>
                  <a:defRPr/>
                </a:pPr>
                <a:r>
                  <a:rPr lang="en-US"/>
                  <a:t>Normalized STRESS </a:t>
                </a:r>
              </a:p>
            </c:rich>
          </c:tx>
          <c:layout/>
          <c:overlay val="0"/>
        </c:title>
        <c:numFmt formatCode="General" sourceLinked="1"/>
        <c:majorTickMark val="out"/>
        <c:minorTickMark val="none"/>
        <c:tickLblPos val="nextTo"/>
        <c:crossAx val="129670144"/>
        <c:crosses val="autoZero"/>
        <c:crossBetween val="between"/>
      </c:valAx>
    </c:plotArea>
    <c:legend>
      <c:legendPos val="r"/>
      <c:layout>
        <c:manualLayout>
          <c:xMode val="edge"/>
          <c:yMode val="edge"/>
          <c:x val="0.12680883639545054"/>
          <c:y val="0.17040536599591716"/>
          <c:w val="0.56539248447602586"/>
          <c:h val="0.2148643919510061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72146118721501"/>
          <c:y val="4.8552591412133202E-2"/>
          <c:w val="0.83627853881278502"/>
          <c:h val="0.79362900123781399"/>
        </c:manualLayout>
      </c:layout>
      <c:lineChart>
        <c:grouping val="standard"/>
        <c:varyColors val="0"/>
        <c:ser>
          <c:idx val="0"/>
          <c:order val="0"/>
          <c:tx>
            <c:strRef>
              <c:f>'[Final_tests (version 1).xlsx]Inversion'!$A$27</c:f>
              <c:strCache>
                <c:ptCount val="1"/>
                <c:pt idx="0">
                  <c:v>CG</c:v>
                </c:pt>
              </c:strCache>
            </c:strRef>
          </c:tx>
          <c:spPr>
            <a:ln w="19050"/>
          </c:spPr>
          <c:marker>
            <c:symbol val="diamond"/>
            <c:size val="4"/>
            <c:spPr>
              <a:ln w="19050"/>
            </c:spPr>
          </c:marker>
          <c:cat>
            <c:strRef>
              <c:f>'[Final_tests (version 1).xlsx]Inversion'!$B$26:$I$26</c:f>
              <c:strCache>
                <c:ptCount val="8"/>
                <c:pt idx="0">
                  <c:v>1k</c:v>
                </c:pt>
                <c:pt idx="1">
                  <c:v>2k</c:v>
                </c:pt>
                <c:pt idx="2">
                  <c:v>3k</c:v>
                </c:pt>
                <c:pt idx="3">
                  <c:v>4k</c:v>
                </c:pt>
                <c:pt idx="4">
                  <c:v>5k</c:v>
                </c:pt>
                <c:pt idx="5">
                  <c:v>6k</c:v>
                </c:pt>
                <c:pt idx="6">
                  <c:v>7k</c:v>
                </c:pt>
                <c:pt idx="7">
                  <c:v>8k</c:v>
                </c:pt>
              </c:strCache>
            </c:strRef>
          </c:cat>
          <c:val>
            <c:numRef>
              <c:f>'[Final_tests (version 1).xlsx]Inversion'!$B$27:$I$27</c:f>
              <c:numCache>
                <c:formatCode>General</c:formatCode>
                <c:ptCount val="8"/>
                <c:pt idx="0">
                  <c:v>252.91899999999899</c:v>
                </c:pt>
                <c:pt idx="1">
                  <c:v>1178.54699999999</c:v>
                </c:pt>
                <c:pt idx="2">
                  <c:v>2809.4050000000002</c:v>
                </c:pt>
                <c:pt idx="3">
                  <c:v>4771.7749999999896</c:v>
                </c:pt>
                <c:pt idx="4">
                  <c:v>7538.7029999999904</c:v>
                </c:pt>
                <c:pt idx="5">
                  <c:v>10830.782999999999</c:v>
                </c:pt>
                <c:pt idx="6">
                  <c:v>14905.358</c:v>
                </c:pt>
                <c:pt idx="7">
                  <c:v>19519.097000000009</c:v>
                </c:pt>
              </c:numCache>
            </c:numRef>
          </c:val>
          <c:smooth val="0"/>
        </c:ser>
        <c:ser>
          <c:idx val="1"/>
          <c:order val="1"/>
          <c:tx>
            <c:strRef>
              <c:f>'[Final_tests (version 1).xlsx]Inversion'!$A$28</c:f>
              <c:strCache>
                <c:ptCount val="1"/>
                <c:pt idx="0">
                  <c:v>Inverse</c:v>
                </c:pt>
              </c:strCache>
            </c:strRef>
          </c:tx>
          <c:spPr>
            <a:ln w="19050"/>
          </c:spPr>
          <c:marker>
            <c:symbol val="square"/>
            <c:size val="4"/>
            <c:spPr>
              <a:ln w="19050"/>
            </c:spPr>
          </c:marker>
          <c:cat>
            <c:strRef>
              <c:f>'[Final_tests (version 1).xlsx]Inversion'!$B$26:$I$26</c:f>
              <c:strCache>
                <c:ptCount val="8"/>
                <c:pt idx="0">
                  <c:v>1k</c:v>
                </c:pt>
                <c:pt idx="1">
                  <c:v>2k</c:v>
                </c:pt>
                <c:pt idx="2">
                  <c:v>3k</c:v>
                </c:pt>
                <c:pt idx="3">
                  <c:v>4k</c:v>
                </c:pt>
                <c:pt idx="4">
                  <c:v>5k</c:v>
                </c:pt>
                <c:pt idx="5">
                  <c:v>6k</c:v>
                </c:pt>
                <c:pt idx="6">
                  <c:v>7k</c:v>
                </c:pt>
                <c:pt idx="7">
                  <c:v>8k</c:v>
                </c:pt>
              </c:strCache>
            </c:strRef>
          </c:cat>
          <c:val>
            <c:numRef>
              <c:f>'[Final_tests (version 1).xlsx]Inversion'!$B$28:$I$28</c:f>
              <c:numCache>
                <c:formatCode>General</c:formatCode>
                <c:ptCount val="8"/>
                <c:pt idx="0">
                  <c:v>36.421000000000006</c:v>
                </c:pt>
                <c:pt idx="1">
                  <c:v>388.72500000000002</c:v>
                </c:pt>
                <c:pt idx="2">
                  <c:v>1647.963</c:v>
                </c:pt>
                <c:pt idx="3">
                  <c:v>4793.8689999999997</c:v>
                </c:pt>
                <c:pt idx="4">
                  <c:v>10626.59</c:v>
                </c:pt>
                <c:pt idx="5">
                  <c:v>19652.976999999999</c:v>
                </c:pt>
                <c:pt idx="6">
                  <c:v>32422.205000000009</c:v>
                </c:pt>
                <c:pt idx="7">
                  <c:v>50160.557999999997</c:v>
                </c:pt>
              </c:numCache>
            </c:numRef>
          </c:val>
          <c:smooth val="0"/>
        </c:ser>
        <c:dLbls>
          <c:showLegendKey val="0"/>
          <c:showVal val="0"/>
          <c:showCatName val="0"/>
          <c:showSerName val="0"/>
          <c:showPercent val="0"/>
          <c:showBubbleSize val="0"/>
        </c:dLbls>
        <c:marker val="1"/>
        <c:smooth val="0"/>
        <c:axId val="43728896"/>
        <c:axId val="77230592"/>
      </c:lineChart>
      <c:catAx>
        <c:axId val="43728896"/>
        <c:scaling>
          <c:orientation val="minMax"/>
        </c:scaling>
        <c:delete val="0"/>
        <c:axPos val="b"/>
        <c:title>
          <c:tx>
            <c:rich>
              <a:bodyPr/>
              <a:lstStyle/>
              <a:p>
                <a:pPr>
                  <a:defRPr/>
                </a:pPr>
                <a:r>
                  <a:rPr lang="en-US"/>
                  <a:t>DataSize</a:t>
                </a:r>
              </a:p>
            </c:rich>
          </c:tx>
          <c:layout/>
          <c:overlay val="0"/>
        </c:title>
        <c:numFmt formatCode="General" sourceLinked="1"/>
        <c:majorTickMark val="out"/>
        <c:minorTickMark val="none"/>
        <c:tickLblPos val="nextTo"/>
        <c:crossAx val="77230592"/>
        <c:crosses val="autoZero"/>
        <c:auto val="1"/>
        <c:lblAlgn val="ctr"/>
        <c:lblOffset val="100"/>
        <c:noMultiLvlLbl val="0"/>
      </c:catAx>
      <c:valAx>
        <c:axId val="77230592"/>
        <c:scaling>
          <c:orientation val="minMax"/>
          <c:max val="60000"/>
        </c:scaling>
        <c:delete val="0"/>
        <c:axPos val="l"/>
        <c:majorGridlines>
          <c:spPr>
            <a:ln>
              <a:noFill/>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crossAx val="43728896"/>
        <c:crosses val="autoZero"/>
        <c:crossBetween val="between"/>
      </c:valAx>
      <c:spPr>
        <a:pattFill prst="lgGrid">
          <a:fgClr>
            <a:schemeClr val="bg2"/>
          </a:fgClr>
          <a:bgClr>
            <a:schemeClr val="bg1"/>
          </a:bgClr>
        </a:pattFill>
      </c:spPr>
    </c:plotArea>
    <c:legend>
      <c:legendPos val="r"/>
      <c:layout>
        <c:manualLayout>
          <c:xMode val="edge"/>
          <c:yMode val="edge"/>
          <c:x val="0.23430094336034099"/>
          <c:y val="8.5815835520560005E-2"/>
          <c:w val="0.53864734299516903"/>
          <c:h val="0.22518523075240601"/>
        </c:manualLayout>
      </c:layout>
      <c:overlay val="0"/>
    </c:legend>
    <c:plotVisOnly val="1"/>
    <c:dispBlanksAs val="gap"/>
    <c:showDLblsOverMax val="0"/>
  </c:chart>
  <c:spPr>
    <a:ln>
      <a:noFill/>
    </a:ln>
  </c:spPr>
  <c:txPr>
    <a:bodyPr/>
    <a:lstStyle/>
    <a:p>
      <a:pPr>
        <a:defRPr sz="1200">
          <a:latin typeface="Times New Roman" pitchFamily="18" charset="0"/>
          <a:cs typeface="Times New Roman"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Comparison</a:t>
            </a:r>
            <a:r>
              <a:rPr lang="en-US" baseline="0"/>
              <a:t> between</a:t>
            </a:r>
            <a:r>
              <a:rPr lang="en-US"/>
              <a:t> WDA-SMACOF with Equal Weights and Sammon's Mapping</a:t>
            </a:r>
          </a:p>
        </c:rich>
      </c:tx>
      <c:layout>
        <c:manualLayout>
          <c:xMode val="edge"/>
          <c:yMode val="edge"/>
          <c:x val="0.22571765334888699"/>
          <c:y val="0"/>
        </c:manualLayout>
      </c:layout>
      <c:overlay val="0"/>
    </c:title>
    <c:autoTitleDeleted val="0"/>
    <c:plotArea>
      <c:layout>
        <c:manualLayout>
          <c:layoutTarget val="inner"/>
          <c:xMode val="edge"/>
          <c:yMode val="edge"/>
          <c:x val="0.17340282748747299"/>
          <c:y val="0.20765050853018399"/>
          <c:w val="0.81303810745247795"/>
          <c:h val="0.67636940890201203"/>
        </c:manualLayout>
      </c:layout>
      <c:lineChart>
        <c:grouping val="standard"/>
        <c:varyColors val="0"/>
        <c:ser>
          <c:idx val="0"/>
          <c:order val="0"/>
          <c:tx>
            <c:strRef>
              <c:f>CG!$B$43</c:f>
              <c:strCache>
                <c:ptCount val="1"/>
                <c:pt idx="0">
                  <c:v>Equal Weights</c:v>
                </c:pt>
              </c:strCache>
            </c:strRef>
          </c:tx>
          <c:cat>
            <c:strRef>
              <c:f>CG!$A$44:$A$48</c:f>
              <c:strCache>
                <c:ptCount val="5"/>
                <c:pt idx="0">
                  <c:v>20k</c:v>
                </c:pt>
                <c:pt idx="1">
                  <c:v>40k</c:v>
                </c:pt>
                <c:pt idx="2">
                  <c:v>60k</c:v>
                </c:pt>
                <c:pt idx="3">
                  <c:v>80k</c:v>
                </c:pt>
                <c:pt idx="4">
                  <c:v>100k</c:v>
                </c:pt>
              </c:strCache>
            </c:strRef>
          </c:cat>
          <c:val>
            <c:numRef>
              <c:f>CG!$B$44:$B$48</c:f>
              <c:numCache>
                <c:formatCode>General</c:formatCode>
                <c:ptCount val="5"/>
                <c:pt idx="0">
                  <c:v>141.89500000000001</c:v>
                </c:pt>
                <c:pt idx="1">
                  <c:v>236.77500000000001</c:v>
                </c:pt>
                <c:pt idx="2">
                  <c:v>438.19</c:v>
                </c:pt>
                <c:pt idx="3">
                  <c:v>548.81599999999992</c:v>
                </c:pt>
                <c:pt idx="4">
                  <c:v>787.54300000000001</c:v>
                </c:pt>
              </c:numCache>
            </c:numRef>
          </c:val>
          <c:smooth val="0"/>
        </c:ser>
        <c:ser>
          <c:idx val="1"/>
          <c:order val="1"/>
          <c:tx>
            <c:strRef>
              <c:f>CG!$C$43</c:f>
              <c:strCache>
                <c:ptCount val="1"/>
                <c:pt idx="0">
                  <c:v>Sammon's Mapping</c:v>
                </c:pt>
              </c:strCache>
            </c:strRef>
          </c:tx>
          <c:spPr>
            <a:ln>
              <a:prstDash val="sysDash"/>
            </a:ln>
          </c:spPr>
          <c:cat>
            <c:strRef>
              <c:f>CG!$A$44:$A$48</c:f>
              <c:strCache>
                <c:ptCount val="5"/>
                <c:pt idx="0">
                  <c:v>20k</c:v>
                </c:pt>
                <c:pt idx="1">
                  <c:v>40k</c:v>
                </c:pt>
                <c:pt idx="2">
                  <c:v>60k</c:v>
                </c:pt>
                <c:pt idx="3">
                  <c:v>80k</c:v>
                </c:pt>
                <c:pt idx="4">
                  <c:v>100k</c:v>
                </c:pt>
              </c:strCache>
            </c:strRef>
          </c:cat>
          <c:val>
            <c:numRef>
              <c:f>CG!$C$44:$C$48</c:f>
              <c:numCache>
                <c:formatCode>General</c:formatCode>
                <c:ptCount val="5"/>
                <c:pt idx="0">
                  <c:v>2983.6120000000001</c:v>
                </c:pt>
                <c:pt idx="1">
                  <c:v>6480.674</c:v>
                </c:pt>
                <c:pt idx="2">
                  <c:v>11980.102000000001</c:v>
                </c:pt>
                <c:pt idx="3">
                  <c:v>18004.036</c:v>
                </c:pt>
                <c:pt idx="4">
                  <c:v>25860.289000000001</c:v>
                </c:pt>
              </c:numCache>
            </c:numRef>
          </c:val>
          <c:smooth val="0"/>
        </c:ser>
        <c:dLbls>
          <c:showLegendKey val="0"/>
          <c:showVal val="0"/>
          <c:showCatName val="0"/>
          <c:showSerName val="0"/>
          <c:showPercent val="0"/>
          <c:showBubbleSize val="0"/>
        </c:dLbls>
        <c:marker val="1"/>
        <c:smooth val="0"/>
        <c:axId val="43731968"/>
        <c:axId val="77232896"/>
      </c:lineChart>
      <c:catAx>
        <c:axId val="43731968"/>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77232896"/>
        <c:crosses val="autoZero"/>
        <c:auto val="1"/>
        <c:lblAlgn val="ctr"/>
        <c:lblOffset val="0"/>
        <c:noMultiLvlLbl val="0"/>
      </c:catAx>
      <c:valAx>
        <c:axId val="77232896"/>
        <c:scaling>
          <c:logBase val="10"/>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43731968"/>
        <c:crosses val="autoZero"/>
        <c:crossBetween val="between"/>
      </c:valAx>
    </c:plotArea>
    <c:legend>
      <c:legendPos val="r"/>
      <c:layout>
        <c:manualLayout>
          <c:xMode val="edge"/>
          <c:yMode val="edge"/>
          <c:x val="0.18048819891831699"/>
          <c:y val="0.187213268263342"/>
          <c:w val="0.72440799066783301"/>
          <c:h val="0.112262822615923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Average Number of CG Iterations for Sammon's Mapping</a:t>
            </a:r>
          </a:p>
        </c:rich>
      </c:tx>
      <c:layout>
        <c:manualLayout>
          <c:xMode val="edge"/>
          <c:yMode val="edge"/>
          <c:x val="0.22571765334888699"/>
          <c:y val="0"/>
        </c:manualLayout>
      </c:layout>
      <c:overlay val="0"/>
    </c:title>
    <c:autoTitleDeleted val="0"/>
    <c:plotArea>
      <c:layout>
        <c:manualLayout>
          <c:layoutTarget val="inner"/>
          <c:xMode val="edge"/>
          <c:yMode val="edge"/>
          <c:x val="0.17024618450471499"/>
          <c:y val="0.15556717519685001"/>
          <c:w val="0.81619471177213898"/>
          <c:h val="0.72845274223534495"/>
        </c:manualLayout>
      </c:layout>
      <c:lineChart>
        <c:grouping val="standard"/>
        <c:varyColors val="0"/>
        <c:ser>
          <c:idx val="0"/>
          <c:order val="0"/>
          <c:tx>
            <c:strRef>
              <c:f>CG!$C$12</c:f>
              <c:strCache>
                <c:ptCount val="1"/>
                <c:pt idx="0">
                  <c:v>Equal Weights</c:v>
                </c:pt>
              </c:strCache>
            </c:strRef>
          </c:tx>
          <c:cat>
            <c:strRef>
              <c:f>CG!$A$13:$A$17</c:f>
              <c:strCache>
                <c:ptCount val="5"/>
                <c:pt idx="0">
                  <c:v>20k</c:v>
                </c:pt>
                <c:pt idx="1">
                  <c:v>40k</c:v>
                </c:pt>
                <c:pt idx="2">
                  <c:v>60k</c:v>
                </c:pt>
                <c:pt idx="3">
                  <c:v>80k</c:v>
                </c:pt>
                <c:pt idx="4">
                  <c:v>100k</c:v>
                </c:pt>
              </c:strCache>
            </c:strRef>
          </c:cat>
          <c:val>
            <c:numRef>
              <c:f>CG!$C$13:$C$17</c:f>
              <c:numCache>
                <c:formatCode>General</c:formatCode>
                <c:ptCount val="5"/>
                <c:pt idx="0">
                  <c:v>2.7760416666666599</c:v>
                </c:pt>
                <c:pt idx="1">
                  <c:v>2.9661458333333299</c:v>
                </c:pt>
                <c:pt idx="2">
                  <c:v>2.9836065573770401</c:v>
                </c:pt>
                <c:pt idx="3">
                  <c:v>2.9918699186991802</c:v>
                </c:pt>
                <c:pt idx="4">
                  <c:v>2.9948586118251899</c:v>
                </c:pt>
              </c:numCache>
            </c:numRef>
          </c:val>
          <c:smooth val="0"/>
        </c:ser>
        <c:ser>
          <c:idx val="1"/>
          <c:order val="1"/>
          <c:tx>
            <c:strRef>
              <c:f>CG!$D$12</c:f>
              <c:strCache>
                <c:ptCount val="1"/>
                <c:pt idx="0">
                  <c:v>Sammon's Mapping</c:v>
                </c:pt>
              </c:strCache>
            </c:strRef>
          </c:tx>
          <c:cat>
            <c:strRef>
              <c:f>CG!$A$13:$A$17</c:f>
              <c:strCache>
                <c:ptCount val="5"/>
                <c:pt idx="0">
                  <c:v>20k</c:v>
                </c:pt>
                <c:pt idx="1">
                  <c:v>40k</c:v>
                </c:pt>
                <c:pt idx="2">
                  <c:v>60k</c:v>
                </c:pt>
                <c:pt idx="3">
                  <c:v>80k</c:v>
                </c:pt>
                <c:pt idx="4">
                  <c:v>100k</c:v>
                </c:pt>
              </c:strCache>
            </c:strRef>
          </c:cat>
          <c:val>
            <c:numRef>
              <c:f>CG!$D$13:$D$17</c:f>
              <c:numCache>
                <c:formatCode>General</c:formatCode>
                <c:ptCount val="5"/>
                <c:pt idx="0">
                  <c:v>167.25</c:v>
                </c:pt>
                <c:pt idx="1">
                  <c:v>173.87</c:v>
                </c:pt>
                <c:pt idx="2">
                  <c:v>187.61500000000001</c:v>
                </c:pt>
                <c:pt idx="3">
                  <c:v>212.846</c:v>
                </c:pt>
                <c:pt idx="4">
                  <c:v>219.81800000000001</c:v>
                </c:pt>
              </c:numCache>
            </c:numRef>
          </c:val>
          <c:smooth val="0"/>
        </c:ser>
        <c:dLbls>
          <c:showLegendKey val="0"/>
          <c:showVal val="0"/>
          <c:showCatName val="0"/>
          <c:showSerName val="0"/>
          <c:showPercent val="0"/>
          <c:showBubbleSize val="0"/>
        </c:dLbls>
        <c:marker val="1"/>
        <c:smooth val="0"/>
        <c:axId val="87228416"/>
        <c:axId val="35840576"/>
      </c:lineChart>
      <c:catAx>
        <c:axId val="87228416"/>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35840576"/>
        <c:crosses val="autoZero"/>
        <c:auto val="1"/>
        <c:lblAlgn val="ctr"/>
        <c:lblOffset val="0"/>
        <c:noMultiLvlLbl val="0"/>
      </c:catAx>
      <c:valAx>
        <c:axId val="35840576"/>
        <c:scaling>
          <c:logBase val="10"/>
          <c:orientation val="minMax"/>
        </c:scaling>
        <c:delete val="0"/>
        <c:axPos val="l"/>
        <c:majorGridlines>
          <c:spPr>
            <a:ln>
              <a:prstDash val="dash"/>
            </a:ln>
          </c:spPr>
        </c:majorGridlines>
        <c:title>
          <c:tx>
            <c:rich>
              <a:bodyPr rot="-5400000" vert="horz"/>
              <a:lstStyle/>
              <a:p>
                <a:pPr>
                  <a:defRPr/>
                </a:pPr>
                <a:r>
                  <a:rPr lang="en-US"/>
                  <a:t>Number of Iterations</a:t>
                </a:r>
              </a:p>
            </c:rich>
          </c:tx>
          <c:layout/>
          <c:overlay val="0"/>
        </c:title>
        <c:numFmt formatCode="General" sourceLinked="1"/>
        <c:majorTickMark val="out"/>
        <c:minorTickMark val="none"/>
        <c:tickLblPos val="nextTo"/>
        <c:spPr>
          <a:ln>
            <a:prstDash val="solid"/>
          </a:ln>
        </c:spPr>
        <c:crossAx val="87228416"/>
        <c:crosses val="autoZero"/>
        <c:crossBetween val="between"/>
      </c:valAx>
    </c:plotArea>
    <c:legend>
      <c:legendPos val="r"/>
      <c:layout>
        <c:manualLayout>
          <c:xMode val="edge"/>
          <c:yMode val="edge"/>
          <c:x val="0.16786193629205401"/>
          <c:y val="0.122109101596675"/>
          <c:w val="0.67093648095124503"/>
          <c:h val="0.164456678687522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of WDA-SMACOF over Increasing Data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72928286307962"/>
          <c:w val="0.84397248954991699"/>
          <c:h val="0.71109163112423501"/>
        </c:manualLayout>
      </c:layout>
      <c:lineChart>
        <c:grouping val="standard"/>
        <c:varyColors val="0"/>
        <c:ser>
          <c:idx val="0"/>
          <c:order val="0"/>
          <c:tx>
            <c:strRef>
              <c:f>Sheet2!$L$22</c:f>
              <c:strCache>
                <c:ptCount val="1"/>
                <c:pt idx="0">
                  <c:v>512</c:v>
                </c:pt>
              </c:strCache>
            </c:strRef>
          </c:tx>
          <c:cat>
            <c:strRef>
              <c:f>Sheet2!$M$21:$P$21</c:f>
              <c:strCache>
                <c:ptCount val="4"/>
                <c:pt idx="0">
                  <c:v>100k</c:v>
                </c:pt>
                <c:pt idx="1">
                  <c:v>200k</c:v>
                </c:pt>
                <c:pt idx="2">
                  <c:v>300k</c:v>
                </c:pt>
                <c:pt idx="3">
                  <c:v>400k</c:v>
                </c:pt>
              </c:strCache>
            </c:strRef>
          </c:cat>
          <c:val>
            <c:numRef>
              <c:f>Sheet2!$M$22:$P$22</c:f>
              <c:numCache>
                <c:formatCode>General</c:formatCode>
                <c:ptCount val="4"/>
                <c:pt idx="0">
                  <c:v>1043.120285714286</c:v>
                </c:pt>
              </c:numCache>
            </c:numRef>
          </c:val>
          <c:smooth val="0"/>
        </c:ser>
        <c:ser>
          <c:idx val="1"/>
          <c:order val="1"/>
          <c:tx>
            <c:strRef>
              <c:f>Sheet2!$L$23</c:f>
              <c:strCache>
                <c:ptCount val="1"/>
                <c:pt idx="0">
                  <c:v>1024</c:v>
                </c:pt>
              </c:strCache>
            </c:strRef>
          </c:tx>
          <c:spPr>
            <a:ln>
              <a:prstDash val="sysDash"/>
            </a:ln>
          </c:spPr>
          <c:cat>
            <c:strRef>
              <c:f>Sheet2!$M$21:$P$21</c:f>
              <c:strCache>
                <c:ptCount val="4"/>
                <c:pt idx="0">
                  <c:v>100k</c:v>
                </c:pt>
                <c:pt idx="1">
                  <c:v>200k</c:v>
                </c:pt>
                <c:pt idx="2">
                  <c:v>300k</c:v>
                </c:pt>
                <c:pt idx="3">
                  <c:v>400k</c:v>
                </c:pt>
              </c:strCache>
            </c:strRef>
          </c:cat>
          <c:val>
            <c:numRef>
              <c:f>Sheet2!$M$23:$P$23</c:f>
              <c:numCache>
                <c:formatCode>General</c:formatCode>
                <c:ptCount val="4"/>
                <c:pt idx="0">
                  <c:v>531.10385714285735</c:v>
                </c:pt>
                <c:pt idx="1">
                  <c:v>2676.6524285714299</c:v>
                </c:pt>
              </c:numCache>
            </c:numRef>
          </c:val>
          <c:smooth val="0"/>
        </c:ser>
        <c:ser>
          <c:idx val="2"/>
          <c:order val="2"/>
          <c:tx>
            <c:strRef>
              <c:f>Sheet2!$L$24</c:f>
              <c:strCache>
                <c:ptCount val="1"/>
                <c:pt idx="0">
                  <c:v>2048</c:v>
                </c:pt>
              </c:strCache>
            </c:strRef>
          </c:tx>
          <c:spPr>
            <a:ln>
              <a:solidFill>
                <a:srgbClr val="7030A0"/>
              </a:solidFill>
              <a:prstDash val="sysDot"/>
            </a:ln>
          </c:spPr>
          <c:marker>
            <c:symbol val="triangle"/>
            <c:size val="7"/>
            <c:spPr>
              <a:solidFill>
                <a:srgbClr val="7030A0"/>
              </a:solidFill>
            </c:spPr>
          </c:marker>
          <c:cat>
            <c:strRef>
              <c:f>Sheet2!$M$21:$P$21</c:f>
              <c:strCache>
                <c:ptCount val="4"/>
                <c:pt idx="0">
                  <c:v>100k</c:v>
                </c:pt>
                <c:pt idx="1">
                  <c:v>200k</c:v>
                </c:pt>
                <c:pt idx="2">
                  <c:v>300k</c:v>
                </c:pt>
                <c:pt idx="3">
                  <c:v>400k</c:v>
                </c:pt>
              </c:strCache>
            </c:strRef>
          </c:cat>
          <c:val>
            <c:numRef>
              <c:f>Sheet2!$M$24:$P$24</c:f>
              <c:numCache>
                <c:formatCode>General</c:formatCode>
                <c:ptCount val="4"/>
                <c:pt idx="0">
                  <c:v>314.6558571428572</c:v>
                </c:pt>
                <c:pt idx="1">
                  <c:v>1521.7972857142861</c:v>
                </c:pt>
                <c:pt idx="2">
                  <c:v>3529.1102857142851</c:v>
                </c:pt>
              </c:numCache>
            </c:numRef>
          </c:val>
          <c:smooth val="0"/>
        </c:ser>
        <c:ser>
          <c:idx val="3"/>
          <c:order val="3"/>
          <c:tx>
            <c:strRef>
              <c:f>Sheet2!$L$25</c:f>
              <c:strCache>
                <c:ptCount val="1"/>
                <c:pt idx="0">
                  <c:v>4096</c:v>
                </c:pt>
              </c:strCache>
            </c:strRef>
          </c:tx>
          <c:spPr>
            <a:ln cmpd="dbl">
              <a:solidFill>
                <a:srgbClr val="70AD47"/>
              </a:solidFill>
              <a:prstDash val="solid"/>
            </a:ln>
          </c:spPr>
          <c:marker>
            <c:spPr>
              <a:solidFill>
                <a:srgbClr val="70AD47"/>
              </a:solidFill>
            </c:spPr>
          </c:marker>
          <c:cat>
            <c:strRef>
              <c:f>Sheet2!$M$21:$P$21</c:f>
              <c:strCache>
                <c:ptCount val="4"/>
                <c:pt idx="0">
                  <c:v>100k</c:v>
                </c:pt>
                <c:pt idx="1">
                  <c:v>200k</c:v>
                </c:pt>
                <c:pt idx="2">
                  <c:v>300k</c:v>
                </c:pt>
                <c:pt idx="3">
                  <c:v>400k</c:v>
                </c:pt>
              </c:strCache>
            </c:strRef>
          </c:cat>
          <c:val>
            <c:numRef>
              <c:f>Sheet2!$M$25:$P$25</c:f>
              <c:numCache>
                <c:formatCode>General</c:formatCode>
                <c:ptCount val="4"/>
                <c:pt idx="0">
                  <c:v>234.49942857142861</c:v>
                </c:pt>
                <c:pt idx="1">
                  <c:v>761.99700000000007</c:v>
                </c:pt>
                <c:pt idx="2">
                  <c:v>2121.1157142857141</c:v>
                </c:pt>
                <c:pt idx="3">
                  <c:v>3392.379428571428</c:v>
                </c:pt>
              </c:numCache>
            </c:numRef>
          </c:val>
          <c:smooth val="0"/>
        </c:ser>
        <c:dLbls>
          <c:showLegendKey val="0"/>
          <c:showVal val="0"/>
          <c:showCatName val="0"/>
          <c:showSerName val="0"/>
          <c:showPercent val="0"/>
          <c:showBubbleSize val="0"/>
        </c:dLbls>
        <c:marker val="1"/>
        <c:smooth val="0"/>
        <c:axId val="130217472"/>
        <c:axId val="62261504"/>
      </c:lineChart>
      <c:catAx>
        <c:axId val="130217472"/>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62261504"/>
        <c:crosses val="autoZero"/>
        <c:auto val="1"/>
        <c:lblAlgn val="ctr"/>
        <c:lblOffset val="0"/>
        <c:noMultiLvlLbl val="0"/>
      </c:catAx>
      <c:valAx>
        <c:axId val="62261504"/>
        <c:scaling>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130217472"/>
        <c:crosses val="autoZero"/>
        <c:crossBetween val="between"/>
      </c:valAx>
    </c:plotArea>
    <c:legend>
      <c:legendPos val="r"/>
      <c:layout>
        <c:manualLayout>
          <c:xMode val="edge"/>
          <c:yMode val="edge"/>
          <c:x val="0.146271021677846"/>
          <c:y val="0.17419243493000899"/>
          <c:w val="0.84385236220472404"/>
          <c:h val="7.2332312627588199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Parallel Efficiency of WDA-SMACOF over Increasing Number of Processors</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5990745297462799"/>
          <c:w val="0.84397248954991699"/>
          <c:h val="0.72411246445756805"/>
        </c:manualLayout>
      </c:layout>
      <c:lineChart>
        <c:grouping val="standard"/>
        <c:varyColors val="0"/>
        <c:ser>
          <c:idx val="0"/>
          <c:order val="0"/>
          <c:tx>
            <c:strRef>
              <c:f>'Sheet2 (2)'!$E$21</c:f>
              <c:strCache>
                <c:ptCount val="1"/>
                <c:pt idx="0">
                  <c:v>WDA-SMACOF (Harp)</c:v>
                </c:pt>
              </c:strCache>
            </c:strRef>
          </c:tx>
          <c:cat>
            <c:numRef>
              <c:f>'Sheet2 (2)'!$D$22:$D$25</c:f>
              <c:numCache>
                <c:formatCode>General</c:formatCode>
                <c:ptCount val="4"/>
                <c:pt idx="0">
                  <c:v>512</c:v>
                </c:pt>
                <c:pt idx="1">
                  <c:v>1024</c:v>
                </c:pt>
                <c:pt idx="2">
                  <c:v>2048</c:v>
                </c:pt>
                <c:pt idx="3">
                  <c:v>4096</c:v>
                </c:pt>
              </c:numCache>
            </c:numRef>
          </c:cat>
          <c:val>
            <c:numRef>
              <c:f>'Sheet2 (2)'!$E$22:$E$25</c:f>
              <c:numCache>
                <c:formatCode>General</c:formatCode>
                <c:ptCount val="4"/>
                <c:pt idx="0">
                  <c:v>1</c:v>
                </c:pt>
                <c:pt idx="1">
                  <c:v>0.98203041804844704</c:v>
                </c:pt>
                <c:pt idx="2">
                  <c:v>0.82877869745222799</c:v>
                </c:pt>
                <c:pt idx="3">
                  <c:v>0.55603562238348503</c:v>
                </c:pt>
              </c:numCache>
            </c:numRef>
          </c:val>
          <c:smooth val="0"/>
        </c:ser>
        <c:dLbls>
          <c:showLegendKey val="0"/>
          <c:showVal val="0"/>
          <c:showCatName val="0"/>
          <c:showSerName val="0"/>
          <c:showPercent val="0"/>
          <c:showBubbleSize val="0"/>
        </c:dLbls>
        <c:marker val="1"/>
        <c:smooth val="0"/>
        <c:axId val="130716672"/>
        <c:axId val="43841152"/>
      </c:lineChart>
      <c:catAx>
        <c:axId val="130716672"/>
        <c:scaling>
          <c:orientation val="minMax"/>
        </c:scaling>
        <c:delete val="0"/>
        <c:axPos val="b"/>
        <c:title>
          <c:tx>
            <c:rich>
              <a:bodyPr/>
              <a:lstStyle/>
              <a:p>
                <a:pPr>
                  <a:defRPr/>
                </a:pPr>
                <a:r>
                  <a:rPr lang="en-US"/>
                  <a:t>Number of Processors</a:t>
                </a:r>
              </a:p>
            </c:rich>
          </c:tx>
          <c:layout/>
          <c:overlay val="0"/>
        </c:title>
        <c:numFmt formatCode="General" sourceLinked="1"/>
        <c:majorTickMark val="out"/>
        <c:minorTickMark val="none"/>
        <c:tickLblPos val="nextTo"/>
        <c:crossAx val="43841152"/>
        <c:crosses val="autoZero"/>
        <c:auto val="1"/>
        <c:lblAlgn val="ctr"/>
        <c:lblOffset val="0"/>
        <c:noMultiLvlLbl val="0"/>
      </c:catAx>
      <c:valAx>
        <c:axId val="43841152"/>
        <c:scaling>
          <c:orientation val="minMax"/>
        </c:scaling>
        <c:delete val="0"/>
        <c:axPos val="l"/>
        <c:majorGridlines>
          <c:spPr>
            <a:ln>
              <a:prstDash val="dash"/>
            </a:ln>
          </c:spPr>
        </c:majorGridlines>
        <c:title>
          <c:tx>
            <c:rich>
              <a:bodyPr rot="-5400000" vert="horz"/>
              <a:lstStyle/>
              <a:p>
                <a:pPr>
                  <a:defRPr/>
                </a:pPr>
                <a:r>
                  <a:rPr lang="en-US"/>
                  <a:t>Parallel Efficiency</a:t>
                </a:r>
              </a:p>
            </c:rich>
          </c:tx>
          <c:layout/>
          <c:overlay val="0"/>
        </c:title>
        <c:numFmt formatCode="General" sourceLinked="1"/>
        <c:majorTickMark val="out"/>
        <c:minorTickMark val="none"/>
        <c:tickLblPos val="nextTo"/>
        <c:spPr>
          <a:ln>
            <a:prstDash val="solid"/>
          </a:ln>
        </c:spPr>
        <c:crossAx val="130716672"/>
        <c:crosses val="autoZero"/>
        <c:crossBetween val="between"/>
      </c:valAx>
    </c:plotArea>
    <c:legend>
      <c:legendPos val="r"/>
      <c:layout>
        <c:manualLayout>
          <c:xMode val="edge"/>
          <c:yMode val="edge"/>
          <c:x val="0.123740157480315"/>
          <c:y val="0.165511879374453"/>
          <c:w val="0.86638329930980895"/>
          <c:h val="9.9241989282589704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Normalized Stress Over Increasing  </a:t>
            </a:r>
          </a:p>
          <a:p>
            <a:pPr>
              <a:defRPr sz="1200"/>
            </a:pPr>
            <a:r>
              <a:rPr lang="en-US"/>
              <a:t>In-Sample Size</a:t>
            </a:r>
          </a:p>
        </c:rich>
      </c:tx>
      <c:layout>
        <c:manualLayout>
          <c:xMode val="edge"/>
          <c:yMode val="edge"/>
          <c:x val="0.191767036064936"/>
          <c:y val="0"/>
        </c:manualLayout>
      </c:layout>
      <c:overlay val="0"/>
    </c:title>
    <c:autoTitleDeleted val="0"/>
    <c:plotArea>
      <c:layout>
        <c:manualLayout>
          <c:layoutTarget val="inner"/>
          <c:xMode val="edge"/>
          <c:yMode val="edge"/>
          <c:x val="0.157900505492369"/>
          <c:y val="0.142546341863517"/>
          <c:w val="0.82854039078448505"/>
          <c:h val="0.74147357556867899"/>
        </c:manualLayout>
      </c:layout>
      <c:lineChart>
        <c:grouping val="standard"/>
        <c:varyColors val="0"/>
        <c:ser>
          <c:idx val="0"/>
          <c:order val="0"/>
          <c:tx>
            <c:strRef>
              <c:f>'fixed-WDA-SMACOF'!$A$9</c:f>
              <c:strCache>
                <c:ptCount val="1"/>
                <c:pt idx="0">
                  <c:v>MI-MDS</c:v>
                </c:pt>
              </c:strCache>
            </c:strRef>
          </c:tx>
          <c:cat>
            <c:strRef>
              <c:f>'fixed-WDA-SMACOF'!$B$8:$F$8</c:f>
              <c:strCache>
                <c:ptCount val="5"/>
                <c:pt idx="0">
                  <c:v>500/4140</c:v>
                </c:pt>
                <c:pt idx="1">
                  <c:v>1000/3640</c:v>
                </c:pt>
                <c:pt idx="2">
                  <c:v>2000/2640</c:v>
                </c:pt>
                <c:pt idx="3">
                  <c:v>3000/1640</c:v>
                </c:pt>
                <c:pt idx="4">
                  <c:v>4000/640</c:v>
                </c:pt>
              </c:strCache>
            </c:strRef>
          </c:cat>
          <c:val>
            <c:numRef>
              <c:f>'fixed-WDA-SMACOF'!$B$9:$F$9</c:f>
              <c:numCache>
                <c:formatCode>General</c:formatCode>
                <c:ptCount val="5"/>
                <c:pt idx="0">
                  <c:v>7.8154636856917994E-2</c:v>
                </c:pt>
                <c:pt idx="1">
                  <c:v>7.7669708578651603E-2</c:v>
                </c:pt>
                <c:pt idx="2">
                  <c:v>7.70439839471736E-2</c:v>
                </c:pt>
                <c:pt idx="3">
                  <c:v>7.6875109655425794E-2</c:v>
                </c:pt>
                <c:pt idx="4">
                  <c:v>7.6575829605071505E-2</c:v>
                </c:pt>
              </c:numCache>
            </c:numRef>
          </c:val>
          <c:smooth val="0"/>
        </c:ser>
        <c:ser>
          <c:idx val="1"/>
          <c:order val="1"/>
          <c:tx>
            <c:strRef>
              <c:f>'fixed-WDA-SMACOF'!$A$10</c:f>
              <c:strCache>
                <c:ptCount val="1"/>
                <c:pt idx="0">
                  <c:v>WDA-SMACOF</c:v>
                </c:pt>
              </c:strCache>
            </c:strRef>
          </c:tx>
          <c:spPr>
            <a:ln>
              <a:prstDash val="sysDash"/>
            </a:ln>
          </c:spPr>
          <c:cat>
            <c:strRef>
              <c:f>'fixed-WDA-SMACOF'!$B$8:$F$8</c:f>
              <c:strCache>
                <c:ptCount val="5"/>
                <c:pt idx="0">
                  <c:v>500/4140</c:v>
                </c:pt>
                <c:pt idx="1">
                  <c:v>1000/3640</c:v>
                </c:pt>
                <c:pt idx="2">
                  <c:v>2000/2640</c:v>
                </c:pt>
                <c:pt idx="3">
                  <c:v>3000/1640</c:v>
                </c:pt>
                <c:pt idx="4">
                  <c:v>4000/640</c:v>
                </c:pt>
              </c:strCache>
            </c:strRef>
          </c:cat>
          <c:val>
            <c:numRef>
              <c:f>'fixed-WDA-SMACOF'!$B$10:$F$10</c:f>
              <c:numCache>
                <c:formatCode>General</c:formatCode>
                <c:ptCount val="5"/>
                <c:pt idx="0">
                  <c:v>7.7453151865820094E-2</c:v>
                </c:pt>
                <c:pt idx="1">
                  <c:v>7.6994989961549201E-2</c:v>
                </c:pt>
                <c:pt idx="2">
                  <c:v>7.6804982115903406E-2</c:v>
                </c:pt>
                <c:pt idx="3">
                  <c:v>7.6627572616252498E-2</c:v>
                </c:pt>
                <c:pt idx="4">
                  <c:v>7.65591290122319E-2</c:v>
                </c:pt>
              </c:numCache>
            </c:numRef>
          </c:val>
          <c:smooth val="0"/>
        </c:ser>
        <c:dLbls>
          <c:showLegendKey val="0"/>
          <c:showVal val="0"/>
          <c:showCatName val="0"/>
          <c:showSerName val="0"/>
          <c:showPercent val="0"/>
          <c:showBubbleSize val="0"/>
        </c:dLbls>
        <c:marker val="1"/>
        <c:smooth val="0"/>
        <c:axId val="131047936"/>
        <c:axId val="44336256"/>
      </c:lineChart>
      <c:catAx>
        <c:axId val="131047936"/>
        <c:scaling>
          <c:orientation val="minMax"/>
        </c:scaling>
        <c:delete val="0"/>
        <c:axPos val="b"/>
        <c:title>
          <c:tx>
            <c:rich>
              <a:bodyPr/>
              <a:lstStyle/>
              <a:p>
                <a:pPr>
                  <a:defRPr/>
                </a:pPr>
                <a:r>
                  <a:rPr lang="en-US"/>
                  <a:t>In-Sample / out-of-sample Size</a:t>
                </a:r>
              </a:p>
            </c:rich>
          </c:tx>
          <c:layout/>
          <c:overlay val="0"/>
        </c:title>
        <c:numFmt formatCode="General" sourceLinked="1"/>
        <c:majorTickMark val="out"/>
        <c:minorTickMark val="none"/>
        <c:tickLblPos val="nextTo"/>
        <c:crossAx val="44336256"/>
        <c:crosses val="autoZero"/>
        <c:auto val="1"/>
        <c:lblAlgn val="ctr"/>
        <c:lblOffset val="0"/>
        <c:noMultiLvlLbl val="0"/>
      </c:catAx>
      <c:valAx>
        <c:axId val="44336256"/>
        <c:scaling>
          <c:orientation val="minMax"/>
          <c:max val="7.9000000000000001E-2"/>
          <c:min val="7.5999999999999998E-2"/>
        </c:scaling>
        <c:delete val="0"/>
        <c:axPos val="l"/>
        <c:majorGridlines>
          <c:spPr>
            <a:ln>
              <a:prstDash val="dash"/>
            </a:ln>
          </c:spPr>
        </c:majorGridlines>
        <c:title>
          <c:tx>
            <c:rich>
              <a:bodyPr rot="-5400000" vert="horz"/>
              <a:lstStyle/>
              <a:p>
                <a:pPr>
                  <a:defRPr/>
                </a:pPr>
                <a:r>
                  <a:rPr lang="en-US"/>
                  <a:t>Normalized Stress</a:t>
                </a:r>
              </a:p>
            </c:rich>
          </c:tx>
          <c:layout/>
          <c:overlay val="0"/>
        </c:title>
        <c:numFmt formatCode="General" sourceLinked="1"/>
        <c:majorTickMark val="out"/>
        <c:minorTickMark val="none"/>
        <c:tickLblPos val="nextTo"/>
        <c:spPr>
          <a:ln>
            <a:prstDash val="solid"/>
          </a:ln>
        </c:spPr>
        <c:crossAx val="131047936"/>
        <c:crosses val="autoZero"/>
        <c:crossBetween val="between"/>
        <c:majorUnit val="5.0000000000000001E-4"/>
        <c:minorUnit val="5.0000000000000001E-4"/>
      </c:valAx>
    </c:plotArea>
    <c:legend>
      <c:legendPos val="r"/>
      <c:layout>
        <c:manualLayout>
          <c:xMode val="edge"/>
          <c:yMode val="edge"/>
          <c:x val="0.26571546612229002"/>
          <c:y val="0.109088268263342"/>
          <c:w val="0.72440799066783301"/>
          <c:h val="0.1556656003937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C7658-3D32-6644-BA7E-F03A579E6560}" type="datetimeFigureOut">
              <a:rPr lang="en-US" smtClean="0"/>
              <a:t>8/17/2014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C3E55-02AC-564C-815E-808EF6D1EBD4}" type="slidenum">
              <a:rPr lang="en-US" smtClean="0"/>
              <a:t>‹#›</a:t>
            </a:fld>
            <a:endParaRPr lang="en-US"/>
          </a:p>
        </p:txBody>
      </p:sp>
    </p:spTree>
    <p:extLst>
      <p:ext uri="{BB962C8B-B14F-4D97-AF65-F5344CB8AC3E}">
        <p14:creationId xmlns:p14="http://schemas.microsoft.com/office/powerpoint/2010/main" val="523525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3C3E55-02AC-564C-815E-808EF6D1EBD4}" type="slidenum">
              <a:rPr lang="en-US" smtClean="0"/>
              <a:t>11</a:t>
            </a:fld>
            <a:endParaRPr lang="en-US"/>
          </a:p>
        </p:txBody>
      </p:sp>
    </p:spTree>
    <p:extLst>
      <p:ext uri="{BB962C8B-B14F-4D97-AF65-F5344CB8AC3E}">
        <p14:creationId xmlns:p14="http://schemas.microsoft.com/office/powerpoint/2010/main" val="180347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49</a:t>
            </a:fld>
            <a:endParaRPr lang="en-US"/>
          </a:p>
        </p:txBody>
      </p:sp>
    </p:spTree>
    <p:extLst>
      <p:ext uri="{BB962C8B-B14F-4D97-AF65-F5344CB8AC3E}">
        <p14:creationId xmlns:p14="http://schemas.microsoft.com/office/powerpoint/2010/main" val="214456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very</a:t>
            </a:r>
            <a:r>
              <a:rPr lang="en-US" baseline="0" dirty="0" smtClean="0"/>
              <a:t> good technology now</a:t>
            </a:r>
          </a:p>
          <a:p>
            <a:r>
              <a:rPr lang="en-US" baseline="0" dirty="0" smtClean="0"/>
              <a:t>Streaming data</a:t>
            </a:r>
          </a:p>
          <a:p>
            <a:r>
              <a:rPr lang="en-US" baseline="0" dirty="0" smtClean="0"/>
              <a:t>Basic N square with better result is essential</a:t>
            </a:r>
          </a:p>
          <a:p>
            <a:r>
              <a:rPr lang="en-US" baseline="0" dirty="0" smtClean="0"/>
              <a:t>Initial interpolation doesn’t good</a:t>
            </a:r>
          </a:p>
        </p:txBody>
      </p:sp>
      <p:sp>
        <p:nvSpPr>
          <p:cNvPr id="4" name="Slide Number Placeholder 3"/>
          <p:cNvSpPr>
            <a:spLocks noGrp="1"/>
          </p:cNvSpPr>
          <p:nvPr>
            <p:ph type="sldNum" sz="quarter" idx="10"/>
          </p:nvPr>
        </p:nvSpPr>
        <p:spPr/>
        <p:txBody>
          <a:bodyPr/>
          <a:lstStyle/>
          <a:p>
            <a:fld id="{693C3E55-02AC-564C-815E-808EF6D1EBD4}" type="slidenum">
              <a:rPr lang="en-US" smtClean="0"/>
              <a:t>51</a:t>
            </a:fld>
            <a:endParaRPr lang="en-US"/>
          </a:p>
        </p:txBody>
      </p:sp>
    </p:spTree>
    <p:extLst>
      <p:ext uri="{BB962C8B-B14F-4D97-AF65-F5344CB8AC3E}">
        <p14:creationId xmlns:p14="http://schemas.microsoft.com/office/powerpoint/2010/main" val="352572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CG makes last N a number that could be changed to a very small value.</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12</a:t>
            </a:fld>
            <a:endParaRPr lang="en-US"/>
          </a:p>
        </p:txBody>
      </p:sp>
    </p:spTree>
    <p:extLst>
      <p:ext uri="{BB962C8B-B14F-4D97-AF65-F5344CB8AC3E}">
        <p14:creationId xmlns:p14="http://schemas.microsoft.com/office/powerpoint/2010/main" val="256057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 weights, matrix inversion is trivial, with non equal weights, Analytic function</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13</a:t>
            </a:fld>
            <a:endParaRPr lang="en-US"/>
          </a:p>
        </p:txBody>
      </p:sp>
    </p:spTree>
    <p:extLst>
      <p:ext uri="{BB962C8B-B14F-4D97-AF65-F5344CB8AC3E}">
        <p14:creationId xmlns:p14="http://schemas.microsoft.com/office/powerpoint/2010/main" val="17427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scientific applications, the problem is done in stages, fix result in one stage, and varies data in following stages.</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16</a:t>
            </a:fld>
            <a:endParaRPr lang="en-US"/>
          </a:p>
        </p:txBody>
      </p:sp>
    </p:spTree>
    <p:extLst>
      <p:ext uri="{BB962C8B-B14F-4D97-AF65-F5344CB8AC3E}">
        <p14:creationId xmlns:p14="http://schemas.microsoft.com/office/powerpoint/2010/main" val="97426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give similar answers</a:t>
            </a:r>
            <a:r>
              <a:rPr lang="en-US" baseline="0" dirty="0" smtClean="0"/>
              <a:t> for both of them.</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22</a:t>
            </a:fld>
            <a:endParaRPr lang="en-US"/>
          </a:p>
        </p:txBody>
      </p:sp>
    </p:spTree>
    <p:extLst>
      <p:ext uri="{BB962C8B-B14F-4D97-AF65-F5344CB8AC3E}">
        <p14:creationId xmlns:p14="http://schemas.microsoft.com/office/powerpoint/2010/main" val="284757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heuristic,</a:t>
            </a:r>
            <a:r>
              <a:rPr lang="en-US" baseline="0" dirty="0" smtClean="0"/>
              <a:t> more sophistic </a:t>
            </a:r>
            <a:r>
              <a:rPr lang="en-US" baseline="0" dirty="0" err="1" smtClean="0"/>
              <a:t>heursitc</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23</a:t>
            </a:fld>
            <a:endParaRPr lang="en-US"/>
          </a:p>
        </p:txBody>
      </p:sp>
    </p:spTree>
    <p:extLst>
      <p:ext uri="{BB962C8B-B14F-4D97-AF65-F5344CB8AC3E}">
        <p14:creationId xmlns:p14="http://schemas.microsoft.com/office/powerpoint/2010/main" val="342226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250 cores, 500 cores, 750 cores</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38</a:t>
            </a:fld>
            <a:endParaRPr lang="en-US"/>
          </a:p>
        </p:txBody>
      </p:sp>
    </p:spTree>
    <p:extLst>
      <p:ext uri="{BB962C8B-B14F-4D97-AF65-F5344CB8AC3E}">
        <p14:creationId xmlns:p14="http://schemas.microsoft.com/office/powerpoint/2010/main" val="207409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250 cores, 500 cores, 750 cores</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39</a:t>
            </a:fld>
            <a:endParaRPr lang="en-US"/>
          </a:p>
        </p:txBody>
      </p:sp>
    </p:spTree>
    <p:extLst>
      <p:ext uri="{BB962C8B-B14F-4D97-AF65-F5344CB8AC3E}">
        <p14:creationId xmlns:p14="http://schemas.microsoft.com/office/powerpoint/2010/main" val="207409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250 cores, 500 cores, 750 cores</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40</a:t>
            </a:fld>
            <a:endParaRPr lang="en-US"/>
          </a:p>
        </p:txBody>
      </p:sp>
    </p:spTree>
    <p:extLst>
      <p:ext uri="{BB962C8B-B14F-4D97-AF65-F5344CB8AC3E}">
        <p14:creationId xmlns:p14="http://schemas.microsoft.com/office/powerpoint/2010/main" val="207409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50" indent="0" algn="ctr">
              <a:buNone/>
              <a:defRPr/>
            </a:lvl2pPr>
            <a:lvl3pPr marL="913902" indent="0" algn="ctr">
              <a:buNone/>
              <a:defRPr/>
            </a:lvl3pPr>
            <a:lvl4pPr marL="1370852" indent="0" algn="ctr">
              <a:buNone/>
              <a:defRPr/>
            </a:lvl4pPr>
            <a:lvl5pPr marL="1827804" indent="0" algn="ctr">
              <a:buNone/>
              <a:defRPr/>
            </a:lvl5pPr>
            <a:lvl6pPr marL="2284754" indent="0" algn="ctr">
              <a:buNone/>
              <a:defRPr/>
            </a:lvl6pPr>
            <a:lvl7pPr marL="2741706" indent="0" algn="ctr">
              <a:buNone/>
              <a:defRPr/>
            </a:lvl7pPr>
            <a:lvl8pPr marL="3198656" indent="0" algn="ctr">
              <a:buNone/>
              <a:defRPr/>
            </a:lvl8pPr>
            <a:lvl9pPr marL="3655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726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3484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74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774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284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9279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03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315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594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11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8857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420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9801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3230268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97712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52590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2839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73023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403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29194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39167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6152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9056018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65053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007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5"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553200"/>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ndssl-logo-tran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VT_marn_she_invent_cmy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01000"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8005473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945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buFontTx/>
              <a:buNone/>
              <a:defRPr sz="4000" b="1" cap="small" normalizeH="0"/>
            </a:lvl1pPr>
          </a:lstStyle>
          <a:p>
            <a:r>
              <a:rPr lang="en-US" smtClean="0"/>
              <a:t>Click to edit Master title style</a:t>
            </a:r>
            <a:endParaRPr lang="en-US" dirty="0"/>
          </a:p>
        </p:txBody>
      </p:sp>
    </p:spTree>
    <p:extLst>
      <p:ext uri="{BB962C8B-B14F-4D97-AF65-F5344CB8AC3E}">
        <p14:creationId xmlns:p14="http://schemas.microsoft.com/office/powerpoint/2010/main" val="2991772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519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7523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256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38200"/>
          </a:xfrm>
        </p:spPr>
        <p:txBody>
          <a:bodyPr/>
          <a:lstStyle/>
          <a:p>
            <a:r>
              <a:rPr lang="en-US" smtClean="0"/>
              <a:t>Click to edit Master title style</a:t>
            </a:r>
            <a:endParaRPr lang="en-US"/>
          </a:p>
        </p:txBody>
      </p:sp>
    </p:spTree>
    <p:extLst>
      <p:ext uri="{BB962C8B-B14F-4D97-AF65-F5344CB8AC3E}">
        <p14:creationId xmlns:p14="http://schemas.microsoft.com/office/powerpoint/2010/main" val="18741036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058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15501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086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423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03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4356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270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4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6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761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676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050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57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550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080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65347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3906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451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830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280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7555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37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0" indent="0">
              <a:buNone/>
              <a:defRPr sz="1800"/>
            </a:lvl2pPr>
            <a:lvl3pPr marL="913902" indent="0">
              <a:buNone/>
              <a:defRPr sz="1600"/>
            </a:lvl3pPr>
            <a:lvl4pPr marL="1370852" indent="0">
              <a:buNone/>
              <a:defRPr sz="1400"/>
            </a:lvl4pPr>
            <a:lvl5pPr marL="1827804" indent="0">
              <a:buNone/>
              <a:defRPr sz="1400"/>
            </a:lvl5pPr>
            <a:lvl6pPr marL="2284754" indent="0">
              <a:buNone/>
              <a:defRPr sz="1400"/>
            </a:lvl6pPr>
            <a:lvl7pPr marL="2741706" indent="0">
              <a:buNone/>
              <a:defRPr sz="1400"/>
            </a:lvl7pPr>
            <a:lvl8pPr marL="3198656" indent="0">
              <a:buNone/>
              <a:defRPr sz="1400"/>
            </a:lvl8pPr>
            <a:lvl9pPr marL="3655607" indent="0">
              <a:buNone/>
              <a:defRPr sz="1400"/>
            </a:lvl9pPr>
          </a:lstStyle>
          <a:p>
            <a:pPr lvl="0"/>
            <a:r>
              <a:rPr lang="en-US" smtClean="0"/>
              <a:t>Click to edit Master text styles</a:t>
            </a:r>
          </a:p>
        </p:txBody>
      </p:sp>
    </p:spTree>
    <p:extLst>
      <p:ext uri="{BB962C8B-B14F-4D97-AF65-F5344CB8AC3E}">
        <p14:creationId xmlns:p14="http://schemas.microsoft.com/office/powerpoint/2010/main" val="2035677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7622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387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56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105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74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774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284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92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03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087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59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11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885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94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98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32302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9771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5259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2839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730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522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403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2919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3916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6152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6505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007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5"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553200"/>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ndssl-logo-tran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VT_marn_she_invent_cmy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01000"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800547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945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buFontTx/>
              <a:buNone/>
              <a:defRPr sz="4000" b="1" cap="small" normalizeH="0"/>
            </a:lvl1pPr>
          </a:lstStyle>
          <a:p>
            <a:r>
              <a:rPr lang="en-US" smtClean="0"/>
              <a:t>Click to edit Master title style</a:t>
            </a:r>
            <a:endParaRPr lang="en-US" dirty="0"/>
          </a:p>
        </p:txBody>
      </p:sp>
    </p:spTree>
    <p:extLst>
      <p:ext uri="{BB962C8B-B14F-4D97-AF65-F5344CB8AC3E}">
        <p14:creationId xmlns:p14="http://schemas.microsoft.com/office/powerpoint/2010/main" val="2991772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5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624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752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256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38200"/>
          </a:xfrm>
        </p:spPr>
        <p:txBody>
          <a:bodyPr/>
          <a:lstStyle/>
          <a:p>
            <a:r>
              <a:rPr lang="en-US" smtClean="0"/>
              <a:t>Click to edit Master title style</a:t>
            </a:r>
            <a:endParaRPr lang="en-US"/>
          </a:p>
        </p:txBody>
      </p:sp>
    </p:spTree>
    <p:extLst>
      <p:ext uri="{BB962C8B-B14F-4D97-AF65-F5344CB8AC3E}">
        <p14:creationId xmlns:p14="http://schemas.microsoft.com/office/powerpoint/2010/main" val="1874103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0586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08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423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03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50" indent="0" algn="ctr">
              <a:buNone/>
              <a:defRPr/>
            </a:lvl2pPr>
            <a:lvl3pPr marL="913902" indent="0" algn="ctr">
              <a:buNone/>
              <a:defRPr/>
            </a:lvl3pPr>
            <a:lvl4pPr marL="1370852" indent="0" algn="ctr">
              <a:buNone/>
              <a:defRPr/>
            </a:lvl4pPr>
            <a:lvl5pPr marL="1827804" indent="0" algn="ctr">
              <a:buNone/>
              <a:defRPr/>
            </a:lvl5pPr>
            <a:lvl6pPr marL="2284754" indent="0" algn="ctr">
              <a:buNone/>
              <a:defRPr/>
            </a:lvl6pPr>
            <a:lvl7pPr marL="2741706" indent="0" algn="ctr">
              <a:buNone/>
              <a:defRPr/>
            </a:lvl7pPr>
            <a:lvl8pPr marL="3198656" indent="0" algn="ctr">
              <a:buNone/>
              <a:defRPr/>
            </a:lvl8pPr>
            <a:lvl9pPr marL="3655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7265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050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0" indent="0">
              <a:buNone/>
              <a:defRPr sz="1800"/>
            </a:lvl2pPr>
            <a:lvl3pPr marL="913902" indent="0">
              <a:buNone/>
              <a:defRPr sz="1600"/>
            </a:lvl3pPr>
            <a:lvl4pPr marL="1370852" indent="0">
              <a:buNone/>
              <a:defRPr sz="1400"/>
            </a:lvl4pPr>
            <a:lvl5pPr marL="1827804" indent="0">
              <a:buNone/>
              <a:defRPr sz="1400"/>
            </a:lvl5pPr>
            <a:lvl6pPr marL="2284754" indent="0">
              <a:buNone/>
              <a:defRPr sz="1400"/>
            </a:lvl6pPr>
            <a:lvl7pPr marL="2741706" indent="0">
              <a:buNone/>
              <a:defRPr sz="1400"/>
            </a:lvl7pPr>
            <a:lvl8pPr marL="3198656" indent="0">
              <a:buNone/>
              <a:defRPr sz="1400"/>
            </a:lvl8pPr>
            <a:lvl9pPr marL="3655607" indent="0">
              <a:buNone/>
              <a:defRPr sz="1400"/>
            </a:lvl9pPr>
          </a:lstStyle>
          <a:p>
            <a:pPr lvl="0"/>
            <a:r>
              <a:rPr lang="en-US" smtClean="0"/>
              <a:t>Click to edit Master text styles</a:t>
            </a:r>
          </a:p>
        </p:txBody>
      </p:sp>
    </p:spTree>
    <p:extLst>
      <p:ext uri="{BB962C8B-B14F-4D97-AF65-F5344CB8AC3E}">
        <p14:creationId xmlns:p14="http://schemas.microsoft.com/office/powerpoint/2010/main" val="20356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436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087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522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624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436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3587294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2029750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348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420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905601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155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3587294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4356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27030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49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63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7615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6763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5710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5508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08007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65347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2029750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39068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4516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8306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2804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75553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377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7622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3872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569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8/17/2014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10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9.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8.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1647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6950" algn="ctr" rtl="0" eaLnBrk="1" fontAlgn="base" hangingPunct="1">
        <a:spcBef>
          <a:spcPct val="0"/>
        </a:spcBef>
        <a:spcAft>
          <a:spcPct val="0"/>
        </a:spcAft>
        <a:defRPr sz="4400">
          <a:solidFill>
            <a:schemeClr val="bg1"/>
          </a:solidFill>
          <a:latin typeface="Arial" charset="0"/>
        </a:defRPr>
      </a:lvl6pPr>
      <a:lvl7pPr marL="913902" algn="ctr" rtl="0" eaLnBrk="1" fontAlgn="base" hangingPunct="1">
        <a:spcBef>
          <a:spcPct val="0"/>
        </a:spcBef>
        <a:spcAft>
          <a:spcPct val="0"/>
        </a:spcAft>
        <a:defRPr sz="4400">
          <a:solidFill>
            <a:schemeClr val="bg1"/>
          </a:solidFill>
          <a:latin typeface="Arial" charset="0"/>
        </a:defRPr>
      </a:lvl7pPr>
      <a:lvl8pPr marL="1370852" algn="ctr" rtl="0" eaLnBrk="1" fontAlgn="base" hangingPunct="1">
        <a:spcBef>
          <a:spcPct val="0"/>
        </a:spcBef>
        <a:spcAft>
          <a:spcPct val="0"/>
        </a:spcAft>
        <a:defRPr sz="4400">
          <a:solidFill>
            <a:schemeClr val="bg1"/>
          </a:solidFill>
          <a:latin typeface="Arial" charset="0"/>
        </a:defRPr>
      </a:lvl8pPr>
      <a:lvl9pPr marL="1827804" algn="ctr" rtl="0" eaLnBrk="1" fontAlgn="base" hangingPunct="1">
        <a:spcBef>
          <a:spcPct val="0"/>
        </a:spcBef>
        <a:spcAft>
          <a:spcPct val="0"/>
        </a:spcAft>
        <a:defRPr sz="4400">
          <a:solidFill>
            <a:schemeClr val="bg1"/>
          </a:solidFill>
          <a:latin typeface="Arial" charset="0"/>
        </a:defRPr>
      </a:lvl9pPr>
    </p:titleStyle>
    <p:bodyStyle>
      <a:lvl1pPr marL="342714" indent="-342714" algn="l" rtl="0" eaLnBrk="1" fontAlgn="base" hangingPunct="1">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545" indent="-285594" algn="l" rtl="0" eaLnBrk="1" fontAlgn="base" hangingPunct="1">
        <a:spcBef>
          <a:spcPct val="20000"/>
        </a:spcBef>
        <a:spcAft>
          <a:spcPct val="0"/>
        </a:spcAft>
        <a:buChar char="–"/>
        <a:defRPr sz="2800">
          <a:solidFill>
            <a:schemeClr val="bg1"/>
          </a:solidFill>
          <a:latin typeface="+mn-lt"/>
          <a:ea typeface="ＭＳ Ｐゴシック" pitchFamily="-112" charset="-128"/>
        </a:defRPr>
      </a:lvl2pPr>
      <a:lvl3pPr marL="1142377" indent="-228476" algn="l" rtl="0" eaLnBrk="1" fontAlgn="base" hangingPunct="1">
        <a:spcBef>
          <a:spcPct val="20000"/>
        </a:spcBef>
        <a:spcAft>
          <a:spcPct val="0"/>
        </a:spcAft>
        <a:buChar char="•"/>
        <a:defRPr sz="2400">
          <a:solidFill>
            <a:schemeClr val="bg1"/>
          </a:solidFill>
          <a:latin typeface="+mn-lt"/>
          <a:ea typeface="ＭＳ Ｐゴシック" pitchFamily="-112" charset="-128"/>
        </a:defRPr>
      </a:lvl3pPr>
      <a:lvl4pPr marL="1599328" indent="-228476" algn="l" rtl="0" eaLnBrk="1" fontAlgn="base" hangingPunct="1">
        <a:spcBef>
          <a:spcPct val="20000"/>
        </a:spcBef>
        <a:spcAft>
          <a:spcPct val="0"/>
        </a:spcAft>
        <a:buChar char="–"/>
        <a:defRPr sz="2000">
          <a:solidFill>
            <a:schemeClr val="bg1"/>
          </a:solidFill>
          <a:latin typeface="+mn-lt"/>
          <a:ea typeface="ＭＳ Ｐゴシック" pitchFamily="-112" charset="-128"/>
        </a:defRPr>
      </a:lvl4pPr>
      <a:lvl5pPr marL="2056280" indent="-228476"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3230" indent="-228476" algn="l" rtl="0" eaLnBrk="1" fontAlgn="base" hangingPunct="1">
        <a:spcBef>
          <a:spcPct val="20000"/>
        </a:spcBef>
        <a:spcAft>
          <a:spcPct val="0"/>
        </a:spcAft>
        <a:buChar char="»"/>
        <a:defRPr sz="2000">
          <a:solidFill>
            <a:schemeClr val="tx1"/>
          </a:solidFill>
          <a:latin typeface="+mn-lt"/>
        </a:defRPr>
      </a:lvl6pPr>
      <a:lvl7pPr marL="2970181" indent="-228476" algn="l" rtl="0" eaLnBrk="1" fontAlgn="base" hangingPunct="1">
        <a:spcBef>
          <a:spcPct val="20000"/>
        </a:spcBef>
        <a:spcAft>
          <a:spcPct val="0"/>
        </a:spcAft>
        <a:buChar char="»"/>
        <a:defRPr sz="2000">
          <a:solidFill>
            <a:schemeClr val="tx1"/>
          </a:solidFill>
          <a:latin typeface="+mn-lt"/>
        </a:defRPr>
      </a:lvl7pPr>
      <a:lvl8pPr marL="3427132" indent="-228476" algn="l" rtl="0" eaLnBrk="1" fontAlgn="base" hangingPunct="1">
        <a:spcBef>
          <a:spcPct val="20000"/>
        </a:spcBef>
        <a:spcAft>
          <a:spcPct val="0"/>
        </a:spcAft>
        <a:buChar char="»"/>
        <a:defRPr sz="2000">
          <a:solidFill>
            <a:schemeClr val="tx1"/>
          </a:solidFill>
          <a:latin typeface="+mn-lt"/>
        </a:defRPr>
      </a:lvl8pPr>
      <a:lvl9pPr marL="3884082" indent="-22847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0" tIns="45696" rIns="91390"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90" tIns="45696" rIns="91390" bIns="45696" rtlCol="0" anchor="ctr"/>
          <a:lstStyle>
            <a:lvl1pPr algn="l">
              <a:defRPr sz="1200">
                <a:solidFill>
                  <a:schemeClr val="tx1">
                    <a:tint val="75000"/>
                  </a:schemeClr>
                </a:solidFill>
              </a:defRPr>
            </a:lvl1p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0" tIns="45696" rIns="91390" bIns="4569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0" tIns="45696" rIns="91390" bIns="45696" rtlCol="0" anchor="ctr"/>
          <a:lstStyle>
            <a:lvl1pPr algn="r">
              <a:defRPr sz="1200">
                <a:solidFill>
                  <a:schemeClr val="tx1">
                    <a:tint val="75000"/>
                  </a:schemeClr>
                </a:solidFill>
              </a:defRPr>
            </a:lvl1p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222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511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a:t>
            </a:r>
            <a:br>
              <a:rPr lang="en-US" dirty="0"/>
            </a:br>
            <a:r>
              <a:rPr lang="en-US" dirty="0"/>
              <a:t>Master title style</a:t>
            </a:r>
          </a:p>
        </p:txBody>
      </p:sp>
      <p:sp>
        <p:nvSpPr>
          <p:cNvPr id="1027" name="Rectangle 3"/>
          <p:cNvSpPr>
            <a:spLocks noGrp="1" noChangeArrowheads="1"/>
          </p:cNvSpPr>
          <p:nvPr>
            <p:ph type="body" idx="1"/>
          </p:nvPr>
        </p:nvSpPr>
        <p:spPr bwMode="auto">
          <a:xfrm>
            <a:off x="304800" y="1295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Line 5"/>
          <p:cNvSpPr>
            <a:spLocks noChangeShapeType="1"/>
          </p:cNvSpPr>
          <p:nvPr/>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sp>
        <p:nvSpPr>
          <p:cNvPr id="1029" name="Line 6"/>
          <p:cNvSpPr>
            <a:spLocks noChangeShapeType="1"/>
          </p:cNvSpPr>
          <p:nvPr/>
        </p:nvSpPr>
        <p:spPr bwMode="auto">
          <a:xfrm>
            <a:off x="304800" y="990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10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424612"/>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ndssl-logo-trans.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VT_marn_she_invent_cmyk.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7975"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0669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r" rtl="0" eaLnBrk="1" fontAlgn="base" hangingPunct="1">
        <a:spcBef>
          <a:spcPct val="0"/>
        </a:spcBef>
        <a:spcAft>
          <a:spcPct val="0"/>
        </a:spcAft>
        <a:defRPr sz="2800">
          <a:solidFill>
            <a:schemeClr val="tx1"/>
          </a:solidFill>
          <a:latin typeface="Cambria"/>
          <a:ea typeface="ＭＳ Ｐゴシック" pitchFamily="-110" charset="-128"/>
          <a:cs typeface="Cambria"/>
        </a:defRPr>
      </a:lvl1pPr>
      <a:lvl2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2800">
          <a:solidFill>
            <a:schemeClr val="tx1"/>
          </a:solidFill>
          <a:latin typeface="Arial" pitchFamily="-110" charset="0"/>
        </a:defRPr>
      </a:lvl6pPr>
      <a:lvl7pPr marL="914400" algn="ctr" rtl="0" eaLnBrk="1" fontAlgn="base" hangingPunct="1">
        <a:spcBef>
          <a:spcPct val="0"/>
        </a:spcBef>
        <a:spcAft>
          <a:spcPct val="0"/>
        </a:spcAft>
        <a:defRPr sz="2800">
          <a:solidFill>
            <a:schemeClr val="tx1"/>
          </a:solidFill>
          <a:latin typeface="Arial" pitchFamily="-110" charset="0"/>
        </a:defRPr>
      </a:lvl7pPr>
      <a:lvl8pPr marL="1371600" algn="ctr" rtl="0" eaLnBrk="1" fontAlgn="base" hangingPunct="1">
        <a:spcBef>
          <a:spcPct val="0"/>
        </a:spcBef>
        <a:spcAft>
          <a:spcPct val="0"/>
        </a:spcAft>
        <a:defRPr sz="2800">
          <a:solidFill>
            <a:schemeClr val="tx1"/>
          </a:solidFill>
          <a:latin typeface="Arial" pitchFamily="-110" charset="0"/>
        </a:defRPr>
      </a:lvl8pPr>
      <a:lvl9pPr marL="1828800" algn="ctr" rtl="0" eaLnBrk="1" fontAlgn="base" hangingPunct="1">
        <a:spcBef>
          <a:spcPct val="0"/>
        </a:spcBef>
        <a:spcAft>
          <a:spcPct val="0"/>
        </a:spcAft>
        <a:defRPr sz="2800">
          <a:solidFill>
            <a:schemeClr val="tx1"/>
          </a:solidFill>
          <a:latin typeface="Arial"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Cambria"/>
          <a:ea typeface="ＭＳ Ｐゴシック" pitchFamily="-110" charset="-128"/>
          <a:cs typeface="Cambria"/>
        </a:defRPr>
      </a:lvl1pPr>
      <a:lvl2pPr marL="742950" indent="-285750" algn="l" rtl="0" eaLnBrk="1" fontAlgn="base" hangingPunct="1">
        <a:spcBef>
          <a:spcPct val="20000"/>
        </a:spcBef>
        <a:spcAft>
          <a:spcPct val="0"/>
        </a:spcAft>
        <a:buChar char="–"/>
        <a:defRPr>
          <a:solidFill>
            <a:schemeClr val="tx1"/>
          </a:solidFill>
          <a:latin typeface="Cambria"/>
          <a:ea typeface="ＭＳ Ｐゴシック" pitchFamily="-110" charset="-128"/>
          <a:cs typeface="Cambria"/>
        </a:defRPr>
      </a:lvl2pPr>
      <a:lvl3pPr marL="11430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3pPr>
      <a:lvl4pPr marL="16002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4pPr>
      <a:lvl5pPr marL="20574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83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98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0" tIns="45696" rIns="91390"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90" tIns="45696" rIns="91390" bIns="45696" rtlCol="0" anchor="ctr"/>
          <a:lstStyle>
            <a:lvl1pPr algn="l">
              <a:defRPr sz="1200">
                <a:solidFill>
                  <a:schemeClr val="tx1">
                    <a:tint val="75000"/>
                  </a:schemeClr>
                </a:solidFill>
              </a:defRPr>
            </a:lvl1pPr>
          </a:lstStyle>
          <a:p>
            <a:fld id="{EB2CE533-1280-4C0A-B635-28BA24B2014D}"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0" tIns="45696" rIns="91390" bIns="4569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0" tIns="45696" rIns="91390" bIns="45696" rtlCol="0" anchor="ctr"/>
          <a:lstStyle>
            <a:lvl1pPr algn="r">
              <a:defRPr sz="1200">
                <a:solidFill>
                  <a:schemeClr val="tx1">
                    <a:tint val="75000"/>
                  </a:schemeClr>
                </a:solidFill>
              </a:defRPr>
            </a:lvl1p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222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511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a:t>
            </a:r>
            <a:br>
              <a:rPr lang="en-US" dirty="0"/>
            </a:br>
            <a:r>
              <a:rPr lang="en-US" dirty="0"/>
              <a:t>Master title style</a:t>
            </a:r>
          </a:p>
        </p:txBody>
      </p:sp>
      <p:sp>
        <p:nvSpPr>
          <p:cNvPr id="1027" name="Rectangle 3"/>
          <p:cNvSpPr>
            <a:spLocks noGrp="1" noChangeArrowheads="1"/>
          </p:cNvSpPr>
          <p:nvPr>
            <p:ph type="body" idx="1"/>
          </p:nvPr>
        </p:nvSpPr>
        <p:spPr bwMode="auto">
          <a:xfrm>
            <a:off x="304800" y="1295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Line 5"/>
          <p:cNvSpPr>
            <a:spLocks noChangeShapeType="1"/>
          </p:cNvSpPr>
          <p:nvPr/>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sp>
        <p:nvSpPr>
          <p:cNvPr id="1029" name="Line 6"/>
          <p:cNvSpPr>
            <a:spLocks noChangeShapeType="1"/>
          </p:cNvSpPr>
          <p:nvPr/>
        </p:nvSpPr>
        <p:spPr bwMode="auto">
          <a:xfrm>
            <a:off x="304800" y="990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10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424612"/>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ndssl-logo-trans.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VT_marn_she_invent_cmyk.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7975"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0669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r" rtl="0" eaLnBrk="1" fontAlgn="base" hangingPunct="1">
        <a:spcBef>
          <a:spcPct val="0"/>
        </a:spcBef>
        <a:spcAft>
          <a:spcPct val="0"/>
        </a:spcAft>
        <a:defRPr sz="2800">
          <a:solidFill>
            <a:schemeClr val="tx1"/>
          </a:solidFill>
          <a:latin typeface="Cambria"/>
          <a:ea typeface="ＭＳ Ｐゴシック" pitchFamily="-110" charset="-128"/>
          <a:cs typeface="Cambria"/>
        </a:defRPr>
      </a:lvl1pPr>
      <a:lvl2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2800">
          <a:solidFill>
            <a:schemeClr val="tx1"/>
          </a:solidFill>
          <a:latin typeface="Arial" pitchFamily="-110" charset="0"/>
        </a:defRPr>
      </a:lvl6pPr>
      <a:lvl7pPr marL="914400" algn="ctr" rtl="0" eaLnBrk="1" fontAlgn="base" hangingPunct="1">
        <a:spcBef>
          <a:spcPct val="0"/>
        </a:spcBef>
        <a:spcAft>
          <a:spcPct val="0"/>
        </a:spcAft>
        <a:defRPr sz="2800">
          <a:solidFill>
            <a:schemeClr val="tx1"/>
          </a:solidFill>
          <a:latin typeface="Arial" pitchFamily="-110" charset="0"/>
        </a:defRPr>
      </a:lvl7pPr>
      <a:lvl8pPr marL="1371600" algn="ctr" rtl="0" eaLnBrk="1" fontAlgn="base" hangingPunct="1">
        <a:spcBef>
          <a:spcPct val="0"/>
        </a:spcBef>
        <a:spcAft>
          <a:spcPct val="0"/>
        </a:spcAft>
        <a:defRPr sz="2800">
          <a:solidFill>
            <a:schemeClr val="tx1"/>
          </a:solidFill>
          <a:latin typeface="Arial" pitchFamily="-110" charset="0"/>
        </a:defRPr>
      </a:lvl8pPr>
      <a:lvl9pPr marL="1828800" algn="ctr" rtl="0" eaLnBrk="1" fontAlgn="base" hangingPunct="1">
        <a:spcBef>
          <a:spcPct val="0"/>
        </a:spcBef>
        <a:spcAft>
          <a:spcPct val="0"/>
        </a:spcAft>
        <a:defRPr sz="2800">
          <a:solidFill>
            <a:schemeClr val="tx1"/>
          </a:solidFill>
          <a:latin typeface="Arial"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Cambria"/>
          <a:ea typeface="ＭＳ Ｐゴシック" pitchFamily="-110" charset="-128"/>
          <a:cs typeface="Cambria"/>
        </a:defRPr>
      </a:lvl1pPr>
      <a:lvl2pPr marL="742950" indent="-285750" algn="l" rtl="0" eaLnBrk="1" fontAlgn="base" hangingPunct="1">
        <a:spcBef>
          <a:spcPct val="20000"/>
        </a:spcBef>
        <a:spcAft>
          <a:spcPct val="0"/>
        </a:spcAft>
        <a:buChar char="–"/>
        <a:defRPr>
          <a:solidFill>
            <a:schemeClr val="tx1"/>
          </a:solidFill>
          <a:latin typeface="Cambria"/>
          <a:ea typeface="ＭＳ Ｐゴシック" pitchFamily="-110" charset="-128"/>
          <a:cs typeface="Cambria"/>
        </a:defRPr>
      </a:lvl2pPr>
      <a:lvl3pPr marL="11430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3pPr>
      <a:lvl4pPr marL="16002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4pPr>
      <a:lvl5pPr marL="20574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164762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6950" algn="ctr" rtl="0" eaLnBrk="1" fontAlgn="base" hangingPunct="1">
        <a:spcBef>
          <a:spcPct val="0"/>
        </a:spcBef>
        <a:spcAft>
          <a:spcPct val="0"/>
        </a:spcAft>
        <a:defRPr sz="4400">
          <a:solidFill>
            <a:schemeClr val="bg1"/>
          </a:solidFill>
          <a:latin typeface="Arial" charset="0"/>
        </a:defRPr>
      </a:lvl6pPr>
      <a:lvl7pPr marL="913902" algn="ctr" rtl="0" eaLnBrk="1" fontAlgn="base" hangingPunct="1">
        <a:spcBef>
          <a:spcPct val="0"/>
        </a:spcBef>
        <a:spcAft>
          <a:spcPct val="0"/>
        </a:spcAft>
        <a:defRPr sz="4400">
          <a:solidFill>
            <a:schemeClr val="bg1"/>
          </a:solidFill>
          <a:latin typeface="Arial" charset="0"/>
        </a:defRPr>
      </a:lvl7pPr>
      <a:lvl8pPr marL="1370852" algn="ctr" rtl="0" eaLnBrk="1" fontAlgn="base" hangingPunct="1">
        <a:spcBef>
          <a:spcPct val="0"/>
        </a:spcBef>
        <a:spcAft>
          <a:spcPct val="0"/>
        </a:spcAft>
        <a:defRPr sz="4400">
          <a:solidFill>
            <a:schemeClr val="bg1"/>
          </a:solidFill>
          <a:latin typeface="Arial" charset="0"/>
        </a:defRPr>
      </a:lvl8pPr>
      <a:lvl9pPr marL="1827804" algn="ctr" rtl="0" eaLnBrk="1" fontAlgn="base" hangingPunct="1">
        <a:spcBef>
          <a:spcPct val="0"/>
        </a:spcBef>
        <a:spcAft>
          <a:spcPct val="0"/>
        </a:spcAft>
        <a:defRPr sz="4400">
          <a:solidFill>
            <a:schemeClr val="bg1"/>
          </a:solidFill>
          <a:latin typeface="Arial" charset="0"/>
        </a:defRPr>
      </a:lvl9pPr>
    </p:titleStyle>
    <p:bodyStyle>
      <a:lvl1pPr marL="342714" indent="-342714" algn="l" rtl="0" eaLnBrk="1" fontAlgn="base" hangingPunct="1">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545" indent="-285594" algn="l" rtl="0" eaLnBrk="1" fontAlgn="base" hangingPunct="1">
        <a:spcBef>
          <a:spcPct val="20000"/>
        </a:spcBef>
        <a:spcAft>
          <a:spcPct val="0"/>
        </a:spcAft>
        <a:buChar char="–"/>
        <a:defRPr sz="2800">
          <a:solidFill>
            <a:schemeClr val="bg1"/>
          </a:solidFill>
          <a:latin typeface="+mn-lt"/>
          <a:ea typeface="ＭＳ Ｐゴシック" pitchFamily="-112" charset="-128"/>
        </a:defRPr>
      </a:lvl2pPr>
      <a:lvl3pPr marL="1142377" indent="-228476" algn="l" rtl="0" eaLnBrk="1" fontAlgn="base" hangingPunct="1">
        <a:spcBef>
          <a:spcPct val="20000"/>
        </a:spcBef>
        <a:spcAft>
          <a:spcPct val="0"/>
        </a:spcAft>
        <a:buChar char="•"/>
        <a:defRPr sz="2400">
          <a:solidFill>
            <a:schemeClr val="bg1"/>
          </a:solidFill>
          <a:latin typeface="+mn-lt"/>
          <a:ea typeface="ＭＳ Ｐゴシック" pitchFamily="-112" charset="-128"/>
        </a:defRPr>
      </a:lvl3pPr>
      <a:lvl4pPr marL="1599328" indent="-228476" algn="l" rtl="0" eaLnBrk="1" fontAlgn="base" hangingPunct="1">
        <a:spcBef>
          <a:spcPct val="20000"/>
        </a:spcBef>
        <a:spcAft>
          <a:spcPct val="0"/>
        </a:spcAft>
        <a:buChar char="–"/>
        <a:defRPr sz="2000">
          <a:solidFill>
            <a:schemeClr val="bg1"/>
          </a:solidFill>
          <a:latin typeface="+mn-lt"/>
          <a:ea typeface="ＭＳ Ｐゴシック" pitchFamily="-112" charset="-128"/>
        </a:defRPr>
      </a:lvl4pPr>
      <a:lvl5pPr marL="2056280" indent="-228476"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3230" indent="-228476" algn="l" rtl="0" eaLnBrk="1" fontAlgn="base" hangingPunct="1">
        <a:spcBef>
          <a:spcPct val="20000"/>
        </a:spcBef>
        <a:spcAft>
          <a:spcPct val="0"/>
        </a:spcAft>
        <a:buChar char="»"/>
        <a:defRPr sz="2000">
          <a:solidFill>
            <a:schemeClr val="tx1"/>
          </a:solidFill>
          <a:latin typeface="+mn-lt"/>
        </a:defRPr>
      </a:lvl6pPr>
      <a:lvl7pPr marL="2970181" indent="-228476" algn="l" rtl="0" eaLnBrk="1" fontAlgn="base" hangingPunct="1">
        <a:spcBef>
          <a:spcPct val="20000"/>
        </a:spcBef>
        <a:spcAft>
          <a:spcPct val="0"/>
        </a:spcAft>
        <a:buChar char="»"/>
        <a:defRPr sz="2000">
          <a:solidFill>
            <a:schemeClr val="tx1"/>
          </a:solidFill>
          <a:latin typeface="+mn-lt"/>
        </a:defRPr>
      </a:lvl7pPr>
      <a:lvl8pPr marL="3427132" indent="-228476" algn="l" rtl="0" eaLnBrk="1" fontAlgn="base" hangingPunct="1">
        <a:spcBef>
          <a:spcPct val="20000"/>
        </a:spcBef>
        <a:spcAft>
          <a:spcPct val="0"/>
        </a:spcAft>
        <a:buChar char="»"/>
        <a:defRPr sz="2000">
          <a:solidFill>
            <a:schemeClr val="tx1"/>
          </a:solidFill>
          <a:latin typeface="+mn-lt"/>
        </a:defRPr>
      </a:lvl8pPr>
      <a:lvl9pPr marL="3884082" indent="-22847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836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983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6.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51.emf"/><Relationship Id="rId5" Type="http://schemas.openxmlformats.org/officeDocument/2006/relationships/oleObject" Target="../embeddings/oleObject3.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6.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5" Type="http://schemas.openxmlformats.org/officeDocument/2006/relationships/chart" Target="../charts/char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chart" Target="../charts/chart10.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6.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6.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30.png"/><Relationship Id="rId7" Type="http://schemas.openxmlformats.org/officeDocument/2006/relationships/image" Target="../media/image76.emf"/><Relationship Id="rId2" Type="http://schemas.openxmlformats.org/officeDocument/2006/relationships/image" Target="../media/image29.png"/><Relationship Id="rId1" Type="http://schemas.openxmlformats.org/officeDocument/2006/relationships/slideLayout" Target="../slideLayouts/slideLayout46.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6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46.xml"/><Relationship Id="rId5" Type="http://schemas.openxmlformats.org/officeDocument/2006/relationships/image" Target="../media/image80.emf"/><Relationship Id="rId4" Type="http://schemas.openxmlformats.org/officeDocument/2006/relationships/image" Target="../media/image3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a:effectLst/>
        </p:spPr>
        <p:txBody>
          <a:bodyPr>
            <a:normAutofit fontScale="90000"/>
          </a:bodyPr>
          <a:lstStyle/>
          <a:p>
            <a:r>
              <a:rPr lang="en-US" b="1" spc="300" dirty="0" smtClean="0">
                <a:ln w="11430" cmpd="sng">
                  <a:noFill/>
                  <a:prstDash val="solid"/>
                  <a:miter lim="800000"/>
                </a:ln>
                <a:effectLst>
                  <a:glow rad="101600">
                    <a:schemeClr val="bg1">
                      <a:lumMod val="95000"/>
                      <a:alpha val="60000"/>
                    </a:schemeClr>
                  </a:glow>
                </a:effectLst>
                <a:latin typeface="Arial"/>
                <a:cs typeface="Arial"/>
              </a:rPr>
              <a:t>SCALABLE AND ROBUST </a:t>
            </a:r>
            <a:r>
              <a:rPr lang="en-US" b="1" spc="300" dirty="0" smtClean="0">
                <a:ln w="11430" cmpd="sng">
                  <a:noFill/>
                  <a:prstDash val="solid"/>
                  <a:miter lim="800000"/>
                </a:ln>
                <a:effectLst>
                  <a:glow rad="101600">
                    <a:schemeClr val="bg1">
                      <a:lumMod val="95000"/>
                      <a:alpha val="60000"/>
                    </a:schemeClr>
                  </a:glow>
                </a:effectLst>
                <a:latin typeface="Arial"/>
                <a:cs typeface="Arial"/>
              </a:rPr>
              <a:t>DATA CLUSTERING AND VISUALIZATION</a:t>
            </a:r>
            <a:endParaRPr lang="en-US" sz="2200" b="1" dirty="0">
              <a:effectLst>
                <a:glow rad="101600">
                  <a:schemeClr val="bg1">
                    <a:lumMod val="95000"/>
                    <a:alpha val="60000"/>
                  </a:schemeClr>
                </a:glow>
              </a:effectLst>
              <a:latin typeface="Arial"/>
              <a:cs typeface="Arial"/>
            </a:endParaRPr>
          </a:p>
        </p:txBody>
      </p:sp>
      <p:sp>
        <p:nvSpPr>
          <p:cNvPr id="3" name="Subtitle 2"/>
          <p:cNvSpPr>
            <a:spLocks noGrp="1"/>
          </p:cNvSpPr>
          <p:nvPr>
            <p:ph type="subTitle" idx="1"/>
          </p:nvPr>
        </p:nvSpPr>
        <p:spPr/>
        <p:txBody>
          <a:bodyPr>
            <a:normAutofit fontScale="92500" lnSpcReduction="20000"/>
          </a:bodyPr>
          <a:lstStyle/>
          <a:p>
            <a:pPr marL="342883" indent="-342883" defTabSz="914354">
              <a:defRPr/>
            </a:pPr>
            <a:r>
              <a:rPr lang="en-US" sz="4000" b="1" dirty="0" smtClean="0">
                <a:solidFill>
                  <a:srgbClr val="000000"/>
                </a:solidFill>
                <a:latin typeface="+mj-lt"/>
              </a:rPr>
              <a:t>Yang Ruan</a:t>
            </a:r>
          </a:p>
          <a:p>
            <a:pPr marL="342883" indent="-342883" defTabSz="914354">
              <a:defRPr/>
            </a:pPr>
            <a:r>
              <a:rPr lang="en-US" sz="2800" b="1" i="1" dirty="0" smtClean="0">
                <a:solidFill>
                  <a:srgbClr val="000000"/>
                </a:solidFill>
                <a:latin typeface="+mj-lt"/>
              </a:rPr>
              <a:t>PhD Candidate</a:t>
            </a:r>
          </a:p>
          <a:p>
            <a:pPr marL="342883" indent="-342883" defTabSz="914354">
              <a:defRPr/>
            </a:pPr>
            <a:r>
              <a:rPr lang="en-US" sz="2800" b="1" i="1" dirty="0" smtClean="0">
                <a:solidFill>
                  <a:srgbClr val="000000"/>
                </a:solidFill>
                <a:latin typeface="+mj-lt"/>
              </a:rPr>
              <a:t>Computer Science Department</a:t>
            </a:r>
          </a:p>
          <a:p>
            <a:pPr marL="342883" indent="-342883" defTabSz="914354">
              <a:defRPr/>
            </a:pPr>
            <a:r>
              <a:rPr lang="en-US" sz="2800" b="1" i="1" dirty="0" smtClean="0">
                <a:solidFill>
                  <a:srgbClr val="000000"/>
                </a:solidFill>
                <a:latin typeface="+mj-lt"/>
              </a:rPr>
              <a:t>Indiana University</a:t>
            </a:r>
            <a:endParaRPr lang="en-US" sz="2800" i="1" dirty="0">
              <a:solidFill>
                <a:srgbClr val="000000"/>
              </a:solidFill>
              <a:latin typeface="+mj-lt"/>
            </a:endParaRPr>
          </a:p>
          <a:p>
            <a:endParaRPr lang="en-US" dirty="0"/>
          </a:p>
        </p:txBody>
      </p:sp>
    </p:spTree>
    <p:extLst>
      <p:ext uri="{BB962C8B-B14F-4D97-AF65-F5344CB8AC3E}">
        <p14:creationId xmlns:p14="http://schemas.microsoft.com/office/powerpoint/2010/main" val="284629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rPr>
              <a:t>WDA-SMACOF (</a:t>
            </a:r>
            <a:r>
              <a:rPr lang="en-US" dirty="0" smtClean="0">
                <a:latin typeface="Cambria" panose="02040503050406030204" pitchFamily="18" charset="0"/>
              </a:rPr>
              <a:t>background)</a:t>
            </a:r>
            <a:endParaRPr lang="en-US" dirty="0">
              <a:latin typeface="Cambria" panose="02040503050406030204" pitchFamily="18" charset="0"/>
            </a:endParaRPr>
          </a:p>
        </p:txBody>
      </p:sp>
      <p:sp>
        <p:nvSpPr>
          <p:cNvPr id="3" name="Content Placeholder 2"/>
          <p:cNvSpPr>
            <a:spLocks noGrp="1"/>
          </p:cNvSpPr>
          <p:nvPr>
            <p:ph idx="1"/>
          </p:nvPr>
        </p:nvSpPr>
        <p:spPr>
          <a:xfrm>
            <a:off x="457200" y="1722437"/>
            <a:ext cx="8229600" cy="4906963"/>
          </a:xfrm>
        </p:spPr>
        <p:txBody>
          <a:bodyPr>
            <a:normAutofit fontScale="92500"/>
          </a:bodyPr>
          <a:lstStyle/>
          <a:p>
            <a:r>
              <a:rPr lang="en-US" sz="2600" dirty="0" smtClean="0">
                <a:latin typeface="Cambria" panose="02040503050406030204" pitchFamily="18" charset="0"/>
              </a:rPr>
              <a:t>Scaling by Majorizing a Complicated Function (SMACOF)</a:t>
            </a:r>
          </a:p>
          <a:p>
            <a:pPr lvl="1"/>
            <a:r>
              <a:rPr lang="en-US" sz="2200" dirty="0" smtClean="0">
                <a:latin typeface="Cambria" panose="02040503050406030204" pitchFamily="18" charset="0"/>
              </a:rPr>
              <a:t>An EM-like algorithm that decreases STRESS iteratively</a:t>
            </a:r>
          </a:p>
          <a:p>
            <a:pPr lvl="1"/>
            <a:r>
              <a:rPr lang="en-US" sz="2200" dirty="0" smtClean="0">
                <a:latin typeface="Cambria" panose="02040503050406030204" pitchFamily="18" charset="0"/>
              </a:rPr>
              <a:t>Could be trapped in local optima</a:t>
            </a:r>
          </a:p>
          <a:p>
            <a:r>
              <a:rPr lang="en-US" sz="2600" dirty="0" smtClean="0">
                <a:latin typeface="Cambria" panose="02040503050406030204" pitchFamily="18" charset="0"/>
              </a:rPr>
              <a:t>DA-SMACOF</a:t>
            </a:r>
          </a:p>
          <a:p>
            <a:pPr lvl="1"/>
            <a:r>
              <a:rPr lang="en-US" sz="2200" dirty="0" smtClean="0">
                <a:latin typeface="Cambria" panose="02040503050406030204" pitchFamily="18" charset="0"/>
              </a:rPr>
              <a:t>Use Deterministic Annealing to avoid local optima</a:t>
            </a:r>
          </a:p>
          <a:p>
            <a:pPr lvl="1"/>
            <a:r>
              <a:rPr lang="en-US" sz="2200" dirty="0" smtClean="0">
                <a:latin typeface="Cambria" panose="02040503050406030204" pitchFamily="18" charset="0"/>
              </a:rPr>
              <a:t>Introduce a computational temperature T.</a:t>
            </a:r>
          </a:p>
          <a:p>
            <a:pPr lvl="1"/>
            <a:r>
              <a:rPr lang="en-US" sz="2200" dirty="0">
                <a:latin typeface="Cambria" panose="02040503050406030204" pitchFamily="18" charset="0"/>
              </a:rPr>
              <a:t>By lowering the temperature during the annealing process, the problem space gradually reveals to the original object function. </a:t>
            </a:r>
            <a:endParaRPr lang="en-US" sz="2200" dirty="0" smtClean="0">
              <a:latin typeface="Cambria" panose="02040503050406030204" pitchFamily="18" charset="0"/>
            </a:endParaRPr>
          </a:p>
          <a:p>
            <a:pPr lvl="1"/>
            <a:r>
              <a:rPr lang="en-US" sz="2200" dirty="0" smtClean="0">
                <a:latin typeface="Cambria" panose="02040503050406030204" pitchFamily="18" charset="0"/>
              </a:rPr>
              <a:t>Assume all weights equal 1.</a:t>
            </a:r>
          </a:p>
          <a:p>
            <a:r>
              <a:rPr lang="en-US" sz="2600" dirty="0" smtClean="0">
                <a:latin typeface="Cambria" panose="02040503050406030204" pitchFamily="18" charset="0"/>
              </a:rPr>
              <a:t>Conjugate Gradient</a:t>
            </a:r>
          </a:p>
          <a:p>
            <a:pPr lvl="1"/>
            <a:r>
              <a:rPr lang="en-US" sz="2200" dirty="0" smtClean="0">
                <a:latin typeface="Cambria" panose="02040503050406030204" pitchFamily="18" charset="0"/>
              </a:rPr>
              <a:t>An iterative algorithm that solves linear equations.</a:t>
            </a:r>
          </a:p>
          <a:p>
            <a:pPr lvl="1"/>
            <a:r>
              <a:rPr lang="en-US" sz="2200" dirty="0">
                <a:latin typeface="Cambria" panose="02040503050406030204" pitchFamily="18" charset="0"/>
              </a:rPr>
              <a:t>CG is used to solve Ax=b where x and b are both vectors of length N and A is an N * N symmetric positive definite (SPD) matrix</a:t>
            </a:r>
            <a:r>
              <a:rPr lang="en-US" sz="2200" dirty="0" smtClean="0">
                <a:latin typeface="Cambria" panose="02040503050406030204" pitchFamily="18" charset="0"/>
              </a:rPr>
              <a:t>.</a:t>
            </a:r>
          </a:p>
          <a:p>
            <a:pPr lvl="1"/>
            <a:endParaRPr lang="en-US" sz="2000" dirty="0">
              <a:latin typeface="Cambria" panose="02040503050406030204" pitchFamily="18" charset="0"/>
            </a:endParaRPr>
          </a:p>
        </p:txBody>
      </p:sp>
    </p:spTree>
    <p:extLst>
      <p:ext uri="{BB962C8B-B14F-4D97-AF65-F5344CB8AC3E}">
        <p14:creationId xmlns:p14="http://schemas.microsoft.com/office/powerpoint/2010/main" val="399022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pPr marL="342714" lvl="1" indent="-342714">
              <a:buFont typeface="Arial" pitchFamily="34" charset="0"/>
              <a:buChar char="•"/>
            </a:pPr>
            <a:r>
              <a:rPr lang="en-US" sz="2400" dirty="0">
                <a:latin typeface="Cambria" panose="02040503050406030204" pitchFamily="18" charset="0"/>
              </a:rPr>
              <a:t>When distance is not reliable or missing, set the weight correspond to that distance to 0</a:t>
            </a:r>
            <a:r>
              <a:rPr lang="en-US" sz="2400" dirty="0" smtClean="0">
                <a:latin typeface="Cambria" panose="02040503050406030204" pitchFamily="18" charset="0"/>
              </a:rPr>
              <a:t>.</a:t>
            </a:r>
          </a:p>
          <a:p>
            <a:r>
              <a:rPr lang="en-US" sz="2400" dirty="0" smtClean="0">
                <a:latin typeface="Cambria" panose="02040503050406030204" pitchFamily="18" charset="0"/>
              </a:rPr>
              <a:t>Similar to DA-SMACOF, the updated STRESS function is derived as</a:t>
            </a:r>
          </a:p>
          <a:p>
            <a:endParaRPr lang="en-US" sz="2400" dirty="0">
              <a:latin typeface="Cambria" panose="02040503050406030204" pitchFamily="18" charset="0"/>
            </a:endParaRPr>
          </a:p>
          <a:p>
            <a:endParaRPr lang="en-US" sz="2400" dirty="0" smtClean="0">
              <a:latin typeface="Cambria" panose="02040503050406030204" pitchFamily="18" charset="0"/>
            </a:endParaRPr>
          </a:p>
          <a:p>
            <a:endParaRPr lang="en-US" sz="2400" dirty="0">
              <a:latin typeface="Cambria" panose="02040503050406030204" pitchFamily="18" charset="0"/>
            </a:endParaRPr>
          </a:p>
          <a:p>
            <a:endParaRPr lang="en-US" sz="2400" dirty="0" smtClean="0">
              <a:latin typeface="Cambria" panose="02040503050406030204" pitchFamily="18" charset="0"/>
            </a:endParaRPr>
          </a:p>
          <a:p>
            <a:endParaRPr lang="en-US" sz="2400" dirty="0">
              <a:latin typeface="Cambria" panose="02040503050406030204" pitchFamily="18" charset="0"/>
            </a:endParaRPr>
          </a:p>
          <a:p>
            <a:r>
              <a:rPr lang="en-US" sz="2400" dirty="0" smtClean="0">
                <a:latin typeface="Cambria" panose="02040503050406030204" pitchFamily="18" charset="0"/>
              </a:rPr>
              <a:t>When T is smaller,       is larger, so the original problem space is gradually revealed.</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01035"/>
            <a:ext cx="3832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21558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760" y="4114800"/>
            <a:ext cx="4411663"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4063" y="5257800"/>
            <a:ext cx="3270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3352800"/>
            <a:ext cx="488761" cy="369332"/>
          </a:xfrm>
          <a:prstGeom prst="rect">
            <a:avLst/>
          </a:prstGeom>
          <a:noFill/>
        </p:spPr>
        <p:txBody>
          <a:bodyPr wrap="none" rtlCol="0">
            <a:spAutoFit/>
          </a:bodyPr>
          <a:lstStyle/>
          <a:p>
            <a:r>
              <a:rPr lang="en-US" dirty="0" smtClean="0">
                <a:latin typeface="Cambria"/>
                <a:cs typeface="Cambria"/>
              </a:rPr>
              <a:t>(3)</a:t>
            </a:r>
            <a:endParaRPr lang="en-US" dirty="0">
              <a:latin typeface="Cambria"/>
              <a:cs typeface="Cambria"/>
            </a:endParaRPr>
          </a:p>
        </p:txBody>
      </p:sp>
      <p:sp>
        <p:nvSpPr>
          <p:cNvPr id="9" name="TextBox 8"/>
          <p:cNvSpPr txBox="1"/>
          <p:nvPr/>
        </p:nvSpPr>
        <p:spPr>
          <a:xfrm>
            <a:off x="6629400" y="4278868"/>
            <a:ext cx="488761" cy="369332"/>
          </a:xfrm>
          <a:prstGeom prst="rect">
            <a:avLst/>
          </a:prstGeom>
          <a:noFill/>
        </p:spPr>
        <p:txBody>
          <a:bodyPr wrap="none" rtlCol="0">
            <a:spAutoFit/>
          </a:bodyPr>
          <a:lstStyle/>
          <a:p>
            <a:r>
              <a:rPr lang="en-US" dirty="0" smtClean="0">
                <a:latin typeface="Cambria"/>
                <a:cs typeface="Cambria"/>
              </a:rPr>
              <a:t>(4)</a:t>
            </a:r>
            <a:endParaRPr lang="en-US" dirty="0">
              <a:latin typeface="Cambria"/>
              <a:cs typeface="Cambria"/>
            </a:endParaRPr>
          </a:p>
        </p:txBody>
      </p:sp>
      <p:sp>
        <p:nvSpPr>
          <p:cNvPr id="6" name="TextBox 5"/>
          <p:cNvSpPr txBox="1"/>
          <p:nvPr/>
        </p:nvSpPr>
        <p:spPr>
          <a:xfrm>
            <a:off x="21587" y="6248400"/>
            <a:ext cx="7239001" cy="461665"/>
          </a:xfrm>
          <a:prstGeom prst="rect">
            <a:avLst/>
          </a:prstGeom>
          <a:noFill/>
        </p:spPr>
        <p:txBody>
          <a:bodyPr wrap="square" rtlCol="0">
            <a:spAutoFit/>
          </a:bodyPr>
          <a:lstStyle/>
          <a:p>
            <a:r>
              <a:rPr lang="en-US" sz="1200" i="1" dirty="0"/>
              <a:t>Yang </a:t>
            </a:r>
            <a:r>
              <a:rPr lang="en-US" sz="1200" i="1" dirty="0" err="1"/>
              <a:t>Ruan</a:t>
            </a:r>
            <a:r>
              <a:rPr lang="en-US" sz="1200" i="1" dirty="0"/>
              <a:t>, Geoffrey Fox. A Robust and Scalable Solution for Interpolative Multidimensional Scaling with Weighting. Proceedings of IEEE </a:t>
            </a:r>
            <a:r>
              <a:rPr lang="en-US" sz="1200" i="1" dirty="0" err="1"/>
              <a:t>eScience</a:t>
            </a:r>
            <a:r>
              <a:rPr lang="en-US" sz="1200" i="1" dirty="0"/>
              <a:t> 2013, Beijing, China, Oct. 22-Oct. 25, 2013</a:t>
            </a:r>
            <a:r>
              <a:rPr lang="en-US" sz="1200" i="1" dirty="0" smtClean="0"/>
              <a:t>.</a:t>
            </a:r>
            <a:endParaRPr lang="en-US" sz="1200" i="1" dirty="0"/>
          </a:p>
        </p:txBody>
      </p:sp>
    </p:spTree>
    <p:extLst>
      <p:ext uri="{BB962C8B-B14F-4D97-AF65-F5344CB8AC3E}">
        <p14:creationId xmlns:p14="http://schemas.microsoft.com/office/powerpoint/2010/main" val="94331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 (2)</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By deriving a majorizing function out of the STRESS function, the final formula is:</a:t>
            </a:r>
            <a:endParaRPr lang="en-US" sz="2400" dirty="0">
              <a:latin typeface="Cambria" panose="020405030504060302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14600"/>
            <a:ext cx="2095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5" y="3581400"/>
            <a:ext cx="5173663"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330575"/>
            <a:ext cx="40465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294438"/>
            <a:ext cx="288766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283639" y="2819400"/>
            <a:ext cx="488761" cy="369332"/>
          </a:xfrm>
          <a:prstGeom prst="rect">
            <a:avLst/>
          </a:prstGeom>
          <a:noFill/>
        </p:spPr>
        <p:txBody>
          <a:bodyPr wrap="none" rtlCol="0">
            <a:spAutoFit/>
          </a:bodyPr>
          <a:lstStyle/>
          <a:p>
            <a:r>
              <a:rPr lang="en-US" dirty="0" smtClean="0">
                <a:latin typeface="Cambria"/>
                <a:cs typeface="Cambria"/>
              </a:rPr>
              <a:t>(6)</a:t>
            </a:r>
            <a:endParaRPr lang="en-US" dirty="0">
              <a:latin typeface="Cambria"/>
              <a:cs typeface="Cambria"/>
            </a:endParaRPr>
          </a:p>
        </p:txBody>
      </p:sp>
      <p:sp>
        <p:nvSpPr>
          <p:cNvPr id="9" name="TextBox 8"/>
          <p:cNvSpPr txBox="1"/>
          <p:nvPr/>
        </p:nvSpPr>
        <p:spPr>
          <a:xfrm>
            <a:off x="7283639" y="2438400"/>
            <a:ext cx="488761" cy="369332"/>
          </a:xfrm>
          <a:prstGeom prst="rect">
            <a:avLst/>
          </a:prstGeom>
          <a:noFill/>
        </p:spPr>
        <p:txBody>
          <a:bodyPr wrap="none" rtlCol="0">
            <a:spAutoFit/>
          </a:bodyPr>
          <a:lstStyle/>
          <a:p>
            <a:r>
              <a:rPr lang="en-US" dirty="0" smtClean="0">
                <a:latin typeface="Cambria"/>
                <a:cs typeface="Cambria"/>
              </a:rPr>
              <a:t>(5)</a:t>
            </a:r>
            <a:endParaRPr lang="en-US" dirty="0">
              <a:latin typeface="Cambria"/>
              <a:cs typeface="Cambria"/>
            </a:endParaRPr>
          </a:p>
        </p:txBody>
      </p:sp>
      <p:sp>
        <p:nvSpPr>
          <p:cNvPr id="10" name="TextBox 9"/>
          <p:cNvSpPr txBox="1"/>
          <p:nvPr/>
        </p:nvSpPr>
        <p:spPr>
          <a:xfrm>
            <a:off x="7315200" y="3897868"/>
            <a:ext cx="488761" cy="369332"/>
          </a:xfrm>
          <a:prstGeom prst="rect">
            <a:avLst/>
          </a:prstGeom>
          <a:noFill/>
        </p:spPr>
        <p:txBody>
          <a:bodyPr wrap="none" rtlCol="0">
            <a:spAutoFit/>
          </a:bodyPr>
          <a:lstStyle/>
          <a:p>
            <a:r>
              <a:rPr lang="en-US" dirty="0" smtClean="0">
                <a:latin typeface="Cambria"/>
                <a:cs typeface="Cambria"/>
              </a:rPr>
              <a:t>(7)</a:t>
            </a:r>
            <a:endParaRPr lang="en-US" dirty="0">
              <a:latin typeface="Cambria"/>
              <a:cs typeface="Cambria"/>
            </a:endParaRPr>
          </a:p>
        </p:txBody>
      </p:sp>
      <p:sp>
        <p:nvSpPr>
          <p:cNvPr id="11" name="TextBox 10"/>
          <p:cNvSpPr txBox="1"/>
          <p:nvPr/>
        </p:nvSpPr>
        <p:spPr>
          <a:xfrm>
            <a:off x="7315200" y="5257800"/>
            <a:ext cx="488761" cy="369332"/>
          </a:xfrm>
          <a:prstGeom prst="rect">
            <a:avLst/>
          </a:prstGeom>
          <a:noFill/>
        </p:spPr>
        <p:txBody>
          <a:bodyPr wrap="none" rtlCol="0">
            <a:spAutoFit/>
          </a:bodyPr>
          <a:lstStyle/>
          <a:p>
            <a:r>
              <a:rPr lang="en-US" dirty="0" smtClean="0">
                <a:latin typeface="Cambria"/>
                <a:cs typeface="Cambria"/>
              </a:rPr>
              <a:t>(8)</a:t>
            </a:r>
            <a:endParaRPr lang="en-US" dirty="0">
              <a:latin typeface="Cambria"/>
              <a:cs typeface="Cambria"/>
            </a:endParaRPr>
          </a:p>
        </p:txBody>
      </p:sp>
      <p:sp>
        <p:nvSpPr>
          <p:cNvPr id="4" name="Rectangle 3"/>
          <p:cNvSpPr/>
          <p:nvPr/>
        </p:nvSpPr>
        <p:spPr>
          <a:xfrm>
            <a:off x="2743200" y="4724400"/>
            <a:ext cx="1066800" cy="609600"/>
          </a:xfrm>
          <a:prstGeom prst="rect">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38600" y="2895600"/>
            <a:ext cx="1143000" cy="381000"/>
          </a:xfrm>
          <a:prstGeom prst="rect">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2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 (3)</a:t>
            </a:r>
            <a:endParaRPr lang="en-US" dirty="0">
              <a:latin typeface="Cambria" panose="02040503050406030204" pitchFamily="18" charset="0"/>
            </a:endParaRPr>
          </a:p>
        </p:txBody>
      </p:sp>
      <p:sp>
        <p:nvSpPr>
          <p:cNvPr id="3" name="Content Placeholder 2"/>
          <p:cNvSpPr>
            <a:spLocks noGrp="1"/>
          </p:cNvSpPr>
          <p:nvPr>
            <p:ph idx="1"/>
          </p:nvPr>
        </p:nvSpPr>
        <p:spPr>
          <a:xfrm>
            <a:off x="457200" y="1447800"/>
            <a:ext cx="8229600" cy="4800601"/>
          </a:xfrm>
        </p:spPr>
        <p:txBody>
          <a:bodyPr>
            <a:normAutofit/>
          </a:bodyPr>
          <a:lstStyle/>
          <a:p>
            <a:r>
              <a:rPr lang="en-US" sz="2400" dirty="0" smtClean="0">
                <a:latin typeface="Cambria" panose="02040503050406030204" pitchFamily="18" charset="0"/>
              </a:rPr>
              <a:t>Pseudo-Inverse of V is given as (V+11’)</a:t>
            </a:r>
            <a:r>
              <a:rPr lang="en-US" sz="2400" baseline="30000" dirty="0" smtClean="0">
                <a:latin typeface="Cambria" panose="02040503050406030204" pitchFamily="18" charset="0"/>
              </a:rPr>
              <a:t>-1</a:t>
            </a:r>
            <a:r>
              <a:rPr lang="en-US" sz="2400" dirty="0" smtClean="0">
                <a:latin typeface="Cambria" panose="02040503050406030204" pitchFamily="18" charset="0"/>
              </a:rPr>
              <a:t> – n</a:t>
            </a:r>
            <a:r>
              <a:rPr lang="en-US" sz="2400" baseline="30000" dirty="0" smtClean="0">
                <a:latin typeface="Cambria" panose="02040503050406030204" pitchFamily="18" charset="0"/>
              </a:rPr>
              <a:t>-2</a:t>
            </a:r>
            <a:r>
              <a:rPr lang="en-US" sz="2400" dirty="0" smtClean="0">
                <a:latin typeface="Cambria" panose="02040503050406030204" pitchFamily="18" charset="0"/>
              </a:rPr>
              <a:t>11’</a:t>
            </a:r>
          </a:p>
          <a:p>
            <a:pPr lvl="1"/>
            <a:r>
              <a:rPr lang="en-US" sz="2000" dirty="0" smtClean="0">
                <a:latin typeface="Cambria" panose="02040503050406030204" pitchFamily="18" charset="0"/>
              </a:rPr>
              <a:t>Matrix Inversion has a time complexity of O(N</a:t>
            </a:r>
            <a:r>
              <a:rPr lang="en-US" sz="2000" baseline="30000" dirty="0" smtClean="0">
                <a:latin typeface="Cambria" panose="02040503050406030204" pitchFamily="18" charset="0"/>
              </a:rPr>
              <a:t>3</a:t>
            </a:r>
            <a:r>
              <a:rPr lang="en-US" sz="2000" dirty="0" smtClean="0">
                <a:latin typeface="Cambria" panose="02040503050406030204" pitchFamily="18" charset="0"/>
              </a:rPr>
              <a:t>)</a:t>
            </a:r>
          </a:p>
          <a:p>
            <a:pPr lvl="2"/>
            <a:r>
              <a:rPr lang="en-US" sz="1600" dirty="0" smtClean="0">
                <a:latin typeface="Cambria" panose="02040503050406030204" pitchFamily="18" charset="0"/>
              </a:rPr>
              <a:t>Cholesky Decomposition, Singular Vector Decomposition…</a:t>
            </a:r>
          </a:p>
          <a:p>
            <a:pPr lvl="2"/>
            <a:r>
              <a:rPr lang="en-US" sz="1600" dirty="0"/>
              <a:t>Traditional SMACOF matrix inversion is </a:t>
            </a:r>
            <a:r>
              <a:rPr lang="en-US" sz="1600" dirty="0" smtClean="0"/>
              <a:t>trivial</a:t>
            </a:r>
            <a:r>
              <a:rPr lang="en-US" sz="1600" dirty="0"/>
              <a:t> </a:t>
            </a:r>
            <a:r>
              <a:rPr lang="en-US" sz="1600" dirty="0" smtClean="0"/>
              <a:t>for small dataset</a:t>
            </a:r>
            <a:endParaRPr lang="en-US" sz="1600" dirty="0" smtClean="0">
              <a:latin typeface="Cambria" panose="02040503050406030204" pitchFamily="18" charset="0"/>
            </a:endParaRPr>
          </a:p>
          <a:p>
            <a:r>
              <a:rPr lang="en-US" sz="2400" dirty="0" smtClean="0">
                <a:latin typeface="Cambria" panose="02040503050406030204" pitchFamily="18" charset="0"/>
              </a:rPr>
              <a:t>Use Conjugate Gradient (CG) to solve </a:t>
            </a:r>
            <a:r>
              <a:rPr lang="en-US" sz="2400" i="1" dirty="0" smtClean="0">
                <a:latin typeface="Cambria" panose="02040503050406030204" pitchFamily="18" charset="0"/>
              </a:rPr>
              <a:t>VX=B(Z)Z</a:t>
            </a:r>
          </a:p>
          <a:p>
            <a:pPr lvl="1"/>
            <a:r>
              <a:rPr lang="en-US" sz="2000" dirty="0" smtClean="0">
                <a:latin typeface="Cambria" panose="02040503050406030204" pitchFamily="18" charset="0"/>
              </a:rPr>
              <a:t>X and B(Z)Z are both N * L matrix and V is N * N matrix.</a:t>
            </a:r>
          </a:p>
          <a:p>
            <a:pPr lvl="1"/>
            <a:r>
              <a:rPr lang="en-US" sz="2000" dirty="0">
                <a:latin typeface="Cambria" panose="02040503050406030204" pitchFamily="18" charset="0"/>
              </a:rPr>
              <a:t> </a:t>
            </a:r>
            <a:endParaRPr lang="en-US" sz="2000" dirty="0" smtClean="0">
              <a:latin typeface="Cambria" panose="02040503050406030204" pitchFamily="18" charset="0"/>
            </a:endParaRPr>
          </a:p>
          <a:p>
            <a:pPr lvl="1"/>
            <a:endParaRPr lang="en-US" sz="2000" dirty="0">
              <a:latin typeface="Cambria" panose="020405030504060302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14800"/>
            <a:ext cx="4617386" cy="218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57600"/>
            <a:ext cx="20955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60198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48711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 (4)</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Conjugate Gradient</a:t>
            </a:r>
          </a:p>
          <a:p>
            <a:pPr lvl="1"/>
            <a:r>
              <a:rPr lang="en-US" sz="2000" dirty="0" smtClean="0">
                <a:latin typeface="Cambria" panose="02040503050406030204" pitchFamily="18" charset="0"/>
              </a:rPr>
              <a:t>Denote </a:t>
            </a:r>
            <a:r>
              <a:rPr lang="en-US" sz="2000" dirty="0" err="1" smtClean="0">
                <a:latin typeface="Cambria" panose="02040503050406030204" pitchFamily="18" charset="0"/>
              </a:rPr>
              <a:t>r</a:t>
            </a:r>
            <a:r>
              <a:rPr lang="en-US" sz="2000" baseline="-25000" dirty="0" err="1" smtClean="0">
                <a:latin typeface="Cambria" panose="02040503050406030204" pitchFamily="18" charset="0"/>
              </a:rPr>
              <a:t>i</a:t>
            </a:r>
            <a:r>
              <a:rPr lang="en-US" sz="2000" dirty="0" smtClean="0">
                <a:latin typeface="Cambria" panose="02040503050406030204" pitchFamily="18" charset="0"/>
              </a:rPr>
              <a:t> as the residual and d</a:t>
            </a:r>
            <a:r>
              <a:rPr lang="en-US" sz="2000" baseline="-25000" dirty="0" smtClean="0">
                <a:latin typeface="Cambria" panose="02040503050406030204" pitchFamily="18" charset="0"/>
              </a:rPr>
              <a:t>i</a:t>
            </a:r>
            <a:r>
              <a:rPr lang="en-US" sz="2000" dirty="0" smtClean="0">
                <a:latin typeface="Cambria" panose="02040503050406030204" pitchFamily="18" charset="0"/>
              </a:rPr>
              <a:t> as the direction</a:t>
            </a:r>
            <a:r>
              <a:rPr lang="en-US" sz="2000" dirty="0">
                <a:latin typeface="Cambria" panose="02040503050406030204" pitchFamily="18" charset="0"/>
              </a:rPr>
              <a:t> </a:t>
            </a:r>
            <a:r>
              <a:rPr lang="en-US" sz="2000" dirty="0" smtClean="0">
                <a:latin typeface="Cambria" panose="02040503050406030204" pitchFamily="18" charset="0"/>
              </a:rPr>
              <a:t>in </a:t>
            </a:r>
            <a:r>
              <a:rPr lang="en-US" sz="2000" i="1" dirty="0" err="1" smtClean="0">
                <a:latin typeface="Cambria" panose="02040503050406030204" pitchFamily="18" charset="0"/>
              </a:rPr>
              <a:t>ith</a:t>
            </a:r>
            <a:r>
              <a:rPr lang="en-US" sz="2000" dirty="0" smtClean="0">
                <a:latin typeface="Cambria" panose="02040503050406030204" pitchFamily="18" charset="0"/>
              </a:rPr>
              <a:t> iteration</a:t>
            </a:r>
          </a:p>
          <a:p>
            <a:pPr lvl="1"/>
            <a:r>
              <a:rPr lang="en-US" sz="2000" dirty="0" smtClean="0">
                <a:latin typeface="Cambria" panose="02040503050406030204" pitchFamily="18" charset="0"/>
              </a:rPr>
              <a:t>X can be updated using</a:t>
            </a:r>
          </a:p>
          <a:p>
            <a:pPr lvl="1"/>
            <a:r>
              <a:rPr lang="en-US" sz="2000" dirty="0" smtClean="0">
                <a:latin typeface="Cambria" panose="02040503050406030204" pitchFamily="18" charset="0"/>
              </a:rPr>
              <a:t>Only a number of iterations</a:t>
            </a:r>
          </a:p>
          <a:p>
            <a:pPr marL="456951" lvl="1" indent="0">
              <a:buNone/>
            </a:pPr>
            <a:r>
              <a:rPr lang="en-US" sz="2000" dirty="0" smtClean="0">
                <a:latin typeface="Cambria" panose="02040503050406030204" pitchFamily="18" charset="0"/>
              </a:rPr>
              <a:t>     &lt;&lt; N will are needed for </a:t>
            </a:r>
          </a:p>
          <a:p>
            <a:pPr marL="456951" lvl="1" indent="0">
              <a:buNone/>
            </a:pPr>
            <a:r>
              <a:rPr lang="en-US" sz="2000" dirty="0" smtClean="0">
                <a:latin typeface="Cambria" panose="02040503050406030204" pitchFamily="18" charset="0"/>
              </a:rPr>
              <a:t>     approximation</a:t>
            </a:r>
          </a:p>
          <a:p>
            <a:pPr marL="456951" lvl="1" indent="0">
              <a:buNone/>
            </a:pPr>
            <a:endParaRPr lang="en-US" sz="2000" dirty="0" smtClean="0">
              <a:latin typeface="Cambria" panose="02040503050406030204" pitchFamily="18" charset="0"/>
            </a:endParaRPr>
          </a:p>
          <a:p>
            <a:pPr lvl="1"/>
            <a:endParaRPr lang="en-US" sz="2000" dirty="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a:p>
            <a:pPr lvl="1"/>
            <a:endParaRPr lang="en-US" sz="2000" dirty="0" smtClean="0">
              <a:latin typeface="Cambria" panose="02040503050406030204" pitchFamily="18" charset="0"/>
            </a:endParaRPr>
          </a:p>
          <a:p>
            <a:pPr marL="456951" lvl="1" indent="0">
              <a:buNone/>
            </a:pPr>
            <a:r>
              <a:rPr lang="en-US" sz="2000" dirty="0" smtClean="0">
                <a:latin typeface="Cambria" panose="02040503050406030204" pitchFamily="18" charset="0"/>
              </a:rPr>
              <a:t>	                                                           where  </a:t>
            </a:r>
            <a:endParaRPr lang="en-US" sz="2000" dirty="0">
              <a:latin typeface="Cambria" panose="02040503050406030204"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24200"/>
            <a:ext cx="2610643" cy="242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72200" y="3429000"/>
            <a:ext cx="38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4191000"/>
            <a:ext cx="38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3" y="5943600"/>
            <a:ext cx="313213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07439" y="3200400"/>
            <a:ext cx="488761" cy="369332"/>
          </a:xfrm>
          <a:prstGeom prst="rect">
            <a:avLst/>
          </a:prstGeom>
          <a:noFill/>
        </p:spPr>
        <p:txBody>
          <a:bodyPr wrap="none" rtlCol="0">
            <a:spAutoFit/>
          </a:bodyPr>
          <a:lstStyle/>
          <a:p>
            <a:r>
              <a:rPr lang="en-US" dirty="0" smtClean="0">
                <a:latin typeface="Cambria"/>
                <a:cs typeface="Cambria"/>
              </a:rPr>
              <a:t>(9)</a:t>
            </a:r>
            <a:endParaRPr lang="en-US" dirty="0">
              <a:latin typeface="Cambria"/>
              <a:cs typeface="Cambria"/>
            </a:endParaRPr>
          </a:p>
        </p:txBody>
      </p:sp>
      <p:sp>
        <p:nvSpPr>
          <p:cNvPr id="10" name="TextBox 9"/>
          <p:cNvSpPr txBox="1"/>
          <p:nvPr/>
        </p:nvSpPr>
        <p:spPr>
          <a:xfrm>
            <a:off x="7162800" y="3657600"/>
            <a:ext cx="616575" cy="369332"/>
          </a:xfrm>
          <a:prstGeom prst="rect">
            <a:avLst/>
          </a:prstGeom>
          <a:noFill/>
        </p:spPr>
        <p:txBody>
          <a:bodyPr wrap="none" rtlCol="0">
            <a:spAutoFit/>
          </a:bodyPr>
          <a:lstStyle/>
          <a:p>
            <a:r>
              <a:rPr lang="en-US" dirty="0" smtClean="0">
                <a:latin typeface="Cambria"/>
                <a:cs typeface="Cambria"/>
              </a:rPr>
              <a:t>(10)</a:t>
            </a:r>
            <a:endParaRPr lang="en-US" dirty="0">
              <a:latin typeface="Cambria"/>
              <a:cs typeface="Cambria"/>
            </a:endParaRPr>
          </a:p>
        </p:txBody>
      </p:sp>
      <p:sp>
        <p:nvSpPr>
          <p:cNvPr id="11" name="TextBox 10"/>
          <p:cNvSpPr txBox="1"/>
          <p:nvPr/>
        </p:nvSpPr>
        <p:spPr>
          <a:xfrm>
            <a:off x="7162800" y="4114800"/>
            <a:ext cx="616575" cy="369332"/>
          </a:xfrm>
          <a:prstGeom prst="rect">
            <a:avLst/>
          </a:prstGeom>
          <a:noFill/>
        </p:spPr>
        <p:txBody>
          <a:bodyPr wrap="none" rtlCol="0">
            <a:spAutoFit/>
          </a:bodyPr>
          <a:lstStyle/>
          <a:p>
            <a:r>
              <a:rPr lang="en-US" dirty="0" smtClean="0">
                <a:latin typeface="Cambria"/>
                <a:cs typeface="Cambria"/>
              </a:rPr>
              <a:t>(11)</a:t>
            </a:r>
            <a:endParaRPr lang="en-US" dirty="0">
              <a:latin typeface="Cambria"/>
              <a:cs typeface="Cambria"/>
            </a:endParaRPr>
          </a:p>
        </p:txBody>
      </p:sp>
      <p:sp>
        <p:nvSpPr>
          <p:cNvPr id="12" name="TextBox 11"/>
          <p:cNvSpPr txBox="1"/>
          <p:nvPr/>
        </p:nvSpPr>
        <p:spPr>
          <a:xfrm>
            <a:off x="7162800" y="4572000"/>
            <a:ext cx="616575" cy="369332"/>
          </a:xfrm>
          <a:prstGeom prst="rect">
            <a:avLst/>
          </a:prstGeom>
          <a:noFill/>
        </p:spPr>
        <p:txBody>
          <a:bodyPr wrap="none" rtlCol="0">
            <a:spAutoFit/>
          </a:bodyPr>
          <a:lstStyle/>
          <a:p>
            <a:r>
              <a:rPr lang="en-US" dirty="0" smtClean="0">
                <a:latin typeface="Cambria"/>
                <a:cs typeface="Cambria"/>
              </a:rPr>
              <a:t>(12)</a:t>
            </a:r>
            <a:endParaRPr lang="en-US" dirty="0">
              <a:latin typeface="Cambria"/>
              <a:cs typeface="Cambria"/>
            </a:endParaRPr>
          </a:p>
        </p:txBody>
      </p:sp>
      <p:sp>
        <p:nvSpPr>
          <p:cNvPr id="13" name="TextBox 12"/>
          <p:cNvSpPr txBox="1"/>
          <p:nvPr/>
        </p:nvSpPr>
        <p:spPr>
          <a:xfrm>
            <a:off x="7162800" y="5040868"/>
            <a:ext cx="616575" cy="369332"/>
          </a:xfrm>
          <a:prstGeom prst="rect">
            <a:avLst/>
          </a:prstGeom>
          <a:noFill/>
        </p:spPr>
        <p:txBody>
          <a:bodyPr wrap="none" rtlCol="0">
            <a:spAutoFit/>
          </a:bodyPr>
          <a:lstStyle/>
          <a:p>
            <a:r>
              <a:rPr lang="en-US" dirty="0" smtClean="0">
                <a:latin typeface="Cambria"/>
                <a:cs typeface="Cambria"/>
              </a:rPr>
              <a:t>(13)</a:t>
            </a:r>
            <a:endParaRPr lang="en-US" dirty="0">
              <a:latin typeface="Cambria"/>
              <a:cs typeface="Cambria"/>
            </a:endParaRPr>
          </a:p>
        </p:txBody>
      </p:sp>
    </p:spTree>
    <p:extLst>
      <p:ext uri="{BB962C8B-B14F-4D97-AF65-F5344CB8AC3E}">
        <p14:creationId xmlns:p14="http://schemas.microsoft.com/office/powerpoint/2010/main" val="36617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 (5)</a:t>
            </a:r>
            <a:endParaRPr lang="en-US" dirty="0">
              <a:latin typeface="Cambria" panose="02040503050406030204" pitchFamily="18" charset="0"/>
            </a:endParaRPr>
          </a:p>
        </p:txBody>
      </p:sp>
      <p:sp>
        <p:nvSpPr>
          <p:cNvPr id="3" name="Content Placeholder 2"/>
          <p:cNvSpPr>
            <a:spLocks noGrp="1"/>
          </p:cNvSpPr>
          <p:nvPr>
            <p:ph idx="1"/>
          </p:nvPr>
        </p:nvSpPr>
        <p:spPr>
          <a:xfrm>
            <a:off x="457200" y="1722437"/>
            <a:ext cx="3657600" cy="4525963"/>
          </a:xfrm>
        </p:spPr>
        <p:txBody>
          <a:bodyPr/>
          <a:lstStyle/>
          <a:p>
            <a:r>
              <a:rPr lang="en-US" sz="2400" dirty="0" smtClean="0">
                <a:latin typeface="Cambria" panose="02040503050406030204" pitchFamily="18" charset="0"/>
              </a:rPr>
              <a:t>Parallelization</a:t>
            </a:r>
          </a:p>
          <a:p>
            <a:pPr lvl="1"/>
            <a:r>
              <a:rPr lang="en-US" sz="2000" dirty="0" smtClean="0">
                <a:latin typeface="Cambria" panose="02040503050406030204" pitchFamily="18" charset="0"/>
              </a:rPr>
              <a:t>Parallelized using Twister, an iterative MapReduce runtime</a:t>
            </a:r>
          </a:p>
          <a:p>
            <a:pPr lvl="1"/>
            <a:r>
              <a:rPr lang="en-US" sz="2000" dirty="0" smtClean="0">
                <a:latin typeface="Cambria" panose="02040503050406030204" pitchFamily="18" charset="0"/>
              </a:rPr>
              <a:t>One outer loop is for one SMACOF iteration</a:t>
            </a:r>
          </a:p>
          <a:p>
            <a:pPr lvl="1"/>
            <a:r>
              <a:rPr lang="en-US" sz="2000" dirty="0" smtClean="0">
                <a:latin typeface="Cambria" panose="02040503050406030204" pitchFamily="18" charset="0"/>
              </a:rPr>
              <a:t>One inner loop is for one CG iteration</a:t>
            </a:r>
          </a:p>
          <a:p>
            <a:pPr lvl="1"/>
            <a:r>
              <a:rPr lang="en-US" sz="2000" dirty="0" smtClean="0">
                <a:latin typeface="Cambria" panose="02040503050406030204" pitchFamily="18" charset="0"/>
              </a:rPr>
              <a:t>Time complexity </a:t>
            </a:r>
            <a:r>
              <a:rPr lang="en-US" sz="2000" i="1" dirty="0" smtClean="0">
                <a:latin typeface="Cambria" panose="02040503050406030204" pitchFamily="18" charset="0"/>
              </a:rPr>
              <a:t>O(N * N * l</a:t>
            </a:r>
            <a:r>
              <a:rPr lang="en-US" sz="2000" i="1" baseline="-25000" dirty="0" smtClean="0">
                <a:latin typeface="Cambria" panose="02040503050406030204" pitchFamily="18" charset="0"/>
              </a:rPr>
              <a:t>1</a:t>
            </a:r>
            <a:r>
              <a:rPr lang="en-US" sz="2000" i="1" dirty="0" smtClean="0">
                <a:latin typeface="Cambria" panose="02040503050406030204" pitchFamily="18" charset="0"/>
              </a:rPr>
              <a:t> * l</a:t>
            </a:r>
            <a:r>
              <a:rPr lang="en-US" sz="2000" i="1" baseline="-25000" dirty="0" smtClean="0">
                <a:latin typeface="Cambria" panose="02040503050406030204" pitchFamily="18" charset="0"/>
              </a:rPr>
              <a:t>2</a:t>
            </a:r>
            <a:r>
              <a:rPr lang="en-US" sz="2000" i="1" dirty="0" smtClean="0">
                <a:latin typeface="Cambria" panose="02040503050406030204" pitchFamily="18" charset="0"/>
              </a:rPr>
              <a:t>)</a:t>
            </a:r>
            <a:endParaRPr lang="en-US" sz="2000" i="1" dirty="0">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4027487" cy="460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08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WDA-SMACOF (6)</a:t>
            </a:r>
            <a:endParaRPr lang="en-US" dirty="0"/>
          </a:p>
        </p:txBody>
      </p:sp>
      <p:sp>
        <p:nvSpPr>
          <p:cNvPr id="6" name="Content Placeholder 2"/>
          <p:cNvSpPr>
            <a:spLocks noGrp="1"/>
          </p:cNvSpPr>
          <p:nvPr>
            <p:ph idx="1"/>
          </p:nvPr>
        </p:nvSpPr>
        <p:spPr>
          <a:xfrm>
            <a:off x="457200" y="1722437"/>
            <a:ext cx="8077200" cy="4525963"/>
          </a:xfrm>
        </p:spPr>
        <p:txBody>
          <a:bodyPr/>
          <a:lstStyle/>
          <a:p>
            <a:r>
              <a:rPr lang="en-US" sz="2400" dirty="0" smtClean="0">
                <a:latin typeface="Cambria" panose="02040503050406030204" pitchFamily="18" charset="0"/>
              </a:rPr>
              <a:t>Part of data (X</a:t>
            </a:r>
            <a:r>
              <a:rPr lang="en-US" sz="2400" baseline="-25000" dirty="0" smtClean="0">
                <a:latin typeface="Cambria" panose="02040503050406030204" pitchFamily="18" charset="0"/>
              </a:rPr>
              <a:t>1</a:t>
            </a:r>
            <a:r>
              <a:rPr lang="en-US" sz="2400" dirty="0" smtClean="0">
                <a:latin typeface="Cambria" panose="02040503050406030204" pitchFamily="18" charset="0"/>
              </a:rPr>
              <a:t>) needs to be fixed.</a:t>
            </a:r>
            <a:endParaRPr lang="en-US" sz="2400" dirty="0" smtClean="0">
              <a:latin typeface="Cambria" panose="02040503050406030204" pitchFamily="18" charset="0"/>
            </a:endParaRPr>
          </a:p>
          <a:p>
            <a:r>
              <a:rPr lang="en-US" sz="2400" dirty="0" smtClean="0">
                <a:latin typeface="Cambria" panose="02040503050406030204" pitchFamily="18" charset="0"/>
              </a:rPr>
              <a:t>Decompose </a:t>
            </a:r>
            <a:r>
              <a:rPr lang="en-US" sz="2400" dirty="0" smtClean="0">
                <a:latin typeface="Cambria" panose="02040503050406030204" pitchFamily="18" charset="0"/>
              </a:rPr>
              <a:t>the matrices and only varies X</a:t>
            </a:r>
            <a:r>
              <a:rPr lang="en-US" sz="2400" baseline="-25000" dirty="0" smtClean="0">
                <a:latin typeface="Cambria" panose="02040503050406030204" pitchFamily="18" charset="0"/>
              </a:rPr>
              <a:t>2</a:t>
            </a:r>
            <a:endParaRPr lang="en-US" sz="2000" baseline="-25000" dirty="0">
              <a:latin typeface="Cambria" panose="020405030504060302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1295400" cy="3154680"/>
          </a:xfrm>
          <a:prstGeom prst="rect">
            <a:avLst/>
          </a:prstGeom>
          <a:noFill/>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200400"/>
            <a:ext cx="3048000" cy="3124200"/>
          </a:xfrm>
          <a:prstGeom prst="rect">
            <a:avLst/>
          </a:prstGeom>
          <a:noFill/>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276600"/>
            <a:ext cx="3124200" cy="3048000"/>
          </a:xfrm>
          <a:prstGeom prst="rect">
            <a:avLst/>
          </a:prstGeom>
          <a:noFill/>
        </p:spPr>
      </p:pic>
    </p:spTree>
    <p:extLst>
      <p:ext uri="{BB962C8B-B14F-4D97-AF65-F5344CB8AC3E}">
        <p14:creationId xmlns:p14="http://schemas.microsoft.com/office/powerpoint/2010/main" val="2117360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 (7)</a:t>
            </a:r>
            <a:endParaRPr lang="en-US" dirty="0">
              <a:latin typeface="Cambria" panose="02040503050406030204" pitchFamily="18" charset="0"/>
            </a:endParaRPr>
          </a:p>
        </p:txBody>
      </p:sp>
      <p:sp>
        <p:nvSpPr>
          <p:cNvPr id="3" name="Content Placeholder 2"/>
          <p:cNvSpPr>
            <a:spLocks noGrp="1"/>
          </p:cNvSpPr>
          <p:nvPr>
            <p:ph idx="1"/>
          </p:nvPr>
        </p:nvSpPr>
        <p:spPr>
          <a:xfrm>
            <a:off x="457200" y="1722437"/>
            <a:ext cx="3657600" cy="4525963"/>
          </a:xfrm>
        </p:spPr>
        <p:txBody>
          <a:bodyPr/>
          <a:lstStyle/>
          <a:p>
            <a:r>
              <a:rPr lang="en-US" sz="2400" dirty="0" smtClean="0">
                <a:latin typeface="Cambria" panose="02040503050406030204" pitchFamily="18" charset="0"/>
              </a:rPr>
              <a:t>Final Formula</a:t>
            </a:r>
          </a:p>
          <a:p>
            <a:endParaRPr lang="en-US" sz="2400" dirty="0">
              <a:latin typeface="Cambria" panose="02040503050406030204" pitchFamily="18" charset="0"/>
            </a:endParaRPr>
          </a:p>
          <a:p>
            <a:r>
              <a:rPr lang="en-US" sz="2400" dirty="0" smtClean="0">
                <a:latin typeface="Cambria" panose="02040503050406030204" pitchFamily="18" charset="0"/>
              </a:rPr>
              <a:t>Parallelization</a:t>
            </a:r>
          </a:p>
          <a:p>
            <a:pPr lvl="1"/>
            <a:r>
              <a:rPr lang="en-US" sz="2000" dirty="0" smtClean="0">
                <a:latin typeface="Cambria" panose="02040503050406030204" pitchFamily="18" charset="0"/>
              </a:rPr>
              <a:t>V</a:t>
            </a:r>
            <a:r>
              <a:rPr lang="en-US" sz="2000" baseline="-25000" dirty="0" smtClean="0">
                <a:latin typeface="Cambria" panose="02040503050406030204" pitchFamily="18" charset="0"/>
              </a:rPr>
              <a:t>21</a:t>
            </a:r>
            <a:r>
              <a:rPr lang="en-US" sz="2000" dirty="0" smtClean="0">
                <a:latin typeface="Cambria" panose="02040503050406030204" pitchFamily="18" charset="0"/>
              </a:rPr>
              <a:t>X</a:t>
            </a:r>
            <a:r>
              <a:rPr lang="en-US" sz="2000" baseline="-25000" dirty="0" smtClean="0">
                <a:latin typeface="Cambria" panose="02040503050406030204" pitchFamily="18" charset="0"/>
              </a:rPr>
              <a:t>1</a:t>
            </a:r>
            <a:r>
              <a:rPr lang="en-US" sz="2000" dirty="0" smtClean="0">
                <a:latin typeface="Cambria" panose="02040503050406030204" pitchFamily="18" charset="0"/>
              </a:rPr>
              <a:t> is calculated and kept static</a:t>
            </a:r>
          </a:p>
          <a:p>
            <a:pPr lvl="1"/>
            <a:r>
              <a:rPr lang="en-US" sz="2000" dirty="0" smtClean="0">
                <a:latin typeface="Cambria" panose="02040503050406030204" pitchFamily="18" charset="0"/>
              </a:rPr>
              <a:t>B</a:t>
            </a:r>
            <a:r>
              <a:rPr lang="en-US" sz="2000" baseline="-25000" dirty="0" smtClean="0">
                <a:latin typeface="Cambria" panose="02040503050406030204" pitchFamily="18" charset="0"/>
              </a:rPr>
              <a:t>11</a:t>
            </a:r>
            <a:r>
              <a:rPr lang="en-US" sz="2000" dirty="0" smtClean="0">
                <a:latin typeface="Cambria" panose="02040503050406030204" pitchFamily="18" charset="0"/>
              </a:rPr>
              <a:t>X</a:t>
            </a:r>
            <a:r>
              <a:rPr lang="en-US" sz="2000" baseline="-25000" dirty="0" smtClean="0">
                <a:latin typeface="Cambria" panose="02040503050406030204" pitchFamily="18" charset="0"/>
              </a:rPr>
              <a:t>1</a:t>
            </a:r>
            <a:r>
              <a:rPr lang="en-US" sz="2000" dirty="0" smtClean="0">
                <a:latin typeface="Cambria" panose="02040503050406030204" pitchFamily="18" charset="0"/>
              </a:rPr>
              <a:t> is calculated and broadcast in every SMACOF Iteration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592730" cy="504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228603"/>
            <a:ext cx="3109275" cy="44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850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Motivation</a:t>
            </a:r>
          </a:p>
          <a:p>
            <a:r>
              <a:rPr lang="en-US" dirty="0" smtClean="0">
                <a:solidFill>
                  <a:srgbClr val="0000FF"/>
                </a:solidFill>
                <a:latin typeface="Cambria" panose="02040503050406030204" pitchFamily="18" charset="0"/>
              </a:rPr>
              <a:t>Research Issues</a:t>
            </a:r>
          </a:p>
          <a:p>
            <a:pPr lvl="1"/>
            <a:r>
              <a:rPr lang="en-US" dirty="0" smtClean="0">
                <a:latin typeface="Cambria" panose="02040503050406030204" pitchFamily="18" charset="0"/>
              </a:rPr>
              <a:t>DA-SMACOF with Weighting</a:t>
            </a:r>
          </a:p>
          <a:p>
            <a:pPr lvl="1"/>
            <a:r>
              <a:rPr lang="en-US" dirty="0" smtClean="0">
                <a:solidFill>
                  <a:srgbClr val="0000FF"/>
                </a:solidFill>
                <a:latin typeface="Cambria" panose="02040503050406030204" pitchFamily="18" charset="0"/>
              </a:rPr>
              <a:t>Hierarchical Interpolation with Weighting</a:t>
            </a:r>
          </a:p>
          <a:p>
            <a:pPr lvl="1"/>
            <a:r>
              <a:rPr lang="en-US" dirty="0" smtClean="0">
                <a:latin typeface="Cambria" panose="02040503050406030204" pitchFamily="18" charset="0"/>
              </a:rPr>
              <a:t>3D Phylogenetic Tree Display with Clustering</a:t>
            </a:r>
          </a:p>
          <a:p>
            <a:r>
              <a:rPr lang="en-US" dirty="0" smtClean="0">
                <a:latin typeface="Cambria" panose="02040503050406030204" pitchFamily="18" charset="0"/>
              </a:rPr>
              <a:t>Experimental Analysis</a:t>
            </a:r>
          </a:p>
          <a:p>
            <a:r>
              <a:rPr lang="en-US" dirty="0" smtClean="0">
                <a:latin typeface="Cambria" panose="02040503050406030204" pitchFamily="18" charset="0"/>
              </a:rPr>
              <a:t>Conclusion and </a:t>
            </a:r>
            <a:r>
              <a:rPr lang="en-US" dirty="0" err="1" smtClean="0">
                <a:latin typeface="Cambria" panose="02040503050406030204" pitchFamily="18" charset="0"/>
              </a:rPr>
              <a:t>Futurework</a:t>
            </a:r>
            <a:endParaRPr lang="en-US" dirty="0" smtClean="0">
              <a:latin typeface="Cambria" panose="02040503050406030204" pitchFamily="18" charset="0"/>
            </a:endParaRPr>
          </a:p>
        </p:txBody>
      </p:sp>
    </p:spTree>
    <p:extLst>
      <p:ext uri="{BB962C8B-B14F-4D97-AF65-F5344CB8AC3E}">
        <p14:creationId xmlns:p14="http://schemas.microsoft.com/office/powerpoint/2010/main" val="2244637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(Background)</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sz="2400" dirty="0" smtClean="0">
                <a:latin typeface="Cambria" panose="02040503050406030204" pitchFamily="18" charset="0"/>
              </a:rPr>
              <a:t>Majorizing </a:t>
            </a:r>
            <a:r>
              <a:rPr lang="en-US" sz="2400" dirty="0" smtClean="0">
                <a:latin typeface="Cambria" panose="02040503050406030204" pitchFamily="18" charset="0"/>
              </a:rPr>
              <a:t>Interpolation MDS (MI-MDS)</a:t>
            </a:r>
          </a:p>
          <a:p>
            <a:pPr lvl="1"/>
            <a:r>
              <a:rPr lang="en-US" sz="2000" dirty="0">
                <a:latin typeface="Cambria" panose="02040503050406030204" pitchFamily="18" charset="0"/>
              </a:rPr>
              <a:t>Based on pre-mapped MDS result of n sample data.</a:t>
            </a:r>
          </a:p>
          <a:p>
            <a:pPr lvl="1"/>
            <a:r>
              <a:rPr lang="en-US" sz="2000" dirty="0">
                <a:latin typeface="Cambria" panose="02040503050406030204" pitchFamily="18" charset="0"/>
              </a:rPr>
              <a:t>Find a new mapping of the new point based on the position of k nearest neighbors (k-NN) among n sample data.</a:t>
            </a:r>
          </a:p>
          <a:p>
            <a:pPr lvl="1"/>
            <a:r>
              <a:rPr lang="en-US" sz="2000" dirty="0">
                <a:latin typeface="Cambria" panose="02040503050406030204" pitchFamily="18" charset="0"/>
              </a:rPr>
              <a:t>Iterative majorization method is used.</a:t>
            </a:r>
          </a:p>
          <a:p>
            <a:pPr lvl="1"/>
            <a:r>
              <a:rPr lang="en-US" sz="2000" dirty="0" smtClean="0">
                <a:latin typeface="Cambria" panose="02040503050406030204" pitchFamily="18" charset="0"/>
              </a:rPr>
              <a:t>Needed O(MN) distance computation.</a:t>
            </a:r>
          </a:p>
          <a:p>
            <a:pPr lvl="1"/>
            <a:r>
              <a:rPr lang="en-US" sz="2000" dirty="0" smtClean="0">
                <a:latin typeface="Cambria" panose="02040503050406030204" pitchFamily="18" charset="0"/>
              </a:rPr>
              <a:t>Assume all weights equal one.</a:t>
            </a:r>
          </a:p>
          <a:p>
            <a:endParaRPr lang="en-US" sz="2400" dirty="0" smtClean="0"/>
          </a:p>
          <a:p>
            <a:endParaRPr lang="en-US" dirty="0"/>
          </a:p>
        </p:txBody>
      </p:sp>
    </p:spTree>
    <p:extLst>
      <p:ext uri="{BB962C8B-B14F-4D97-AF65-F5344CB8AC3E}">
        <p14:creationId xmlns:p14="http://schemas.microsoft.com/office/powerpoint/2010/main" val="3487301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solidFill>
                  <a:srgbClr val="0000FF"/>
                </a:solidFill>
                <a:latin typeface="Cambria" panose="02040503050406030204" pitchFamily="18" charset="0"/>
              </a:rPr>
              <a:t>Overview</a:t>
            </a:r>
          </a:p>
          <a:p>
            <a:r>
              <a:rPr lang="en-US" dirty="0" smtClean="0">
                <a:latin typeface="Cambria" panose="02040503050406030204" pitchFamily="18" charset="0"/>
              </a:rPr>
              <a:t>Research Issues</a:t>
            </a:r>
          </a:p>
          <a:p>
            <a:r>
              <a:rPr lang="en-US" dirty="0" smtClean="0">
                <a:latin typeface="Cambria" panose="02040503050406030204" pitchFamily="18" charset="0"/>
              </a:rPr>
              <a:t>Experimental Analysis</a:t>
            </a:r>
          </a:p>
          <a:p>
            <a:r>
              <a:rPr lang="en-US" dirty="0" smtClean="0">
                <a:latin typeface="Cambria" panose="02040503050406030204" pitchFamily="18" charset="0"/>
              </a:rPr>
              <a:t>Conclusion and </a:t>
            </a:r>
            <a:r>
              <a:rPr lang="en-US" dirty="0" err="1" smtClean="0">
                <a:latin typeface="Cambria" panose="02040503050406030204" pitchFamily="18" charset="0"/>
              </a:rPr>
              <a:t>Futurework</a:t>
            </a:r>
            <a:endParaRPr lang="en-US" dirty="0" smtClean="0">
              <a:latin typeface="Cambria" panose="02040503050406030204" pitchFamily="18" charset="0"/>
            </a:endParaRPr>
          </a:p>
        </p:txBody>
      </p:sp>
    </p:spTree>
    <p:extLst>
      <p:ext uri="{BB962C8B-B14F-4D97-AF65-F5344CB8AC3E}">
        <p14:creationId xmlns:p14="http://schemas.microsoft.com/office/powerpoint/2010/main" val="2942684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MI-MDS with weighting </a:t>
            </a:r>
            <a:endParaRPr lang="en-US" sz="2400" dirty="0">
              <a:latin typeface="Cambria" panose="02040503050406030204" pitchFamily="18" charset="0"/>
            </a:endParaRPr>
          </a:p>
          <a:p>
            <a:pPr marL="0" indent="0">
              <a:buNone/>
            </a:pPr>
            <a:r>
              <a:rPr lang="en-US" sz="2400" dirty="0" smtClean="0">
                <a:latin typeface="Cambria" panose="02040503050406030204" pitchFamily="18" charset="0"/>
              </a:rPr>
              <a:t>     (W-MI-MDS)</a:t>
            </a:r>
          </a:p>
          <a:p>
            <a:pPr lvl="1"/>
            <a:r>
              <a:rPr lang="en-US" sz="2000" dirty="0" smtClean="0">
                <a:latin typeface="Cambria" panose="02040503050406030204" pitchFamily="18" charset="0"/>
              </a:rPr>
              <a:t>Adding weight to object function, where each weight correspond to a distance from an </a:t>
            </a:r>
            <a:r>
              <a:rPr lang="en-US" sz="2000" i="1" dirty="0" smtClean="0">
                <a:latin typeface="Cambria" panose="02040503050406030204" pitchFamily="18" charset="0"/>
              </a:rPr>
              <a:t>out-of-sample</a:t>
            </a:r>
            <a:r>
              <a:rPr lang="en-US" sz="2000" dirty="0" smtClean="0">
                <a:latin typeface="Cambria" panose="02040503050406030204" pitchFamily="18" charset="0"/>
              </a:rPr>
              <a:t> point to an </a:t>
            </a:r>
            <a:r>
              <a:rPr lang="en-US" sz="2000" i="1" dirty="0" smtClean="0">
                <a:latin typeface="Cambria" panose="02040503050406030204" pitchFamily="18" charset="0"/>
              </a:rPr>
              <a:t>in-sample</a:t>
            </a:r>
            <a:r>
              <a:rPr lang="en-US" sz="2000" dirty="0" smtClean="0">
                <a:latin typeface="Cambria" panose="02040503050406030204" pitchFamily="18" charset="0"/>
              </a:rPr>
              <a:t> point.</a:t>
            </a:r>
          </a:p>
          <a:p>
            <a:pPr lvl="1"/>
            <a:r>
              <a:rPr lang="en-US" sz="2000" dirty="0" smtClean="0">
                <a:latin typeface="Cambria" panose="02040503050406030204" pitchFamily="18" charset="0"/>
              </a:rPr>
              <a:t>Update STRESS function:</a:t>
            </a:r>
          </a:p>
          <a:p>
            <a:pPr lvl="1"/>
            <a:endParaRPr lang="en-US" sz="2000" dirty="0">
              <a:latin typeface="Cambria" panose="02040503050406030204" pitchFamily="18" charset="0"/>
            </a:endParaRPr>
          </a:p>
          <a:p>
            <a:pPr lvl="1"/>
            <a:r>
              <a:rPr lang="en-US" sz="2000" dirty="0" smtClean="0">
                <a:latin typeface="Cambria" panose="02040503050406030204" pitchFamily="18" charset="0"/>
              </a:rPr>
              <a:t>Adding a computational temperature T as same as in DA-SMACOF</a:t>
            </a:r>
          </a:p>
          <a:p>
            <a:pPr lvl="1"/>
            <a:r>
              <a:rPr lang="en-US" sz="2000" dirty="0" smtClean="0">
                <a:latin typeface="Cambria" panose="02040503050406030204" pitchFamily="18" charset="0"/>
              </a:rPr>
              <a:t>Final formula is updated as</a:t>
            </a:r>
            <a:endParaRPr lang="en-US" sz="2000" dirty="0">
              <a:latin typeface="Cambria" panose="020405030504060302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3635375"/>
            <a:ext cx="32226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683" y="4724400"/>
            <a:ext cx="313213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676900"/>
            <a:ext cx="38639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29400" y="3593068"/>
            <a:ext cx="616575" cy="369332"/>
          </a:xfrm>
          <a:prstGeom prst="rect">
            <a:avLst/>
          </a:prstGeom>
          <a:noFill/>
        </p:spPr>
        <p:txBody>
          <a:bodyPr wrap="none" rtlCol="0">
            <a:spAutoFit/>
          </a:bodyPr>
          <a:lstStyle/>
          <a:p>
            <a:r>
              <a:rPr lang="en-US" dirty="0" smtClean="0">
                <a:latin typeface="Cambria"/>
                <a:cs typeface="Cambria"/>
              </a:rPr>
              <a:t>(14)</a:t>
            </a:r>
            <a:endParaRPr lang="en-US" dirty="0">
              <a:latin typeface="Cambria"/>
              <a:cs typeface="Cambria"/>
            </a:endParaRPr>
          </a:p>
        </p:txBody>
      </p:sp>
      <p:sp>
        <p:nvSpPr>
          <p:cNvPr id="8" name="TextBox 7"/>
          <p:cNvSpPr txBox="1"/>
          <p:nvPr/>
        </p:nvSpPr>
        <p:spPr>
          <a:xfrm>
            <a:off x="6629400" y="5040868"/>
            <a:ext cx="616575" cy="369332"/>
          </a:xfrm>
          <a:prstGeom prst="rect">
            <a:avLst/>
          </a:prstGeom>
          <a:noFill/>
        </p:spPr>
        <p:txBody>
          <a:bodyPr wrap="none" rtlCol="0">
            <a:spAutoFit/>
          </a:bodyPr>
          <a:lstStyle/>
          <a:p>
            <a:r>
              <a:rPr lang="en-US" dirty="0" smtClean="0">
                <a:latin typeface="Cambria"/>
                <a:cs typeface="Cambria"/>
              </a:rPr>
              <a:t>(15)</a:t>
            </a:r>
            <a:endParaRPr lang="en-US" dirty="0">
              <a:latin typeface="Cambria"/>
              <a:cs typeface="Cambria"/>
            </a:endParaRPr>
          </a:p>
        </p:txBody>
      </p:sp>
      <p:sp>
        <p:nvSpPr>
          <p:cNvPr id="9" name="TextBox 8"/>
          <p:cNvSpPr txBox="1"/>
          <p:nvPr/>
        </p:nvSpPr>
        <p:spPr>
          <a:xfrm>
            <a:off x="21587" y="6248400"/>
            <a:ext cx="7239001" cy="461665"/>
          </a:xfrm>
          <a:prstGeom prst="rect">
            <a:avLst/>
          </a:prstGeom>
          <a:noFill/>
        </p:spPr>
        <p:txBody>
          <a:bodyPr wrap="square" rtlCol="0">
            <a:spAutoFit/>
          </a:bodyPr>
          <a:lstStyle/>
          <a:p>
            <a:r>
              <a:rPr lang="en-US" sz="1200" i="1" dirty="0"/>
              <a:t>Yang </a:t>
            </a:r>
            <a:r>
              <a:rPr lang="en-US" sz="1200" i="1" dirty="0" err="1"/>
              <a:t>Ruan</a:t>
            </a:r>
            <a:r>
              <a:rPr lang="en-US" sz="1200" i="1" dirty="0"/>
              <a:t>, Geoffrey Fox. A Robust and Scalable Solution for Interpolative Multidimensional Scaling with Weighting. Proceedings of IEEE </a:t>
            </a:r>
            <a:r>
              <a:rPr lang="en-US" sz="1200" i="1" dirty="0" err="1"/>
              <a:t>eScience</a:t>
            </a:r>
            <a:r>
              <a:rPr lang="en-US" sz="1200" i="1" dirty="0"/>
              <a:t> 2013, Beijing, China, Oct. 22-Oct. 25, 2013</a:t>
            </a:r>
            <a:r>
              <a:rPr lang="en-US" sz="1200" i="1" dirty="0" smtClean="0"/>
              <a:t>.</a:t>
            </a:r>
            <a:endParaRPr lang="en-US" sz="1200" i="1" dirty="0"/>
          </a:p>
        </p:txBody>
      </p:sp>
    </p:spTree>
    <p:extLst>
      <p:ext uri="{BB962C8B-B14F-4D97-AF65-F5344CB8AC3E}">
        <p14:creationId xmlns:p14="http://schemas.microsoft.com/office/powerpoint/2010/main" val="1565047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(2)</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Hierarchical Interpolation</a:t>
            </a:r>
          </a:p>
          <a:p>
            <a:pPr lvl="1"/>
            <a:r>
              <a:rPr lang="en-US" sz="2000" dirty="0" smtClean="0">
                <a:latin typeface="Cambria" panose="02040503050406030204" pitchFamily="18" charset="0"/>
              </a:rPr>
              <a:t>Sample Sequence Partition Tree</a:t>
            </a:r>
          </a:p>
          <a:p>
            <a:pPr lvl="2"/>
            <a:r>
              <a:rPr lang="en-US" sz="1600" dirty="0" smtClean="0">
                <a:latin typeface="Cambria" panose="02040503050406030204" pitchFamily="18" charset="0"/>
              </a:rPr>
              <a:t>SSP-Tree </a:t>
            </a:r>
            <a:r>
              <a:rPr lang="en-US" sz="1600" dirty="0">
                <a:latin typeface="Cambria" panose="02040503050406030204" pitchFamily="18" charset="0"/>
              </a:rPr>
              <a:t>is an </a:t>
            </a:r>
            <a:r>
              <a:rPr lang="en-US" sz="1600" dirty="0" err="1">
                <a:latin typeface="Cambria" panose="02040503050406030204" pitchFamily="18" charset="0"/>
              </a:rPr>
              <a:t>octree</a:t>
            </a:r>
            <a:r>
              <a:rPr lang="en-US" sz="1600" dirty="0">
                <a:latin typeface="Cambria" panose="02040503050406030204" pitchFamily="18" charset="0"/>
              </a:rPr>
              <a:t> to partition the </a:t>
            </a:r>
            <a:r>
              <a:rPr lang="en-US" sz="1600" i="1" dirty="0" smtClean="0">
                <a:latin typeface="Cambria" panose="02040503050406030204" pitchFamily="18" charset="0"/>
              </a:rPr>
              <a:t>in-sample</a:t>
            </a:r>
            <a:r>
              <a:rPr lang="en-US" sz="1600" dirty="0" smtClean="0">
                <a:latin typeface="Cambria" panose="02040503050406030204" pitchFamily="18" charset="0"/>
              </a:rPr>
              <a:t> </a:t>
            </a:r>
            <a:r>
              <a:rPr lang="en-US" sz="1600" dirty="0">
                <a:latin typeface="Cambria" panose="02040503050406030204" pitchFamily="18" charset="0"/>
              </a:rPr>
              <a:t>sequence space in 3D</a:t>
            </a:r>
            <a:r>
              <a:rPr lang="en-US" sz="1600" dirty="0" smtClean="0">
                <a:latin typeface="Cambria" panose="02040503050406030204" pitchFamily="18" charset="0"/>
              </a:rPr>
              <a:t>.</a:t>
            </a:r>
          </a:p>
        </p:txBody>
      </p:sp>
      <p:sp>
        <p:nvSpPr>
          <p:cNvPr id="4" name="TextBox 3"/>
          <p:cNvSpPr txBox="1"/>
          <p:nvPr/>
        </p:nvSpPr>
        <p:spPr>
          <a:xfrm>
            <a:off x="6934200" y="5748371"/>
            <a:ext cx="295274"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
        <p:nvSpPr>
          <p:cNvPr id="5" name="Oval 4"/>
          <p:cNvSpPr/>
          <p:nvPr/>
        </p:nvSpPr>
        <p:spPr>
          <a:xfrm>
            <a:off x="2743200" y="40719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itchFamily="18" charset="0"/>
            </a:endParaRPr>
          </a:p>
        </p:txBody>
      </p:sp>
      <p:sp>
        <p:nvSpPr>
          <p:cNvPr id="6" name="Oval 5"/>
          <p:cNvSpPr/>
          <p:nvPr/>
        </p:nvSpPr>
        <p:spPr>
          <a:xfrm>
            <a:off x="2057400" y="484453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itchFamily="18" charset="0"/>
            </a:endParaRPr>
          </a:p>
        </p:txBody>
      </p:sp>
      <p:sp>
        <p:nvSpPr>
          <p:cNvPr id="7" name="Oval 6"/>
          <p:cNvSpPr/>
          <p:nvPr/>
        </p:nvSpPr>
        <p:spPr>
          <a:xfrm>
            <a:off x="2514600" y="484453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E</a:t>
            </a:r>
            <a:endParaRPr lang="en-US" sz="1100" b="1" dirty="0">
              <a:solidFill>
                <a:schemeClr val="tx1"/>
              </a:solidFill>
              <a:latin typeface="Cambria" pitchFamily="18" charset="0"/>
              <a:cs typeface="Times New Roman" pitchFamily="18" charset="0"/>
            </a:endParaRPr>
          </a:p>
        </p:txBody>
      </p:sp>
      <p:sp>
        <p:nvSpPr>
          <p:cNvPr id="8" name="Oval 7"/>
          <p:cNvSpPr/>
          <p:nvPr/>
        </p:nvSpPr>
        <p:spPr>
          <a:xfrm>
            <a:off x="2922006" y="4841515"/>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F</a:t>
            </a:r>
            <a:endParaRPr lang="en-US" sz="1100" b="1" dirty="0">
              <a:solidFill>
                <a:schemeClr val="tx1"/>
              </a:solidFill>
              <a:latin typeface="Cambria" pitchFamily="18" charset="0"/>
              <a:cs typeface="Times New Roman" pitchFamily="18" charset="0"/>
            </a:endParaRPr>
          </a:p>
        </p:txBody>
      </p:sp>
      <p:sp>
        <p:nvSpPr>
          <p:cNvPr id="9" name="Oval 8"/>
          <p:cNvSpPr/>
          <p:nvPr/>
        </p:nvSpPr>
        <p:spPr>
          <a:xfrm>
            <a:off x="3379206" y="4841515"/>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itchFamily="18" charset="0"/>
            </a:endParaRPr>
          </a:p>
        </p:txBody>
      </p:sp>
      <p:cxnSp>
        <p:nvCxnSpPr>
          <p:cNvPr id="10" name="Straight Connector 9"/>
          <p:cNvCxnSpPr>
            <a:stCxn id="6" idx="0"/>
            <a:endCxn id="5" idx="4"/>
          </p:cNvCxnSpPr>
          <p:nvPr/>
        </p:nvCxnSpPr>
        <p:spPr>
          <a:xfrm flipV="1">
            <a:off x="2209800" y="4376771"/>
            <a:ext cx="685800" cy="467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a:endCxn id="5" idx="4"/>
          </p:cNvCxnSpPr>
          <p:nvPr/>
        </p:nvCxnSpPr>
        <p:spPr>
          <a:xfrm flipV="1">
            <a:off x="2667000" y="4376771"/>
            <a:ext cx="228600" cy="467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0"/>
            <a:endCxn id="5" idx="4"/>
          </p:cNvCxnSpPr>
          <p:nvPr/>
        </p:nvCxnSpPr>
        <p:spPr>
          <a:xfrm flipH="1" flipV="1">
            <a:off x="2895600" y="4376771"/>
            <a:ext cx="178806" cy="464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0"/>
            <a:endCxn id="5" idx="4"/>
          </p:cNvCxnSpPr>
          <p:nvPr/>
        </p:nvCxnSpPr>
        <p:spPr>
          <a:xfrm flipH="1" flipV="1">
            <a:off x="2895600" y="4376771"/>
            <a:ext cx="636006" cy="464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46564" y="55197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B</a:t>
            </a:r>
            <a:endParaRPr lang="en-US" sz="1100" b="1" dirty="0">
              <a:solidFill>
                <a:schemeClr val="tx1"/>
              </a:solidFill>
              <a:latin typeface="Cambria" pitchFamily="18" charset="0"/>
              <a:cs typeface="Times New Roman" pitchFamily="18" charset="0"/>
            </a:endParaRPr>
          </a:p>
        </p:txBody>
      </p:sp>
      <p:sp>
        <p:nvSpPr>
          <p:cNvPr id="15" name="Oval 14"/>
          <p:cNvSpPr/>
          <p:nvPr/>
        </p:nvSpPr>
        <p:spPr>
          <a:xfrm>
            <a:off x="2209800" y="55197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C</a:t>
            </a:r>
            <a:endParaRPr lang="en-US" sz="1100" b="1" dirty="0">
              <a:solidFill>
                <a:schemeClr val="tx1"/>
              </a:solidFill>
              <a:latin typeface="Cambria" pitchFamily="18" charset="0"/>
              <a:cs typeface="Times New Roman" pitchFamily="18" charset="0"/>
            </a:endParaRPr>
          </a:p>
        </p:txBody>
      </p:sp>
      <p:cxnSp>
        <p:nvCxnSpPr>
          <p:cNvPr id="16" name="Straight Connector 15"/>
          <p:cNvCxnSpPr>
            <a:stCxn id="6" idx="4"/>
            <a:endCxn id="14" idx="0"/>
          </p:cNvCxnSpPr>
          <p:nvPr/>
        </p:nvCxnSpPr>
        <p:spPr>
          <a:xfrm flipH="1">
            <a:off x="1898964" y="5149333"/>
            <a:ext cx="310836" cy="370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a:endCxn id="15" idx="0"/>
          </p:cNvCxnSpPr>
          <p:nvPr/>
        </p:nvCxnSpPr>
        <p:spPr>
          <a:xfrm>
            <a:off x="2209800" y="5149333"/>
            <a:ext cx="152400" cy="370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24400" y="3853933"/>
            <a:ext cx="2438400" cy="228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3856951"/>
            <a:ext cx="1219200" cy="11369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43600" y="3856951"/>
            <a:ext cx="1219200" cy="11369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43600" y="4993915"/>
            <a:ext cx="1219200" cy="11460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43600" y="4996933"/>
            <a:ext cx="609600" cy="569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53200" y="5566924"/>
            <a:ext cx="609600" cy="5730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551166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A</a:t>
            </a:r>
            <a:endParaRPr lang="en-US" sz="1100" b="1" dirty="0">
              <a:solidFill>
                <a:schemeClr val="tx1"/>
              </a:solidFill>
              <a:latin typeface="Cambria" pitchFamily="18" charset="0"/>
              <a:cs typeface="Times New Roman" pitchFamily="18" charset="0"/>
            </a:endParaRPr>
          </a:p>
        </p:txBody>
      </p:sp>
      <p:sp>
        <p:nvSpPr>
          <p:cNvPr id="25" name="Oval 24"/>
          <p:cNvSpPr/>
          <p:nvPr/>
        </p:nvSpPr>
        <p:spPr>
          <a:xfrm>
            <a:off x="2590800" y="55197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D</a:t>
            </a:r>
            <a:endParaRPr lang="en-US" sz="1100" b="1" dirty="0">
              <a:solidFill>
                <a:schemeClr val="tx1"/>
              </a:solidFill>
              <a:latin typeface="Cambria" pitchFamily="18" charset="0"/>
              <a:cs typeface="Times New Roman" pitchFamily="18" charset="0"/>
            </a:endParaRPr>
          </a:p>
        </p:txBody>
      </p:sp>
      <p:cxnSp>
        <p:nvCxnSpPr>
          <p:cNvPr id="26" name="Straight Connector 25"/>
          <p:cNvCxnSpPr>
            <a:stCxn id="24" idx="7"/>
            <a:endCxn id="6" idx="4"/>
          </p:cNvCxnSpPr>
          <p:nvPr/>
        </p:nvCxnSpPr>
        <p:spPr>
          <a:xfrm flipV="1">
            <a:off x="1555563" y="5149333"/>
            <a:ext cx="654237" cy="406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0"/>
            <a:endCxn id="6" idx="4"/>
          </p:cNvCxnSpPr>
          <p:nvPr/>
        </p:nvCxnSpPr>
        <p:spPr>
          <a:xfrm flipH="1" flipV="1">
            <a:off x="2209800" y="5149333"/>
            <a:ext cx="533400" cy="370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135517" y="553580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G</a:t>
            </a:r>
            <a:endParaRPr lang="en-US" sz="1100" b="1" dirty="0">
              <a:solidFill>
                <a:schemeClr val="tx1"/>
              </a:solidFill>
              <a:latin typeface="Cambria" pitchFamily="18" charset="0"/>
              <a:cs typeface="Times New Roman" pitchFamily="18" charset="0"/>
            </a:endParaRPr>
          </a:p>
        </p:txBody>
      </p:sp>
      <p:sp>
        <p:nvSpPr>
          <p:cNvPr id="29" name="Oval 28"/>
          <p:cNvSpPr/>
          <p:nvPr/>
        </p:nvSpPr>
        <p:spPr>
          <a:xfrm>
            <a:off x="3681743" y="553580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H</a:t>
            </a:r>
            <a:endParaRPr lang="en-US" sz="1100" b="1" dirty="0">
              <a:solidFill>
                <a:schemeClr val="tx1"/>
              </a:solidFill>
              <a:latin typeface="Cambria" pitchFamily="18" charset="0"/>
              <a:cs typeface="Times New Roman" pitchFamily="18" charset="0"/>
            </a:endParaRPr>
          </a:p>
        </p:txBody>
      </p:sp>
      <p:cxnSp>
        <p:nvCxnSpPr>
          <p:cNvPr id="30" name="Straight Connector 29"/>
          <p:cNvCxnSpPr>
            <a:stCxn id="9" idx="4"/>
            <a:endCxn id="28" idx="0"/>
          </p:cNvCxnSpPr>
          <p:nvPr/>
        </p:nvCxnSpPr>
        <p:spPr>
          <a:xfrm flipH="1">
            <a:off x="3287917" y="5146315"/>
            <a:ext cx="243689" cy="389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4"/>
            <a:endCxn id="29" idx="0"/>
          </p:cNvCxnSpPr>
          <p:nvPr/>
        </p:nvCxnSpPr>
        <p:spPr>
          <a:xfrm>
            <a:off x="3531606" y="5146315"/>
            <a:ext cx="302537" cy="389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724400" y="4999952"/>
            <a:ext cx="609600" cy="569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5569943"/>
            <a:ext cx="609600" cy="569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81600" y="40719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5367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57800" y="55959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77000" y="5367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00800" y="55959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53200" y="54435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629400" y="55959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781800" y="4224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066800" y="5288194"/>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0</a:t>
            </a:r>
            <a:endParaRPr lang="en-US" sz="1400" b="1" i="1" baseline="-25000" dirty="0">
              <a:latin typeface="Cambria" pitchFamily="18" charset="0"/>
            </a:endParaRPr>
          </a:p>
        </p:txBody>
      </p:sp>
      <p:sp>
        <p:nvSpPr>
          <p:cNvPr id="43" name="TextBox 42"/>
          <p:cNvSpPr txBox="1"/>
          <p:nvPr/>
        </p:nvSpPr>
        <p:spPr>
          <a:xfrm>
            <a:off x="1905000" y="52911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1</a:t>
            </a:r>
            <a:endParaRPr lang="en-US" sz="1400" b="1" i="1" baseline="-25000" dirty="0">
              <a:latin typeface="Cambria" pitchFamily="18" charset="0"/>
            </a:endParaRPr>
          </a:p>
        </p:txBody>
      </p:sp>
      <p:sp>
        <p:nvSpPr>
          <p:cNvPr id="44" name="TextBox 43"/>
          <p:cNvSpPr txBox="1"/>
          <p:nvPr/>
        </p:nvSpPr>
        <p:spPr>
          <a:xfrm>
            <a:off x="2323636" y="5288194"/>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2</a:t>
            </a:r>
            <a:endParaRPr lang="en-US" sz="1400" b="1" i="1" baseline="-25000" dirty="0">
              <a:latin typeface="Cambria" pitchFamily="18" charset="0"/>
            </a:endParaRPr>
          </a:p>
        </p:txBody>
      </p:sp>
      <p:sp>
        <p:nvSpPr>
          <p:cNvPr id="45" name="TextBox 44"/>
          <p:cNvSpPr txBox="1"/>
          <p:nvPr/>
        </p:nvSpPr>
        <p:spPr>
          <a:xfrm>
            <a:off x="2323636" y="4602394"/>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4</a:t>
            </a:r>
            <a:endParaRPr lang="en-US" sz="1400" b="1" i="1" baseline="-25000" dirty="0">
              <a:latin typeface="Cambria" pitchFamily="18" charset="0"/>
            </a:endParaRPr>
          </a:p>
        </p:txBody>
      </p:sp>
      <p:sp>
        <p:nvSpPr>
          <p:cNvPr id="46" name="TextBox 45"/>
          <p:cNvSpPr txBox="1"/>
          <p:nvPr/>
        </p:nvSpPr>
        <p:spPr>
          <a:xfrm>
            <a:off x="3019054" y="46053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5</a:t>
            </a:r>
            <a:endParaRPr lang="en-US" sz="1400" b="1" i="1" baseline="-25000" dirty="0">
              <a:latin typeface="Cambria" pitchFamily="18" charset="0"/>
            </a:endParaRPr>
          </a:p>
        </p:txBody>
      </p:sp>
      <p:sp>
        <p:nvSpPr>
          <p:cNvPr id="47" name="TextBox 46"/>
          <p:cNvSpPr txBox="1"/>
          <p:nvPr/>
        </p:nvSpPr>
        <p:spPr>
          <a:xfrm>
            <a:off x="2667000" y="52911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3</a:t>
            </a:r>
            <a:endParaRPr lang="en-US" sz="1400" b="1" i="1" baseline="-25000" dirty="0">
              <a:latin typeface="Cambria" pitchFamily="18" charset="0"/>
            </a:endParaRPr>
          </a:p>
        </p:txBody>
      </p:sp>
      <p:sp>
        <p:nvSpPr>
          <p:cNvPr id="48" name="TextBox 47"/>
          <p:cNvSpPr txBox="1"/>
          <p:nvPr/>
        </p:nvSpPr>
        <p:spPr>
          <a:xfrm>
            <a:off x="3276600" y="52911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6</a:t>
            </a:r>
            <a:endParaRPr lang="en-US" sz="1400" b="1" i="1" baseline="-25000" dirty="0">
              <a:latin typeface="Cambria" pitchFamily="18" charset="0"/>
            </a:endParaRPr>
          </a:p>
        </p:txBody>
      </p:sp>
      <p:sp>
        <p:nvSpPr>
          <p:cNvPr id="49" name="TextBox 48"/>
          <p:cNvSpPr txBox="1"/>
          <p:nvPr/>
        </p:nvSpPr>
        <p:spPr>
          <a:xfrm>
            <a:off x="3733800" y="52911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7</a:t>
            </a:r>
            <a:endParaRPr lang="en-US" sz="1400" b="1" i="1" baseline="-25000" dirty="0">
              <a:latin typeface="Cambria" pitchFamily="18" charset="0"/>
            </a:endParaRPr>
          </a:p>
        </p:txBody>
      </p:sp>
      <p:sp>
        <p:nvSpPr>
          <p:cNvPr id="50" name="TextBox 49"/>
          <p:cNvSpPr txBox="1"/>
          <p:nvPr/>
        </p:nvSpPr>
        <p:spPr>
          <a:xfrm>
            <a:off x="2743200" y="3764194"/>
            <a:ext cx="308098" cy="307777"/>
          </a:xfrm>
          <a:prstGeom prst="rect">
            <a:avLst/>
          </a:prstGeom>
          <a:noFill/>
        </p:spPr>
        <p:txBody>
          <a:bodyPr wrap="none" rtlCol="0">
            <a:spAutoFit/>
          </a:bodyPr>
          <a:lstStyle/>
          <a:p>
            <a:r>
              <a:rPr lang="en-US" sz="1400" b="1" i="1" dirty="0" smtClean="0">
                <a:latin typeface="Cambria" pitchFamily="18" charset="0"/>
              </a:rPr>
              <a:t>i</a:t>
            </a:r>
            <a:r>
              <a:rPr lang="en-US" sz="1400" b="1" i="1" baseline="-25000" dirty="0" smtClean="0">
                <a:latin typeface="Cambria" pitchFamily="18" charset="0"/>
              </a:rPr>
              <a:t>0</a:t>
            </a:r>
            <a:endParaRPr lang="en-US" sz="1400" b="1" i="1" baseline="-25000" dirty="0">
              <a:latin typeface="Cambria" pitchFamily="18" charset="0"/>
            </a:endParaRPr>
          </a:p>
        </p:txBody>
      </p:sp>
      <p:sp>
        <p:nvSpPr>
          <p:cNvPr id="51" name="TextBox 50"/>
          <p:cNvSpPr txBox="1"/>
          <p:nvPr/>
        </p:nvSpPr>
        <p:spPr>
          <a:xfrm>
            <a:off x="1919336" y="4602394"/>
            <a:ext cx="308098" cy="307777"/>
          </a:xfrm>
          <a:prstGeom prst="rect">
            <a:avLst/>
          </a:prstGeom>
          <a:noFill/>
        </p:spPr>
        <p:txBody>
          <a:bodyPr wrap="none" rtlCol="0">
            <a:spAutoFit/>
          </a:bodyPr>
          <a:lstStyle/>
          <a:p>
            <a:r>
              <a:rPr lang="en-US" sz="1400" b="1" i="1" dirty="0" smtClean="0">
                <a:latin typeface="Cambria" pitchFamily="18" charset="0"/>
              </a:rPr>
              <a:t>i</a:t>
            </a:r>
            <a:r>
              <a:rPr lang="en-US" sz="1400" b="1" i="1" baseline="-25000" dirty="0" smtClean="0">
                <a:latin typeface="Cambria" pitchFamily="18" charset="0"/>
              </a:rPr>
              <a:t>1</a:t>
            </a:r>
            <a:endParaRPr lang="en-US" sz="1400" b="1" i="1" baseline="-25000" dirty="0">
              <a:latin typeface="Cambria" pitchFamily="18" charset="0"/>
            </a:endParaRPr>
          </a:p>
        </p:txBody>
      </p:sp>
      <p:sp>
        <p:nvSpPr>
          <p:cNvPr id="52" name="TextBox 51"/>
          <p:cNvSpPr txBox="1"/>
          <p:nvPr/>
        </p:nvSpPr>
        <p:spPr>
          <a:xfrm>
            <a:off x="3505200" y="4602394"/>
            <a:ext cx="308098" cy="307777"/>
          </a:xfrm>
          <a:prstGeom prst="rect">
            <a:avLst/>
          </a:prstGeom>
          <a:noFill/>
        </p:spPr>
        <p:txBody>
          <a:bodyPr wrap="none" rtlCol="0">
            <a:spAutoFit/>
          </a:bodyPr>
          <a:lstStyle/>
          <a:p>
            <a:r>
              <a:rPr lang="en-US" sz="1400" b="1" i="1" dirty="0" smtClean="0">
                <a:latin typeface="Cambria" pitchFamily="18" charset="0"/>
              </a:rPr>
              <a:t>i</a:t>
            </a:r>
            <a:r>
              <a:rPr lang="en-US" sz="1400" b="1" i="1" baseline="-25000" dirty="0" smtClean="0">
                <a:latin typeface="Cambria" pitchFamily="18" charset="0"/>
              </a:rPr>
              <a:t>2</a:t>
            </a:r>
            <a:endParaRPr lang="en-US" sz="1400" b="1" i="1" baseline="-25000" dirty="0">
              <a:latin typeface="Cambria" pitchFamily="18" charset="0"/>
            </a:endParaRPr>
          </a:p>
        </p:txBody>
      </p:sp>
      <p:sp>
        <p:nvSpPr>
          <p:cNvPr id="53" name="TextBox 52"/>
          <p:cNvSpPr txBox="1"/>
          <p:nvPr/>
        </p:nvSpPr>
        <p:spPr>
          <a:xfrm>
            <a:off x="2160138" y="3368350"/>
            <a:ext cx="4583562" cy="369332"/>
          </a:xfrm>
          <a:prstGeom prst="rect">
            <a:avLst/>
          </a:prstGeom>
          <a:noFill/>
        </p:spPr>
        <p:txBody>
          <a:bodyPr wrap="none" rtlCol="0">
            <a:spAutoFit/>
          </a:bodyPr>
          <a:lstStyle/>
          <a:p>
            <a:r>
              <a:rPr lang="en-US" dirty="0"/>
              <a:t>An example for SSP-Tree in 2D with 8 points</a:t>
            </a:r>
          </a:p>
        </p:txBody>
      </p:sp>
      <p:sp>
        <p:nvSpPr>
          <p:cNvPr id="54" name="Oval 53"/>
          <p:cNvSpPr/>
          <p:nvPr/>
        </p:nvSpPr>
        <p:spPr>
          <a:xfrm>
            <a:off x="6553200" y="5442082"/>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257800" y="5594482"/>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743700" y="4191000"/>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181600" y="4038600"/>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24400" y="3856951"/>
            <a:ext cx="2438400" cy="228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724400" y="3859969"/>
            <a:ext cx="1219200" cy="11369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943600" y="3859969"/>
            <a:ext cx="1219200" cy="11369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943600" y="4996933"/>
            <a:ext cx="1219200" cy="1146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14299" y="6211669"/>
            <a:ext cx="7239001" cy="646331"/>
          </a:xfrm>
          <a:prstGeom prst="rect">
            <a:avLst/>
          </a:prstGeom>
          <a:noFill/>
        </p:spPr>
        <p:txBody>
          <a:bodyPr wrap="square" rtlCol="0">
            <a:spAutoFit/>
          </a:bodyPr>
          <a:lstStyle/>
          <a:p>
            <a:r>
              <a:rPr lang="en-US" sz="1200" i="1" dirty="0">
                <a:latin typeface="Cambria" panose="02040503050406030204" pitchFamily="18" charset="0"/>
              </a:rPr>
              <a:t>Yang </a:t>
            </a:r>
            <a:r>
              <a:rPr lang="en-US" sz="1200" i="1" dirty="0" err="1">
                <a:latin typeface="Cambria" panose="02040503050406030204" pitchFamily="18" charset="0"/>
              </a:rPr>
              <a:t>Ruan</a:t>
            </a:r>
            <a:r>
              <a:rPr lang="en-US" sz="1200" i="1" dirty="0">
                <a:latin typeface="Cambria" panose="02040503050406030204" pitchFamily="18" charset="0"/>
              </a:rPr>
              <a:t>, </a:t>
            </a:r>
            <a:r>
              <a:rPr lang="en-US" sz="1200" i="1" dirty="0" err="1">
                <a:latin typeface="Cambria" panose="02040503050406030204" pitchFamily="18" charset="0"/>
              </a:rPr>
              <a:t>Saliya</a:t>
            </a:r>
            <a:r>
              <a:rPr lang="en-US" sz="1200" i="1" dirty="0">
                <a:latin typeface="Cambria" panose="02040503050406030204" pitchFamily="18" charset="0"/>
              </a:rPr>
              <a:t> </a:t>
            </a:r>
            <a:r>
              <a:rPr lang="en-US" sz="1200" i="1" dirty="0" err="1">
                <a:latin typeface="Cambria" panose="02040503050406030204" pitchFamily="18" charset="0"/>
              </a:rPr>
              <a:t>Ekanayake</a:t>
            </a:r>
            <a:r>
              <a:rPr lang="en-US" sz="1200" i="1" dirty="0">
                <a:latin typeface="Cambria" panose="02040503050406030204" pitchFamily="18" charset="0"/>
              </a:rPr>
              <a:t>, et al. </a:t>
            </a:r>
            <a:r>
              <a:rPr lang="en-US" sz="1200" b="1" i="1" dirty="0">
                <a:latin typeface="Cambria" panose="02040503050406030204" pitchFamily="18" charset="0"/>
              </a:rPr>
              <a:t>DACIDR: Deterministic Annealed Clustering with Interpolative Dimension Reduction using a Large Collection of 16S </a:t>
            </a:r>
            <a:r>
              <a:rPr lang="en-US" sz="1200" b="1" i="1" dirty="0" err="1">
                <a:latin typeface="Cambria" panose="02040503050406030204" pitchFamily="18" charset="0"/>
              </a:rPr>
              <a:t>rRNA</a:t>
            </a:r>
            <a:r>
              <a:rPr lang="en-US" sz="1200" b="1" i="1" dirty="0">
                <a:latin typeface="Cambria" panose="02040503050406030204" pitchFamily="18" charset="0"/>
              </a:rPr>
              <a:t> Sequences</a:t>
            </a:r>
            <a:r>
              <a:rPr lang="en-US" sz="1200" i="1" dirty="0">
                <a:latin typeface="Cambria" panose="02040503050406030204" pitchFamily="18" charset="0"/>
              </a:rPr>
              <a:t>. Proceedings of ACM-BCB 2012, Orlando, Florida, ACM, Oct. 7-Oct. 10, 2012.</a:t>
            </a:r>
          </a:p>
        </p:txBody>
      </p:sp>
    </p:spTree>
    <p:extLst>
      <p:ext uri="{BB962C8B-B14F-4D97-AF65-F5344CB8AC3E}">
        <p14:creationId xmlns:p14="http://schemas.microsoft.com/office/powerpoint/2010/main" val="224123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(3)</a:t>
            </a:r>
            <a:endParaRPr lang="en-US" dirty="0"/>
          </a:p>
        </p:txBody>
      </p:sp>
      <p:sp>
        <p:nvSpPr>
          <p:cNvPr id="3" name="Content Placeholder 2"/>
          <p:cNvSpPr>
            <a:spLocks noGrp="1"/>
          </p:cNvSpPr>
          <p:nvPr>
            <p:ph idx="1"/>
          </p:nvPr>
        </p:nvSpPr>
        <p:spPr/>
        <p:txBody>
          <a:bodyPr/>
          <a:lstStyle/>
          <a:p>
            <a:r>
              <a:rPr lang="en-US" sz="2400" dirty="0">
                <a:latin typeface="Cambria" panose="02040503050406030204" pitchFamily="18" charset="0"/>
              </a:rPr>
              <a:t>Closest Neighbor Tree</a:t>
            </a:r>
          </a:p>
          <a:p>
            <a:pPr lvl="1"/>
            <a:r>
              <a:rPr lang="en-US" sz="2000" dirty="0">
                <a:latin typeface="Cambria" panose="02040503050406030204" pitchFamily="18" charset="0"/>
              </a:rPr>
              <a:t>CN-Tree is a hyper space tree that partition the </a:t>
            </a:r>
            <a:r>
              <a:rPr lang="en-US" sz="2000" i="1" dirty="0">
                <a:latin typeface="Cambria" panose="02040503050406030204" pitchFamily="18" charset="0"/>
              </a:rPr>
              <a:t>in-sample</a:t>
            </a:r>
            <a:r>
              <a:rPr lang="en-US" sz="2000" dirty="0">
                <a:latin typeface="Cambria" panose="02040503050406030204" pitchFamily="18" charset="0"/>
              </a:rPr>
              <a:t> sequences by their original distances.</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33800"/>
            <a:ext cx="3277065" cy="229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71800"/>
            <a:ext cx="3053715" cy="3200400"/>
          </a:xfrm>
          <a:prstGeom prst="rect">
            <a:avLst/>
          </a:prstGeom>
          <a:noFill/>
        </p:spPr>
      </p:pic>
      <p:sp>
        <p:nvSpPr>
          <p:cNvPr id="6" name="Oval 5"/>
          <p:cNvSpPr/>
          <p:nvPr/>
        </p:nvSpPr>
        <p:spPr>
          <a:xfrm>
            <a:off x="6791325" y="3743283"/>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95950" y="4785443"/>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29425" y="5105400"/>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10250" y="3943350"/>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8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(3)</a:t>
            </a:r>
            <a:endParaRPr lang="en-US" dirty="0">
              <a:latin typeface="Cambria" panose="02040503050406030204" pitchFamily="18" charset="0"/>
            </a:endParaRPr>
          </a:p>
        </p:txBody>
      </p:sp>
      <p:sp>
        <p:nvSpPr>
          <p:cNvPr id="3" name="Content Placeholder 2"/>
          <p:cNvSpPr>
            <a:spLocks noGrp="1"/>
          </p:cNvSpPr>
          <p:nvPr>
            <p:ph idx="1"/>
          </p:nvPr>
        </p:nvSpPr>
        <p:spPr>
          <a:xfrm>
            <a:off x="457200" y="1523999"/>
            <a:ext cx="5029200" cy="5105401"/>
          </a:xfrm>
        </p:spPr>
        <p:txBody>
          <a:bodyPr>
            <a:normAutofit fontScale="92500" lnSpcReduction="20000"/>
          </a:bodyPr>
          <a:lstStyle/>
          <a:p>
            <a:r>
              <a:rPr lang="en-US" sz="2600" dirty="0" smtClean="0">
                <a:latin typeface="Cambria" panose="02040503050406030204" pitchFamily="18" charset="0"/>
              </a:rPr>
              <a:t>HI-MI </a:t>
            </a:r>
            <a:r>
              <a:rPr lang="en-US" sz="2600" dirty="0">
                <a:latin typeface="Cambria" panose="02040503050406030204" pitchFamily="18" charset="0"/>
              </a:rPr>
              <a:t>compare with each center point of each tree node, and searches k-NN points from top to </a:t>
            </a:r>
            <a:r>
              <a:rPr lang="en-US" sz="2600" dirty="0" smtClean="0">
                <a:latin typeface="Cambria" panose="02040503050406030204" pitchFamily="18" charset="0"/>
              </a:rPr>
              <a:t>bottom.</a:t>
            </a:r>
          </a:p>
          <a:p>
            <a:pPr lvl="1"/>
            <a:r>
              <a:rPr lang="en-US" sz="2200" dirty="0" smtClean="0">
                <a:latin typeface="Cambria" panose="02040503050406030204" pitchFamily="18" charset="0"/>
              </a:rPr>
              <a:t>Error between original distance and target dimension distance </a:t>
            </a:r>
          </a:p>
          <a:p>
            <a:r>
              <a:rPr lang="en-US" sz="2600" dirty="0" smtClean="0">
                <a:latin typeface="Cambria" panose="02040503050406030204" pitchFamily="18" charset="0"/>
              </a:rPr>
              <a:t>HE-MI use more sophisticated heuristic</a:t>
            </a:r>
          </a:p>
          <a:p>
            <a:pPr lvl="1"/>
            <a:r>
              <a:rPr lang="en-US" sz="2200" dirty="0" smtClean="0">
                <a:latin typeface="Cambria" panose="02040503050406030204" pitchFamily="18" charset="0"/>
              </a:rPr>
              <a:t>Use a heuristic function to determine the quality of a tree node.</a:t>
            </a:r>
          </a:p>
          <a:p>
            <a:pPr lvl="1"/>
            <a:r>
              <a:rPr lang="en-US" sz="2200" dirty="0" smtClean="0">
                <a:latin typeface="Cambria" panose="02040503050406030204" pitchFamily="18" charset="0"/>
              </a:rPr>
              <a:t>May increase search levels in tree to reduce time cost.</a:t>
            </a:r>
          </a:p>
          <a:p>
            <a:r>
              <a:rPr lang="it-IT" sz="2600" dirty="0">
                <a:latin typeface="Cambria" panose="02040503050406030204" pitchFamily="18" charset="0"/>
              </a:rPr>
              <a:t>Computation complexity</a:t>
            </a:r>
          </a:p>
          <a:p>
            <a:pPr lvl="1"/>
            <a:r>
              <a:rPr lang="it-IT" sz="2200" dirty="0">
                <a:latin typeface="Cambria" panose="02040503050406030204" pitchFamily="18" charset="0"/>
              </a:rPr>
              <a:t>MI-MDS: O(NM)</a:t>
            </a:r>
          </a:p>
          <a:p>
            <a:pPr lvl="1"/>
            <a:r>
              <a:rPr lang="it-IT" sz="2200" dirty="0">
                <a:latin typeface="Cambria" panose="02040503050406030204" pitchFamily="18" charset="0"/>
              </a:rPr>
              <a:t>HI-MI: </a:t>
            </a:r>
            <a:r>
              <a:rPr lang="it-IT" sz="2200" dirty="0" smtClean="0">
                <a:latin typeface="Cambria" panose="02040503050406030204" pitchFamily="18" charset="0"/>
              </a:rPr>
              <a:t>O(MlogN)</a:t>
            </a:r>
            <a:endParaRPr lang="it-IT" sz="2200" dirty="0">
              <a:latin typeface="Cambria" panose="02040503050406030204" pitchFamily="18" charset="0"/>
            </a:endParaRPr>
          </a:p>
          <a:p>
            <a:pPr lvl="1"/>
            <a:r>
              <a:rPr lang="it-IT" sz="2200" dirty="0">
                <a:latin typeface="Cambria" panose="02040503050406030204" pitchFamily="18" charset="0"/>
              </a:rPr>
              <a:t>HE-MI: </a:t>
            </a:r>
            <a:r>
              <a:rPr lang="it-IT" sz="2200" dirty="0" smtClean="0">
                <a:latin typeface="Cambria" panose="02040503050406030204" pitchFamily="18" charset="0"/>
              </a:rPr>
              <a:t>O(M(N</a:t>
            </a:r>
            <a:r>
              <a:rPr lang="it-IT" sz="2200" baseline="30000" dirty="0" smtClean="0">
                <a:latin typeface="Cambria" panose="02040503050406030204" pitchFamily="18" charset="0"/>
              </a:rPr>
              <a:t>T</a:t>
            </a:r>
            <a:r>
              <a:rPr lang="it-IT" sz="2200" dirty="0" smtClean="0">
                <a:latin typeface="Cambria" panose="02040503050406030204" pitchFamily="18" charset="0"/>
              </a:rPr>
              <a:t> </a:t>
            </a:r>
            <a:r>
              <a:rPr lang="it-IT" sz="2200" dirty="0">
                <a:latin typeface="Cambria" panose="02040503050406030204" pitchFamily="18" charset="0"/>
              </a:rPr>
              <a:t>+ </a:t>
            </a:r>
            <a:r>
              <a:rPr lang="it-IT" sz="2200" dirty="0" smtClean="0">
                <a:latin typeface="Cambria" panose="02040503050406030204" pitchFamily="18" charset="0"/>
              </a:rPr>
              <a:t>T))</a:t>
            </a:r>
            <a:endParaRPr lang="it-IT" sz="2200" dirty="0">
              <a:latin typeface="Cambria" panose="020405030504060302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4114800"/>
            <a:ext cx="3197620" cy="206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3178570" cy="205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17941" y="3489431"/>
            <a:ext cx="3439339" cy="307777"/>
          </a:xfrm>
          <a:prstGeom prst="rect">
            <a:avLst/>
          </a:prstGeom>
          <a:noFill/>
        </p:spPr>
        <p:txBody>
          <a:bodyPr wrap="none" rtlCol="0">
            <a:spAutoFit/>
          </a:bodyPr>
          <a:lstStyle/>
          <a:p>
            <a:r>
              <a:rPr lang="en-US" sz="1400" dirty="0" smtClean="0">
                <a:latin typeface="Cambria" panose="02040503050406030204" pitchFamily="18" charset="0"/>
              </a:rPr>
              <a:t>100k data after dimension reduction in 3D</a:t>
            </a:r>
            <a:endParaRPr lang="en-US" sz="1400" dirty="0">
              <a:latin typeface="Cambria" panose="02040503050406030204" pitchFamily="18" charset="0"/>
            </a:endParaRPr>
          </a:p>
        </p:txBody>
      </p:sp>
      <p:sp>
        <p:nvSpPr>
          <p:cNvPr id="7" name="TextBox 6"/>
          <p:cNvSpPr txBox="1"/>
          <p:nvPr/>
        </p:nvSpPr>
        <p:spPr>
          <a:xfrm>
            <a:off x="5755506" y="6169223"/>
            <a:ext cx="2964209" cy="307777"/>
          </a:xfrm>
          <a:prstGeom prst="rect">
            <a:avLst/>
          </a:prstGeom>
          <a:noFill/>
        </p:spPr>
        <p:txBody>
          <a:bodyPr wrap="none" rtlCol="0">
            <a:spAutoFit/>
          </a:bodyPr>
          <a:lstStyle/>
          <a:p>
            <a:r>
              <a:rPr lang="en-US" sz="1400" dirty="0" smtClean="0">
                <a:latin typeface="Cambria" panose="02040503050406030204" pitchFamily="18" charset="0"/>
              </a:rPr>
              <a:t>100k data with tree nodes displayed</a:t>
            </a:r>
            <a:endParaRPr lang="en-US" sz="1400" dirty="0">
              <a:latin typeface="Cambria" panose="02040503050406030204" pitchFamily="18" charset="0"/>
            </a:endParaRPr>
          </a:p>
        </p:txBody>
      </p:sp>
    </p:spTree>
    <p:extLst>
      <p:ext uri="{BB962C8B-B14F-4D97-AF65-F5344CB8AC3E}">
        <p14:creationId xmlns:p14="http://schemas.microsoft.com/office/powerpoint/2010/main" val="2643376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(4)</a:t>
            </a:r>
            <a:endParaRPr lang="en-US" dirty="0">
              <a:latin typeface="Cambria" panose="02040503050406030204" pitchFamily="18" charset="0"/>
            </a:endParaRPr>
          </a:p>
        </p:txBody>
      </p:sp>
      <p:sp>
        <p:nvSpPr>
          <p:cNvPr id="3" name="Content Placeholder 2"/>
          <p:cNvSpPr>
            <a:spLocks noGrp="1"/>
          </p:cNvSpPr>
          <p:nvPr>
            <p:ph idx="1"/>
          </p:nvPr>
        </p:nvSpPr>
        <p:spPr>
          <a:xfrm>
            <a:off x="457200" y="1722437"/>
            <a:ext cx="8229600" cy="4525963"/>
          </a:xfrm>
        </p:spPr>
        <p:txBody>
          <a:bodyPr/>
          <a:lstStyle/>
          <a:p>
            <a:r>
              <a:rPr lang="en-US" sz="2400" dirty="0" smtClean="0">
                <a:latin typeface="Cambria" panose="02040503050406030204" pitchFamily="18" charset="0"/>
              </a:rPr>
              <a:t>Parallelization</a:t>
            </a:r>
          </a:p>
          <a:p>
            <a:pPr lvl="1"/>
            <a:r>
              <a:rPr lang="en-US" sz="2000" dirty="0" smtClean="0">
                <a:latin typeface="Cambria" panose="02040503050406030204" pitchFamily="18" charset="0"/>
              </a:rPr>
              <a:t>Pleasingly parallel application</a:t>
            </a:r>
          </a:p>
          <a:p>
            <a:pPr lvl="1"/>
            <a:r>
              <a:rPr lang="en-US" sz="2000" dirty="0" smtClean="0">
                <a:latin typeface="Cambria" panose="02040503050406030204" pitchFamily="18" charset="0"/>
              </a:rPr>
              <a:t>Can be parallelized by either Twister or Hadoop</a:t>
            </a:r>
            <a:endParaRPr lang="en-US" sz="2000" dirty="0">
              <a:latin typeface="Cambria" panose="0204050305040603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45720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831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Motivation</a:t>
            </a:r>
          </a:p>
          <a:p>
            <a:r>
              <a:rPr lang="en-US" dirty="0" smtClean="0">
                <a:solidFill>
                  <a:srgbClr val="0000FF"/>
                </a:solidFill>
                <a:latin typeface="Cambria" panose="02040503050406030204" pitchFamily="18" charset="0"/>
              </a:rPr>
              <a:t>Research Issues</a:t>
            </a:r>
          </a:p>
          <a:p>
            <a:pPr lvl="1"/>
            <a:r>
              <a:rPr lang="en-US" dirty="0" smtClean="0">
                <a:latin typeface="Cambria" panose="02040503050406030204" pitchFamily="18" charset="0"/>
              </a:rPr>
              <a:t>DA-SMACOF with Weighting</a:t>
            </a:r>
          </a:p>
          <a:p>
            <a:pPr lvl="1"/>
            <a:r>
              <a:rPr lang="en-US" dirty="0" smtClean="0">
                <a:latin typeface="Cambria" panose="02040503050406030204" pitchFamily="18" charset="0"/>
              </a:rPr>
              <a:t>Hierarchical Interpolation with Weighting</a:t>
            </a:r>
          </a:p>
          <a:p>
            <a:pPr lvl="1"/>
            <a:r>
              <a:rPr lang="en-US" dirty="0" smtClean="0">
                <a:solidFill>
                  <a:srgbClr val="0000FF"/>
                </a:solidFill>
                <a:latin typeface="Cambria" panose="02040503050406030204" pitchFamily="18" charset="0"/>
              </a:rPr>
              <a:t>3D Phylogenetic Tree Display with Clustering</a:t>
            </a:r>
          </a:p>
          <a:p>
            <a:r>
              <a:rPr lang="en-US" dirty="0" smtClean="0">
                <a:latin typeface="Cambria" panose="02040503050406030204" pitchFamily="18" charset="0"/>
              </a:rPr>
              <a:t>Experimental Analysis</a:t>
            </a:r>
          </a:p>
          <a:p>
            <a:r>
              <a:rPr lang="en-US" dirty="0" smtClean="0">
                <a:latin typeface="Cambria" panose="02040503050406030204" pitchFamily="18" charset="0"/>
              </a:rPr>
              <a:t>Conclusion and </a:t>
            </a:r>
            <a:r>
              <a:rPr lang="en-US" dirty="0" err="1" smtClean="0">
                <a:latin typeface="Cambria" panose="02040503050406030204" pitchFamily="18" charset="0"/>
              </a:rPr>
              <a:t>Futurework</a:t>
            </a:r>
            <a:endParaRPr lang="en-US" dirty="0" smtClean="0">
              <a:latin typeface="Cambria" panose="02040503050406030204" pitchFamily="18" charset="0"/>
            </a:endParaRPr>
          </a:p>
        </p:txBody>
      </p:sp>
    </p:spTree>
    <p:extLst>
      <p:ext uri="{BB962C8B-B14F-4D97-AF65-F5344CB8AC3E}">
        <p14:creationId xmlns:p14="http://schemas.microsoft.com/office/powerpoint/2010/main" val="329467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Phylogenetic Tree Display</a:t>
            </a:r>
            <a:endParaRPr lang="en-US" dirty="0">
              <a:latin typeface="Cambria"/>
              <a:cs typeface="Cambria"/>
            </a:endParaRPr>
          </a:p>
        </p:txBody>
      </p:sp>
      <p:sp>
        <p:nvSpPr>
          <p:cNvPr id="3" name="Content Placeholder 2"/>
          <p:cNvSpPr>
            <a:spLocks noGrp="1"/>
          </p:cNvSpPr>
          <p:nvPr>
            <p:ph idx="1"/>
          </p:nvPr>
        </p:nvSpPr>
        <p:spPr>
          <a:xfrm>
            <a:off x="457200" y="1276540"/>
            <a:ext cx="8229600" cy="4849624"/>
          </a:xfrm>
        </p:spPr>
        <p:txBody>
          <a:bodyPr/>
          <a:lstStyle/>
          <a:p>
            <a:r>
              <a:rPr lang="en-US" sz="2400" dirty="0" smtClean="0">
                <a:latin typeface="Cambria"/>
                <a:cs typeface="Cambria"/>
              </a:rPr>
              <a:t>Show </a:t>
            </a:r>
            <a:r>
              <a:rPr lang="en-US" sz="2400" dirty="0">
                <a:latin typeface="Cambria"/>
                <a:cs typeface="Cambria"/>
              </a:rPr>
              <a:t>the inferred evolutionary relationships among various biological </a:t>
            </a:r>
            <a:r>
              <a:rPr lang="en-US" sz="2400" dirty="0" smtClean="0">
                <a:latin typeface="Cambria"/>
                <a:cs typeface="Cambria"/>
              </a:rPr>
              <a:t>species by using diagrams.</a:t>
            </a:r>
            <a:endParaRPr lang="en-US" sz="2400" dirty="0">
              <a:latin typeface="Cambria"/>
              <a:cs typeface="Cambria"/>
            </a:endParaRPr>
          </a:p>
          <a:p>
            <a:r>
              <a:rPr lang="en-US" sz="2400" dirty="0" smtClean="0">
                <a:latin typeface="Cambria"/>
                <a:cs typeface="Cambria"/>
              </a:rPr>
              <a:t>2D/3D </a:t>
            </a:r>
            <a:r>
              <a:rPr lang="en-US" sz="2400" dirty="0">
                <a:latin typeface="Cambria"/>
                <a:cs typeface="Cambria"/>
              </a:rPr>
              <a:t>display, such as rectangular </a:t>
            </a:r>
            <a:r>
              <a:rPr lang="en-US" sz="2400" dirty="0" smtClean="0">
                <a:latin typeface="Cambria"/>
                <a:cs typeface="Cambria"/>
              </a:rPr>
              <a:t>or circular </a:t>
            </a:r>
            <a:r>
              <a:rPr lang="en-US" sz="2400" dirty="0" err="1">
                <a:latin typeface="Cambria"/>
                <a:cs typeface="Cambria"/>
              </a:rPr>
              <a:t>phylogram</a:t>
            </a:r>
            <a:r>
              <a:rPr lang="en-US" sz="2400" dirty="0">
                <a:latin typeface="Cambria"/>
                <a:cs typeface="Cambria"/>
              </a:rPr>
              <a:t>.</a:t>
            </a:r>
          </a:p>
          <a:p>
            <a:r>
              <a:rPr lang="en-US" sz="2400" dirty="0" smtClean="0">
                <a:latin typeface="Cambria"/>
                <a:cs typeface="Cambria"/>
              </a:rPr>
              <a:t>Preserves </a:t>
            </a:r>
            <a:r>
              <a:rPr lang="en-US" sz="2400" dirty="0">
                <a:latin typeface="Cambria"/>
                <a:cs typeface="Cambria"/>
              </a:rPr>
              <a:t>the proximity of children and their </a:t>
            </a:r>
            <a:r>
              <a:rPr lang="en-US" sz="2400" dirty="0" smtClean="0">
                <a:latin typeface="Cambria"/>
                <a:cs typeface="Cambria"/>
              </a:rPr>
              <a:t>parent.</a:t>
            </a:r>
            <a:endParaRPr lang="en-US" sz="2400" dirty="0">
              <a:latin typeface="Cambria"/>
              <a:cs typeface="Cambria"/>
            </a:endParaRPr>
          </a:p>
          <a:p>
            <a:endParaRPr lang="en-US" dirty="0">
              <a:latin typeface="Cambria"/>
              <a:cs typeface="Cambri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057" y="3411753"/>
            <a:ext cx="1677312" cy="29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458" y="3411753"/>
            <a:ext cx="3870546" cy="29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6258" y="6339286"/>
            <a:ext cx="2896496" cy="369332"/>
          </a:xfrm>
          <a:prstGeom prst="rect">
            <a:avLst/>
          </a:prstGeom>
          <a:noFill/>
        </p:spPr>
        <p:txBody>
          <a:bodyPr wrap="none" rtlCol="0">
            <a:spAutoFit/>
          </a:bodyPr>
          <a:lstStyle/>
          <a:p>
            <a:r>
              <a:rPr lang="en-US" dirty="0" smtClean="0">
                <a:latin typeface="Cambria"/>
                <a:cs typeface="Cambria"/>
              </a:rPr>
              <a:t>Example of a 2D Cladogram</a:t>
            </a:r>
            <a:endParaRPr lang="en-US" dirty="0">
              <a:latin typeface="Cambria"/>
              <a:cs typeface="Cambria"/>
            </a:endParaRPr>
          </a:p>
        </p:txBody>
      </p:sp>
      <p:sp>
        <p:nvSpPr>
          <p:cNvPr id="8" name="TextBox 7"/>
          <p:cNvSpPr txBox="1"/>
          <p:nvPr/>
        </p:nvSpPr>
        <p:spPr>
          <a:xfrm>
            <a:off x="4857450" y="6379958"/>
            <a:ext cx="3005951" cy="369332"/>
          </a:xfrm>
          <a:prstGeom prst="rect">
            <a:avLst/>
          </a:prstGeom>
          <a:noFill/>
        </p:spPr>
        <p:txBody>
          <a:bodyPr wrap="none" rtlCol="0">
            <a:spAutoFit/>
          </a:bodyPr>
          <a:lstStyle/>
          <a:p>
            <a:r>
              <a:rPr lang="en-US" dirty="0" smtClean="0">
                <a:latin typeface="Cambria"/>
                <a:cs typeface="Cambria"/>
              </a:rPr>
              <a:t>Examples of a 2D Phylogram</a:t>
            </a:r>
            <a:endParaRPr lang="en-US" dirty="0">
              <a:latin typeface="Cambria"/>
              <a:cs typeface="Cambria"/>
            </a:endParaRPr>
          </a:p>
        </p:txBody>
      </p:sp>
    </p:spTree>
    <p:extLst>
      <p:ext uri="{BB962C8B-B14F-4D97-AF65-F5344CB8AC3E}">
        <p14:creationId xmlns:p14="http://schemas.microsoft.com/office/powerpoint/2010/main" val="274934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Cuboid Cladogram (1)</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dirty="0" smtClean="0">
                <a:latin typeface="Cambria" panose="02040503050406030204" pitchFamily="18" charset="0"/>
              </a:rPr>
              <a:t>An example of 8 sequences and their dimension reduction result in 2D.</a:t>
            </a:r>
            <a:endParaRPr lang="en-US" dirty="0">
              <a:latin typeface="Cambria" panose="02040503050406030204" pitchFamily="18" charset="0"/>
            </a:endParaRPr>
          </a:p>
        </p:txBody>
      </p:sp>
      <p:grpSp>
        <p:nvGrpSpPr>
          <p:cNvPr id="4" name="Group 3"/>
          <p:cNvGrpSpPr/>
          <p:nvPr/>
        </p:nvGrpSpPr>
        <p:grpSpPr>
          <a:xfrm>
            <a:off x="1828800" y="3810000"/>
            <a:ext cx="4960620" cy="1874520"/>
            <a:chOff x="0" y="0"/>
            <a:chExt cx="4960620" cy="18745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800100"/>
              <a:ext cx="2255520" cy="1074420"/>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36520" cy="1874520"/>
            </a:xfrm>
            <a:prstGeom prst="rect">
              <a:avLst/>
            </a:prstGeom>
            <a:noFill/>
          </p:spPr>
        </p:pic>
      </p:grpSp>
    </p:spTree>
    <p:extLst>
      <p:ext uri="{BB962C8B-B14F-4D97-AF65-F5344CB8AC3E}">
        <p14:creationId xmlns:p14="http://schemas.microsoft.com/office/powerpoint/2010/main" val="1676247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Cuboid Cladogram (2)</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dirty="0" smtClean="0">
                <a:latin typeface="Cambria" panose="02040503050406030204" pitchFamily="18" charset="0"/>
              </a:rPr>
              <a:t>A naïve projection</a:t>
            </a:r>
          </a:p>
          <a:p>
            <a:endParaRPr lang="en-US" dirty="0"/>
          </a:p>
          <a:p>
            <a:endParaRPr lang="en-US" dirty="0" smtClean="0"/>
          </a:p>
          <a:p>
            <a:endParaRPr lang="en-US" dirty="0"/>
          </a:p>
          <a:p>
            <a:r>
              <a:rPr lang="en-US" dirty="0" smtClean="0">
                <a:latin typeface="Cambria" panose="02040503050406030204" pitchFamily="18" charset="0"/>
              </a:rPr>
              <a:t>A Projection done by using PCA</a:t>
            </a:r>
            <a:endParaRPr lang="en-US" dirty="0">
              <a:latin typeface="Cambria" panose="020405030504060302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3773805" cy="1292225"/>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029200"/>
            <a:ext cx="3054350" cy="1066800"/>
          </a:xfrm>
          <a:prstGeom prst="rect">
            <a:avLst/>
          </a:prstGeom>
          <a:noFill/>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88328"/>
            <a:ext cx="2597150" cy="2670175"/>
          </a:xfrm>
          <a:prstGeom prst="rect">
            <a:avLst/>
          </a:prstGeom>
          <a:noFill/>
        </p:spPr>
      </p:pic>
    </p:spTree>
    <p:extLst>
      <p:ext uri="{BB962C8B-B14F-4D97-AF65-F5344CB8AC3E}">
        <p14:creationId xmlns:p14="http://schemas.microsoft.com/office/powerpoint/2010/main" val="1802551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rPr>
              <a:t>Cuboid Cladogram (3)</a:t>
            </a:r>
            <a:endParaRPr lang="en-US" dirty="0">
              <a:latin typeface="Cambria" panose="02040503050406030204" pitchFamily="18" charset="0"/>
            </a:endParaRPr>
          </a:p>
        </p:txBody>
      </p:sp>
      <p:sp>
        <p:nvSpPr>
          <p:cNvPr id="3" name="Content Placeholder 2"/>
          <p:cNvSpPr>
            <a:spLocks noGrp="1"/>
          </p:cNvSpPr>
          <p:nvPr>
            <p:ph idx="1"/>
          </p:nvPr>
        </p:nvSpPr>
        <p:spPr>
          <a:xfrm>
            <a:off x="457200" y="1676400"/>
            <a:ext cx="4495800" cy="4572000"/>
          </a:xfrm>
        </p:spPr>
        <p:txBody>
          <a:bodyPr>
            <a:normAutofit lnSpcReduction="10000"/>
          </a:bodyPr>
          <a:lstStyle/>
          <a:p>
            <a:r>
              <a:rPr lang="en-US" sz="2400" dirty="0">
                <a:latin typeface="Cambria" panose="02040503050406030204" pitchFamily="18" charset="0"/>
              </a:rPr>
              <a:t>Phylogenetic Tree Generation</a:t>
            </a:r>
          </a:p>
          <a:p>
            <a:pPr lvl="1"/>
            <a:r>
              <a:rPr lang="en-US" sz="2000" dirty="0">
                <a:latin typeface="Cambria" panose="02040503050406030204" pitchFamily="18" charset="0"/>
              </a:rPr>
              <a:t>Generate a phylogenetic tree, e.g. Multiple Sequence Alignment and </a:t>
            </a:r>
            <a:r>
              <a:rPr lang="en-US" sz="2000" dirty="0" err="1">
                <a:latin typeface="Cambria" panose="02040503050406030204" pitchFamily="18" charset="0"/>
              </a:rPr>
              <a:t>RaXml</a:t>
            </a:r>
            <a:r>
              <a:rPr lang="en-US" sz="2000" dirty="0">
                <a:latin typeface="Cambria" panose="02040503050406030204" pitchFamily="18" charset="0"/>
              </a:rPr>
              <a:t>, Pairwise Sequence Alignment and Ninja</a:t>
            </a:r>
          </a:p>
          <a:p>
            <a:r>
              <a:rPr lang="en-US" sz="2400" dirty="0" smtClean="0">
                <a:latin typeface="Cambria" panose="02040503050406030204" pitchFamily="18" charset="0"/>
              </a:rPr>
              <a:t>Cubic Cladogram</a:t>
            </a:r>
          </a:p>
          <a:p>
            <a:pPr lvl="1"/>
            <a:r>
              <a:rPr lang="en-US" sz="2000" dirty="0" smtClean="0">
                <a:latin typeface="Cambria" panose="02040503050406030204" pitchFamily="18" charset="0"/>
              </a:rPr>
              <a:t>Use Principle Component Analysis (PCA) to select a plane which has the largest eigenvalue.</a:t>
            </a:r>
          </a:p>
          <a:p>
            <a:pPr lvl="1"/>
            <a:r>
              <a:rPr lang="en-US" sz="2000" dirty="0" smtClean="0">
                <a:latin typeface="Cambria" panose="02040503050406030204" pitchFamily="18" charset="0"/>
              </a:rPr>
              <a:t>For each point in the 3D space, project a point onto that plane</a:t>
            </a:r>
          </a:p>
          <a:p>
            <a:pPr lvl="1"/>
            <a:r>
              <a:rPr lang="en-US" sz="2000" dirty="0" smtClean="0">
                <a:latin typeface="Cambria" panose="02040503050406030204" pitchFamily="18" charset="0"/>
              </a:rPr>
              <a:t>Generate internal nodes of the tree by projecting them onto the edges from tree top to bottom.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524000"/>
            <a:ext cx="2788920" cy="2376108"/>
          </a:xfrm>
          <a:prstGeom prst="rect">
            <a:avLst/>
          </a:prstGeom>
        </p:spPr>
      </p:pic>
      <p:sp>
        <p:nvSpPr>
          <p:cNvPr id="5" name="Content Placeholder 2"/>
          <p:cNvSpPr txBox="1">
            <a:spLocks/>
          </p:cNvSpPr>
          <p:nvPr/>
        </p:nvSpPr>
        <p:spPr>
          <a:xfrm>
            <a:off x="457200" y="1676400"/>
            <a:ext cx="8229600" cy="4724401"/>
          </a:xfrm>
          <a:prstGeom prst="rect">
            <a:avLst/>
          </a:prstGeom>
        </p:spPr>
        <p:txBody>
          <a:bodyPr vert="horz" lIns="91390" tIns="45696" rIns="91390" bIns="45696" rtlCol="0">
            <a:normAutofit/>
          </a:bodyPr>
          <a:lst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latin typeface="Cambria" panose="02040503050406030204"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280" y="4191000"/>
            <a:ext cx="3280953" cy="180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62448" y="5997575"/>
            <a:ext cx="2532616" cy="307777"/>
          </a:xfrm>
          <a:prstGeom prst="rect">
            <a:avLst/>
          </a:prstGeom>
          <a:noFill/>
        </p:spPr>
        <p:txBody>
          <a:bodyPr wrap="none" rtlCol="0">
            <a:spAutoFit/>
          </a:bodyPr>
          <a:lstStyle/>
          <a:p>
            <a:r>
              <a:rPr lang="en-US" sz="1400" b="1" dirty="0" smtClean="0">
                <a:latin typeface="Cambria" panose="02040503050406030204" pitchFamily="18" charset="0"/>
              </a:rPr>
              <a:t>Cuboid Cladogram Examples</a:t>
            </a:r>
            <a:endParaRPr lang="en-US" sz="1400" b="1" dirty="0">
              <a:latin typeface="Cambria" panose="02040503050406030204" pitchFamily="18" charset="0"/>
            </a:endParaRPr>
          </a:p>
        </p:txBody>
      </p:sp>
    </p:spTree>
    <p:extLst>
      <p:ext uri="{BB962C8B-B14F-4D97-AF65-F5344CB8AC3E}">
        <p14:creationId xmlns:p14="http://schemas.microsoft.com/office/powerpoint/2010/main" val="2320900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rPr>
              <a:t>Data Clustering and Visualization</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342714" lvl="1" indent="-342714">
              <a:buFont typeface="Arial" pitchFamily="34" charset="0"/>
              <a:buChar char="•"/>
            </a:pPr>
            <a:r>
              <a:rPr lang="en-US" sz="2400" dirty="0">
                <a:latin typeface="Cambria" panose="02040503050406030204" pitchFamily="18" charset="0"/>
              </a:rPr>
              <a:t>Deterministic Annealing Clustering and Interpolative Dimension Reduction </a:t>
            </a:r>
            <a:r>
              <a:rPr lang="en-US" sz="2400" dirty="0" smtClean="0">
                <a:latin typeface="Cambria" panose="02040503050406030204" pitchFamily="18" charset="0"/>
              </a:rPr>
              <a:t>Method (DACIDR)</a:t>
            </a:r>
            <a:endParaRPr lang="en-US" sz="2400" dirty="0">
              <a:latin typeface="Cambria" panose="02040503050406030204" pitchFamily="18" charset="0"/>
            </a:endParaRPr>
          </a:p>
          <a:p>
            <a:pPr lvl="1"/>
            <a:r>
              <a:rPr lang="en-US" sz="2000" dirty="0" smtClean="0">
                <a:latin typeface="Cambria" panose="02040503050406030204" pitchFamily="18" charset="0"/>
              </a:rPr>
              <a:t>Dimension Reduction (Multidimensional Scaling)</a:t>
            </a:r>
          </a:p>
          <a:p>
            <a:pPr lvl="1"/>
            <a:r>
              <a:rPr lang="en-US" sz="2000" dirty="0" smtClean="0">
                <a:latin typeface="Cambria" panose="02040503050406030204" pitchFamily="18" charset="0"/>
              </a:rPr>
              <a:t>Clustering (Pairwise Clustering)</a:t>
            </a:r>
          </a:p>
          <a:p>
            <a:pPr lvl="1"/>
            <a:r>
              <a:rPr lang="en-US" sz="2000" dirty="0" smtClean="0">
                <a:latin typeface="Cambria" panose="02040503050406030204" pitchFamily="18" charset="0"/>
              </a:rPr>
              <a:t>Interpolative (Streaming)</a:t>
            </a:r>
          </a:p>
          <a:p>
            <a:r>
              <a:rPr lang="en-US" sz="2400" dirty="0" smtClean="0">
                <a:latin typeface="Cambria"/>
                <a:cs typeface="Cambria"/>
              </a:rPr>
              <a:t>Parallelized by Iterative </a:t>
            </a:r>
            <a:r>
              <a:rPr lang="en-US" sz="2400" dirty="0" err="1" smtClean="0">
                <a:latin typeface="Cambria"/>
                <a:cs typeface="Cambria"/>
              </a:rPr>
              <a:t>MapReduce</a:t>
            </a:r>
            <a:r>
              <a:rPr lang="en-US" sz="2400" dirty="0" smtClean="0">
                <a:latin typeface="Cambria"/>
                <a:cs typeface="Cambria"/>
              </a:rPr>
              <a:t> framework</a:t>
            </a:r>
            <a:endParaRPr lang="en-US" sz="2400" dirty="0">
              <a:latin typeface="Cambria"/>
              <a:cs typeface="Cambria"/>
            </a:endParaRPr>
          </a:p>
        </p:txBody>
      </p:sp>
      <p:sp>
        <p:nvSpPr>
          <p:cNvPr id="5" name="Flowchart: Process 4"/>
          <p:cNvSpPr/>
          <p:nvPr/>
        </p:nvSpPr>
        <p:spPr>
          <a:xfrm>
            <a:off x="266380" y="4732515"/>
            <a:ext cx="1680115" cy="92645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All-Pair Sequence Alignment</a:t>
            </a:r>
            <a:endParaRPr lang="en-US" dirty="0">
              <a:latin typeface="Cambria" panose="02040503050406030204" pitchFamily="18" charset="0"/>
              <a:cs typeface="Times New Roman" pitchFamily="18" charset="0"/>
            </a:endParaRPr>
          </a:p>
        </p:txBody>
      </p:sp>
      <p:sp>
        <p:nvSpPr>
          <p:cNvPr id="6" name="Flowchart: Process 5"/>
          <p:cNvSpPr/>
          <p:nvPr/>
        </p:nvSpPr>
        <p:spPr>
          <a:xfrm>
            <a:off x="5391666" y="4853133"/>
            <a:ext cx="1501335" cy="609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Interpolation</a:t>
            </a:r>
            <a:endParaRPr lang="en-US" dirty="0">
              <a:solidFill>
                <a:schemeClr val="tx1"/>
              </a:solidFill>
              <a:latin typeface="Cambria" panose="02040503050406030204" pitchFamily="18" charset="0"/>
              <a:cs typeface="Times New Roman" pitchFamily="18" charset="0"/>
            </a:endParaRPr>
          </a:p>
        </p:txBody>
      </p:sp>
      <p:sp>
        <p:nvSpPr>
          <p:cNvPr id="7" name="Flowchart: Process 6"/>
          <p:cNvSpPr/>
          <p:nvPr/>
        </p:nvSpPr>
        <p:spPr>
          <a:xfrm>
            <a:off x="2570456" y="4191000"/>
            <a:ext cx="2196546" cy="84491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Pairwise Clustering</a:t>
            </a:r>
            <a:endParaRPr lang="en-US" dirty="0">
              <a:solidFill>
                <a:schemeClr val="tx1"/>
              </a:solidFill>
              <a:latin typeface="Cambria" panose="02040503050406030204" pitchFamily="18" charset="0"/>
              <a:cs typeface="Times New Roman" pitchFamily="18" charset="0"/>
            </a:endParaRPr>
          </a:p>
        </p:txBody>
      </p:sp>
      <p:sp>
        <p:nvSpPr>
          <p:cNvPr id="8" name="Flowchart: Process 7"/>
          <p:cNvSpPr/>
          <p:nvPr/>
        </p:nvSpPr>
        <p:spPr>
          <a:xfrm>
            <a:off x="2570458" y="5257800"/>
            <a:ext cx="2196544" cy="831098"/>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Multidimensional Scaling</a:t>
            </a:r>
            <a:endParaRPr lang="en-US" dirty="0">
              <a:solidFill>
                <a:schemeClr val="tx1"/>
              </a:solidFill>
              <a:latin typeface="Cambria" panose="02040503050406030204" pitchFamily="18" charset="0"/>
              <a:cs typeface="Times New Roman" pitchFamily="18" charset="0"/>
            </a:endParaRPr>
          </a:p>
        </p:txBody>
      </p:sp>
      <p:sp>
        <p:nvSpPr>
          <p:cNvPr id="12" name="Flowchart: Process 11"/>
          <p:cNvSpPr/>
          <p:nvPr/>
        </p:nvSpPr>
        <p:spPr>
          <a:xfrm>
            <a:off x="7144740" y="4343400"/>
            <a:ext cx="1501335" cy="609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Visualization</a:t>
            </a:r>
            <a:endParaRPr lang="en-US" dirty="0">
              <a:solidFill>
                <a:schemeClr val="tx1"/>
              </a:solidFill>
              <a:latin typeface="Cambria" panose="02040503050406030204" pitchFamily="18" charset="0"/>
              <a:cs typeface="Times New Roman" pitchFamily="18" charset="0"/>
            </a:endParaRPr>
          </a:p>
        </p:txBody>
      </p:sp>
      <p:cxnSp>
        <p:nvCxnSpPr>
          <p:cNvPr id="16" name="Elbow Connector 15"/>
          <p:cNvCxnSpPr>
            <a:stCxn id="5" idx="3"/>
            <a:endCxn id="7" idx="1"/>
          </p:cNvCxnSpPr>
          <p:nvPr/>
        </p:nvCxnSpPr>
        <p:spPr>
          <a:xfrm flipV="1">
            <a:off x="1946495" y="4613459"/>
            <a:ext cx="623961" cy="58228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3"/>
            <a:endCxn id="8" idx="1"/>
          </p:cNvCxnSpPr>
          <p:nvPr/>
        </p:nvCxnSpPr>
        <p:spPr>
          <a:xfrm>
            <a:off x="1946495" y="5195743"/>
            <a:ext cx="623963" cy="477606"/>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6" idx="1"/>
          </p:cNvCxnSpPr>
          <p:nvPr/>
        </p:nvCxnSpPr>
        <p:spPr>
          <a:xfrm>
            <a:off x="4767002" y="4613459"/>
            <a:ext cx="624664" cy="54447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3"/>
            <a:endCxn id="6" idx="1"/>
          </p:cNvCxnSpPr>
          <p:nvPr/>
        </p:nvCxnSpPr>
        <p:spPr>
          <a:xfrm flipV="1">
            <a:off x="4767002" y="5157933"/>
            <a:ext cx="624664" cy="515416"/>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3"/>
            <a:endCxn id="12" idx="1"/>
          </p:cNvCxnSpPr>
          <p:nvPr/>
        </p:nvCxnSpPr>
        <p:spPr>
          <a:xfrm flipV="1">
            <a:off x="6893001" y="4648200"/>
            <a:ext cx="251739" cy="50973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775399" y="4006334"/>
            <a:ext cx="3301801" cy="369332"/>
          </a:xfrm>
          <a:prstGeom prst="rect">
            <a:avLst/>
          </a:prstGeom>
          <a:noFill/>
        </p:spPr>
        <p:txBody>
          <a:bodyPr wrap="none" rtlCol="0">
            <a:spAutoFit/>
          </a:bodyPr>
          <a:lstStyle/>
          <a:p>
            <a:r>
              <a:rPr lang="en-US" i="1" dirty="0" smtClean="0">
                <a:latin typeface="Cambria" panose="02040503050406030204" pitchFamily="18" charset="0"/>
              </a:rPr>
              <a:t>Simplified Flow Chart of DACIDR</a:t>
            </a:r>
            <a:endParaRPr lang="en-US" i="1" dirty="0">
              <a:latin typeface="Cambria" panose="02040503050406030204" pitchFamily="18" charset="0"/>
            </a:endParaRPr>
          </a:p>
        </p:txBody>
      </p:sp>
      <p:sp>
        <p:nvSpPr>
          <p:cNvPr id="20" name="Flowchart: Process 11"/>
          <p:cNvSpPr/>
          <p:nvPr/>
        </p:nvSpPr>
        <p:spPr>
          <a:xfrm>
            <a:off x="7185465" y="5257800"/>
            <a:ext cx="1501335" cy="609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Phylogenetic Analysis</a:t>
            </a:r>
            <a:endParaRPr lang="en-US" dirty="0">
              <a:solidFill>
                <a:schemeClr val="tx1"/>
              </a:solidFill>
              <a:latin typeface="Cambria" panose="02040503050406030204" pitchFamily="18" charset="0"/>
              <a:cs typeface="Times New Roman" pitchFamily="18" charset="0"/>
            </a:endParaRPr>
          </a:p>
        </p:txBody>
      </p:sp>
      <p:cxnSp>
        <p:nvCxnSpPr>
          <p:cNvPr id="21" name="Straight Arrow Connector 20"/>
          <p:cNvCxnSpPr>
            <a:stCxn id="6" idx="3"/>
            <a:endCxn id="20" idx="1"/>
          </p:cNvCxnSpPr>
          <p:nvPr/>
        </p:nvCxnSpPr>
        <p:spPr>
          <a:xfrm>
            <a:off x="6893001" y="5157933"/>
            <a:ext cx="292464" cy="40466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Flowchart: Process 4"/>
          <p:cNvSpPr/>
          <p:nvPr/>
        </p:nvSpPr>
        <p:spPr>
          <a:xfrm>
            <a:off x="266380" y="4732515"/>
            <a:ext cx="1680115" cy="926455"/>
          </a:xfrm>
          <a:prstGeom prst="flowChart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All-Pair Sequence Alignment</a:t>
            </a:r>
            <a:endParaRPr lang="en-US" dirty="0">
              <a:latin typeface="Cambria" panose="02040503050406030204" pitchFamily="18" charset="0"/>
              <a:cs typeface="Times New Roman" pitchFamily="18" charset="0"/>
            </a:endParaRPr>
          </a:p>
        </p:txBody>
      </p:sp>
      <p:sp>
        <p:nvSpPr>
          <p:cNvPr id="24" name="Flowchart: Process 5"/>
          <p:cNvSpPr/>
          <p:nvPr/>
        </p:nvSpPr>
        <p:spPr>
          <a:xfrm>
            <a:off x="5391666" y="4853133"/>
            <a:ext cx="1501335" cy="609600"/>
          </a:xfrm>
          <a:prstGeom prst="flowChart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Interpolation</a:t>
            </a:r>
            <a:endParaRPr lang="en-US" dirty="0">
              <a:solidFill>
                <a:schemeClr val="tx1"/>
              </a:solidFill>
              <a:latin typeface="Cambria" panose="02040503050406030204" pitchFamily="18" charset="0"/>
              <a:cs typeface="Times New Roman" pitchFamily="18" charset="0"/>
            </a:endParaRPr>
          </a:p>
        </p:txBody>
      </p:sp>
      <p:sp>
        <p:nvSpPr>
          <p:cNvPr id="25" name="Flowchart: Process 7"/>
          <p:cNvSpPr/>
          <p:nvPr/>
        </p:nvSpPr>
        <p:spPr>
          <a:xfrm>
            <a:off x="2570456" y="5264902"/>
            <a:ext cx="2196546" cy="831098"/>
          </a:xfrm>
          <a:prstGeom prst="flowChart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Multidimensional Scaling</a:t>
            </a:r>
            <a:endParaRPr lang="en-US" dirty="0">
              <a:solidFill>
                <a:schemeClr val="tx1"/>
              </a:solidFill>
              <a:latin typeface="Cambria" panose="02040503050406030204" pitchFamily="18" charset="0"/>
              <a:cs typeface="Times New Roman" pitchFamily="18" charset="0"/>
            </a:endParaRPr>
          </a:p>
        </p:txBody>
      </p:sp>
      <p:sp>
        <p:nvSpPr>
          <p:cNvPr id="26" name="Flowchart: Process 11"/>
          <p:cNvSpPr/>
          <p:nvPr/>
        </p:nvSpPr>
        <p:spPr>
          <a:xfrm>
            <a:off x="7144740" y="4343400"/>
            <a:ext cx="1501335" cy="609600"/>
          </a:xfrm>
          <a:prstGeom prst="flowChart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Visualization</a:t>
            </a:r>
            <a:endParaRPr lang="en-US" dirty="0">
              <a:solidFill>
                <a:schemeClr val="tx1"/>
              </a:solidFill>
              <a:latin typeface="Cambria" panose="02040503050406030204" pitchFamily="18" charset="0"/>
              <a:cs typeface="Times New Roman" pitchFamily="18" charset="0"/>
            </a:endParaRPr>
          </a:p>
        </p:txBody>
      </p:sp>
      <p:sp>
        <p:nvSpPr>
          <p:cNvPr id="27" name="Flowchart: Process 11"/>
          <p:cNvSpPr/>
          <p:nvPr/>
        </p:nvSpPr>
        <p:spPr>
          <a:xfrm>
            <a:off x="7185465" y="5257800"/>
            <a:ext cx="1501335" cy="609600"/>
          </a:xfrm>
          <a:prstGeom prst="flowChart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Phylogenetic Analysis</a:t>
            </a:r>
            <a:endParaRPr lang="en-US" dirty="0">
              <a:solidFill>
                <a:schemeClr val="tx1"/>
              </a:solidFill>
              <a:latin typeface="Cambria" panose="02040503050406030204" pitchFamily="18" charset="0"/>
              <a:cs typeface="Times New Roman" pitchFamily="18" charset="0"/>
            </a:endParaRPr>
          </a:p>
        </p:txBody>
      </p:sp>
      <p:sp>
        <p:nvSpPr>
          <p:cNvPr id="22" name="TextBox 21"/>
          <p:cNvSpPr txBox="1"/>
          <p:nvPr/>
        </p:nvSpPr>
        <p:spPr>
          <a:xfrm>
            <a:off x="114299" y="6172200"/>
            <a:ext cx="7239001" cy="646331"/>
          </a:xfrm>
          <a:prstGeom prst="rect">
            <a:avLst/>
          </a:prstGeom>
          <a:noFill/>
        </p:spPr>
        <p:txBody>
          <a:bodyPr wrap="square" rtlCol="0">
            <a:spAutoFit/>
          </a:bodyPr>
          <a:lstStyle/>
          <a:p>
            <a:r>
              <a:rPr lang="en-US" sz="1200" i="1" dirty="0">
                <a:latin typeface="Cambria" panose="02040503050406030204" pitchFamily="18" charset="0"/>
              </a:rPr>
              <a:t>Yang </a:t>
            </a:r>
            <a:r>
              <a:rPr lang="en-US" sz="1200" i="1" dirty="0" err="1">
                <a:latin typeface="Cambria" panose="02040503050406030204" pitchFamily="18" charset="0"/>
              </a:rPr>
              <a:t>Ruan</a:t>
            </a:r>
            <a:r>
              <a:rPr lang="en-US" sz="1200" i="1" dirty="0">
                <a:latin typeface="Cambria" panose="02040503050406030204" pitchFamily="18" charset="0"/>
              </a:rPr>
              <a:t>, </a:t>
            </a:r>
            <a:r>
              <a:rPr lang="en-US" sz="1200" i="1" dirty="0" err="1">
                <a:latin typeface="Cambria" panose="02040503050406030204" pitchFamily="18" charset="0"/>
              </a:rPr>
              <a:t>Saliya</a:t>
            </a:r>
            <a:r>
              <a:rPr lang="en-US" sz="1200" i="1" dirty="0">
                <a:latin typeface="Cambria" panose="02040503050406030204" pitchFamily="18" charset="0"/>
              </a:rPr>
              <a:t> </a:t>
            </a:r>
            <a:r>
              <a:rPr lang="en-US" sz="1200" i="1" dirty="0" err="1">
                <a:latin typeface="Cambria" panose="02040503050406030204" pitchFamily="18" charset="0"/>
              </a:rPr>
              <a:t>Ekanayake</a:t>
            </a:r>
            <a:r>
              <a:rPr lang="en-US" sz="1200" i="1" dirty="0">
                <a:latin typeface="Cambria" panose="02040503050406030204" pitchFamily="18" charset="0"/>
              </a:rPr>
              <a:t>, et al. </a:t>
            </a:r>
            <a:r>
              <a:rPr lang="en-US" sz="1200" b="1" i="1" dirty="0">
                <a:latin typeface="Cambria" panose="02040503050406030204" pitchFamily="18" charset="0"/>
              </a:rPr>
              <a:t>DACIDR: Deterministic Annealed Clustering with Interpolative Dimension Reduction using a Large Collection of 16S </a:t>
            </a:r>
            <a:r>
              <a:rPr lang="en-US" sz="1200" b="1" i="1" dirty="0" err="1">
                <a:latin typeface="Cambria" panose="02040503050406030204" pitchFamily="18" charset="0"/>
              </a:rPr>
              <a:t>rRNA</a:t>
            </a:r>
            <a:r>
              <a:rPr lang="en-US" sz="1200" b="1" i="1" dirty="0">
                <a:latin typeface="Cambria" panose="02040503050406030204" pitchFamily="18" charset="0"/>
              </a:rPr>
              <a:t> Sequences</a:t>
            </a:r>
            <a:r>
              <a:rPr lang="en-US" sz="1200" i="1" dirty="0">
                <a:latin typeface="Cambria" panose="02040503050406030204" pitchFamily="18" charset="0"/>
              </a:rPr>
              <a:t>. Proceedings of ACM-BCB 2012, Orlando, Florida, ACM, Oct. 7-Oct. 10, 2012.</a:t>
            </a:r>
          </a:p>
        </p:txBody>
      </p:sp>
    </p:spTree>
    <p:extLst>
      <p:ext uri="{BB962C8B-B14F-4D97-AF65-F5344CB8AC3E}">
        <p14:creationId xmlns:p14="http://schemas.microsoft.com/office/powerpoint/2010/main" val="39735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rPr>
              <a:t>Spherical Phylogram (1)</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Spherical Phylogram</a:t>
            </a:r>
          </a:p>
          <a:p>
            <a:pPr lvl="1"/>
            <a:r>
              <a:rPr lang="en-US" sz="2000" dirty="0" smtClean="0">
                <a:latin typeface="Cambria" panose="02040503050406030204" pitchFamily="18" charset="0"/>
              </a:rPr>
              <a:t>Select a pair of existing nodes </a:t>
            </a:r>
            <a:r>
              <a:rPr lang="en-US" sz="2000" i="1" dirty="0" smtClean="0">
                <a:latin typeface="Cambria" panose="02040503050406030204" pitchFamily="18" charset="0"/>
              </a:rPr>
              <a:t>a</a:t>
            </a:r>
            <a:r>
              <a:rPr lang="en-US" sz="2000" dirty="0" smtClean="0">
                <a:latin typeface="Cambria" panose="02040503050406030204" pitchFamily="18" charset="0"/>
              </a:rPr>
              <a:t> and </a:t>
            </a:r>
            <a:r>
              <a:rPr lang="en-US" sz="2000" i="1" dirty="0" smtClean="0">
                <a:latin typeface="Cambria" panose="02040503050406030204" pitchFamily="18" charset="0"/>
              </a:rPr>
              <a:t>b</a:t>
            </a:r>
            <a:r>
              <a:rPr lang="en-US" sz="2000" dirty="0" smtClean="0">
                <a:latin typeface="Cambria" panose="02040503050406030204" pitchFamily="18" charset="0"/>
              </a:rPr>
              <a:t>, and find a new node </a:t>
            </a:r>
            <a:r>
              <a:rPr lang="en-US" sz="2000" i="1" dirty="0" smtClean="0">
                <a:latin typeface="Cambria" panose="02040503050406030204" pitchFamily="18" charset="0"/>
              </a:rPr>
              <a:t>c</a:t>
            </a:r>
            <a:r>
              <a:rPr lang="en-US" sz="2000" dirty="0" smtClean="0">
                <a:latin typeface="Cambria" panose="02040503050406030204" pitchFamily="18" charset="0"/>
              </a:rPr>
              <a:t>, all other existing nodes are denoted as </a:t>
            </a:r>
            <a:r>
              <a:rPr lang="en-US" sz="2000" i="1" dirty="0" smtClean="0">
                <a:latin typeface="Cambria" panose="02040503050406030204" pitchFamily="18" charset="0"/>
              </a:rPr>
              <a:t>k</a:t>
            </a:r>
            <a:r>
              <a:rPr lang="en-US" sz="2000" dirty="0" smtClean="0">
                <a:latin typeface="Cambria" panose="02040503050406030204" pitchFamily="18" charset="0"/>
              </a:rPr>
              <a:t>, and there are a total of </a:t>
            </a:r>
            <a:r>
              <a:rPr lang="en-US" sz="2000" i="1" dirty="0" smtClean="0">
                <a:latin typeface="Cambria" panose="02040503050406030204" pitchFamily="18" charset="0"/>
              </a:rPr>
              <a:t>r</a:t>
            </a:r>
            <a:r>
              <a:rPr lang="en-US" sz="2000" dirty="0" smtClean="0">
                <a:latin typeface="Cambria" panose="02040503050406030204" pitchFamily="18" charset="0"/>
              </a:rPr>
              <a:t> existing nodes. New node </a:t>
            </a:r>
            <a:r>
              <a:rPr lang="en-US" sz="2000" i="1" dirty="0" smtClean="0">
                <a:latin typeface="Cambria" panose="02040503050406030204" pitchFamily="18" charset="0"/>
              </a:rPr>
              <a:t>c</a:t>
            </a:r>
            <a:r>
              <a:rPr lang="en-US" sz="2000" dirty="0" smtClean="0">
                <a:latin typeface="Cambria" panose="02040503050406030204" pitchFamily="18" charset="0"/>
              </a:rPr>
              <a:t> has distance:</a:t>
            </a:r>
            <a:endParaRPr lang="en-US" sz="2000" dirty="0">
              <a:latin typeface="Cambria" panose="02040503050406030204" pitchFamily="18" charset="0"/>
            </a:endParaRPr>
          </a:p>
          <a:p>
            <a:pPr lvl="1"/>
            <a:endParaRPr lang="en-US" sz="2000" dirty="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a:p>
            <a:pPr lvl="1"/>
            <a:r>
              <a:rPr lang="en-US" sz="2000" dirty="0" smtClean="0">
                <a:latin typeface="Cambria" panose="02040503050406030204" pitchFamily="18" charset="0"/>
              </a:rPr>
              <a:t>The existing nodes are </a:t>
            </a:r>
            <a:r>
              <a:rPr lang="en-US" sz="2000" i="1" dirty="0" smtClean="0">
                <a:latin typeface="Cambria" panose="02040503050406030204" pitchFamily="18" charset="0"/>
              </a:rPr>
              <a:t>in-sample</a:t>
            </a:r>
            <a:r>
              <a:rPr lang="en-US" sz="2000" dirty="0" smtClean="0">
                <a:latin typeface="Cambria" panose="02040503050406030204" pitchFamily="18" charset="0"/>
              </a:rPr>
              <a:t> points in 3D, and the new node is an </a:t>
            </a:r>
            <a:r>
              <a:rPr lang="en-US" sz="2000" i="1" dirty="0" smtClean="0">
                <a:latin typeface="Cambria" panose="02040503050406030204" pitchFamily="18" charset="0"/>
              </a:rPr>
              <a:t>out-of-sample</a:t>
            </a:r>
            <a:r>
              <a:rPr lang="en-US" sz="2000" dirty="0" smtClean="0">
                <a:latin typeface="Cambria" panose="02040503050406030204" pitchFamily="18" charset="0"/>
              </a:rPr>
              <a:t> point, thus can be interpolated into 3D space.</a:t>
            </a: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p:txBody>
      </p:sp>
      <p:sp>
        <p:nvSpPr>
          <p:cNvPr id="7" name="TextBox 6"/>
          <p:cNvSpPr txBox="1"/>
          <p:nvPr/>
        </p:nvSpPr>
        <p:spPr>
          <a:xfrm>
            <a:off x="6851025" y="3593068"/>
            <a:ext cx="616575" cy="369332"/>
          </a:xfrm>
          <a:prstGeom prst="rect">
            <a:avLst/>
          </a:prstGeom>
          <a:noFill/>
        </p:spPr>
        <p:txBody>
          <a:bodyPr wrap="none" rtlCol="0">
            <a:spAutoFit/>
          </a:bodyPr>
          <a:lstStyle/>
          <a:p>
            <a:r>
              <a:rPr lang="en-US" dirty="0" smtClean="0">
                <a:latin typeface="Cambria"/>
                <a:cs typeface="Cambria"/>
              </a:rPr>
              <a:t>(16)</a:t>
            </a:r>
            <a:endParaRPr lang="en-US" dirty="0">
              <a:latin typeface="Cambria"/>
              <a:cs typeface="Cambria"/>
            </a:endParaRPr>
          </a:p>
        </p:txBody>
      </p:sp>
      <p:sp>
        <p:nvSpPr>
          <p:cNvPr id="8" name="TextBox 7"/>
          <p:cNvSpPr txBox="1"/>
          <p:nvPr/>
        </p:nvSpPr>
        <p:spPr>
          <a:xfrm>
            <a:off x="6858000" y="4202668"/>
            <a:ext cx="616575" cy="369332"/>
          </a:xfrm>
          <a:prstGeom prst="rect">
            <a:avLst/>
          </a:prstGeom>
          <a:noFill/>
        </p:spPr>
        <p:txBody>
          <a:bodyPr wrap="none" rtlCol="0">
            <a:spAutoFit/>
          </a:bodyPr>
          <a:lstStyle/>
          <a:p>
            <a:r>
              <a:rPr lang="en-US" dirty="0" smtClean="0">
                <a:latin typeface="Cambria"/>
                <a:cs typeface="Cambria"/>
              </a:rPr>
              <a:t>(17)</a:t>
            </a:r>
            <a:endParaRPr lang="en-US" dirty="0">
              <a:latin typeface="Cambria"/>
              <a:cs typeface="Cambria"/>
            </a:endParaRPr>
          </a:p>
        </p:txBody>
      </p:sp>
      <p:sp>
        <p:nvSpPr>
          <p:cNvPr id="9" name="TextBox 8"/>
          <p:cNvSpPr txBox="1"/>
          <p:nvPr/>
        </p:nvSpPr>
        <p:spPr>
          <a:xfrm>
            <a:off x="6858000" y="4812268"/>
            <a:ext cx="616575" cy="369332"/>
          </a:xfrm>
          <a:prstGeom prst="rect">
            <a:avLst/>
          </a:prstGeom>
          <a:noFill/>
        </p:spPr>
        <p:txBody>
          <a:bodyPr wrap="none" rtlCol="0">
            <a:spAutoFit/>
          </a:bodyPr>
          <a:lstStyle/>
          <a:p>
            <a:r>
              <a:rPr lang="en-US" dirty="0" smtClean="0">
                <a:latin typeface="Cambria"/>
                <a:cs typeface="Cambria"/>
              </a:rPr>
              <a:t>(18)</a:t>
            </a:r>
            <a:endParaRPr lang="en-US" dirty="0">
              <a:latin typeface="Cambria"/>
              <a:cs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5665762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349"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20150881"/>
              </p:ext>
            </p:extLst>
          </p:nvPr>
        </p:nvGraphicFramePr>
        <p:xfrm>
          <a:off x="2423749" y="3104872"/>
          <a:ext cx="4281851" cy="1086128"/>
        </p:xfrm>
        <a:graphic>
          <a:graphicData uri="http://schemas.openxmlformats.org/presentationml/2006/ole">
            <mc:AlternateContent xmlns:mc="http://schemas.openxmlformats.org/markup-compatibility/2006">
              <mc:Choice xmlns:v="urn:schemas-microsoft-com:vml" Requires="v">
                <p:oleObj spid="_x0000_s1350" name="Equation" r:id="rId5" imgW="2603500" imgH="660400" progId="Equation.3">
                  <p:embed/>
                </p:oleObj>
              </mc:Choice>
              <mc:Fallback>
                <p:oleObj name="Equation" r:id="rId5" imgW="2603500" imgH="660400" progId="Equation.3">
                  <p:embed/>
                  <p:pic>
                    <p:nvPicPr>
                      <p:cNvPr id="0" name=""/>
                      <p:cNvPicPr/>
                      <p:nvPr/>
                    </p:nvPicPr>
                    <p:blipFill>
                      <a:blip r:embed="rId6"/>
                      <a:stretch>
                        <a:fillRect/>
                      </a:stretch>
                    </p:blipFill>
                    <p:spPr>
                      <a:xfrm>
                        <a:off x="2423749" y="3104872"/>
                        <a:ext cx="4281851" cy="108612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9557580"/>
              </p:ext>
            </p:extLst>
          </p:nvPr>
        </p:nvGraphicFramePr>
        <p:xfrm>
          <a:off x="2438400" y="4826000"/>
          <a:ext cx="4200525" cy="355600"/>
        </p:xfrm>
        <a:graphic>
          <a:graphicData uri="http://schemas.openxmlformats.org/presentationml/2006/ole">
            <mc:AlternateContent xmlns:mc="http://schemas.openxmlformats.org/markup-compatibility/2006">
              <mc:Choice xmlns:v="urn:schemas-microsoft-com:vml" Requires="v">
                <p:oleObj spid="_x0000_s1351" name="Equation" r:id="rId7" imgW="2400300" imgH="203200" progId="Equation.3">
                  <p:embed/>
                </p:oleObj>
              </mc:Choice>
              <mc:Fallback>
                <p:oleObj name="Equation" r:id="rId7" imgW="2400300" imgH="203200" progId="Equation.3">
                  <p:embed/>
                  <p:pic>
                    <p:nvPicPr>
                      <p:cNvPr id="0" name=""/>
                      <p:cNvPicPr/>
                      <p:nvPr/>
                    </p:nvPicPr>
                    <p:blipFill>
                      <a:blip r:embed="rId8"/>
                      <a:stretch>
                        <a:fillRect/>
                      </a:stretch>
                    </p:blipFill>
                    <p:spPr>
                      <a:xfrm>
                        <a:off x="2438400" y="4826000"/>
                        <a:ext cx="4200525" cy="355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58911076"/>
              </p:ext>
            </p:extLst>
          </p:nvPr>
        </p:nvGraphicFramePr>
        <p:xfrm>
          <a:off x="2438400" y="4277621"/>
          <a:ext cx="2524125" cy="370579"/>
        </p:xfrm>
        <a:graphic>
          <a:graphicData uri="http://schemas.openxmlformats.org/presentationml/2006/ole">
            <mc:AlternateContent xmlns:mc="http://schemas.openxmlformats.org/markup-compatibility/2006">
              <mc:Choice xmlns:v="urn:schemas-microsoft-com:vml" Requires="v">
                <p:oleObj spid="_x0000_s1352" name="Equation" r:id="rId9" imgW="1485900" imgH="203200" progId="Equation.3">
                  <p:embed/>
                </p:oleObj>
              </mc:Choice>
              <mc:Fallback>
                <p:oleObj name="Equation" r:id="rId9" imgW="1485900" imgH="203200" progId="Equation.3">
                  <p:embed/>
                  <p:pic>
                    <p:nvPicPr>
                      <p:cNvPr id="0" name=""/>
                      <p:cNvPicPr/>
                      <p:nvPr/>
                    </p:nvPicPr>
                    <p:blipFill>
                      <a:blip r:embed="rId10"/>
                      <a:stretch>
                        <a:fillRect/>
                      </a:stretch>
                    </p:blipFill>
                    <p:spPr>
                      <a:xfrm>
                        <a:off x="2438400" y="4277621"/>
                        <a:ext cx="2524125" cy="370579"/>
                      </a:xfrm>
                      <a:prstGeom prst="rect">
                        <a:avLst/>
                      </a:prstGeom>
                    </p:spPr>
                  </p:pic>
                </p:oleObj>
              </mc:Fallback>
            </mc:AlternateContent>
          </a:graphicData>
        </a:graphic>
      </p:graphicFrame>
      <p:sp>
        <p:nvSpPr>
          <p:cNvPr id="14" name="TextBox 13"/>
          <p:cNvSpPr txBox="1"/>
          <p:nvPr/>
        </p:nvSpPr>
        <p:spPr>
          <a:xfrm>
            <a:off x="21587" y="6172200"/>
            <a:ext cx="7239001" cy="646331"/>
          </a:xfrm>
          <a:prstGeom prst="rect">
            <a:avLst/>
          </a:prstGeom>
          <a:noFill/>
        </p:spPr>
        <p:txBody>
          <a:bodyPr wrap="square" rtlCol="0">
            <a:spAutoFit/>
          </a:bodyPr>
          <a:lstStyle/>
          <a:p>
            <a:r>
              <a:rPr lang="en-US" sz="1200" i="1" dirty="0">
                <a:latin typeface="Cambria" panose="02040503050406030204" pitchFamily="18" charset="0"/>
              </a:rPr>
              <a:t>Y </a:t>
            </a:r>
            <a:r>
              <a:rPr lang="en-US" sz="1200" i="1" dirty="0" err="1">
                <a:latin typeface="Cambria" panose="02040503050406030204" pitchFamily="18" charset="0"/>
              </a:rPr>
              <a:t>Ruan</a:t>
            </a:r>
            <a:r>
              <a:rPr lang="en-US" sz="1200" i="1" dirty="0">
                <a:latin typeface="Cambria" panose="02040503050406030204" pitchFamily="18" charset="0"/>
              </a:rPr>
              <a:t>, G House, S </a:t>
            </a:r>
            <a:r>
              <a:rPr lang="en-US" sz="1200" i="1" dirty="0" err="1">
                <a:latin typeface="Cambria" panose="02040503050406030204" pitchFamily="18" charset="0"/>
              </a:rPr>
              <a:t>Ekanayake</a:t>
            </a:r>
            <a:r>
              <a:rPr lang="en-US" sz="1200" i="1" dirty="0">
                <a:latin typeface="Cambria" panose="02040503050406030204" pitchFamily="18" charset="0"/>
              </a:rPr>
              <a:t>, U </a:t>
            </a:r>
            <a:r>
              <a:rPr lang="en-US" sz="1200" i="1" dirty="0" err="1">
                <a:latin typeface="Cambria" panose="02040503050406030204" pitchFamily="18" charset="0"/>
              </a:rPr>
              <a:t>Schütte</a:t>
            </a:r>
            <a:r>
              <a:rPr lang="en-US" sz="1200" i="1" dirty="0">
                <a:latin typeface="Cambria" panose="02040503050406030204" pitchFamily="18" charset="0"/>
              </a:rPr>
              <a:t>, JD </a:t>
            </a:r>
            <a:r>
              <a:rPr lang="en-US" sz="1200" i="1" dirty="0" err="1">
                <a:latin typeface="Cambria" panose="02040503050406030204" pitchFamily="18" charset="0"/>
              </a:rPr>
              <a:t>Bever</a:t>
            </a:r>
            <a:r>
              <a:rPr lang="en-US" sz="1200" i="1" dirty="0">
                <a:latin typeface="Cambria" panose="02040503050406030204" pitchFamily="18" charset="0"/>
              </a:rPr>
              <a:t>, H Tang, G Fox , </a:t>
            </a:r>
            <a:r>
              <a:rPr lang="en-US" sz="1200" b="1" i="1" dirty="0">
                <a:latin typeface="Cambria" panose="02040503050406030204" pitchFamily="18" charset="0"/>
              </a:rPr>
              <a:t>Integration of Clustering and Multidimensional Scaling to Determine Phylogenetic Trees as Spherical </a:t>
            </a:r>
            <a:r>
              <a:rPr lang="en-US" sz="1200" b="1" i="1" dirty="0" err="1">
                <a:latin typeface="Cambria" panose="02040503050406030204" pitchFamily="18" charset="0"/>
              </a:rPr>
              <a:t>Phylograms</a:t>
            </a:r>
            <a:r>
              <a:rPr lang="en-US" sz="1200" b="1" i="1" dirty="0">
                <a:latin typeface="Cambria" panose="02040503050406030204" pitchFamily="18" charset="0"/>
              </a:rPr>
              <a:t> Visualized in 3 Dimensions</a:t>
            </a:r>
            <a:r>
              <a:rPr lang="en-US" sz="1200" i="1" dirty="0">
                <a:latin typeface="Cambria" panose="02040503050406030204" pitchFamily="18" charset="0"/>
              </a:rPr>
              <a:t>,  Proceedings of C4Bio 2014, 26-29</a:t>
            </a:r>
          </a:p>
        </p:txBody>
      </p:sp>
    </p:spTree>
    <p:extLst>
      <p:ext uri="{BB962C8B-B14F-4D97-AF65-F5344CB8AC3E}">
        <p14:creationId xmlns:p14="http://schemas.microsoft.com/office/powerpoint/2010/main" val="2248544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Spherical Phylogram (2)</a:t>
            </a:r>
            <a:endParaRPr lang="en-US" dirty="0">
              <a:latin typeface="Cambria"/>
              <a:cs typeface="Cambria"/>
            </a:endParaRPr>
          </a:p>
        </p:txBody>
      </p:sp>
      <p:sp>
        <p:nvSpPr>
          <p:cNvPr id="3" name="Content Placeholder 2"/>
          <p:cNvSpPr>
            <a:spLocks noGrp="1"/>
          </p:cNvSpPr>
          <p:nvPr>
            <p:ph idx="1"/>
          </p:nvPr>
        </p:nvSpPr>
        <p:spPr>
          <a:xfrm>
            <a:off x="457200" y="1417638"/>
            <a:ext cx="4648200" cy="5278413"/>
          </a:xfrm>
        </p:spPr>
        <p:txBody>
          <a:bodyPr>
            <a:normAutofit lnSpcReduction="10000"/>
          </a:bodyPr>
          <a:lstStyle/>
          <a:p>
            <a:r>
              <a:rPr lang="en-US" sz="2400" dirty="0" smtClean="0">
                <a:latin typeface="Cambria" panose="02040503050406030204" pitchFamily="18" charset="0"/>
              </a:rPr>
              <a:t>Interpolative Joining</a:t>
            </a:r>
          </a:p>
          <a:p>
            <a:pPr marL="914400" lvl="1" indent="-457200">
              <a:buFont typeface="+mj-lt"/>
              <a:buAutoNum type="arabicPeriod"/>
            </a:pPr>
            <a:r>
              <a:rPr lang="en-US" sz="2000" dirty="0" smtClean="0">
                <a:latin typeface="Cambria" panose="02040503050406030204" pitchFamily="18" charset="0"/>
              </a:rPr>
              <a:t>For each pair of leaf nodes, compute the distance their parent to them and the distances of their parent to all other existing nodes.</a:t>
            </a:r>
          </a:p>
          <a:p>
            <a:pPr marL="914400" lvl="1" indent="-457200">
              <a:buFont typeface="+mj-lt"/>
              <a:buAutoNum type="arabicPeriod"/>
            </a:pPr>
            <a:r>
              <a:rPr lang="en-US" sz="2000" dirty="0" smtClean="0">
                <a:latin typeface="Cambria" panose="02040503050406030204" pitchFamily="18" charset="0"/>
              </a:rPr>
              <a:t>Interpolate the parent into the 3D plot by using that distance.</a:t>
            </a:r>
          </a:p>
          <a:p>
            <a:pPr marL="914400" lvl="1" indent="-457200">
              <a:buFont typeface="+mj-lt"/>
              <a:buAutoNum type="arabicPeriod"/>
            </a:pPr>
            <a:r>
              <a:rPr lang="en-US" sz="2000" dirty="0" smtClean="0">
                <a:latin typeface="Cambria" panose="02040503050406030204" pitchFamily="18" charset="0"/>
              </a:rPr>
              <a:t>Remove two leaf nodes from leaf nodes set and make the newly interpolated point an in-sample point.</a:t>
            </a:r>
          </a:p>
          <a:p>
            <a:pPr lvl="1"/>
            <a:r>
              <a:rPr lang="en-US" sz="2000" dirty="0" smtClean="0">
                <a:latin typeface="Cambria" panose="02040503050406030204" pitchFamily="18" charset="0"/>
              </a:rPr>
              <a:t>Tree determined by</a:t>
            </a:r>
            <a:endParaRPr lang="en-US" sz="2000" dirty="0">
              <a:latin typeface="Cambria" panose="02040503050406030204" pitchFamily="18" charset="0"/>
            </a:endParaRPr>
          </a:p>
          <a:p>
            <a:pPr lvl="2"/>
            <a:r>
              <a:rPr lang="en-US" sz="1800" dirty="0">
                <a:latin typeface="Cambria" panose="02040503050406030204" pitchFamily="18" charset="0"/>
              </a:rPr>
              <a:t>Existing tree, e.g. From </a:t>
            </a:r>
            <a:r>
              <a:rPr lang="en-US" sz="1800" dirty="0" err="1" smtClean="0">
                <a:latin typeface="Cambria" panose="02040503050406030204" pitchFamily="18" charset="0"/>
              </a:rPr>
              <a:t>RAxML</a:t>
            </a:r>
            <a:endParaRPr lang="en-US" sz="1800" dirty="0">
              <a:latin typeface="Cambria" panose="02040503050406030204" pitchFamily="18" charset="0"/>
            </a:endParaRPr>
          </a:p>
          <a:p>
            <a:pPr lvl="2"/>
            <a:r>
              <a:rPr lang="en-US" sz="1800" dirty="0">
                <a:latin typeface="Cambria" panose="02040503050406030204" pitchFamily="18" charset="0"/>
              </a:rPr>
              <a:t>Generate tree, i.e. neighbor </a:t>
            </a:r>
            <a:r>
              <a:rPr lang="en-US" sz="1800" dirty="0" smtClean="0">
                <a:latin typeface="Cambria" panose="02040503050406030204" pitchFamily="18" charset="0"/>
              </a:rPr>
              <a:t>joining</a:t>
            </a:r>
            <a:endParaRPr lang="en-US" sz="1800" dirty="0">
              <a:latin typeface="Cambria" panose="020405030504060302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0" y="1600200"/>
            <a:ext cx="2895601" cy="21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615" y="4025900"/>
            <a:ext cx="2323015"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48094" y="6247106"/>
            <a:ext cx="2728055" cy="307777"/>
          </a:xfrm>
          <a:prstGeom prst="rect">
            <a:avLst/>
          </a:prstGeom>
          <a:noFill/>
        </p:spPr>
        <p:txBody>
          <a:bodyPr wrap="none" rtlCol="0">
            <a:spAutoFit/>
          </a:bodyPr>
          <a:lstStyle/>
          <a:p>
            <a:r>
              <a:rPr lang="en-US" sz="1400" b="1" dirty="0" smtClean="0">
                <a:latin typeface="Cambria" panose="02040503050406030204" pitchFamily="18" charset="0"/>
              </a:rPr>
              <a:t>Spherical Phylogram Examples</a:t>
            </a:r>
            <a:endParaRPr lang="en-US" sz="1400" b="1" dirty="0">
              <a:latin typeface="Cambria" panose="02040503050406030204" pitchFamily="18" charset="0"/>
            </a:endParaRPr>
          </a:p>
        </p:txBody>
      </p:sp>
    </p:spTree>
    <p:extLst>
      <p:ext uri="{BB962C8B-B14F-4D97-AF65-F5344CB8AC3E}">
        <p14:creationId xmlns:p14="http://schemas.microsoft.com/office/powerpoint/2010/main" val="826183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Motivation</a:t>
            </a:r>
          </a:p>
          <a:p>
            <a:r>
              <a:rPr lang="en-US" dirty="0" smtClean="0">
                <a:latin typeface="Cambria" panose="02040503050406030204" pitchFamily="18" charset="0"/>
              </a:rPr>
              <a:t>Background and Related Work</a:t>
            </a:r>
          </a:p>
          <a:p>
            <a:r>
              <a:rPr lang="en-US" dirty="0" smtClean="0">
                <a:latin typeface="Cambria" panose="02040503050406030204" pitchFamily="18" charset="0"/>
              </a:rPr>
              <a:t>Research Issues</a:t>
            </a:r>
          </a:p>
          <a:p>
            <a:r>
              <a:rPr lang="en-US" dirty="0" smtClean="0">
                <a:solidFill>
                  <a:srgbClr val="0000FF"/>
                </a:solidFill>
                <a:latin typeface="Cambria" panose="02040503050406030204" pitchFamily="18" charset="0"/>
              </a:rPr>
              <a:t>Experimental Analysis</a:t>
            </a:r>
          </a:p>
          <a:p>
            <a:pPr lvl="1"/>
            <a:r>
              <a:rPr lang="en-US" dirty="0" smtClean="0">
                <a:solidFill>
                  <a:srgbClr val="0000FF"/>
                </a:solidFill>
                <a:latin typeface="Cambria" panose="02040503050406030204" pitchFamily="18" charset="0"/>
              </a:rPr>
              <a:t>WDA-SMACOF and WDA-MI-MDS</a:t>
            </a:r>
          </a:p>
          <a:p>
            <a:pPr lvl="1"/>
            <a:r>
              <a:rPr lang="en-US" dirty="0" smtClean="0">
                <a:solidFill>
                  <a:srgbClr val="0000FF"/>
                </a:solidFill>
                <a:latin typeface="Cambria" panose="02040503050406030204" pitchFamily="18" charset="0"/>
              </a:rPr>
              <a:t>Hierarchical Interpolation</a:t>
            </a:r>
          </a:p>
          <a:p>
            <a:pPr lvl="1"/>
            <a:r>
              <a:rPr lang="en-US" dirty="0" smtClean="0">
                <a:solidFill>
                  <a:srgbClr val="0000FF"/>
                </a:solidFill>
                <a:latin typeface="Cambria" panose="02040503050406030204" pitchFamily="18" charset="0"/>
              </a:rPr>
              <a:t>3D Phylogenetic Tree Display</a:t>
            </a:r>
          </a:p>
          <a:p>
            <a:r>
              <a:rPr lang="en-US" dirty="0" smtClean="0">
                <a:latin typeface="Cambria" panose="02040503050406030204" pitchFamily="18" charset="0"/>
              </a:rPr>
              <a:t>Conclusion and </a:t>
            </a:r>
            <a:r>
              <a:rPr lang="en-US" dirty="0" err="1" smtClean="0">
                <a:latin typeface="Cambria" panose="02040503050406030204" pitchFamily="18" charset="0"/>
              </a:rPr>
              <a:t>Futurework</a:t>
            </a:r>
            <a:endParaRPr lang="en-US" dirty="0" smtClean="0">
              <a:latin typeface="Cambria" panose="02040503050406030204" pitchFamily="18" charset="0"/>
            </a:endParaRPr>
          </a:p>
        </p:txBody>
      </p:sp>
    </p:spTree>
    <p:extLst>
      <p:ext uri="{BB962C8B-B14F-4D97-AF65-F5344CB8AC3E}">
        <p14:creationId xmlns:p14="http://schemas.microsoft.com/office/powerpoint/2010/main" val="2776578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Experimental Environment</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Cambria" panose="02040503050406030204" pitchFamily="18" charset="0"/>
              </a:rPr>
              <a:t>Environment</a:t>
            </a:r>
          </a:p>
          <a:p>
            <a:pPr lvl="1"/>
            <a:r>
              <a:rPr lang="en-US" sz="2000" dirty="0" smtClean="0">
                <a:latin typeface="Cambria" panose="02040503050406030204" pitchFamily="18" charset="0"/>
              </a:rPr>
              <a:t>100 </a:t>
            </a:r>
            <a:r>
              <a:rPr lang="en-US" sz="2000" dirty="0">
                <a:latin typeface="Cambria" panose="02040503050406030204" pitchFamily="18" charset="0"/>
              </a:rPr>
              <a:t>nodes (800 cores) of </a:t>
            </a:r>
            <a:r>
              <a:rPr lang="en-US" sz="2000" dirty="0" err="1" smtClean="0">
                <a:latin typeface="Cambria" panose="02040503050406030204" pitchFamily="18" charset="0"/>
              </a:rPr>
              <a:t>PolarGrid</a:t>
            </a:r>
            <a:endParaRPr lang="en-US" sz="2000" dirty="0" smtClean="0">
              <a:latin typeface="Cambria" panose="02040503050406030204" pitchFamily="18" charset="0"/>
            </a:endParaRPr>
          </a:p>
          <a:p>
            <a:pPr lvl="1"/>
            <a:r>
              <a:rPr lang="en-US" sz="2000" dirty="0" smtClean="0">
                <a:latin typeface="Cambria" panose="02040503050406030204" pitchFamily="18" charset="0"/>
              </a:rPr>
              <a:t>80 nodes (640 cores) of </a:t>
            </a:r>
            <a:r>
              <a:rPr lang="en-US" sz="2000" dirty="0" err="1" smtClean="0">
                <a:latin typeface="Cambria" panose="02040503050406030204" pitchFamily="18" charset="0"/>
              </a:rPr>
              <a:t>FutureGrid</a:t>
            </a:r>
            <a:r>
              <a:rPr lang="en-US" sz="2000" dirty="0" smtClean="0">
                <a:latin typeface="Cambria" panose="02040503050406030204" pitchFamily="18" charset="0"/>
              </a:rPr>
              <a:t> </a:t>
            </a:r>
            <a:r>
              <a:rPr lang="en-US" sz="2000" dirty="0" err="1" smtClean="0">
                <a:latin typeface="Cambria" panose="02040503050406030204" pitchFamily="18" charset="0"/>
              </a:rPr>
              <a:t>Xray</a:t>
            </a:r>
            <a:endParaRPr lang="en-US" sz="2000" dirty="0" smtClean="0">
              <a:latin typeface="Cambria" panose="02040503050406030204" pitchFamily="18" charset="0"/>
            </a:endParaRPr>
          </a:p>
          <a:p>
            <a:pPr lvl="1"/>
            <a:r>
              <a:rPr lang="en-US" sz="2000" dirty="0" smtClean="0">
                <a:latin typeface="Cambria" panose="02040503050406030204" pitchFamily="18" charset="0"/>
              </a:rPr>
              <a:t>128 nodes (4096 cores) of BigRed2</a:t>
            </a:r>
          </a:p>
          <a:p>
            <a:r>
              <a:rPr lang="en-US" sz="2400" dirty="0" smtClean="0">
                <a:latin typeface="Cambria" panose="02040503050406030204" pitchFamily="18" charset="0"/>
              </a:rPr>
              <a:t>Dataset</a:t>
            </a:r>
          </a:p>
          <a:p>
            <a:pPr lvl="1"/>
            <a:r>
              <a:rPr lang="en-US" sz="2000" dirty="0" smtClean="0">
                <a:latin typeface="Cambria" panose="02040503050406030204" pitchFamily="18" charset="0"/>
              </a:rPr>
              <a:t>16S </a:t>
            </a:r>
            <a:r>
              <a:rPr lang="en-US" sz="2000" dirty="0" err="1" smtClean="0">
                <a:latin typeface="Cambria" panose="02040503050406030204" pitchFamily="18" charset="0"/>
              </a:rPr>
              <a:t>rRNA</a:t>
            </a:r>
            <a:r>
              <a:rPr lang="en-US" sz="2000" dirty="0" smtClean="0">
                <a:latin typeface="Cambria" panose="02040503050406030204" pitchFamily="18" charset="0"/>
              </a:rPr>
              <a:t> data with 680k unique sequences</a:t>
            </a:r>
          </a:p>
          <a:p>
            <a:pPr lvl="1"/>
            <a:r>
              <a:rPr lang="en-US" sz="2000" dirty="0" smtClean="0">
                <a:latin typeface="Cambria" panose="02040503050406030204" pitchFamily="18" charset="0"/>
              </a:rPr>
              <a:t>Artificial RNA data with 4640 unique sequences</a:t>
            </a:r>
          </a:p>
          <a:p>
            <a:pPr lvl="1"/>
            <a:r>
              <a:rPr lang="en-US" sz="2000" dirty="0" smtClean="0">
                <a:latin typeface="Cambria" panose="02040503050406030204" pitchFamily="18" charset="0"/>
              </a:rPr>
              <a:t>COG Protein data with 183k unique sequences</a:t>
            </a:r>
          </a:p>
          <a:p>
            <a:pPr lvl="1"/>
            <a:r>
              <a:rPr lang="en-US" sz="2000" dirty="0" smtClean="0">
                <a:latin typeface="Cambria" panose="02040503050406030204" pitchFamily="18" charset="0"/>
              </a:rPr>
              <a:t>AM Fungi Data with 446k unique sequences</a:t>
            </a:r>
            <a:endParaRPr lang="en-US" sz="2400" dirty="0"/>
          </a:p>
          <a:p>
            <a:r>
              <a:rPr lang="en-US" sz="2400" dirty="0" smtClean="0">
                <a:latin typeface="Cambria" panose="02040503050406030204" pitchFamily="18" charset="0"/>
              </a:rPr>
              <a:t>Parallel Runtimes</a:t>
            </a:r>
          </a:p>
          <a:p>
            <a:pPr lvl="1"/>
            <a:r>
              <a:rPr lang="en-US" sz="2000" dirty="0" smtClean="0">
                <a:latin typeface="Cambria" panose="02040503050406030204" pitchFamily="18" charset="0"/>
              </a:rPr>
              <a:t>Hadoop, an open source MapReduce runtime</a:t>
            </a:r>
          </a:p>
          <a:p>
            <a:pPr lvl="1"/>
            <a:r>
              <a:rPr lang="en-US" sz="2000" dirty="0" smtClean="0">
                <a:latin typeface="Cambria" panose="02040503050406030204" pitchFamily="18" charset="0"/>
              </a:rPr>
              <a:t>Twister,  an iterative </a:t>
            </a:r>
            <a:r>
              <a:rPr lang="en-US" sz="2000" dirty="0" err="1" smtClean="0">
                <a:latin typeface="Cambria" panose="02040503050406030204" pitchFamily="18" charset="0"/>
              </a:rPr>
              <a:t>MapReduce</a:t>
            </a:r>
            <a:r>
              <a:rPr lang="en-US" sz="2000" dirty="0" smtClean="0">
                <a:latin typeface="Cambria" panose="02040503050406030204" pitchFamily="18" charset="0"/>
              </a:rPr>
              <a:t> runtime</a:t>
            </a:r>
          </a:p>
          <a:p>
            <a:pPr lvl="1"/>
            <a:r>
              <a:rPr lang="en-US" sz="2000" dirty="0" smtClean="0">
                <a:latin typeface="Cambria" panose="02040503050406030204" pitchFamily="18" charset="0"/>
              </a:rPr>
              <a:t>Harp, an iterative </a:t>
            </a:r>
            <a:r>
              <a:rPr lang="en-US" sz="2000" dirty="0" err="1" smtClean="0">
                <a:latin typeface="Cambria" panose="02040503050406030204" pitchFamily="18" charset="0"/>
              </a:rPr>
              <a:t>MapReduce</a:t>
            </a:r>
            <a:r>
              <a:rPr lang="en-US" sz="2000" dirty="0" smtClean="0">
                <a:latin typeface="Cambria" panose="02040503050406030204" pitchFamily="18" charset="0"/>
              </a:rPr>
              <a:t> plugin for Hadoop</a:t>
            </a:r>
          </a:p>
        </p:txBody>
      </p:sp>
    </p:spTree>
    <p:extLst>
      <p:ext uri="{BB962C8B-B14F-4D97-AF65-F5344CB8AC3E}">
        <p14:creationId xmlns:p14="http://schemas.microsoft.com/office/powerpoint/2010/main" val="1227887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latin typeface="Cambria" panose="02040503050406030204" pitchFamily="18" charset="0"/>
              </a:rPr>
              <a:t>Algorithm Comparison</a:t>
            </a:r>
            <a:endParaRPr lang="en-US" dirty="0">
              <a:latin typeface="Cambria" panose="02040503050406030204" pitchFamily="18" charset="0"/>
            </a:endParaRPr>
          </a:p>
        </p:txBody>
      </p:sp>
      <p:sp>
        <p:nvSpPr>
          <p:cNvPr id="3" name="Content Placeholder 2"/>
          <p:cNvSpPr>
            <a:spLocks noGrp="1"/>
          </p:cNvSpPr>
          <p:nvPr>
            <p:ph idx="1"/>
          </p:nvPr>
        </p:nvSpPr>
        <p:spPr>
          <a:xfrm>
            <a:off x="457200" y="1295400"/>
            <a:ext cx="8229600" cy="4953001"/>
          </a:xfrm>
        </p:spPr>
        <p:txBody>
          <a:bodyPr>
            <a:normAutofit/>
          </a:bodyPr>
          <a:lstStyle/>
          <a:p>
            <a:r>
              <a:rPr lang="en-US" sz="2400" dirty="0" smtClean="0">
                <a:latin typeface="Cambria" panose="02040503050406030204" pitchFamily="18" charset="0"/>
              </a:rPr>
              <a:t>MDS Algorithm Comparison</a:t>
            </a:r>
          </a:p>
          <a:p>
            <a:endParaRPr lang="en-US" sz="2400" dirty="0">
              <a:latin typeface="Cambria" panose="02040503050406030204" pitchFamily="18" charset="0"/>
            </a:endParaRPr>
          </a:p>
          <a:p>
            <a:endParaRPr lang="en-US" sz="2400" dirty="0" smtClean="0">
              <a:latin typeface="Cambria" panose="02040503050406030204" pitchFamily="18" charset="0"/>
            </a:endParaRPr>
          </a:p>
          <a:p>
            <a:endParaRPr lang="en-US" sz="2400" dirty="0" smtClean="0">
              <a:latin typeface="Cambria" panose="02040503050406030204" pitchFamily="18" charset="0"/>
            </a:endParaRPr>
          </a:p>
          <a:p>
            <a:r>
              <a:rPr lang="en-US" sz="2400" dirty="0" smtClean="0">
                <a:latin typeface="Cambria" panose="02040503050406030204" pitchFamily="18" charset="0"/>
              </a:rPr>
              <a:t>Interpolation Algorithm Comparison</a:t>
            </a:r>
          </a:p>
          <a:p>
            <a:endParaRPr lang="en-US" sz="2400" dirty="0">
              <a:latin typeface="Cambria" panose="02040503050406030204" pitchFamily="18" charset="0"/>
            </a:endParaRPr>
          </a:p>
          <a:p>
            <a:endParaRPr lang="en-US" sz="2400" dirty="0" smtClean="0">
              <a:latin typeface="Cambria" panose="02040503050406030204" pitchFamily="18" charset="0"/>
            </a:endParaRPr>
          </a:p>
          <a:p>
            <a:endParaRPr lang="en-US" sz="2400" dirty="0" smtClean="0">
              <a:latin typeface="Cambria" panose="02040503050406030204" pitchFamily="18" charset="0"/>
            </a:endParaRPr>
          </a:p>
          <a:p>
            <a:endParaRPr lang="en-US" sz="2400" dirty="0" smtClean="0">
              <a:latin typeface="Cambria" panose="02040503050406030204" pitchFamily="18" charset="0"/>
            </a:endParaRPr>
          </a:p>
          <a:p>
            <a:r>
              <a:rPr lang="en-US" sz="2400" dirty="0" smtClean="0">
                <a:latin typeface="Cambria" panose="02040503050406030204" pitchFamily="18" charset="0"/>
              </a:rPr>
              <a:t>Phylogenetic Tree Algorithm Comparison</a:t>
            </a:r>
            <a:endParaRPr lang="en-US" sz="2400"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50978661"/>
              </p:ext>
            </p:extLst>
          </p:nvPr>
        </p:nvGraphicFramePr>
        <p:xfrm>
          <a:off x="990601" y="1752600"/>
          <a:ext cx="6629398" cy="1280160"/>
        </p:xfrm>
        <a:graphic>
          <a:graphicData uri="http://schemas.openxmlformats.org/drawingml/2006/table">
            <a:tbl>
              <a:tblPr firstRow="1" firstCol="1" bandRow="1">
                <a:tableStyleId>{5C22544A-7EE6-4342-B048-85BDC9FD1C3A}</a:tableStyleId>
              </a:tblPr>
              <a:tblGrid>
                <a:gridCol w="2209514"/>
                <a:gridCol w="2209514"/>
                <a:gridCol w="2210370"/>
              </a:tblGrid>
              <a:tr h="315024">
                <a:tc>
                  <a:txBody>
                    <a:bodyPr/>
                    <a:lstStyle/>
                    <a:p>
                      <a:pPr marL="0" marR="0">
                        <a:lnSpc>
                          <a:spcPct val="200000"/>
                        </a:lnSpc>
                        <a:spcBef>
                          <a:spcPts val="0"/>
                        </a:spcBef>
                        <a:spcAft>
                          <a:spcPts val="0"/>
                        </a:spcAft>
                      </a:pPr>
                      <a:r>
                        <a:rPr lang="en-US" sz="1400" dirty="0">
                          <a:effectLst/>
                        </a:rPr>
                        <a:t> </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a:effectLst/>
                        </a:rPr>
                        <a:t>DA</a:t>
                      </a:r>
                      <a:endParaRPr lang="en-US" sz="140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a:effectLst/>
                        </a:rPr>
                        <a:t>EM</a:t>
                      </a:r>
                      <a:endParaRPr lang="en-US" sz="1400" dirty="0">
                        <a:effectLst/>
                        <a:latin typeface="Times New Roman"/>
                        <a:ea typeface="宋体"/>
                      </a:endParaRPr>
                    </a:p>
                  </a:txBody>
                  <a:tcPr marL="73025" marR="73025" marT="0" marB="0" anchor="ctr"/>
                </a:tc>
              </a:tr>
              <a:tr h="315024">
                <a:tc>
                  <a:txBody>
                    <a:bodyPr/>
                    <a:lstStyle/>
                    <a:p>
                      <a:pPr marL="0" marR="0">
                        <a:lnSpc>
                          <a:spcPct val="200000"/>
                        </a:lnSpc>
                        <a:spcBef>
                          <a:spcPts val="0"/>
                        </a:spcBef>
                        <a:spcAft>
                          <a:spcPts val="0"/>
                        </a:spcAft>
                      </a:pPr>
                      <a:r>
                        <a:rPr lang="en-US" sz="1400" dirty="0">
                          <a:effectLst/>
                        </a:rPr>
                        <a:t>Weight</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a:solidFill>
                            <a:srgbClr val="FF0000"/>
                          </a:solidFill>
                          <a:effectLst/>
                        </a:rPr>
                        <a:t>WDA-SMACOF</a:t>
                      </a:r>
                      <a:endParaRPr lang="en-US" sz="1400" dirty="0">
                        <a:solidFill>
                          <a:srgbClr val="FF0000"/>
                        </a:solidFill>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a:effectLst/>
                        </a:rPr>
                        <a:t>WEM-SMACOF</a:t>
                      </a:r>
                      <a:endParaRPr lang="en-US" sz="1400" dirty="0">
                        <a:effectLst/>
                        <a:latin typeface="Times New Roman"/>
                        <a:ea typeface="宋体"/>
                      </a:endParaRPr>
                    </a:p>
                  </a:txBody>
                  <a:tcPr marL="73025" marR="73025" marT="0" marB="0" anchor="ctr"/>
                </a:tc>
              </a:tr>
              <a:tr h="315024">
                <a:tc>
                  <a:txBody>
                    <a:bodyPr/>
                    <a:lstStyle/>
                    <a:p>
                      <a:pPr marL="0" marR="0">
                        <a:lnSpc>
                          <a:spcPct val="200000"/>
                        </a:lnSpc>
                        <a:spcBef>
                          <a:spcPts val="0"/>
                        </a:spcBef>
                        <a:spcAft>
                          <a:spcPts val="0"/>
                        </a:spcAft>
                      </a:pPr>
                      <a:r>
                        <a:rPr lang="en-US" sz="1400" dirty="0">
                          <a:effectLst/>
                        </a:rPr>
                        <a:t>Non-Weight</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a:effectLst/>
                        </a:rPr>
                        <a:t>NDA-SMACOF</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a:effectLst/>
                        </a:rPr>
                        <a:t>NEM-SMACOF</a:t>
                      </a:r>
                      <a:endParaRPr lang="en-US" sz="1400" dirty="0">
                        <a:effectLst/>
                        <a:latin typeface="Times New Roman"/>
                        <a:ea typeface="宋体"/>
                      </a:endParaRPr>
                    </a:p>
                  </a:txBody>
                  <a:tcPr marL="73025" marR="73025"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1740706"/>
              </p:ext>
            </p:extLst>
          </p:nvPr>
        </p:nvGraphicFramePr>
        <p:xfrm>
          <a:off x="990599" y="3581399"/>
          <a:ext cx="6629400" cy="1097472"/>
        </p:xfrm>
        <a:graphic>
          <a:graphicData uri="http://schemas.openxmlformats.org/drawingml/2006/table">
            <a:tbl>
              <a:tblPr firstRow="1" firstCol="1" bandRow="1">
                <a:tableStyleId>{5C22544A-7EE6-4342-B048-85BDC9FD1C3A}</a:tableStyleId>
              </a:tblPr>
              <a:tblGrid>
                <a:gridCol w="2209515"/>
                <a:gridCol w="2209515"/>
                <a:gridCol w="2210370"/>
              </a:tblGrid>
              <a:tr h="358193">
                <a:tc>
                  <a:txBody>
                    <a:bodyPr/>
                    <a:lstStyle/>
                    <a:p>
                      <a:pPr marL="0" marR="0">
                        <a:lnSpc>
                          <a:spcPct val="200000"/>
                        </a:lnSpc>
                        <a:spcBef>
                          <a:spcPts val="0"/>
                        </a:spcBef>
                        <a:spcAft>
                          <a:spcPts val="0"/>
                        </a:spcAft>
                      </a:pPr>
                      <a:r>
                        <a:rPr lang="en-US" sz="1400" kern="1400" dirty="0">
                          <a:effectLst/>
                        </a:rPr>
                        <a:t> </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a:effectLst/>
                        </a:rPr>
                        <a:t>DA</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a:effectLst/>
                        </a:rPr>
                        <a:t>EM</a:t>
                      </a:r>
                      <a:endParaRPr lang="en-US" sz="1400" dirty="0">
                        <a:effectLst/>
                        <a:latin typeface="Times New Roman"/>
                        <a:ea typeface="宋体"/>
                      </a:endParaRPr>
                    </a:p>
                  </a:txBody>
                  <a:tcPr marL="73025" marR="73025" marT="0" marB="0" anchor="ctr"/>
                </a:tc>
              </a:tr>
              <a:tr h="358193">
                <a:tc>
                  <a:txBody>
                    <a:bodyPr/>
                    <a:lstStyle/>
                    <a:p>
                      <a:pPr marL="0" marR="0">
                        <a:lnSpc>
                          <a:spcPct val="200000"/>
                        </a:lnSpc>
                        <a:spcBef>
                          <a:spcPts val="0"/>
                        </a:spcBef>
                        <a:spcAft>
                          <a:spcPts val="0"/>
                        </a:spcAft>
                      </a:pPr>
                      <a:r>
                        <a:rPr lang="en-US" sz="1400" kern="1400">
                          <a:effectLst/>
                        </a:rPr>
                        <a:t>Weight</a:t>
                      </a:r>
                      <a:endParaRPr lang="en-US" sz="140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a:solidFill>
                            <a:srgbClr val="FF0000"/>
                          </a:solidFill>
                          <a:effectLst/>
                        </a:rPr>
                        <a:t>WDA-MI-MDS</a:t>
                      </a:r>
                      <a:endParaRPr lang="en-US" sz="1400" dirty="0">
                        <a:solidFill>
                          <a:srgbClr val="FF0000"/>
                        </a:solidFill>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a:solidFill>
                            <a:srgbClr val="FF0000"/>
                          </a:solidFill>
                          <a:effectLst/>
                        </a:rPr>
                        <a:t>WEM-MI-MDS</a:t>
                      </a:r>
                      <a:endParaRPr lang="en-US" sz="1400" dirty="0">
                        <a:solidFill>
                          <a:srgbClr val="FF0000"/>
                        </a:solidFill>
                        <a:effectLst/>
                        <a:latin typeface="Times New Roman"/>
                        <a:ea typeface="宋体"/>
                      </a:endParaRPr>
                    </a:p>
                  </a:txBody>
                  <a:tcPr marL="73025" marR="73025" marT="0" marB="0" anchor="ctr"/>
                </a:tc>
              </a:tr>
              <a:tr h="358193">
                <a:tc>
                  <a:txBody>
                    <a:bodyPr/>
                    <a:lstStyle/>
                    <a:p>
                      <a:pPr marL="0" marR="0">
                        <a:lnSpc>
                          <a:spcPct val="200000"/>
                        </a:lnSpc>
                        <a:spcBef>
                          <a:spcPts val="0"/>
                        </a:spcBef>
                        <a:spcAft>
                          <a:spcPts val="0"/>
                        </a:spcAft>
                      </a:pPr>
                      <a:r>
                        <a:rPr lang="en-US" sz="1400" kern="1400">
                          <a:effectLst/>
                        </a:rPr>
                        <a:t>Non-Weight</a:t>
                      </a:r>
                      <a:endParaRPr lang="en-US" sz="140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a:effectLst/>
                        </a:rPr>
                        <a:t>NDA-MI-MDS</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a:effectLst/>
                        </a:rPr>
                        <a:t>NEM-MI-MDS</a:t>
                      </a:r>
                      <a:endParaRPr lang="en-US" sz="1400" dirty="0">
                        <a:effectLst/>
                        <a:latin typeface="Times New Roman"/>
                        <a:ea typeface="宋体"/>
                      </a:endParaRPr>
                    </a:p>
                  </a:txBody>
                  <a:tcPr marL="73025" marR="73025"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5652187"/>
              </p:ext>
            </p:extLst>
          </p:nvPr>
        </p:nvGraphicFramePr>
        <p:xfrm>
          <a:off x="990599" y="5715000"/>
          <a:ext cx="6629399" cy="853440"/>
        </p:xfrm>
        <a:graphic>
          <a:graphicData uri="http://schemas.openxmlformats.org/drawingml/2006/table">
            <a:tbl>
              <a:tblPr firstCol="1" bandRow="1">
                <a:tableStyleId>{5C22544A-7EE6-4342-B048-85BDC9FD1C3A}</a:tableStyleId>
              </a:tblPr>
              <a:tblGrid>
                <a:gridCol w="1656869"/>
                <a:gridCol w="1657510"/>
                <a:gridCol w="1657510"/>
                <a:gridCol w="1657510"/>
              </a:tblGrid>
              <a:tr h="0">
                <a:tc>
                  <a:txBody>
                    <a:bodyPr/>
                    <a:lstStyle/>
                    <a:p>
                      <a:pPr marL="0" marR="0">
                        <a:lnSpc>
                          <a:spcPct val="200000"/>
                        </a:lnSpc>
                        <a:spcBef>
                          <a:spcPts val="0"/>
                        </a:spcBef>
                        <a:spcAft>
                          <a:spcPts val="0"/>
                        </a:spcAft>
                      </a:pPr>
                      <a:r>
                        <a:rPr lang="en-US" sz="1400" kern="1400" dirty="0" smtClean="0">
                          <a:effectLst/>
                        </a:rPr>
                        <a:t>Alignment Methods</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smtClean="0">
                          <a:solidFill>
                            <a:schemeClr val="tx1"/>
                          </a:solidFill>
                          <a:effectLst/>
                        </a:rPr>
                        <a:t>SWG</a:t>
                      </a:r>
                      <a:endParaRPr lang="en-US" sz="1400" dirty="0">
                        <a:solidFill>
                          <a:schemeClr val="tx1"/>
                        </a:solidFill>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smtClean="0">
                          <a:solidFill>
                            <a:schemeClr val="tx1"/>
                          </a:solidFill>
                          <a:effectLst/>
                          <a:latin typeface="Times New Roman"/>
                          <a:ea typeface="宋体"/>
                        </a:rPr>
                        <a:t>NW</a:t>
                      </a:r>
                      <a:endParaRPr lang="en-US" sz="1400" dirty="0">
                        <a:solidFill>
                          <a:schemeClr val="tx1"/>
                        </a:solidFill>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smtClean="0">
                          <a:solidFill>
                            <a:schemeClr val="tx1"/>
                          </a:solidFill>
                          <a:effectLst/>
                          <a:latin typeface="Times New Roman"/>
                          <a:ea typeface="宋体"/>
                        </a:rPr>
                        <a:t>MSA</a:t>
                      </a:r>
                      <a:endParaRPr lang="en-US" sz="1400" dirty="0">
                        <a:solidFill>
                          <a:schemeClr val="tx1"/>
                        </a:solidFill>
                        <a:effectLst/>
                        <a:latin typeface="Times New Roman"/>
                        <a:ea typeface="宋体"/>
                      </a:endParaRPr>
                    </a:p>
                  </a:txBody>
                  <a:tcPr marL="73025" marR="73025" marT="0" marB="0" anchor="ctr"/>
                </a:tc>
              </a:tr>
              <a:tr h="0">
                <a:tc>
                  <a:txBody>
                    <a:bodyPr/>
                    <a:lstStyle/>
                    <a:p>
                      <a:pPr marL="0" marR="0">
                        <a:lnSpc>
                          <a:spcPct val="200000"/>
                        </a:lnSpc>
                        <a:spcBef>
                          <a:spcPts val="0"/>
                        </a:spcBef>
                        <a:spcAft>
                          <a:spcPts val="0"/>
                        </a:spcAft>
                      </a:pPr>
                      <a:r>
                        <a:rPr lang="en-US" sz="1400" kern="1400" dirty="0" smtClean="0">
                          <a:effectLst/>
                        </a:rPr>
                        <a:t>MDS Methods</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kern="1400" dirty="0" smtClean="0">
                          <a:solidFill>
                            <a:srgbClr val="FF0000"/>
                          </a:solidFill>
                          <a:effectLst/>
                        </a:rPr>
                        <a:t>WDA-SMACOF</a:t>
                      </a:r>
                      <a:endParaRPr lang="en-US" sz="1400" dirty="0">
                        <a:solidFill>
                          <a:srgbClr val="FF0000"/>
                        </a:solidFill>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smtClean="0">
                          <a:effectLst/>
                          <a:latin typeface="Times New Roman"/>
                          <a:ea typeface="宋体"/>
                        </a:rPr>
                        <a:t>EM-SMACOF</a:t>
                      </a:r>
                      <a:endParaRPr lang="en-US" sz="1400" dirty="0">
                        <a:effectLst/>
                        <a:latin typeface="Times New Roman"/>
                        <a:ea typeface="宋体"/>
                      </a:endParaRPr>
                    </a:p>
                  </a:txBody>
                  <a:tcPr marL="73025" marR="73025" marT="0" marB="0" anchor="ctr"/>
                </a:tc>
                <a:tc>
                  <a:txBody>
                    <a:bodyPr/>
                    <a:lstStyle/>
                    <a:p>
                      <a:pPr marL="0" marR="0">
                        <a:lnSpc>
                          <a:spcPct val="200000"/>
                        </a:lnSpc>
                        <a:spcBef>
                          <a:spcPts val="0"/>
                        </a:spcBef>
                        <a:spcAft>
                          <a:spcPts val="0"/>
                        </a:spcAft>
                      </a:pPr>
                      <a:r>
                        <a:rPr lang="en-US" sz="1400" dirty="0" smtClean="0">
                          <a:effectLst/>
                          <a:latin typeface="Times New Roman"/>
                          <a:ea typeface="宋体"/>
                        </a:rPr>
                        <a:t>EM-SMACOF</a:t>
                      </a:r>
                      <a:endParaRPr lang="en-US" sz="1400" dirty="0">
                        <a:effectLst/>
                        <a:latin typeface="Times New Roman"/>
                        <a:ea typeface="宋体"/>
                      </a:endParaRPr>
                    </a:p>
                  </a:txBody>
                  <a:tcPr marL="73025" marR="73025"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5135979"/>
              </p:ext>
            </p:extLst>
          </p:nvPr>
        </p:nvGraphicFramePr>
        <p:xfrm>
          <a:off x="990600" y="4800600"/>
          <a:ext cx="6629399" cy="426720"/>
        </p:xfrm>
        <a:graphic>
          <a:graphicData uri="http://schemas.openxmlformats.org/drawingml/2006/table">
            <a:tbl>
              <a:tblPr firstCol="1" bandRow="1">
                <a:tableStyleId>{5C22544A-7EE6-4342-B048-85BDC9FD1C3A}</a:tableStyleId>
              </a:tblPr>
              <a:tblGrid>
                <a:gridCol w="1325572"/>
                <a:gridCol w="1325572"/>
                <a:gridCol w="1326085"/>
                <a:gridCol w="1326085"/>
                <a:gridCol w="1326085"/>
              </a:tblGrid>
              <a:tr h="0">
                <a:tc>
                  <a:txBody>
                    <a:bodyPr/>
                    <a:lstStyle/>
                    <a:p>
                      <a:pPr marL="0" marR="0" algn="just">
                        <a:lnSpc>
                          <a:spcPct val="200000"/>
                        </a:lnSpc>
                        <a:spcBef>
                          <a:spcPts val="0"/>
                        </a:spcBef>
                        <a:spcAft>
                          <a:spcPts val="600"/>
                        </a:spcAft>
                      </a:pPr>
                      <a:r>
                        <a:rPr lang="en-US" sz="1400" kern="1400" dirty="0">
                          <a:effectLst/>
                        </a:rPr>
                        <a:t> </a:t>
                      </a:r>
                      <a:r>
                        <a:rPr lang="en-US" sz="1400" kern="1400" dirty="0" smtClean="0">
                          <a:effectLst/>
                        </a:rPr>
                        <a:t>Hierarchical</a:t>
                      </a:r>
                      <a:endParaRPr lang="en-US" sz="1400" dirty="0">
                        <a:effectLst/>
                        <a:latin typeface="Times New Roman"/>
                        <a:ea typeface="MS Mincho"/>
                        <a:cs typeface="Times New Roman"/>
                      </a:endParaRPr>
                    </a:p>
                  </a:txBody>
                  <a:tcPr marL="73025" marR="73025" marT="0" marB="0" anchor="ctr"/>
                </a:tc>
                <a:tc>
                  <a:txBody>
                    <a:bodyPr/>
                    <a:lstStyle/>
                    <a:p>
                      <a:pPr marL="0" marR="0" algn="just">
                        <a:lnSpc>
                          <a:spcPct val="200000"/>
                        </a:lnSpc>
                        <a:spcBef>
                          <a:spcPts val="0"/>
                        </a:spcBef>
                        <a:spcAft>
                          <a:spcPts val="600"/>
                        </a:spcAft>
                      </a:pPr>
                      <a:r>
                        <a:rPr lang="en-US" sz="1400" kern="1400" dirty="0" smtClean="0">
                          <a:effectLst/>
                        </a:rPr>
                        <a:t>HI-MI (SSP)</a:t>
                      </a:r>
                      <a:endParaRPr lang="en-US" sz="1400" dirty="0">
                        <a:effectLst/>
                        <a:latin typeface="Times New Roman"/>
                        <a:ea typeface="MS Mincho"/>
                        <a:cs typeface="Times New Roman"/>
                      </a:endParaRPr>
                    </a:p>
                  </a:txBody>
                  <a:tcPr marL="73025" marR="73025" marT="0" marB="0" anchor="ctr"/>
                </a:tc>
                <a:tc>
                  <a:txBody>
                    <a:bodyPr/>
                    <a:lstStyle/>
                    <a:p>
                      <a:pPr marL="0" marR="0" algn="just">
                        <a:lnSpc>
                          <a:spcPct val="200000"/>
                        </a:lnSpc>
                        <a:spcBef>
                          <a:spcPts val="0"/>
                        </a:spcBef>
                        <a:spcAft>
                          <a:spcPts val="600"/>
                        </a:spcAft>
                      </a:pPr>
                      <a:r>
                        <a:rPr lang="en-US" sz="1400" kern="1400" dirty="0" smtClean="0">
                          <a:solidFill>
                            <a:srgbClr val="FF0000"/>
                          </a:solidFill>
                          <a:effectLst/>
                        </a:rPr>
                        <a:t>HE-MI (SSP)</a:t>
                      </a:r>
                      <a:endParaRPr lang="en-US" sz="1400" dirty="0">
                        <a:solidFill>
                          <a:srgbClr val="FF0000"/>
                        </a:solidFill>
                        <a:effectLst/>
                        <a:latin typeface="Times New Roman"/>
                        <a:ea typeface="MS Mincho"/>
                        <a:cs typeface="Times New Roman"/>
                      </a:endParaRPr>
                    </a:p>
                  </a:txBody>
                  <a:tcPr marL="73025" marR="73025" marT="0" marB="0" anchor="ctr"/>
                </a:tc>
                <a:tc>
                  <a:txBody>
                    <a:bodyPr/>
                    <a:lstStyle/>
                    <a:p>
                      <a:pPr marL="0" marR="0" algn="just">
                        <a:lnSpc>
                          <a:spcPct val="200000"/>
                        </a:lnSpc>
                        <a:spcBef>
                          <a:spcPts val="0"/>
                        </a:spcBef>
                        <a:spcAft>
                          <a:spcPts val="600"/>
                        </a:spcAft>
                      </a:pPr>
                      <a:r>
                        <a:rPr lang="en-US" sz="1400" dirty="0" smtClean="0">
                          <a:solidFill>
                            <a:srgbClr val="FF0000"/>
                          </a:solidFill>
                          <a:effectLst/>
                          <a:latin typeface="Times New Roman"/>
                          <a:ea typeface="MS Mincho"/>
                          <a:cs typeface="Times New Roman"/>
                        </a:rPr>
                        <a:t>HE-MI(CN)</a:t>
                      </a:r>
                      <a:endParaRPr lang="en-US" sz="1400" dirty="0">
                        <a:solidFill>
                          <a:srgbClr val="FF0000"/>
                        </a:solidFill>
                        <a:effectLst/>
                        <a:latin typeface="Times New Roman"/>
                        <a:ea typeface="MS Mincho"/>
                        <a:cs typeface="Times New Roman"/>
                      </a:endParaRPr>
                    </a:p>
                  </a:txBody>
                  <a:tcPr marL="73025" marR="73025" marT="0" marB="0" anchor="ctr"/>
                </a:tc>
                <a:tc>
                  <a:txBody>
                    <a:bodyPr/>
                    <a:lstStyle/>
                    <a:p>
                      <a:pPr marL="0" marR="0" algn="just">
                        <a:lnSpc>
                          <a:spcPct val="200000"/>
                        </a:lnSpc>
                        <a:spcBef>
                          <a:spcPts val="0"/>
                        </a:spcBef>
                        <a:spcAft>
                          <a:spcPts val="600"/>
                        </a:spcAft>
                      </a:pPr>
                      <a:r>
                        <a:rPr lang="en-US" sz="1400" dirty="0" smtClean="0">
                          <a:effectLst/>
                          <a:latin typeface="Times New Roman"/>
                          <a:ea typeface="MS Mincho"/>
                          <a:cs typeface="Times New Roman"/>
                        </a:rPr>
                        <a:t>MI-MDS</a:t>
                      </a:r>
                      <a:endParaRPr lang="en-US" sz="1400" dirty="0">
                        <a:effectLst/>
                        <a:latin typeface="Times New Roman"/>
                        <a:ea typeface="MS Mincho"/>
                        <a:cs typeface="Times New Roman"/>
                      </a:endParaRPr>
                    </a:p>
                  </a:txBody>
                  <a:tcPr marL="73025" marR="73025" marT="0" marB="0" anchor="ctr"/>
                </a:tc>
              </a:tr>
            </a:tbl>
          </a:graphicData>
        </a:graphic>
      </p:graphicFrame>
    </p:spTree>
    <p:extLst>
      <p:ext uri="{BB962C8B-B14F-4D97-AF65-F5344CB8AC3E}">
        <p14:creationId xmlns:p14="http://schemas.microsoft.com/office/powerpoint/2010/main" val="1305415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Visualization</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Use PlotViz3 to visualize the result</a:t>
            </a:r>
          </a:p>
          <a:p>
            <a:r>
              <a:rPr lang="en-US" sz="2400" dirty="0" smtClean="0">
                <a:latin typeface="Cambria" panose="02040503050406030204" pitchFamily="18" charset="0"/>
              </a:rPr>
              <a:t>Different colors are from clustering result</a:t>
            </a:r>
          </a:p>
        </p:txBody>
      </p:sp>
      <p:sp>
        <p:nvSpPr>
          <p:cNvPr id="7" name="TextBox 6"/>
          <p:cNvSpPr txBox="1"/>
          <p:nvPr/>
        </p:nvSpPr>
        <p:spPr>
          <a:xfrm>
            <a:off x="932507" y="3331679"/>
            <a:ext cx="1370568" cy="369332"/>
          </a:xfrm>
          <a:prstGeom prst="rect">
            <a:avLst/>
          </a:prstGeom>
          <a:noFill/>
        </p:spPr>
        <p:txBody>
          <a:bodyPr wrap="none" rtlCol="0">
            <a:spAutoFit/>
          </a:bodyPr>
          <a:lstStyle/>
          <a:p>
            <a:r>
              <a:rPr lang="en-US" dirty="0" err="1" smtClean="0"/>
              <a:t>Artifical</a:t>
            </a:r>
            <a:r>
              <a:rPr lang="en-US" dirty="0" smtClean="0"/>
              <a:t> RNA</a:t>
            </a:r>
            <a:endParaRPr lang="en-US" dirty="0"/>
          </a:p>
        </p:txBody>
      </p:sp>
      <p:sp>
        <p:nvSpPr>
          <p:cNvPr id="8" name="TextBox 7"/>
          <p:cNvSpPr txBox="1"/>
          <p:nvPr/>
        </p:nvSpPr>
        <p:spPr>
          <a:xfrm>
            <a:off x="3619877" y="3331679"/>
            <a:ext cx="1439818" cy="369332"/>
          </a:xfrm>
          <a:prstGeom prst="rect">
            <a:avLst/>
          </a:prstGeom>
          <a:noFill/>
        </p:spPr>
        <p:txBody>
          <a:bodyPr wrap="none" rtlCol="0">
            <a:spAutoFit/>
          </a:bodyPr>
          <a:lstStyle/>
          <a:p>
            <a:r>
              <a:rPr lang="en-US" dirty="0" smtClean="0"/>
              <a:t>hmp16SrRNA</a:t>
            </a:r>
            <a:endParaRPr lang="en-US" dirty="0"/>
          </a:p>
        </p:txBody>
      </p:sp>
      <p:sp>
        <p:nvSpPr>
          <p:cNvPr id="9" name="TextBox 8"/>
          <p:cNvSpPr txBox="1"/>
          <p:nvPr/>
        </p:nvSpPr>
        <p:spPr>
          <a:xfrm>
            <a:off x="6463961" y="3339133"/>
            <a:ext cx="1338572" cy="369332"/>
          </a:xfrm>
          <a:prstGeom prst="rect">
            <a:avLst/>
          </a:prstGeom>
          <a:noFill/>
        </p:spPr>
        <p:txBody>
          <a:bodyPr wrap="none" rtlCol="0">
            <a:spAutoFit/>
          </a:bodyPr>
          <a:lstStyle/>
          <a:p>
            <a:r>
              <a:rPr lang="en-US" dirty="0" smtClean="0"/>
              <a:t>COG Protein</a:t>
            </a:r>
            <a:endParaRPr lang="en-US" dirty="0"/>
          </a:p>
        </p:txBody>
      </p:sp>
      <p:pic>
        <p:nvPicPr>
          <p:cNvPr id="2050" name="Picture 2" descr="C:\Users\Ryan\Dropbox\PhD_Dissertation\plots\Manxcat-188234-NW-TransformLog-TM12TP6_points_w_orig_pn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43686"/>
            <a:ext cx="2653831" cy="23547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yan\Dropbox\PhD_Dissertation\plots\4640_WDA_pw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206" y="3880677"/>
            <a:ext cx="2613811" cy="2319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yan\Dropbox\PhD_Dissertation\plots\16S rRNA total Heuristic Interpol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80677"/>
            <a:ext cx="2613812" cy="23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06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WDA-SMACOF (1)</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sz="2000" dirty="0" smtClean="0">
                <a:latin typeface="Cambria" panose="02040503050406030204" pitchFamily="18" charset="0"/>
              </a:rPr>
              <a:t>Normalized STRESS of WDA-SMACOF vs DA-SMACOF and EM-SMACOF</a:t>
            </a:r>
          </a:p>
          <a:p>
            <a:pPr lvl="1"/>
            <a:r>
              <a:rPr lang="en-US" sz="1600" dirty="0" smtClean="0">
                <a:latin typeface="Cambria" panose="02040503050406030204" pitchFamily="18" charset="0"/>
              </a:rPr>
              <a:t>Input Data: 2k </a:t>
            </a:r>
            <a:r>
              <a:rPr lang="en-US" sz="1600" dirty="0" err="1" smtClean="0">
                <a:latin typeface="Cambria" panose="02040503050406030204" pitchFamily="18" charset="0"/>
              </a:rPr>
              <a:t>Metagenomics</a:t>
            </a:r>
            <a:r>
              <a:rPr lang="en-US" sz="1600" dirty="0" smtClean="0">
                <a:latin typeface="Cambria" panose="02040503050406030204" pitchFamily="18" charset="0"/>
              </a:rPr>
              <a:t> DNA, 10k hmp16SrRNA, and 4872 COG Protein sequences.</a:t>
            </a:r>
          </a:p>
          <a:p>
            <a:pPr lvl="1"/>
            <a:r>
              <a:rPr lang="en-US" sz="1600" dirty="0" smtClean="0">
                <a:latin typeface="Cambria" panose="02040503050406030204" pitchFamily="18" charset="0"/>
              </a:rPr>
              <a:t>Running Environment: </a:t>
            </a:r>
            <a:r>
              <a:rPr lang="en-US" sz="1600" dirty="0" err="1" smtClean="0">
                <a:latin typeface="Cambria" panose="02040503050406030204" pitchFamily="18" charset="0"/>
              </a:rPr>
              <a:t>FutureGrid</a:t>
            </a:r>
            <a:r>
              <a:rPr lang="en-US" sz="1600" dirty="0" smtClean="0">
                <a:latin typeface="Cambria" panose="02040503050406030204" pitchFamily="18" charset="0"/>
              </a:rPr>
              <a:t> </a:t>
            </a:r>
            <a:r>
              <a:rPr lang="en-US" sz="1600" dirty="0" err="1" smtClean="0">
                <a:latin typeface="Cambria" panose="02040503050406030204" pitchFamily="18" charset="0"/>
              </a:rPr>
              <a:t>Xray</a:t>
            </a:r>
            <a:r>
              <a:rPr lang="en-US" sz="1600" dirty="0" smtClean="0">
                <a:latin typeface="Cambria" panose="02040503050406030204" pitchFamily="18" charset="0"/>
              </a:rPr>
              <a:t> from 80 cores to 320 cores.</a:t>
            </a:r>
          </a:p>
          <a:p>
            <a:pPr lvl="1"/>
            <a:r>
              <a:rPr lang="en-US" sz="1600" dirty="0" smtClean="0">
                <a:latin typeface="Cambria" panose="02040503050406030204" pitchFamily="18" charset="0"/>
              </a:rPr>
              <a:t>10% of distances are considered missing</a:t>
            </a:r>
            <a:endParaRPr lang="en-US" sz="1600" dirty="0">
              <a:latin typeface="Cambria" panose="02040503050406030204" pitchFamily="18" charset="0"/>
            </a:endParaRPr>
          </a:p>
        </p:txBody>
      </p:sp>
      <p:graphicFrame>
        <p:nvGraphicFramePr>
          <p:cNvPr id="5" name="Chart 4"/>
          <p:cNvGraphicFramePr/>
          <p:nvPr>
            <p:extLst>
              <p:ext uri="{D42A27DB-BD31-4B8C-83A1-F6EECF244321}">
                <p14:modId xmlns:p14="http://schemas.microsoft.com/office/powerpoint/2010/main" val="2745828883"/>
              </p:ext>
            </p:extLst>
          </p:nvPr>
        </p:nvGraphicFramePr>
        <p:xfrm>
          <a:off x="4724400" y="3657600"/>
          <a:ext cx="4038600" cy="2773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638225185"/>
              </p:ext>
            </p:extLst>
          </p:nvPr>
        </p:nvGraphicFramePr>
        <p:xfrm>
          <a:off x="228600" y="3581400"/>
          <a:ext cx="41148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0885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rPr>
              <a:t>WDA-SMACOF (2)</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sz="2000" dirty="0" smtClean="0">
                <a:latin typeface="Cambria" panose="02040503050406030204" pitchFamily="18" charset="0"/>
              </a:rPr>
              <a:t>Time Cost of CG vs Matrix Inversion (Cholesky Decomposition)</a:t>
            </a:r>
          </a:p>
          <a:p>
            <a:pPr lvl="1"/>
            <a:r>
              <a:rPr lang="en-US" sz="1600" dirty="0" smtClean="0">
                <a:latin typeface="Cambria" panose="02040503050406030204" pitchFamily="18" charset="0"/>
              </a:rPr>
              <a:t>Input Data: 1k to 8k hmp16SrRNA sequences</a:t>
            </a:r>
          </a:p>
          <a:p>
            <a:pPr lvl="1"/>
            <a:r>
              <a:rPr lang="en-US" sz="1600" dirty="0" smtClean="0">
                <a:latin typeface="Cambria" panose="02040503050406030204" pitchFamily="18" charset="0"/>
              </a:rPr>
              <a:t>Environment: Single Thread</a:t>
            </a:r>
            <a:endParaRPr lang="en-US" sz="1600" dirty="0">
              <a:latin typeface="Cambria" panose="02040503050406030204" pitchFamily="18" charset="0"/>
            </a:endParaRPr>
          </a:p>
        </p:txBody>
      </p:sp>
      <p:graphicFrame>
        <p:nvGraphicFramePr>
          <p:cNvPr id="4" name="Chart 3"/>
          <p:cNvGraphicFramePr/>
          <p:nvPr>
            <p:extLst>
              <p:ext uri="{D42A27DB-BD31-4B8C-83A1-F6EECF244321}">
                <p14:modId xmlns:p14="http://schemas.microsoft.com/office/powerpoint/2010/main" val="775646925"/>
              </p:ext>
            </p:extLst>
          </p:nvPr>
        </p:nvGraphicFramePr>
        <p:xfrm>
          <a:off x="1600200" y="3276600"/>
          <a:ext cx="4953000" cy="3053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839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WDA-SMACOF (3)</a:t>
            </a:r>
            <a:endParaRPr lang="en-US" dirty="0">
              <a:latin typeface="Cambria"/>
              <a:cs typeface="Cambria"/>
            </a:endParaRPr>
          </a:p>
        </p:txBody>
      </p:sp>
      <p:sp>
        <p:nvSpPr>
          <p:cNvPr id="3" name="Content Placeholder 2"/>
          <p:cNvSpPr>
            <a:spLocks noGrp="1"/>
          </p:cNvSpPr>
          <p:nvPr>
            <p:ph idx="1"/>
          </p:nvPr>
        </p:nvSpPr>
        <p:spPr/>
        <p:txBody>
          <a:bodyPr/>
          <a:lstStyle/>
          <a:p>
            <a:r>
              <a:rPr lang="en-US" sz="2000" dirty="0" smtClean="0">
                <a:latin typeface="Cambria"/>
                <a:cs typeface="Cambria"/>
              </a:rPr>
              <a:t>Number of CG iterations for WDA-SMACOF with </a:t>
            </a:r>
            <a:r>
              <a:rPr lang="en-US" sz="2000" dirty="0" err="1" smtClean="0">
                <a:latin typeface="Cambria"/>
                <a:cs typeface="Cambria"/>
              </a:rPr>
              <a:t>Sammon’s</a:t>
            </a:r>
            <a:r>
              <a:rPr lang="en-US" sz="2000" dirty="0" smtClean="0">
                <a:latin typeface="Cambria"/>
                <a:cs typeface="Cambria"/>
              </a:rPr>
              <a:t> Mapping</a:t>
            </a:r>
          </a:p>
          <a:p>
            <a:pPr lvl="1"/>
            <a:r>
              <a:rPr lang="en-US" sz="1600" dirty="0" smtClean="0">
                <a:latin typeface="Cambria"/>
                <a:cs typeface="Cambria"/>
              </a:rPr>
              <a:t>Input Data: 20k to 100k AM Fungal sequences</a:t>
            </a:r>
          </a:p>
          <a:p>
            <a:pPr lvl="1"/>
            <a:r>
              <a:rPr lang="en-US" sz="1600" dirty="0" smtClean="0">
                <a:latin typeface="Cambria"/>
                <a:cs typeface="Cambria"/>
              </a:rPr>
              <a:t>Environment: 600 cores on </a:t>
            </a:r>
            <a:r>
              <a:rPr lang="en-US" sz="1600" dirty="0" err="1" smtClean="0">
                <a:latin typeface="Cambria"/>
                <a:cs typeface="Cambria"/>
              </a:rPr>
              <a:t>FutureGrid</a:t>
            </a:r>
            <a:r>
              <a:rPr lang="en-US" sz="1600" dirty="0" smtClean="0">
                <a:latin typeface="Cambria"/>
                <a:cs typeface="Cambria"/>
              </a:rPr>
              <a:t> </a:t>
            </a:r>
            <a:r>
              <a:rPr lang="en-US" sz="1600" dirty="0" err="1" smtClean="0">
                <a:latin typeface="Cambria"/>
                <a:cs typeface="Cambria"/>
              </a:rPr>
              <a:t>xRay</a:t>
            </a:r>
            <a:endParaRPr lang="en-US" sz="1600" dirty="0" smtClean="0">
              <a:latin typeface="Cambria"/>
              <a:cs typeface="Cambria"/>
            </a:endParaRPr>
          </a:p>
          <a:p>
            <a:pPr lvl="1"/>
            <a:r>
              <a:rPr lang="en-US" sz="1600" dirty="0" err="1" smtClean="0">
                <a:latin typeface="Cambria"/>
                <a:cs typeface="Cambria"/>
              </a:rPr>
              <a:t>Sammon’s</a:t>
            </a:r>
            <a:r>
              <a:rPr lang="en-US" sz="1600" dirty="0" smtClean="0">
                <a:latin typeface="Cambria"/>
                <a:cs typeface="Cambria"/>
              </a:rPr>
              <a:t> Mapping: w</a:t>
            </a:r>
            <a:r>
              <a:rPr lang="en-US" sz="1600" baseline="-25000" dirty="0" smtClean="0">
                <a:latin typeface="Cambria"/>
                <a:cs typeface="Cambria"/>
              </a:rPr>
              <a:t>ij</a:t>
            </a:r>
            <a:r>
              <a:rPr lang="en-US" sz="1600" dirty="0" smtClean="0">
                <a:latin typeface="Cambria"/>
                <a:cs typeface="Cambria"/>
              </a:rPr>
              <a:t> = 1 / </a:t>
            </a:r>
            <a:r>
              <a:rPr lang="el-GR" sz="1600" dirty="0" smtClean="0">
                <a:latin typeface="Cambria"/>
                <a:cs typeface="Cambria"/>
              </a:rPr>
              <a:t>δ</a:t>
            </a:r>
            <a:r>
              <a:rPr lang="en-US" sz="1600" baseline="-25000" dirty="0" smtClean="0">
                <a:latin typeface="Cambria"/>
                <a:cs typeface="Cambria"/>
              </a:rPr>
              <a:t>ij</a:t>
            </a:r>
            <a:r>
              <a:rPr lang="en-US" sz="1600" dirty="0" smtClean="0">
                <a:latin typeface="Cambria"/>
                <a:cs typeface="Cambria"/>
              </a:rPr>
              <a:t> ; Equal Weights</a:t>
            </a:r>
            <a:r>
              <a:rPr lang="en-US" sz="1600" dirty="0">
                <a:latin typeface="Cambria"/>
                <a:cs typeface="Cambria"/>
              </a:rPr>
              <a:t>: w</a:t>
            </a:r>
            <a:r>
              <a:rPr lang="en-US" sz="1600" baseline="-25000" dirty="0">
                <a:latin typeface="Cambria"/>
                <a:cs typeface="Cambria"/>
              </a:rPr>
              <a:t>ij</a:t>
            </a:r>
            <a:r>
              <a:rPr lang="en-US" sz="1600" dirty="0">
                <a:latin typeface="Cambria"/>
                <a:cs typeface="Cambria"/>
              </a:rPr>
              <a:t> = 1</a:t>
            </a:r>
            <a:endParaRPr lang="en-US" sz="1600" baseline="-25000" dirty="0" smtClean="0">
              <a:latin typeface="Cambria"/>
              <a:cs typeface="Cambria"/>
            </a:endParaRPr>
          </a:p>
        </p:txBody>
      </p:sp>
      <p:graphicFrame>
        <p:nvGraphicFramePr>
          <p:cNvPr id="9" name="Chart 8"/>
          <p:cNvGraphicFramePr/>
          <p:nvPr>
            <p:extLst>
              <p:ext uri="{D42A27DB-BD31-4B8C-83A1-F6EECF244321}">
                <p14:modId xmlns:p14="http://schemas.microsoft.com/office/powerpoint/2010/main" val="1312333730"/>
              </p:ext>
            </p:extLst>
          </p:nvPr>
        </p:nvGraphicFramePr>
        <p:xfrm>
          <a:off x="4648200" y="3048000"/>
          <a:ext cx="3810000" cy="2773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149885850"/>
              </p:ext>
            </p:extLst>
          </p:nvPr>
        </p:nvGraphicFramePr>
        <p:xfrm>
          <a:off x="533400" y="3124200"/>
          <a:ext cx="4023360" cy="2811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367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WDA-SMACOF (4)</a:t>
            </a:r>
            <a:endParaRPr lang="en-US" dirty="0">
              <a:latin typeface="Cambria"/>
              <a:cs typeface="Cambria"/>
            </a:endParaRPr>
          </a:p>
        </p:txBody>
      </p:sp>
      <p:sp>
        <p:nvSpPr>
          <p:cNvPr id="3" name="Content Placeholder 2"/>
          <p:cNvSpPr>
            <a:spLocks noGrp="1"/>
          </p:cNvSpPr>
          <p:nvPr>
            <p:ph idx="1"/>
          </p:nvPr>
        </p:nvSpPr>
        <p:spPr/>
        <p:txBody>
          <a:bodyPr/>
          <a:lstStyle/>
          <a:p>
            <a:r>
              <a:rPr lang="en-US" sz="2000" dirty="0" smtClean="0">
                <a:latin typeface="Cambria"/>
                <a:cs typeface="Cambria"/>
              </a:rPr>
              <a:t>Time Cost of Strong scale up for WDA-SMACOF</a:t>
            </a:r>
          </a:p>
          <a:p>
            <a:pPr lvl="1"/>
            <a:r>
              <a:rPr lang="en-US" sz="1600" dirty="0" smtClean="0">
                <a:latin typeface="Cambria"/>
                <a:cs typeface="Cambria"/>
              </a:rPr>
              <a:t>Input Data: 100k to 400k AM Fungal sequences</a:t>
            </a:r>
          </a:p>
          <a:p>
            <a:pPr lvl="1"/>
            <a:r>
              <a:rPr lang="en-US" sz="1600" dirty="0" smtClean="0">
                <a:latin typeface="Cambria"/>
                <a:cs typeface="Cambria"/>
              </a:rPr>
              <a:t>Environment: 32 nodes (1024 cores) to 128 nodes (4096 cores) on BigRed2.</a:t>
            </a:r>
          </a:p>
        </p:txBody>
      </p:sp>
      <p:graphicFrame>
        <p:nvGraphicFramePr>
          <p:cNvPr id="6" name="Chart 5"/>
          <p:cNvGraphicFramePr/>
          <p:nvPr>
            <p:extLst>
              <p:ext uri="{D42A27DB-BD31-4B8C-83A1-F6EECF244321}">
                <p14:modId xmlns:p14="http://schemas.microsoft.com/office/powerpoint/2010/main" val="2070045486"/>
              </p:ext>
            </p:extLst>
          </p:nvPr>
        </p:nvGraphicFramePr>
        <p:xfrm>
          <a:off x="533400" y="3048000"/>
          <a:ext cx="37338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018913286"/>
              </p:ext>
            </p:extLst>
          </p:nvPr>
        </p:nvGraphicFramePr>
        <p:xfrm>
          <a:off x="4572000" y="3048000"/>
          <a:ext cx="4114800" cy="292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812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All Pair Sequence Alignment</a:t>
            </a:r>
            <a:endParaRPr lang="en-US" dirty="0">
              <a:latin typeface="Cambria" panose="02040503050406030204" pitchFamily="18" charset="0"/>
            </a:endParaRPr>
          </a:p>
        </p:txBody>
      </p:sp>
      <p:sp>
        <p:nvSpPr>
          <p:cNvPr id="3" name="Content Placeholder 2"/>
          <p:cNvSpPr>
            <a:spLocks noGrp="1"/>
          </p:cNvSpPr>
          <p:nvPr>
            <p:ph idx="1"/>
          </p:nvPr>
        </p:nvSpPr>
        <p:spPr>
          <a:xfrm>
            <a:off x="457200" y="1524000"/>
            <a:ext cx="5867400" cy="4800600"/>
          </a:xfrm>
        </p:spPr>
        <p:txBody>
          <a:bodyPr>
            <a:normAutofit/>
          </a:bodyPr>
          <a:lstStyle/>
          <a:p>
            <a:r>
              <a:rPr lang="en-US" sz="2400" dirty="0" smtClean="0">
                <a:latin typeface="Cambria" panose="02040503050406030204" pitchFamily="18" charset="0"/>
              </a:rPr>
              <a:t>Multiple Sequence Alignment (MSA)</a:t>
            </a:r>
          </a:p>
          <a:p>
            <a:r>
              <a:rPr lang="en-US" sz="2400" dirty="0" smtClean="0">
                <a:latin typeface="Cambria" panose="02040503050406030204" pitchFamily="18" charset="0"/>
              </a:rPr>
              <a:t>Pairwise Sequence Alignment (PWA)</a:t>
            </a:r>
            <a:endParaRPr lang="en-US" sz="2400" dirty="0" smtClean="0">
              <a:latin typeface="Cambria" panose="02040503050406030204" pitchFamily="18" charset="0"/>
            </a:endParaRPr>
          </a:p>
          <a:p>
            <a:pPr lvl="1"/>
            <a:r>
              <a:rPr lang="en-US" sz="2000" dirty="0" smtClean="0">
                <a:latin typeface="Cambria" panose="02040503050406030204" pitchFamily="18" charset="0"/>
              </a:rPr>
              <a:t>Local Alignment: Smith Waterman </a:t>
            </a:r>
            <a:r>
              <a:rPr lang="en-US" sz="2000" dirty="0" err="1" smtClean="0">
                <a:latin typeface="Cambria" panose="02040503050406030204" pitchFamily="18" charset="0"/>
              </a:rPr>
              <a:t>Gotoh</a:t>
            </a:r>
            <a:r>
              <a:rPr lang="en-US" sz="2000" dirty="0" smtClean="0">
                <a:latin typeface="Cambria" panose="02040503050406030204" pitchFamily="18" charset="0"/>
              </a:rPr>
              <a:t> (SWG)</a:t>
            </a:r>
          </a:p>
          <a:p>
            <a:pPr lvl="1"/>
            <a:r>
              <a:rPr lang="en-US" sz="2000" dirty="0" smtClean="0">
                <a:latin typeface="Cambria" panose="02040503050406030204" pitchFamily="18" charset="0"/>
              </a:rPr>
              <a:t>Global Alignment: Needleman </a:t>
            </a:r>
            <a:r>
              <a:rPr lang="en-US" sz="2000" dirty="0" err="1" smtClean="0">
                <a:latin typeface="Cambria" panose="02040503050406030204" pitchFamily="18" charset="0"/>
              </a:rPr>
              <a:t>Wunsch</a:t>
            </a:r>
            <a:r>
              <a:rPr lang="en-US" sz="2000" dirty="0" smtClean="0">
                <a:latin typeface="Cambria" panose="02040503050406030204" pitchFamily="18" charset="0"/>
              </a:rPr>
              <a:t> (NW)</a:t>
            </a:r>
          </a:p>
          <a:p>
            <a:r>
              <a:rPr lang="en-US" sz="2400" dirty="0" smtClean="0">
                <a:latin typeface="Cambria" panose="02040503050406030204" pitchFamily="18" charset="0"/>
              </a:rPr>
              <a:t>Global </a:t>
            </a:r>
            <a:r>
              <a:rPr lang="en-US" sz="2400" dirty="0" smtClean="0">
                <a:latin typeface="Cambria" panose="02040503050406030204" pitchFamily="18" charset="0"/>
              </a:rPr>
              <a:t>alignment suffers problem from various </a:t>
            </a:r>
            <a:r>
              <a:rPr lang="en-US" sz="2400" dirty="0" smtClean="0">
                <a:latin typeface="Cambria" panose="02040503050406030204" pitchFamily="18" charset="0"/>
              </a:rPr>
              <a:t>sequence lengths</a:t>
            </a:r>
            <a:endParaRPr lang="en-US" sz="2400" dirty="0">
              <a:latin typeface="Cambria" panose="020405030504060302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68440" y="3962400"/>
            <a:ext cx="2072004" cy="1927860"/>
          </a:xfrm>
          <a:prstGeom prst="rect">
            <a:avLst/>
          </a:prstGeom>
          <a:ln w="25400">
            <a:solidFill>
              <a:schemeClr val="bg1"/>
            </a:solidFill>
          </a:ln>
          <a:effectLst>
            <a:outerShdw blurRad="50800" dist="38100" dir="2700000" algn="tl" rotWithShape="0">
              <a:prstClr val="black">
                <a:alpha val="40000"/>
              </a:prstClr>
            </a:outerShdw>
          </a:effectLst>
        </p:spPr>
      </p:pic>
      <p:pic>
        <p:nvPicPr>
          <p:cNvPr id="1026" name="Picture 2" descr="C:\Users\Ryan\Documents\Research Assistant\NIH Project\ACM-BCB'12\Screenshot\16S rRNA 100k Sample DA-PWC Result same 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960" y="1600200"/>
            <a:ext cx="2102484" cy="1865507"/>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80890" y="3465707"/>
            <a:ext cx="2522101" cy="307777"/>
          </a:xfrm>
          <a:prstGeom prst="rect">
            <a:avLst/>
          </a:prstGeom>
          <a:noFill/>
        </p:spPr>
        <p:txBody>
          <a:bodyPr wrap="none" rtlCol="0">
            <a:spAutoFit/>
          </a:bodyPr>
          <a:lstStyle/>
          <a:p>
            <a:r>
              <a:rPr lang="en-US" sz="1400" dirty="0" smtClean="0">
                <a:latin typeface="Cambria" panose="02040503050406030204" pitchFamily="18" charset="0"/>
              </a:rPr>
              <a:t>Visualization result using </a:t>
            </a:r>
            <a:r>
              <a:rPr lang="en-US" sz="1400" dirty="0" smtClean="0">
                <a:latin typeface="Cambria" panose="02040503050406030204" pitchFamily="18" charset="0"/>
              </a:rPr>
              <a:t>SWG</a:t>
            </a:r>
            <a:endParaRPr lang="en-US" sz="1400" dirty="0">
              <a:latin typeface="Cambria" panose="02040503050406030204" pitchFamily="18" charset="0"/>
            </a:endParaRPr>
          </a:p>
        </p:txBody>
      </p:sp>
      <p:sp>
        <p:nvSpPr>
          <p:cNvPr id="8" name="TextBox 7"/>
          <p:cNvSpPr txBox="1"/>
          <p:nvPr/>
        </p:nvSpPr>
        <p:spPr>
          <a:xfrm>
            <a:off x="6399940" y="5897768"/>
            <a:ext cx="2448684" cy="307777"/>
          </a:xfrm>
          <a:prstGeom prst="rect">
            <a:avLst/>
          </a:prstGeom>
          <a:noFill/>
        </p:spPr>
        <p:txBody>
          <a:bodyPr wrap="none" rtlCol="0">
            <a:spAutoFit/>
          </a:bodyPr>
          <a:lstStyle/>
          <a:p>
            <a:r>
              <a:rPr lang="en-US" sz="1400" dirty="0" smtClean="0">
                <a:latin typeface="Cambria" panose="02040503050406030204" pitchFamily="18" charset="0"/>
              </a:rPr>
              <a:t>Visualization result using NW</a:t>
            </a:r>
            <a:endParaRPr lang="en-US" sz="1400" dirty="0">
              <a:latin typeface="Cambria" panose="02040503050406030204" pitchFamily="18"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657600" y="4529145"/>
            <a:ext cx="2461260" cy="1678305"/>
          </a:xfrm>
          <a:prstGeom prst="rect">
            <a:avLst/>
          </a:prstGeom>
          <a:ln w="25400">
            <a:solidFill>
              <a:schemeClr val="bg1"/>
            </a:solidFill>
          </a:ln>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3430582508"/>
              </p:ext>
            </p:extLst>
          </p:nvPr>
        </p:nvGraphicFramePr>
        <p:xfrm>
          <a:off x="457200" y="4337693"/>
          <a:ext cx="2971800" cy="218788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3876222" y="6205545"/>
            <a:ext cx="2161874" cy="523220"/>
          </a:xfrm>
          <a:prstGeom prst="rect">
            <a:avLst/>
          </a:prstGeom>
          <a:noFill/>
        </p:spPr>
        <p:txBody>
          <a:bodyPr wrap="none" rtlCol="0">
            <a:spAutoFit/>
          </a:bodyPr>
          <a:lstStyle/>
          <a:p>
            <a:r>
              <a:rPr lang="en-US" sz="1400" dirty="0" smtClean="0">
                <a:latin typeface="Cambria" panose="02040503050406030204" pitchFamily="18" charset="0"/>
              </a:rPr>
              <a:t>One “Cigar” selected from </a:t>
            </a:r>
          </a:p>
          <a:p>
            <a:pPr algn="ctr"/>
            <a:r>
              <a:rPr lang="en-US" sz="1400" dirty="0" smtClean="0">
                <a:latin typeface="Cambria" panose="02040503050406030204" pitchFamily="18" charset="0"/>
              </a:rPr>
              <a:t>NW visualization result</a:t>
            </a:r>
            <a:endParaRPr lang="en-US" sz="1400" dirty="0">
              <a:latin typeface="Cambria" panose="02040503050406030204" pitchFamily="18" charset="0"/>
            </a:endParaRPr>
          </a:p>
        </p:txBody>
      </p:sp>
    </p:spTree>
    <p:extLst>
      <p:ext uri="{BB962C8B-B14F-4D97-AF65-F5344CB8AC3E}">
        <p14:creationId xmlns:p14="http://schemas.microsoft.com/office/powerpoint/2010/main" val="234383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WDA-SMACOF (5)</a:t>
            </a:r>
            <a:endParaRPr lang="en-US" dirty="0">
              <a:latin typeface="Cambria"/>
              <a:cs typeface="Cambria"/>
            </a:endParaRPr>
          </a:p>
        </p:txBody>
      </p:sp>
      <p:sp>
        <p:nvSpPr>
          <p:cNvPr id="3" name="Content Placeholder 2"/>
          <p:cNvSpPr>
            <a:spLocks noGrp="1"/>
          </p:cNvSpPr>
          <p:nvPr>
            <p:ph idx="1"/>
          </p:nvPr>
        </p:nvSpPr>
        <p:spPr/>
        <p:txBody>
          <a:bodyPr/>
          <a:lstStyle/>
          <a:p>
            <a:r>
              <a:rPr lang="en-US" sz="2000" dirty="0" smtClean="0">
                <a:latin typeface="Cambria"/>
                <a:cs typeface="Cambria"/>
              </a:rPr>
              <a:t>Time Cost and Accuracy of Fixed-WDA-SMACOF vs Interpolation</a:t>
            </a:r>
          </a:p>
          <a:p>
            <a:pPr lvl="1"/>
            <a:r>
              <a:rPr lang="en-US" sz="1600" dirty="0" smtClean="0">
                <a:latin typeface="Cambria"/>
                <a:cs typeface="Cambria"/>
              </a:rPr>
              <a:t>Input Data: 4640 Artificial RNA sequences</a:t>
            </a:r>
          </a:p>
          <a:p>
            <a:pPr lvl="1"/>
            <a:r>
              <a:rPr lang="en-US" sz="1600" dirty="0" smtClean="0">
                <a:latin typeface="Cambria"/>
                <a:cs typeface="Cambria"/>
              </a:rPr>
              <a:t>Environment: Single Core</a:t>
            </a:r>
          </a:p>
        </p:txBody>
      </p:sp>
      <p:graphicFrame>
        <p:nvGraphicFramePr>
          <p:cNvPr id="8" name="Chart 7"/>
          <p:cNvGraphicFramePr/>
          <p:nvPr>
            <p:extLst>
              <p:ext uri="{D42A27DB-BD31-4B8C-83A1-F6EECF244321}">
                <p14:modId xmlns:p14="http://schemas.microsoft.com/office/powerpoint/2010/main" val="771623321"/>
              </p:ext>
            </p:extLst>
          </p:nvPr>
        </p:nvGraphicFramePr>
        <p:xfrm>
          <a:off x="609600" y="3124200"/>
          <a:ext cx="38100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003264740"/>
              </p:ext>
            </p:extLst>
          </p:nvPr>
        </p:nvGraphicFramePr>
        <p:xfrm>
          <a:off x="4724400" y="3124200"/>
          <a:ext cx="38862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6316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(1)</a:t>
            </a:r>
            <a:endParaRPr lang="en-US" dirty="0">
              <a:latin typeface="Cambria" panose="02040503050406030204" pitchFamily="18" charset="0"/>
            </a:endParaRPr>
          </a:p>
        </p:txBody>
      </p:sp>
      <p:sp>
        <p:nvSpPr>
          <p:cNvPr id="3" name="Content Placeholder 2"/>
          <p:cNvSpPr>
            <a:spLocks noGrp="1"/>
          </p:cNvSpPr>
          <p:nvPr>
            <p:ph idx="1"/>
          </p:nvPr>
        </p:nvSpPr>
        <p:spPr>
          <a:xfrm>
            <a:off x="457200" y="1524001"/>
            <a:ext cx="8229600" cy="4724400"/>
          </a:xfrm>
        </p:spPr>
        <p:txBody>
          <a:bodyPr>
            <a:normAutofit/>
          </a:bodyPr>
          <a:lstStyle/>
          <a:p>
            <a:r>
              <a:rPr lang="en-US" sz="2000" dirty="0" smtClean="0">
                <a:latin typeface="Cambria" panose="02040503050406030204" pitchFamily="18" charset="0"/>
              </a:rPr>
              <a:t>Normalized STRESS value of WDA-MI-MDS vs MI-MDS and other methods</a:t>
            </a:r>
          </a:p>
          <a:p>
            <a:pPr lvl="1"/>
            <a:r>
              <a:rPr lang="en-US" sz="1600" dirty="0" smtClean="0">
                <a:latin typeface="Cambria" panose="02040503050406030204" pitchFamily="18" charset="0"/>
              </a:rPr>
              <a:t>Input Data: 2640 out-of-sample </a:t>
            </a:r>
            <a:r>
              <a:rPr lang="en-US" sz="1600" dirty="0" err="1">
                <a:latin typeface="Cambria" panose="02040503050406030204" pitchFamily="18" charset="0"/>
              </a:rPr>
              <a:t>Metagenomics</a:t>
            </a:r>
            <a:r>
              <a:rPr lang="en-US" sz="1600" dirty="0">
                <a:latin typeface="Cambria" panose="02040503050406030204" pitchFamily="18" charset="0"/>
              </a:rPr>
              <a:t> </a:t>
            </a:r>
            <a:r>
              <a:rPr lang="en-US" sz="1600" dirty="0" smtClean="0">
                <a:latin typeface="Cambria" panose="02040503050406030204" pitchFamily="18" charset="0"/>
              </a:rPr>
              <a:t>Sequences to 2k in-sample sequences, 40k out-of-sample hmp16SrRNA sequences to 10k in-sample sequences, 95672 out-of-sample COG Protein sequences to 4872 in-sample sequences.</a:t>
            </a:r>
          </a:p>
          <a:p>
            <a:pPr lvl="1"/>
            <a:r>
              <a:rPr lang="en-US" sz="1600" dirty="0" smtClean="0">
                <a:latin typeface="Cambria" panose="02040503050406030204" pitchFamily="18" charset="0"/>
              </a:rPr>
              <a:t>Environment: </a:t>
            </a:r>
            <a:r>
              <a:rPr lang="en-US" sz="1600" dirty="0" err="1" smtClean="0">
                <a:latin typeface="Cambria" panose="02040503050406030204" pitchFamily="18" charset="0"/>
              </a:rPr>
              <a:t>FutureGrid</a:t>
            </a:r>
            <a:r>
              <a:rPr lang="en-US" sz="1600" dirty="0" smtClean="0">
                <a:latin typeface="Cambria" panose="02040503050406030204" pitchFamily="18" charset="0"/>
              </a:rPr>
              <a:t> </a:t>
            </a:r>
            <a:r>
              <a:rPr lang="en-US" sz="1600" dirty="0" err="1" smtClean="0">
                <a:latin typeface="Cambria" panose="02040503050406030204" pitchFamily="18" charset="0"/>
              </a:rPr>
              <a:t>Xray</a:t>
            </a:r>
            <a:r>
              <a:rPr lang="en-US" sz="1600" dirty="0" smtClean="0">
                <a:latin typeface="Cambria" panose="02040503050406030204" pitchFamily="18" charset="0"/>
              </a:rPr>
              <a:t>, 80 cores to 320 cores.</a:t>
            </a:r>
          </a:p>
          <a:p>
            <a:pPr lvl="1"/>
            <a:r>
              <a:rPr lang="en-US" sz="1600" dirty="0" smtClean="0">
                <a:latin typeface="Cambria" panose="02040503050406030204" pitchFamily="18" charset="0"/>
              </a:rPr>
              <a:t>10% of distances are missing</a:t>
            </a:r>
            <a:endParaRPr lang="en-US" sz="1600" dirty="0">
              <a:latin typeface="Cambria" panose="020405030504060302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1976497105"/>
              </p:ext>
            </p:extLst>
          </p:nvPr>
        </p:nvGraphicFramePr>
        <p:xfrm>
          <a:off x="2514600" y="3657600"/>
          <a:ext cx="3886200"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735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(2)</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000" dirty="0" smtClean="0">
                <a:latin typeface="Cambria" panose="02040503050406030204" pitchFamily="18" charset="0"/>
              </a:rPr>
              <a:t>Time cost of Weighted Interpolation vs Non-weighted Interpolation</a:t>
            </a:r>
          </a:p>
          <a:p>
            <a:pPr lvl="1"/>
            <a:r>
              <a:rPr lang="en-US" sz="1600" dirty="0" smtClean="0">
                <a:latin typeface="Cambria" panose="02040503050406030204" pitchFamily="18" charset="0"/>
              </a:rPr>
              <a:t>Input Data: Interpolate 40k out-of-sample into 10k in-sample hmp16SrRNA sequences.</a:t>
            </a:r>
          </a:p>
          <a:p>
            <a:pPr lvl="1"/>
            <a:r>
              <a:rPr lang="en-US" sz="1600" dirty="0" smtClean="0">
                <a:latin typeface="Cambria" panose="02040503050406030204" pitchFamily="18" charset="0"/>
              </a:rPr>
              <a:t>Increasing missing distance from 10% to 90%</a:t>
            </a:r>
          </a:p>
          <a:p>
            <a:pPr lvl="1"/>
            <a:r>
              <a:rPr lang="en-US" sz="1600" dirty="0" smtClean="0">
                <a:latin typeface="Cambria" panose="02040503050406030204" pitchFamily="18" charset="0"/>
              </a:rPr>
              <a:t>Fixed to 400 iterations</a:t>
            </a:r>
            <a:endParaRPr lang="en-US" sz="1600" dirty="0">
              <a:latin typeface="Cambria" panose="020405030504060302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157140519"/>
              </p:ext>
            </p:extLst>
          </p:nvPr>
        </p:nvGraphicFramePr>
        <p:xfrm>
          <a:off x="2286000" y="3505200"/>
          <a:ext cx="4419600"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7501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 (3)</a:t>
            </a:r>
            <a:endParaRPr lang="en-US" dirty="0">
              <a:latin typeface="Cambria" panose="02040503050406030204" pitchFamily="18" charset="0"/>
            </a:endParaRPr>
          </a:p>
        </p:txBody>
      </p:sp>
      <p:sp>
        <p:nvSpPr>
          <p:cNvPr id="3" name="Content Placeholder 2"/>
          <p:cNvSpPr>
            <a:spLocks noGrp="1"/>
          </p:cNvSpPr>
          <p:nvPr>
            <p:ph idx="1"/>
          </p:nvPr>
        </p:nvSpPr>
        <p:spPr>
          <a:xfrm>
            <a:off x="457200" y="1524001"/>
            <a:ext cx="8229600" cy="4724400"/>
          </a:xfrm>
        </p:spPr>
        <p:txBody>
          <a:bodyPr>
            <a:normAutofit/>
          </a:bodyPr>
          <a:lstStyle/>
          <a:p>
            <a:r>
              <a:rPr lang="en-US" sz="2000" dirty="0" smtClean="0">
                <a:latin typeface="Cambria" panose="02040503050406030204" pitchFamily="18" charset="0"/>
              </a:rPr>
              <a:t>Normalized STRESS and </a:t>
            </a:r>
            <a:r>
              <a:rPr lang="en-US" sz="2000" dirty="0">
                <a:latin typeface="Cambria" panose="02040503050406030204" pitchFamily="18" charset="0"/>
              </a:rPr>
              <a:t>t</a:t>
            </a:r>
            <a:r>
              <a:rPr lang="en-US" sz="2000" dirty="0" smtClean="0">
                <a:latin typeface="Cambria" panose="02040503050406030204" pitchFamily="18" charset="0"/>
              </a:rPr>
              <a:t>ime cost of HE-MI vs HI-MI and MI-MDS</a:t>
            </a:r>
          </a:p>
          <a:p>
            <a:pPr lvl="1"/>
            <a:r>
              <a:rPr lang="en-US" sz="1600" dirty="0" smtClean="0">
                <a:latin typeface="Cambria" panose="02040503050406030204" pitchFamily="18" charset="0"/>
              </a:rPr>
              <a:t>Input set: 100k hmp16SrRNA sequences</a:t>
            </a:r>
          </a:p>
          <a:p>
            <a:pPr lvl="1"/>
            <a:r>
              <a:rPr lang="en-US" sz="1600" dirty="0" smtClean="0">
                <a:latin typeface="Cambria" panose="02040503050406030204" pitchFamily="18" charset="0"/>
              </a:rPr>
              <a:t>Environment: 32 nodes (256 cores) from </a:t>
            </a:r>
            <a:r>
              <a:rPr lang="en-US" sz="1600" dirty="0" err="1" smtClean="0">
                <a:latin typeface="Cambria" panose="02040503050406030204" pitchFamily="18" charset="0"/>
              </a:rPr>
              <a:t>PolarGrid</a:t>
            </a:r>
            <a:endParaRPr lang="en-US" sz="1600" dirty="0" smtClean="0">
              <a:latin typeface="Cambria" panose="02040503050406030204" pitchFamily="18" charset="0"/>
            </a:endParaRPr>
          </a:p>
        </p:txBody>
      </p:sp>
      <p:graphicFrame>
        <p:nvGraphicFramePr>
          <p:cNvPr id="7" name="Chart 6"/>
          <p:cNvGraphicFramePr/>
          <p:nvPr>
            <p:extLst>
              <p:ext uri="{D42A27DB-BD31-4B8C-83A1-F6EECF244321}">
                <p14:modId xmlns:p14="http://schemas.microsoft.com/office/powerpoint/2010/main" val="2232069291"/>
              </p:ext>
            </p:extLst>
          </p:nvPr>
        </p:nvGraphicFramePr>
        <p:xfrm>
          <a:off x="533400" y="3048000"/>
          <a:ext cx="41148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557969194"/>
              </p:ext>
            </p:extLst>
          </p:nvPr>
        </p:nvGraphicFramePr>
        <p:xfrm>
          <a:off x="4800600" y="3048000"/>
          <a:ext cx="4114800" cy="2926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032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normAutofit/>
          </a:bodyPr>
          <a:lstStyle/>
          <a:p>
            <a:r>
              <a:rPr lang="en-US" dirty="0" smtClean="0">
                <a:cs typeface="Cambria"/>
              </a:rPr>
              <a:t>3D Phylogenetic Tree (1)</a:t>
            </a:r>
            <a:endParaRPr lang="en-US" dirty="0">
              <a:cs typeface="Cambria"/>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40678" y="670820"/>
            <a:ext cx="3277322" cy="5900160"/>
          </a:xfrm>
          <a:prstGeom prst="rect">
            <a:avLst/>
          </a:prstGeom>
        </p:spPr>
      </p:pic>
      <p:sp>
        <p:nvSpPr>
          <p:cNvPr id="7" name="Rectangle 6"/>
          <p:cNvSpPr/>
          <p:nvPr/>
        </p:nvSpPr>
        <p:spPr>
          <a:xfrm>
            <a:off x="457200" y="6471359"/>
            <a:ext cx="3605974" cy="369332"/>
          </a:xfrm>
          <a:prstGeom prst="rect">
            <a:avLst/>
          </a:prstGeom>
        </p:spPr>
        <p:txBody>
          <a:bodyPr wrap="square">
            <a:spAutoFit/>
          </a:bodyPr>
          <a:lstStyle/>
          <a:p>
            <a:r>
              <a:rPr lang="en-US" b="1" dirty="0" err="1" smtClean="0"/>
              <a:t>RAxML</a:t>
            </a:r>
            <a:r>
              <a:rPr lang="en-US" b="1" dirty="0" smtClean="0"/>
              <a:t> result visualized in </a:t>
            </a:r>
            <a:r>
              <a:rPr lang="en-US" b="1" dirty="0" err="1"/>
              <a:t>FigTree</a:t>
            </a:r>
            <a:r>
              <a:rPr lang="en-US" b="1" dirty="0"/>
              <a:t>.</a:t>
            </a:r>
            <a:r>
              <a:rPr lang="en-US" dirty="0" smtClean="0">
                <a:effectLst/>
              </a:rPr>
              <a:t> </a:t>
            </a:r>
            <a:endParaRPr lang="en-US" dirty="0"/>
          </a:p>
        </p:txBody>
      </p:sp>
      <p:sp>
        <p:nvSpPr>
          <p:cNvPr id="8" name="Rectangle 7"/>
          <p:cNvSpPr/>
          <p:nvPr/>
        </p:nvSpPr>
        <p:spPr>
          <a:xfrm>
            <a:off x="4976720" y="6439093"/>
            <a:ext cx="4278831" cy="369332"/>
          </a:xfrm>
          <a:prstGeom prst="rect">
            <a:avLst/>
          </a:prstGeom>
        </p:spPr>
        <p:txBody>
          <a:bodyPr wrap="square">
            <a:spAutoFit/>
          </a:bodyPr>
          <a:lstStyle/>
          <a:p>
            <a:r>
              <a:rPr lang="en-US" b="1" dirty="0" smtClean="0"/>
              <a:t>Spherical Phylogram visualized in </a:t>
            </a:r>
            <a:r>
              <a:rPr lang="en-US" b="1" dirty="0" err="1" smtClean="0"/>
              <a:t>PlotViz</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143" y="958546"/>
            <a:ext cx="2895530" cy="25228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42" y="3693362"/>
            <a:ext cx="2895531" cy="2522872"/>
          </a:xfrm>
          <a:prstGeom prst="rect">
            <a:avLst/>
          </a:prstGeom>
        </p:spPr>
      </p:pic>
    </p:spTree>
    <p:extLst>
      <p:ext uri="{BB962C8B-B14F-4D97-AF65-F5344CB8AC3E}">
        <p14:creationId xmlns:p14="http://schemas.microsoft.com/office/powerpoint/2010/main" val="2135021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cs typeface="Cambria"/>
              </a:rPr>
              <a:t>3D Phylogenetic Tree </a:t>
            </a:r>
            <a:r>
              <a:rPr lang="en-US" dirty="0" smtClean="0">
                <a:cs typeface="Cambria"/>
              </a:rPr>
              <a:t>(2)</a:t>
            </a:r>
            <a:endParaRPr lang="en-US" dirty="0">
              <a:cs typeface="Cambria"/>
            </a:endParaRPr>
          </a:p>
        </p:txBody>
      </p:sp>
      <p:sp>
        <p:nvSpPr>
          <p:cNvPr id="3" name="Content Placeholder 2"/>
          <p:cNvSpPr>
            <a:spLocks noGrp="1"/>
          </p:cNvSpPr>
          <p:nvPr>
            <p:ph idx="1"/>
          </p:nvPr>
        </p:nvSpPr>
        <p:spPr>
          <a:xfrm>
            <a:off x="217715" y="1461700"/>
            <a:ext cx="8690428" cy="4525963"/>
          </a:xfrm>
        </p:spPr>
        <p:txBody>
          <a:bodyPr>
            <a:normAutofit/>
          </a:bodyPr>
          <a:lstStyle/>
          <a:p>
            <a:r>
              <a:rPr lang="en-US" sz="2400" dirty="0" smtClean="0">
                <a:latin typeface="Cambria"/>
                <a:cs typeface="Cambria"/>
              </a:rPr>
              <a:t>Distance values for MSA, SWG and NW used in DACIDR were compared to baseline </a:t>
            </a:r>
            <a:r>
              <a:rPr lang="en-US" sz="2400" dirty="0" err="1" smtClean="0">
                <a:latin typeface="Cambria"/>
                <a:cs typeface="Cambria"/>
              </a:rPr>
              <a:t>RAxML</a:t>
            </a:r>
            <a:r>
              <a:rPr lang="en-US" sz="2400" dirty="0" smtClean="0">
                <a:latin typeface="Cambria"/>
                <a:cs typeface="Cambria"/>
              </a:rPr>
              <a:t> pairwise distance values</a:t>
            </a:r>
          </a:p>
          <a:p>
            <a:r>
              <a:rPr lang="en-US" sz="2400" dirty="0" smtClean="0">
                <a:latin typeface="Cambria"/>
                <a:cs typeface="Cambria"/>
              </a:rPr>
              <a:t>Higher correlations from Mantel test better match </a:t>
            </a:r>
            <a:r>
              <a:rPr lang="en-US" sz="2400" dirty="0" err="1" smtClean="0">
                <a:latin typeface="Cambria"/>
                <a:cs typeface="Cambria"/>
              </a:rPr>
              <a:t>RAxML</a:t>
            </a:r>
            <a:r>
              <a:rPr lang="en-US" sz="2400" dirty="0" smtClean="0">
                <a:latin typeface="Cambria"/>
                <a:cs typeface="Cambria"/>
              </a:rPr>
              <a:t> distances. All correlations statistically significant (</a:t>
            </a:r>
            <a:r>
              <a:rPr lang="en-US" sz="2400" i="1" dirty="0" smtClean="0">
                <a:latin typeface="Cambria"/>
                <a:cs typeface="Cambria"/>
              </a:rPr>
              <a:t>p</a:t>
            </a:r>
            <a:r>
              <a:rPr lang="en-US" sz="2400" dirty="0" smtClean="0">
                <a:latin typeface="Cambria"/>
                <a:cs typeface="Cambria"/>
              </a:rPr>
              <a:t> &lt; 0.001)</a:t>
            </a:r>
          </a:p>
          <a:p>
            <a:endParaRPr lang="en-US" sz="2400" dirty="0" smtClean="0">
              <a:latin typeface="Cambria"/>
              <a:cs typeface="Cambria"/>
            </a:endParaRPr>
          </a:p>
        </p:txBody>
      </p:sp>
      <p:sp>
        <p:nvSpPr>
          <p:cNvPr id="5" name="Rectangle 4"/>
          <p:cNvSpPr/>
          <p:nvPr/>
        </p:nvSpPr>
        <p:spPr>
          <a:xfrm>
            <a:off x="1796142" y="5987663"/>
            <a:ext cx="6114143" cy="646331"/>
          </a:xfrm>
          <a:prstGeom prst="rect">
            <a:avLst/>
          </a:prstGeom>
        </p:spPr>
        <p:txBody>
          <a:bodyPr wrap="square">
            <a:spAutoFit/>
          </a:bodyPr>
          <a:lstStyle/>
          <a:p>
            <a:pPr algn="ctr"/>
            <a:r>
              <a:rPr lang="en-US" dirty="0" smtClean="0"/>
              <a:t>The </a:t>
            </a:r>
            <a:r>
              <a:rPr lang="en-US" dirty="0"/>
              <a:t>comparison using Mantel between distances generated by three sequence alignment methods and </a:t>
            </a:r>
            <a:r>
              <a:rPr lang="en-US" dirty="0" err="1"/>
              <a:t>RAxML</a:t>
            </a:r>
            <a:r>
              <a:rPr lang="en-US" dirty="0" smtClean="0">
                <a:effectLst/>
              </a:rPr>
              <a:t> </a:t>
            </a:r>
            <a:endParaRPr lang="en-US" dirty="0"/>
          </a:p>
        </p:txBody>
      </p:sp>
      <p:graphicFrame>
        <p:nvGraphicFramePr>
          <p:cNvPr id="6" name="Chart 5"/>
          <p:cNvGraphicFramePr/>
          <p:nvPr>
            <p:extLst>
              <p:ext uri="{D42A27DB-BD31-4B8C-83A1-F6EECF244321}">
                <p14:modId xmlns:p14="http://schemas.microsoft.com/office/powerpoint/2010/main" val="2964991370"/>
              </p:ext>
            </p:extLst>
          </p:nvPr>
        </p:nvGraphicFramePr>
        <p:xfrm>
          <a:off x="2514600" y="3061583"/>
          <a:ext cx="4114800" cy="2926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650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mbria"/>
              </a:rPr>
              <a:t>3D Phylogenetic Tree </a:t>
            </a:r>
            <a:r>
              <a:rPr lang="en-US" dirty="0" smtClean="0">
                <a:cs typeface="Cambria"/>
              </a:rPr>
              <a:t>(3)</a:t>
            </a:r>
            <a:endParaRPr lang="en-US" dirty="0">
              <a:cs typeface="Cambria"/>
            </a:endParaRPr>
          </a:p>
        </p:txBody>
      </p:sp>
      <p:sp>
        <p:nvSpPr>
          <p:cNvPr id="3" name="Content Placeholder 2"/>
          <p:cNvSpPr>
            <a:spLocks noGrp="1"/>
          </p:cNvSpPr>
          <p:nvPr>
            <p:ph idx="1"/>
          </p:nvPr>
        </p:nvSpPr>
        <p:spPr/>
        <p:txBody>
          <a:bodyPr>
            <a:normAutofit/>
          </a:bodyPr>
          <a:lstStyle/>
          <a:p>
            <a:r>
              <a:rPr lang="en-US" sz="2400" dirty="0" smtClean="0">
                <a:latin typeface="Cambria"/>
                <a:cs typeface="Cambria"/>
              </a:rPr>
              <a:t>Sum of branch lengths will be lower if a better dimension reduction method is used.</a:t>
            </a:r>
          </a:p>
          <a:p>
            <a:r>
              <a:rPr lang="en-US" sz="2400" dirty="0" smtClean="0">
                <a:latin typeface="Cambria"/>
                <a:cs typeface="Cambria"/>
              </a:rPr>
              <a:t>WDA-SMACOF finds global optima</a:t>
            </a:r>
            <a:endParaRPr lang="en-US" sz="2400" dirty="0">
              <a:latin typeface="Cambria"/>
              <a:cs typeface="Cambria"/>
            </a:endParaRPr>
          </a:p>
        </p:txBody>
      </p:sp>
      <p:sp>
        <p:nvSpPr>
          <p:cNvPr id="7" name="Rectangle 6"/>
          <p:cNvSpPr/>
          <p:nvPr/>
        </p:nvSpPr>
        <p:spPr>
          <a:xfrm>
            <a:off x="1175906" y="5931649"/>
            <a:ext cx="7230539" cy="646331"/>
          </a:xfrm>
          <a:prstGeom prst="rect">
            <a:avLst/>
          </a:prstGeom>
        </p:spPr>
        <p:txBody>
          <a:bodyPr wrap="square">
            <a:spAutoFit/>
          </a:bodyPr>
          <a:lstStyle/>
          <a:p>
            <a:r>
              <a:rPr lang="en-US" b="1" dirty="0" smtClean="0"/>
              <a:t>Sum </a:t>
            </a:r>
            <a:r>
              <a:rPr lang="en-US" b="1" dirty="0"/>
              <a:t>of branch lengths of the SP generated in 3D space on 599nts dataset optimized with 454 sequences</a:t>
            </a:r>
            <a:r>
              <a:rPr lang="en-US" b="1" dirty="0" smtClean="0">
                <a:effectLst/>
              </a:rPr>
              <a:t> and 999nts dataset</a:t>
            </a:r>
            <a:endParaRPr lang="en-US" b="1" dirty="0"/>
          </a:p>
        </p:txBody>
      </p:sp>
      <p:graphicFrame>
        <p:nvGraphicFramePr>
          <p:cNvPr id="8" name="Chart 7"/>
          <p:cNvGraphicFramePr/>
          <p:nvPr>
            <p:extLst>
              <p:ext uri="{D42A27DB-BD31-4B8C-83A1-F6EECF244321}">
                <p14:modId xmlns:p14="http://schemas.microsoft.com/office/powerpoint/2010/main" val="3385280273"/>
              </p:ext>
            </p:extLst>
          </p:nvPr>
        </p:nvGraphicFramePr>
        <p:xfrm>
          <a:off x="304800" y="3213312"/>
          <a:ext cx="3810000" cy="2709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987514260"/>
              </p:ext>
            </p:extLst>
          </p:nvPr>
        </p:nvGraphicFramePr>
        <p:xfrm>
          <a:off x="4791174" y="3200400"/>
          <a:ext cx="3819425" cy="2703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3655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mbria"/>
              </a:rPr>
              <a:t>3D Phylogenetic Tree </a:t>
            </a:r>
            <a:r>
              <a:rPr lang="en-US" dirty="0" smtClean="0">
                <a:cs typeface="Cambria"/>
              </a:rPr>
              <a:t>(3)</a:t>
            </a:r>
            <a:endParaRPr lang="en-US" dirty="0">
              <a:cs typeface="Cambria"/>
            </a:endParaRPr>
          </a:p>
        </p:txBody>
      </p:sp>
      <p:sp>
        <p:nvSpPr>
          <p:cNvPr id="3" name="Content Placeholder 2"/>
          <p:cNvSpPr>
            <a:spLocks noGrp="1"/>
          </p:cNvSpPr>
          <p:nvPr>
            <p:ph idx="1"/>
          </p:nvPr>
        </p:nvSpPr>
        <p:spPr/>
        <p:txBody>
          <a:bodyPr>
            <a:normAutofit/>
          </a:bodyPr>
          <a:lstStyle/>
          <a:p>
            <a:r>
              <a:rPr lang="en-US" sz="2400" dirty="0" smtClean="0">
                <a:latin typeface="Cambria"/>
                <a:cs typeface="Cambria"/>
              </a:rPr>
              <a:t>The two red points are supposed to be near each other in the tree.</a:t>
            </a:r>
            <a:endParaRPr lang="en-US" sz="2400" dirty="0" smtClean="0">
              <a:latin typeface="Cambria"/>
              <a:cs typeface="Cambria"/>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90600" y="3429000"/>
            <a:ext cx="3275330" cy="280416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953000" y="3429000"/>
            <a:ext cx="3122930" cy="2804160"/>
          </a:xfrm>
          <a:prstGeom prst="rect">
            <a:avLst/>
          </a:prstGeom>
        </p:spPr>
      </p:pic>
      <p:sp>
        <p:nvSpPr>
          <p:cNvPr id="5" name="TextBox 4"/>
          <p:cNvSpPr txBox="1"/>
          <p:nvPr/>
        </p:nvSpPr>
        <p:spPr>
          <a:xfrm>
            <a:off x="5010816" y="3033236"/>
            <a:ext cx="2869055" cy="307777"/>
          </a:xfrm>
          <a:prstGeom prst="rect">
            <a:avLst/>
          </a:prstGeom>
          <a:noFill/>
        </p:spPr>
        <p:txBody>
          <a:bodyPr wrap="none" rtlCol="0">
            <a:spAutoFit/>
          </a:bodyPr>
          <a:lstStyle/>
          <a:p>
            <a:r>
              <a:rPr lang="en-US" sz="1400" dirty="0" smtClean="0">
                <a:latin typeface="Cambria"/>
                <a:cs typeface="Cambria"/>
              </a:rPr>
              <a:t>The MDS result </a:t>
            </a:r>
            <a:r>
              <a:rPr lang="en-US" sz="1400" dirty="0">
                <a:latin typeface="Cambria"/>
                <a:cs typeface="Cambria"/>
              </a:rPr>
              <a:t>with global optima</a:t>
            </a:r>
            <a:r>
              <a:rPr lang="en-US" sz="1400" dirty="0" smtClean="0">
                <a:latin typeface="Cambria"/>
                <a:cs typeface="Cambria"/>
              </a:rPr>
              <a:t>.</a:t>
            </a:r>
            <a:endParaRPr lang="en-US" sz="1400" dirty="0">
              <a:latin typeface="Cambria"/>
              <a:cs typeface="Cambria"/>
            </a:endParaRPr>
          </a:p>
        </p:txBody>
      </p:sp>
      <p:sp>
        <p:nvSpPr>
          <p:cNvPr id="8" name="TextBox 7"/>
          <p:cNvSpPr txBox="1"/>
          <p:nvPr/>
        </p:nvSpPr>
        <p:spPr>
          <a:xfrm>
            <a:off x="1117434" y="3033236"/>
            <a:ext cx="3021661" cy="338554"/>
          </a:xfrm>
          <a:prstGeom prst="rect">
            <a:avLst/>
          </a:prstGeom>
          <a:noFill/>
        </p:spPr>
        <p:txBody>
          <a:bodyPr wrap="none" rtlCol="0">
            <a:spAutoFit/>
          </a:bodyPr>
          <a:lstStyle/>
          <a:p>
            <a:r>
              <a:rPr lang="en-US" sz="1600" dirty="0">
                <a:latin typeface="Cambria"/>
                <a:cs typeface="Cambria"/>
              </a:rPr>
              <a:t>MDS trapped under local optima</a:t>
            </a:r>
            <a:endParaRPr lang="en-US" sz="1600" dirty="0"/>
          </a:p>
        </p:txBody>
      </p:sp>
    </p:spTree>
    <p:extLst>
      <p:ext uri="{BB962C8B-B14F-4D97-AF65-F5344CB8AC3E}">
        <p14:creationId xmlns:p14="http://schemas.microsoft.com/office/powerpoint/2010/main" val="3333793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Motivation</a:t>
            </a:r>
          </a:p>
          <a:p>
            <a:r>
              <a:rPr lang="en-US" dirty="0" smtClean="0">
                <a:latin typeface="Cambria" panose="02040503050406030204" pitchFamily="18" charset="0"/>
              </a:rPr>
              <a:t>Background and Related Work</a:t>
            </a:r>
          </a:p>
          <a:p>
            <a:r>
              <a:rPr lang="en-US" dirty="0" smtClean="0">
                <a:latin typeface="Cambria" panose="02040503050406030204" pitchFamily="18" charset="0"/>
              </a:rPr>
              <a:t>Research Issues</a:t>
            </a:r>
          </a:p>
          <a:p>
            <a:r>
              <a:rPr lang="en-US" dirty="0" smtClean="0">
                <a:latin typeface="Cambria" panose="02040503050406030204" pitchFamily="18" charset="0"/>
              </a:rPr>
              <a:t>Experimental Analysis</a:t>
            </a:r>
          </a:p>
          <a:p>
            <a:r>
              <a:rPr lang="en-US" dirty="0" smtClean="0">
                <a:solidFill>
                  <a:srgbClr val="0000FF"/>
                </a:solidFill>
                <a:latin typeface="Cambria" panose="02040503050406030204" pitchFamily="18" charset="0"/>
              </a:rPr>
              <a:t>Conclusion and </a:t>
            </a:r>
            <a:r>
              <a:rPr lang="en-US" dirty="0" err="1" smtClean="0">
                <a:solidFill>
                  <a:srgbClr val="0000FF"/>
                </a:solidFill>
                <a:latin typeface="Cambria" panose="02040503050406030204" pitchFamily="18" charset="0"/>
              </a:rPr>
              <a:t>Futurework</a:t>
            </a:r>
            <a:endParaRPr lang="en-US" dirty="0" smtClean="0">
              <a:solidFill>
                <a:srgbClr val="0000FF"/>
              </a:solidFill>
              <a:latin typeface="Cambria" panose="02040503050406030204" pitchFamily="18" charset="0"/>
            </a:endParaRPr>
          </a:p>
        </p:txBody>
      </p:sp>
    </p:spTree>
    <p:extLst>
      <p:ext uri="{BB962C8B-B14F-4D97-AF65-F5344CB8AC3E}">
        <p14:creationId xmlns:p14="http://schemas.microsoft.com/office/powerpoint/2010/main" val="4164477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Conclusion</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a:latin typeface="Cambria" panose="02040503050406030204" pitchFamily="18" charset="0"/>
              </a:rPr>
              <a:t>Choosing correct distance measurement is important.</a:t>
            </a:r>
          </a:p>
          <a:p>
            <a:r>
              <a:rPr lang="en-US" sz="2400" dirty="0" smtClean="0">
                <a:latin typeface="Cambria" panose="02040503050406030204" pitchFamily="18" charset="0"/>
              </a:rPr>
              <a:t>WDA-SMACOF can has higher precision with sparse data much better than DA-SMACOF with time complexity of O(N</a:t>
            </a:r>
            <a:r>
              <a:rPr lang="en-US" sz="2400" baseline="30000" dirty="0" smtClean="0">
                <a:latin typeface="Cambria" panose="02040503050406030204" pitchFamily="18" charset="0"/>
              </a:rPr>
              <a:t>2</a:t>
            </a:r>
            <a:r>
              <a:rPr lang="en-US" sz="2400" dirty="0" smtClean="0">
                <a:latin typeface="Cambria" panose="02040503050406030204" pitchFamily="18" charset="0"/>
              </a:rPr>
              <a:t>).</a:t>
            </a:r>
          </a:p>
          <a:p>
            <a:r>
              <a:rPr lang="en-US" sz="2400" dirty="0" smtClean="0">
                <a:latin typeface="Cambria" panose="02040503050406030204" pitchFamily="18" charset="0"/>
              </a:rPr>
              <a:t>W-MI-MDS has higher precision with sparse data than MI-MDS.</a:t>
            </a:r>
          </a:p>
          <a:p>
            <a:r>
              <a:rPr lang="en-US" sz="2400" dirty="0" smtClean="0">
                <a:latin typeface="Cambria" panose="02040503050406030204" pitchFamily="18" charset="0"/>
              </a:rPr>
              <a:t>HE-MI has a slight higher stress value than MI-MDS, but much lower time cost, which makes it suitable for massive scale dataset.</a:t>
            </a:r>
          </a:p>
          <a:p>
            <a:r>
              <a:rPr lang="en-US" sz="2400" dirty="0" smtClean="0">
                <a:latin typeface="Cambria" panose="02040503050406030204" pitchFamily="18" charset="0"/>
              </a:rPr>
              <a:t>3D phylogenetic tree with clustering enables easy observation of data.</a:t>
            </a:r>
            <a:endParaRPr lang="en-US" sz="2400" dirty="0">
              <a:latin typeface="Cambria" panose="02040503050406030204" pitchFamily="18" charset="0"/>
            </a:endParaRPr>
          </a:p>
        </p:txBody>
      </p:sp>
    </p:spTree>
    <p:extLst>
      <p:ext uri="{BB962C8B-B14F-4D97-AF65-F5344CB8AC3E}">
        <p14:creationId xmlns:p14="http://schemas.microsoft.com/office/powerpoint/2010/main" val="212743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Multidimensional Scaling</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mbria" panose="02040503050406030204" pitchFamily="18" charset="0"/>
                <a:cs typeface="Times New Roman" panose="02020603050405020304" pitchFamily="18" charset="0"/>
              </a:rPr>
              <a:t>Given </a:t>
            </a:r>
            <a:r>
              <a:rPr lang="en-US" sz="2400" dirty="0" smtClean="0">
                <a:latin typeface="Cambria" panose="02040503050406030204" pitchFamily="18" charset="0"/>
                <a:cs typeface="Times New Roman" panose="02020603050405020304" pitchFamily="18" charset="0"/>
              </a:rPr>
              <a:t>proximity data in high dimension space.</a:t>
            </a:r>
          </a:p>
          <a:p>
            <a:r>
              <a:rPr lang="en-US" sz="2400" dirty="0" smtClean="0">
                <a:latin typeface="Cambria" panose="02040503050406030204" pitchFamily="18" charset="0"/>
                <a:cs typeface="Times New Roman" panose="02020603050405020304" pitchFamily="18" charset="0"/>
              </a:rPr>
              <a:t>Non-linear optimizing problem to find mapping in target dimension space by minimizing an object function.</a:t>
            </a:r>
          </a:p>
          <a:p>
            <a:r>
              <a:rPr lang="en-US" sz="2400" dirty="0" smtClean="0">
                <a:latin typeface="Cambria" panose="02040503050406030204" pitchFamily="18" charset="0"/>
                <a:cs typeface="Times New Roman" panose="02020603050405020304" pitchFamily="18" charset="0"/>
              </a:rPr>
              <a:t>Object function is often given as STRESS or SSTRESS:</a:t>
            </a:r>
          </a:p>
          <a:p>
            <a:pPr lvl="1"/>
            <a:endParaRPr lang="en-US" sz="2400" dirty="0"/>
          </a:p>
          <a:p>
            <a:pPr lvl="1"/>
            <a:endParaRPr lang="en-US" sz="2400" dirty="0" smtClean="0"/>
          </a:p>
          <a:p>
            <a:pPr lvl="1"/>
            <a:endParaRPr lang="en-US" sz="2400" dirty="0"/>
          </a:p>
          <a:p>
            <a:pPr lvl="1"/>
            <a:endParaRPr lang="en-US" sz="2000" dirty="0" smtClean="0"/>
          </a:p>
          <a:p>
            <a:pPr marL="456951" lvl="1" indent="0">
              <a:buNone/>
            </a:pPr>
            <a:r>
              <a:rPr lang="en-US" sz="2000" dirty="0" smtClean="0">
                <a:latin typeface="Cambria" panose="02040503050406030204" pitchFamily="18" charset="0"/>
              </a:rPr>
              <a:t>where</a:t>
            </a:r>
            <a:r>
              <a:rPr lang="en-US" sz="2000" dirty="0">
                <a:latin typeface="Cambria" panose="02040503050406030204" pitchFamily="18" charset="0"/>
              </a:rPr>
              <a:t> </a:t>
            </a:r>
            <a:r>
              <a:rPr lang="en-US" sz="2000" i="1" dirty="0" smtClean="0">
                <a:latin typeface="Cambria" panose="02040503050406030204" pitchFamily="18" charset="0"/>
              </a:rPr>
              <a:t>X</a:t>
            </a:r>
            <a:r>
              <a:rPr lang="en-US" sz="2000" dirty="0" smtClean="0">
                <a:latin typeface="Cambria" panose="02040503050406030204" pitchFamily="18" charset="0"/>
              </a:rPr>
              <a:t> is the mapping in the target dimension, </a:t>
            </a:r>
            <a:r>
              <a:rPr lang="en-US" sz="2000" i="1" dirty="0" smtClean="0">
                <a:latin typeface="Cambria" panose="02040503050406030204" pitchFamily="18" charset="0"/>
              </a:rPr>
              <a:t>d</a:t>
            </a:r>
            <a:r>
              <a:rPr lang="en-US" sz="2000" i="1" baseline="-25000" dirty="0" smtClean="0">
                <a:latin typeface="Cambria" panose="02040503050406030204" pitchFamily="18" charset="0"/>
              </a:rPr>
              <a:t>ij</a:t>
            </a:r>
            <a:r>
              <a:rPr lang="en-US" sz="2000" i="1" dirty="0" smtClean="0">
                <a:latin typeface="Cambria" panose="02040503050406030204" pitchFamily="18" charset="0"/>
              </a:rPr>
              <a:t>(X)</a:t>
            </a:r>
            <a:r>
              <a:rPr lang="en-US" sz="2000" dirty="0" smtClean="0">
                <a:latin typeface="Cambria" panose="02040503050406030204" pitchFamily="18" charset="0"/>
              </a:rPr>
              <a:t>   is </a:t>
            </a:r>
            <a:r>
              <a:rPr lang="en-US" sz="2000" dirty="0">
                <a:latin typeface="Cambria" panose="02040503050406030204" pitchFamily="18" charset="0"/>
              </a:rPr>
              <a:t>the dissimilarity between point  and point  in original dimension </a:t>
            </a:r>
            <a:r>
              <a:rPr lang="en-US" sz="2000" dirty="0" smtClean="0">
                <a:latin typeface="Cambria" panose="02040503050406030204" pitchFamily="18" charset="0"/>
              </a:rPr>
              <a:t>space, </a:t>
            </a:r>
            <a:r>
              <a:rPr lang="en-US" sz="2000" i="1" dirty="0" smtClean="0">
                <a:latin typeface="Cambria" panose="02040503050406030204" pitchFamily="18" charset="0"/>
              </a:rPr>
              <a:t>w</a:t>
            </a:r>
            <a:r>
              <a:rPr lang="en-US" sz="2000" i="1" baseline="-25000" dirty="0" smtClean="0">
                <a:latin typeface="Cambria" panose="02040503050406030204" pitchFamily="18" charset="0"/>
              </a:rPr>
              <a:t>ij</a:t>
            </a:r>
            <a:r>
              <a:rPr lang="en-US" sz="2000" dirty="0" smtClean="0">
                <a:latin typeface="Cambria" panose="02040503050406030204" pitchFamily="18" charset="0"/>
              </a:rPr>
              <a:t> </a:t>
            </a:r>
            <a:r>
              <a:rPr lang="en-US" sz="2000" dirty="0">
                <a:latin typeface="Cambria" panose="02040503050406030204" pitchFamily="18" charset="0"/>
              </a:rPr>
              <a:t>denotes the possible weight from each pair of points that ,  </a:t>
            </a:r>
            <a:r>
              <a:rPr lang="en-US" sz="2000" dirty="0" smtClean="0">
                <a:latin typeface="Cambria" panose="02040503050406030204" pitchFamily="18" charset="0"/>
              </a:rPr>
              <a:t>      denotes </a:t>
            </a:r>
            <a:r>
              <a:rPr lang="en-US" sz="2000" dirty="0">
                <a:latin typeface="Cambria" panose="02040503050406030204" pitchFamily="18" charset="0"/>
              </a:rPr>
              <a:t>the Euclidean distance between point  and  in target dimension.</a:t>
            </a:r>
            <a:endParaRPr lang="en-US" sz="2000" dirty="0" smtClean="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10985"/>
            <a:ext cx="4587240" cy="116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295900"/>
            <a:ext cx="3587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749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Futurework</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Hybrid </a:t>
            </a:r>
            <a:r>
              <a:rPr lang="en-US" sz="2400" dirty="0">
                <a:latin typeface="Cambria" panose="02040503050406030204" pitchFamily="18" charset="0"/>
              </a:rPr>
              <a:t>Tree </a:t>
            </a:r>
            <a:r>
              <a:rPr lang="en-US" sz="2400" dirty="0" smtClean="0">
                <a:latin typeface="Cambria" panose="02040503050406030204" pitchFamily="18" charset="0"/>
              </a:rPr>
              <a:t>Interpolation</a:t>
            </a:r>
          </a:p>
          <a:p>
            <a:pPr lvl="1"/>
            <a:r>
              <a:rPr lang="en-US" sz="2000" dirty="0" smtClean="0">
                <a:latin typeface="Cambria" panose="02040503050406030204" pitchFamily="18" charset="0"/>
              </a:rPr>
              <a:t>Combine the usage of SSP-Tree and CN-Tree and possibly eliminates the weakness of both methods.</a:t>
            </a:r>
          </a:p>
          <a:p>
            <a:r>
              <a:rPr lang="en-US" sz="2400" dirty="0" smtClean="0">
                <a:latin typeface="Cambria" panose="02040503050406030204" pitchFamily="18" charset="0"/>
              </a:rPr>
              <a:t>Display Phylogenetic </a:t>
            </a:r>
            <a:r>
              <a:rPr lang="en-US" sz="2400" dirty="0" smtClean="0">
                <a:latin typeface="Cambria" panose="02040503050406030204" pitchFamily="18" charset="0"/>
              </a:rPr>
              <a:t>tree </a:t>
            </a:r>
            <a:r>
              <a:rPr lang="en-US" sz="2400" dirty="0" smtClean="0">
                <a:latin typeface="Cambria" panose="02040503050406030204" pitchFamily="18" charset="0"/>
              </a:rPr>
              <a:t>with </a:t>
            </a:r>
            <a:r>
              <a:rPr lang="en-US" sz="2400" dirty="0" smtClean="0">
                <a:latin typeface="Cambria" panose="02040503050406030204" pitchFamily="18" charset="0"/>
              </a:rPr>
              <a:t>million sequences</a:t>
            </a:r>
            <a:endParaRPr lang="en-US" sz="2400" dirty="0" smtClean="0">
              <a:latin typeface="Cambria" panose="02040503050406030204" pitchFamily="18" charset="0"/>
            </a:endParaRPr>
          </a:p>
          <a:p>
            <a:r>
              <a:rPr lang="en-US" sz="2400" dirty="0" smtClean="0">
                <a:latin typeface="Cambria" panose="02040503050406030204" pitchFamily="18" charset="0"/>
              </a:rPr>
              <a:t>Enable faster execution of WDA-SMACOF with non-trivial weights.</a:t>
            </a:r>
          </a:p>
          <a:p>
            <a:pPr lvl="1"/>
            <a:r>
              <a:rPr lang="en-US" sz="2000" dirty="0" smtClean="0">
                <a:latin typeface="Cambria" panose="02040503050406030204" pitchFamily="18" charset="0"/>
              </a:rPr>
              <a:t>Need to investigate more about the CG iterations per SMACOF iteration</a:t>
            </a:r>
          </a:p>
          <a:p>
            <a:r>
              <a:rPr lang="en-US" sz="2400" dirty="0" smtClean="0">
                <a:latin typeface="Cambria" panose="02040503050406030204" pitchFamily="18" charset="0"/>
              </a:rPr>
              <a:t>Write papers about new results, since WDA-SMACOF </a:t>
            </a:r>
            <a:r>
              <a:rPr lang="en-US" sz="2400" dirty="0">
                <a:latin typeface="Cambria" panose="02040503050406030204" pitchFamily="18" charset="0"/>
              </a:rPr>
              <a:t>with Harp are so far best non-linear </a:t>
            </a:r>
            <a:r>
              <a:rPr lang="en-US" sz="2400" dirty="0" smtClean="0">
                <a:latin typeface="Cambria" panose="02040503050406030204" pitchFamily="18" charset="0"/>
              </a:rPr>
              <a:t>MDS.</a:t>
            </a:r>
          </a:p>
          <a:p>
            <a:r>
              <a:rPr lang="en-US" sz="2400" dirty="0" smtClean="0">
                <a:latin typeface="Cambria" panose="02040503050406030204" pitchFamily="18" charset="0"/>
              </a:rPr>
              <a:t>Phylogenetic </a:t>
            </a:r>
            <a:r>
              <a:rPr lang="en-US" sz="2400" dirty="0">
                <a:latin typeface="Cambria" panose="02040503050406030204" pitchFamily="18" charset="0"/>
              </a:rPr>
              <a:t>tree with clustering and make it available.</a:t>
            </a:r>
          </a:p>
        </p:txBody>
      </p:sp>
    </p:spTree>
    <p:extLst>
      <p:ext uri="{BB962C8B-B14F-4D97-AF65-F5344CB8AC3E}">
        <p14:creationId xmlns:p14="http://schemas.microsoft.com/office/powerpoint/2010/main" val="2491329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sz="2800" dirty="0" smtClean="0">
                <a:latin typeface="Cambria" panose="02040503050406030204" pitchFamily="18" charset="0"/>
              </a:rPr>
              <a:t>Reference</a:t>
            </a:r>
            <a:endParaRPr lang="en-US" sz="2800" dirty="0">
              <a:latin typeface="Cambria" panose="02040503050406030204" pitchFamily="18" charset="0"/>
            </a:endParaRPr>
          </a:p>
        </p:txBody>
      </p:sp>
      <p:sp>
        <p:nvSpPr>
          <p:cNvPr id="3" name="Content Placeholder 2"/>
          <p:cNvSpPr>
            <a:spLocks noGrp="1"/>
          </p:cNvSpPr>
          <p:nvPr>
            <p:ph idx="1"/>
          </p:nvPr>
        </p:nvSpPr>
        <p:spPr>
          <a:xfrm>
            <a:off x="457200" y="1066801"/>
            <a:ext cx="8229600" cy="5181600"/>
          </a:xfrm>
        </p:spPr>
        <p:txBody>
          <a:bodyPr>
            <a:normAutofit fontScale="92500"/>
          </a:bodyPr>
          <a:lstStyle/>
          <a:p>
            <a:r>
              <a:rPr lang="en-US" sz="1600" dirty="0">
                <a:latin typeface="Cambria" panose="02040503050406030204" pitchFamily="18" charset="0"/>
              </a:rPr>
              <a:t>Y </a:t>
            </a:r>
            <a:r>
              <a:rPr lang="en-US" sz="1600" dirty="0" err="1">
                <a:latin typeface="Cambria" panose="02040503050406030204" pitchFamily="18" charset="0"/>
              </a:rPr>
              <a:t>Ruan</a:t>
            </a:r>
            <a:r>
              <a:rPr lang="en-US" sz="1600" dirty="0">
                <a:latin typeface="Cambria" panose="02040503050406030204" pitchFamily="18" charset="0"/>
              </a:rPr>
              <a:t>, G House, S </a:t>
            </a:r>
            <a:r>
              <a:rPr lang="en-US" sz="1600" dirty="0" err="1">
                <a:latin typeface="Cambria" panose="02040503050406030204" pitchFamily="18" charset="0"/>
              </a:rPr>
              <a:t>Ekanayake</a:t>
            </a:r>
            <a:r>
              <a:rPr lang="en-US" sz="1600" dirty="0">
                <a:latin typeface="Cambria" panose="02040503050406030204" pitchFamily="18" charset="0"/>
              </a:rPr>
              <a:t>, U </a:t>
            </a:r>
            <a:r>
              <a:rPr lang="en-US" sz="1600" dirty="0" err="1">
                <a:latin typeface="Cambria" panose="02040503050406030204" pitchFamily="18" charset="0"/>
              </a:rPr>
              <a:t>Schütte</a:t>
            </a:r>
            <a:r>
              <a:rPr lang="en-US" sz="1600" dirty="0">
                <a:latin typeface="Cambria" panose="02040503050406030204" pitchFamily="18" charset="0"/>
              </a:rPr>
              <a:t>, JD </a:t>
            </a:r>
            <a:r>
              <a:rPr lang="en-US" sz="1600" dirty="0" err="1">
                <a:latin typeface="Cambria" panose="02040503050406030204" pitchFamily="18" charset="0"/>
              </a:rPr>
              <a:t>Bever</a:t>
            </a:r>
            <a:r>
              <a:rPr lang="en-US" sz="1600" dirty="0">
                <a:latin typeface="Cambria" panose="02040503050406030204" pitchFamily="18" charset="0"/>
              </a:rPr>
              <a:t>, H Tang, G Fox </a:t>
            </a:r>
            <a:r>
              <a:rPr lang="en-US" sz="1600" dirty="0" smtClean="0">
                <a:latin typeface="Cambria" panose="02040503050406030204" pitchFamily="18" charset="0"/>
              </a:rPr>
              <a:t>, </a:t>
            </a:r>
            <a:r>
              <a:rPr lang="en-US" sz="1600" b="1" dirty="0" smtClean="0">
                <a:latin typeface="Cambria" panose="02040503050406030204" pitchFamily="18" charset="0"/>
              </a:rPr>
              <a:t>Integration </a:t>
            </a:r>
            <a:r>
              <a:rPr lang="en-US" sz="1600" b="1" dirty="0">
                <a:latin typeface="Cambria" panose="02040503050406030204" pitchFamily="18" charset="0"/>
              </a:rPr>
              <a:t>of Clustering and Multidimensional Scaling to Determine Phylogenetic Trees as Spherical </a:t>
            </a:r>
            <a:r>
              <a:rPr lang="en-US" sz="1600" b="1" dirty="0" err="1">
                <a:latin typeface="Cambria" panose="02040503050406030204" pitchFamily="18" charset="0"/>
              </a:rPr>
              <a:t>Phylograms</a:t>
            </a:r>
            <a:r>
              <a:rPr lang="en-US" sz="1600" b="1" dirty="0">
                <a:latin typeface="Cambria" panose="02040503050406030204" pitchFamily="18" charset="0"/>
              </a:rPr>
              <a:t> Visualized in 3 </a:t>
            </a:r>
            <a:r>
              <a:rPr lang="en-US" sz="1600" b="1" dirty="0" smtClean="0">
                <a:latin typeface="Cambria" panose="02040503050406030204" pitchFamily="18" charset="0"/>
              </a:rPr>
              <a:t>Dimensions</a:t>
            </a:r>
            <a:r>
              <a:rPr lang="en-US" sz="1600" dirty="0" smtClean="0">
                <a:latin typeface="Cambria" panose="02040503050406030204" pitchFamily="18" charset="0"/>
              </a:rPr>
              <a:t>,  Proceedings </a:t>
            </a:r>
            <a:r>
              <a:rPr lang="en-US" sz="1600" dirty="0">
                <a:latin typeface="Cambria" panose="02040503050406030204" pitchFamily="18" charset="0"/>
              </a:rPr>
              <a:t>of </a:t>
            </a:r>
            <a:r>
              <a:rPr lang="en-US" sz="1600" dirty="0" smtClean="0">
                <a:latin typeface="Cambria" panose="02040503050406030204" pitchFamily="18" charset="0"/>
              </a:rPr>
              <a:t>C4Bio 2014, </a:t>
            </a:r>
            <a:r>
              <a:rPr lang="en-US" sz="1600" dirty="0">
                <a:latin typeface="Cambria" panose="02040503050406030204" pitchFamily="18" charset="0"/>
              </a:rPr>
              <a:t>26-29</a:t>
            </a:r>
          </a:p>
          <a:p>
            <a:r>
              <a:rPr lang="en-US" sz="1600" dirty="0" smtClean="0">
                <a:latin typeface="Cambria" panose="02040503050406030204" pitchFamily="18" charset="0"/>
              </a:rPr>
              <a:t>Yang </a:t>
            </a:r>
            <a:r>
              <a:rPr lang="en-US" sz="1600" dirty="0" err="1">
                <a:latin typeface="Cambria" panose="02040503050406030204" pitchFamily="18" charset="0"/>
              </a:rPr>
              <a:t>Ruan</a:t>
            </a:r>
            <a:r>
              <a:rPr lang="en-US" sz="1600" dirty="0">
                <a:latin typeface="Cambria" panose="02040503050406030204" pitchFamily="18" charset="0"/>
              </a:rPr>
              <a:t>, Geoffrey Fox. </a:t>
            </a:r>
            <a:r>
              <a:rPr lang="en-US" sz="1600" b="1" dirty="0">
                <a:latin typeface="Cambria" panose="02040503050406030204" pitchFamily="18" charset="0"/>
              </a:rPr>
              <a:t>A Robust and Scalable Solution for Interpolative Multidimensional Scaling with Weighting</a:t>
            </a:r>
            <a:r>
              <a:rPr lang="en-US" sz="1600" dirty="0">
                <a:latin typeface="Cambria" panose="02040503050406030204" pitchFamily="18" charset="0"/>
              </a:rPr>
              <a:t>. Proceedings of IEEE </a:t>
            </a:r>
            <a:r>
              <a:rPr lang="en-US" sz="1600" dirty="0" err="1">
                <a:latin typeface="Cambria" panose="02040503050406030204" pitchFamily="18" charset="0"/>
              </a:rPr>
              <a:t>eScience</a:t>
            </a:r>
            <a:r>
              <a:rPr lang="en-US" sz="1600" dirty="0">
                <a:latin typeface="Cambria" panose="02040503050406030204" pitchFamily="18" charset="0"/>
              </a:rPr>
              <a:t> 2013, Beijing, China, Oct. 22-Oct. 25, 2013. (Best Student Innovation Award)</a:t>
            </a:r>
          </a:p>
          <a:p>
            <a:r>
              <a:rPr lang="en-US" sz="1600" dirty="0" smtClean="0">
                <a:latin typeface="Cambria" panose="02040503050406030204" pitchFamily="18" charset="0"/>
              </a:rPr>
              <a:t>Yang </a:t>
            </a:r>
            <a:r>
              <a:rPr lang="en-US" sz="1600" dirty="0" err="1">
                <a:latin typeface="Cambria" panose="02040503050406030204" pitchFamily="18" charset="0"/>
              </a:rPr>
              <a:t>Ruan</a:t>
            </a:r>
            <a:r>
              <a:rPr lang="en-US" sz="1600" dirty="0">
                <a:latin typeface="Cambria" panose="02040503050406030204" pitchFamily="18" charset="0"/>
              </a:rPr>
              <a:t>, </a:t>
            </a:r>
            <a:r>
              <a:rPr lang="en-US" sz="1600" dirty="0" err="1">
                <a:latin typeface="Cambria" panose="02040503050406030204" pitchFamily="18" charset="0"/>
              </a:rPr>
              <a:t>Saliya</a:t>
            </a:r>
            <a:r>
              <a:rPr lang="en-US" sz="1600" dirty="0">
                <a:latin typeface="Cambria" panose="02040503050406030204" pitchFamily="18" charset="0"/>
              </a:rPr>
              <a:t> </a:t>
            </a:r>
            <a:r>
              <a:rPr lang="en-US" sz="1600" dirty="0" err="1">
                <a:latin typeface="Cambria" panose="02040503050406030204" pitchFamily="18" charset="0"/>
              </a:rPr>
              <a:t>Ekanayake</a:t>
            </a:r>
            <a:r>
              <a:rPr lang="en-US" sz="1600" dirty="0">
                <a:latin typeface="Cambria" panose="02040503050406030204" pitchFamily="18" charset="0"/>
              </a:rPr>
              <a:t>, et al. </a:t>
            </a:r>
            <a:r>
              <a:rPr lang="en-US" sz="1600" b="1" dirty="0">
                <a:latin typeface="Cambria" panose="02040503050406030204" pitchFamily="18" charset="0"/>
              </a:rPr>
              <a:t>DACIDR: Deterministic Annealed Clustering with Interpolative Dimension Reduction using a Large Collection of 16S </a:t>
            </a:r>
            <a:r>
              <a:rPr lang="en-US" sz="1600" b="1" dirty="0" err="1">
                <a:latin typeface="Cambria" panose="02040503050406030204" pitchFamily="18" charset="0"/>
              </a:rPr>
              <a:t>rRNA</a:t>
            </a:r>
            <a:r>
              <a:rPr lang="en-US" sz="1600" b="1" dirty="0">
                <a:latin typeface="Cambria" panose="02040503050406030204" pitchFamily="18" charset="0"/>
              </a:rPr>
              <a:t> Sequences</a:t>
            </a:r>
            <a:r>
              <a:rPr lang="en-US" sz="1600" dirty="0">
                <a:latin typeface="Cambria" panose="02040503050406030204" pitchFamily="18" charset="0"/>
              </a:rPr>
              <a:t>. Proceedings of ACM-BCB 2012, Orlando, Florida, ACM, Oct. 7-Oct. 10, 2012.</a:t>
            </a:r>
          </a:p>
          <a:p>
            <a:r>
              <a:rPr lang="en-US" sz="1600" dirty="0" smtClean="0">
                <a:latin typeface="Cambria" panose="02040503050406030204" pitchFamily="18" charset="0"/>
              </a:rPr>
              <a:t>Yang </a:t>
            </a:r>
            <a:r>
              <a:rPr lang="en-US" sz="1600" dirty="0" err="1">
                <a:latin typeface="Cambria" panose="02040503050406030204" pitchFamily="18" charset="0"/>
              </a:rPr>
              <a:t>Ruan</a:t>
            </a:r>
            <a:r>
              <a:rPr lang="en-US" sz="1600" dirty="0">
                <a:latin typeface="Cambria" panose="02040503050406030204" pitchFamily="18" charset="0"/>
              </a:rPr>
              <a:t>, </a:t>
            </a:r>
            <a:r>
              <a:rPr lang="en-US" sz="1600" dirty="0" err="1">
                <a:latin typeface="Cambria" panose="02040503050406030204" pitchFamily="18" charset="0"/>
              </a:rPr>
              <a:t>Zhenhua</a:t>
            </a:r>
            <a:r>
              <a:rPr lang="en-US" sz="1600" dirty="0">
                <a:latin typeface="Cambria" panose="02040503050406030204" pitchFamily="18" charset="0"/>
              </a:rPr>
              <a:t> </a:t>
            </a:r>
            <a:r>
              <a:rPr lang="en-US" sz="1600" dirty="0" err="1">
                <a:latin typeface="Cambria" panose="02040503050406030204" pitchFamily="18" charset="0"/>
              </a:rPr>
              <a:t>Guo</a:t>
            </a:r>
            <a:r>
              <a:rPr lang="en-US" sz="1600" dirty="0">
                <a:latin typeface="Cambria" panose="02040503050406030204" pitchFamily="18" charset="0"/>
              </a:rPr>
              <a:t>, et al. </a:t>
            </a:r>
            <a:r>
              <a:rPr lang="en-US" sz="1600" b="1" dirty="0">
                <a:latin typeface="Cambria" panose="02040503050406030204" pitchFamily="18" charset="0"/>
              </a:rPr>
              <a:t>HyMR: a Hybrid MapReduce Workflow System</a:t>
            </a:r>
            <a:r>
              <a:rPr lang="en-US" sz="1600" dirty="0">
                <a:latin typeface="Cambria" panose="02040503050406030204" pitchFamily="18" charset="0"/>
              </a:rPr>
              <a:t>. Proceedings of ECMLS’12 of ACM HPDC 2012, Delft, Netherlands, ACM, Jun. 18-Jun. 22, 2012.</a:t>
            </a:r>
          </a:p>
          <a:p>
            <a:r>
              <a:rPr lang="en-US" sz="1600" dirty="0" smtClean="0">
                <a:latin typeface="Cambria" panose="02040503050406030204" pitchFamily="18" charset="0"/>
              </a:rPr>
              <a:t>Adam </a:t>
            </a:r>
            <a:r>
              <a:rPr lang="en-US" sz="1600" dirty="0">
                <a:latin typeface="Cambria" panose="02040503050406030204" pitchFamily="18" charset="0"/>
              </a:rPr>
              <a:t>Hughes, Yang </a:t>
            </a:r>
            <a:r>
              <a:rPr lang="en-US" sz="1600" dirty="0" err="1">
                <a:latin typeface="Cambria" panose="02040503050406030204" pitchFamily="18" charset="0"/>
              </a:rPr>
              <a:t>Ruan</a:t>
            </a:r>
            <a:r>
              <a:rPr lang="en-US" sz="1600" dirty="0">
                <a:latin typeface="Cambria" panose="02040503050406030204" pitchFamily="18" charset="0"/>
              </a:rPr>
              <a:t>, et al. </a:t>
            </a:r>
            <a:r>
              <a:rPr lang="en-US" sz="1600" b="1" dirty="0">
                <a:latin typeface="Cambria" panose="02040503050406030204" pitchFamily="18" charset="0"/>
              </a:rPr>
              <a:t>Interpolative multidimensional scaling techniques for the identification of clusters in very large sequence sets</a:t>
            </a:r>
            <a:r>
              <a:rPr lang="en-US" sz="1600" dirty="0">
                <a:latin typeface="Cambria" panose="02040503050406030204" pitchFamily="18" charset="0"/>
              </a:rPr>
              <a:t>, BMC Bioinformatics 2012, 13(</a:t>
            </a:r>
            <a:r>
              <a:rPr lang="en-US" sz="1600" dirty="0" err="1">
                <a:latin typeface="Cambria" panose="02040503050406030204" pitchFamily="18" charset="0"/>
              </a:rPr>
              <a:t>Suppl</a:t>
            </a:r>
            <a:r>
              <a:rPr lang="en-US" sz="1600" dirty="0">
                <a:latin typeface="Cambria" panose="02040503050406030204" pitchFamily="18" charset="0"/>
              </a:rPr>
              <a:t> 2):S9.</a:t>
            </a:r>
          </a:p>
          <a:p>
            <a:r>
              <a:rPr lang="en-US" sz="1600" dirty="0" smtClean="0">
                <a:latin typeface="Cambria" panose="02040503050406030204" pitchFamily="18" charset="0"/>
              </a:rPr>
              <a:t>Jong </a:t>
            </a:r>
            <a:r>
              <a:rPr lang="en-US" sz="1600" dirty="0" err="1">
                <a:latin typeface="Cambria" panose="02040503050406030204" pitchFamily="18" charset="0"/>
              </a:rPr>
              <a:t>Youl</a:t>
            </a:r>
            <a:r>
              <a:rPr lang="en-US" sz="1600" dirty="0">
                <a:latin typeface="Cambria" panose="02040503050406030204" pitchFamily="18" charset="0"/>
              </a:rPr>
              <a:t> Choi, </a:t>
            </a:r>
            <a:r>
              <a:rPr lang="en-US" sz="1600" dirty="0" err="1">
                <a:latin typeface="Cambria" panose="02040503050406030204" pitchFamily="18" charset="0"/>
              </a:rPr>
              <a:t>Seung-Hee</a:t>
            </a:r>
            <a:r>
              <a:rPr lang="en-US" sz="1600" dirty="0">
                <a:latin typeface="Cambria" panose="02040503050406030204" pitchFamily="18" charset="0"/>
              </a:rPr>
              <a:t> </a:t>
            </a:r>
            <a:r>
              <a:rPr lang="en-US" sz="1600" dirty="0" err="1" smtClean="0">
                <a:latin typeface="Cambria" panose="02040503050406030204" pitchFamily="18" charset="0"/>
              </a:rPr>
              <a:t>Bae</a:t>
            </a:r>
            <a:r>
              <a:rPr lang="en-US" sz="1600" dirty="0" smtClean="0">
                <a:latin typeface="Cambria" panose="02040503050406030204" pitchFamily="18" charset="0"/>
              </a:rPr>
              <a:t>, et al. </a:t>
            </a:r>
            <a:r>
              <a:rPr lang="en-US" sz="1600" b="1" dirty="0">
                <a:latin typeface="Cambria" panose="02040503050406030204" pitchFamily="18" charset="0"/>
              </a:rPr>
              <a:t>High Performance Dimension Reduction and Visualization for Large High-dimensional Data Analysis.</a:t>
            </a:r>
            <a:r>
              <a:rPr lang="en-US" sz="1600" dirty="0">
                <a:latin typeface="Cambria" panose="02040503050406030204" pitchFamily="18" charset="0"/>
              </a:rPr>
              <a:t> to appear </a:t>
            </a:r>
            <a:r>
              <a:rPr lang="en-US" sz="1600" i="1" dirty="0">
                <a:latin typeface="Cambria" panose="02040503050406030204" pitchFamily="18" charset="0"/>
              </a:rPr>
              <a:t>in the Proceedings of the </a:t>
            </a:r>
            <a:r>
              <a:rPr lang="en-US" sz="1600" i="1" dirty="0" err="1">
                <a:latin typeface="Cambria" panose="02040503050406030204" pitchFamily="18" charset="0"/>
              </a:rPr>
              <a:t>The</a:t>
            </a:r>
            <a:r>
              <a:rPr lang="en-US" sz="1600" i="1" dirty="0">
                <a:latin typeface="Cambria" panose="02040503050406030204" pitchFamily="18" charset="0"/>
              </a:rPr>
              <a:t> 10th IEEE/ACM International Symposium on Cluster, Cloud and Grid Computing (</a:t>
            </a:r>
            <a:r>
              <a:rPr lang="en-US" sz="1600" i="1" dirty="0" err="1">
                <a:latin typeface="Cambria" panose="02040503050406030204" pitchFamily="18" charset="0"/>
              </a:rPr>
              <a:t>CCGrid</a:t>
            </a:r>
            <a:r>
              <a:rPr lang="en-US" sz="1600" i="1" dirty="0">
                <a:latin typeface="Cambria" panose="02040503050406030204" pitchFamily="18" charset="0"/>
              </a:rPr>
              <a:t> 2010), Melbourne, Australia, May 17-20 2010.</a:t>
            </a:r>
          </a:p>
          <a:p>
            <a:r>
              <a:rPr lang="en-US" sz="1600" dirty="0" err="1">
                <a:latin typeface="Cambria" panose="02040503050406030204" pitchFamily="18" charset="0"/>
              </a:rPr>
              <a:t>Seung-Hee</a:t>
            </a:r>
            <a:r>
              <a:rPr lang="en-US" sz="1600" dirty="0">
                <a:latin typeface="Cambria" panose="02040503050406030204" pitchFamily="18" charset="0"/>
              </a:rPr>
              <a:t> </a:t>
            </a:r>
            <a:r>
              <a:rPr lang="en-US" sz="1600" dirty="0" err="1">
                <a:latin typeface="Cambria" panose="02040503050406030204" pitchFamily="18" charset="0"/>
              </a:rPr>
              <a:t>Bae</a:t>
            </a:r>
            <a:r>
              <a:rPr lang="en-US" sz="1600" dirty="0">
                <a:latin typeface="Cambria" panose="02040503050406030204" pitchFamily="18" charset="0"/>
              </a:rPr>
              <a:t>, Jong </a:t>
            </a:r>
            <a:r>
              <a:rPr lang="en-US" sz="1600" dirty="0" err="1">
                <a:latin typeface="Cambria" panose="02040503050406030204" pitchFamily="18" charset="0"/>
              </a:rPr>
              <a:t>Youl</a:t>
            </a:r>
            <a:r>
              <a:rPr lang="en-US" sz="1600" dirty="0">
                <a:latin typeface="Cambria" panose="02040503050406030204" pitchFamily="18" charset="0"/>
              </a:rPr>
              <a:t> Choi, </a:t>
            </a:r>
            <a:r>
              <a:rPr lang="en-US" sz="1600" dirty="0" smtClean="0">
                <a:latin typeface="Cambria" panose="02040503050406030204" pitchFamily="18" charset="0"/>
              </a:rPr>
              <a:t>et al. </a:t>
            </a:r>
            <a:r>
              <a:rPr lang="en-US" sz="1600" b="1" dirty="0">
                <a:latin typeface="Cambria" panose="02040503050406030204" pitchFamily="18" charset="0"/>
              </a:rPr>
              <a:t>Dimension Reduction Visualization of Large High-dimensional Data via Interpolation.</a:t>
            </a:r>
            <a:r>
              <a:rPr lang="en-US" sz="1600" dirty="0">
                <a:latin typeface="Cambria" panose="02040503050406030204" pitchFamily="18" charset="0"/>
              </a:rPr>
              <a:t> to appear </a:t>
            </a:r>
            <a:r>
              <a:rPr lang="en-US" sz="1600" i="1" dirty="0">
                <a:latin typeface="Cambria" panose="02040503050406030204" pitchFamily="18" charset="0"/>
              </a:rPr>
              <a:t>in the Proceedings of The ACM International Symposium on High Performance Distributed Computing (HPDC), Chicago, IL, June 20-25 2010</a:t>
            </a:r>
            <a:r>
              <a:rPr lang="en-US" sz="1600" dirty="0" smtClean="0">
                <a:latin typeface="Cambria" panose="02040503050406030204" pitchFamily="18" charset="0"/>
              </a:rPr>
              <a:t>.</a:t>
            </a:r>
            <a:endParaRPr lang="en-US" sz="1600" dirty="0">
              <a:latin typeface="Cambria" panose="02040503050406030204" pitchFamily="18" charset="0"/>
            </a:endParaRPr>
          </a:p>
        </p:txBody>
      </p:sp>
    </p:spTree>
    <p:extLst>
      <p:ext uri="{BB962C8B-B14F-4D97-AF65-F5344CB8AC3E}">
        <p14:creationId xmlns:p14="http://schemas.microsoft.com/office/powerpoint/2010/main" val="2939230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8096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3231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457200" y="5562600"/>
            <a:ext cx="76962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37477" y="838200"/>
            <a:ext cx="8229600" cy="850391"/>
          </a:xfrm>
        </p:spPr>
        <p:txBody>
          <a:bodyPr>
            <a:normAutofit/>
          </a:bodyPr>
          <a:lstStyle/>
          <a:p>
            <a:r>
              <a:rPr lang="en-US" dirty="0" smtClean="0"/>
              <a:t>DACIDR                            Flow Chart</a:t>
            </a:r>
            <a:endParaRPr lang="en-US" dirty="0"/>
          </a:p>
        </p:txBody>
      </p:sp>
      <p:sp>
        <p:nvSpPr>
          <p:cNvPr id="4" name="Flowchart: Multidocument 3"/>
          <p:cNvSpPr/>
          <p:nvPr/>
        </p:nvSpPr>
        <p:spPr>
          <a:xfrm>
            <a:off x="4030980" y="990600"/>
            <a:ext cx="838200" cy="906103"/>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16S </a:t>
            </a:r>
            <a:r>
              <a:rPr lang="en-US" sz="1200" b="1" dirty="0" err="1" smtClean="0">
                <a:solidFill>
                  <a:schemeClr val="bg1">
                    <a:lumMod val="95000"/>
                  </a:schemeClr>
                </a:solidFill>
                <a:latin typeface="+mj-lt"/>
                <a:cs typeface="Times New Roman" pitchFamily="18" charset="0"/>
              </a:rPr>
              <a:t>rRNA</a:t>
            </a:r>
            <a:r>
              <a:rPr lang="en-US" sz="1200" b="1" dirty="0" smtClean="0">
                <a:solidFill>
                  <a:schemeClr val="bg1">
                    <a:lumMod val="95000"/>
                  </a:schemeClr>
                </a:solidFill>
                <a:latin typeface="+mj-lt"/>
                <a:cs typeface="Times New Roman" pitchFamily="18" charset="0"/>
              </a:rPr>
              <a:t> Data</a:t>
            </a:r>
            <a:endParaRPr lang="en-US" sz="1200" b="1" dirty="0">
              <a:solidFill>
                <a:schemeClr val="bg1">
                  <a:lumMod val="95000"/>
                </a:schemeClr>
              </a:solidFill>
              <a:latin typeface="+mj-lt"/>
              <a:cs typeface="Times New Roman" pitchFamily="18" charset="0"/>
            </a:endParaRPr>
          </a:p>
        </p:txBody>
      </p:sp>
      <p:sp>
        <p:nvSpPr>
          <p:cNvPr id="5" name="Flowchart: Process 4"/>
          <p:cNvSpPr/>
          <p:nvPr/>
        </p:nvSpPr>
        <p:spPr>
          <a:xfrm>
            <a:off x="779915" y="3628294"/>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All-Pair Sequence Alignment</a:t>
            </a:r>
            <a:endParaRPr lang="en-US" sz="1200" b="1" dirty="0">
              <a:solidFill>
                <a:schemeClr val="bg1">
                  <a:lumMod val="95000"/>
                </a:schemeClr>
              </a:solidFill>
              <a:latin typeface="+mj-lt"/>
              <a:cs typeface="Times New Roman" pitchFamily="18" charset="0"/>
            </a:endParaRPr>
          </a:p>
        </p:txBody>
      </p:sp>
      <p:sp>
        <p:nvSpPr>
          <p:cNvPr id="6" name="Flowchart: Process 5"/>
          <p:cNvSpPr/>
          <p:nvPr/>
        </p:nvSpPr>
        <p:spPr>
          <a:xfrm>
            <a:off x="6562534" y="4676092"/>
            <a:ext cx="1447800" cy="518587"/>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Heuristic Interpolation</a:t>
            </a:r>
            <a:endParaRPr lang="en-US" sz="1200" b="1" dirty="0">
              <a:solidFill>
                <a:schemeClr val="bg1">
                  <a:lumMod val="95000"/>
                </a:schemeClr>
              </a:solidFill>
              <a:latin typeface="+mj-lt"/>
              <a:cs typeface="Times New Roman" pitchFamily="18" charset="0"/>
            </a:endParaRPr>
          </a:p>
        </p:txBody>
      </p:sp>
      <p:sp>
        <p:nvSpPr>
          <p:cNvPr id="7" name="Flowchart: Process 6"/>
          <p:cNvSpPr/>
          <p:nvPr/>
        </p:nvSpPr>
        <p:spPr>
          <a:xfrm>
            <a:off x="2971800" y="3581400"/>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Pairwise Clustering</a:t>
            </a:r>
            <a:endParaRPr lang="en-US" sz="1200" b="1" dirty="0">
              <a:solidFill>
                <a:schemeClr val="bg1">
                  <a:lumMod val="95000"/>
                </a:schemeClr>
              </a:solidFill>
              <a:latin typeface="+mj-lt"/>
              <a:cs typeface="Times New Roman" pitchFamily="18" charset="0"/>
            </a:endParaRPr>
          </a:p>
        </p:txBody>
      </p:sp>
      <p:sp>
        <p:nvSpPr>
          <p:cNvPr id="8" name="Flowchart: Process 7"/>
          <p:cNvSpPr/>
          <p:nvPr/>
        </p:nvSpPr>
        <p:spPr>
          <a:xfrm>
            <a:off x="2781300" y="4632048"/>
            <a:ext cx="1371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Multidimensional Scaling</a:t>
            </a:r>
            <a:endParaRPr lang="en-US" sz="1200" b="1" dirty="0">
              <a:solidFill>
                <a:schemeClr val="bg1">
                  <a:lumMod val="95000"/>
                </a:schemeClr>
              </a:solidFill>
              <a:latin typeface="+mj-lt"/>
              <a:cs typeface="Times New Roman" pitchFamily="18" charset="0"/>
            </a:endParaRPr>
          </a:p>
        </p:txBody>
      </p:sp>
      <p:sp>
        <p:nvSpPr>
          <p:cNvPr id="9" name="Flowchart: Document 8"/>
          <p:cNvSpPr/>
          <p:nvPr/>
        </p:nvSpPr>
        <p:spPr>
          <a:xfrm>
            <a:off x="737477" y="4593948"/>
            <a:ext cx="1075477" cy="685800"/>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Dissimilarity Matrix</a:t>
            </a:r>
            <a:endParaRPr lang="en-US" sz="1200" b="1" dirty="0">
              <a:solidFill>
                <a:schemeClr val="bg1">
                  <a:lumMod val="95000"/>
                </a:schemeClr>
              </a:solidFill>
              <a:latin typeface="+mj-lt"/>
              <a:cs typeface="Times New Roman" pitchFamily="18" charset="0"/>
            </a:endParaRPr>
          </a:p>
        </p:txBody>
      </p:sp>
      <p:sp>
        <p:nvSpPr>
          <p:cNvPr id="10" name="Flowchart: Document 9"/>
          <p:cNvSpPr/>
          <p:nvPr/>
        </p:nvSpPr>
        <p:spPr>
          <a:xfrm>
            <a:off x="5067300" y="4532584"/>
            <a:ext cx="1009650" cy="821227"/>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Clustering Result</a:t>
            </a:r>
          </a:p>
        </p:txBody>
      </p:sp>
      <p:sp>
        <p:nvSpPr>
          <p:cNvPr id="11" name="Flowchart: Multidocument 10"/>
          <p:cNvSpPr/>
          <p:nvPr/>
        </p:nvSpPr>
        <p:spPr>
          <a:xfrm>
            <a:off x="6562534" y="5727131"/>
            <a:ext cx="1255649" cy="909050"/>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Target Dimension Result</a:t>
            </a:r>
            <a:endParaRPr lang="en-US" sz="1200" b="1" dirty="0">
              <a:solidFill>
                <a:schemeClr val="bg1">
                  <a:lumMod val="95000"/>
                </a:schemeClr>
              </a:solidFill>
              <a:latin typeface="+mj-lt"/>
              <a:cs typeface="Times New Roman" pitchFamily="18" charset="0"/>
            </a:endParaRPr>
          </a:p>
        </p:txBody>
      </p:sp>
      <p:sp>
        <p:nvSpPr>
          <p:cNvPr id="12" name="Flowchart: Process 11"/>
          <p:cNvSpPr/>
          <p:nvPr/>
        </p:nvSpPr>
        <p:spPr>
          <a:xfrm>
            <a:off x="3802380" y="5876856"/>
            <a:ext cx="12954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Visualization</a:t>
            </a:r>
            <a:endParaRPr lang="en-US" sz="1200" b="1" dirty="0">
              <a:solidFill>
                <a:schemeClr val="bg1">
                  <a:lumMod val="95000"/>
                </a:schemeClr>
              </a:solidFill>
              <a:latin typeface="+mj-lt"/>
              <a:cs typeface="Times New Roman" pitchFamily="18" charset="0"/>
            </a:endParaRPr>
          </a:p>
        </p:txBody>
      </p:sp>
      <p:cxnSp>
        <p:nvCxnSpPr>
          <p:cNvPr id="13" name="Elbow Connector 12"/>
          <p:cNvCxnSpPr>
            <a:stCxn id="4" idx="2"/>
            <a:endCxn id="60" idx="0"/>
          </p:cNvCxnSpPr>
          <p:nvPr/>
        </p:nvCxnSpPr>
        <p:spPr>
          <a:xfrm rot="5400000">
            <a:off x="2476001" y="777554"/>
            <a:ext cx="830958" cy="3000629"/>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Elbow Connector 13"/>
          <p:cNvCxnSpPr>
            <a:stCxn id="4" idx="2"/>
            <a:endCxn id="59" idx="0"/>
          </p:cNvCxnSpPr>
          <p:nvPr/>
        </p:nvCxnSpPr>
        <p:spPr>
          <a:xfrm rot="16200000" flipH="1">
            <a:off x="5466371" y="787811"/>
            <a:ext cx="861436" cy="3010591"/>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Elbow Connector 14"/>
          <p:cNvCxnSpPr>
            <a:stCxn id="5" idx="2"/>
            <a:endCxn id="9" idx="0"/>
          </p:cNvCxnSpPr>
          <p:nvPr/>
        </p:nvCxnSpPr>
        <p:spPr>
          <a:xfrm rot="16200000" flipH="1">
            <a:off x="1097188" y="4415920"/>
            <a:ext cx="356054"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Elbow Connector 15"/>
          <p:cNvCxnSpPr>
            <a:stCxn id="9" idx="3"/>
            <a:endCxn id="7" idx="1"/>
          </p:cNvCxnSpPr>
          <p:nvPr/>
        </p:nvCxnSpPr>
        <p:spPr>
          <a:xfrm flipV="1">
            <a:off x="1812954" y="3886200"/>
            <a:ext cx="1158846" cy="105064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Elbow Connector 16"/>
          <p:cNvCxnSpPr>
            <a:stCxn id="9" idx="3"/>
            <a:endCxn id="8" idx="1"/>
          </p:cNvCxnSpPr>
          <p:nvPr/>
        </p:nvCxnSpPr>
        <p:spPr>
          <a:xfrm>
            <a:off x="1812954" y="4936848"/>
            <a:ext cx="968346" cy="1270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Elbow Connector 17"/>
          <p:cNvCxnSpPr>
            <a:stCxn id="7" idx="3"/>
            <a:endCxn id="10" idx="1"/>
          </p:cNvCxnSpPr>
          <p:nvPr/>
        </p:nvCxnSpPr>
        <p:spPr>
          <a:xfrm>
            <a:off x="3962400" y="3886200"/>
            <a:ext cx="1104900" cy="105699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Elbow Connector 18"/>
          <p:cNvCxnSpPr>
            <a:stCxn id="8" idx="3"/>
            <a:endCxn id="10" idx="1"/>
          </p:cNvCxnSpPr>
          <p:nvPr/>
        </p:nvCxnSpPr>
        <p:spPr>
          <a:xfrm>
            <a:off x="4152900" y="4936848"/>
            <a:ext cx="914400" cy="635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Elbow Connector 19"/>
          <p:cNvCxnSpPr>
            <a:stCxn id="10" idx="3"/>
            <a:endCxn id="6" idx="1"/>
          </p:cNvCxnSpPr>
          <p:nvPr/>
        </p:nvCxnSpPr>
        <p:spPr>
          <a:xfrm flipV="1">
            <a:off x="6076950" y="4935386"/>
            <a:ext cx="485584" cy="781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Elbow Connector 20"/>
          <p:cNvCxnSpPr>
            <a:stCxn id="6" idx="2"/>
            <a:endCxn id="11" idx="0"/>
          </p:cNvCxnSpPr>
          <p:nvPr/>
        </p:nvCxnSpPr>
        <p:spPr>
          <a:xfrm rot="5400000">
            <a:off x="7015363" y="5456060"/>
            <a:ext cx="532452" cy="969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stCxn id="11" idx="1"/>
            <a:endCxn id="12" idx="3"/>
          </p:cNvCxnSpPr>
          <p:nvPr/>
        </p:nvCxnSpPr>
        <p:spPr>
          <a:xfrm rot="10800000">
            <a:off x="5097780" y="6181656"/>
            <a:ext cx="1464754" cy="127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Flowchart: Multidocument 58"/>
          <p:cNvSpPr/>
          <p:nvPr/>
        </p:nvSpPr>
        <p:spPr>
          <a:xfrm>
            <a:off x="6925620" y="2723825"/>
            <a:ext cx="838200" cy="906103"/>
          </a:xfrm>
          <a:prstGeom prst="flowChartMultidocumen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Out-sample Set</a:t>
            </a:r>
            <a:endParaRPr lang="en-US" sz="1200" b="1" dirty="0">
              <a:solidFill>
                <a:schemeClr val="bg1">
                  <a:lumMod val="95000"/>
                </a:schemeClr>
              </a:solidFill>
              <a:latin typeface="+mj-lt"/>
              <a:cs typeface="Times New Roman" pitchFamily="18" charset="0"/>
            </a:endParaRPr>
          </a:p>
        </p:txBody>
      </p:sp>
      <p:sp>
        <p:nvSpPr>
          <p:cNvPr id="60" name="Flowchart: Multidocument 59"/>
          <p:cNvSpPr/>
          <p:nvPr/>
        </p:nvSpPr>
        <p:spPr>
          <a:xfrm>
            <a:off x="914400" y="2693347"/>
            <a:ext cx="838200" cy="644213"/>
          </a:xfrm>
          <a:prstGeom prst="flowChartMulti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Set</a:t>
            </a:r>
            <a:endParaRPr lang="en-US" sz="1200" b="1" dirty="0">
              <a:solidFill>
                <a:schemeClr val="bg1">
                  <a:lumMod val="95000"/>
                </a:schemeClr>
              </a:solidFill>
              <a:latin typeface="+mj-lt"/>
              <a:cs typeface="Times New Roman" pitchFamily="18" charset="0"/>
            </a:endParaRPr>
          </a:p>
        </p:txBody>
      </p:sp>
      <p:cxnSp>
        <p:nvCxnSpPr>
          <p:cNvPr id="64" name="Elbow Connector 63"/>
          <p:cNvCxnSpPr>
            <a:stCxn id="60" idx="2"/>
            <a:endCxn id="5" idx="0"/>
          </p:cNvCxnSpPr>
          <p:nvPr/>
        </p:nvCxnSpPr>
        <p:spPr>
          <a:xfrm rot="16200000" flipH="1">
            <a:off x="1117649" y="3470727"/>
            <a:ext cx="315131"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Elbow Connector 64"/>
          <p:cNvCxnSpPr>
            <a:stCxn id="59" idx="2"/>
            <a:endCxn id="6" idx="0"/>
          </p:cNvCxnSpPr>
          <p:nvPr/>
        </p:nvCxnSpPr>
        <p:spPr>
          <a:xfrm rot="5400000">
            <a:off x="6746195" y="4135853"/>
            <a:ext cx="1080478" cy="12700"/>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8" name="Elbow Connector 217"/>
          <p:cNvCxnSpPr>
            <a:stCxn id="12" idx="1"/>
          </p:cNvCxnSpPr>
          <p:nvPr/>
        </p:nvCxnSpPr>
        <p:spPr>
          <a:xfrm rot="10800000">
            <a:off x="2392378" y="6168254"/>
            <a:ext cx="1410003" cy="1340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21" name="Oval 220"/>
          <p:cNvSpPr/>
          <p:nvPr/>
        </p:nvSpPr>
        <p:spPr>
          <a:xfrm>
            <a:off x="737477" y="5727132"/>
            <a:ext cx="1654901" cy="8260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Further Analysis</a:t>
            </a:r>
            <a:endParaRPr lang="en-US" dirty="0"/>
          </a:p>
        </p:txBody>
      </p:sp>
    </p:spTree>
    <p:extLst>
      <p:ext uri="{BB962C8B-B14F-4D97-AF65-F5344CB8AC3E}">
        <p14:creationId xmlns:p14="http://schemas.microsoft.com/office/powerpoint/2010/main" val="27921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60"/>
                                        </p:tgtEl>
                                      </p:cBhvr>
                                    </p:animEffect>
                                    <p:set>
                                      <p:cBhvr>
                                        <p:cTn id="51" dur="1" fill="hold">
                                          <p:stCondLst>
                                            <p:cond delay="499"/>
                                          </p:stCondLst>
                                        </p:cTn>
                                        <p:tgtEl>
                                          <p:spTgt spid="6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4"/>
                                        </p:tgtEl>
                                      </p:cBhvr>
                                    </p:animEffect>
                                    <p:set>
                                      <p:cBhvr>
                                        <p:cTn id="54" dur="1" fill="hold">
                                          <p:stCondLst>
                                            <p:cond delay="499"/>
                                          </p:stCondLst>
                                        </p:cTn>
                                        <p:tgtEl>
                                          <p:spTgt spid="6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59"/>
                                        </p:tgtEl>
                                      </p:cBhvr>
                                    </p:animEffect>
                                    <p:set>
                                      <p:cBhvr>
                                        <p:cTn id="66" dur="1" fill="hold">
                                          <p:stCondLst>
                                            <p:cond delay="499"/>
                                          </p:stCondLst>
                                        </p:cTn>
                                        <p:tgtEl>
                                          <p:spTgt spid="5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5"/>
                                        </p:tgtEl>
                                      </p:cBhvr>
                                    </p:animEffect>
                                    <p:set>
                                      <p:cBhvr>
                                        <p:cTn id="69"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4" grpId="0" animBg="1"/>
      <p:bldP spid="5" grpId="0" animBg="1"/>
      <p:bldP spid="6" grpId="0" animBg="1"/>
      <p:bldP spid="7" grpId="0" animBg="1"/>
      <p:bldP spid="8" grpId="0" animBg="1"/>
      <p:bldP spid="9" grpId="0" animBg="1"/>
      <p:bldP spid="10" grpId="0" animBg="1"/>
      <p:bldP spid="59" grpId="0" animBg="1"/>
      <p:bldP spid="6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normAutofit/>
          </a:bodyPr>
          <a:lstStyle/>
          <a:p>
            <a:r>
              <a:rPr lang="en-US" sz="2400" dirty="0" smtClean="0"/>
              <a:t>Used PlotViz3 to visualize the 3D plot generated in previous step.</a:t>
            </a:r>
          </a:p>
          <a:p>
            <a:r>
              <a:rPr lang="en-US" sz="2400" dirty="0" smtClean="0"/>
              <a:t>It can show the sequence name, highlight interesting points, even remotely connect to HPC cluster and do dimension reduction and streaming back result.</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712" y="4060486"/>
            <a:ext cx="2294088" cy="2035514"/>
          </a:xfrm>
          <a:prstGeom prst="rect">
            <a:avLst/>
          </a:prstGeom>
          <a:ln w="25400">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791" y="4114800"/>
            <a:ext cx="2284432" cy="2026947"/>
          </a:xfrm>
          <a:prstGeom prst="rect">
            <a:avLst/>
          </a:prstGeom>
          <a:ln w="25400">
            <a:solidFill>
              <a:schemeClr val="bg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105761"/>
            <a:ext cx="2243061" cy="1990239"/>
          </a:xfrm>
          <a:prstGeom prst="rect">
            <a:avLst/>
          </a:prstGeom>
          <a:ln w="25400">
            <a:solidFill>
              <a:schemeClr val="bg1"/>
            </a:solidFill>
          </a:ln>
          <a:effectLst>
            <a:outerShdw blurRad="50800" dist="38100" dir="2700000" algn="tl" rotWithShape="0">
              <a:prstClr val="black">
                <a:alpha val="40000"/>
              </a:prstClr>
            </a:outerShdw>
          </a:effectLst>
        </p:spPr>
      </p:pic>
      <p:sp>
        <p:nvSpPr>
          <p:cNvPr id="8" name="Right Arrow 7"/>
          <p:cNvSpPr/>
          <p:nvPr/>
        </p:nvSpPr>
        <p:spPr>
          <a:xfrm>
            <a:off x="2488391" y="5058732"/>
            <a:ext cx="838200" cy="160507"/>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ight Arrow 9"/>
          <p:cNvSpPr/>
          <p:nvPr/>
        </p:nvSpPr>
        <p:spPr>
          <a:xfrm>
            <a:off x="5889378" y="5066840"/>
            <a:ext cx="762000" cy="15239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TextBox 10"/>
          <p:cNvSpPr txBox="1"/>
          <p:nvPr/>
        </p:nvSpPr>
        <p:spPr>
          <a:xfrm>
            <a:off x="5758956" y="4773708"/>
            <a:ext cx="1022844" cy="369332"/>
          </a:xfrm>
          <a:prstGeom prst="rect">
            <a:avLst/>
          </a:prstGeom>
          <a:noFill/>
        </p:spPr>
        <p:txBody>
          <a:bodyPr wrap="none" rtlCol="0">
            <a:spAutoFit/>
          </a:bodyPr>
          <a:lstStyle/>
          <a:p>
            <a:r>
              <a:rPr lang="en-US" dirty="0" smtClean="0"/>
              <a:t>Zoom in</a:t>
            </a:r>
            <a:endParaRPr lang="en-US" dirty="0"/>
          </a:p>
        </p:txBody>
      </p:sp>
      <p:sp>
        <p:nvSpPr>
          <p:cNvPr id="12" name="TextBox 11"/>
          <p:cNvSpPr txBox="1"/>
          <p:nvPr/>
        </p:nvSpPr>
        <p:spPr>
          <a:xfrm>
            <a:off x="2519596" y="4689400"/>
            <a:ext cx="833498" cy="369332"/>
          </a:xfrm>
          <a:prstGeom prst="rect">
            <a:avLst/>
          </a:prstGeom>
          <a:noFill/>
        </p:spPr>
        <p:txBody>
          <a:bodyPr wrap="none" rtlCol="0">
            <a:spAutoFit/>
          </a:bodyPr>
          <a:lstStyle/>
          <a:p>
            <a:r>
              <a:rPr lang="en-US" dirty="0" smtClean="0"/>
              <a:t>Rotate</a:t>
            </a:r>
            <a:endParaRPr lang="en-US" dirty="0"/>
          </a:p>
        </p:txBody>
      </p:sp>
    </p:spTree>
    <p:extLst>
      <p:ext uri="{BB962C8B-B14F-4D97-AF65-F5344CB8AC3E}">
        <p14:creationId xmlns:p14="http://schemas.microsoft.com/office/powerpoint/2010/main" val="2215713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All-Pair Sequence Analysis</a:t>
            </a:r>
            <a:endParaRPr lang="en-US" dirty="0"/>
          </a:p>
        </p:txBody>
      </p:sp>
      <p:sp>
        <p:nvSpPr>
          <p:cNvPr id="3" name="Content Placeholder 2"/>
          <p:cNvSpPr>
            <a:spLocks noGrp="1"/>
          </p:cNvSpPr>
          <p:nvPr>
            <p:ph idx="1"/>
          </p:nvPr>
        </p:nvSpPr>
        <p:spPr/>
        <p:txBody>
          <a:bodyPr>
            <a:normAutofit/>
          </a:bodyPr>
          <a:lstStyle/>
          <a:p>
            <a:r>
              <a:rPr lang="en-US" sz="2800" b="1" dirty="0" smtClean="0"/>
              <a:t>Input: FASTA File</a:t>
            </a:r>
          </a:p>
          <a:p>
            <a:r>
              <a:rPr lang="en-US" sz="2800" b="1" dirty="0" smtClean="0"/>
              <a:t>Output: Dissimilarity Matrix</a:t>
            </a:r>
          </a:p>
          <a:p>
            <a:r>
              <a:rPr lang="en-US" sz="2800" dirty="0" smtClean="0"/>
              <a:t>Use Smith Waterman alignment to perform </a:t>
            </a:r>
            <a:r>
              <a:rPr lang="en-US" sz="2800" dirty="0"/>
              <a:t>local sequence alignment to determine similar regions between two nucleotide or protein sequences</a:t>
            </a:r>
            <a:r>
              <a:rPr lang="en-US" sz="2800" dirty="0" smtClean="0"/>
              <a:t>.</a:t>
            </a:r>
          </a:p>
          <a:p>
            <a:r>
              <a:rPr lang="en-US" sz="2800" dirty="0" smtClean="0"/>
              <a:t>Use percentage identity as similarity measurement.</a:t>
            </a:r>
            <a:endParaRPr lang="en-US" sz="2800" dirty="0"/>
          </a:p>
        </p:txBody>
      </p:sp>
      <p:sp>
        <p:nvSpPr>
          <p:cNvPr id="5" name="TextBox 4"/>
          <p:cNvSpPr txBox="1"/>
          <p:nvPr/>
        </p:nvSpPr>
        <p:spPr>
          <a:xfrm>
            <a:off x="2058415" y="5117068"/>
            <a:ext cx="5006820" cy="369332"/>
          </a:xfrm>
          <a:prstGeom prst="rect">
            <a:avLst/>
          </a:prstGeom>
          <a:noFill/>
        </p:spPr>
        <p:txBody>
          <a:bodyPr wrap="none" rtlCol="0">
            <a:spAutoFit/>
          </a:bodyPr>
          <a:lstStyle/>
          <a:p>
            <a:r>
              <a:rPr lang="en-US" dirty="0" smtClean="0"/>
              <a:t>ACATCCTTAACAA -  - ATTGC-ATC - AGT - CTA</a:t>
            </a:r>
            <a:endParaRPr lang="en-US" dirty="0"/>
          </a:p>
        </p:txBody>
      </p:sp>
      <p:sp>
        <p:nvSpPr>
          <p:cNvPr id="6" name="TextBox 5"/>
          <p:cNvSpPr txBox="1"/>
          <p:nvPr/>
        </p:nvSpPr>
        <p:spPr>
          <a:xfrm>
            <a:off x="2058415" y="5633614"/>
            <a:ext cx="5180585" cy="369332"/>
          </a:xfrm>
          <a:prstGeom prst="rect">
            <a:avLst/>
          </a:prstGeom>
          <a:noFill/>
        </p:spPr>
        <p:txBody>
          <a:bodyPr wrap="none" rtlCol="0">
            <a:spAutoFit/>
          </a:bodyPr>
          <a:lstStyle/>
          <a:p>
            <a:r>
              <a:rPr lang="en-US" dirty="0" smtClean="0"/>
              <a:t>ACATCCTTAGC - - GAATT - - TATGAT - CACCA</a:t>
            </a:r>
            <a:endParaRPr lang="en-US" dirty="0"/>
          </a:p>
        </p:txBody>
      </p:sp>
      <p:cxnSp>
        <p:nvCxnSpPr>
          <p:cNvPr id="8" name="Straight Connector 7"/>
          <p:cNvCxnSpPr/>
          <p:nvPr/>
        </p:nvCxnSpPr>
        <p:spPr>
          <a:xfrm>
            <a:off x="2225292" y="5488358"/>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776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919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443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967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491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015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539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06392"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910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2559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7799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7319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1139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37989" y="3244334"/>
            <a:ext cx="268022" cy="369332"/>
          </a:xfrm>
          <a:prstGeom prst="rect">
            <a:avLst/>
          </a:prstGeom>
        </p:spPr>
        <p:txBody>
          <a:bodyPr wrap="none">
            <a:spAutoFit/>
          </a:bodyPr>
          <a:lstStyle/>
          <a:p>
            <a:r>
              <a:rPr lang="en-US" dirty="0" smtClean="0"/>
              <a:t>-</a:t>
            </a:r>
            <a:endParaRPr lang="en-US" dirty="0"/>
          </a:p>
        </p:txBody>
      </p:sp>
      <p:cxnSp>
        <p:nvCxnSpPr>
          <p:cNvPr id="24" name="Straight Connector 23"/>
          <p:cNvCxnSpPr/>
          <p:nvPr/>
        </p:nvCxnSpPr>
        <p:spPr>
          <a:xfrm>
            <a:off x="548665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2579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97192"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35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Annealing</a:t>
            </a:r>
            <a:endParaRPr lang="en-US" dirty="0"/>
          </a:p>
        </p:txBody>
      </p:sp>
      <p:sp>
        <p:nvSpPr>
          <p:cNvPr id="3" name="Content Placeholder 2"/>
          <p:cNvSpPr>
            <a:spLocks noGrp="1"/>
          </p:cNvSpPr>
          <p:nvPr>
            <p:ph idx="1"/>
          </p:nvPr>
        </p:nvSpPr>
        <p:spPr/>
        <p:txBody>
          <a:bodyPr>
            <a:noAutofit/>
          </a:bodyPr>
          <a:lstStyle/>
          <a:p>
            <a:r>
              <a:rPr lang="en-US" sz="2400" dirty="0" smtClean="0"/>
              <a:t>Deterministic Annealing clustering is a robust pairwise clustering method.</a:t>
            </a:r>
          </a:p>
          <a:p>
            <a:r>
              <a:rPr lang="en-US" sz="2400" dirty="0" smtClean="0"/>
              <a:t>Temperature </a:t>
            </a:r>
            <a:r>
              <a:rPr lang="en-US" sz="2400" dirty="0"/>
              <a:t>corresponds to pairwise distance scale and one starts at high temperature with all sequences in same cluster. As temperature is lowered one looks at finer distance scale and additional clusters are automatically </a:t>
            </a:r>
            <a:r>
              <a:rPr lang="en-US" sz="2400" dirty="0" smtClean="0"/>
              <a:t>detected. </a:t>
            </a:r>
          </a:p>
          <a:p>
            <a:r>
              <a:rPr lang="en-US" sz="2400" dirty="0" smtClean="0"/>
              <a:t>Multidimensional Scaling is a set of dimension reduction techniques. Scaling by </a:t>
            </a:r>
            <a:r>
              <a:rPr lang="en-US" sz="2400" dirty="0" err="1" smtClean="0"/>
              <a:t>Majorizing</a:t>
            </a:r>
            <a:r>
              <a:rPr lang="en-US" sz="2400" dirty="0" smtClean="0"/>
              <a:t> a Complicated Function (SMACOF) is a classic EM method and can be parallelized efficiently</a:t>
            </a:r>
          </a:p>
          <a:p>
            <a:r>
              <a:rPr lang="en-US" sz="2400" dirty="0" smtClean="0"/>
              <a:t>Adding temperature from DA can help prevent local optima problem.</a:t>
            </a:r>
            <a:endParaRPr lang="en-US" sz="2400" dirty="0"/>
          </a:p>
        </p:txBody>
      </p:sp>
    </p:spTree>
    <p:extLst>
      <p:ext uri="{BB962C8B-B14F-4D97-AF65-F5344CB8AC3E}">
        <p14:creationId xmlns:p14="http://schemas.microsoft.com/office/powerpoint/2010/main" val="22128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smtClean="0"/>
              <a:t>PWC </a:t>
            </a:r>
            <a:r>
              <a:rPr lang="en-US" dirty="0" err="1" smtClean="0"/>
              <a:t>vs</a:t>
            </a:r>
            <a:r>
              <a:rPr lang="en-US" dirty="0" smtClean="0"/>
              <a:t> UCLUST/CDHIT</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5800" y="3958352"/>
            <a:ext cx="2895600" cy="2671048"/>
          </a:xfrm>
          <a:prstGeom prst="rect">
            <a:avLst/>
          </a:prstGeom>
          <a:ln w="25400">
            <a:solidFill>
              <a:schemeClr val="bg1"/>
            </a:solidFill>
          </a:ln>
          <a:effectLst>
            <a:outerShdw blurRad="50800" dist="38100" dir="2700000" algn="tl" rotWithShape="0">
              <a:prstClr val="black">
                <a:alpha val="40000"/>
              </a:prstClr>
            </a:outerShdw>
          </a:effec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800600" y="3962400"/>
            <a:ext cx="2895600" cy="2667000"/>
          </a:xfrm>
          <a:prstGeom prst="rect">
            <a:avLst/>
          </a:prstGeom>
          <a:ln w="25400">
            <a:solidFill>
              <a:schemeClr val="bg1"/>
            </a:solidFill>
          </a:ln>
          <a:effectLst>
            <a:outerShdw blurRad="50800" dist="38100" dir="2700000" algn="tl" rotWithShape="0">
              <a:prstClr val="black">
                <a:alpha val="40000"/>
              </a:prstClr>
            </a:outerShdw>
          </a:effectLst>
        </p:spPr>
      </p:pic>
      <p:sp>
        <p:nvSpPr>
          <p:cNvPr id="7" name="TextBox 6"/>
          <p:cNvSpPr txBox="1"/>
          <p:nvPr/>
        </p:nvSpPr>
        <p:spPr>
          <a:xfrm>
            <a:off x="1752600" y="3657600"/>
            <a:ext cx="692690" cy="369332"/>
          </a:xfrm>
          <a:prstGeom prst="rect">
            <a:avLst/>
          </a:prstGeom>
          <a:noFill/>
        </p:spPr>
        <p:txBody>
          <a:bodyPr wrap="none" rtlCol="0">
            <a:spAutoFit/>
          </a:bodyPr>
          <a:lstStyle/>
          <a:p>
            <a:r>
              <a:rPr lang="en-US" dirty="0" smtClean="0"/>
              <a:t>PWC</a:t>
            </a:r>
            <a:endParaRPr lang="en-US" dirty="0"/>
          </a:p>
        </p:txBody>
      </p:sp>
      <p:sp>
        <p:nvSpPr>
          <p:cNvPr id="8" name="TextBox 7"/>
          <p:cNvSpPr txBox="1"/>
          <p:nvPr/>
        </p:nvSpPr>
        <p:spPr>
          <a:xfrm>
            <a:off x="5638800" y="3581400"/>
            <a:ext cx="1056828" cy="369332"/>
          </a:xfrm>
          <a:prstGeom prst="rect">
            <a:avLst/>
          </a:prstGeom>
          <a:noFill/>
        </p:spPr>
        <p:txBody>
          <a:bodyPr wrap="none" rtlCol="0">
            <a:spAutoFit/>
          </a:bodyPr>
          <a:lstStyle/>
          <a:p>
            <a:r>
              <a:rPr lang="en-US" dirty="0" smtClean="0"/>
              <a:t>UCLUST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906330693"/>
              </p:ext>
            </p:extLst>
          </p:nvPr>
        </p:nvGraphicFramePr>
        <p:xfrm>
          <a:off x="533400" y="1371600"/>
          <a:ext cx="8077202" cy="2169924"/>
        </p:xfrm>
        <a:graphic>
          <a:graphicData uri="http://schemas.openxmlformats.org/drawingml/2006/table">
            <a:tbl>
              <a:tblPr firstRow="1" firstCol="1" bandRow="1">
                <a:tableStyleId>{5C22544A-7EE6-4342-B048-85BDC9FD1C3A}</a:tableStyleId>
              </a:tblPr>
              <a:tblGrid>
                <a:gridCol w="2361459"/>
                <a:gridCol w="523255"/>
                <a:gridCol w="504825"/>
                <a:gridCol w="504825"/>
                <a:gridCol w="576943"/>
                <a:gridCol w="721179"/>
                <a:gridCol w="721179"/>
                <a:gridCol w="721179"/>
                <a:gridCol w="721179"/>
                <a:gridCol w="721179"/>
              </a:tblGrid>
              <a:tr h="225468">
                <a:tc>
                  <a:txBody>
                    <a:bodyPr/>
                    <a:lstStyle/>
                    <a:p>
                      <a:pPr algn="l"/>
                      <a:endParaRPr lang="en-US" sz="1400" dirty="0">
                        <a:effectLst/>
                        <a:latin typeface="Times New Roman"/>
                      </a:endParaRPr>
                    </a:p>
                  </a:txBody>
                  <a:tcPr marL="36830" marR="36830" marT="0" marB="0" anchor="ctr"/>
                </a:tc>
                <a:tc>
                  <a:txBody>
                    <a:bodyPr/>
                    <a:lstStyle/>
                    <a:p>
                      <a:pPr marL="0" marR="0" algn="ctr">
                        <a:spcBef>
                          <a:spcPts val="0"/>
                        </a:spcBef>
                        <a:spcAft>
                          <a:spcPts val="0"/>
                        </a:spcAft>
                      </a:pPr>
                      <a:r>
                        <a:rPr lang="en-US" sz="1400">
                          <a:effectLst/>
                        </a:rPr>
                        <a:t>PWC</a:t>
                      </a:r>
                      <a:endParaRPr lang="en-US" sz="1400">
                        <a:effectLst/>
                        <a:latin typeface="Times New Roman"/>
                        <a:ea typeface="宋体"/>
                      </a:endParaRPr>
                    </a:p>
                  </a:txBody>
                  <a:tcPr marL="36830" marR="36830" marT="0" marB="0" anchor="ctr"/>
                </a:tc>
                <a:tc gridSpan="5">
                  <a:txBody>
                    <a:bodyPr/>
                    <a:lstStyle/>
                    <a:p>
                      <a:pPr marL="0" marR="0" algn="ctr">
                        <a:spcBef>
                          <a:spcPts val="0"/>
                        </a:spcBef>
                        <a:spcAft>
                          <a:spcPts val="0"/>
                        </a:spcAft>
                      </a:pPr>
                      <a:r>
                        <a:rPr lang="en-US" sz="1400" dirty="0">
                          <a:effectLst/>
                        </a:rPr>
                        <a:t>UCLUST</a:t>
                      </a:r>
                      <a:endParaRPr lang="en-US" sz="1400" dirty="0">
                        <a:effectLst/>
                        <a:latin typeface="Times New Roman"/>
                        <a:ea typeface="宋体"/>
                      </a:endParaRPr>
                    </a:p>
                  </a:txBody>
                  <a:tcPr marL="36830" marR="3683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a:effectLst/>
                        </a:rPr>
                        <a:t>CDHIT</a:t>
                      </a:r>
                      <a:endParaRPr lang="en-US" sz="1400">
                        <a:effectLst/>
                        <a:latin typeface="Times New Roman"/>
                        <a:ea typeface="宋体"/>
                      </a:endParaRPr>
                    </a:p>
                  </a:txBody>
                  <a:tcPr marL="36830" marR="36830" marT="0" marB="0" anchor="ctr"/>
                </a:tc>
                <a:tc hMerge="1">
                  <a:txBody>
                    <a:bodyPr/>
                    <a:lstStyle/>
                    <a:p>
                      <a:endParaRPr lang="en-US"/>
                    </a:p>
                  </a:txBody>
                  <a:tcPr/>
                </a:tc>
                <a:tc hMerge="1">
                  <a:txBody>
                    <a:bodyPr/>
                    <a:lstStyle/>
                    <a:p>
                      <a:endParaRPr lang="en-US"/>
                    </a:p>
                  </a:txBody>
                  <a:tcPr/>
                </a:tc>
              </a:tr>
              <a:tr h="225468">
                <a:tc>
                  <a:txBody>
                    <a:bodyPr/>
                    <a:lstStyle/>
                    <a:p>
                      <a:pPr marL="0" marR="0" algn="l">
                        <a:spcBef>
                          <a:spcPts val="0"/>
                        </a:spcBef>
                        <a:spcAft>
                          <a:spcPts val="0"/>
                        </a:spcAft>
                      </a:pPr>
                      <a:r>
                        <a:rPr lang="en-US" sz="1400">
                          <a:effectLst/>
                        </a:rPr>
                        <a:t>Hard-cutoff Threshold</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0.75</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0.85</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0.9</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0.95</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0.97</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0.9</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0.95</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0.97</a:t>
                      </a:r>
                      <a:endParaRPr lang="en-US" sz="1400">
                        <a:effectLst/>
                        <a:latin typeface="Times New Roman"/>
                        <a:ea typeface="宋体"/>
                      </a:endParaRPr>
                    </a:p>
                  </a:txBody>
                  <a:tcPr marL="36830" marR="36830" marT="0" marB="0" anchor="ctr"/>
                </a:tc>
              </a:tr>
              <a:tr h="591855">
                <a:tc>
                  <a:txBody>
                    <a:bodyPr/>
                    <a:lstStyle/>
                    <a:p>
                      <a:pPr marL="0" marR="0" algn="l">
                        <a:spcBef>
                          <a:spcPts val="0"/>
                        </a:spcBef>
                        <a:spcAft>
                          <a:spcPts val="0"/>
                        </a:spcAft>
                      </a:pPr>
                      <a:r>
                        <a:rPr lang="en-US" sz="1400">
                          <a:effectLst/>
                        </a:rPr>
                        <a:t>Number of A-clusters (number of clusters contains only one sequence)</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16</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6</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23</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71(10)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288(77)</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618(208)</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134(16)</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375(95)</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619(206)</a:t>
                      </a:r>
                      <a:endParaRPr lang="en-US" sz="1400">
                        <a:effectLst/>
                        <a:latin typeface="Times New Roman"/>
                        <a:ea typeface="宋体"/>
                      </a:endParaRPr>
                    </a:p>
                  </a:txBody>
                  <a:tcPr marL="36830" marR="36830" marT="0" marB="0" anchor="ctr"/>
                </a:tc>
              </a:tr>
              <a:tr h="394570">
                <a:tc>
                  <a:txBody>
                    <a:bodyPr/>
                    <a:lstStyle/>
                    <a:p>
                      <a:pPr marL="0" marR="0" algn="l">
                        <a:spcBef>
                          <a:spcPts val="0"/>
                        </a:spcBef>
                        <a:spcAft>
                          <a:spcPts val="0"/>
                        </a:spcAft>
                      </a:pPr>
                      <a:r>
                        <a:rPr lang="en-US" sz="1400">
                          <a:effectLst/>
                        </a:rPr>
                        <a:t>Number of clusters uniquely identified</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16</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2</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9</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8</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9</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4</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3</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2</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1</a:t>
                      </a:r>
                      <a:endParaRPr lang="en-US" sz="1400">
                        <a:effectLst/>
                        <a:latin typeface="Times New Roman"/>
                        <a:ea typeface="宋体"/>
                      </a:endParaRPr>
                    </a:p>
                  </a:txBody>
                  <a:tcPr marL="36830" marR="36830" marT="0" marB="0" anchor="ctr"/>
                </a:tc>
              </a:tr>
              <a:tr h="225468">
                <a:tc>
                  <a:txBody>
                    <a:bodyPr/>
                    <a:lstStyle/>
                    <a:p>
                      <a:pPr marL="0" marR="0" algn="l">
                        <a:spcBef>
                          <a:spcPts val="0"/>
                        </a:spcBef>
                        <a:spcAft>
                          <a:spcPts val="0"/>
                        </a:spcAft>
                      </a:pPr>
                      <a:r>
                        <a:rPr lang="en-US" sz="1400">
                          <a:effectLst/>
                        </a:rPr>
                        <a:t>Number of shared A-clusters</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4</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2</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1</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r>
              <a:tr h="394570">
                <a:tc>
                  <a:txBody>
                    <a:bodyPr/>
                    <a:lstStyle/>
                    <a:p>
                      <a:pPr marL="0" marR="0" algn="l">
                        <a:spcBef>
                          <a:spcPts val="0"/>
                        </a:spcBef>
                        <a:spcAft>
                          <a:spcPts val="0"/>
                        </a:spcAft>
                      </a:pPr>
                      <a:r>
                        <a:rPr lang="en-US" sz="1400" dirty="0">
                          <a:effectLst/>
                        </a:rPr>
                        <a:t>Number of A-clusters in one V-cluster</a:t>
                      </a:r>
                      <a:endParaRPr lang="en-US" sz="1400" dirty="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dirty="0">
                          <a:effectLst/>
                        </a:rPr>
                        <a:t>12</a:t>
                      </a:r>
                      <a:endParaRPr lang="en-US" sz="1400" dirty="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62(10)</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279(77)</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614(208)</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131(16)</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a:effectLst/>
                        </a:rPr>
                        <a:t>373(95)</a:t>
                      </a:r>
                      <a:endParaRPr lang="en-US" sz="1400">
                        <a:effectLst/>
                        <a:latin typeface="Times New Roman"/>
                        <a:ea typeface="宋体"/>
                      </a:endParaRPr>
                    </a:p>
                  </a:txBody>
                  <a:tcPr marL="36830" marR="36830" marT="0" marB="0" anchor="ctr"/>
                </a:tc>
                <a:tc>
                  <a:txBody>
                    <a:bodyPr/>
                    <a:lstStyle/>
                    <a:p>
                      <a:pPr marL="0" marR="0" algn="ctr">
                        <a:spcBef>
                          <a:spcPts val="0"/>
                        </a:spcBef>
                        <a:spcAft>
                          <a:spcPts val="0"/>
                        </a:spcAft>
                      </a:pPr>
                      <a:r>
                        <a:rPr lang="en-US" sz="1400" dirty="0">
                          <a:effectLst/>
                        </a:rPr>
                        <a:t>618(206)</a:t>
                      </a:r>
                      <a:endParaRPr lang="en-US" sz="1400" dirty="0">
                        <a:effectLst/>
                        <a:latin typeface="Times New Roman"/>
                        <a:ea typeface="宋体"/>
                      </a:endParaRPr>
                    </a:p>
                  </a:txBody>
                  <a:tcPr marL="36830" marR="36830" marT="0" marB="0" anchor="ctr"/>
                </a:tc>
              </a:tr>
            </a:tbl>
          </a:graphicData>
        </a:graphic>
      </p:graphicFrame>
      <p:sp>
        <p:nvSpPr>
          <p:cNvPr id="10" name="Rectangle 9"/>
          <p:cNvSpPr/>
          <p:nvPr/>
        </p:nvSpPr>
        <p:spPr>
          <a:xfrm>
            <a:off x="533400" y="2438400"/>
            <a:ext cx="8077200" cy="457200"/>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1600200"/>
            <a:ext cx="8077200" cy="228600"/>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Interpolation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MI-MDS has to compare every out-sample point to every sample point to find k-NN points</a:t>
            </a:r>
          </a:p>
          <a:p>
            <a:r>
              <a:rPr lang="en-US" dirty="0" smtClean="0"/>
              <a:t>HI-MI compare with each center point of each tree node, and searches k-NN points from top to bottom</a:t>
            </a:r>
          </a:p>
          <a:p>
            <a:r>
              <a:rPr lang="en-US" dirty="0" smtClean="0"/>
              <a:t>HE-MI directly search nearest terminal node and find k-NN points within that node or its nearest nodes.</a:t>
            </a:r>
          </a:p>
          <a:p>
            <a:r>
              <a:rPr lang="en-US" dirty="0" smtClean="0"/>
              <a:t>Computation complexity</a:t>
            </a:r>
          </a:p>
          <a:p>
            <a:pPr lvl="1"/>
            <a:r>
              <a:rPr lang="en-US" dirty="0" smtClean="0"/>
              <a:t>MI-MDS: </a:t>
            </a:r>
            <a:r>
              <a:rPr lang="en-US" i="1" dirty="0" smtClean="0"/>
              <a:t>O(NM)</a:t>
            </a:r>
          </a:p>
          <a:p>
            <a:pPr lvl="1"/>
            <a:r>
              <a:rPr lang="en-US" dirty="0" smtClean="0"/>
              <a:t>HI-MI: </a:t>
            </a:r>
            <a:r>
              <a:rPr lang="en-US" i="1" dirty="0" smtClean="0"/>
              <a:t>O(</a:t>
            </a:r>
            <a:r>
              <a:rPr lang="en-US" i="1" dirty="0" err="1" smtClean="0"/>
              <a:t>NlogM</a:t>
            </a:r>
            <a:r>
              <a:rPr lang="en-US" i="1" dirty="0" smtClean="0"/>
              <a:t>)</a:t>
            </a:r>
          </a:p>
          <a:p>
            <a:pPr lvl="1"/>
            <a:r>
              <a:rPr lang="en-US" dirty="0" smtClean="0"/>
              <a:t>HE-MI: </a:t>
            </a:r>
            <a:r>
              <a:rPr lang="en-US" i="1" dirty="0" smtClean="0"/>
              <a:t>O(N(N</a:t>
            </a:r>
            <a:r>
              <a:rPr lang="en-US" i="1" baseline="-25000" dirty="0" smtClean="0"/>
              <a:t>T</a:t>
            </a:r>
            <a:r>
              <a:rPr lang="en-US" i="1" dirty="0" smtClean="0"/>
              <a:t> + M</a:t>
            </a:r>
            <a:r>
              <a:rPr lang="en-US" i="1" baseline="-25000" dirty="0" smtClean="0"/>
              <a:t>T</a:t>
            </a:r>
            <a:r>
              <a:rPr lang="en-US" i="1" dirty="0" smtClean="0"/>
              <a:t>))</a:t>
            </a:r>
          </a:p>
        </p:txBody>
      </p:sp>
    </p:spTree>
    <p:extLst>
      <p:ext uri="{BB962C8B-B14F-4D97-AF65-F5344CB8AC3E}">
        <p14:creationId xmlns:p14="http://schemas.microsoft.com/office/powerpoint/2010/main" val="40042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Interpolation</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sz="2400" dirty="0" smtClean="0">
                <a:latin typeface="Cambria" panose="02040503050406030204" pitchFamily="18" charset="0"/>
              </a:rPr>
              <a:t>Out-of-sample / Streaming / Interpolation problem</a:t>
            </a:r>
          </a:p>
          <a:p>
            <a:pPr lvl="1"/>
            <a:r>
              <a:rPr lang="en-US" sz="2000" dirty="0" smtClean="0">
                <a:latin typeface="Cambria" panose="02040503050406030204" pitchFamily="18" charset="0"/>
              </a:rPr>
              <a:t>Original MDS algorithm needs O(N</a:t>
            </a:r>
            <a:r>
              <a:rPr lang="en-US" sz="2000" baseline="30000" dirty="0" smtClean="0">
                <a:latin typeface="Cambria" panose="02040503050406030204" pitchFamily="18" charset="0"/>
              </a:rPr>
              <a:t>2</a:t>
            </a:r>
            <a:r>
              <a:rPr lang="en-US" sz="2000" dirty="0" smtClean="0">
                <a:latin typeface="Cambria" panose="02040503050406030204" pitchFamily="18" charset="0"/>
              </a:rPr>
              <a:t>) memory.</a:t>
            </a:r>
          </a:p>
          <a:p>
            <a:pPr lvl="1"/>
            <a:r>
              <a:rPr lang="en-US" sz="2000" dirty="0" smtClean="0">
                <a:latin typeface="Cambria" panose="02040503050406030204" pitchFamily="18" charset="0"/>
              </a:rPr>
              <a:t>Given an </a:t>
            </a:r>
            <a:r>
              <a:rPr lang="en-US" sz="2000" i="1" dirty="0" smtClean="0">
                <a:latin typeface="Cambria" panose="02040503050406030204" pitchFamily="18" charset="0"/>
              </a:rPr>
              <a:t>in-sample</a:t>
            </a:r>
            <a:r>
              <a:rPr lang="en-US" sz="2000" dirty="0" smtClean="0">
                <a:latin typeface="Cambria" panose="02040503050406030204" pitchFamily="18" charset="0"/>
              </a:rPr>
              <a:t> data result, interpolate </a:t>
            </a:r>
            <a:r>
              <a:rPr lang="en-US" sz="2000" i="1" dirty="0" smtClean="0">
                <a:latin typeface="Cambria" panose="02040503050406030204" pitchFamily="18" charset="0"/>
              </a:rPr>
              <a:t>out-of-sample</a:t>
            </a:r>
            <a:r>
              <a:rPr lang="en-US" sz="2000" dirty="0" smtClean="0">
                <a:latin typeface="Cambria" panose="02040503050406030204" pitchFamily="18" charset="0"/>
              </a:rPr>
              <a:t> into the </a:t>
            </a:r>
            <a:r>
              <a:rPr lang="en-US" sz="2000" i="1" dirty="0" smtClean="0">
                <a:latin typeface="Cambria" panose="02040503050406030204" pitchFamily="18" charset="0"/>
              </a:rPr>
              <a:t>in-sample</a:t>
            </a:r>
            <a:r>
              <a:rPr lang="en-US" sz="2000" dirty="0" smtClean="0">
                <a:latin typeface="Cambria" panose="02040503050406030204" pitchFamily="18" charset="0"/>
              </a:rPr>
              <a:t> target dimension space.</a:t>
            </a:r>
          </a:p>
          <a:p>
            <a:r>
              <a:rPr lang="en-US" sz="2400" dirty="0" smtClean="0">
                <a:latin typeface="Cambria" panose="02040503050406030204" pitchFamily="18" charset="0"/>
              </a:rPr>
              <a:t>Reduce space complexity and time complexity of MDS</a:t>
            </a:r>
            <a:endParaRPr lang="en-US" sz="2400" dirty="0" smtClean="0">
              <a:latin typeface="Cambria" panose="02040503050406030204" pitchFamily="18" charset="0"/>
            </a:endParaRPr>
          </a:p>
          <a:p>
            <a:pPr lvl="1"/>
            <a:r>
              <a:rPr lang="en-US" sz="2000" dirty="0" smtClean="0">
                <a:latin typeface="Cambria" panose="02040503050406030204" pitchFamily="18" charset="0"/>
              </a:rPr>
              <a:t>Select part of data as </a:t>
            </a:r>
            <a:r>
              <a:rPr lang="en-US" sz="2000" i="1" dirty="0" smtClean="0">
                <a:latin typeface="Cambria" panose="02040503050406030204" pitchFamily="18" charset="0"/>
              </a:rPr>
              <a:t>in-sample</a:t>
            </a:r>
            <a:r>
              <a:rPr lang="en-US" sz="2000" dirty="0" smtClean="0">
                <a:latin typeface="Cambria" panose="02040503050406030204" pitchFamily="18" charset="0"/>
              </a:rPr>
              <a:t> dataset, apply MDS on that</a:t>
            </a:r>
          </a:p>
          <a:p>
            <a:pPr lvl="1"/>
            <a:r>
              <a:rPr lang="en-US" sz="2000" dirty="0" smtClean="0">
                <a:latin typeface="Cambria" panose="02040503050406030204" pitchFamily="18" charset="0"/>
              </a:rPr>
              <a:t>Remaining data are </a:t>
            </a:r>
            <a:r>
              <a:rPr lang="en-US" sz="2000" i="1" dirty="0" smtClean="0">
                <a:latin typeface="Cambria" panose="02040503050406030204" pitchFamily="18" charset="0"/>
              </a:rPr>
              <a:t>out-of-sample</a:t>
            </a:r>
            <a:r>
              <a:rPr lang="en-US" sz="2000" dirty="0" smtClean="0">
                <a:latin typeface="Cambria" panose="02040503050406030204" pitchFamily="18" charset="0"/>
              </a:rPr>
              <a:t> dataset, and interpolated into the target dimension space using the result from </a:t>
            </a:r>
            <a:r>
              <a:rPr lang="en-US" sz="2000" i="1" dirty="0" smtClean="0">
                <a:latin typeface="Cambria" panose="02040503050406030204" pitchFamily="18" charset="0"/>
              </a:rPr>
              <a:t>in-sample</a:t>
            </a:r>
            <a:r>
              <a:rPr lang="en-US" sz="2000" dirty="0" smtClean="0">
                <a:latin typeface="Cambria" panose="02040503050406030204" pitchFamily="18" charset="0"/>
              </a:rPr>
              <a:t> space.</a:t>
            </a:r>
          </a:p>
          <a:p>
            <a:pPr lvl="1"/>
            <a:r>
              <a:rPr lang="en-US" sz="2000" dirty="0" smtClean="0">
                <a:latin typeface="Cambria" panose="02040503050406030204" pitchFamily="18" charset="0"/>
              </a:rPr>
              <a:t>Computation complexity is reduced to linear.</a:t>
            </a:r>
          </a:p>
          <a:p>
            <a:pPr lvl="1"/>
            <a:r>
              <a:rPr lang="en-US" sz="2000" dirty="0" smtClean="0">
                <a:latin typeface="Cambria" panose="02040503050406030204" pitchFamily="18" charset="0"/>
              </a:rPr>
              <a:t>Space complexity is reduced to constant.</a:t>
            </a:r>
            <a:endParaRPr lang="en-US" sz="2000" dirty="0" smtClean="0">
              <a:latin typeface="Cambria" panose="02040503050406030204" pitchFamily="18" charset="0"/>
            </a:endParaRPr>
          </a:p>
          <a:p>
            <a:endParaRPr lang="en-US" sz="2400" dirty="0" smtClean="0"/>
          </a:p>
          <a:p>
            <a:endParaRPr lang="en-US" dirty="0"/>
          </a:p>
        </p:txBody>
      </p:sp>
    </p:spTree>
    <p:extLst>
      <p:ext uri="{BB962C8B-B14F-4D97-AF65-F5344CB8AC3E}">
        <p14:creationId xmlns:p14="http://schemas.microsoft.com/office/powerpoint/2010/main" val="2523301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Refinement</a:t>
            </a:r>
            <a:endParaRPr lang="en-US" dirty="0"/>
          </a:p>
        </p:txBody>
      </p:sp>
      <p:sp>
        <p:nvSpPr>
          <p:cNvPr id="3" name="Content Placeholder 2"/>
          <p:cNvSpPr>
            <a:spLocks noGrp="1"/>
          </p:cNvSpPr>
          <p:nvPr>
            <p:ph idx="1"/>
          </p:nvPr>
        </p:nvSpPr>
        <p:spPr>
          <a:xfrm>
            <a:off x="457200" y="1935480"/>
            <a:ext cx="5791200" cy="4389120"/>
          </a:xfrm>
        </p:spPr>
        <p:txBody>
          <a:bodyPr>
            <a:normAutofit fontScale="77500" lnSpcReduction="20000"/>
          </a:bodyPr>
          <a:lstStyle/>
          <a:p>
            <a:r>
              <a:rPr lang="en-US" dirty="0" smtClean="0"/>
              <a:t>Terminal nodes can be divided into:</a:t>
            </a:r>
          </a:p>
          <a:p>
            <a:pPr lvl="1"/>
            <a:r>
              <a:rPr lang="en-US" i="1" dirty="0" smtClean="0"/>
              <a:t>V</a:t>
            </a:r>
            <a:r>
              <a:rPr lang="en-US" dirty="0" smtClean="0"/>
              <a:t>: Inter-galactic void</a:t>
            </a:r>
          </a:p>
          <a:p>
            <a:pPr lvl="1"/>
            <a:r>
              <a:rPr lang="en-US" i="1" dirty="0" smtClean="0"/>
              <a:t>U</a:t>
            </a:r>
            <a:r>
              <a:rPr lang="en-US" dirty="0" smtClean="0"/>
              <a:t>: Undecided node</a:t>
            </a:r>
          </a:p>
          <a:p>
            <a:pPr lvl="1"/>
            <a:r>
              <a:rPr lang="en-US" i="1" dirty="0" smtClean="0"/>
              <a:t>G</a:t>
            </a:r>
            <a:r>
              <a:rPr lang="en-US" dirty="0" smtClean="0"/>
              <a:t>: Decided node</a:t>
            </a:r>
          </a:p>
          <a:p>
            <a:r>
              <a:rPr lang="en-US" dirty="0" smtClean="0"/>
              <a:t>Take a heuristic function </a:t>
            </a:r>
            <a:r>
              <a:rPr lang="en-US" i="1" dirty="0" smtClean="0"/>
              <a:t>H(t)</a:t>
            </a:r>
            <a:r>
              <a:rPr lang="en-US" dirty="0" smtClean="0"/>
              <a:t> to determine if a terminal node </a:t>
            </a:r>
            <a:r>
              <a:rPr lang="en-US" i="1" dirty="0" smtClean="0"/>
              <a:t>t</a:t>
            </a:r>
            <a:r>
              <a:rPr lang="en-US" dirty="0" smtClean="0"/>
              <a:t> should be assigned to </a:t>
            </a:r>
            <a:r>
              <a:rPr lang="en-US" i="1" dirty="0" smtClean="0"/>
              <a:t>V</a:t>
            </a:r>
          </a:p>
          <a:p>
            <a:r>
              <a:rPr lang="en-US" dirty="0" smtClean="0"/>
              <a:t>Take a fraction function </a:t>
            </a:r>
            <a:r>
              <a:rPr lang="en-US" i="1" dirty="0" smtClean="0"/>
              <a:t>F(t)</a:t>
            </a:r>
            <a:r>
              <a:rPr lang="en-US" dirty="0" smtClean="0"/>
              <a:t> to determine if a terminal node </a:t>
            </a:r>
            <a:r>
              <a:rPr lang="en-US" i="1" dirty="0" smtClean="0"/>
              <a:t>t</a:t>
            </a:r>
            <a:r>
              <a:rPr lang="en-US" dirty="0" smtClean="0"/>
              <a:t> should be assigned to </a:t>
            </a:r>
            <a:r>
              <a:rPr lang="en-US" i="1" dirty="0" smtClean="0"/>
              <a:t>G.</a:t>
            </a:r>
          </a:p>
          <a:p>
            <a:r>
              <a:rPr lang="en-US" dirty="0" smtClean="0"/>
              <a:t>Update center points of each terminal node</a:t>
            </a:r>
            <a:r>
              <a:rPr lang="en-US" i="1" dirty="0" smtClean="0"/>
              <a:t> t </a:t>
            </a:r>
            <a:r>
              <a:rPr lang="en-US" dirty="0" smtClean="0"/>
              <a:t>at the end of each iteration.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431280" y="1821180"/>
            <a:ext cx="2232660" cy="1988820"/>
          </a:xfrm>
          <a:prstGeom prst="rect">
            <a:avLst/>
          </a:prstGeom>
          <a:ln w="25400">
            <a:solidFill>
              <a:schemeClr val="bg1"/>
            </a:solidFill>
          </a:ln>
          <a:effectLst>
            <a:outerShdw blurRad="50800" dist="38100" dir="2700000" algn="tl" rotWithShape="0">
              <a:prstClr val="black">
                <a:alpha val="40000"/>
              </a:prstClr>
            </a:outerShdw>
          </a:effec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54140" y="4419600"/>
            <a:ext cx="2209800" cy="1981200"/>
          </a:xfrm>
          <a:prstGeom prst="rect">
            <a:avLst/>
          </a:prstGeom>
          <a:ln w="25400">
            <a:solidFill>
              <a:schemeClr val="bg1"/>
            </a:solidFill>
          </a:ln>
          <a:effectLst>
            <a:outerShdw blurRad="50800" dist="38100" dir="2700000" algn="tl" rotWithShape="0">
              <a:prstClr val="black">
                <a:alpha val="40000"/>
              </a:prstClr>
            </a:outerShdw>
          </a:effectLst>
        </p:spPr>
      </p:pic>
      <p:sp>
        <p:nvSpPr>
          <p:cNvPr id="6" name="TextBox 5"/>
          <p:cNvSpPr txBox="1"/>
          <p:nvPr/>
        </p:nvSpPr>
        <p:spPr>
          <a:xfrm>
            <a:off x="7135606" y="1457682"/>
            <a:ext cx="824008" cy="369332"/>
          </a:xfrm>
          <a:prstGeom prst="rect">
            <a:avLst/>
          </a:prstGeom>
          <a:noFill/>
        </p:spPr>
        <p:txBody>
          <a:bodyPr wrap="none" rtlCol="0">
            <a:spAutoFit/>
          </a:bodyPr>
          <a:lstStyle/>
          <a:p>
            <a:r>
              <a:rPr lang="en-US" dirty="0" smtClean="0"/>
              <a:t>Before</a:t>
            </a:r>
            <a:endParaRPr lang="en-US" dirty="0"/>
          </a:p>
        </p:txBody>
      </p:sp>
      <p:sp>
        <p:nvSpPr>
          <p:cNvPr id="7" name="TextBox 6"/>
          <p:cNvSpPr txBox="1"/>
          <p:nvPr/>
        </p:nvSpPr>
        <p:spPr>
          <a:xfrm>
            <a:off x="7147036" y="4050268"/>
            <a:ext cx="689420" cy="369332"/>
          </a:xfrm>
          <a:prstGeom prst="rect">
            <a:avLst/>
          </a:prstGeom>
          <a:noFill/>
        </p:spPr>
        <p:txBody>
          <a:bodyPr wrap="none" rtlCol="0">
            <a:spAutoFit/>
          </a:bodyPr>
          <a:lstStyle/>
          <a:p>
            <a:r>
              <a:rPr lang="en-US" dirty="0" smtClean="0"/>
              <a:t>After</a:t>
            </a:r>
            <a:endParaRPr lang="en-US" dirty="0"/>
          </a:p>
        </p:txBody>
      </p:sp>
    </p:spTree>
    <p:extLst>
      <p:ext uri="{BB962C8B-B14F-4D97-AF65-F5344CB8AC3E}">
        <p14:creationId xmlns:p14="http://schemas.microsoft.com/office/powerpoint/2010/main" val="40862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Clustering</a:t>
            </a:r>
            <a:endParaRPr lang="en-US" dirty="0"/>
          </a:p>
        </p:txBody>
      </p:sp>
      <p:sp>
        <p:nvSpPr>
          <p:cNvPr id="3" name="Content Placeholder 2"/>
          <p:cNvSpPr>
            <a:spLocks noGrp="1"/>
          </p:cNvSpPr>
          <p:nvPr>
            <p:ph idx="1"/>
          </p:nvPr>
        </p:nvSpPr>
        <p:spPr>
          <a:xfrm>
            <a:off x="457200" y="1935480"/>
            <a:ext cx="5943600" cy="4389120"/>
          </a:xfrm>
        </p:spPr>
        <p:txBody>
          <a:bodyPr>
            <a:normAutofit fontScale="85000" lnSpcReduction="10000"/>
          </a:bodyPr>
          <a:lstStyle/>
          <a:p>
            <a:r>
              <a:rPr lang="en-US" dirty="0" smtClean="0"/>
              <a:t>DACIDR create an initial clustering result </a:t>
            </a:r>
            <a:r>
              <a:rPr lang="en-US" i="1" dirty="0" smtClean="0"/>
              <a:t>W = {w</a:t>
            </a:r>
            <a:r>
              <a:rPr lang="en-US" i="1" baseline="-25000" dirty="0" smtClean="0"/>
              <a:t>1</a:t>
            </a:r>
            <a:r>
              <a:rPr lang="en-US" i="1" dirty="0" smtClean="0"/>
              <a:t>, w</a:t>
            </a:r>
            <a:r>
              <a:rPr lang="en-US" i="1" baseline="-25000" dirty="0" smtClean="0"/>
              <a:t>2</a:t>
            </a:r>
            <a:r>
              <a:rPr lang="en-US" i="1" dirty="0" smtClean="0"/>
              <a:t>, w</a:t>
            </a:r>
            <a:r>
              <a:rPr lang="en-US" i="1" baseline="-25000" dirty="0" smtClean="0"/>
              <a:t>3</a:t>
            </a:r>
            <a:r>
              <a:rPr lang="en-US" i="1" dirty="0" smtClean="0"/>
              <a:t>, … w</a:t>
            </a:r>
            <a:r>
              <a:rPr lang="en-US" i="1" baseline="-25000" dirty="0" smtClean="0"/>
              <a:t>r</a:t>
            </a:r>
            <a:r>
              <a:rPr lang="en-US" i="1" dirty="0" smtClean="0"/>
              <a:t>}. </a:t>
            </a:r>
          </a:p>
          <a:p>
            <a:r>
              <a:rPr lang="en-US" dirty="0" smtClean="0"/>
              <a:t>Possible Interesting Structures inside each mega region.</a:t>
            </a:r>
          </a:p>
          <a:p>
            <a:r>
              <a:rPr lang="en-US" i="1" dirty="0"/>
              <a:t>w</a:t>
            </a:r>
            <a:r>
              <a:rPr lang="en-US" i="1" baseline="-25000" dirty="0" smtClean="0"/>
              <a:t>1</a:t>
            </a:r>
            <a:r>
              <a:rPr lang="en-US" i="1" dirty="0" smtClean="0"/>
              <a:t> -&gt; W</a:t>
            </a:r>
            <a:r>
              <a:rPr lang="en-US" i="1" baseline="-25000" dirty="0" smtClean="0"/>
              <a:t>1</a:t>
            </a:r>
            <a:r>
              <a:rPr lang="en-US" i="1" dirty="0" smtClean="0"/>
              <a:t>’ = {w1</a:t>
            </a:r>
            <a:r>
              <a:rPr lang="en-US" i="1" baseline="-25000" dirty="0" smtClean="0"/>
              <a:t>1</a:t>
            </a:r>
            <a:r>
              <a:rPr lang="en-US" i="1" dirty="0" smtClean="0"/>
              <a:t>’, w1</a:t>
            </a:r>
            <a:r>
              <a:rPr lang="en-US" i="1" baseline="-25000" dirty="0" smtClean="0"/>
              <a:t>2</a:t>
            </a:r>
            <a:r>
              <a:rPr lang="en-US" i="1" dirty="0" smtClean="0"/>
              <a:t>’, w1</a:t>
            </a:r>
            <a:r>
              <a:rPr lang="en-US" i="1" baseline="-25000" dirty="0" smtClean="0"/>
              <a:t>3</a:t>
            </a:r>
            <a:r>
              <a:rPr lang="en-US" i="1" dirty="0" smtClean="0"/>
              <a:t>’, …, w1</a:t>
            </a:r>
            <a:r>
              <a:rPr lang="en-US" i="1" baseline="-25000" dirty="0" smtClean="0"/>
              <a:t>r</a:t>
            </a:r>
            <a:r>
              <a:rPr lang="en-US" i="1" baseline="-40000" dirty="0" smtClean="0"/>
              <a:t>1</a:t>
            </a:r>
            <a:r>
              <a:rPr lang="en-US" i="1" dirty="0" smtClean="0"/>
              <a:t>’};</a:t>
            </a:r>
          </a:p>
          <a:p>
            <a:r>
              <a:rPr lang="en-US" i="1" dirty="0" smtClean="0"/>
              <a:t>w</a:t>
            </a:r>
            <a:r>
              <a:rPr lang="en-US" i="1" baseline="-25000" dirty="0" smtClean="0"/>
              <a:t>2</a:t>
            </a:r>
            <a:r>
              <a:rPr lang="en-US" i="1" dirty="0" smtClean="0"/>
              <a:t> </a:t>
            </a:r>
            <a:r>
              <a:rPr lang="en-US" i="1" dirty="0"/>
              <a:t>-&gt; </a:t>
            </a:r>
            <a:r>
              <a:rPr lang="en-US" i="1" dirty="0" smtClean="0"/>
              <a:t>W</a:t>
            </a:r>
            <a:r>
              <a:rPr lang="en-US" i="1" baseline="-25000" dirty="0" smtClean="0"/>
              <a:t>2</a:t>
            </a:r>
            <a:r>
              <a:rPr lang="en-US" i="1" dirty="0" smtClean="0"/>
              <a:t>’ </a:t>
            </a:r>
            <a:r>
              <a:rPr lang="en-US" i="1" dirty="0"/>
              <a:t>= {</a:t>
            </a:r>
            <a:r>
              <a:rPr lang="en-US" i="1" dirty="0" smtClean="0"/>
              <a:t>w2</a:t>
            </a:r>
            <a:r>
              <a:rPr lang="en-US" i="1" baseline="-25000" dirty="0" smtClean="0"/>
              <a:t>1</a:t>
            </a:r>
            <a:r>
              <a:rPr lang="en-US" i="1" dirty="0"/>
              <a:t>’, </a:t>
            </a:r>
            <a:r>
              <a:rPr lang="en-US" i="1" dirty="0" smtClean="0"/>
              <a:t>w2</a:t>
            </a:r>
            <a:r>
              <a:rPr lang="en-US" i="1" baseline="-25000" dirty="0" smtClean="0"/>
              <a:t>2</a:t>
            </a:r>
            <a:r>
              <a:rPr lang="en-US" i="1" dirty="0"/>
              <a:t>’, </a:t>
            </a:r>
            <a:r>
              <a:rPr lang="en-US" i="1" dirty="0" smtClean="0"/>
              <a:t>w2</a:t>
            </a:r>
            <a:r>
              <a:rPr lang="en-US" i="1" baseline="-25000" dirty="0" smtClean="0"/>
              <a:t>3</a:t>
            </a:r>
            <a:r>
              <a:rPr lang="en-US" i="1" dirty="0"/>
              <a:t>’, …, </a:t>
            </a:r>
            <a:r>
              <a:rPr lang="en-US" i="1" dirty="0" smtClean="0"/>
              <a:t>w2</a:t>
            </a:r>
            <a:r>
              <a:rPr lang="en-US" i="1" baseline="-25000" dirty="0" smtClean="0"/>
              <a:t>r</a:t>
            </a:r>
            <a:r>
              <a:rPr lang="en-US" i="1" baseline="-40000" dirty="0" smtClean="0"/>
              <a:t>2</a:t>
            </a:r>
            <a:r>
              <a:rPr lang="en-US" i="1" dirty="0" smtClean="0"/>
              <a:t>’};</a:t>
            </a:r>
            <a:endParaRPr lang="en-US" i="1" dirty="0"/>
          </a:p>
          <a:p>
            <a:r>
              <a:rPr lang="en-US" i="1" dirty="0" smtClean="0"/>
              <a:t>w</a:t>
            </a:r>
            <a:r>
              <a:rPr lang="en-US" i="1" baseline="-25000" dirty="0" smtClean="0"/>
              <a:t>3</a:t>
            </a:r>
            <a:r>
              <a:rPr lang="en-US" i="1" dirty="0" smtClean="0"/>
              <a:t> </a:t>
            </a:r>
            <a:r>
              <a:rPr lang="en-US" i="1" dirty="0"/>
              <a:t>-&gt; </a:t>
            </a:r>
            <a:r>
              <a:rPr lang="en-US" i="1" dirty="0" smtClean="0"/>
              <a:t>W</a:t>
            </a:r>
            <a:r>
              <a:rPr lang="en-US" i="1" baseline="-25000" dirty="0" smtClean="0"/>
              <a:t>3</a:t>
            </a:r>
            <a:r>
              <a:rPr lang="en-US" i="1" dirty="0" smtClean="0"/>
              <a:t>’ </a:t>
            </a:r>
            <a:r>
              <a:rPr lang="en-US" i="1" dirty="0"/>
              <a:t>= {</a:t>
            </a:r>
            <a:r>
              <a:rPr lang="en-US" i="1" dirty="0" smtClean="0"/>
              <a:t>w3</a:t>
            </a:r>
            <a:r>
              <a:rPr lang="en-US" i="1" baseline="-25000" dirty="0" smtClean="0"/>
              <a:t>1</a:t>
            </a:r>
            <a:r>
              <a:rPr lang="en-US" i="1" dirty="0"/>
              <a:t>’, </a:t>
            </a:r>
            <a:r>
              <a:rPr lang="en-US" i="1" dirty="0" smtClean="0"/>
              <a:t>w3</a:t>
            </a:r>
            <a:r>
              <a:rPr lang="en-US" i="1" baseline="-25000" dirty="0" smtClean="0"/>
              <a:t>2</a:t>
            </a:r>
            <a:r>
              <a:rPr lang="en-US" i="1" dirty="0"/>
              <a:t>’, </a:t>
            </a:r>
            <a:r>
              <a:rPr lang="en-US" i="1" dirty="0" smtClean="0"/>
              <a:t>w3</a:t>
            </a:r>
            <a:r>
              <a:rPr lang="en-US" i="1" baseline="-25000" dirty="0" smtClean="0"/>
              <a:t>3</a:t>
            </a:r>
            <a:r>
              <a:rPr lang="en-US" i="1" dirty="0"/>
              <a:t>’, …, </a:t>
            </a:r>
            <a:r>
              <a:rPr lang="en-US" i="1" dirty="0" smtClean="0"/>
              <a:t>w3</a:t>
            </a:r>
            <a:r>
              <a:rPr lang="en-US" i="1" baseline="-25000" dirty="0" smtClean="0"/>
              <a:t>r</a:t>
            </a:r>
            <a:r>
              <a:rPr lang="en-US" i="1" baseline="-40000" dirty="0" smtClean="0"/>
              <a:t>3</a:t>
            </a:r>
            <a:r>
              <a:rPr lang="en-US" i="1" dirty="0" smtClean="0"/>
              <a:t>’};</a:t>
            </a:r>
            <a:endParaRPr lang="en-US" i="1" dirty="0"/>
          </a:p>
          <a:p>
            <a:r>
              <a:rPr lang="en-US" i="1" dirty="0" smtClean="0"/>
              <a:t>…</a:t>
            </a:r>
          </a:p>
          <a:p>
            <a:r>
              <a:rPr lang="en-US" i="1" dirty="0" smtClean="0"/>
              <a:t>w</a:t>
            </a:r>
            <a:r>
              <a:rPr lang="en-US" i="1" baseline="-25000" dirty="0" smtClean="0"/>
              <a:t>r</a:t>
            </a:r>
            <a:r>
              <a:rPr lang="en-US" i="1" dirty="0" smtClean="0"/>
              <a:t> </a:t>
            </a:r>
            <a:r>
              <a:rPr lang="en-US" i="1" dirty="0"/>
              <a:t>-&gt; </a:t>
            </a:r>
            <a:r>
              <a:rPr lang="en-US" i="1" dirty="0" smtClean="0"/>
              <a:t>W</a:t>
            </a:r>
            <a:r>
              <a:rPr lang="en-US" i="1" baseline="-25000" dirty="0" smtClean="0"/>
              <a:t>r</a:t>
            </a:r>
            <a:r>
              <a:rPr lang="en-US" i="1" dirty="0" smtClean="0"/>
              <a:t>’ </a:t>
            </a:r>
            <a:r>
              <a:rPr lang="en-US" i="1" dirty="0"/>
              <a:t>= {</a:t>
            </a:r>
            <a:r>
              <a:rPr lang="en-US" i="1" dirty="0" smtClean="0"/>
              <a:t>wr</a:t>
            </a:r>
            <a:r>
              <a:rPr lang="en-US" i="1" baseline="-25000" dirty="0" smtClean="0"/>
              <a:t>1</a:t>
            </a:r>
            <a:r>
              <a:rPr lang="en-US" i="1" dirty="0"/>
              <a:t>’, </a:t>
            </a:r>
            <a:r>
              <a:rPr lang="en-US" i="1" dirty="0" smtClean="0"/>
              <a:t>wr</a:t>
            </a:r>
            <a:r>
              <a:rPr lang="en-US" i="1" baseline="-25000" dirty="0" smtClean="0"/>
              <a:t>2</a:t>
            </a:r>
            <a:r>
              <a:rPr lang="en-US" i="1" dirty="0"/>
              <a:t>’, </a:t>
            </a:r>
            <a:r>
              <a:rPr lang="en-US" i="1" dirty="0" smtClean="0"/>
              <a:t>wr</a:t>
            </a:r>
            <a:r>
              <a:rPr lang="en-US" i="1" baseline="-25000" dirty="0" smtClean="0"/>
              <a:t>3</a:t>
            </a:r>
            <a:r>
              <a:rPr lang="en-US" i="1" dirty="0"/>
              <a:t>’, …, </a:t>
            </a:r>
            <a:r>
              <a:rPr lang="en-US" i="1" dirty="0" err="1" smtClean="0"/>
              <a:t>wr</a:t>
            </a:r>
            <a:r>
              <a:rPr lang="en-US" i="1" baseline="-25000" dirty="0" err="1" smtClean="0"/>
              <a:t>r</a:t>
            </a:r>
            <a:r>
              <a:rPr lang="en-US" i="1" baseline="-40000" dirty="0" err="1" smtClean="0"/>
              <a:t>r</a:t>
            </a:r>
            <a:r>
              <a:rPr lang="en-US" i="1" dirty="0" smtClean="0"/>
              <a:t>’};</a:t>
            </a:r>
            <a:endParaRPr lang="en-US" i="1" dirty="0"/>
          </a:p>
          <a:p>
            <a:endParaRPr lang="en-US" i="1" dirty="0"/>
          </a:p>
        </p:txBody>
      </p:sp>
      <p:pic>
        <p:nvPicPr>
          <p:cNvPr id="1026" name="Picture 2" descr="C:\Users\Ryan\Documents\Research Assistant\NIH Project\ACM-BCB'12\Screenshot\mina_region_1(28)_zeroid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94" y="4191001"/>
            <a:ext cx="2146994" cy="190500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Ryan\Documents\Research Assistant\NIH Project\ACM-BCB'12\Screenshot\16S rRNA_only_show_mega_regio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194" y="1447800"/>
            <a:ext cx="2146994" cy="190500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Down Arrow 3"/>
          <p:cNvSpPr/>
          <p:nvPr/>
        </p:nvSpPr>
        <p:spPr>
          <a:xfrm>
            <a:off x="7391400" y="3505200"/>
            <a:ext cx="457200" cy="533400"/>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extBox 4"/>
          <p:cNvSpPr txBox="1"/>
          <p:nvPr/>
        </p:nvSpPr>
        <p:spPr>
          <a:xfrm>
            <a:off x="7848600" y="3487876"/>
            <a:ext cx="1141628" cy="600164"/>
          </a:xfrm>
          <a:prstGeom prst="rect">
            <a:avLst/>
          </a:prstGeom>
          <a:noFill/>
        </p:spPr>
        <p:txBody>
          <a:bodyPr wrap="square" rtlCol="0">
            <a:spAutoFit/>
          </a:bodyPr>
          <a:lstStyle/>
          <a:p>
            <a:r>
              <a:rPr lang="en-US" sz="1100" b="1" dirty="0" smtClean="0"/>
              <a:t>Mega Region 1</a:t>
            </a:r>
          </a:p>
          <a:p>
            <a:r>
              <a:rPr lang="en-US" sz="1100" dirty="0" smtClean="0"/>
              <a:t>Recursive Clustering</a:t>
            </a:r>
            <a:endParaRPr lang="en-US" sz="1100" dirty="0"/>
          </a:p>
        </p:txBody>
      </p:sp>
    </p:spTree>
    <p:extLst>
      <p:ext uri="{BB962C8B-B14F-4D97-AF65-F5344CB8AC3E}">
        <p14:creationId xmlns:p14="http://schemas.microsoft.com/office/powerpoint/2010/main" val="18869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dissolve">
                                      <p:cBhvr>
                                        <p:cTn id="32" dur="500"/>
                                        <p:tgtEl>
                                          <p:spTgt spid="102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dissolv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Scaling</a:t>
            </a:r>
            <a:endParaRPr lang="en-US" dirty="0"/>
          </a:p>
        </p:txBody>
      </p:sp>
      <p:sp>
        <p:nvSpPr>
          <p:cNvPr id="3" name="Content Placeholder 2"/>
          <p:cNvSpPr>
            <a:spLocks noGrp="1"/>
          </p:cNvSpPr>
          <p:nvPr>
            <p:ph idx="1"/>
          </p:nvPr>
        </p:nvSpPr>
        <p:spPr/>
        <p:txBody>
          <a:bodyPr>
            <a:normAutofit/>
          </a:bodyPr>
          <a:lstStyle/>
          <a:p>
            <a:r>
              <a:rPr lang="en-US" sz="2400" b="1" dirty="0" smtClean="0"/>
              <a:t>Input: Dissimilarity Matrix</a:t>
            </a:r>
          </a:p>
          <a:p>
            <a:r>
              <a:rPr lang="en-US" sz="2400" b="1" dirty="0" smtClean="0"/>
              <a:t>Output: Visualization Result (in 3D)</a:t>
            </a:r>
          </a:p>
          <a:p>
            <a:r>
              <a:rPr lang="en-US" sz="2400" dirty="0" smtClean="0"/>
              <a:t>MDS is a set of techniques used in dimension reduction.</a:t>
            </a:r>
          </a:p>
          <a:p>
            <a:r>
              <a:rPr lang="en-US" sz="2400" dirty="0" smtClean="0"/>
              <a:t>Scaling by Majorizing a Complicated Function (SMACOF) is a fast EM method for distributed computing.</a:t>
            </a:r>
          </a:p>
          <a:p>
            <a:r>
              <a:rPr lang="en-US" sz="2400" dirty="0" smtClean="0"/>
              <a:t>DA introduce temperature into SMACOF which can eliminates the local optima problem.</a:t>
            </a:r>
            <a:endParaRPr lang="en-US" sz="2400" dirty="0"/>
          </a:p>
        </p:txBody>
      </p:sp>
    </p:spTree>
    <p:extLst>
      <p:ext uri="{BB962C8B-B14F-4D97-AF65-F5344CB8AC3E}">
        <p14:creationId xmlns:p14="http://schemas.microsoft.com/office/powerpoint/2010/main" val="248550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Fixed-WDA-SMACOF (1)</a:t>
            </a:r>
            <a:endParaRPr lang="en-US" dirty="0">
              <a:latin typeface="Cambria" panose="02040503050406030204" pitchFamily="18" charset="0"/>
            </a:endParaRPr>
          </a:p>
        </p:txBody>
      </p:sp>
      <p:sp>
        <p:nvSpPr>
          <p:cNvPr id="3" name="Content Placeholder 2"/>
          <p:cNvSpPr>
            <a:spLocks noGrp="1"/>
          </p:cNvSpPr>
          <p:nvPr>
            <p:ph idx="1"/>
          </p:nvPr>
        </p:nvSpPr>
        <p:spPr>
          <a:xfrm>
            <a:off x="457200" y="1722437"/>
            <a:ext cx="8077200" cy="4525963"/>
          </a:xfrm>
        </p:spPr>
        <p:txBody>
          <a:bodyPr/>
          <a:lstStyle/>
          <a:p>
            <a:r>
              <a:rPr lang="en-US" sz="2400" dirty="0" smtClean="0">
                <a:latin typeface="Cambria" panose="02040503050406030204" pitchFamily="18" charset="0"/>
              </a:rPr>
              <a:t>Part of data needs to be fixed</a:t>
            </a:r>
          </a:p>
          <a:p>
            <a:pPr lvl="1"/>
            <a:r>
              <a:rPr lang="en-US" sz="2000" i="1" dirty="0" smtClean="0">
                <a:latin typeface="Cambria" panose="02040503050406030204" pitchFamily="18" charset="0"/>
              </a:rPr>
              <a:t>Interpolation is not accurate enough</a:t>
            </a:r>
            <a:endParaRPr lang="en-US" sz="1600" i="1" dirty="0">
              <a:latin typeface="Cambria" panose="020405030504060302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1828800" cy="3688080"/>
          </a:xfrm>
          <a:prstGeom prst="rect">
            <a:avLst/>
          </a:prstGeom>
          <a:noFill/>
        </p:spPr>
      </p:pic>
    </p:spTree>
    <p:extLst>
      <p:ext uri="{BB962C8B-B14F-4D97-AF65-F5344CB8AC3E}">
        <p14:creationId xmlns:p14="http://schemas.microsoft.com/office/powerpoint/2010/main" val="3795603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Fixed-WDA-SMACOF (2)</a:t>
            </a:r>
            <a:endParaRPr lang="en-US" dirty="0">
              <a:latin typeface="Cambria" panose="02040503050406030204" pitchFamily="18" charset="0"/>
            </a:endParaRPr>
          </a:p>
        </p:txBody>
      </p:sp>
      <p:sp>
        <p:nvSpPr>
          <p:cNvPr id="3" name="Content Placeholder 2"/>
          <p:cNvSpPr>
            <a:spLocks noGrp="1"/>
          </p:cNvSpPr>
          <p:nvPr>
            <p:ph idx="1"/>
          </p:nvPr>
        </p:nvSpPr>
        <p:spPr>
          <a:xfrm>
            <a:off x="457200" y="1722437"/>
            <a:ext cx="8077200" cy="4525963"/>
          </a:xfrm>
        </p:spPr>
        <p:txBody>
          <a:bodyPr/>
          <a:lstStyle/>
          <a:p>
            <a:r>
              <a:rPr lang="en-US" sz="2000" dirty="0" smtClean="0">
                <a:latin typeface="Cambria" panose="02040503050406030204" pitchFamily="18" charset="0"/>
              </a:rPr>
              <a:t>Expand the STRESS function</a:t>
            </a:r>
          </a:p>
          <a:p>
            <a:pPr lvl="1"/>
            <a:r>
              <a:rPr lang="en-US" sz="1600" dirty="0" smtClean="0">
                <a:latin typeface="Cambria" panose="02040503050406030204" pitchFamily="18" charset="0"/>
              </a:rPr>
              <a:t>STRESS Function</a:t>
            </a:r>
          </a:p>
          <a:p>
            <a:pPr lvl="1"/>
            <a:endParaRPr lang="en-US" sz="1600" dirty="0">
              <a:latin typeface="Cambria" panose="02040503050406030204" pitchFamily="18" charset="0"/>
            </a:endParaRPr>
          </a:p>
          <a:p>
            <a:pPr lvl="1"/>
            <a:endParaRPr lang="en-US" sz="1600" dirty="0" smtClean="0">
              <a:latin typeface="Cambria" panose="02040503050406030204" pitchFamily="18" charset="0"/>
            </a:endParaRPr>
          </a:p>
          <a:p>
            <a:pPr lvl="1"/>
            <a:endParaRPr lang="en-US" sz="1600" dirty="0">
              <a:latin typeface="Cambria" panose="02040503050406030204" pitchFamily="18" charset="0"/>
            </a:endParaRPr>
          </a:p>
          <a:p>
            <a:pPr lvl="1"/>
            <a:r>
              <a:rPr lang="en-US" sz="1600" dirty="0" smtClean="0">
                <a:latin typeface="Cambria" panose="02040503050406030204" pitchFamily="18" charset="0"/>
              </a:rPr>
              <a:t>First Term is Constant</a:t>
            </a:r>
          </a:p>
          <a:p>
            <a:pPr lvl="1"/>
            <a:r>
              <a:rPr lang="en-US" sz="1600" dirty="0" smtClean="0">
                <a:latin typeface="Cambria" panose="02040503050406030204" pitchFamily="18" charset="0"/>
              </a:rPr>
              <a:t>Second Term:</a:t>
            </a:r>
          </a:p>
          <a:p>
            <a:pPr lvl="1"/>
            <a:endParaRPr lang="en-US" sz="1600" dirty="0" smtClean="0">
              <a:latin typeface="Cambria" panose="02040503050406030204" pitchFamily="18" charset="0"/>
            </a:endParaRPr>
          </a:p>
          <a:p>
            <a:pPr lvl="1"/>
            <a:endParaRPr lang="en-US" sz="1600" dirty="0">
              <a:latin typeface="Cambria" panose="02040503050406030204" pitchFamily="18" charset="0"/>
            </a:endParaRPr>
          </a:p>
          <a:p>
            <a:pPr lvl="1"/>
            <a:endParaRPr lang="en-US" sz="1600" dirty="0" smtClean="0">
              <a:latin typeface="Cambria" panose="02040503050406030204" pitchFamily="18" charset="0"/>
            </a:endParaRPr>
          </a:p>
          <a:p>
            <a:pPr lvl="1"/>
            <a:r>
              <a:rPr lang="en-US" sz="1600" dirty="0" smtClean="0">
                <a:latin typeface="Cambria" panose="02040503050406030204" pitchFamily="18" charset="0"/>
              </a:rPr>
              <a:t>Third Term:</a:t>
            </a:r>
            <a:endParaRPr lang="en-US" sz="1600" dirty="0">
              <a:latin typeface="Cambria" panose="020405030504060302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447800"/>
            <a:ext cx="2209800" cy="2133600"/>
          </a:xfrm>
          <a:prstGeom prst="rect">
            <a:avLst/>
          </a:prstGeom>
          <a:noFill/>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962400"/>
            <a:ext cx="2209800" cy="2209800"/>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106" y="2514600"/>
            <a:ext cx="4600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86200"/>
            <a:ext cx="1362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805" y="4267200"/>
            <a:ext cx="4067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805" y="5181600"/>
            <a:ext cx="26955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804" y="5486400"/>
            <a:ext cx="47910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778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Fixed-WDA-SMACOF (3)</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Take the inequality and set derivatives of X</a:t>
            </a:r>
            <a:r>
              <a:rPr lang="en-US" sz="2400" baseline="-25000" dirty="0" smtClean="0">
                <a:latin typeface="Cambria" panose="02040503050406030204" pitchFamily="18" charset="0"/>
              </a:rPr>
              <a:t>2</a:t>
            </a:r>
            <a:r>
              <a:rPr lang="en-US" sz="2400" dirty="0" smtClean="0">
                <a:latin typeface="Cambria" panose="02040503050406030204" pitchFamily="18" charset="0"/>
              </a:rPr>
              <a:t> to 0</a:t>
            </a:r>
            <a:endParaRPr lang="en-US" sz="2400" dirty="0">
              <a:latin typeface="Cambria" panose="020405030504060302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23070"/>
            <a:ext cx="6824476" cy="63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88044"/>
            <a:ext cx="4996878" cy="5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90486"/>
            <a:ext cx="3109275" cy="44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455" y="2438400"/>
            <a:ext cx="747785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58878" y="2476500"/>
            <a:ext cx="102292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2476500"/>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60438" y="2781300"/>
            <a:ext cx="100676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6478" y="2781300"/>
            <a:ext cx="102292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2514600"/>
            <a:ext cx="95827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38584" y="2832265"/>
            <a:ext cx="971616" cy="253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96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Possible Issues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mbria" panose="02040503050406030204" pitchFamily="18" charset="0"/>
              </a:rPr>
              <a:t>Local sequence alignment </a:t>
            </a:r>
            <a:r>
              <a:rPr lang="en-US" sz="2400" dirty="0" smtClean="0">
                <a:latin typeface="Cambria" panose="02040503050406030204" pitchFamily="18" charset="0"/>
              </a:rPr>
              <a:t>(SWG) </a:t>
            </a:r>
            <a:r>
              <a:rPr lang="en-US" sz="2400" dirty="0" smtClean="0">
                <a:latin typeface="Cambria" panose="02040503050406030204" pitchFamily="18" charset="0"/>
              </a:rPr>
              <a:t>could generate very low quality distances.</a:t>
            </a:r>
          </a:p>
          <a:p>
            <a:pPr lvl="1"/>
            <a:r>
              <a:rPr lang="en-US" sz="2000" dirty="0">
                <a:latin typeface="Cambria" panose="02040503050406030204" pitchFamily="18" charset="0"/>
              </a:rPr>
              <a:t>E.g. For two sequences with original length 500, it could generate an alignment with length 10 and gives a </a:t>
            </a:r>
            <a:r>
              <a:rPr lang="en-US" sz="2000" dirty="0" err="1">
                <a:latin typeface="Cambria" panose="02040503050406030204" pitchFamily="18" charset="0"/>
              </a:rPr>
              <a:t>pid</a:t>
            </a:r>
            <a:r>
              <a:rPr lang="en-US" sz="2000" dirty="0">
                <a:latin typeface="Cambria" panose="02040503050406030204" pitchFamily="18" charset="0"/>
              </a:rPr>
              <a:t> of 1 (distance 0) even if these two sequences shouldn’t be near each other</a:t>
            </a:r>
            <a:r>
              <a:rPr lang="en-US" sz="2000" dirty="0" smtClean="0">
                <a:latin typeface="Cambria" panose="02040503050406030204" pitchFamily="18" charset="0"/>
              </a:rPr>
              <a:t>.</a:t>
            </a:r>
          </a:p>
          <a:p>
            <a:r>
              <a:rPr lang="en-US" sz="2400" dirty="0" smtClean="0">
                <a:latin typeface="Cambria" panose="02040503050406030204" pitchFamily="18" charset="0"/>
              </a:rPr>
              <a:t>Sequence alignment is time consuming.</a:t>
            </a:r>
          </a:p>
          <a:p>
            <a:pPr lvl="1"/>
            <a:r>
              <a:rPr lang="en-US" sz="2000" dirty="0" smtClean="0">
                <a:latin typeface="Cambria" panose="02040503050406030204" pitchFamily="18" charset="0"/>
              </a:rPr>
              <a:t>E.g. To interpolate 100k </a:t>
            </a:r>
            <a:r>
              <a:rPr lang="en-US" sz="2000" i="1" dirty="0" smtClean="0">
                <a:latin typeface="Cambria" panose="02040503050406030204" pitchFamily="18" charset="0"/>
              </a:rPr>
              <a:t>out-of-sample</a:t>
            </a:r>
            <a:r>
              <a:rPr lang="en-US" sz="2000" dirty="0" smtClean="0">
                <a:latin typeface="Cambria" panose="02040503050406030204" pitchFamily="18" charset="0"/>
              </a:rPr>
              <a:t> sequences (average length of 500) into 10k in-sample sequences took around 100 seconds to finish on 400 cores, but to align them took around 6000 seconds to finish on same number of cores.</a:t>
            </a:r>
          </a:p>
          <a:p>
            <a:r>
              <a:rPr lang="en-US" sz="2400" dirty="0" smtClean="0">
                <a:latin typeface="Cambria" panose="02040503050406030204" pitchFamily="18" charset="0"/>
              </a:rPr>
              <a:t>Phylogenetic Analysis separates from clustering</a:t>
            </a:r>
          </a:p>
          <a:p>
            <a:pPr lvl="1"/>
            <a:r>
              <a:rPr lang="en-US" sz="2000" dirty="0" smtClean="0">
                <a:latin typeface="Cambria" panose="02040503050406030204" pitchFamily="18" charset="0"/>
              </a:rPr>
              <a:t>Current phylogenetic tree displaying methods does NOT allow the display of tree seamlessly with clusters.</a:t>
            </a:r>
          </a:p>
        </p:txBody>
      </p:sp>
    </p:spTree>
    <p:extLst>
      <p:ext uri="{BB962C8B-B14F-4D97-AF65-F5344CB8AC3E}">
        <p14:creationId xmlns:p14="http://schemas.microsoft.com/office/powerpoint/2010/main" val="3961558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Contribution</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sz="2400" dirty="0" smtClean="0">
                <a:latin typeface="Cambria"/>
                <a:cs typeface="Cambria"/>
              </a:rPr>
              <a:t>MDS algorithm generalization with weight (WDA-SMACOF)</a:t>
            </a:r>
          </a:p>
          <a:p>
            <a:pPr lvl="1"/>
            <a:r>
              <a:rPr lang="en-US" sz="2000" dirty="0" smtClean="0">
                <a:latin typeface="Cambria"/>
                <a:cs typeface="Cambria"/>
              </a:rPr>
              <a:t>Reduced time complexity to quadratic</a:t>
            </a:r>
          </a:p>
          <a:p>
            <a:pPr lvl="1"/>
            <a:r>
              <a:rPr lang="en-US" sz="2000" dirty="0" smtClean="0">
                <a:latin typeface="Cambria"/>
                <a:cs typeface="Cambria"/>
              </a:rPr>
              <a:t>Solves problems with fixed part of points</a:t>
            </a:r>
          </a:p>
          <a:p>
            <a:r>
              <a:rPr lang="en-US" sz="2400" dirty="0">
                <a:latin typeface="Cambria"/>
                <a:cs typeface="Cambria"/>
              </a:rPr>
              <a:t>Time Cost </a:t>
            </a:r>
            <a:r>
              <a:rPr lang="en-US" sz="2400" dirty="0" smtClean="0">
                <a:latin typeface="Cambria"/>
                <a:cs typeface="Cambria"/>
              </a:rPr>
              <a:t>Reduction of Interpolation with Weighting</a:t>
            </a:r>
          </a:p>
          <a:p>
            <a:pPr lvl="1"/>
            <a:r>
              <a:rPr lang="en-US" sz="2000" dirty="0" smtClean="0">
                <a:latin typeface="Cambria"/>
                <a:cs typeface="Cambria"/>
              </a:rPr>
              <a:t>W-MI-MDS that generalize interpolations with weighting</a:t>
            </a:r>
          </a:p>
          <a:p>
            <a:pPr lvl="1"/>
            <a:r>
              <a:rPr lang="en-US" sz="2000" dirty="0" smtClean="0">
                <a:latin typeface="Cambria"/>
                <a:cs typeface="Cambria"/>
              </a:rPr>
              <a:t>Hierarchical MI-MDS that reduces the time cost</a:t>
            </a:r>
          </a:p>
          <a:p>
            <a:r>
              <a:rPr lang="en-US" sz="2400" dirty="0" smtClean="0">
                <a:latin typeface="Cambria"/>
                <a:cs typeface="Cambria"/>
              </a:rPr>
              <a:t>Enable seamless observation of Phylogenetic tree and clustering together.</a:t>
            </a:r>
          </a:p>
          <a:p>
            <a:pPr lvl="1"/>
            <a:r>
              <a:rPr lang="en-US" sz="2000" dirty="0" smtClean="0">
                <a:latin typeface="Cambria"/>
                <a:cs typeface="Cambria"/>
              </a:rPr>
              <a:t>Cuboid Cladogram</a:t>
            </a:r>
          </a:p>
          <a:p>
            <a:pPr lvl="1"/>
            <a:r>
              <a:rPr lang="en-US" sz="2000" dirty="0" smtClean="0">
                <a:latin typeface="Cambria"/>
                <a:cs typeface="Cambria"/>
              </a:rPr>
              <a:t>Spherical Phylogram</a:t>
            </a:r>
            <a:endParaRPr lang="en-US" sz="2000" dirty="0">
              <a:latin typeface="Cambria"/>
              <a:cs typeface="Cambria"/>
            </a:endParaRPr>
          </a:p>
        </p:txBody>
      </p:sp>
    </p:spTree>
    <p:extLst>
      <p:ext uri="{BB962C8B-B14F-4D97-AF65-F5344CB8AC3E}">
        <p14:creationId xmlns:p14="http://schemas.microsoft.com/office/powerpoint/2010/main" val="330091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Motivation</a:t>
            </a:r>
          </a:p>
          <a:p>
            <a:r>
              <a:rPr lang="en-US" dirty="0" smtClean="0">
                <a:solidFill>
                  <a:srgbClr val="0000FF"/>
                </a:solidFill>
                <a:latin typeface="Cambria" panose="02040503050406030204" pitchFamily="18" charset="0"/>
              </a:rPr>
              <a:t>Research Issues</a:t>
            </a:r>
          </a:p>
          <a:p>
            <a:pPr lvl="1"/>
            <a:r>
              <a:rPr lang="en-US" dirty="0" smtClean="0">
                <a:solidFill>
                  <a:srgbClr val="0000FF"/>
                </a:solidFill>
                <a:latin typeface="Cambria" panose="02040503050406030204" pitchFamily="18" charset="0"/>
              </a:rPr>
              <a:t>DA-SMACOF with Weighting</a:t>
            </a:r>
          </a:p>
          <a:p>
            <a:pPr lvl="1"/>
            <a:r>
              <a:rPr lang="en-US" dirty="0" smtClean="0">
                <a:latin typeface="Cambria" panose="02040503050406030204" pitchFamily="18" charset="0"/>
              </a:rPr>
              <a:t>Hierarchical Interpolation with Weighting</a:t>
            </a:r>
          </a:p>
          <a:p>
            <a:pPr lvl="1"/>
            <a:r>
              <a:rPr lang="en-US" dirty="0" smtClean="0">
                <a:latin typeface="Cambria" panose="02040503050406030204" pitchFamily="18" charset="0"/>
              </a:rPr>
              <a:t>3D Phylogenetic Tree Display with Clustering</a:t>
            </a:r>
          </a:p>
          <a:p>
            <a:r>
              <a:rPr lang="en-US" dirty="0" smtClean="0">
                <a:latin typeface="Cambria" panose="02040503050406030204" pitchFamily="18" charset="0"/>
              </a:rPr>
              <a:t>Experimental Analysis</a:t>
            </a:r>
          </a:p>
          <a:p>
            <a:r>
              <a:rPr lang="en-US" dirty="0" smtClean="0">
                <a:latin typeface="Cambria" panose="02040503050406030204" pitchFamily="18" charset="0"/>
              </a:rPr>
              <a:t>Conclusion and </a:t>
            </a:r>
            <a:r>
              <a:rPr lang="en-US" dirty="0" err="1" smtClean="0">
                <a:latin typeface="Cambria" panose="02040503050406030204" pitchFamily="18" charset="0"/>
              </a:rPr>
              <a:t>Futurework</a:t>
            </a:r>
            <a:endParaRPr lang="en-US" dirty="0" smtClean="0">
              <a:latin typeface="Cambria" panose="02040503050406030204" pitchFamily="18" charset="0"/>
            </a:endParaRPr>
          </a:p>
        </p:txBody>
      </p:sp>
    </p:spTree>
    <p:extLst>
      <p:ext uri="{BB962C8B-B14F-4D97-AF65-F5344CB8AC3E}">
        <p14:creationId xmlns:p14="http://schemas.microsoft.com/office/powerpoint/2010/main" val="2440086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CIDR-presentation_v0.2">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VBITemplate">
  <a:themeElements>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BITemplate">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VBI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BI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BI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B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B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B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VBITemplate">
  <a:themeElements>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BITemplate">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VBI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BI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BI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B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B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B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alsahpc_dataEnabledScienc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DACIDR-presentation_v0.2.potm</Template>
  <TotalTime>5777</TotalTime>
  <Words>3758</Words>
  <Application>Microsoft Office PowerPoint</Application>
  <PresentationFormat>On-screen Show (4:3)</PresentationFormat>
  <Paragraphs>634</Paragraphs>
  <Slides>65</Slides>
  <Notes>11</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65</vt:i4>
      </vt:variant>
    </vt:vector>
  </HeadingPairs>
  <TitlesOfParts>
    <vt:vector size="78" baseType="lpstr">
      <vt:lpstr>DACIDR-presentation_v0.2</vt:lpstr>
      <vt:lpstr>template2[1]</vt:lpstr>
      <vt:lpstr>1_template2[1]</vt:lpstr>
      <vt:lpstr>Office Theme</vt:lpstr>
      <vt:lpstr>2_template2[1]</vt:lpstr>
      <vt:lpstr>VBITemplate</vt:lpstr>
      <vt:lpstr>1_Salsahpc_dataEnabledScience</vt:lpstr>
      <vt:lpstr>3_template2[1]</vt:lpstr>
      <vt:lpstr>4_template2[1]</vt:lpstr>
      <vt:lpstr>1_Office Theme</vt:lpstr>
      <vt:lpstr>5_template2[1]</vt:lpstr>
      <vt:lpstr>1_VBITemplate</vt:lpstr>
      <vt:lpstr>Equation</vt:lpstr>
      <vt:lpstr>SCALABLE AND ROBUST DATA CLUSTERING AND VISUALIZATION</vt:lpstr>
      <vt:lpstr>Outline</vt:lpstr>
      <vt:lpstr>Data Clustering and Visualization</vt:lpstr>
      <vt:lpstr>All Pair Sequence Alignment</vt:lpstr>
      <vt:lpstr>Multidimensional Scaling</vt:lpstr>
      <vt:lpstr>Interpolation</vt:lpstr>
      <vt:lpstr>Possible Issues</vt:lpstr>
      <vt:lpstr>Contribution</vt:lpstr>
      <vt:lpstr>Outline</vt:lpstr>
      <vt:lpstr>WDA-SMACOF (background)</vt:lpstr>
      <vt:lpstr>WDA-SMACOF</vt:lpstr>
      <vt:lpstr>WDA-SMACOF (2)</vt:lpstr>
      <vt:lpstr>WDA-SMACOF (3)</vt:lpstr>
      <vt:lpstr>WDA-SMACOF (4)</vt:lpstr>
      <vt:lpstr>WDA-SMACOF (5)</vt:lpstr>
      <vt:lpstr>WDA-SMACOF (6)</vt:lpstr>
      <vt:lpstr>WDA-SMACOF (7)</vt:lpstr>
      <vt:lpstr>Outline</vt:lpstr>
      <vt:lpstr>Interpolation (Background)</vt:lpstr>
      <vt:lpstr>Interpolation</vt:lpstr>
      <vt:lpstr>Interpolation (2)</vt:lpstr>
      <vt:lpstr>Interpolation (3)</vt:lpstr>
      <vt:lpstr>Interpolation (3)</vt:lpstr>
      <vt:lpstr>Interpolation (4)</vt:lpstr>
      <vt:lpstr>Outline</vt:lpstr>
      <vt:lpstr>Phylogenetic Tree Display</vt:lpstr>
      <vt:lpstr>Cuboid Cladogram (1)</vt:lpstr>
      <vt:lpstr>Cuboid Cladogram (2)</vt:lpstr>
      <vt:lpstr>Cuboid Cladogram (3)</vt:lpstr>
      <vt:lpstr>Spherical Phylogram (1)</vt:lpstr>
      <vt:lpstr>Spherical Phylogram (2)</vt:lpstr>
      <vt:lpstr>Outline</vt:lpstr>
      <vt:lpstr>Experimental Environment</vt:lpstr>
      <vt:lpstr>Algorithm Comparison</vt:lpstr>
      <vt:lpstr>Visualization</vt:lpstr>
      <vt:lpstr>WDA-SMACOF (1)</vt:lpstr>
      <vt:lpstr>WDA-SMACOF (2)</vt:lpstr>
      <vt:lpstr>WDA-SMACOF (3)</vt:lpstr>
      <vt:lpstr>WDA-SMACOF (4)</vt:lpstr>
      <vt:lpstr>WDA-SMACOF (5)</vt:lpstr>
      <vt:lpstr>Interpolation (1)</vt:lpstr>
      <vt:lpstr>Interpolation (2)</vt:lpstr>
      <vt:lpstr>Interpolation (3)</vt:lpstr>
      <vt:lpstr>3D Phylogenetic Tree (1)</vt:lpstr>
      <vt:lpstr>3D Phylogenetic Tree (2)</vt:lpstr>
      <vt:lpstr>3D Phylogenetic Tree (3)</vt:lpstr>
      <vt:lpstr>3D Phylogenetic Tree (3)</vt:lpstr>
      <vt:lpstr>Outline</vt:lpstr>
      <vt:lpstr>Conclusion</vt:lpstr>
      <vt:lpstr>Futurework</vt:lpstr>
      <vt:lpstr>Reference</vt:lpstr>
      <vt:lpstr>Questions?</vt:lpstr>
      <vt:lpstr>Backup Slides</vt:lpstr>
      <vt:lpstr>DACIDR                            Flow Chart</vt:lpstr>
      <vt:lpstr>Visualization</vt:lpstr>
      <vt:lpstr>All-Pair Sequence Analysis</vt:lpstr>
      <vt:lpstr>Deterministic Annealing</vt:lpstr>
      <vt:lpstr>PWC vs UCLUST/CDHIT</vt:lpstr>
      <vt:lpstr>Heuristic Interpolation</vt:lpstr>
      <vt:lpstr>Region Refinement</vt:lpstr>
      <vt:lpstr>Recursive Clustering</vt:lpstr>
      <vt:lpstr>Multidimensional Scaling</vt:lpstr>
      <vt:lpstr>Fixed-WDA-SMACOF (1)</vt:lpstr>
      <vt:lpstr>Fixed-WDA-SMACOF (2)</vt:lpstr>
      <vt:lpstr>Fixed-WDA-SMACOF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DACIDR A Deterministic Annealing Clustering and Interpolative Dimension Reduction Method</dc:title>
  <dc:creator>Ryan</dc:creator>
  <cp:lastModifiedBy>Ryan</cp:lastModifiedBy>
  <cp:revision>238</cp:revision>
  <dcterms:created xsi:type="dcterms:W3CDTF">2012-09-28T02:15:32Z</dcterms:created>
  <dcterms:modified xsi:type="dcterms:W3CDTF">2014-08-17T16:02:49Z</dcterms:modified>
</cp:coreProperties>
</file>