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19"/>
  </p:notesMasterIdLst>
  <p:sldIdLst>
    <p:sldId id="256" r:id="rId13"/>
    <p:sldId id="308" r:id="rId14"/>
    <p:sldId id="358" r:id="rId15"/>
    <p:sldId id="370" r:id="rId16"/>
    <p:sldId id="364" r:id="rId17"/>
    <p:sldId id="3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7658-3D32-6644-BA7E-F03A579E6560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C3E55-02AC-564C-815E-808EF6D1E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2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Reorder the slides to new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C3E55-02AC-564C-815E-808EF6D1EB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0" indent="0" algn="ctr">
              <a:buNone/>
              <a:defRPr/>
            </a:lvl2pPr>
            <a:lvl3pPr marL="913902" indent="0" algn="ctr">
              <a:buNone/>
              <a:defRPr/>
            </a:lvl3pPr>
            <a:lvl4pPr marL="1370852" indent="0" algn="ctr">
              <a:buNone/>
              <a:defRPr/>
            </a:lvl4pPr>
            <a:lvl5pPr marL="1827804" indent="0" algn="ctr">
              <a:buNone/>
              <a:defRPr/>
            </a:lvl5pPr>
            <a:lvl6pPr marL="2284754" indent="0" algn="ctr">
              <a:buNone/>
              <a:defRPr/>
            </a:lvl6pPr>
            <a:lvl7pPr marL="2741706" indent="0" algn="ctr">
              <a:buNone/>
              <a:defRPr/>
            </a:lvl7pPr>
            <a:lvl8pPr marL="3198656" indent="0" algn="ctr">
              <a:buNone/>
              <a:defRPr/>
            </a:lvl8pPr>
            <a:lvl9pPr marL="3655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40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747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848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279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6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315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594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110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857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22098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85800"/>
            <a:ext cx="6477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09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801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68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12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90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395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023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03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94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67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5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18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053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079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304800" y="63246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53200"/>
            <a:ext cx="1219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ndssl-logo-tran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324600"/>
            <a:ext cx="15335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VT_marn_she_invent_cmy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477000"/>
            <a:ext cx="1063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73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5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buFontTx/>
              <a:buNone/>
              <a:defRPr sz="4000" b="1" cap="small" normalizeH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726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9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523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6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36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58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01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086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23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5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0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6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0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71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0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0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77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5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7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0" indent="0">
              <a:buNone/>
              <a:defRPr sz="1800"/>
            </a:lvl2pPr>
            <a:lvl3pPr marL="913902" indent="0">
              <a:buNone/>
              <a:defRPr sz="1600"/>
            </a:lvl3pPr>
            <a:lvl4pPr marL="1370852" indent="0">
              <a:buNone/>
              <a:defRPr sz="1400"/>
            </a:lvl4pPr>
            <a:lvl5pPr marL="1827804" indent="0">
              <a:buNone/>
              <a:defRPr sz="1400"/>
            </a:lvl5pPr>
            <a:lvl6pPr marL="2284754" indent="0">
              <a:buNone/>
              <a:defRPr sz="1400"/>
            </a:lvl6pPr>
            <a:lvl7pPr marL="2741706" indent="0">
              <a:buNone/>
              <a:defRPr sz="1400"/>
            </a:lvl7pPr>
            <a:lvl8pPr marL="3198656" indent="0">
              <a:buNone/>
              <a:defRPr sz="1400"/>
            </a:lvl8pPr>
            <a:lvl9pPr marL="365560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677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2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2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4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74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84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27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3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7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59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1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85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4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80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6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1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9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39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0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2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03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9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6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52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05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07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304800" y="63246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53200"/>
            <a:ext cx="1219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ndssl-logo-tran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324600"/>
            <a:ext cx="15335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VT_marn_she_invent_cmy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477000"/>
            <a:ext cx="1063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7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5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buFontTx/>
              <a:buNone/>
              <a:defRPr sz="4000" b="1" cap="small" normalizeH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72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4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52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3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586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08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234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0" indent="0" algn="ctr">
              <a:buNone/>
              <a:defRPr/>
            </a:lvl2pPr>
            <a:lvl3pPr marL="913902" indent="0" algn="ctr">
              <a:buNone/>
              <a:defRPr/>
            </a:lvl3pPr>
            <a:lvl4pPr marL="1370852" indent="0" algn="ctr">
              <a:buNone/>
              <a:defRPr/>
            </a:lvl4pPr>
            <a:lvl5pPr marL="1827804" indent="0" algn="ctr">
              <a:buNone/>
              <a:defRPr/>
            </a:lvl5pPr>
            <a:lvl6pPr marL="2284754" indent="0" algn="ctr">
              <a:buNone/>
              <a:defRPr/>
            </a:lvl6pPr>
            <a:lvl7pPr marL="2741706" indent="0" algn="ctr">
              <a:buNone/>
              <a:defRPr/>
            </a:lvl7pPr>
            <a:lvl8pPr marL="3198656" indent="0" algn="ctr">
              <a:buNone/>
              <a:defRPr/>
            </a:lvl8pPr>
            <a:lvl9pPr marL="3655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56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0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0" indent="0">
              <a:buNone/>
              <a:defRPr sz="1800"/>
            </a:lvl2pPr>
            <a:lvl3pPr marL="913902" indent="0">
              <a:buNone/>
              <a:defRPr sz="1600"/>
            </a:lvl3pPr>
            <a:lvl4pPr marL="1370852" indent="0">
              <a:buNone/>
              <a:defRPr sz="1400"/>
            </a:lvl4pPr>
            <a:lvl5pPr marL="1827804" indent="0">
              <a:buNone/>
              <a:defRPr sz="1400"/>
            </a:lvl5pPr>
            <a:lvl6pPr marL="2284754" indent="0">
              <a:buNone/>
              <a:defRPr sz="1400"/>
            </a:lvl6pPr>
            <a:lvl7pPr marL="2741706" indent="0">
              <a:buNone/>
              <a:defRPr sz="1400"/>
            </a:lvl7pPr>
            <a:lvl8pPr marL="3198656" indent="0">
              <a:buNone/>
              <a:defRPr sz="1400"/>
            </a:lvl8pPr>
            <a:lvl9pPr marL="365560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6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365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71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2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4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365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2943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750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4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22098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85800"/>
            <a:ext cx="6477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09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18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294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569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030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63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58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3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710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08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07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7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7508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6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6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67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04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53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776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2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20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9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title_page_title_0001b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4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5pPr>
      <a:lvl6pPr marL="4569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390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08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780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714" indent="-34271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742545" indent="-28559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2" charset="-128"/>
        </a:defRPr>
      </a:lvl2pPr>
      <a:lvl3pPr marL="1142377" indent="-22847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2" charset="-128"/>
        </a:defRPr>
      </a:lvl3pPr>
      <a:lvl4pPr marL="1599328" indent="-22847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2" charset="-128"/>
        </a:defRPr>
      </a:lvl4pPr>
      <a:lvl5pPr marL="2056280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3230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181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32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082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3246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9906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24612"/>
            <a:ext cx="1219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ndssl-logo-trans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324600"/>
            <a:ext cx="15335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VT_marn_she_invent_cmyk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6477000"/>
            <a:ext cx="1063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06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3246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9906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24612"/>
            <a:ext cx="1219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ndssl-logo-trans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324600"/>
            <a:ext cx="15335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VT_marn_she_invent_cmyk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6477000"/>
            <a:ext cx="1063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06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mbria"/>
          <a:ea typeface="ＭＳ Ｐゴシック" pitchFamily="-110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title_page_title_0001b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4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5pPr>
      <a:lvl6pPr marL="4569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390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08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780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714" indent="-34271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742545" indent="-28559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2" charset="-128"/>
        </a:defRPr>
      </a:lvl2pPr>
      <a:lvl3pPr marL="1142377" indent="-22847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2" charset="-128"/>
        </a:defRPr>
      </a:lvl3pPr>
      <a:lvl4pPr marL="1599328" indent="-22847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2" charset="-128"/>
        </a:defRPr>
      </a:lvl4pPr>
      <a:lvl5pPr marL="2056280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3230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181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32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082" indent="-2284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  <a:effectLst/>
        </p:spPr>
        <p:txBody>
          <a:bodyPr>
            <a:normAutofit fontScale="90000"/>
          </a:bodyPr>
          <a:lstStyle/>
          <a:p>
            <a:r>
              <a:rPr lang="en-US" b="1" spc="300" dirty="0" smtClean="0">
                <a:ln w="11430" cmpd="sng">
                  <a:noFill/>
                  <a:prstDash val="solid"/>
                  <a:miter lim="800000"/>
                </a:ln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Arial"/>
                <a:cs typeface="Arial"/>
              </a:rPr>
              <a:t>SCALABLE AND ROBUST DIMENSION REDUCTION AND CLUSTERING</a:t>
            </a:r>
            <a:endParaRPr lang="en-US" sz="2200" b="1" dirty="0"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883" indent="-342883" defTabSz="914354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Yang Ruan</a:t>
            </a:r>
          </a:p>
          <a:p>
            <a:pPr marL="342883" indent="-342883" defTabSz="914354">
              <a:defRPr/>
            </a:pPr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Advised by Geoffrey Fox</a:t>
            </a:r>
            <a:endParaRPr lang="en-US" sz="2800" i="1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Motivation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mbria" panose="02040503050406030204" pitchFamily="18" charset="0"/>
              </a:rPr>
              <a:t>Bioinformatics Data Deluge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lvl="1"/>
            <a:r>
              <a:rPr lang="en-US" sz="2000" dirty="0" smtClean="0">
                <a:latin typeface="Cambria" panose="02040503050406030204" pitchFamily="18" charset="0"/>
              </a:rPr>
              <a:t>Large Scale Data Clustering</a:t>
            </a:r>
          </a:p>
          <a:p>
            <a:pPr lvl="1"/>
            <a:r>
              <a:rPr lang="en-US" sz="2000" dirty="0" smtClean="0">
                <a:latin typeface="Cambria" panose="02040503050406030204" pitchFamily="18" charset="0"/>
              </a:rPr>
              <a:t>Large Scale Date Visualization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Enable Faster Observation and Verification</a:t>
            </a:r>
            <a:r>
              <a:rPr lang="en-US" sz="2000" dirty="0"/>
              <a:t> </a:t>
            </a:r>
            <a:endParaRPr lang="en-US" sz="2000" dirty="0">
              <a:latin typeface="Cambria" panose="02040503050406030204" pitchFamily="18" charset="0"/>
            </a:endParaRPr>
          </a:p>
          <a:p>
            <a:pPr lvl="1"/>
            <a:endParaRPr lang="en-US" sz="2000" dirty="0" smtClean="0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31" y="3352800"/>
            <a:ext cx="3246869" cy="2880905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75036" y="3391875"/>
            <a:ext cx="2525178" cy="286232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&gt;SRR042318.5</a:t>
            </a:r>
          </a:p>
          <a:p>
            <a:r>
              <a:rPr lang="en-US" dirty="0" smtClean="0"/>
              <a:t>GAGTTTAGCCTTGCG…</a:t>
            </a:r>
          </a:p>
          <a:p>
            <a:r>
              <a:rPr lang="en-US" dirty="0" smtClean="0"/>
              <a:t>&gt;SRR042318.32</a:t>
            </a:r>
            <a:endParaRPr lang="en-US" dirty="0"/>
          </a:p>
          <a:p>
            <a:r>
              <a:rPr lang="en-US" dirty="0" smtClean="0"/>
              <a:t>GAGTTTAGCCTTGCG…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&gt;SRR042318.70</a:t>
            </a:r>
          </a:p>
          <a:p>
            <a:r>
              <a:rPr lang="en-US" dirty="0" smtClean="0"/>
              <a:t>GAGTTTTAGCCTTGCGG…</a:t>
            </a:r>
          </a:p>
          <a:p>
            <a:r>
              <a:rPr lang="en-US" dirty="0" smtClean="0"/>
              <a:t>&gt;SRR042318.81</a:t>
            </a:r>
            <a:endParaRPr lang="en-US" dirty="0"/>
          </a:p>
          <a:p>
            <a:r>
              <a:rPr lang="en-US" dirty="0" smtClean="0"/>
              <a:t>GTTTAGCCTTGC…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426209" y="4054859"/>
            <a:ext cx="1955549" cy="12842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54463" y="4387726"/>
            <a:ext cx="149271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DACIDR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200" y="33528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&lt;- id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71200" y="36591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&lt;- Sequence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614" y="3391875"/>
            <a:ext cx="2286186" cy="2672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5036" y="3677910"/>
            <a:ext cx="2296764" cy="2672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Overview of </a:t>
            </a:r>
            <a:r>
              <a:rPr lang="en-US" dirty="0" smtClean="0">
                <a:latin typeface="Cambria" panose="02040503050406030204" pitchFamily="18" charset="0"/>
              </a:rPr>
              <a:t>DACIDR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14" lvl="1" indent="-342714">
              <a:buFont typeface="Arial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Deterministic Annealing Clustering and Interpolative Dimension Reduction </a:t>
            </a:r>
            <a:r>
              <a:rPr lang="en-US" sz="2400" dirty="0" smtClean="0">
                <a:latin typeface="Cambria" panose="02040503050406030204" pitchFamily="18" charset="0"/>
              </a:rPr>
              <a:t>Method (DACIDR)</a:t>
            </a:r>
            <a:endParaRPr lang="en-US" sz="2400" dirty="0">
              <a:latin typeface="Cambria" panose="02040503050406030204" pitchFamily="18" charset="0"/>
            </a:endParaRPr>
          </a:p>
          <a:p>
            <a:pPr lvl="1"/>
            <a:r>
              <a:rPr lang="en-US" sz="2000" dirty="0" smtClean="0">
                <a:latin typeface="Cambria" panose="02040503050406030204" pitchFamily="18" charset="0"/>
              </a:rPr>
              <a:t>Split input set into </a:t>
            </a:r>
            <a:r>
              <a:rPr lang="en-US" sz="2000" i="1" dirty="0" smtClean="0">
                <a:latin typeface="Cambria" panose="02040503050406030204" pitchFamily="18" charset="0"/>
              </a:rPr>
              <a:t>in-samples </a:t>
            </a:r>
            <a:r>
              <a:rPr lang="en-US" sz="2000" dirty="0" smtClean="0">
                <a:latin typeface="Cambria" panose="02040503050406030204" pitchFamily="18" charset="0"/>
              </a:rPr>
              <a:t>and</a:t>
            </a:r>
            <a:r>
              <a:rPr lang="en-US" sz="2000" i="1" dirty="0" smtClean="0">
                <a:latin typeface="Cambria" panose="02040503050406030204" pitchFamily="18" charset="0"/>
              </a:rPr>
              <a:t> out-of-samples</a:t>
            </a:r>
            <a:endParaRPr lang="en-US" sz="2000" i="1" dirty="0" smtClean="0">
              <a:latin typeface="Cambria" panose="02040503050406030204" pitchFamily="18" charset="0"/>
            </a:endParaRPr>
          </a:p>
          <a:p>
            <a:pPr lvl="1"/>
            <a:r>
              <a:rPr lang="en-US" sz="2000" dirty="0" smtClean="0">
                <a:latin typeface="Cambria" panose="02040503050406030204" pitchFamily="18" charset="0"/>
              </a:rPr>
              <a:t>Apply full pairwise clustering and multidimensional scaling on </a:t>
            </a:r>
            <a:r>
              <a:rPr lang="en-US" sz="2000" i="1" dirty="0" smtClean="0">
                <a:latin typeface="Cambria" panose="02040503050406030204" pitchFamily="18" charset="0"/>
              </a:rPr>
              <a:t>in-samples</a:t>
            </a:r>
            <a:endParaRPr lang="en-US" sz="2000" i="1" dirty="0" smtClean="0">
              <a:latin typeface="Cambria" panose="02040503050406030204" pitchFamily="18" charset="0"/>
            </a:endParaRPr>
          </a:p>
          <a:p>
            <a:pPr lvl="1"/>
            <a:r>
              <a:rPr lang="en-US" sz="2000" dirty="0" smtClean="0">
                <a:latin typeface="Cambria" panose="02040503050406030204" pitchFamily="18" charset="0"/>
              </a:rPr>
              <a:t>Use </a:t>
            </a:r>
            <a:r>
              <a:rPr lang="en-US" sz="2000" i="1" dirty="0" smtClean="0">
                <a:latin typeface="Cambria" panose="02040503050406030204" pitchFamily="18" charset="0"/>
              </a:rPr>
              <a:t>in-sample</a:t>
            </a:r>
            <a:r>
              <a:rPr lang="en-US" sz="2000" dirty="0" smtClean="0">
                <a:latin typeface="Cambria" panose="02040503050406030204" pitchFamily="18" charset="0"/>
              </a:rPr>
              <a:t> result to interpolate </a:t>
            </a:r>
            <a:r>
              <a:rPr lang="en-US" sz="2000" i="1" dirty="0" smtClean="0">
                <a:latin typeface="Cambria" panose="02040503050406030204" pitchFamily="18" charset="0"/>
              </a:rPr>
              <a:t>out-of-samples</a:t>
            </a:r>
            <a:r>
              <a:rPr lang="en-US" sz="2000" dirty="0" smtClean="0">
                <a:latin typeface="Cambria" panose="02040503050406030204" pitchFamily="18" charset="0"/>
              </a:rPr>
              <a:t>.</a:t>
            </a:r>
            <a:endParaRPr lang="en-US" sz="2000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66380" y="4660425"/>
            <a:ext cx="1680115" cy="92645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All-Pair Sequence Alignment</a:t>
            </a:r>
            <a:endParaRPr lang="en-US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391666" y="4781043"/>
            <a:ext cx="1501335" cy="609600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Interpolation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570456" y="4118910"/>
            <a:ext cx="2196546" cy="844917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Pairwise Clustering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570458" y="5204476"/>
            <a:ext cx="2196544" cy="831098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Multidimensional Scaling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7144740" y="4775047"/>
            <a:ext cx="1501335" cy="609600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Visualization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16" name="Elbow Connector 15"/>
          <p:cNvCxnSpPr>
            <a:stCxn id="5" idx="3"/>
            <a:endCxn id="7" idx="1"/>
          </p:cNvCxnSpPr>
          <p:nvPr/>
        </p:nvCxnSpPr>
        <p:spPr>
          <a:xfrm flipV="1">
            <a:off x="1946495" y="4541369"/>
            <a:ext cx="623961" cy="5822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3"/>
            <a:endCxn id="8" idx="1"/>
          </p:cNvCxnSpPr>
          <p:nvPr/>
        </p:nvCxnSpPr>
        <p:spPr>
          <a:xfrm>
            <a:off x="1946495" y="5123653"/>
            <a:ext cx="623963" cy="49637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6" idx="1"/>
          </p:cNvCxnSpPr>
          <p:nvPr/>
        </p:nvCxnSpPr>
        <p:spPr>
          <a:xfrm>
            <a:off x="4767002" y="4541369"/>
            <a:ext cx="624664" cy="5444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3"/>
            <a:endCxn id="6" idx="1"/>
          </p:cNvCxnSpPr>
          <p:nvPr/>
        </p:nvCxnSpPr>
        <p:spPr>
          <a:xfrm flipV="1">
            <a:off x="4767002" y="5085843"/>
            <a:ext cx="624664" cy="53418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12" idx="1"/>
          </p:cNvCxnSpPr>
          <p:nvPr/>
        </p:nvCxnSpPr>
        <p:spPr>
          <a:xfrm flipV="1">
            <a:off x="6893001" y="5079847"/>
            <a:ext cx="251739" cy="59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62954" y="6107668"/>
            <a:ext cx="330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</a:rPr>
              <a:t>Simplified Flow Chart of DACIDR</a:t>
            </a:r>
            <a:endParaRPr lang="en-US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Clustering Visualization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Use PlotViz3 to visualize the </a:t>
            </a:r>
            <a:r>
              <a:rPr lang="en-US" sz="2400" dirty="0" smtClean="0">
                <a:latin typeface="Cambria" panose="02040503050406030204" pitchFamily="18" charset="0"/>
              </a:rPr>
              <a:t>result in 3D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Different identified cluster on in different color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DACIDR is parallelized using Twister and MPI</a:t>
            </a:r>
            <a:endParaRPr lang="en-US" sz="2400" dirty="0" smtClean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20566"/>
            <a:ext cx="2521390" cy="242136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61" y="3823107"/>
            <a:ext cx="2521390" cy="24213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84" y="3819777"/>
            <a:ext cx="2524467" cy="2424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2507" y="3331679"/>
            <a:ext cx="15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Metagenomics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9877" y="3331679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hmp16SrRNA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3961" y="3339133"/>
            <a:ext cx="133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COG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Phylogenetic Tree Visualization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1371600"/>
            <a:ext cx="3101340" cy="4953000"/>
          </a:xfrm>
          <a:prstGeom prst="rect">
            <a:avLst/>
          </a:prstGeom>
        </p:spPr>
      </p:pic>
      <p:pic>
        <p:nvPicPr>
          <p:cNvPr id="4" name="Picture 2" descr="C:\Users\Ryan\Dropbox\myPaper\PhylogeneticTreewithClustering\599nts with 454 optimized MSA WDA screen sh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924574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56"/>
          <p:cNvSpPr txBox="1">
            <a:spLocks noChangeArrowheads="1"/>
          </p:cNvSpPr>
          <p:nvPr/>
        </p:nvSpPr>
        <p:spPr bwMode="auto">
          <a:xfrm>
            <a:off x="4343400" y="5798873"/>
            <a:ext cx="441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Spherical Phylogram visualized using the phylogenetic tree generated by </a:t>
            </a:r>
            <a:r>
              <a:rPr lang="en-US" altLang="en-US" sz="1000" dirty="0" err="1"/>
              <a:t>RaXml</a:t>
            </a:r>
            <a:r>
              <a:rPr lang="en-US" altLang="en-US" sz="1000" dirty="0"/>
              <a:t> using the representative sequences and reference sequences, the color scheme is same as in </a:t>
            </a:r>
            <a:r>
              <a:rPr lang="en-US" altLang="en-US" sz="1000" dirty="0" smtClean="0"/>
              <a:t>left figure.</a:t>
            </a:r>
            <a:endParaRPr lang="en-US" altLang="en-US" sz="1000" dirty="0"/>
          </a:p>
        </p:txBody>
      </p:sp>
      <p:sp>
        <p:nvSpPr>
          <p:cNvPr id="12" name="TextBox 256"/>
          <p:cNvSpPr txBox="1">
            <a:spLocks noChangeArrowheads="1"/>
          </p:cNvSpPr>
          <p:nvPr/>
        </p:nvSpPr>
        <p:spPr bwMode="auto">
          <a:xfrm>
            <a:off x="304800" y="6324599"/>
            <a:ext cx="4419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err="1" smtClean="0"/>
              <a:t>RaXml</a:t>
            </a:r>
            <a:r>
              <a:rPr lang="en-US" altLang="en-US" sz="1000" dirty="0" smtClean="0"/>
              <a:t> result visualized as Rectangular Phylogram shown in 2D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302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Flowchart of the Process to Generate Spherical Phylogram</a:t>
            </a:r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5839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866878"/>
      </p:ext>
    </p:extLst>
  </p:cSld>
  <p:clrMapOvr>
    <a:masterClrMapping/>
  </p:clrMapOvr>
</p:sld>
</file>

<file path=ppt/theme/theme1.xml><?xml version="1.0" encoding="utf-8"?>
<a:theme xmlns:a="http://schemas.openxmlformats.org/drawingml/2006/main" name="DACIDR-presentation_v0.2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VBITemplate">
  <a:themeElements>
    <a:clrScheme name="VBI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BITemplate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VBI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I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BITemplate">
  <a:themeElements>
    <a:clrScheme name="VBI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BITemplate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VBI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I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alsahpc_dataEnabledScience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DACIDR-presentation_v0.2.potm</Template>
  <TotalTime>5116</TotalTime>
  <Words>187</Words>
  <Application>Microsoft Office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DACIDR-presentation_v0.2</vt:lpstr>
      <vt:lpstr>template2[1]</vt:lpstr>
      <vt:lpstr>1_template2[1]</vt:lpstr>
      <vt:lpstr>Office Theme</vt:lpstr>
      <vt:lpstr>2_template2[1]</vt:lpstr>
      <vt:lpstr>VBITemplate</vt:lpstr>
      <vt:lpstr>1_Salsahpc_dataEnabledScience</vt:lpstr>
      <vt:lpstr>3_template2[1]</vt:lpstr>
      <vt:lpstr>4_template2[1]</vt:lpstr>
      <vt:lpstr>1_Office Theme</vt:lpstr>
      <vt:lpstr>5_template2[1]</vt:lpstr>
      <vt:lpstr>1_VBITemplate</vt:lpstr>
      <vt:lpstr>SCALABLE AND ROBUST DIMENSION REDUCTION AND CLUSTERING</vt:lpstr>
      <vt:lpstr>Motivation</vt:lpstr>
      <vt:lpstr>Overview of DACIDR</vt:lpstr>
      <vt:lpstr>Clustering Visualization</vt:lpstr>
      <vt:lpstr>Phylogenetic Tree Visualization</vt:lpstr>
      <vt:lpstr>Flowchart of the Process to Generate Spherical Phylogram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DACIDR A Deterministic Annealing Clustering and Interpolative Dimension Reduction Method</dc:title>
  <dc:creator>Ryan</dc:creator>
  <cp:lastModifiedBy>Ryan</cp:lastModifiedBy>
  <cp:revision>184</cp:revision>
  <dcterms:created xsi:type="dcterms:W3CDTF">2012-09-28T02:15:32Z</dcterms:created>
  <dcterms:modified xsi:type="dcterms:W3CDTF">2014-04-15T19:29:25Z</dcterms:modified>
</cp:coreProperties>
</file>