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HD\Research\Pig%20with%20Hadoop\expertiment\Merged%20Results%20Hadoop%20Harp%20and%20Pig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HD\Research\Pig%20with%20Hadoop\expertiment\Merged%20Results%20Hadoop%20Harp%20and%20Pig%20Final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 smtClean="0"/>
              <a:t>Different </a:t>
            </a:r>
            <a:r>
              <a:rPr lang="en-US" sz="1200" b="1" baseline="0" dirty="0" err="1" smtClean="0"/>
              <a:t>Kmeans</a:t>
            </a:r>
            <a:r>
              <a:rPr lang="en-US" sz="1200" b="1" baseline="0" dirty="0" smtClean="0"/>
              <a:t> Implementation</a:t>
            </a:r>
          </a:p>
          <a:p>
            <a:pPr algn="ctr">
              <a:defRPr sz="1200" b="1"/>
            </a:pPr>
            <a:r>
              <a:rPr lang="en-US" sz="1200" b="1" baseline="0" dirty="0" smtClean="0"/>
              <a:t>Total </a:t>
            </a:r>
            <a:r>
              <a:rPr lang="en-US" sz="1200" b="1" baseline="0" dirty="0"/>
              <a:t>execution time vs. mapper number</a:t>
            </a:r>
          </a:p>
        </c:rich>
      </c:tx>
      <c:layout>
        <c:manualLayout>
          <c:xMode val="edge"/>
          <c:yMode val="edge"/>
          <c:x val="0.29279814410726501"/>
          <c:y val="3.3684546995922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158092738407699"/>
          <c:y val="0.11952770946611617"/>
          <c:w val="0.82153018372703401"/>
          <c:h val="0.64814467245302776"/>
        </c:manualLayout>
      </c:layout>
      <c:lineChart>
        <c:grouping val="standard"/>
        <c:varyColors val="0"/>
        <c:ser>
          <c:idx val="0"/>
          <c:order val="0"/>
          <c:tx>
            <c:v>Hadoop 100m,500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Sheet1!$C$3:$E$3</c15:sqref>
                  </c15:fullRef>
                </c:ext>
              </c:extLst>
              <c:f>Sheet1!$C$3:$E$3</c:f>
              <c:numCache>
                <c:formatCode>General</c:formatCode>
                <c:ptCount val="3"/>
                <c:pt idx="0">
                  <c:v>797.69600000000003</c:v>
                </c:pt>
                <c:pt idx="1">
                  <c:v>458.512</c:v>
                </c:pt>
                <c:pt idx="2">
                  <c:v>371.04899999999998</c:v>
                </c:pt>
              </c:numCache>
            </c:numRef>
          </c:val>
          <c:smooth val="0"/>
        </c:ser>
        <c:ser>
          <c:idx val="1"/>
          <c:order val="1"/>
          <c:tx>
            <c:v>Hadoop 10m,5000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Sheet1!$C$4:$E$4</c15:sqref>
                  </c15:fullRef>
                </c:ext>
              </c:extLst>
              <c:f>Sheet1!$C$4:$E$4</c:f>
              <c:numCache>
                <c:formatCode>General</c:formatCode>
                <c:ptCount val="3"/>
                <c:pt idx="0">
                  <c:v>543.14800000000002</c:v>
                </c:pt>
                <c:pt idx="1">
                  <c:v>407.40199999999999</c:v>
                </c:pt>
                <c:pt idx="2">
                  <c:v>347.39800000000002</c:v>
                </c:pt>
              </c:numCache>
            </c:numRef>
          </c:val>
          <c:smooth val="0"/>
        </c:ser>
        <c:ser>
          <c:idx val="2"/>
          <c:order val="2"/>
          <c:tx>
            <c:v>Hadoop 1m,50000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Sheet1!$C$5:$F$5</c15:sqref>
                  </c15:fullRef>
                </c:ext>
              </c:extLst>
              <c:f>Sheet1!$C$5:$E$5</c:f>
              <c:numCache>
                <c:formatCode>General</c:formatCode>
                <c:ptCount val="3"/>
                <c:pt idx="0">
                  <c:v>1499.7149999999999</c:v>
                </c:pt>
                <c:pt idx="1">
                  <c:v>916.95699999999999</c:v>
                </c:pt>
                <c:pt idx="2">
                  <c:v>605.03200000000004</c:v>
                </c:pt>
              </c:numCache>
            </c:numRef>
          </c:val>
          <c:smooth val="0"/>
        </c:ser>
        <c:ser>
          <c:idx val="3"/>
          <c:order val="3"/>
          <c:tx>
            <c:v>Harp 100m,500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Sheet1!$C$6:$E$6</c15:sqref>
                  </c15:fullRef>
                </c:ext>
              </c:extLst>
              <c:f>Sheet1!$C$6:$E$6</c:f>
              <c:numCache>
                <c:formatCode>General</c:formatCode>
                <c:ptCount val="3"/>
                <c:pt idx="0">
                  <c:v>382.37200000000001</c:v>
                </c:pt>
                <c:pt idx="1">
                  <c:v>188.99100000000001</c:v>
                </c:pt>
                <c:pt idx="2">
                  <c:v>113.946</c:v>
                </c:pt>
              </c:numCache>
            </c:numRef>
          </c:val>
          <c:smooth val="0"/>
        </c:ser>
        <c:ser>
          <c:idx val="4"/>
          <c:order val="4"/>
          <c:tx>
            <c:v>Harp 10m,5000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Sheet1!$C$7:$E$7</c15:sqref>
                  </c15:fullRef>
                </c:ext>
              </c:extLst>
              <c:f>Sheet1!$C$7:$E$7</c:f>
              <c:numCache>
                <c:formatCode>General</c:formatCode>
                <c:ptCount val="3"/>
                <c:pt idx="0">
                  <c:v>323.60300000000001</c:v>
                </c:pt>
                <c:pt idx="1">
                  <c:v>169.215</c:v>
                </c:pt>
                <c:pt idx="2">
                  <c:v>96.465000000000003</c:v>
                </c:pt>
              </c:numCache>
            </c:numRef>
          </c:val>
          <c:smooth val="0"/>
        </c:ser>
        <c:ser>
          <c:idx val="5"/>
          <c:order val="5"/>
          <c:tx>
            <c:v>Harp 1m,50000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3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Sheet1!$C$8:$E$8</c15:sqref>
                  </c15:fullRef>
                </c:ext>
              </c:extLst>
              <c:f>Sheet1!$C$8:$E$8</c:f>
              <c:numCache>
                <c:formatCode>General</c:formatCode>
                <c:ptCount val="3"/>
                <c:pt idx="0">
                  <c:v>311.19400000000002</c:v>
                </c:pt>
                <c:pt idx="1">
                  <c:v>168.91300000000001</c:v>
                </c:pt>
                <c:pt idx="2">
                  <c:v>94.721999999999994</c:v>
                </c:pt>
              </c:numCache>
            </c:numRef>
          </c:val>
          <c:smooth val="0"/>
        </c:ser>
        <c:ser>
          <c:idx val="6"/>
          <c:order val="6"/>
          <c:tx>
            <c:v>Pig HD1 100m,500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Sheet1!$C$9:$E$9</c15:sqref>
                  </c15:fullRef>
                </c:ext>
              </c:extLst>
              <c:f>Sheet1!$C$9:$E$9</c:f>
              <c:numCache>
                <c:formatCode>General</c:formatCode>
                <c:ptCount val="3"/>
                <c:pt idx="0">
                  <c:v>822.79</c:v>
                </c:pt>
                <c:pt idx="1">
                  <c:v>545.87699999999995</c:v>
                </c:pt>
                <c:pt idx="2">
                  <c:v>511.15800000000002</c:v>
                </c:pt>
              </c:numCache>
            </c:numRef>
          </c:val>
          <c:smooth val="0"/>
        </c:ser>
        <c:ser>
          <c:idx val="7"/>
          <c:order val="7"/>
          <c:tx>
            <c:v>Pig HD1 10m,5000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Sheet1!$C$10:$E$10</c15:sqref>
                  </c15:fullRef>
                </c:ext>
              </c:extLst>
              <c:f>Sheet1!$C$10:$E$10</c:f>
              <c:numCache>
                <c:formatCode>General</c:formatCode>
                <c:ptCount val="3"/>
                <c:pt idx="0">
                  <c:v>726.98900000000003</c:v>
                </c:pt>
                <c:pt idx="1">
                  <c:v>535.83500000000004</c:v>
                </c:pt>
                <c:pt idx="2">
                  <c:v>487.66</c:v>
                </c:pt>
              </c:numCache>
            </c:numRef>
          </c:val>
          <c:smooth val="0"/>
        </c:ser>
        <c:ser>
          <c:idx val="8"/>
          <c:order val="8"/>
          <c:tx>
            <c:v>Pig HD1 1m,50000</c:v>
          </c:tx>
          <c:spPr>
            <a:ln w="28575" cap="rnd">
              <a:solidFill>
                <a:schemeClr val="accent3"/>
              </a:solidFill>
              <a:round/>
              <a:headEnd w="sm" len="med"/>
              <a:tailEnd type="none"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Sheet1!$C$11:$E$11</c15:sqref>
                  </c15:fullRef>
                </c:ext>
              </c:extLst>
              <c:f>Sheet1!$C$11:$E$11</c:f>
              <c:numCache>
                <c:formatCode>General</c:formatCode>
                <c:ptCount val="3"/>
                <c:pt idx="0">
                  <c:v>1084.982</c:v>
                </c:pt>
                <c:pt idx="1">
                  <c:v>865.02</c:v>
                </c:pt>
                <c:pt idx="2">
                  <c:v>830.39300000000003</c:v>
                </c:pt>
              </c:numCache>
            </c:numRef>
          </c:val>
          <c:smooth val="0"/>
        </c:ser>
        <c:ser>
          <c:idx val="9"/>
          <c:order val="9"/>
          <c:tx>
            <c:v>Pig Yarn 100m,500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Sheet1!$C$12:$E$12</c15:sqref>
                  </c15:fullRef>
                </c:ext>
              </c:extLst>
              <c:f>Sheet1!$C$12:$E$12</c:f>
              <c:numCache>
                <c:formatCode>General</c:formatCode>
                <c:ptCount val="3"/>
                <c:pt idx="0">
                  <c:v>1032.57</c:v>
                </c:pt>
                <c:pt idx="1">
                  <c:v>655.46699999999998</c:v>
                </c:pt>
                <c:pt idx="2">
                  <c:v>496.76600000000002</c:v>
                </c:pt>
              </c:numCache>
            </c:numRef>
          </c:val>
          <c:smooth val="0"/>
        </c:ser>
        <c:ser>
          <c:idx val="10"/>
          <c:order val="10"/>
          <c:tx>
            <c:v>Pig Yarn 10m,5000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Sheet1!$C$13:$E$13</c15:sqref>
                  </c15:fullRef>
                </c:ext>
              </c:extLst>
              <c:f>Sheet1!$C$13:$E$13</c:f>
              <c:numCache>
                <c:formatCode>General</c:formatCode>
                <c:ptCount val="3"/>
                <c:pt idx="0">
                  <c:v>816.75</c:v>
                </c:pt>
                <c:pt idx="1">
                  <c:v>591.9</c:v>
                </c:pt>
                <c:pt idx="2">
                  <c:v>493.51600000000002</c:v>
                </c:pt>
              </c:numCache>
            </c:numRef>
          </c:val>
          <c:smooth val="0"/>
        </c:ser>
        <c:ser>
          <c:idx val="11"/>
          <c:order val="11"/>
          <c:tx>
            <c:v>Pig Yarn 1m,50000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dPt>
            <c:idx val="1"/>
            <c:marker>
              <c:symbol val="x"/>
              <c:size val="5"/>
              <c:spPr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accent6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</c:dPt>
          <c:dPt>
            <c:idx val="2"/>
            <c:marker>
              <c:symbol val="x"/>
              <c:size val="5"/>
              <c:spPr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accent6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Sheet1!$C$1:$E$1</c15:sqref>
                  </c15:fullRef>
                </c:ext>
              </c:extLst>
              <c:f>Sheet1!$C$1:$E$1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96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Sheet1!$C$14:$E$14</c15:sqref>
                  </c15:fullRef>
                </c:ext>
              </c:extLst>
              <c:f>Sheet1!$C$14:$E$14</c:f>
              <c:numCache>
                <c:formatCode>General</c:formatCode>
                <c:ptCount val="3"/>
                <c:pt idx="0">
                  <c:v>1881.3510000000001</c:v>
                </c:pt>
                <c:pt idx="1">
                  <c:v>1240.3440000000001</c:v>
                </c:pt>
                <c:pt idx="2">
                  <c:v>920.60900000000004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404608"/>
        <c:axId val="459413232"/>
        <c:extLst/>
      </c:lineChart>
      <c:catAx>
        <c:axId val="459404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number</a:t>
                </a:r>
                <a:r>
                  <a:rPr lang="en-US" b="1" baseline="0"/>
                  <a:t> of mappers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0.44296492575139396"/>
              <c:y val="0.812896738291345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413232"/>
        <c:crosses val="autoZero"/>
        <c:auto val="1"/>
        <c:lblAlgn val="ctr"/>
        <c:lblOffset val="100"/>
        <c:noMultiLvlLbl val="0"/>
      </c:catAx>
      <c:valAx>
        <c:axId val="45941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baseline="0"/>
                  <a:t>Total execution time  (s)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1.609701371821564E-2"/>
              <c:y val="0.240403703118772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404608"/>
        <c:crosses val="autoZero"/>
        <c:crossBetween val="midCat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1468077786936751"/>
          <c:y val="0.85358460298362859"/>
          <c:w val="0.65772466064531721"/>
          <c:h val="0.121344816769310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Pig with Yarn Stage </a:t>
            </a:r>
            <a:r>
              <a:rPr lang="en-US" sz="1200" b="1" baseline="0"/>
              <a:t>execution time vs. mapper number</a:t>
            </a:r>
          </a:p>
        </c:rich>
      </c:tx>
      <c:layout>
        <c:manualLayout>
          <c:xMode val="edge"/>
          <c:yMode val="edge"/>
          <c:x val="0.18815394433941363"/>
          <c:y val="2.34801968139255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10044052148314"/>
          <c:y val="0.12903978116253575"/>
          <c:w val="0.87064835515809702"/>
          <c:h val="0.65388943869415905"/>
        </c:manualLayout>
      </c:layout>
      <c:barChart>
        <c:barDir val="col"/>
        <c:grouping val="stacked"/>
        <c:varyColors val="0"/>
        <c:ser>
          <c:idx val="0"/>
          <c:order val="0"/>
          <c:tx>
            <c:v>Job startup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Sheet1!$C$23:$C$31</c:f>
              <c:numCache>
                <c:formatCode>General</c:formatCode>
                <c:ptCount val="9"/>
                <c:pt idx="0">
                  <c:v>24</c:v>
                </c:pt>
                <c:pt idx="1">
                  <c:v>48</c:v>
                </c:pt>
                <c:pt idx="2">
                  <c:v>96</c:v>
                </c:pt>
                <c:pt idx="3">
                  <c:v>24</c:v>
                </c:pt>
                <c:pt idx="4">
                  <c:v>48</c:v>
                </c:pt>
                <c:pt idx="5">
                  <c:v>96</c:v>
                </c:pt>
                <c:pt idx="6">
                  <c:v>24</c:v>
                </c:pt>
                <c:pt idx="7">
                  <c:v>48</c:v>
                </c:pt>
                <c:pt idx="8">
                  <c:v>96</c:v>
                </c:pt>
              </c:numCache>
            </c:numRef>
          </c:cat>
          <c:val>
            <c:numRef>
              <c:f>Sheet1!$D$113:$D$121</c:f>
              <c:numCache>
                <c:formatCode>General</c:formatCode>
                <c:ptCount val="9"/>
                <c:pt idx="0">
                  <c:v>232.857</c:v>
                </c:pt>
                <c:pt idx="1">
                  <c:v>215.64500000000001</c:v>
                </c:pt>
                <c:pt idx="2">
                  <c:v>219.42099999999999</c:v>
                </c:pt>
                <c:pt idx="3">
                  <c:v>224.708</c:v>
                </c:pt>
                <c:pt idx="4">
                  <c:v>234.06</c:v>
                </c:pt>
                <c:pt idx="5">
                  <c:v>234.881</c:v>
                </c:pt>
                <c:pt idx="6">
                  <c:v>246.66</c:v>
                </c:pt>
                <c:pt idx="7">
                  <c:v>245.24299999999999</c:v>
                </c:pt>
                <c:pt idx="8">
                  <c:v>245.10300000000001</c:v>
                </c:pt>
              </c:numCache>
            </c:numRef>
          </c:val>
        </c:ser>
        <c:ser>
          <c:idx val="1"/>
          <c:order val="1"/>
          <c:tx>
            <c:v>Centroids broadcast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Sheet1!$C$23:$C$31</c:f>
              <c:numCache>
                <c:formatCode>General</c:formatCode>
                <c:ptCount val="9"/>
                <c:pt idx="0">
                  <c:v>24</c:v>
                </c:pt>
                <c:pt idx="1">
                  <c:v>48</c:v>
                </c:pt>
                <c:pt idx="2">
                  <c:v>96</c:v>
                </c:pt>
                <c:pt idx="3">
                  <c:v>24</c:v>
                </c:pt>
                <c:pt idx="4">
                  <c:v>48</c:v>
                </c:pt>
                <c:pt idx="5">
                  <c:v>96</c:v>
                </c:pt>
                <c:pt idx="6">
                  <c:v>24</c:v>
                </c:pt>
                <c:pt idx="7">
                  <c:v>48</c:v>
                </c:pt>
                <c:pt idx="8">
                  <c:v>96</c:v>
                </c:pt>
              </c:numCache>
            </c:numRef>
          </c:cat>
          <c:val>
            <c:numRef>
              <c:f>Sheet1!$E$113:$E$121</c:f>
              <c:numCache>
                <c:formatCode>General</c:formatCode>
                <c:ptCount val="9"/>
                <c:pt idx="0">
                  <c:v>0.26700000000000002</c:v>
                </c:pt>
                <c:pt idx="1">
                  <c:v>0.23300000000000001</c:v>
                </c:pt>
                <c:pt idx="2">
                  <c:v>0.21099999999999999</c:v>
                </c:pt>
                <c:pt idx="3">
                  <c:v>2.1789999999999998</c:v>
                </c:pt>
                <c:pt idx="4">
                  <c:v>1.794</c:v>
                </c:pt>
                <c:pt idx="5">
                  <c:v>1.5049999999999999</c:v>
                </c:pt>
                <c:pt idx="6">
                  <c:v>4.0209999999999999</c:v>
                </c:pt>
                <c:pt idx="7">
                  <c:v>4.6509999999999998</c:v>
                </c:pt>
                <c:pt idx="8">
                  <c:v>3.6629999999999998</c:v>
                </c:pt>
              </c:numCache>
            </c:numRef>
          </c:val>
        </c:ser>
        <c:ser>
          <c:idx val="2"/>
          <c:order val="2"/>
          <c:tx>
            <c:v>Data points loading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Sheet1!$C$23:$C$31</c:f>
              <c:numCache>
                <c:formatCode>General</c:formatCode>
                <c:ptCount val="9"/>
                <c:pt idx="0">
                  <c:v>24</c:v>
                </c:pt>
                <c:pt idx="1">
                  <c:v>48</c:v>
                </c:pt>
                <c:pt idx="2">
                  <c:v>96</c:v>
                </c:pt>
                <c:pt idx="3">
                  <c:v>24</c:v>
                </c:pt>
                <c:pt idx="4">
                  <c:v>48</c:v>
                </c:pt>
                <c:pt idx="5">
                  <c:v>96</c:v>
                </c:pt>
                <c:pt idx="6">
                  <c:v>24</c:v>
                </c:pt>
                <c:pt idx="7">
                  <c:v>48</c:v>
                </c:pt>
                <c:pt idx="8">
                  <c:v>96</c:v>
                </c:pt>
              </c:numCache>
            </c:numRef>
          </c:cat>
          <c:val>
            <c:numRef>
              <c:f>Sheet1!$F$113:$F$121</c:f>
              <c:numCache>
                <c:formatCode>General</c:formatCode>
                <c:ptCount val="9"/>
                <c:pt idx="0">
                  <c:v>291.21899999999999</c:v>
                </c:pt>
                <c:pt idx="1">
                  <c:v>136.92400000000001</c:v>
                </c:pt>
                <c:pt idx="2">
                  <c:v>68.147999999999996</c:v>
                </c:pt>
                <c:pt idx="3">
                  <c:v>12.683999999999999</c:v>
                </c:pt>
                <c:pt idx="4">
                  <c:v>7.6550000000000002</c:v>
                </c:pt>
                <c:pt idx="5">
                  <c:v>5.944</c:v>
                </c:pt>
                <c:pt idx="6">
                  <c:v>5.9109999999999996</c:v>
                </c:pt>
                <c:pt idx="7">
                  <c:v>5.0670000000000002</c:v>
                </c:pt>
                <c:pt idx="8">
                  <c:v>3.9550000000000001</c:v>
                </c:pt>
              </c:numCache>
            </c:numRef>
          </c:val>
        </c:ser>
        <c:ser>
          <c:idx val="3"/>
          <c:order val="3"/>
          <c:tx>
            <c:v>Map computation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Sheet1!$C$23:$C$31</c:f>
              <c:numCache>
                <c:formatCode>General</c:formatCode>
                <c:ptCount val="9"/>
                <c:pt idx="0">
                  <c:v>24</c:v>
                </c:pt>
                <c:pt idx="1">
                  <c:v>48</c:v>
                </c:pt>
                <c:pt idx="2">
                  <c:v>96</c:v>
                </c:pt>
                <c:pt idx="3">
                  <c:v>24</c:v>
                </c:pt>
                <c:pt idx="4">
                  <c:v>48</c:v>
                </c:pt>
                <c:pt idx="5">
                  <c:v>96</c:v>
                </c:pt>
                <c:pt idx="6">
                  <c:v>24</c:v>
                </c:pt>
                <c:pt idx="7">
                  <c:v>48</c:v>
                </c:pt>
                <c:pt idx="8">
                  <c:v>96</c:v>
                </c:pt>
              </c:numCache>
            </c:numRef>
          </c:cat>
          <c:val>
            <c:numRef>
              <c:f>Sheet1!$G$113:$G$121</c:f>
              <c:numCache>
                <c:formatCode>General</c:formatCode>
                <c:ptCount val="9"/>
                <c:pt idx="0">
                  <c:v>381.38299999999998</c:v>
                </c:pt>
                <c:pt idx="1">
                  <c:v>192.35900000000001</c:v>
                </c:pt>
                <c:pt idx="2">
                  <c:v>101.61799999999999</c:v>
                </c:pt>
                <c:pt idx="3">
                  <c:v>433.04899999999998</c:v>
                </c:pt>
                <c:pt idx="4">
                  <c:v>222.56399999999999</c:v>
                </c:pt>
                <c:pt idx="5">
                  <c:v>115.39400000000001</c:v>
                </c:pt>
                <c:pt idx="6">
                  <c:v>1496.6880000000001</c:v>
                </c:pt>
                <c:pt idx="7">
                  <c:v>840.58199999999999</c:v>
                </c:pt>
                <c:pt idx="8">
                  <c:v>498.67599999999999</c:v>
                </c:pt>
              </c:numCache>
            </c:numRef>
          </c:val>
        </c:ser>
        <c:ser>
          <c:idx val="4"/>
          <c:order val="4"/>
          <c:tx>
            <c:v>Coll. Comm. + Reduce</c:v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Sheet1!$C$23:$C$31</c:f>
              <c:numCache>
                <c:formatCode>General</c:formatCode>
                <c:ptCount val="9"/>
                <c:pt idx="0">
                  <c:v>24</c:v>
                </c:pt>
                <c:pt idx="1">
                  <c:v>48</c:v>
                </c:pt>
                <c:pt idx="2">
                  <c:v>96</c:v>
                </c:pt>
                <c:pt idx="3">
                  <c:v>24</c:v>
                </c:pt>
                <c:pt idx="4">
                  <c:v>48</c:v>
                </c:pt>
                <c:pt idx="5">
                  <c:v>96</c:v>
                </c:pt>
                <c:pt idx="6">
                  <c:v>24</c:v>
                </c:pt>
                <c:pt idx="7">
                  <c:v>48</c:v>
                </c:pt>
                <c:pt idx="8">
                  <c:v>96</c:v>
                </c:pt>
              </c:numCache>
            </c:numRef>
          </c:cat>
          <c:val>
            <c:numRef>
              <c:f>Sheet1!$H$113:$H$121</c:f>
              <c:numCache>
                <c:formatCode>General</c:formatCode>
                <c:ptCount val="9"/>
                <c:pt idx="0">
                  <c:v>32.018000000000001</c:v>
                </c:pt>
                <c:pt idx="1">
                  <c:v>25.692</c:v>
                </c:pt>
                <c:pt idx="2">
                  <c:v>25.739000000000001</c:v>
                </c:pt>
                <c:pt idx="3">
                  <c:v>59.487000000000002</c:v>
                </c:pt>
                <c:pt idx="4">
                  <c:v>45.868000000000002</c:v>
                </c:pt>
                <c:pt idx="5">
                  <c:v>49.575000000000003</c:v>
                </c:pt>
                <c:pt idx="6">
                  <c:v>55.543999999999997</c:v>
                </c:pt>
                <c:pt idx="7">
                  <c:v>65.16</c:v>
                </c:pt>
                <c:pt idx="8">
                  <c:v>87.540999999999997</c:v>
                </c:pt>
              </c:numCache>
            </c:numRef>
          </c:val>
        </c:ser>
        <c:ser>
          <c:idx val="5"/>
          <c:order val="5"/>
          <c:tx>
            <c:v>Job cleanup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Sheet1!$C$23:$C$31</c:f>
              <c:numCache>
                <c:formatCode>General</c:formatCode>
                <c:ptCount val="9"/>
                <c:pt idx="0">
                  <c:v>24</c:v>
                </c:pt>
                <c:pt idx="1">
                  <c:v>48</c:v>
                </c:pt>
                <c:pt idx="2">
                  <c:v>96</c:v>
                </c:pt>
                <c:pt idx="3">
                  <c:v>24</c:v>
                </c:pt>
                <c:pt idx="4">
                  <c:v>48</c:v>
                </c:pt>
                <c:pt idx="5">
                  <c:v>96</c:v>
                </c:pt>
                <c:pt idx="6">
                  <c:v>24</c:v>
                </c:pt>
                <c:pt idx="7">
                  <c:v>48</c:v>
                </c:pt>
                <c:pt idx="8">
                  <c:v>96</c:v>
                </c:pt>
              </c:numCache>
            </c:numRef>
          </c:cat>
          <c:val>
            <c:numRef>
              <c:f>Sheet1!$I$113:$I$121</c:f>
              <c:numCache>
                <c:formatCode>General</c:formatCode>
                <c:ptCount val="9"/>
                <c:pt idx="0">
                  <c:v>64.81</c:v>
                </c:pt>
                <c:pt idx="1">
                  <c:v>55.694000000000003</c:v>
                </c:pt>
                <c:pt idx="2">
                  <c:v>52.814999999999998</c:v>
                </c:pt>
                <c:pt idx="3">
                  <c:v>56.006999999999998</c:v>
                </c:pt>
                <c:pt idx="4">
                  <c:v>51.228999999999999</c:v>
                </c:pt>
                <c:pt idx="5">
                  <c:v>57.195999999999998</c:v>
                </c:pt>
                <c:pt idx="6">
                  <c:v>42.363999999999997</c:v>
                </c:pt>
                <c:pt idx="7">
                  <c:v>50.706000000000003</c:v>
                </c:pt>
                <c:pt idx="8">
                  <c:v>52.655999999999999</c:v>
                </c:pt>
              </c:numCache>
            </c:numRef>
          </c:val>
        </c:ser>
        <c:ser>
          <c:idx val="6"/>
          <c:order val="6"/>
          <c:tx>
            <c:v>Centroids merge</c:v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Sheet1!$C$23:$C$31</c:f>
              <c:numCache>
                <c:formatCode>General</c:formatCode>
                <c:ptCount val="9"/>
                <c:pt idx="0">
                  <c:v>24</c:v>
                </c:pt>
                <c:pt idx="1">
                  <c:v>48</c:v>
                </c:pt>
                <c:pt idx="2">
                  <c:v>96</c:v>
                </c:pt>
                <c:pt idx="3">
                  <c:v>24</c:v>
                </c:pt>
                <c:pt idx="4">
                  <c:v>48</c:v>
                </c:pt>
                <c:pt idx="5">
                  <c:v>96</c:v>
                </c:pt>
                <c:pt idx="6">
                  <c:v>24</c:v>
                </c:pt>
                <c:pt idx="7">
                  <c:v>48</c:v>
                </c:pt>
                <c:pt idx="8">
                  <c:v>96</c:v>
                </c:pt>
              </c:numCache>
            </c:numRef>
          </c:cat>
          <c:val>
            <c:numRef>
              <c:f>Sheet1!$J$113:$J$121</c:f>
              <c:numCache>
                <c:formatCode>General</c:formatCode>
                <c:ptCount val="9"/>
                <c:pt idx="0">
                  <c:v>30.015999999999998</c:v>
                </c:pt>
                <c:pt idx="1">
                  <c:v>28.92</c:v>
                </c:pt>
                <c:pt idx="2">
                  <c:v>28.814</c:v>
                </c:pt>
                <c:pt idx="3">
                  <c:v>28.635999999999999</c:v>
                </c:pt>
                <c:pt idx="4">
                  <c:v>28.73</c:v>
                </c:pt>
                <c:pt idx="5">
                  <c:v>29.021000000000001</c:v>
                </c:pt>
                <c:pt idx="6">
                  <c:v>30.163</c:v>
                </c:pt>
                <c:pt idx="7">
                  <c:v>28.934999999999999</c:v>
                </c:pt>
                <c:pt idx="8">
                  <c:v>29.015000000000001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38592880"/>
        <c:axId val="638583080"/>
      </c:barChart>
      <c:catAx>
        <c:axId val="638592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number</a:t>
                </a:r>
                <a:r>
                  <a:rPr lang="en-US" b="1" baseline="0"/>
                  <a:t> of mappers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0.42221373986336502"/>
              <c:y val="0.825087178690761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583080"/>
        <c:crosses val="autoZero"/>
        <c:auto val="1"/>
        <c:lblAlgn val="ctr"/>
        <c:lblOffset val="100"/>
        <c:noMultiLvlLbl val="0"/>
      </c:catAx>
      <c:valAx>
        <c:axId val="638583080"/>
        <c:scaling>
          <c:orientation val="minMax"/>
          <c:max val="2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Execution</a:t>
                </a:r>
                <a:r>
                  <a:rPr lang="en-US" b="1" baseline="0"/>
                  <a:t> time  (s)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1.07812512171752E-2"/>
              <c:y val="0.297792497895967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592880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0.24874</cdr:x>
      <cdr:y>0.03019</cdr:y>
    </cdr:from>
    <cdr:to>
      <cdr:x>0.26891</cdr:x>
      <cdr:y>0.38239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1409714" y="114297"/>
          <a:ext cx="114311" cy="1333496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  <a:scene3d xmlns:a="http://schemas.openxmlformats.org/drawingml/2006/main">
          <a:camera prst="orthographicFront">
            <a:rot lat="0" lon="0" rev="5400000"/>
          </a:camera>
          <a:lightRig rig="threePt" dir="t"/>
        </a:scene3d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0.53837</cdr:x>
      <cdr:y>0.03103</cdr:y>
    </cdr:from>
    <cdr:to>
      <cdr:x>0.55854</cdr:x>
      <cdr:y>0.38323</cdr:y>
    </cdr:to>
    <cdr:sp macro="" textlink="">
      <cdr:nvSpPr>
        <cdr:cNvPr id="3" name="Right Brace 2"/>
        <cdr:cNvSpPr/>
      </cdr:nvSpPr>
      <cdr:spPr>
        <a:xfrm xmlns:a="http://schemas.openxmlformats.org/drawingml/2006/main">
          <a:off x="3051156" y="117476"/>
          <a:ext cx="114311" cy="1333496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  <a:scene3d xmlns:a="http://schemas.openxmlformats.org/drawingml/2006/main">
          <a:camera prst="orthographicFront">
            <a:rot lat="0" lon="0" rev="5400000"/>
          </a:camera>
          <a:lightRig rig="threePt" dir="t"/>
        </a:scene3d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0.82241</cdr:x>
      <cdr:y>0.03522</cdr:y>
    </cdr:from>
    <cdr:to>
      <cdr:x>0.84258</cdr:x>
      <cdr:y>0.38742</cdr:y>
    </cdr:to>
    <cdr:sp macro="" textlink="">
      <cdr:nvSpPr>
        <cdr:cNvPr id="4" name="Right Brace 3"/>
        <cdr:cNvSpPr/>
      </cdr:nvSpPr>
      <cdr:spPr>
        <a:xfrm xmlns:a="http://schemas.openxmlformats.org/drawingml/2006/main">
          <a:off x="4660905" y="133350"/>
          <a:ext cx="114311" cy="1333496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  <a:scene3d xmlns:a="http://schemas.openxmlformats.org/drawingml/2006/main">
          <a:camera prst="orthographicFront">
            <a:rot lat="0" lon="0" rev="5400000"/>
          </a:camera>
          <a:lightRig rig="threePt" dir="t"/>
        </a:scene3d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0.18487</cdr:x>
      <cdr:y>0.13081</cdr:y>
    </cdr:from>
    <cdr:to>
      <cdr:x>0.3395</cdr:x>
      <cdr:y>0.19371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47724" y="495285"/>
          <a:ext cx="876346" cy="238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100m</a:t>
          </a:r>
          <a:r>
            <a:rPr lang="en-US" sz="1100" b="1" baseline="0"/>
            <a:t>, 500</a:t>
          </a:r>
          <a:endParaRPr lang="en-US" sz="1100" b="1"/>
        </a:p>
      </cdr:txBody>
    </cdr:sp>
  </cdr:relSizeAnchor>
  <cdr:relSizeAnchor xmlns:cdr="http://schemas.openxmlformats.org/drawingml/2006/chartDrawing">
    <cdr:from>
      <cdr:x>0.48459</cdr:x>
      <cdr:y>0.13668</cdr:y>
    </cdr:from>
    <cdr:to>
      <cdr:x>0.63921</cdr:x>
      <cdr:y>0.19958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746364" y="517514"/>
          <a:ext cx="876290" cy="238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10m</a:t>
          </a:r>
          <a:r>
            <a:rPr lang="en-US" sz="1100" b="1" baseline="0"/>
            <a:t>, 5000</a:t>
          </a:r>
          <a:endParaRPr lang="en-US" sz="1100" b="1"/>
        </a:p>
      </cdr:txBody>
    </cdr:sp>
  </cdr:relSizeAnchor>
  <cdr:relSizeAnchor xmlns:cdr="http://schemas.openxmlformats.org/drawingml/2006/chartDrawing">
    <cdr:from>
      <cdr:x>0.76527</cdr:x>
      <cdr:y>0.13669</cdr:y>
    </cdr:from>
    <cdr:to>
      <cdr:x>0.91989</cdr:x>
      <cdr:y>0.19958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7052" y="517524"/>
          <a:ext cx="876290" cy="23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1m</a:t>
          </a:r>
          <a:r>
            <a:rPr lang="en-US" sz="1100" b="1" baseline="0"/>
            <a:t>, 50000</a:t>
          </a:r>
          <a:endParaRPr lang="en-US" sz="1100" b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5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8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5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8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3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7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1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13C1-254D-4E6D-9855-38B246E352A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3FC0-9209-4485-9CAB-3511E51E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1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Pig with Scientific Applications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IndexedHBase</a:t>
            </a:r>
            <a:r>
              <a:rPr lang="en-US" dirty="0" smtClean="0"/>
              <a:t> for Social Media Data </a:t>
            </a:r>
            <a:r>
              <a:rPr lang="en-US" dirty="0" err="1" smtClean="0"/>
              <a:t>Queires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Tak</a:t>
            </a:r>
            <a:r>
              <a:rPr lang="en-US" dirty="0" smtClean="0"/>
              <a:t>-Lon (Stephen) 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7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err="1"/>
              <a:t>M</a:t>
            </a:r>
            <a:r>
              <a:rPr lang="en-US" dirty="0" err="1" smtClean="0"/>
              <a:t>atlab</a:t>
            </a:r>
            <a:r>
              <a:rPr lang="en-US" dirty="0" smtClean="0"/>
              <a:t>-like UDF libraries in Pig for data scientists, save reimplementation time for same algorithm, e.g. </a:t>
            </a:r>
            <a:r>
              <a:rPr lang="en-US" dirty="0" err="1" smtClean="0"/>
              <a:t>Kmeans</a:t>
            </a:r>
            <a:r>
              <a:rPr lang="en-US" dirty="0" smtClean="0"/>
              <a:t> Clustering</a:t>
            </a:r>
          </a:p>
          <a:p>
            <a:r>
              <a:rPr lang="en-US" dirty="0" smtClean="0"/>
              <a:t>Investigate the benefits of using Pig</a:t>
            </a:r>
          </a:p>
          <a:p>
            <a:pPr lvl="1"/>
            <a:r>
              <a:rPr lang="en-US" dirty="0" smtClean="0"/>
              <a:t>Performance, </a:t>
            </a:r>
            <a:r>
              <a:rPr lang="en-US" dirty="0" smtClean="0"/>
              <a:t>Lines of code, Reusability, </a:t>
            </a:r>
            <a:r>
              <a:rPr lang="en-US" dirty="0" err="1" smtClean="0"/>
              <a:t>DataFlow</a:t>
            </a:r>
            <a:r>
              <a:rPr lang="en-US" dirty="0" smtClean="0"/>
              <a:t> control</a:t>
            </a:r>
          </a:p>
          <a:p>
            <a:r>
              <a:rPr lang="en-US" dirty="0"/>
              <a:t>I</a:t>
            </a:r>
            <a:r>
              <a:rPr lang="en-US" dirty="0" smtClean="0"/>
              <a:t>ntegrate Pig </a:t>
            </a:r>
            <a:r>
              <a:rPr lang="en-US" dirty="0" smtClean="0"/>
              <a:t>with different execution engines to meet different needs, such as iterative applications and streaming queries.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orking on Harp Integration to support </a:t>
            </a:r>
            <a:r>
              <a:rPr lang="en-US" dirty="0" smtClean="0"/>
              <a:t>iterative application in a single pig script.</a:t>
            </a:r>
          </a:p>
          <a:p>
            <a:pPr lvl="1"/>
            <a:r>
              <a:rPr lang="en-US" dirty="0" smtClean="0"/>
              <a:t>Pig with Apache Storm is one of the proposed Pig projects in open source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2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 </a:t>
            </a:r>
            <a:r>
              <a:rPr lang="en-US" dirty="0" err="1" smtClean="0"/>
              <a:t>Kmeans</a:t>
            </a:r>
            <a:r>
              <a:rPr lang="en-US" dirty="0" smtClean="0"/>
              <a:t> (Single Iteration)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98713" y="1960562"/>
            <a:ext cx="11212287" cy="4351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3716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1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REGISTER pig-kmeans-udf-yarn.jar;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raw = LOAD 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hdfs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://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KmeansInput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’ using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PigKmeans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('$centroids', 50000) AS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datapointsbag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FOREACH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raw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GENERATE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FLATTEN(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) 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datapointInString:chararray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FOREACH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datapointsbag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GENERATE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STRSPLIT(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datapointInString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, ',', 5) 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splitedDP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5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grouped = GROUP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datapoints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by splitedDP.$0;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6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newCentroids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= FOREACH grouped GENERATE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CalculateNewCentroids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($1);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7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STORE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newCentroids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INTO ‘output';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3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6" name="Chart 5" title="Coll. comm. + reduce time vs. number of reduce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60303"/>
              </p:ext>
            </p:extLst>
          </p:nvPr>
        </p:nvGraphicFramePr>
        <p:xfrm>
          <a:off x="6031910" y="1279343"/>
          <a:ext cx="5987415" cy="503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379149"/>
              </p:ext>
            </p:extLst>
          </p:nvPr>
        </p:nvGraphicFramePr>
        <p:xfrm>
          <a:off x="141514" y="1690688"/>
          <a:ext cx="5817869" cy="4161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57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Code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650544"/>
              </p:ext>
            </p:extLst>
          </p:nvPr>
        </p:nvGraphicFramePr>
        <p:xfrm>
          <a:off x="261800" y="2277837"/>
          <a:ext cx="11473000" cy="219804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294600"/>
                <a:gridCol w="2294600"/>
                <a:gridCol w="2294600"/>
                <a:gridCol w="2294600"/>
                <a:gridCol w="2294600"/>
              </a:tblGrid>
              <a:tr h="864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Pig </a:t>
                      </a:r>
                      <a:r>
                        <a:rPr lang="en-US" sz="2000" dirty="0" err="1">
                          <a:effectLst/>
                        </a:rPr>
                        <a:t>Kmeans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Hadoop Kmeans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Pig </a:t>
                      </a:r>
                      <a:r>
                        <a:rPr lang="en-US" sz="2000" dirty="0" err="1" smtClean="0">
                          <a:effectLst/>
                        </a:rPr>
                        <a:t>IndexedHBase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meme-</a:t>
                      </a:r>
                      <a:r>
                        <a:rPr lang="en-US" sz="2000" dirty="0" err="1">
                          <a:effectLst/>
                        </a:rPr>
                        <a:t>cooccur</a:t>
                      </a:r>
                      <a:r>
                        <a:rPr lang="en-US" sz="2000" dirty="0">
                          <a:effectLst/>
                        </a:rPr>
                        <a:t>-count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IndexedHBase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meme-cooccur-count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 anchor="ctr"/>
                </a:tc>
              </a:tr>
              <a:tr h="288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Java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~345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780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~434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</a:tr>
              <a:tr h="288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</a:tr>
              <a:tr h="288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Python / Bash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~40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</a:tr>
              <a:tr h="369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Total Lines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395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462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62173" marR="1621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8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264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Courier New</vt:lpstr>
      <vt:lpstr>Times New Roman</vt:lpstr>
      <vt:lpstr>Office Theme</vt:lpstr>
      <vt:lpstr>Using Pig with Scientific Applications  and IndexedHBase for Social Media Data Queires</vt:lpstr>
      <vt:lpstr>Motivation</vt:lpstr>
      <vt:lpstr>Pig Kmeans (Single Iteration)</vt:lpstr>
      <vt:lpstr>Performance</vt:lpstr>
      <vt:lpstr>Lines of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Pig with Scientific Applications  and IndexedHBase for Social Media Data Queires</dc:title>
  <dc:creator>Stephen Wu</dc:creator>
  <cp:lastModifiedBy>Stephen Wu</cp:lastModifiedBy>
  <cp:revision>47</cp:revision>
  <dcterms:created xsi:type="dcterms:W3CDTF">2014-03-19T01:44:32Z</dcterms:created>
  <dcterms:modified xsi:type="dcterms:W3CDTF">2014-03-19T02:14:55Z</dcterms:modified>
</cp:coreProperties>
</file>