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sldIdLst>
    <p:sldId id="256" r:id="rId2"/>
    <p:sldId id="312" r:id="rId3"/>
    <p:sldId id="269" r:id="rId4"/>
    <p:sldId id="337" r:id="rId5"/>
    <p:sldId id="286" r:id="rId6"/>
    <p:sldId id="274" r:id="rId7"/>
    <p:sldId id="323" r:id="rId8"/>
    <p:sldId id="322" r:id="rId9"/>
    <p:sldId id="334" r:id="rId10"/>
    <p:sldId id="281" r:id="rId11"/>
    <p:sldId id="283" r:id="rId12"/>
    <p:sldId id="324" r:id="rId13"/>
    <p:sldId id="259" r:id="rId14"/>
    <p:sldId id="282" r:id="rId15"/>
    <p:sldId id="257" r:id="rId16"/>
    <p:sldId id="326" r:id="rId17"/>
    <p:sldId id="327" r:id="rId18"/>
    <p:sldId id="328" r:id="rId19"/>
    <p:sldId id="329" r:id="rId20"/>
    <p:sldId id="330" r:id="rId21"/>
    <p:sldId id="332" r:id="rId22"/>
    <p:sldId id="335" r:id="rId23"/>
    <p:sldId id="336" r:id="rId24"/>
    <p:sldId id="331" r:id="rId25"/>
    <p:sldId id="338" r:id="rId26"/>
    <p:sldId id="339" r:id="rId27"/>
    <p:sldId id="340" r:id="rId28"/>
    <p:sldId id="316" r:id="rId29"/>
    <p:sldId id="293" r:id="rId30"/>
    <p:sldId id="306" r:id="rId31"/>
    <p:sldId id="304" r:id="rId32"/>
    <p:sldId id="30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6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16272965879265"/>
          <c:y val="0.14437700495771361"/>
          <c:w val="0.82781714785651794"/>
          <c:h val="0.62323126275882179"/>
        </c:manualLayout>
      </c:layout>
      <c:lineChart>
        <c:grouping val="standard"/>
        <c:varyColors val="0"/>
        <c:ser>
          <c:idx val="0"/>
          <c:order val="0"/>
          <c:tx>
            <c:v>IntelMKL</c:v>
          </c:tx>
          <c:cat>
            <c:numRef>
              <c:f>delta!$B$3:$U$3</c:f>
              <c:numCache>
                <c:formatCode>General</c:formatCode>
                <c:ptCount val="20"/>
                <c:pt idx="0">
                  <c:v>1800</c:v>
                </c:pt>
                <c:pt idx="1">
                  <c:v>3600</c:v>
                </c:pt>
                <c:pt idx="2">
                  <c:v>5400</c:v>
                </c:pt>
                <c:pt idx="3">
                  <c:v>7200</c:v>
                </c:pt>
                <c:pt idx="4">
                  <c:v>9000</c:v>
                </c:pt>
                <c:pt idx="5">
                  <c:v>10800</c:v>
                </c:pt>
                <c:pt idx="6">
                  <c:v>12600</c:v>
                </c:pt>
                <c:pt idx="7">
                  <c:v>14400</c:v>
                </c:pt>
                <c:pt idx="8">
                  <c:v>16200</c:v>
                </c:pt>
                <c:pt idx="9">
                  <c:v>18000</c:v>
                </c:pt>
                <c:pt idx="10">
                  <c:v>19800</c:v>
                </c:pt>
                <c:pt idx="11">
                  <c:v>21600</c:v>
                </c:pt>
                <c:pt idx="12">
                  <c:v>23400</c:v>
                </c:pt>
                <c:pt idx="13">
                  <c:v>25200</c:v>
                </c:pt>
                <c:pt idx="14">
                  <c:v>27000</c:v>
                </c:pt>
                <c:pt idx="15">
                  <c:v>28800</c:v>
                </c:pt>
                <c:pt idx="16">
                  <c:v>30600</c:v>
                </c:pt>
                <c:pt idx="17">
                  <c:v>32400</c:v>
                </c:pt>
                <c:pt idx="18">
                  <c:v>34200</c:v>
                </c:pt>
                <c:pt idx="19">
                  <c:v>36000</c:v>
                </c:pt>
              </c:numCache>
            </c:numRef>
          </c:cat>
          <c:val>
            <c:numRef>
              <c:f>delta!$B$8:$U$8</c:f>
              <c:numCache>
                <c:formatCode>General</c:formatCode>
                <c:ptCount val="20"/>
                <c:pt idx="0">
                  <c:v>27.340169938470552</c:v>
                </c:pt>
                <c:pt idx="1">
                  <c:v>46.387647459447109</c:v>
                </c:pt>
                <c:pt idx="2">
                  <c:v>56.549193424141571</c:v>
                </c:pt>
                <c:pt idx="3">
                  <c:v>65.647184899079122</c:v>
                </c:pt>
                <c:pt idx="4">
                  <c:v>71.158808010900486</c:v>
                </c:pt>
                <c:pt idx="5">
                  <c:v>75.331579579996202</c:v>
                </c:pt>
                <c:pt idx="6">
                  <c:v>79.179824292225348</c:v>
                </c:pt>
                <c:pt idx="7">
                  <c:v>81.605706089571498</c:v>
                </c:pt>
                <c:pt idx="8">
                  <c:v>83.533789858583333</c:v>
                </c:pt>
                <c:pt idx="9">
                  <c:v>86.415664919643802</c:v>
                </c:pt>
                <c:pt idx="10">
                  <c:v>87.00933164946683</c:v>
                </c:pt>
                <c:pt idx="11">
                  <c:v>88.706844926268715</c:v>
                </c:pt>
                <c:pt idx="12">
                  <c:v>90.200484803959071</c:v>
                </c:pt>
                <c:pt idx="13">
                  <c:v>91.776703909888369</c:v>
                </c:pt>
                <c:pt idx="14">
                  <c:v>93.093611600006028</c:v>
                </c:pt>
                <c:pt idx="15">
                  <c:v>93.907337672417029</c:v>
                </c:pt>
                <c:pt idx="16">
                  <c:v>94.546789928805524</c:v>
                </c:pt>
                <c:pt idx="17">
                  <c:v>95.461092395299275</c:v>
                </c:pt>
                <c:pt idx="18">
                  <c:v>96.215968795591692</c:v>
                </c:pt>
                <c:pt idx="19">
                  <c:v>96.807899770292877</c:v>
                </c:pt>
              </c:numCache>
            </c:numRef>
          </c:val>
          <c:smooth val="0"/>
        </c:ser>
        <c:ser>
          <c:idx val="1"/>
          <c:order val="1"/>
          <c:tx>
            <c:v>CUBLAS</c:v>
          </c:tx>
          <c:cat>
            <c:numRef>
              <c:f>delta!$B$3:$U$3</c:f>
              <c:numCache>
                <c:formatCode>General</c:formatCode>
                <c:ptCount val="20"/>
                <c:pt idx="0">
                  <c:v>1800</c:v>
                </c:pt>
                <c:pt idx="1">
                  <c:v>3600</c:v>
                </c:pt>
                <c:pt idx="2">
                  <c:v>5400</c:v>
                </c:pt>
                <c:pt idx="3">
                  <c:v>7200</c:v>
                </c:pt>
                <c:pt idx="4">
                  <c:v>9000</c:v>
                </c:pt>
                <c:pt idx="5">
                  <c:v>10800</c:v>
                </c:pt>
                <c:pt idx="6">
                  <c:v>12600</c:v>
                </c:pt>
                <c:pt idx="7">
                  <c:v>14400</c:v>
                </c:pt>
                <c:pt idx="8">
                  <c:v>16200</c:v>
                </c:pt>
                <c:pt idx="9">
                  <c:v>18000</c:v>
                </c:pt>
                <c:pt idx="10">
                  <c:v>19800</c:v>
                </c:pt>
                <c:pt idx="11">
                  <c:v>21600</c:v>
                </c:pt>
                <c:pt idx="12">
                  <c:v>23400</c:v>
                </c:pt>
                <c:pt idx="13">
                  <c:v>25200</c:v>
                </c:pt>
                <c:pt idx="14">
                  <c:v>27000</c:v>
                </c:pt>
                <c:pt idx="15">
                  <c:v>28800</c:v>
                </c:pt>
                <c:pt idx="16">
                  <c:v>30600</c:v>
                </c:pt>
                <c:pt idx="17">
                  <c:v>32400</c:v>
                </c:pt>
                <c:pt idx="18">
                  <c:v>34200</c:v>
                </c:pt>
                <c:pt idx="19">
                  <c:v>36000</c:v>
                </c:pt>
              </c:numCache>
            </c:numRef>
          </c:cat>
          <c:val>
            <c:numRef>
              <c:f>delta!$B$9:$U$9</c:f>
              <c:numCache>
                <c:formatCode>General</c:formatCode>
                <c:ptCount val="20"/>
                <c:pt idx="0">
                  <c:v>0.35476287870002038</c:v>
                </c:pt>
                <c:pt idx="1">
                  <c:v>2.6371023616920182</c:v>
                </c:pt>
                <c:pt idx="2">
                  <c:v>9.31548209057393</c:v>
                </c:pt>
                <c:pt idx="3">
                  <c:v>19.733929166366952</c:v>
                </c:pt>
                <c:pt idx="4">
                  <c:v>33.769958670944135</c:v>
                </c:pt>
                <c:pt idx="5">
                  <c:v>56.321849410034588</c:v>
                </c:pt>
                <c:pt idx="6">
                  <c:v>87.472457094461475</c:v>
                </c:pt>
                <c:pt idx="7">
                  <c:v>112.16755533447484</c:v>
                </c:pt>
                <c:pt idx="8">
                  <c:v>136.43291864770276</c:v>
                </c:pt>
                <c:pt idx="9">
                  <c:v>170.44027584379225</c:v>
                </c:pt>
                <c:pt idx="10">
                  <c:v>214.84495057314166</c:v>
                </c:pt>
                <c:pt idx="11">
                  <c:v>246.54901094729715</c:v>
                </c:pt>
                <c:pt idx="12">
                  <c:v>268.49864878975734</c:v>
                </c:pt>
                <c:pt idx="13">
                  <c:v>303.9865230112772</c:v>
                </c:pt>
                <c:pt idx="14">
                  <c:v>335.27697624830137</c:v>
                </c:pt>
                <c:pt idx="15">
                  <c:v>363.56504159111699</c:v>
                </c:pt>
                <c:pt idx="16">
                  <c:v>392.56563639355409</c:v>
                </c:pt>
                <c:pt idx="17">
                  <c:v>429.8249977252737</c:v>
                </c:pt>
                <c:pt idx="18">
                  <c:v>466.2625273626274</c:v>
                </c:pt>
                <c:pt idx="19">
                  <c:v>499.85161726467953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98048"/>
        <c:axId val="35823616"/>
      </c:lineChart>
      <c:catAx>
        <c:axId val="3609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5823616"/>
        <c:crosses val="autoZero"/>
        <c:auto val="1"/>
        <c:lblAlgn val="ctr"/>
        <c:lblOffset val="100"/>
        <c:noMultiLvlLbl val="0"/>
      </c:catAx>
      <c:valAx>
        <c:axId val="35823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09804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rgbClr val="4F81BD"/>
      </a:solidFill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182174103237094"/>
          <c:y val="0.1580304024496938"/>
          <c:w val="0.79241447944007004"/>
          <c:h val="0.64242089530475355"/>
        </c:manualLayout>
      </c:layout>
      <c:scatterChart>
        <c:scatterStyle val="lineMarker"/>
        <c:varyColors val="0"/>
        <c:ser>
          <c:idx val="1"/>
          <c:order val="0"/>
          <c:tx>
            <c:v>Blocked</c:v>
          </c:tx>
          <c:spPr>
            <a:ln w="28575">
              <a:noFill/>
            </a:ln>
          </c:spPr>
          <c:xVal>
            <c:numRef>
              <c:f>CUDA!$D$3:$U$3</c:f>
              <c:numCache>
                <c:formatCode>General</c:formatCode>
                <c:ptCount val="18"/>
                <c:pt idx="0">
                  <c:v>1500</c:v>
                </c:pt>
                <c:pt idx="1">
                  <c:v>2000</c:v>
                </c:pt>
                <c:pt idx="2">
                  <c:v>2500</c:v>
                </c:pt>
                <c:pt idx="3">
                  <c:v>3000</c:v>
                </c:pt>
                <c:pt idx="4">
                  <c:v>3500</c:v>
                </c:pt>
                <c:pt idx="5">
                  <c:v>4000</c:v>
                </c:pt>
                <c:pt idx="6">
                  <c:v>4500</c:v>
                </c:pt>
                <c:pt idx="7">
                  <c:v>5000</c:v>
                </c:pt>
                <c:pt idx="8">
                  <c:v>5500</c:v>
                </c:pt>
                <c:pt idx="9">
                  <c:v>6000</c:v>
                </c:pt>
                <c:pt idx="10">
                  <c:v>6500</c:v>
                </c:pt>
                <c:pt idx="11">
                  <c:v>7000</c:v>
                </c:pt>
                <c:pt idx="12">
                  <c:v>7500</c:v>
                </c:pt>
                <c:pt idx="13">
                  <c:v>8000</c:v>
                </c:pt>
                <c:pt idx="14">
                  <c:v>8500</c:v>
                </c:pt>
                <c:pt idx="15">
                  <c:v>9000</c:v>
                </c:pt>
                <c:pt idx="16">
                  <c:v>9500</c:v>
                </c:pt>
                <c:pt idx="17">
                  <c:v>10000</c:v>
                </c:pt>
              </c:numCache>
            </c:numRef>
          </c:xVal>
          <c:yVal>
            <c:numRef>
              <c:f>CUDA!$B$16:$U$16</c:f>
              <c:numCache>
                <c:formatCode>General</c:formatCode>
                <c:ptCount val="20"/>
                <c:pt idx="0">
                  <c:v>1.6666669999999999</c:v>
                </c:pt>
                <c:pt idx="1">
                  <c:v>1.7391300000000001</c:v>
                </c:pt>
                <c:pt idx="2">
                  <c:v>1.6463409999999998</c:v>
                </c:pt>
                <c:pt idx="3">
                  <c:v>1.748705</c:v>
                </c:pt>
                <c:pt idx="4">
                  <c:v>1.7685340000000001</c:v>
                </c:pt>
                <c:pt idx="5">
                  <c:v>1.785714</c:v>
                </c:pt>
                <c:pt idx="6">
                  <c:v>1.740057</c:v>
                </c:pt>
                <c:pt idx="7">
                  <c:v>1.74482</c:v>
                </c:pt>
                <c:pt idx="8">
                  <c:v>1.711268</c:v>
                </c:pt>
                <c:pt idx="9">
                  <c:v>1.7407049999999999</c:v>
                </c:pt>
                <c:pt idx="10">
                  <c:v>1.7328920000000001</c:v>
                </c:pt>
                <c:pt idx="11">
                  <c:v>1.758027</c:v>
                </c:pt>
                <c:pt idx="12">
                  <c:v>1.666212</c:v>
                </c:pt>
                <c:pt idx="13">
                  <c:v>1.7256130000000001</c:v>
                </c:pt>
                <c:pt idx="14">
                  <c:v>1.695503</c:v>
                </c:pt>
                <c:pt idx="15">
                  <c:v>1.723616</c:v>
                </c:pt>
                <c:pt idx="16">
                  <c:v>1.734008</c:v>
                </c:pt>
                <c:pt idx="17">
                  <c:v>1.7324970000000002</c:v>
                </c:pt>
                <c:pt idx="18">
                  <c:v>1.6978230000000001</c:v>
                </c:pt>
                <c:pt idx="19">
                  <c:v>1.707271</c:v>
                </c:pt>
              </c:numCache>
            </c:numRef>
          </c:yVal>
          <c:smooth val="0"/>
        </c:ser>
        <c:ser>
          <c:idx val="4"/>
          <c:order val="1"/>
          <c:tx>
            <c:v>Intel MKL</c:v>
          </c:tx>
          <c:spPr>
            <a:ln w="28575">
              <a:noFill/>
            </a:ln>
          </c:spPr>
          <c:marker>
            <c:symbol val="diamond"/>
            <c:size val="7"/>
          </c:marker>
          <c:xVal>
            <c:numRef>
              <c:f>CUDA!$D$3:$U$3</c:f>
              <c:numCache>
                <c:formatCode>General</c:formatCode>
                <c:ptCount val="18"/>
                <c:pt idx="0">
                  <c:v>1500</c:v>
                </c:pt>
                <c:pt idx="1">
                  <c:v>2000</c:v>
                </c:pt>
                <c:pt idx="2">
                  <c:v>2500</c:v>
                </c:pt>
                <c:pt idx="3">
                  <c:v>3000</c:v>
                </c:pt>
                <c:pt idx="4">
                  <c:v>3500</c:v>
                </c:pt>
                <c:pt idx="5">
                  <c:v>4000</c:v>
                </c:pt>
                <c:pt idx="6">
                  <c:v>4500</c:v>
                </c:pt>
                <c:pt idx="7">
                  <c:v>5000</c:v>
                </c:pt>
                <c:pt idx="8">
                  <c:v>5500</c:v>
                </c:pt>
                <c:pt idx="9">
                  <c:v>6000</c:v>
                </c:pt>
                <c:pt idx="10">
                  <c:v>6500</c:v>
                </c:pt>
                <c:pt idx="11">
                  <c:v>7000</c:v>
                </c:pt>
                <c:pt idx="12">
                  <c:v>7500</c:v>
                </c:pt>
                <c:pt idx="13">
                  <c:v>8000</c:v>
                </c:pt>
                <c:pt idx="14">
                  <c:v>8500</c:v>
                </c:pt>
                <c:pt idx="15">
                  <c:v>9000</c:v>
                </c:pt>
                <c:pt idx="16">
                  <c:v>9500</c:v>
                </c:pt>
                <c:pt idx="17">
                  <c:v>10000</c:v>
                </c:pt>
              </c:numCache>
            </c:numRef>
          </c:xVal>
          <c:yVal>
            <c:numRef>
              <c:f>CUDA!$B$18:$U$18</c:f>
              <c:numCache>
                <c:formatCode>General</c:formatCode>
                <c:ptCount val="20"/>
                <c:pt idx="0">
                  <c:v>6.25</c:v>
                </c:pt>
                <c:pt idx="1">
                  <c:v>7.407407407</c:v>
                </c:pt>
                <c:pt idx="2">
                  <c:v>7.3369565220000004</c:v>
                </c:pt>
                <c:pt idx="3">
                  <c:v>7.407407407</c:v>
                </c:pt>
                <c:pt idx="4">
                  <c:v>7.4940047960000005</c:v>
                </c:pt>
                <c:pt idx="5">
                  <c:v>7.4895977810000005</c:v>
                </c:pt>
                <c:pt idx="6">
                  <c:v>7.4565217389999994</c:v>
                </c:pt>
                <c:pt idx="7">
                  <c:v>7.4985354420000006</c:v>
                </c:pt>
                <c:pt idx="8">
                  <c:v>7.5434602649999993</c:v>
                </c:pt>
                <c:pt idx="9">
                  <c:v>7.5278530559999997</c:v>
                </c:pt>
                <c:pt idx="10">
                  <c:v>7.5504878600000005</c:v>
                </c:pt>
                <c:pt idx="11">
                  <c:v>7.5537681409999999</c:v>
                </c:pt>
                <c:pt idx="12">
                  <c:v>7.5643850709999993</c:v>
                </c:pt>
                <c:pt idx="13">
                  <c:v>7.2600275160000001</c:v>
                </c:pt>
                <c:pt idx="14">
                  <c:v>7.5462838739999993</c:v>
                </c:pt>
                <c:pt idx="15">
                  <c:v>7.8167938929999998</c:v>
                </c:pt>
                <c:pt idx="16">
                  <c:v>7.5603225409999997</c:v>
                </c:pt>
                <c:pt idx="17">
                  <c:v>7.5391695539999999</c:v>
                </c:pt>
                <c:pt idx="18">
                  <c:v>7.5656298260000003</c:v>
                </c:pt>
                <c:pt idx="19">
                  <c:v>7.5429002450000002</c:v>
                </c:pt>
              </c:numCache>
            </c:numRef>
          </c:yVal>
          <c:smooth val="0"/>
        </c:ser>
        <c:ser>
          <c:idx val="5"/>
          <c:order val="2"/>
          <c:tx>
            <c:v>CUDA</c:v>
          </c:tx>
          <c:spPr>
            <a:ln w="28575">
              <a:noFill/>
            </a:ln>
          </c:spPr>
          <c:xVal>
            <c:numRef>
              <c:f>CUDA!$D$3:$U$3</c:f>
              <c:numCache>
                <c:formatCode>General</c:formatCode>
                <c:ptCount val="18"/>
                <c:pt idx="0">
                  <c:v>1500</c:v>
                </c:pt>
                <c:pt idx="1">
                  <c:v>2000</c:v>
                </c:pt>
                <c:pt idx="2">
                  <c:v>2500</c:v>
                </c:pt>
                <c:pt idx="3">
                  <c:v>3000</c:v>
                </c:pt>
                <c:pt idx="4">
                  <c:v>3500</c:v>
                </c:pt>
                <c:pt idx="5">
                  <c:v>4000</c:v>
                </c:pt>
                <c:pt idx="6">
                  <c:v>4500</c:v>
                </c:pt>
                <c:pt idx="7">
                  <c:v>5000</c:v>
                </c:pt>
                <c:pt idx="8">
                  <c:v>5500</c:v>
                </c:pt>
                <c:pt idx="9">
                  <c:v>6000</c:v>
                </c:pt>
                <c:pt idx="10">
                  <c:v>6500</c:v>
                </c:pt>
                <c:pt idx="11">
                  <c:v>7000</c:v>
                </c:pt>
                <c:pt idx="12">
                  <c:v>7500</c:v>
                </c:pt>
                <c:pt idx="13">
                  <c:v>8000</c:v>
                </c:pt>
                <c:pt idx="14">
                  <c:v>8500</c:v>
                </c:pt>
                <c:pt idx="15">
                  <c:v>9000</c:v>
                </c:pt>
                <c:pt idx="16">
                  <c:v>9500</c:v>
                </c:pt>
                <c:pt idx="17">
                  <c:v>10000</c:v>
                </c:pt>
              </c:numCache>
            </c:numRef>
          </c:xVal>
          <c:yVal>
            <c:numRef>
              <c:f>CUDA!$B$12:$U$12</c:f>
              <c:numCache>
                <c:formatCode>General</c:formatCode>
                <c:ptCount val="20"/>
                <c:pt idx="0">
                  <c:v>158.19759999999999</c:v>
                </c:pt>
                <c:pt idx="1">
                  <c:v>178.18989999999999</c:v>
                </c:pt>
                <c:pt idx="2">
                  <c:v>175.19409999999999</c:v>
                </c:pt>
                <c:pt idx="3">
                  <c:v>177.01050000000001</c:v>
                </c:pt>
                <c:pt idx="4">
                  <c:v>177.6644</c:v>
                </c:pt>
                <c:pt idx="5">
                  <c:v>177.28100000000001</c:v>
                </c:pt>
                <c:pt idx="6">
                  <c:v>178.8</c:v>
                </c:pt>
                <c:pt idx="7">
                  <c:v>179.06</c:v>
                </c:pt>
                <c:pt idx="8">
                  <c:v>178.339</c:v>
                </c:pt>
                <c:pt idx="9">
                  <c:v>177.98</c:v>
                </c:pt>
                <c:pt idx="10">
                  <c:v>177.62</c:v>
                </c:pt>
                <c:pt idx="11">
                  <c:v>179.15</c:v>
                </c:pt>
                <c:pt idx="12">
                  <c:v>171.02</c:v>
                </c:pt>
                <c:pt idx="13">
                  <c:v>178.53399999999999</c:v>
                </c:pt>
                <c:pt idx="14">
                  <c:v>178.6</c:v>
                </c:pt>
                <c:pt idx="15">
                  <c:v>178.08</c:v>
                </c:pt>
                <c:pt idx="16">
                  <c:v>178.15</c:v>
                </c:pt>
                <c:pt idx="17">
                  <c:v>177.774</c:v>
                </c:pt>
                <c:pt idx="18">
                  <c:v>179.06</c:v>
                </c:pt>
                <c:pt idx="19">
                  <c:v>176.37</c:v>
                </c:pt>
              </c:numCache>
            </c:numRef>
          </c:yVal>
          <c:smooth val="0"/>
        </c:ser>
        <c:ser>
          <c:idx val="6"/>
          <c:order val="3"/>
          <c:tx>
            <c:v>CUBLAS</c:v>
          </c:tx>
          <c:spPr>
            <a:ln w="28575">
              <a:noFill/>
            </a:ln>
          </c:spPr>
          <c:marker>
            <c:symbol val="triangle"/>
            <c:size val="7"/>
          </c:marker>
          <c:xVal>
            <c:numRef>
              <c:f>CUDA!$D$3:$U$3</c:f>
              <c:numCache>
                <c:formatCode>General</c:formatCode>
                <c:ptCount val="18"/>
                <c:pt idx="0">
                  <c:v>1500</c:v>
                </c:pt>
                <c:pt idx="1">
                  <c:v>2000</c:v>
                </c:pt>
                <c:pt idx="2">
                  <c:v>2500</c:v>
                </c:pt>
                <c:pt idx="3">
                  <c:v>3000</c:v>
                </c:pt>
                <c:pt idx="4">
                  <c:v>3500</c:v>
                </c:pt>
                <c:pt idx="5">
                  <c:v>4000</c:v>
                </c:pt>
                <c:pt idx="6">
                  <c:v>4500</c:v>
                </c:pt>
                <c:pt idx="7">
                  <c:v>5000</c:v>
                </c:pt>
                <c:pt idx="8">
                  <c:v>5500</c:v>
                </c:pt>
                <c:pt idx="9">
                  <c:v>6000</c:v>
                </c:pt>
                <c:pt idx="10">
                  <c:v>6500</c:v>
                </c:pt>
                <c:pt idx="11">
                  <c:v>7000</c:v>
                </c:pt>
                <c:pt idx="12">
                  <c:v>7500</c:v>
                </c:pt>
                <c:pt idx="13">
                  <c:v>8000</c:v>
                </c:pt>
                <c:pt idx="14">
                  <c:v>8500</c:v>
                </c:pt>
                <c:pt idx="15">
                  <c:v>9000</c:v>
                </c:pt>
                <c:pt idx="16">
                  <c:v>9500</c:v>
                </c:pt>
                <c:pt idx="17">
                  <c:v>10000</c:v>
                </c:pt>
              </c:numCache>
            </c:numRef>
          </c:xVal>
          <c:yVal>
            <c:numRef>
              <c:f>CUDA!$B$11:$U$11</c:f>
              <c:numCache>
                <c:formatCode>General</c:formatCode>
                <c:ptCount val="20"/>
                <c:pt idx="0">
                  <c:v>335.1653</c:v>
                </c:pt>
                <c:pt idx="1">
                  <c:v>546.13329999999996</c:v>
                </c:pt>
                <c:pt idx="2">
                  <c:v>595.33410000000003</c:v>
                </c:pt>
                <c:pt idx="3">
                  <c:v>624.10590000000002</c:v>
                </c:pt>
                <c:pt idx="4">
                  <c:v>634.11789999999996</c:v>
                </c:pt>
                <c:pt idx="5">
                  <c:v>642.24360000000001</c:v>
                </c:pt>
                <c:pt idx="6">
                  <c:v>644.63</c:v>
                </c:pt>
                <c:pt idx="7">
                  <c:v>648.51</c:v>
                </c:pt>
                <c:pt idx="8">
                  <c:v>642.34</c:v>
                </c:pt>
                <c:pt idx="9">
                  <c:v>640.39</c:v>
                </c:pt>
                <c:pt idx="10">
                  <c:v>642.38</c:v>
                </c:pt>
                <c:pt idx="11">
                  <c:v>640.75</c:v>
                </c:pt>
                <c:pt idx="12">
                  <c:v>633.48</c:v>
                </c:pt>
                <c:pt idx="13">
                  <c:v>634.20699999999999</c:v>
                </c:pt>
                <c:pt idx="14">
                  <c:v>632.49</c:v>
                </c:pt>
                <c:pt idx="15">
                  <c:v>632.74</c:v>
                </c:pt>
                <c:pt idx="16">
                  <c:v>625.58000000000004</c:v>
                </c:pt>
                <c:pt idx="17">
                  <c:v>629.04</c:v>
                </c:pt>
                <c:pt idx="18">
                  <c:v>627.04</c:v>
                </c:pt>
                <c:pt idx="19">
                  <c:v>622.70000000000005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296128"/>
        <c:axId val="81296704"/>
      </c:scatterChart>
      <c:valAx>
        <c:axId val="81296128"/>
        <c:scaling>
          <c:orientation val="minMax"/>
          <c:max val="10000"/>
          <c:min val="1000"/>
        </c:scaling>
        <c:delete val="0"/>
        <c:axPos val="b"/>
        <c:numFmt formatCode="General" sourceLinked="1"/>
        <c:majorTickMark val="out"/>
        <c:minorTickMark val="none"/>
        <c:tickLblPos val="low"/>
        <c:crossAx val="81296704"/>
        <c:crosses val="autoZero"/>
        <c:crossBetween val="midCat"/>
      </c:valAx>
      <c:valAx>
        <c:axId val="8129670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296128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spPr>
    <a:noFill/>
    <a:ln>
      <a:solidFill>
        <a:srgbClr val="4F81BD"/>
      </a:solidFill>
    </a:ln>
  </c:sp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75C10-7602-4848-8904-71EBDD36B6B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F6C0209-0D84-4282-A63B-9BB7AC3CFFAE}">
      <dgm:prSet phldrT="[Text]"/>
      <dgm:spPr/>
      <dgm:t>
        <a:bodyPr/>
        <a:lstStyle/>
        <a:p>
          <a:pPr algn="ctr"/>
          <a:r>
            <a:rPr lang="en-US" dirty="0" smtClean="0"/>
            <a:t>Application Start</a:t>
          </a:r>
          <a:endParaRPr lang="en-US" dirty="0"/>
        </a:p>
      </dgm:t>
    </dgm:pt>
    <dgm:pt modelId="{F0F7D1BF-8256-4941-9C4D-E2A28BC2B4C1}" type="parTrans" cxnId="{8C771090-7221-4126-870A-1FDE5D978851}">
      <dgm:prSet/>
      <dgm:spPr/>
      <dgm:t>
        <a:bodyPr/>
        <a:lstStyle/>
        <a:p>
          <a:pPr algn="ctr"/>
          <a:endParaRPr lang="en-US"/>
        </a:p>
      </dgm:t>
    </dgm:pt>
    <dgm:pt modelId="{33C9ADBF-8759-443C-92F5-D94F043F6190}" type="sibTrans" cxnId="{8C771090-7221-4126-870A-1FDE5D978851}">
      <dgm:prSet/>
      <dgm:spPr/>
      <dgm:t>
        <a:bodyPr/>
        <a:lstStyle/>
        <a:p>
          <a:pPr algn="ctr"/>
          <a:endParaRPr lang="en-US"/>
        </a:p>
      </dgm:t>
    </dgm:pt>
    <dgm:pt modelId="{7951C36B-DCEF-4E43-BA43-7D98CAA9E45A}">
      <dgm:prSet phldrT="[Text]"/>
      <dgm:spPr/>
      <dgm:t>
        <a:bodyPr/>
        <a:lstStyle/>
        <a:p>
          <a:pPr algn="ctr"/>
          <a:r>
            <a:rPr lang="en-US" dirty="0" smtClean="0"/>
            <a:t> Search for CUDA Devices</a:t>
          </a:r>
          <a:endParaRPr lang="en-US" dirty="0"/>
        </a:p>
      </dgm:t>
    </dgm:pt>
    <dgm:pt modelId="{ACA4E85E-C60F-41C4-AB2C-7A542ECDDE09}" type="parTrans" cxnId="{EE5B3A38-246D-45D8-98BE-B0D270264B01}">
      <dgm:prSet/>
      <dgm:spPr/>
      <dgm:t>
        <a:bodyPr/>
        <a:lstStyle/>
        <a:p>
          <a:pPr algn="ctr"/>
          <a:endParaRPr lang="en-US"/>
        </a:p>
      </dgm:t>
    </dgm:pt>
    <dgm:pt modelId="{A04F1AF0-7E30-40FA-B9FD-1E399E7B3B27}" type="sibTrans" cxnId="{EE5B3A38-246D-45D8-98BE-B0D270264B01}">
      <dgm:prSet/>
      <dgm:spPr/>
      <dgm:t>
        <a:bodyPr/>
        <a:lstStyle/>
        <a:p>
          <a:pPr algn="ctr"/>
          <a:endParaRPr lang="en-US"/>
        </a:p>
      </dgm:t>
    </dgm:pt>
    <dgm:pt modelId="{84D635BE-36C4-4D3C-8463-FC8E4F658C2F}">
      <dgm:prSet phldrT="[Text]"/>
      <dgm:spPr/>
      <dgm:t>
        <a:bodyPr/>
        <a:lstStyle/>
        <a:p>
          <a:pPr algn="ctr"/>
          <a:r>
            <a:rPr lang="en-US" dirty="0" smtClean="0"/>
            <a:t>Load data on host</a:t>
          </a:r>
          <a:endParaRPr lang="en-US" dirty="0"/>
        </a:p>
      </dgm:t>
    </dgm:pt>
    <dgm:pt modelId="{402F5664-3A82-4F00-9015-ECC4D09C1F92}" type="parTrans" cxnId="{61A98EA2-7121-4448-A046-BDB2A9A7CFC8}">
      <dgm:prSet/>
      <dgm:spPr/>
      <dgm:t>
        <a:bodyPr/>
        <a:lstStyle/>
        <a:p>
          <a:pPr algn="ctr"/>
          <a:endParaRPr lang="en-US"/>
        </a:p>
      </dgm:t>
    </dgm:pt>
    <dgm:pt modelId="{50870EA9-D604-47EA-B77C-DA35256CFD94}" type="sibTrans" cxnId="{61A98EA2-7121-4448-A046-BDB2A9A7CFC8}">
      <dgm:prSet/>
      <dgm:spPr/>
      <dgm:t>
        <a:bodyPr/>
        <a:lstStyle/>
        <a:p>
          <a:pPr algn="ctr"/>
          <a:endParaRPr lang="en-US"/>
        </a:p>
      </dgm:t>
    </dgm:pt>
    <dgm:pt modelId="{941E509E-5A4D-4429-AB2A-8AE80559BA6E}">
      <dgm:prSet phldrT="[Text]"/>
      <dgm:spPr/>
      <dgm:t>
        <a:bodyPr/>
        <a:lstStyle/>
        <a:p>
          <a:pPr algn="ctr"/>
          <a:r>
            <a:rPr lang="en-US" dirty="0" smtClean="0"/>
            <a:t>Allocate device memory</a:t>
          </a:r>
          <a:endParaRPr lang="en-US" dirty="0"/>
        </a:p>
      </dgm:t>
    </dgm:pt>
    <dgm:pt modelId="{E4DCCB36-0635-4562-9743-2D7D581E640D}" type="parTrans" cxnId="{6B2439EE-D7DA-4284-ACE6-22EBEFDD7B74}">
      <dgm:prSet/>
      <dgm:spPr/>
      <dgm:t>
        <a:bodyPr/>
        <a:lstStyle/>
        <a:p>
          <a:pPr algn="ctr"/>
          <a:endParaRPr lang="en-US"/>
        </a:p>
      </dgm:t>
    </dgm:pt>
    <dgm:pt modelId="{16EF9BFC-035E-41AC-AABD-90B46EECD52E}" type="sibTrans" cxnId="{6B2439EE-D7DA-4284-ACE6-22EBEFDD7B74}">
      <dgm:prSet/>
      <dgm:spPr/>
      <dgm:t>
        <a:bodyPr/>
        <a:lstStyle/>
        <a:p>
          <a:pPr algn="ctr"/>
          <a:endParaRPr lang="en-US"/>
        </a:p>
      </dgm:t>
    </dgm:pt>
    <dgm:pt modelId="{D5420385-6F1E-4028-B9B6-0BE9D4B3D779}">
      <dgm:prSet phldrT="[Text]"/>
      <dgm:spPr/>
      <dgm:t>
        <a:bodyPr/>
        <a:lstStyle/>
        <a:p>
          <a:pPr algn="ctr"/>
          <a:r>
            <a:rPr lang="en-US" dirty="0" smtClean="0"/>
            <a:t>Copy data to device</a:t>
          </a:r>
          <a:endParaRPr lang="en-US" dirty="0"/>
        </a:p>
      </dgm:t>
    </dgm:pt>
    <dgm:pt modelId="{6C922539-E91D-4C68-89CC-1D3F80758875}" type="parTrans" cxnId="{C1BB87E1-D9C6-4500-8F8E-98D30748C62C}">
      <dgm:prSet/>
      <dgm:spPr/>
      <dgm:t>
        <a:bodyPr/>
        <a:lstStyle/>
        <a:p>
          <a:pPr algn="ctr"/>
          <a:endParaRPr lang="en-US"/>
        </a:p>
      </dgm:t>
    </dgm:pt>
    <dgm:pt modelId="{47EC83DC-1647-4430-99FE-A30B6BA721F6}" type="sibTrans" cxnId="{C1BB87E1-D9C6-4500-8F8E-98D30748C62C}">
      <dgm:prSet/>
      <dgm:spPr/>
      <dgm:t>
        <a:bodyPr/>
        <a:lstStyle/>
        <a:p>
          <a:pPr algn="ctr"/>
          <a:endParaRPr lang="en-US"/>
        </a:p>
      </dgm:t>
    </dgm:pt>
    <dgm:pt modelId="{C2B03247-91FD-4F29-8A52-9EA73DCE611C}">
      <dgm:prSet phldrT="[Text]"/>
      <dgm:spPr/>
      <dgm:t>
        <a:bodyPr/>
        <a:lstStyle/>
        <a:p>
          <a:pPr algn="ctr"/>
          <a:r>
            <a:rPr lang="en-US" dirty="0" smtClean="0"/>
            <a:t>Launch device kernels to process data</a:t>
          </a:r>
          <a:endParaRPr lang="en-US" dirty="0"/>
        </a:p>
      </dgm:t>
    </dgm:pt>
    <dgm:pt modelId="{33899EB8-4FC7-4AAC-BD25-679819421B04}" type="parTrans" cxnId="{9BBE3E3F-BECF-44A7-BD15-B848DE7094F6}">
      <dgm:prSet/>
      <dgm:spPr/>
      <dgm:t>
        <a:bodyPr/>
        <a:lstStyle/>
        <a:p>
          <a:pPr algn="ctr"/>
          <a:endParaRPr lang="en-US"/>
        </a:p>
      </dgm:t>
    </dgm:pt>
    <dgm:pt modelId="{B08B65D8-9AFC-41C2-A1CA-8549C81D0E81}" type="sibTrans" cxnId="{9BBE3E3F-BECF-44A7-BD15-B848DE7094F6}">
      <dgm:prSet/>
      <dgm:spPr/>
      <dgm:t>
        <a:bodyPr/>
        <a:lstStyle/>
        <a:p>
          <a:pPr algn="ctr"/>
          <a:endParaRPr lang="en-US"/>
        </a:p>
      </dgm:t>
    </dgm:pt>
    <dgm:pt modelId="{C550B07B-0A31-4236-8780-37ADFF41F056}">
      <dgm:prSet phldrT="[Text]"/>
      <dgm:spPr/>
      <dgm:t>
        <a:bodyPr/>
        <a:lstStyle/>
        <a:p>
          <a:pPr algn="ctr"/>
          <a:r>
            <a:rPr lang="en-US" dirty="0" smtClean="0"/>
            <a:t>Copy results from device to host memory</a:t>
          </a:r>
          <a:endParaRPr lang="en-US" dirty="0"/>
        </a:p>
      </dgm:t>
    </dgm:pt>
    <dgm:pt modelId="{103D8CB5-25F3-4D82-B6BD-BB1E224019FF}" type="parTrans" cxnId="{A879DC6C-905E-45EA-87AE-7E029568E6C4}">
      <dgm:prSet/>
      <dgm:spPr/>
      <dgm:t>
        <a:bodyPr/>
        <a:lstStyle/>
        <a:p>
          <a:pPr algn="ctr"/>
          <a:endParaRPr lang="en-US"/>
        </a:p>
      </dgm:t>
    </dgm:pt>
    <dgm:pt modelId="{B45D1CD5-619B-483F-BCC9-E650C284E337}" type="sibTrans" cxnId="{A879DC6C-905E-45EA-87AE-7E029568E6C4}">
      <dgm:prSet/>
      <dgm:spPr/>
      <dgm:t>
        <a:bodyPr/>
        <a:lstStyle/>
        <a:p>
          <a:pPr algn="ctr"/>
          <a:endParaRPr lang="en-US"/>
        </a:p>
      </dgm:t>
    </dgm:pt>
    <dgm:pt modelId="{A1E55F15-0309-4D03-8560-5054E38F8F2F}" type="pres">
      <dgm:prSet presAssocID="{0E975C10-7602-4848-8904-71EBDD36B6B4}" presName="linearFlow" presStyleCnt="0">
        <dgm:presLayoutVars>
          <dgm:resizeHandles val="exact"/>
        </dgm:presLayoutVars>
      </dgm:prSet>
      <dgm:spPr/>
    </dgm:pt>
    <dgm:pt modelId="{DB2988F2-7877-43FB-B911-475E0A15F369}" type="pres">
      <dgm:prSet presAssocID="{AF6C0209-0D84-4282-A63B-9BB7AC3CFFAE}" presName="node" presStyleLbl="node1" presStyleIdx="0" presStyleCnt="7" custScaleX="172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A1E30-A3A0-4523-8347-26E31A8E9C83}" type="pres">
      <dgm:prSet presAssocID="{33C9ADBF-8759-443C-92F5-D94F043F6190}" presName="sibTrans" presStyleLbl="sibTrans2D1" presStyleIdx="0" presStyleCnt="6"/>
      <dgm:spPr/>
      <dgm:t>
        <a:bodyPr/>
        <a:lstStyle/>
        <a:p>
          <a:endParaRPr lang="en-US"/>
        </a:p>
      </dgm:t>
    </dgm:pt>
    <dgm:pt modelId="{97F67319-AB72-4D51-A8E1-FFB58779B4DA}" type="pres">
      <dgm:prSet presAssocID="{33C9ADBF-8759-443C-92F5-D94F043F619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B9A8A970-C305-4F4F-A8DF-94C3F93FB72F}" type="pres">
      <dgm:prSet presAssocID="{7951C36B-DCEF-4E43-BA43-7D98CAA9E45A}" presName="node" presStyleLbl="node1" presStyleIdx="1" presStyleCnt="7" custScaleX="172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CAD39-6B4D-4DB4-8D4E-9195C9802C3E}" type="pres">
      <dgm:prSet presAssocID="{A04F1AF0-7E30-40FA-B9FD-1E399E7B3B27}" presName="sibTrans" presStyleLbl="sibTrans2D1" presStyleIdx="1" presStyleCnt="6"/>
      <dgm:spPr/>
      <dgm:t>
        <a:bodyPr/>
        <a:lstStyle/>
        <a:p>
          <a:endParaRPr lang="en-US"/>
        </a:p>
      </dgm:t>
    </dgm:pt>
    <dgm:pt modelId="{47692D5E-B09C-4E27-8BF6-17650317F0D7}" type="pres">
      <dgm:prSet presAssocID="{A04F1AF0-7E30-40FA-B9FD-1E399E7B3B27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86564F45-F08F-4099-9B42-126B6690A702}" type="pres">
      <dgm:prSet presAssocID="{84D635BE-36C4-4D3C-8463-FC8E4F658C2F}" presName="node" presStyleLbl="node1" presStyleIdx="2" presStyleCnt="7" custScaleX="172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C03F7-1FCA-4B6C-814E-FBB400BA1D5F}" type="pres">
      <dgm:prSet presAssocID="{50870EA9-D604-47EA-B77C-DA35256CFD94}" presName="sibTrans" presStyleLbl="sibTrans2D1" presStyleIdx="2" presStyleCnt="6"/>
      <dgm:spPr/>
      <dgm:t>
        <a:bodyPr/>
        <a:lstStyle/>
        <a:p>
          <a:endParaRPr lang="en-US"/>
        </a:p>
      </dgm:t>
    </dgm:pt>
    <dgm:pt modelId="{E1297ECF-88BC-4F18-B424-168C29C3BEBF}" type="pres">
      <dgm:prSet presAssocID="{50870EA9-D604-47EA-B77C-DA35256CFD94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13C17CB7-C041-4FB9-B404-1FFDC31DA643}" type="pres">
      <dgm:prSet presAssocID="{941E509E-5A4D-4429-AB2A-8AE80559BA6E}" presName="node" presStyleLbl="node1" presStyleIdx="3" presStyleCnt="7" custScaleX="172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320DD-A2A1-42B8-BD5A-0F713DA76239}" type="pres">
      <dgm:prSet presAssocID="{16EF9BFC-035E-41AC-AABD-90B46EECD52E}" presName="sibTrans" presStyleLbl="sibTrans2D1" presStyleIdx="3" presStyleCnt="6"/>
      <dgm:spPr/>
      <dgm:t>
        <a:bodyPr/>
        <a:lstStyle/>
        <a:p>
          <a:endParaRPr lang="en-US"/>
        </a:p>
      </dgm:t>
    </dgm:pt>
    <dgm:pt modelId="{85B5F2B0-6394-4EC2-BC43-5F5396DA0D5B}" type="pres">
      <dgm:prSet presAssocID="{16EF9BFC-035E-41AC-AABD-90B46EECD52E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58113A77-0A08-4D0B-AF8C-3A83CC72934E}" type="pres">
      <dgm:prSet presAssocID="{D5420385-6F1E-4028-B9B6-0BE9D4B3D779}" presName="node" presStyleLbl="node1" presStyleIdx="4" presStyleCnt="7" custScaleX="172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D7521-4B9E-49A7-8A09-279AC300BB4B}" type="pres">
      <dgm:prSet presAssocID="{47EC83DC-1647-4430-99FE-A30B6BA721F6}" presName="sibTrans" presStyleLbl="sibTrans2D1" presStyleIdx="4" presStyleCnt="6"/>
      <dgm:spPr/>
      <dgm:t>
        <a:bodyPr/>
        <a:lstStyle/>
        <a:p>
          <a:endParaRPr lang="en-US"/>
        </a:p>
      </dgm:t>
    </dgm:pt>
    <dgm:pt modelId="{F56A66B0-D5AE-412F-9E36-4E00D659114B}" type="pres">
      <dgm:prSet presAssocID="{47EC83DC-1647-4430-99FE-A30B6BA721F6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5C1C5CE0-BDA4-42F8-BD7D-11E67F9EFB68}" type="pres">
      <dgm:prSet presAssocID="{C2B03247-91FD-4F29-8A52-9EA73DCE611C}" presName="node" presStyleLbl="node1" presStyleIdx="5" presStyleCnt="7" custScaleX="175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21C0B-0E14-4B25-81EA-CE0407299931}" type="pres">
      <dgm:prSet presAssocID="{B08B65D8-9AFC-41C2-A1CA-8549C81D0E81}" presName="sibTrans" presStyleLbl="sibTrans2D1" presStyleIdx="5" presStyleCnt="6"/>
      <dgm:spPr/>
      <dgm:t>
        <a:bodyPr/>
        <a:lstStyle/>
        <a:p>
          <a:endParaRPr lang="en-US"/>
        </a:p>
      </dgm:t>
    </dgm:pt>
    <dgm:pt modelId="{86559E1B-A8D4-4932-BCA1-0A67A8E10463}" type="pres">
      <dgm:prSet presAssocID="{B08B65D8-9AFC-41C2-A1CA-8549C81D0E81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AEEACDC5-48AB-4C20-80BE-6FF2F342E6D5}" type="pres">
      <dgm:prSet presAssocID="{C550B07B-0A31-4236-8780-37ADFF41F056}" presName="node" presStyleLbl="node1" presStyleIdx="6" presStyleCnt="7" custScaleX="175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C8F16A-9943-454B-B6E3-58491393FE57}" type="presOf" srcId="{AF6C0209-0D84-4282-A63B-9BB7AC3CFFAE}" destId="{DB2988F2-7877-43FB-B911-475E0A15F369}" srcOrd="0" destOrd="0" presId="urn:microsoft.com/office/officeart/2005/8/layout/process2"/>
    <dgm:cxn modelId="{D55A2086-3D6B-4E77-98D5-2F08AFE3A484}" type="presOf" srcId="{B08B65D8-9AFC-41C2-A1CA-8549C81D0E81}" destId="{86559E1B-A8D4-4932-BCA1-0A67A8E10463}" srcOrd="1" destOrd="0" presId="urn:microsoft.com/office/officeart/2005/8/layout/process2"/>
    <dgm:cxn modelId="{03DF2F35-C5AD-4FCD-B7B0-C2089A723C97}" type="presOf" srcId="{50870EA9-D604-47EA-B77C-DA35256CFD94}" destId="{F55C03F7-1FCA-4B6C-814E-FBB400BA1D5F}" srcOrd="0" destOrd="0" presId="urn:microsoft.com/office/officeart/2005/8/layout/process2"/>
    <dgm:cxn modelId="{9BBE3E3F-BECF-44A7-BD15-B848DE7094F6}" srcId="{0E975C10-7602-4848-8904-71EBDD36B6B4}" destId="{C2B03247-91FD-4F29-8A52-9EA73DCE611C}" srcOrd="5" destOrd="0" parTransId="{33899EB8-4FC7-4AAC-BD25-679819421B04}" sibTransId="{B08B65D8-9AFC-41C2-A1CA-8549C81D0E81}"/>
    <dgm:cxn modelId="{A879DC6C-905E-45EA-87AE-7E029568E6C4}" srcId="{0E975C10-7602-4848-8904-71EBDD36B6B4}" destId="{C550B07B-0A31-4236-8780-37ADFF41F056}" srcOrd="6" destOrd="0" parTransId="{103D8CB5-25F3-4D82-B6BD-BB1E224019FF}" sibTransId="{B45D1CD5-619B-483F-BCC9-E650C284E337}"/>
    <dgm:cxn modelId="{8C771090-7221-4126-870A-1FDE5D978851}" srcId="{0E975C10-7602-4848-8904-71EBDD36B6B4}" destId="{AF6C0209-0D84-4282-A63B-9BB7AC3CFFAE}" srcOrd="0" destOrd="0" parTransId="{F0F7D1BF-8256-4941-9C4D-E2A28BC2B4C1}" sibTransId="{33C9ADBF-8759-443C-92F5-D94F043F6190}"/>
    <dgm:cxn modelId="{D2E61D17-5FD4-4B3C-9029-0B5DF0BB91C2}" type="presOf" srcId="{50870EA9-D604-47EA-B77C-DA35256CFD94}" destId="{E1297ECF-88BC-4F18-B424-168C29C3BEBF}" srcOrd="1" destOrd="0" presId="urn:microsoft.com/office/officeart/2005/8/layout/process2"/>
    <dgm:cxn modelId="{AE9B0F1B-5205-4BB9-A432-A3F6EFD6B741}" type="presOf" srcId="{84D635BE-36C4-4D3C-8463-FC8E4F658C2F}" destId="{86564F45-F08F-4099-9B42-126B6690A702}" srcOrd="0" destOrd="0" presId="urn:microsoft.com/office/officeart/2005/8/layout/process2"/>
    <dgm:cxn modelId="{EE5B3A38-246D-45D8-98BE-B0D270264B01}" srcId="{0E975C10-7602-4848-8904-71EBDD36B6B4}" destId="{7951C36B-DCEF-4E43-BA43-7D98CAA9E45A}" srcOrd="1" destOrd="0" parTransId="{ACA4E85E-C60F-41C4-AB2C-7A542ECDDE09}" sibTransId="{A04F1AF0-7E30-40FA-B9FD-1E399E7B3B27}"/>
    <dgm:cxn modelId="{5C0B3525-264E-433F-9FCA-BF31A7A1FFC9}" type="presOf" srcId="{A04F1AF0-7E30-40FA-B9FD-1E399E7B3B27}" destId="{47692D5E-B09C-4E27-8BF6-17650317F0D7}" srcOrd="1" destOrd="0" presId="urn:microsoft.com/office/officeart/2005/8/layout/process2"/>
    <dgm:cxn modelId="{45815936-EF11-49D9-8AA9-0B6329ECF80A}" type="presOf" srcId="{47EC83DC-1647-4430-99FE-A30B6BA721F6}" destId="{F56A66B0-D5AE-412F-9E36-4E00D659114B}" srcOrd="1" destOrd="0" presId="urn:microsoft.com/office/officeart/2005/8/layout/process2"/>
    <dgm:cxn modelId="{C1BB87E1-D9C6-4500-8F8E-98D30748C62C}" srcId="{0E975C10-7602-4848-8904-71EBDD36B6B4}" destId="{D5420385-6F1E-4028-B9B6-0BE9D4B3D779}" srcOrd="4" destOrd="0" parTransId="{6C922539-E91D-4C68-89CC-1D3F80758875}" sibTransId="{47EC83DC-1647-4430-99FE-A30B6BA721F6}"/>
    <dgm:cxn modelId="{71C9769E-358C-48C3-AE07-979A12E8EB63}" type="presOf" srcId="{16EF9BFC-035E-41AC-AABD-90B46EECD52E}" destId="{D78320DD-A2A1-42B8-BD5A-0F713DA76239}" srcOrd="0" destOrd="0" presId="urn:microsoft.com/office/officeart/2005/8/layout/process2"/>
    <dgm:cxn modelId="{8FDF2B0F-B544-4682-9516-806AE1BB12B0}" type="presOf" srcId="{B08B65D8-9AFC-41C2-A1CA-8549C81D0E81}" destId="{BFB21C0B-0E14-4B25-81EA-CE0407299931}" srcOrd="0" destOrd="0" presId="urn:microsoft.com/office/officeart/2005/8/layout/process2"/>
    <dgm:cxn modelId="{EC09074F-E964-4BAB-BE87-E820FFF1E2E9}" type="presOf" srcId="{7951C36B-DCEF-4E43-BA43-7D98CAA9E45A}" destId="{B9A8A970-C305-4F4F-A8DF-94C3F93FB72F}" srcOrd="0" destOrd="0" presId="urn:microsoft.com/office/officeart/2005/8/layout/process2"/>
    <dgm:cxn modelId="{61A98EA2-7121-4448-A046-BDB2A9A7CFC8}" srcId="{0E975C10-7602-4848-8904-71EBDD36B6B4}" destId="{84D635BE-36C4-4D3C-8463-FC8E4F658C2F}" srcOrd="2" destOrd="0" parTransId="{402F5664-3A82-4F00-9015-ECC4D09C1F92}" sibTransId="{50870EA9-D604-47EA-B77C-DA35256CFD94}"/>
    <dgm:cxn modelId="{7BC9AC71-0950-4918-A3E7-69E53DFD1CDF}" type="presOf" srcId="{0E975C10-7602-4848-8904-71EBDD36B6B4}" destId="{A1E55F15-0309-4D03-8560-5054E38F8F2F}" srcOrd="0" destOrd="0" presId="urn:microsoft.com/office/officeart/2005/8/layout/process2"/>
    <dgm:cxn modelId="{E8361F9C-6172-4835-A544-427C55485394}" type="presOf" srcId="{C2B03247-91FD-4F29-8A52-9EA73DCE611C}" destId="{5C1C5CE0-BDA4-42F8-BD7D-11E67F9EFB68}" srcOrd="0" destOrd="0" presId="urn:microsoft.com/office/officeart/2005/8/layout/process2"/>
    <dgm:cxn modelId="{B4F5C7CC-91A1-415A-8355-D685390FAFF2}" type="presOf" srcId="{33C9ADBF-8759-443C-92F5-D94F043F6190}" destId="{CDBA1E30-A3A0-4523-8347-26E31A8E9C83}" srcOrd="0" destOrd="0" presId="urn:microsoft.com/office/officeart/2005/8/layout/process2"/>
    <dgm:cxn modelId="{E1F8F8EC-1991-4BAE-8B45-38DE81C2D233}" type="presOf" srcId="{33C9ADBF-8759-443C-92F5-D94F043F6190}" destId="{97F67319-AB72-4D51-A8E1-FFB58779B4DA}" srcOrd="1" destOrd="0" presId="urn:microsoft.com/office/officeart/2005/8/layout/process2"/>
    <dgm:cxn modelId="{6B2439EE-D7DA-4284-ACE6-22EBEFDD7B74}" srcId="{0E975C10-7602-4848-8904-71EBDD36B6B4}" destId="{941E509E-5A4D-4429-AB2A-8AE80559BA6E}" srcOrd="3" destOrd="0" parTransId="{E4DCCB36-0635-4562-9743-2D7D581E640D}" sibTransId="{16EF9BFC-035E-41AC-AABD-90B46EECD52E}"/>
    <dgm:cxn modelId="{1D4C67B4-4209-4024-9865-CD90DC57B6C3}" type="presOf" srcId="{A04F1AF0-7E30-40FA-B9FD-1E399E7B3B27}" destId="{455CAD39-6B4D-4DB4-8D4E-9195C9802C3E}" srcOrd="0" destOrd="0" presId="urn:microsoft.com/office/officeart/2005/8/layout/process2"/>
    <dgm:cxn modelId="{BE91044E-863C-4590-AF8E-14B0E3E8AF7D}" type="presOf" srcId="{D5420385-6F1E-4028-B9B6-0BE9D4B3D779}" destId="{58113A77-0A08-4D0B-AF8C-3A83CC72934E}" srcOrd="0" destOrd="0" presId="urn:microsoft.com/office/officeart/2005/8/layout/process2"/>
    <dgm:cxn modelId="{AE5C933B-43C5-46AE-8864-A12EFB7A96DD}" type="presOf" srcId="{941E509E-5A4D-4429-AB2A-8AE80559BA6E}" destId="{13C17CB7-C041-4FB9-B404-1FFDC31DA643}" srcOrd="0" destOrd="0" presId="urn:microsoft.com/office/officeart/2005/8/layout/process2"/>
    <dgm:cxn modelId="{B79281DD-91DF-44EB-B2DC-0B0F205B3C15}" type="presOf" srcId="{C550B07B-0A31-4236-8780-37ADFF41F056}" destId="{AEEACDC5-48AB-4C20-80BE-6FF2F342E6D5}" srcOrd="0" destOrd="0" presId="urn:microsoft.com/office/officeart/2005/8/layout/process2"/>
    <dgm:cxn modelId="{A0B6FD61-C76E-47C5-B45A-C50DECBEB66D}" type="presOf" srcId="{47EC83DC-1647-4430-99FE-A30B6BA721F6}" destId="{A68D7521-4B9E-49A7-8A09-279AC300BB4B}" srcOrd="0" destOrd="0" presId="urn:microsoft.com/office/officeart/2005/8/layout/process2"/>
    <dgm:cxn modelId="{085B9827-8F56-42A6-B831-5C95E405BE3C}" type="presOf" srcId="{16EF9BFC-035E-41AC-AABD-90B46EECD52E}" destId="{85B5F2B0-6394-4EC2-BC43-5F5396DA0D5B}" srcOrd="1" destOrd="0" presId="urn:microsoft.com/office/officeart/2005/8/layout/process2"/>
    <dgm:cxn modelId="{AEF808E9-6DC8-4485-A060-D899397E612F}" type="presParOf" srcId="{A1E55F15-0309-4D03-8560-5054E38F8F2F}" destId="{DB2988F2-7877-43FB-B911-475E0A15F369}" srcOrd="0" destOrd="0" presId="urn:microsoft.com/office/officeart/2005/8/layout/process2"/>
    <dgm:cxn modelId="{5869FA5A-DE4C-4B42-AC06-D0F6926749E6}" type="presParOf" srcId="{A1E55F15-0309-4D03-8560-5054E38F8F2F}" destId="{CDBA1E30-A3A0-4523-8347-26E31A8E9C83}" srcOrd="1" destOrd="0" presId="urn:microsoft.com/office/officeart/2005/8/layout/process2"/>
    <dgm:cxn modelId="{6AF2545F-3B30-4A52-9BEB-08F8BDBC0E3D}" type="presParOf" srcId="{CDBA1E30-A3A0-4523-8347-26E31A8E9C83}" destId="{97F67319-AB72-4D51-A8E1-FFB58779B4DA}" srcOrd="0" destOrd="0" presId="urn:microsoft.com/office/officeart/2005/8/layout/process2"/>
    <dgm:cxn modelId="{6CBB6E04-7B1B-4B90-8ECA-B2C8CFD77D0D}" type="presParOf" srcId="{A1E55F15-0309-4D03-8560-5054E38F8F2F}" destId="{B9A8A970-C305-4F4F-A8DF-94C3F93FB72F}" srcOrd="2" destOrd="0" presId="urn:microsoft.com/office/officeart/2005/8/layout/process2"/>
    <dgm:cxn modelId="{7E95F348-6CC9-43B7-8D97-8F54384A414B}" type="presParOf" srcId="{A1E55F15-0309-4D03-8560-5054E38F8F2F}" destId="{455CAD39-6B4D-4DB4-8D4E-9195C9802C3E}" srcOrd="3" destOrd="0" presId="urn:microsoft.com/office/officeart/2005/8/layout/process2"/>
    <dgm:cxn modelId="{C5806A43-D427-4208-8952-207CA3EF4D47}" type="presParOf" srcId="{455CAD39-6B4D-4DB4-8D4E-9195C9802C3E}" destId="{47692D5E-B09C-4E27-8BF6-17650317F0D7}" srcOrd="0" destOrd="0" presId="urn:microsoft.com/office/officeart/2005/8/layout/process2"/>
    <dgm:cxn modelId="{4D1D4FE0-24C2-41B1-A054-2650703FD527}" type="presParOf" srcId="{A1E55F15-0309-4D03-8560-5054E38F8F2F}" destId="{86564F45-F08F-4099-9B42-126B6690A702}" srcOrd="4" destOrd="0" presId="urn:microsoft.com/office/officeart/2005/8/layout/process2"/>
    <dgm:cxn modelId="{11BFA2DF-D9BF-40A2-BC28-A5A482EE988F}" type="presParOf" srcId="{A1E55F15-0309-4D03-8560-5054E38F8F2F}" destId="{F55C03F7-1FCA-4B6C-814E-FBB400BA1D5F}" srcOrd="5" destOrd="0" presId="urn:microsoft.com/office/officeart/2005/8/layout/process2"/>
    <dgm:cxn modelId="{E48282B6-0454-4369-8445-C568B7D9C776}" type="presParOf" srcId="{F55C03F7-1FCA-4B6C-814E-FBB400BA1D5F}" destId="{E1297ECF-88BC-4F18-B424-168C29C3BEBF}" srcOrd="0" destOrd="0" presId="urn:microsoft.com/office/officeart/2005/8/layout/process2"/>
    <dgm:cxn modelId="{AF66B583-BDB7-4CDC-8AAC-DC2CFA03747E}" type="presParOf" srcId="{A1E55F15-0309-4D03-8560-5054E38F8F2F}" destId="{13C17CB7-C041-4FB9-B404-1FFDC31DA643}" srcOrd="6" destOrd="0" presId="urn:microsoft.com/office/officeart/2005/8/layout/process2"/>
    <dgm:cxn modelId="{CCE999B9-5D33-4461-83E9-48648D2AEFF9}" type="presParOf" srcId="{A1E55F15-0309-4D03-8560-5054E38F8F2F}" destId="{D78320DD-A2A1-42B8-BD5A-0F713DA76239}" srcOrd="7" destOrd="0" presId="urn:microsoft.com/office/officeart/2005/8/layout/process2"/>
    <dgm:cxn modelId="{A319DA52-16D4-46F0-88A3-FB9E51091C73}" type="presParOf" srcId="{D78320DD-A2A1-42B8-BD5A-0F713DA76239}" destId="{85B5F2B0-6394-4EC2-BC43-5F5396DA0D5B}" srcOrd="0" destOrd="0" presId="urn:microsoft.com/office/officeart/2005/8/layout/process2"/>
    <dgm:cxn modelId="{7079A4CD-375F-409D-AD22-4B81E95C46B7}" type="presParOf" srcId="{A1E55F15-0309-4D03-8560-5054E38F8F2F}" destId="{58113A77-0A08-4D0B-AF8C-3A83CC72934E}" srcOrd="8" destOrd="0" presId="urn:microsoft.com/office/officeart/2005/8/layout/process2"/>
    <dgm:cxn modelId="{34BFDA70-33D8-4D28-9158-1430ADFB5630}" type="presParOf" srcId="{A1E55F15-0309-4D03-8560-5054E38F8F2F}" destId="{A68D7521-4B9E-49A7-8A09-279AC300BB4B}" srcOrd="9" destOrd="0" presId="urn:microsoft.com/office/officeart/2005/8/layout/process2"/>
    <dgm:cxn modelId="{A656FAE1-375E-4EE5-85B9-764DC1A2A044}" type="presParOf" srcId="{A68D7521-4B9E-49A7-8A09-279AC300BB4B}" destId="{F56A66B0-D5AE-412F-9E36-4E00D659114B}" srcOrd="0" destOrd="0" presId="urn:microsoft.com/office/officeart/2005/8/layout/process2"/>
    <dgm:cxn modelId="{DA46D70D-5557-4D78-A9BC-3CEDEBEC9D63}" type="presParOf" srcId="{A1E55F15-0309-4D03-8560-5054E38F8F2F}" destId="{5C1C5CE0-BDA4-42F8-BD7D-11E67F9EFB68}" srcOrd="10" destOrd="0" presId="urn:microsoft.com/office/officeart/2005/8/layout/process2"/>
    <dgm:cxn modelId="{264A2464-C7D4-46CF-838B-D219FD7649DF}" type="presParOf" srcId="{A1E55F15-0309-4D03-8560-5054E38F8F2F}" destId="{BFB21C0B-0E14-4B25-81EA-CE0407299931}" srcOrd="11" destOrd="0" presId="urn:microsoft.com/office/officeart/2005/8/layout/process2"/>
    <dgm:cxn modelId="{675DDA32-AE28-4AF3-861E-5212586CBCA8}" type="presParOf" srcId="{BFB21C0B-0E14-4B25-81EA-CE0407299931}" destId="{86559E1B-A8D4-4932-BCA1-0A67A8E10463}" srcOrd="0" destOrd="0" presId="urn:microsoft.com/office/officeart/2005/8/layout/process2"/>
    <dgm:cxn modelId="{3C8CB829-544B-4492-8FCB-EB9CFF044C80}" type="presParOf" srcId="{A1E55F15-0309-4D03-8560-5054E38F8F2F}" destId="{AEEACDC5-48AB-4C20-80BE-6FF2F342E6D5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988F2-7877-43FB-B911-475E0A15F369}">
      <dsp:nvSpPr>
        <dsp:cNvPr id="0" name=""/>
        <dsp:cNvSpPr/>
      </dsp:nvSpPr>
      <dsp:spPr>
        <a:xfrm>
          <a:off x="488980" y="541"/>
          <a:ext cx="3060639" cy="443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Application Start</a:t>
          </a:r>
          <a:endParaRPr lang="en-US" sz="1100" kern="1200" dirty="0"/>
        </a:p>
      </dsp:txBody>
      <dsp:txXfrm>
        <a:off x="501963" y="13524"/>
        <a:ext cx="3034673" cy="417314"/>
      </dsp:txXfrm>
    </dsp:sp>
    <dsp:sp modelId="{CDBA1E30-A3A0-4523-8347-26E31A8E9C83}">
      <dsp:nvSpPr>
        <dsp:cNvPr id="0" name=""/>
        <dsp:cNvSpPr/>
      </dsp:nvSpPr>
      <dsp:spPr>
        <a:xfrm rot="5400000">
          <a:off x="1936184" y="454903"/>
          <a:ext cx="166230" cy="199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-5400000">
        <a:off x="1959457" y="471526"/>
        <a:ext cx="119686" cy="116361"/>
      </dsp:txXfrm>
    </dsp:sp>
    <dsp:sp modelId="{B9A8A970-C305-4F4F-A8DF-94C3F93FB72F}">
      <dsp:nvSpPr>
        <dsp:cNvPr id="0" name=""/>
        <dsp:cNvSpPr/>
      </dsp:nvSpPr>
      <dsp:spPr>
        <a:xfrm>
          <a:off x="488980" y="665462"/>
          <a:ext cx="3060639" cy="443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Search for CUDA Devices</a:t>
          </a:r>
          <a:endParaRPr lang="en-US" sz="1100" kern="1200" dirty="0"/>
        </a:p>
      </dsp:txBody>
      <dsp:txXfrm>
        <a:off x="501963" y="678445"/>
        <a:ext cx="3034673" cy="417314"/>
      </dsp:txXfrm>
    </dsp:sp>
    <dsp:sp modelId="{455CAD39-6B4D-4DB4-8D4E-9195C9802C3E}">
      <dsp:nvSpPr>
        <dsp:cNvPr id="0" name=""/>
        <dsp:cNvSpPr/>
      </dsp:nvSpPr>
      <dsp:spPr>
        <a:xfrm rot="5400000">
          <a:off x="1936184" y="1119824"/>
          <a:ext cx="166230" cy="199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-5400000">
        <a:off x="1959457" y="1136447"/>
        <a:ext cx="119686" cy="116361"/>
      </dsp:txXfrm>
    </dsp:sp>
    <dsp:sp modelId="{86564F45-F08F-4099-9B42-126B6690A702}">
      <dsp:nvSpPr>
        <dsp:cNvPr id="0" name=""/>
        <dsp:cNvSpPr/>
      </dsp:nvSpPr>
      <dsp:spPr>
        <a:xfrm>
          <a:off x="488980" y="1330382"/>
          <a:ext cx="3060639" cy="443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Load data on host</a:t>
          </a:r>
          <a:endParaRPr lang="en-US" sz="1100" kern="1200" dirty="0"/>
        </a:p>
      </dsp:txBody>
      <dsp:txXfrm>
        <a:off x="501963" y="1343365"/>
        <a:ext cx="3034673" cy="417314"/>
      </dsp:txXfrm>
    </dsp:sp>
    <dsp:sp modelId="{F55C03F7-1FCA-4B6C-814E-FBB400BA1D5F}">
      <dsp:nvSpPr>
        <dsp:cNvPr id="0" name=""/>
        <dsp:cNvSpPr/>
      </dsp:nvSpPr>
      <dsp:spPr>
        <a:xfrm rot="5400000">
          <a:off x="1936184" y="1784745"/>
          <a:ext cx="166230" cy="199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-5400000">
        <a:off x="1959457" y="1801368"/>
        <a:ext cx="119686" cy="116361"/>
      </dsp:txXfrm>
    </dsp:sp>
    <dsp:sp modelId="{13C17CB7-C041-4FB9-B404-1FFDC31DA643}">
      <dsp:nvSpPr>
        <dsp:cNvPr id="0" name=""/>
        <dsp:cNvSpPr/>
      </dsp:nvSpPr>
      <dsp:spPr>
        <a:xfrm>
          <a:off x="488980" y="1995303"/>
          <a:ext cx="3060639" cy="443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Allocate device memory</a:t>
          </a:r>
          <a:endParaRPr lang="en-US" sz="1100" kern="1200" dirty="0"/>
        </a:p>
      </dsp:txBody>
      <dsp:txXfrm>
        <a:off x="501963" y="2008286"/>
        <a:ext cx="3034673" cy="417314"/>
      </dsp:txXfrm>
    </dsp:sp>
    <dsp:sp modelId="{D78320DD-A2A1-42B8-BD5A-0F713DA76239}">
      <dsp:nvSpPr>
        <dsp:cNvPr id="0" name=""/>
        <dsp:cNvSpPr/>
      </dsp:nvSpPr>
      <dsp:spPr>
        <a:xfrm rot="5400000">
          <a:off x="1936184" y="2449666"/>
          <a:ext cx="166230" cy="199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-5400000">
        <a:off x="1959457" y="2466289"/>
        <a:ext cx="119686" cy="116361"/>
      </dsp:txXfrm>
    </dsp:sp>
    <dsp:sp modelId="{58113A77-0A08-4D0B-AF8C-3A83CC72934E}">
      <dsp:nvSpPr>
        <dsp:cNvPr id="0" name=""/>
        <dsp:cNvSpPr/>
      </dsp:nvSpPr>
      <dsp:spPr>
        <a:xfrm>
          <a:off x="488980" y="2660224"/>
          <a:ext cx="3060639" cy="443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Copy data to device</a:t>
          </a:r>
          <a:endParaRPr lang="en-US" sz="1100" kern="1200" dirty="0"/>
        </a:p>
      </dsp:txBody>
      <dsp:txXfrm>
        <a:off x="501963" y="2673207"/>
        <a:ext cx="3034673" cy="417314"/>
      </dsp:txXfrm>
    </dsp:sp>
    <dsp:sp modelId="{A68D7521-4B9E-49A7-8A09-279AC300BB4B}">
      <dsp:nvSpPr>
        <dsp:cNvPr id="0" name=""/>
        <dsp:cNvSpPr/>
      </dsp:nvSpPr>
      <dsp:spPr>
        <a:xfrm rot="5400000">
          <a:off x="1936184" y="3114587"/>
          <a:ext cx="166230" cy="199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-5400000">
        <a:off x="1959457" y="3131210"/>
        <a:ext cx="119686" cy="116361"/>
      </dsp:txXfrm>
    </dsp:sp>
    <dsp:sp modelId="{5C1C5CE0-BDA4-42F8-BD7D-11E67F9EFB68}">
      <dsp:nvSpPr>
        <dsp:cNvPr id="0" name=""/>
        <dsp:cNvSpPr/>
      </dsp:nvSpPr>
      <dsp:spPr>
        <a:xfrm>
          <a:off x="460211" y="3325145"/>
          <a:ext cx="3118177" cy="443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Launch device kernels to process data</a:t>
          </a:r>
          <a:endParaRPr lang="en-US" sz="1100" kern="1200" dirty="0"/>
        </a:p>
      </dsp:txBody>
      <dsp:txXfrm>
        <a:off x="473194" y="3338128"/>
        <a:ext cx="3092211" cy="417314"/>
      </dsp:txXfrm>
    </dsp:sp>
    <dsp:sp modelId="{BFB21C0B-0E14-4B25-81EA-CE0407299931}">
      <dsp:nvSpPr>
        <dsp:cNvPr id="0" name=""/>
        <dsp:cNvSpPr/>
      </dsp:nvSpPr>
      <dsp:spPr>
        <a:xfrm rot="5400000">
          <a:off x="1936184" y="3779507"/>
          <a:ext cx="166230" cy="199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-5400000">
        <a:off x="1959457" y="3796130"/>
        <a:ext cx="119686" cy="116361"/>
      </dsp:txXfrm>
    </dsp:sp>
    <dsp:sp modelId="{AEEACDC5-48AB-4C20-80BE-6FF2F342E6D5}">
      <dsp:nvSpPr>
        <dsp:cNvPr id="0" name=""/>
        <dsp:cNvSpPr/>
      </dsp:nvSpPr>
      <dsp:spPr>
        <a:xfrm>
          <a:off x="460211" y="3990066"/>
          <a:ext cx="3118177" cy="443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Copy results from device to host memory</a:t>
          </a:r>
          <a:endParaRPr lang="en-US" sz="1100" kern="1200" dirty="0"/>
        </a:p>
      </dsp:txBody>
      <dsp:txXfrm>
        <a:off x="473194" y="4003049"/>
        <a:ext cx="3092211" cy="417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0.40938</cdr:x>
      <cdr:y>0.91493</cdr:y>
    </cdr:from>
    <cdr:to>
      <cdr:x>0.61563</cdr:x>
      <cdr:y>0.98785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1663" y="2509837"/>
          <a:ext cx="94297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problem size</a:t>
          </a:r>
        </a:p>
      </cdr:txBody>
    </cdr:sp>
  </cdr:relSizeAnchor>
  <cdr:relSizeAnchor xmlns:cdr="http://schemas.openxmlformats.org/drawingml/2006/chartDrawing">
    <cdr:from>
      <cdr:x>0</cdr:x>
      <cdr:y>0.31076</cdr:y>
    </cdr:from>
    <cdr:to>
      <cdr:x>0.0625</cdr:x>
      <cdr:y>0.55035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852487"/>
          <a:ext cx="285750" cy="657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1100"/>
            <a:t>Gflops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0.36111</cdr:y>
    </cdr:from>
    <cdr:to>
      <cdr:x>0.07083</cdr:x>
      <cdr:y>0.55208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990600"/>
          <a:ext cx="32385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square" rtlCol="0"/>
        <a:lstStyle xmlns:a="http://schemas.openxmlformats.org/drawingml/2006/main"/>
        <a:p xmlns:a="http://schemas.openxmlformats.org/drawingml/2006/main">
          <a:r>
            <a:rPr lang="en-US" sz="1100"/>
            <a:t>Gflops</a:t>
          </a:r>
        </a:p>
      </cdr:txBody>
    </cdr:sp>
  </cdr:relSizeAnchor>
  <cdr:relSizeAnchor xmlns:cdr="http://schemas.openxmlformats.org/drawingml/2006/chartDrawing">
    <cdr:from>
      <cdr:x>0.41875</cdr:x>
      <cdr:y>0.89931</cdr:y>
    </cdr:from>
    <cdr:to>
      <cdr:x>0.67917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14525" y="2466975"/>
          <a:ext cx="119062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problem size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F3F46-5DA1-43C3-9751-CBDBBDEFD95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E4207-53AB-4565-A2BB-5D4DB4623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48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Traditional CPUs, whose cores are optimized for single-threaded performance, are not designed for work requiring lots of throughput</a:t>
            </a:r>
          </a:p>
          <a:p>
            <a:r>
              <a:rPr lang="en-US" dirty="0" smtClean="0"/>
              <a:t>For that type of computing, much better energy efficiency can be delivered using simpler, slower, but more numerous cores. Both GPUs and the MIC adhere to this paradigm;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013F8-FEA3-4D30-9980-D7D04812B6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9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CPU can not meet throughput demand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611AD-F5A2-4FDB-BB24-530242BE9A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03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3A34-B20B-451B-B175-FE094DA890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52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4: User Implemented Panda Reduce Functions for Word Count Applications for GPU and CPU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4207-53AB-4565-A2BB-5D4DB4623C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63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Single core performance</a:t>
            </a:r>
            <a:r>
              <a:rPr lang="en-US" baseline="0" dirty="0" smtClean="0"/>
              <a:t> gains stagnating</a:t>
            </a:r>
          </a:p>
          <a:p>
            <a:r>
              <a:rPr lang="en-US" baseline="0" dirty="0" smtClean="0"/>
              <a:t>- Focusing more on power optimizations, mobility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5A31F-B5CC-46B8-A240-4CAE1EBD2A6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5A31F-B5CC-46B8-A240-4CAE1EBD2A6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keeneland.gatech.edu/overview" TargetMode="External"/><Relationship Id="rId2" Type="http://schemas.openxmlformats.org/officeDocument/2006/relationships/hyperlink" Target="https://portal.futuregrid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Co-processing SPMD Computation on GPUs and CPUs with MapReduce Interface on Shared Memory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76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Date</a:t>
            </a:r>
            <a:r>
              <a:rPr lang="en-US" dirty="0"/>
              <a:t>: </a:t>
            </a:r>
            <a:r>
              <a:rPr lang="en-US" dirty="0" smtClean="0"/>
              <a:t>10/05/2012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82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Panda: MapReduce Framework on GPU’s and CPU’s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Current Version 0.32</a:t>
            </a:r>
          </a:p>
          <a:p>
            <a:r>
              <a:rPr lang="en-US" dirty="0" smtClean="0"/>
              <a:t>Features:</a:t>
            </a:r>
          </a:p>
          <a:p>
            <a:pPr lvl="1"/>
            <a:r>
              <a:rPr lang="en-US" dirty="0" smtClean="0"/>
              <a:t>Run on multiple GPUs</a:t>
            </a:r>
          </a:p>
          <a:p>
            <a:pPr lvl="1"/>
            <a:r>
              <a:rPr lang="en-US" dirty="0" smtClean="0"/>
              <a:t>Run on GPUs and CPUs simultaneously</a:t>
            </a:r>
          </a:p>
          <a:p>
            <a:pPr lvl="1"/>
            <a:r>
              <a:rPr lang="en-US" dirty="0" smtClean="0"/>
              <a:t>Region Based memory management</a:t>
            </a:r>
          </a:p>
          <a:p>
            <a:pPr lvl="1"/>
            <a:r>
              <a:rPr lang="en-US" dirty="0" smtClean="0"/>
              <a:t>Auto Tuning</a:t>
            </a:r>
          </a:p>
          <a:p>
            <a:pPr lvl="1"/>
            <a:r>
              <a:rPr lang="en-US" dirty="0" smtClean="0"/>
              <a:t>Iterative MapReduce</a:t>
            </a:r>
          </a:p>
          <a:p>
            <a:pPr lvl="1"/>
            <a:r>
              <a:rPr lang="en-US" dirty="0" smtClean="0"/>
              <a:t>Local Combiner</a:t>
            </a:r>
          </a:p>
          <a:p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C-means clustering</a:t>
            </a:r>
          </a:p>
          <a:p>
            <a:pPr lvl="1"/>
            <a:r>
              <a:rPr lang="en-US" dirty="0" smtClean="0"/>
              <a:t>Matrix Multiplication</a:t>
            </a:r>
          </a:p>
          <a:p>
            <a:pPr lvl="1"/>
            <a:r>
              <a:rPr lang="en-US" dirty="0" smtClean="0"/>
              <a:t>Word count</a:t>
            </a:r>
          </a:p>
        </p:txBody>
      </p:sp>
    </p:spTree>
    <p:extLst>
      <p:ext uri="{BB962C8B-B14F-4D97-AF65-F5344CB8AC3E}">
        <p14:creationId xmlns:p14="http://schemas.microsoft.com/office/powerpoint/2010/main" val="1230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Heterogeneous MapReduce Programming Model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5867400" cy="473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7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urved Connector 13"/>
          <p:cNvCxnSpPr>
            <a:stCxn id="29" idx="0"/>
            <a:endCxn id="24" idx="2"/>
          </p:cNvCxnSpPr>
          <p:nvPr/>
        </p:nvCxnSpPr>
        <p:spPr>
          <a:xfrm rot="16200000" flipH="1">
            <a:off x="1467472" y="3602525"/>
            <a:ext cx="5867400" cy="33951"/>
          </a:xfrm>
          <a:prstGeom prst="curvedConnector5">
            <a:avLst>
              <a:gd name="adj1" fmla="val -3896"/>
              <a:gd name="adj2" fmla="val 9406359"/>
              <a:gd name="adj3" fmla="val 103896"/>
            </a:avLst>
          </a:prstGeom>
          <a:ln w="28575">
            <a:solidFill>
              <a:srgbClr val="FF0000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838200" y="3458210"/>
            <a:ext cx="1880122" cy="382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3779520" y="3453764"/>
            <a:ext cx="2714737" cy="382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30929" y="3476625"/>
            <a:ext cx="1482942" cy="3822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735" y="-76200"/>
            <a:ext cx="7817807" cy="914400"/>
          </a:xfrm>
        </p:spPr>
        <p:txBody>
          <a:bodyPr>
            <a:normAutofit/>
          </a:bodyPr>
          <a:lstStyle/>
          <a:p>
            <a:r>
              <a:rPr lang="en-US" sz="4000" dirty="0"/>
              <a:t>Panda </a:t>
            </a:r>
            <a:r>
              <a:rPr lang="en-US" sz="4000" dirty="0" smtClean="0"/>
              <a:t>Architecture 0.4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4082717" y="2971800"/>
            <a:ext cx="2030015" cy="12180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50" tIns="209550" rIns="209550" bIns="209550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500" kern="1200"/>
          </a:p>
        </p:txBody>
      </p:sp>
      <p:sp>
        <p:nvSpPr>
          <p:cNvPr id="18" name="Rectangle 17"/>
          <p:cNvSpPr/>
          <p:nvPr/>
        </p:nvSpPr>
        <p:spPr>
          <a:xfrm>
            <a:off x="457200" y="2508945"/>
            <a:ext cx="2590800" cy="5390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GPU Host Mappers </a:t>
            </a:r>
          </a:p>
          <a:p>
            <a:pPr algn="ctr"/>
            <a:r>
              <a:rPr lang="en-US" sz="1400" dirty="0" smtClean="0"/>
              <a:t>CUDA/MAGMA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0" y="4038600"/>
            <a:ext cx="6608871" cy="435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Shuffle Intermediate Key/Value Pairs in CPU Memory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2862894" y="6286500"/>
            <a:ext cx="3110507" cy="266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Merge Output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419243" y="685800"/>
            <a:ext cx="5929907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Heterogeneous MapReduce Interface (</a:t>
            </a:r>
            <a:r>
              <a:rPr lang="en-US" dirty="0" err="1" smtClean="0"/>
              <a:t>gpu_host_map</a:t>
            </a:r>
            <a:r>
              <a:rPr lang="en-US" dirty="0" smtClean="0"/>
              <a:t>, </a:t>
            </a:r>
            <a:r>
              <a:rPr lang="en-US" dirty="0" err="1" smtClean="0"/>
              <a:t>gpu_kernel_map</a:t>
            </a:r>
            <a:r>
              <a:rPr lang="en-US" dirty="0" smtClean="0"/>
              <a:t>(), </a:t>
            </a:r>
            <a:r>
              <a:rPr lang="en-US" dirty="0" err="1" smtClean="0"/>
              <a:t>cpu_host_map</a:t>
            </a:r>
            <a:r>
              <a:rPr lang="en-US" dirty="0" smtClean="0"/>
              <a:t>, </a:t>
            </a:r>
            <a:r>
              <a:rPr lang="en-US" dirty="0" err="1" smtClean="0"/>
              <a:t>cpu_thread_map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392129" y="1905000"/>
            <a:ext cx="5929907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Meta-scheduler  (split job into sub-jobs)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426542" y="1514475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Iterations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349420" y="2508945"/>
            <a:ext cx="2898979" cy="5390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GPU  Kernel Mappers</a:t>
            </a:r>
          </a:p>
          <a:p>
            <a:pPr algn="ctr"/>
            <a:r>
              <a:rPr lang="en-US" sz="1400" dirty="0" smtClean="0"/>
              <a:t>Schedule map tasks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32671" y="2508945"/>
            <a:ext cx="2273299" cy="5390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CPU Mappers</a:t>
            </a:r>
          </a:p>
          <a:p>
            <a:pPr algn="ctr"/>
            <a:r>
              <a:rPr lang="en-US" sz="1400" dirty="0" smtClean="0"/>
              <a:t>Schedule map tasks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66800" y="3581400"/>
            <a:ext cx="325329" cy="13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602762" y="3587750"/>
            <a:ext cx="325329" cy="13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133600" y="3587750"/>
            <a:ext cx="325329" cy="13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89071" y="3194050"/>
            <a:ext cx="325329" cy="13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05214" y="3194050"/>
            <a:ext cx="325329" cy="13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16</a:t>
            </a:r>
            <a:endParaRPr lang="en-US" sz="1050" dirty="0"/>
          </a:p>
        </p:txBody>
      </p:sp>
      <p:sp>
        <p:nvSpPr>
          <p:cNvPr id="35" name="Rectangle 34"/>
          <p:cNvSpPr/>
          <p:nvPr/>
        </p:nvSpPr>
        <p:spPr>
          <a:xfrm>
            <a:off x="1447800" y="3194050"/>
            <a:ext cx="325329" cy="13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5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884471" y="3194050"/>
            <a:ext cx="325329" cy="13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6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722671" y="3195320"/>
            <a:ext cx="325329" cy="13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12</a:t>
            </a:r>
            <a:endParaRPr lang="en-US" sz="1050" dirty="0"/>
          </a:p>
        </p:txBody>
      </p:sp>
      <p:sp>
        <p:nvSpPr>
          <p:cNvPr id="39" name="Rectangle 38"/>
          <p:cNvSpPr/>
          <p:nvPr/>
        </p:nvSpPr>
        <p:spPr>
          <a:xfrm>
            <a:off x="2286000" y="3194050"/>
            <a:ext cx="325329" cy="13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10</a:t>
            </a:r>
            <a:endParaRPr lang="en-US" sz="1050" dirty="0"/>
          </a:p>
        </p:txBody>
      </p:sp>
      <p:cxnSp>
        <p:nvCxnSpPr>
          <p:cNvPr id="13" name="Straight Arrow Connector 12"/>
          <p:cNvCxnSpPr>
            <a:stCxn id="33" idx="2"/>
            <a:endCxn id="25" idx="0"/>
          </p:cNvCxnSpPr>
          <p:nvPr/>
        </p:nvCxnSpPr>
        <p:spPr>
          <a:xfrm>
            <a:off x="751736" y="3327400"/>
            <a:ext cx="477729" cy="25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2"/>
            <a:endCxn id="25" idx="0"/>
          </p:cNvCxnSpPr>
          <p:nvPr/>
        </p:nvCxnSpPr>
        <p:spPr>
          <a:xfrm flipH="1">
            <a:off x="1229465" y="3327400"/>
            <a:ext cx="817671" cy="25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2"/>
            <a:endCxn id="26" idx="0"/>
          </p:cNvCxnSpPr>
          <p:nvPr/>
        </p:nvCxnSpPr>
        <p:spPr>
          <a:xfrm>
            <a:off x="1167879" y="3327400"/>
            <a:ext cx="597548" cy="260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2"/>
            <a:endCxn id="26" idx="0"/>
          </p:cNvCxnSpPr>
          <p:nvPr/>
        </p:nvCxnSpPr>
        <p:spPr>
          <a:xfrm flipH="1">
            <a:off x="1765427" y="3327400"/>
            <a:ext cx="683238" cy="260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5" idx="2"/>
            <a:endCxn id="28" idx="0"/>
          </p:cNvCxnSpPr>
          <p:nvPr/>
        </p:nvCxnSpPr>
        <p:spPr>
          <a:xfrm>
            <a:off x="1610465" y="3327400"/>
            <a:ext cx="685800" cy="260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8" idx="2"/>
            <a:endCxn id="28" idx="0"/>
          </p:cNvCxnSpPr>
          <p:nvPr/>
        </p:nvCxnSpPr>
        <p:spPr>
          <a:xfrm flipH="1">
            <a:off x="2296265" y="3328670"/>
            <a:ext cx="589071" cy="259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135329" y="3594100"/>
            <a:ext cx="325329" cy="13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671291" y="3600450"/>
            <a:ext cx="325329" cy="13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5202129" y="3600450"/>
            <a:ext cx="325329" cy="13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3408471" y="3206750"/>
            <a:ext cx="325329" cy="13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13</a:t>
            </a:r>
            <a:endParaRPr lang="en-US" sz="1050" dirty="0"/>
          </a:p>
        </p:txBody>
      </p:sp>
      <p:sp>
        <p:nvSpPr>
          <p:cNvPr id="54" name="Rectangle 53"/>
          <p:cNvSpPr/>
          <p:nvPr/>
        </p:nvSpPr>
        <p:spPr>
          <a:xfrm>
            <a:off x="3824614" y="3206750"/>
            <a:ext cx="325329" cy="13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7</a:t>
            </a:r>
            <a:endParaRPr lang="en-US" sz="1050" dirty="0"/>
          </a:p>
        </p:txBody>
      </p:sp>
      <p:sp>
        <p:nvSpPr>
          <p:cNvPr id="55" name="Rectangle 54"/>
          <p:cNvSpPr/>
          <p:nvPr/>
        </p:nvSpPr>
        <p:spPr>
          <a:xfrm>
            <a:off x="4267200" y="3206750"/>
            <a:ext cx="325329" cy="13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2</a:t>
            </a:r>
            <a:endParaRPr lang="en-US" sz="1050" dirty="0"/>
          </a:p>
        </p:txBody>
      </p:sp>
      <p:sp>
        <p:nvSpPr>
          <p:cNvPr id="56" name="Rectangle 55"/>
          <p:cNvSpPr/>
          <p:nvPr/>
        </p:nvSpPr>
        <p:spPr>
          <a:xfrm>
            <a:off x="4703871" y="3206750"/>
            <a:ext cx="325329" cy="13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11</a:t>
            </a:r>
            <a:endParaRPr lang="en-US" sz="1050" dirty="0"/>
          </a:p>
        </p:txBody>
      </p:sp>
      <p:sp>
        <p:nvSpPr>
          <p:cNvPr id="57" name="Rectangle 56"/>
          <p:cNvSpPr/>
          <p:nvPr/>
        </p:nvSpPr>
        <p:spPr>
          <a:xfrm>
            <a:off x="5542071" y="3208020"/>
            <a:ext cx="325329" cy="13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15</a:t>
            </a:r>
            <a:endParaRPr lang="en-US" sz="1050" dirty="0"/>
          </a:p>
        </p:txBody>
      </p:sp>
      <p:sp>
        <p:nvSpPr>
          <p:cNvPr id="58" name="Rectangle 57"/>
          <p:cNvSpPr/>
          <p:nvPr/>
        </p:nvSpPr>
        <p:spPr>
          <a:xfrm>
            <a:off x="5105400" y="3206750"/>
            <a:ext cx="325329" cy="13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4</a:t>
            </a:r>
            <a:endParaRPr lang="en-US" dirty="0"/>
          </a:p>
        </p:txBody>
      </p:sp>
      <p:cxnSp>
        <p:nvCxnSpPr>
          <p:cNvPr id="59" name="Straight Arrow Connector 58"/>
          <p:cNvCxnSpPr>
            <a:stCxn id="53" idx="2"/>
            <a:endCxn id="50" idx="0"/>
          </p:cNvCxnSpPr>
          <p:nvPr/>
        </p:nvCxnSpPr>
        <p:spPr>
          <a:xfrm>
            <a:off x="3571136" y="3340100"/>
            <a:ext cx="726858" cy="25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6" idx="2"/>
            <a:endCxn id="65" idx="0"/>
          </p:cNvCxnSpPr>
          <p:nvPr/>
        </p:nvCxnSpPr>
        <p:spPr>
          <a:xfrm>
            <a:off x="4866536" y="3340100"/>
            <a:ext cx="1011129" cy="260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4" idx="2"/>
            <a:endCxn id="51" idx="0"/>
          </p:cNvCxnSpPr>
          <p:nvPr/>
        </p:nvCxnSpPr>
        <p:spPr>
          <a:xfrm>
            <a:off x="3987279" y="3340100"/>
            <a:ext cx="846677" cy="260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8" idx="2"/>
            <a:endCxn id="50" idx="0"/>
          </p:cNvCxnSpPr>
          <p:nvPr/>
        </p:nvCxnSpPr>
        <p:spPr>
          <a:xfrm flipH="1">
            <a:off x="4297994" y="3340100"/>
            <a:ext cx="970071" cy="25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5" idx="2"/>
            <a:endCxn id="52" idx="0"/>
          </p:cNvCxnSpPr>
          <p:nvPr/>
        </p:nvCxnSpPr>
        <p:spPr>
          <a:xfrm>
            <a:off x="4429865" y="3340100"/>
            <a:ext cx="934929" cy="260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7" idx="2"/>
            <a:endCxn id="51" idx="0"/>
          </p:cNvCxnSpPr>
          <p:nvPr/>
        </p:nvCxnSpPr>
        <p:spPr>
          <a:xfrm flipH="1">
            <a:off x="4833956" y="3341370"/>
            <a:ext cx="870780" cy="259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5715000" y="3600450"/>
            <a:ext cx="325329" cy="13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7370871" y="3600450"/>
            <a:ext cx="325329" cy="13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5999271" y="3206750"/>
            <a:ext cx="325329" cy="13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9</a:t>
            </a:r>
            <a:endParaRPr lang="en-US" sz="1050" dirty="0"/>
          </a:p>
        </p:txBody>
      </p:sp>
      <p:sp>
        <p:nvSpPr>
          <p:cNvPr id="69" name="Rectangle 68"/>
          <p:cNvSpPr/>
          <p:nvPr/>
        </p:nvSpPr>
        <p:spPr>
          <a:xfrm>
            <a:off x="6415414" y="3206750"/>
            <a:ext cx="325329" cy="13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16</a:t>
            </a:r>
            <a:endParaRPr lang="en-US" sz="1050" dirty="0"/>
          </a:p>
        </p:txBody>
      </p:sp>
      <p:sp>
        <p:nvSpPr>
          <p:cNvPr id="70" name="Rectangle 69"/>
          <p:cNvSpPr/>
          <p:nvPr/>
        </p:nvSpPr>
        <p:spPr>
          <a:xfrm>
            <a:off x="7370871" y="3219450"/>
            <a:ext cx="325329" cy="13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8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7807542" y="3219450"/>
            <a:ext cx="325329" cy="13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1</a:t>
            </a:r>
            <a:endParaRPr lang="en-US" dirty="0"/>
          </a:p>
        </p:txBody>
      </p:sp>
      <p:cxnSp>
        <p:nvCxnSpPr>
          <p:cNvPr id="81" name="Straight Arrow Connector 80"/>
          <p:cNvCxnSpPr>
            <a:stCxn id="68" idx="2"/>
            <a:endCxn id="52" idx="0"/>
          </p:cNvCxnSpPr>
          <p:nvPr/>
        </p:nvCxnSpPr>
        <p:spPr>
          <a:xfrm flipH="1">
            <a:off x="5364794" y="3340100"/>
            <a:ext cx="797142" cy="260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9" idx="2"/>
            <a:endCxn id="65" idx="0"/>
          </p:cNvCxnSpPr>
          <p:nvPr/>
        </p:nvCxnSpPr>
        <p:spPr>
          <a:xfrm flipH="1">
            <a:off x="5877665" y="3340100"/>
            <a:ext cx="700414" cy="260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70" idx="2"/>
            <a:endCxn id="124" idx="0"/>
          </p:cNvCxnSpPr>
          <p:nvPr/>
        </p:nvCxnSpPr>
        <p:spPr>
          <a:xfrm>
            <a:off x="7533536" y="3352800"/>
            <a:ext cx="401529" cy="247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71" idx="2"/>
            <a:endCxn id="66" idx="0"/>
          </p:cNvCxnSpPr>
          <p:nvPr/>
        </p:nvCxnSpPr>
        <p:spPr>
          <a:xfrm flipH="1">
            <a:off x="7533536" y="3352800"/>
            <a:ext cx="436671" cy="247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2722671" y="1663700"/>
            <a:ext cx="325329" cy="13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3138814" y="1663700"/>
            <a:ext cx="325329" cy="13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3581400" y="1663700"/>
            <a:ext cx="325329" cy="13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4018071" y="1663700"/>
            <a:ext cx="325329" cy="13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4856271" y="1664970"/>
            <a:ext cx="325329" cy="13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4419600" y="1663700"/>
            <a:ext cx="325329" cy="13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3581400" y="1447800"/>
            <a:ext cx="325329" cy="13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3997543" y="1447800"/>
            <a:ext cx="325329" cy="13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4440129" y="1447800"/>
            <a:ext cx="325329" cy="13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4876800" y="1447800"/>
            <a:ext cx="325329" cy="13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5715000" y="1449070"/>
            <a:ext cx="325329" cy="13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5278329" y="1447800"/>
            <a:ext cx="325329" cy="13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5278328" y="1663700"/>
            <a:ext cx="325329" cy="13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1"/>
          <p:cNvSpPr/>
          <p:nvPr/>
        </p:nvSpPr>
        <p:spPr>
          <a:xfrm>
            <a:off x="5715000" y="1663700"/>
            <a:ext cx="325329" cy="13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2717591" y="1447800"/>
            <a:ext cx="325329" cy="13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3138814" y="1449070"/>
            <a:ext cx="325329" cy="13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7772400" y="3600450"/>
            <a:ext cx="325329" cy="13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/>
          <p:cNvSpPr/>
          <p:nvPr/>
        </p:nvSpPr>
        <p:spPr>
          <a:xfrm>
            <a:off x="2702142" y="4572000"/>
            <a:ext cx="325329" cy="13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1</a:t>
            </a:r>
            <a:endParaRPr lang="en-US" dirty="0"/>
          </a:p>
        </p:txBody>
      </p:sp>
      <p:sp>
        <p:nvSpPr>
          <p:cNvPr id="133" name="Rectangle 132"/>
          <p:cNvSpPr/>
          <p:nvPr/>
        </p:nvSpPr>
        <p:spPr>
          <a:xfrm>
            <a:off x="3118285" y="4572000"/>
            <a:ext cx="325329" cy="13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2</a:t>
            </a:r>
            <a:endParaRPr lang="en-US" sz="1050" dirty="0"/>
          </a:p>
        </p:txBody>
      </p:sp>
      <p:sp>
        <p:nvSpPr>
          <p:cNvPr id="134" name="Rectangle 133"/>
          <p:cNvSpPr/>
          <p:nvPr/>
        </p:nvSpPr>
        <p:spPr>
          <a:xfrm>
            <a:off x="3560871" y="4572000"/>
            <a:ext cx="325329" cy="13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3</a:t>
            </a:r>
            <a:endParaRPr lang="en-US" dirty="0"/>
          </a:p>
        </p:txBody>
      </p:sp>
      <p:sp>
        <p:nvSpPr>
          <p:cNvPr id="135" name="Rectangle 134"/>
          <p:cNvSpPr/>
          <p:nvPr/>
        </p:nvSpPr>
        <p:spPr>
          <a:xfrm>
            <a:off x="3997542" y="4572000"/>
            <a:ext cx="325329" cy="13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4</a:t>
            </a:r>
            <a:endParaRPr lang="en-US" dirty="0"/>
          </a:p>
        </p:txBody>
      </p:sp>
      <p:sp>
        <p:nvSpPr>
          <p:cNvPr id="136" name="Rectangle 135"/>
          <p:cNvSpPr/>
          <p:nvPr/>
        </p:nvSpPr>
        <p:spPr>
          <a:xfrm>
            <a:off x="4835742" y="4573270"/>
            <a:ext cx="325329" cy="13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6</a:t>
            </a:r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4399071" y="4572000"/>
            <a:ext cx="325329" cy="13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5</a:t>
            </a:r>
            <a:endParaRPr lang="en-US" sz="1050" dirty="0"/>
          </a:p>
        </p:txBody>
      </p:sp>
      <p:sp>
        <p:nvSpPr>
          <p:cNvPr id="138" name="Rectangle 137"/>
          <p:cNvSpPr/>
          <p:nvPr/>
        </p:nvSpPr>
        <p:spPr>
          <a:xfrm>
            <a:off x="5292942" y="4584700"/>
            <a:ext cx="325329" cy="13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7</a:t>
            </a:r>
            <a:endParaRPr lang="en-US" dirty="0"/>
          </a:p>
        </p:txBody>
      </p:sp>
      <p:sp>
        <p:nvSpPr>
          <p:cNvPr id="139" name="Rectangle 138"/>
          <p:cNvSpPr/>
          <p:nvPr/>
        </p:nvSpPr>
        <p:spPr>
          <a:xfrm>
            <a:off x="5709085" y="4584700"/>
            <a:ext cx="325329" cy="13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8</a:t>
            </a:r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6151671" y="4584700"/>
            <a:ext cx="325329" cy="13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9</a:t>
            </a:r>
            <a:endParaRPr lang="en-US" dirty="0"/>
          </a:p>
        </p:txBody>
      </p:sp>
      <p:sp>
        <p:nvSpPr>
          <p:cNvPr id="148" name="Rectangle 147"/>
          <p:cNvSpPr/>
          <p:nvPr/>
        </p:nvSpPr>
        <p:spPr>
          <a:xfrm>
            <a:off x="490430" y="5529580"/>
            <a:ext cx="25908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GPU Host Reducers</a:t>
            </a:r>
          </a:p>
          <a:p>
            <a:pPr algn="ctr"/>
            <a:r>
              <a:rPr lang="en-US" sz="1400" dirty="0" smtClean="0"/>
              <a:t>CUDA/MAGMA</a:t>
            </a:r>
            <a:endParaRPr lang="en-US" sz="1400" dirty="0"/>
          </a:p>
        </p:txBody>
      </p:sp>
      <p:sp>
        <p:nvSpPr>
          <p:cNvPr id="149" name="Rectangle 148"/>
          <p:cNvSpPr/>
          <p:nvPr/>
        </p:nvSpPr>
        <p:spPr>
          <a:xfrm>
            <a:off x="3382650" y="5529580"/>
            <a:ext cx="2898979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GPU Reducers </a:t>
            </a:r>
          </a:p>
          <a:p>
            <a:pPr algn="ctr"/>
            <a:r>
              <a:rPr lang="en-US" sz="1400" dirty="0" smtClean="0"/>
              <a:t>Schedule reduce tasks</a:t>
            </a:r>
            <a:endParaRPr lang="en-US" sz="1400" dirty="0"/>
          </a:p>
        </p:txBody>
      </p:sp>
      <p:sp>
        <p:nvSpPr>
          <p:cNvPr id="150" name="Rectangle 149"/>
          <p:cNvSpPr/>
          <p:nvPr/>
        </p:nvSpPr>
        <p:spPr>
          <a:xfrm>
            <a:off x="6565901" y="5524500"/>
            <a:ext cx="2273299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CPU Reducers</a:t>
            </a:r>
          </a:p>
          <a:p>
            <a:pPr algn="ctr"/>
            <a:r>
              <a:rPr lang="en-US" sz="1400" dirty="0" smtClean="0"/>
              <a:t>Schedule reduce tasks</a:t>
            </a:r>
            <a:endParaRPr lang="en-US" sz="1400" dirty="0"/>
          </a:p>
        </p:txBody>
      </p:sp>
      <p:sp>
        <p:nvSpPr>
          <p:cNvPr id="152" name="Rectangle 151"/>
          <p:cNvSpPr/>
          <p:nvPr/>
        </p:nvSpPr>
        <p:spPr>
          <a:xfrm>
            <a:off x="1544529" y="4876800"/>
            <a:ext cx="5929907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Meta-scheduler  (split job into sub-jobs)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2047135" y="3858899"/>
            <a:ext cx="162664" cy="1467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Down Arrow 90"/>
          <p:cNvSpPr/>
          <p:nvPr/>
        </p:nvSpPr>
        <p:spPr>
          <a:xfrm>
            <a:off x="5052291" y="3858898"/>
            <a:ext cx="162664" cy="1467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2" name="Down Arrow 91"/>
          <p:cNvSpPr/>
          <p:nvPr/>
        </p:nvSpPr>
        <p:spPr>
          <a:xfrm>
            <a:off x="7726210" y="3858269"/>
            <a:ext cx="162664" cy="1467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6" name="Down Arrow 95"/>
          <p:cNvSpPr/>
          <p:nvPr/>
        </p:nvSpPr>
        <p:spPr>
          <a:xfrm>
            <a:off x="1894736" y="5339655"/>
            <a:ext cx="162664" cy="1467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Down Arrow 96"/>
          <p:cNvSpPr/>
          <p:nvPr/>
        </p:nvSpPr>
        <p:spPr>
          <a:xfrm>
            <a:off x="4637936" y="5334000"/>
            <a:ext cx="162664" cy="1467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Down Arrow 97"/>
          <p:cNvSpPr/>
          <p:nvPr/>
        </p:nvSpPr>
        <p:spPr>
          <a:xfrm>
            <a:off x="7228736" y="5334000"/>
            <a:ext cx="162664" cy="1467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Down Arrow 114"/>
          <p:cNvSpPr/>
          <p:nvPr/>
        </p:nvSpPr>
        <p:spPr>
          <a:xfrm>
            <a:off x="2199535" y="2362200"/>
            <a:ext cx="162664" cy="1467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own Arrow 115"/>
          <p:cNvSpPr/>
          <p:nvPr/>
        </p:nvSpPr>
        <p:spPr>
          <a:xfrm>
            <a:off x="4572000" y="2362200"/>
            <a:ext cx="162664" cy="1467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Down Arrow 116"/>
          <p:cNvSpPr/>
          <p:nvPr/>
        </p:nvSpPr>
        <p:spPr>
          <a:xfrm>
            <a:off x="7086600" y="2362200"/>
            <a:ext cx="162664" cy="1467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04003" y="3419627"/>
            <a:ext cx="1075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Local</a:t>
            </a:r>
          </a:p>
          <a:p>
            <a:pPr algn="ctr"/>
            <a:r>
              <a:rPr lang="en-US" sz="1400" dirty="0" smtClean="0"/>
              <a:t>Combiner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899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dirty="0" smtClean="0"/>
              <a:t>API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184501"/>
              </p:ext>
            </p:extLst>
          </p:nvPr>
        </p:nvGraphicFramePr>
        <p:xfrm>
          <a:off x="0" y="1524000"/>
          <a:ext cx="90678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Document" r:id="rId3" imgW="6550888" imgH="1997336" progId="Word.Document.12">
                  <p:embed/>
                </p:oleObj>
              </mc:Choice>
              <mc:Fallback>
                <p:oleObj name="Document" r:id="rId3" imgW="6550888" imgH="19973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524000"/>
                        <a:ext cx="9067800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0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Code of Heterogeneous MapReduce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38200" y="1828800"/>
            <a:ext cx="7467600" cy="42780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__device__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void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 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gpu_reduce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(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void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 *KEY,…){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int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 count = 0;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for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 (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int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 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i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=0;i&lt;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valCount;i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++){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	count += *(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int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 *)(VAL[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i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].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val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);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}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// 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calcualte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 word 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occurence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GPUEmitReduceOutput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(KEY,&amp;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count,keySize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,…);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}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//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gpu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 version of reduce function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void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 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cpu_reduce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(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void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 *KEY, 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val_t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 *VAL…){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int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 count = 0;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for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 (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int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 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i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=0;i&lt;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valCount;i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++){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	count += *(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int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 *)(VAL[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i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].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val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);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}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//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calcualte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 word 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occurence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CPUEmitReduceOutput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(KEY,&amp;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count,keySize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,…);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}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//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cpu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 version of reduce function</a:t>
            </a:r>
            <a:endParaRPr kumimoji="0" lang="en-US" altLang="zh-CN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Threading </a:t>
            </a:r>
            <a:r>
              <a:rPr lang="en-US" dirty="0"/>
              <a:t>and Memory </a:t>
            </a:r>
            <a:r>
              <a:rPr lang="en-US" dirty="0" smtClean="0"/>
              <a:t>Models</a:t>
            </a:r>
          </a:p>
          <a:p>
            <a:r>
              <a:rPr lang="en-US" dirty="0" smtClean="0"/>
              <a:t>Tow-level scheduling strategy</a:t>
            </a:r>
          </a:p>
          <a:p>
            <a:r>
              <a:rPr lang="en-US" dirty="0" smtClean="0"/>
              <a:t>Region-based memory management</a:t>
            </a:r>
          </a:p>
          <a:p>
            <a:r>
              <a:rPr lang="en-US" dirty="0" smtClean="0"/>
              <a:t>Auto Tuning</a:t>
            </a:r>
          </a:p>
          <a:p>
            <a:r>
              <a:rPr lang="en-US" dirty="0" smtClean="0"/>
              <a:t>Iterative Support</a:t>
            </a:r>
          </a:p>
          <a:p>
            <a:r>
              <a:rPr lang="en-US" dirty="0" smtClean="0"/>
              <a:t>Local Combiner</a:t>
            </a:r>
          </a:p>
        </p:txBody>
      </p:sp>
    </p:spTree>
    <p:extLst>
      <p:ext uri="{BB962C8B-B14F-4D97-AF65-F5344CB8AC3E}">
        <p14:creationId xmlns:p14="http://schemas.microsoft.com/office/powerpoint/2010/main" val="34163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 and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C-means Clustering</a:t>
            </a:r>
          </a:p>
          <a:p>
            <a:pPr lvl="1"/>
            <a:r>
              <a:rPr lang="en-US" dirty="0" err="1" smtClean="0"/>
              <a:t>gpu_map</a:t>
            </a:r>
            <a:r>
              <a:rPr lang="en-US" dirty="0" smtClean="0"/>
              <a:t>() </a:t>
            </a:r>
            <a:r>
              <a:rPr lang="en-US" dirty="0" err="1" smtClean="0"/>
              <a:t>gpu_reduce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cpu_map</a:t>
            </a:r>
            <a:r>
              <a:rPr lang="en-US" dirty="0" smtClean="0"/>
              <a:t>() </a:t>
            </a:r>
            <a:r>
              <a:rPr lang="en-US" dirty="0" err="1" smtClean="0"/>
              <a:t>cpu_reduce</a:t>
            </a:r>
            <a:r>
              <a:rPr lang="en-US" dirty="0" smtClean="0"/>
              <a:t>()</a:t>
            </a:r>
          </a:p>
          <a:p>
            <a:r>
              <a:rPr lang="en-US" dirty="0" smtClean="0"/>
              <a:t>Matrix Multiplication</a:t>
            </a:r>
          </a:p>
          <a:p>
            <a:pPr lvl="1"/>
            <a:r>
              <a:rPr lang="en-US" dirty="0" err="1" smtClean="0"/>
              <a:t>gpu_map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cpu_map</a:t>
            </a:r>
            <a:r>
              <a:rPr lang="en-US" dirty="0" smtClean="0"/>
              <a:t>()</a:t>
            </a:r>
          </a:p>
          <a:p>
            <a:r>
              <a:rPr lang="en-US" dirty="0" smtClean="0"/>
              <a:t>Word Count</a:t>
            </a:r>
          </a:p>
          <a:p>
            <a:pPr lvl="1"/>
            <a:r>
              <a:rPr lang="en-US" dirty="0" err="1" smtClean="0"/>
              <a:t>gpu_map</a:t>
            </a:r>
            <a:r>
              <a:rPr lang="en-US" dirty="0" smtClean="0"/>
              <a:t>() </a:t>
            </a:r>
            <a:r>
              <a:rPr lang="en-US" dirty="0" err="1" smtClean="0"/>
              <a:t>gpu_combiner</a:t>
            </a:r>
            <a:r>
              <a:rPr lang="en-US" dirty="0" smtClean="0"/>
              <a:t>() </a:t>
            </a:r>
            <a:r>
              <a:rPr lang="en-US" dirty="0" err="1" smtClean="0"/>
              <a:t>gpu_reduce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cpu_map</a:t>
            </a:r>
            <a:r>
              <a:rPr lang="en-US" dirty="0" smtClean="0"/>
              <a:t>() </a:t>
            </a:r>
            <a:r>
              <a:rPr lang="en-US" dirty="0" err="1" smtClean="0"/>
              <a:t>cpu_combiner</a:t>
            </a:r>
            <a:r>
              <a:rPr lang="en-US" dirty="0" smtClean="0"/>
              <a:t>() </a:t>
            </a:r>
            <a:r>
              <a:rPr lang="en-US" dirty="0" err="1" smtClean="0"/>
              <a:t>cpu_reduce</a:t>
            </a:r>
            <a:r>
              <a:rPr lang="en-US" dirty="0" smtClean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37978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430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C-means MapReduce Algorithm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09600" y="1327784"/>
            <a:ext cx="8153400" cy="47089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C-means MapReduce Algorithm: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Configure: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1) Copy data from the CPU to GPU memory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Map function: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2) Calculate the distance matrix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3) Calculate the membership matrix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4) Update the centers kernel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Reduce function: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5) Aggregate the partial cluster centers and compute final cluster centers.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6) Compute the difference between the current cluster centers and previous iteration.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Main program: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7) The iteration will stop when the difference is smaller than predefined threshold or it will go to next iteration.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8) Compute the cluster distance and memberships using final centers.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4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C-means results: 1) granularity, 2) workload balance, 3) cache static data, 4) performance compare</a:t>
            </a:r>
            <a:endParaRPr lang="en-US" sz="2800" dirty="0"/>
          </a:p>
        </p:txBody>
      </p:sp>
      <p:pic>
        <p:nvPicPr>
          <p:cNvPr id="6146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28194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127324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240" y="1371600"/>
            <a:ext cx="4485497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076700"/>
            <a:ext cx="4092640" cy="276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240" y="4076700"/>
            <a:ext cx="4485497" cy="276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4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Matrix Multiplication: 1) auto tuning, 2) performance compare </a:t>
            </a:r>
            <a:endParaRPr lang="en-US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06" y="2408272"/>
            <a:ext cx="4135094" cy="25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1050"/>
            <a:ext cx="4177198" cy="251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51816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Panda-1GPU achieves the speedup of 15.86x, and 7.68x over </a:t>
            </a:r>
            <a:r>
              <a:rPr lang="en-US" dirty="0" smtClean="0"/>
              <a:t>Phoenix-24CPU </a:t>
            </a:r>
            <a:r>
              <a:rPr lang="en-US" dirty="0"/>
              <a:t>and </a:t>
            </a:r>
            <a:r>
              <a:rPr lang="en-US" dirty="0" smtClean="0"/>
              <a:t>Mars-1GPU </a:t>
            </a:r>
            <a:r>
              <a:rPr lang="en-US" dirty="0"/>
              <a:t>respectively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However, MAGAMA-1GPU is 3.4x faster than Panda-1GPU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2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Overview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GPU and CPU Architectures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Programming Tools on GPUs and CPUs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Applications on GPUs and CPUs</a:t>
            </a:r>
          </a:p>
          <a:p>
            <a:r>
              <a:rPr lang="en-US" sz="2800" dirty="0" smtClean="0"/>
              <a:t>Panda: MapReduce Framework on GPU’s and CPU’s</a:t>
            </a:r>
          </a:p>
          <a:p>
            <a:pPr lvl="1"/>
            <a:r>
              <a:rPr lang="en-US" sz="2400" dirty="0" smtClean="0"/>
              <a:t>Design </a:t>
            </a:r>
          </a:p>
          <a:p>
            <a:pPr lvl="1"/>
            <a:r>
              <a:rPr lang="en-US" sz="2400" dirty="0" smtClean="0"/>
              <a:t>Implementation</a:t>
            </a:r>
          </a:p>
          <a:p>
            <a:pPr lvl="1"/>
            <a:r>
              <a:rPr lang="en-US" sz="2400" dirty="0" smtClean="0"/>
              <a:t>Applications and Evaluation</a:t>
            </a:r>
          </a:p>
          <a:p>
            <a:r>
              <a:rPr lang="en-US" sz="2800" dirty="0" smtClean="0"/>
              <a:t>Conclusion and Lessons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/>
              <a:t>Word Count:1) granularity, 2) workload balance, </a:t>
            </a:r>
            <a:r>
              <a:rPr lang="en-US" sz="2800" dirty="0" smtClean="0"/>
              <a:t>3) </a:t>
            </a:r>
            <a:r>
              <a:rPr lang="en-US" sz="2800" dirty="0"/>
              <a:t>performance compare</a:t>
            </a:r>
          </a:p>
        </p:txBody>
      </p:sp>
      <p:pic>
        <p:nvPicPr>
          <p:cNvPr id="9218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87500"/>
            <a:ext cx="43434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60" y="4099560"/>
            <a:ext cx="4343400" cy="24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hart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114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2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Programmability: number of code lines of three applications using Panda</a:t>
            </a:r>
            <a:endParaRPr lang="en-US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875471"/>
              </p:ext>
            </p:extLst>
          </p:nvPr>
        </p:nvGraphicFramePr>
        <p:xfrm>
          <a:off x="533400" y="2362200"/>
          <a:ext cx="8229600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4247"/>
                <a:gridCol w="2042809"/>
                <a:gridCol w="4552544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Apps</a:t>
                      </a:r>
                      <a:endParaRPr lang="en-US" sz="2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CUDA</a:t>
                      </a:r>
                      <a:endParaRPr lang="en-US" sz="2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Panda</a:t>
                      </a:r>
                      <a:endParaRPr lang="en-US" sz="2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C-means</a:t>
                      </a:r>
                      <a:endParaRPr lang="en-US" sz="2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CUDA 850+</a:t>
                      </a:r>
                      <a:endParaRPr lang="en-US" sz="2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gpu_map 230+ cpu_map 190+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gpu_reduce 40 cpu_reduce 40</a:t>
                      </a:r>
                      <a:endParaRPr lang="en-US" sz="2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DGEMM</a:t>
                      </a:r>
                      <a:endParaRPr lang="en-US" sz="2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CUDA 310+</a:t>
                      </a:r>
                      <a:endParaRPr lang="en-US" sz="2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gpu_map 110+ cpu_map 70+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gpu_reduce 0 cpu_reduce 0</a:t>
                      </a:r>
                      <a:endParaRPr lang="en-US" sz="2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Word Count</a:t>
                      </a:r>
                      <a:endParaRPr lang="en-US" sz="2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Mars  110+ </a:t>
                      </a:r>
                      <a:endParaRPr lang="en-US" sz="2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gpu_map</a:t>
                      </a:r>
                      <a:r>
                        <a:rPr lang="en-US" sz="2400" dirty="0">
                          <a:effectLst/>
                        </a:rPr>
                        <a:t> 25   </a:t>
                      </a:r>
                      <a:r>
                        <a:rPr lang="en-US" sz="2400" dirty="0" err="1">
                          <a:effectLst/>
                        </a:rPr>
                        <a:t>cpu_map</a:t>
                      </a:r>
                      <a:r>
                        <a:rPr lang="en-US" sz="2400" dirty="0">
                          <a:effectLst/>
                        </a:rPr>
                        <a:t> 25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gpu_reduce</a:t>
                      </a:r>
                      <a:r>
                        <a:rPr lang="en-US" sz="2400" dirty="0">
                          <a:effectLst/>
                        </a:rPr>
                        <a:t> 5 </a:t>
                      </a:r>
                      <a:r>
                        <a:rPr lang="en-US" sz="2400" dirty="0" err="1">
                          <a:effectLst/>
                        </a:rPr>
                        <a:t>cpu_reduce</a:t>
                      </a:r>
                      <a:r>
                        <a:rPr lang="en-US" sz="2400" dirty="0">
                          <a:effectLst/>
                        </a:rPr>
                        <a:t> 5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gpu_combine</a:t>
                      </a:r>
                      <a:r>
                        <a:rPr lang="en-US" sz="2400" dirty="0">
                          <a:effectLst/>
                        </a:rPr>
                        <a:t> 5 </a:t>
                      </a:r>
                      <a:r>
                        <a:rPr lang="en-US" sz="2400" dirty="0" err="1">
                          <a:effectLst/>
                        </a:rPr>
                        <a:t>cpu_combin</a:t>
                      </a:r>
                      <a:r>
                        <a:rPr lang="en-US" sz="2400" dirty="0">
                          <a:effectLst/>
                        </a:rPr>
                        <a:t> 5</a:t>
                      </a:r>
                      <a:endParaRPr lang="en-US" sz="2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2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Panda didn’t give good performance for matrix algebra related computation: such as C-means and DGEMM</a:t>
            </a:r>
          </a:p>
          <a:p>
            <a:r>
              <a:rPr lang="en-US" dirty="0" smtClean="0"/>
              <a:t>co-processing </a:t>
            </a:r>
            <a:r>
              <a:rPr lang="en-US" dirty="0"/>
              <a:t>SPMD on GPUs and </a:t>
            </a:r>
            <a:r>
              <a:rPr lang="en-US" dirty="0" smtClean="0"/>
              <a:t>CPUs is difficulty, programmability </a:t>
            </a:r>
            <a:r>
              <a:rPr lang="en-US" dirty="0"/>
              <a:t>and performance </a:t>
            </a:r>
            <a:r>
              <a:rPr lang="en-US" dirty="0" smtClean="0"/>
              <a:t>are the two challenges. There tradeoff </a:t>
            </a:r>
            <a:r>
              <a:rPr lang="en-US" dirty="0"/>
              <a:t>exist </a:t>
            </a:r>
            <a:r>
              <a:rPr lang="en-US" dirty="0" smtClean="0"/>
              <a:t>between programming interface and implementation details. </a:t>
            </a:r>
          </a:p>
          <a:p>
            <a:r>
              <a:rPr lang="en-US" dirty="0" smtClean="0"/>
              <a:t>threading </a:t>
            </a:r>
            <a:r>
              <a:rPr lang="en-US" dirty="0"/>
              <a:t>code </a:t>
            </a:r>
            <a:r>
              <a:rPr lang="en-US" dirty="0" smtClean="0"/>
              <a:t>should </a:t>
            </a:r>
            <a:r>
              <a:rPr lang="en-US" dirty="0"/>
              <a:t>be processed by </a:t>
            </a:r>
            <a:r>
              <a:rPr lang="en-US" dirty="0" smtClean="0"/>
              <a:t>Pthreads </a:t>
            </a:r>
            <a:r>
              <a:rPr lang="en-US" dirty="0"/>
              <a:t>and OpenMP on CPUs, </a:t>
            </a:r>
            <a:r>
              <a:rPr lang="en-US" dirty="0" smtClean="0"/>
              <a:t>vector </a:t>
            </a:r>
            <a:r>
              <a:rPr lang="en-US" dirty="0"/>
              <a:t>code </a:t>
            </a:r>
            <a:r>
              <a:rPr lang="en-US" dirty="0" smtClean="0"/>
              <a:t>should </a:t>
            </a:r>
            <a:r>
              <a:rPr lang="en-US" dirty="0"/>
              <a:t>be processed by </a:t>
            </a:r>
            <a:r>
              <a:rPr lang="en-US" dirty="0" err="1" smtClean="0"/>
              <a:t>cuBLAS</a:t>
            </a:r>
            <a:r>
              <a:rPr lang="en-US" dirty="0" smtClean="0"/>
              <a:t> </a:t>
            </a:r>
            <a:r>
              <a:rPr lang="en-US" dirty="0"/>
              <a:t>and MAGMA. Simply using threading code to process matrix algebra applications </a:t>
            </a:r>
            <a:r>
              <a:rPr lang="en-US" dirty="0" smtClean="0"/>
              <a:t>will </a:t>
            </a:r>
            <a:r>
              <a:rPr lang="en-US" dirty="0"/>
              <a:t>not give good performance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CReSIS</a:t>
            </a:r>
            <a:r>
              <a:rPr lang="en-US" dirty="0"/>
              <a:t> </a:t>
            </a:r>
            <a:r>
              <a:rPr lang="en-US" dirty="0" smtClean="0"/>
              <a:t>Project</a:t>
            </a:r>
          </a:p>
          <a:p>
            <a:pPr lvl="0"/>
            <a:r>
              <a:rPr lang="en-US" dirty="0" smtClean="0"/>
              <a:t>FutureGrid </a:t>
            </a:r>
            <a:r>
              <a:rPr lang="en-US" u="sng" dirty="0" smtClean="0">
                <a:hlinkClick r:id="rId2"/>
              </a:rPr>
              <a:t>https://portal.futuregrid.org/</a:t>
            </a:r>
            <a:endParaRPr lang="en-US" dirty="0" smtClean="0"/>
          </a:p>
          <a:p>
            <a:pPr lvl="0"/>
            <a:r>
              <a:rPr lang="en-US" dirty="0" err="1" smtClean="0"/>
              <a:t>Keeneland</a:t>
            </a:r>
            <a:r>
              <a:rPr lang="en-US" dirty="0" smtClean="0"/>
              <a:t> </a:t>
            </a: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keeneland.gatech.edu/overview</a:t>
            </a:r>
            <a:endParaRPr lang="en-US" u="sng" dirty="0" smtClean="0"/>
          </a:p>
          <a:p>
            <a:pPr lvl="0"/>
            <a:r>
              <a:rPr lang="en-US" dirty="0" smtClean="0"/>
              <a:t>SALSA Group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92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Core </a:t>
            </a:r>
            <a:r>
              <a:rPr lang="en-US" dirty="0"/>
              <a:t>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" y="19050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Sophisticated mechanism in optimizing instruction and caching</a:t>
            </a:r>
          </a:p>
          <a:p>
            <a:r>
              <a:rPr lang="en-US" dirty="0" smtClean="0"/>
              <a:t>Current trends: </a:t>
            </a:r>
          </a:p>
          <a:p>
            <a:pPr lvl="1"/>
            <a:r>
              <a:rPr lang="en-US" dirty="0" smtClean="0"/>
              <a:t>Adding many cores, MIC, many integrated cores</a:t>
            </a:r>
          </a:p>
          <a:p>
            <a:pPr lvl="1"/>
            <a:r>
              <a:rPr lang="en-US" dirty="0" smtClean="0"/>
              <a:t>More SIMD: SSE3/AVX</a:t>
            </a:r>
          </a:p>
          <a:p>
            <a:pPr lvl="1"/>
            <a:r>
              <a:rPr lang="en-US" dirty="0" smtClean="0"/>
              <a:t>Application specific extensions: VT-x, AES-NI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43400" y="2362200"/>
            <a:ext cx="4267200" cy="335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88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Fermi GPU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5000"/>
            <a:ext cx="3671165" cy="4389437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600200"/>
            <a:ext cx="426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imes" charset="0"/>
              </a:rPr>
              <a:t>Generic many core GPU</a:t>
            </a:r>
          </a:p>
          <a:p>
            <a:pPr marL="400050"/>
            <a:r>
              <a:rPr lang="en-US" sz="2400" dirty="0" smtClean="0">
                <a:latin typeface="Times" charset="0"/>
              </a:rPr>
              <a:t>Not optimized </a:t>
            </a:r>
            <a:r>
              <a:rPr lang="en-US" sz="2400" dirty="0">
                <a:latin typeface="Times" charset="0"/>
              </a:rPr>
              <a:t>for single-threaded performance, are </a:t>
            </a:r>
            <a:r>
              <a:rPr lang="en-US" sz="2400" dirty="0" smtClean="0">
                <a:latin typeface="Times" charset="0"/>
              </a:rPr>
              <a:t>designed </a:t>
            </a:r>
            <a:r>
              <a:rPr lang="en-US" sz="2400" dirty="0">
                <a:latin typeface="Times" charset="0"/>
              </a:rPr>
              <a:t>for work requiring lots of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" charset="0"/>
              </a:rPr>
              <a:t>throughput</a:t>
            </a:r>
          </a:p>
          <a:p>
            <a:r>
              <a:rPr lang="en-US" sz="2400" dirty="0" smtClean="0">
                <a:latin typeface="Times" charset="0"/>
              </a:rPr>
              <a:t>Low </a:t>
            </a:r>
            <a:r>
              <a:rPr lang="en-US" sz="2400" dirty="0">
                <a:latin typeface="Times" charset="0"/>
              </a:rPr>
              <a:t>latency hardware managed thread switching</a:t>
            </a:r>
          </a:p>
          <a:p>
            <a:r>
              <a:rPr lang="en-US" sz="2400" dirty="0">
                <a:latin typeface="Times" charset="0"/>
              </a:rPr>
              <a:t>Large number of ALU per </a:t>
            </a:r>
            <a:r>
              <a:rPr lang="en-US" altLang="en-US" sz="2400" dirty="0">
                <a:latin typeface="Times" charset="0"/>
              </a:rPr>
              <a:t>“</a:t>
            </a:r>
            <a:r>
              <a:rPr lang="en-US" sz="2400" dirty="0">
                <a:latin typeface="Times" charset="0"/>
              </a:rPr>
              <a:t>core</a:t>
            </a:r>
            <a:r>
              <a:rPr lang="en-US" altLang="en-US" sz="2400" dirty="0">
                <a:latin typeface="Times" charset="0"/>
              </a:rPr>
              <a:t>”</a:t>
            </a:r>
            <a:r>
              <a:rPr lang="en-US" sz="2400" dirty="0">
                <a:latin typeface="Times" charset="0"/>
              </a:rPr>
              <a:t> with small user managed cache per core </a:t>
            </a:r>
          </a:p>
          <a:p>
            <a:r>
              <a:rPr lang="en-US" sz="2400" dirty="0" smtClean="0">
                <a:latin typeface="Times" charset="0"/>
              </a:rPr>
              <a:t>Memory bus optimized for  bandwidth </a:t>
            </a:r>
            <a:endParaRPr lang="en-US" sz="24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2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213817"/>
              </p:ext>
            </p:extLst>
          </p:nvPr>
        </p:nvGraphicFramePr>
        <p:xfrm>
          <a:off x="304800" y="914400"/>
          <a:ext cx="8610600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200"/>
                <a:gridCol w="3077328"/>
                <a:gridCol w="26630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GPU Application</a:t>
                      </a:r>
                      <a:r>
                        <a:rPr lang="en-US" baseline="0" dirty="0" smtClean="0"/>
                        <a:t> Classes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Applications Samples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Applications Features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Linear Algebra/Numeric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BLAS (Basic Linear Algebra</a:t>
                      </a:r>
                      <a:r>
                        <a:rPr lang="en-US" baseline="0" dirty="0" smtClean="0"/>
                        <a:t> Subprograms)</a:t>
                      </a:r>
                      <a:r>
                        <a:rPr lang="en-US" dirty="0" smtClean="0"/>
                        <a:t>, PDE (Partial Differential Equation), FFT (Fast Fourier Transform), Eigenvalue</a:t>
                      </a:r>
                      <a:r>
                        <a:rPr lang="en-US" baseline="0" dirty="0" smtClean="0"/>
                        <a:t> solvers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Computation</a:t>
                      </a:r>
                      <a:r>
                        <a:rPr lang="en-US" baseline="0" dirty="0" smtClean="0"/>
                        <a:t> intensive, basic matrix primitives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 Mining </a:t>
                      </a:r>
                      <a:r>
                        <a:rPr lang="en-US" sz="1400" dirty="0" smtClean="0"/>
                        <a:t>Clustering/Classification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Kmeans;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Cmeans</a:t>
                      </a:r>
                      <a:r>
                        <a:rPr lang="en-US" baseline="0" dirty="0" smtClean="0"/>
                        <a:t>; SVM; KNN; MDS; GTM;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Iterative, share global data</a:t>
                      </a:r>
                      <a:r>
                        <a:rPr lang="en-US" baseline="0" dirty="0" smtClean="0"/>
                        <a:t> among iterations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Simulation, </a:t>
                      </a:r>
                    </a:p>
                    <a:p>
                      <a:r>
                        <a:rPr lang="en-US" sz="1400" dirty="0" smtClean="0"/>
                        <a:t>Molecular Dynamics,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CFD (fluid dynamics) , N-Body,</a:t>
                      </a:r>
                      <a:r>
                        <a:rPr lang="en-US" dirty="0" smtClean="0"/>
                        <a:t> AMBER,  NAMD, GROMACS,</a:t>
                      </a:r>
                      <a:r>
                        <a:rPr lang="en-US" baseline="0" dirty="0" smtClean="0"/>
                        <a:t>  LAMMPS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Un-structure grid, complex internal data structure &amp; algorithm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GPU’s increase throughput &amp; accelerate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Computation biology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Smith-Waterman-Gotoh (SWG)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Dynamical</a:t>
                      </a:r>
                      <a:r>
                        <a:rPr lang="en-US" sz="1600" baseline="0" dirty="0" smtClean="0"/>
                        <a:t> programming, high through demands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Statistics/Financial analysis/Optimizations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Monte Carlo, Neural computing,  Genetic algorithm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Stochastic </a:t>
                      </a:r>
                      <a:r>
                        <a:rPr lang="en-US" baseline="0" dirty="0" smtClean="0"/>
                        <a:t> progress, iterative,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Graph</a:t>
                      </a:r>
                      <a:r>
                        <a:rPr lang="en-US" baseline="0" dirty="0" smtClean="0"/>
                        <a:t> and Image processing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Ray trace, Video, Audio rendering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Real-time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08960" y="155971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GPU Applications Classes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106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" charset="0"/>
                <a:cs typeface="Times" charset="0"/>
              </a:rPr>
              <a:t>DGEMM using CPU and GPU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712711"/>
              </p:ext>
            </p:extLst>
          </p:nvPr>
        </p:nvGraphicFramePr>
        <p:xfrm>
          <a:off x="4305300" y="1911251"/>
          <a:ext cx="4572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090353"/>
              </p:ext>
            </p:extLst>
          </p:nvPr>
        </p:nvGraphicFramePr>
        <p:xfrm>
          <a:off x="152400" y="1905000"/>
          <a:ext cx="4190999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469392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Performance of PMM using CPU and GPU matrix algebra tools on shared memory system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15840" y="4730651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Performance of PMM using CPU and GPU matrix algebra tools on distributed memory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" charset="0"/>
              </a:rPr>
              <a:t>CUDA Threading Model</a:t>
            </a:r>
          </a:p>
        </p:txBody>
      </p:sp>
      <p:sp>
        <p:nvSpPr>
          <p:cNvPr id="2969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019800"/>
            <a:ext cx="1600200" cy="304800"/>
          </a:xfrm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A8BF2E3-FDAE-441E-9239-0D396E5E1E5F}" type="datetime4">
              <a:rPr lang="en-US" sz="1200" i="0">
                <a:solidFill>
                  <a:schemeClr val="bg2"/>
                </a:solidFill>
              </a:rPr>
              <a:pPr/>
              <a:t>October 5, 2012</a:t>
            </a:fld>
            <a:endParaRPr lang="en-US" sz="140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 i="0">
                <a:solidFill>
                  <a:schemeClr val="bg2"/>
                </a:solidFill>
              </a:rPr>
              <a:t>B524 Parallelism Languages and Systems</a:t>
            </a:r>
            <a:endParaRPr lang="en-US" sz="140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1" t="6842" r="32713" b="18668"/>
          <a:stretch>
            <a:fillRect/>
          </a:stretch>
        </p:blipFill>
        <p:spPr bwMode="auto">
          <a:xfrm>
            <a:off x="4343400" y="1903413"/>
            <a:ext cx="3048000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2971800" y="3505200"/>
            <a:ext cx="2362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2743200" y="4572000"/>
            <a:ext cx="198120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6934200" y="6248400"/>
            <a:ext cx="1219200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Palatino" charset="0"/>
            </a:endParaRPr>
          </a:p>
        </p:txBody>
      </p:sp>
      <p:sp>
        <p:nvSpPr>
          <p:cNvPr id="29704" name="TextBox 10"/>
          <p:cNvSpPr txBox="1">
            <a:spLocks noChangeArrowheads="1"/>
          </p:cNvSpPr>
          <p:nvPr/>
        </p:nvSpPr>
        <p:spPr bwMode="auto">
          <a:xfrm>
            <a:off x="76200" y="2362200"/>
            <a:ext cx="4076700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914400" indent="-3429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i="0" dirty="0">
                <a:latin typeface="Times New Roman" pitchFamily="18" charset="0"/>
              </a:rPr>
              <a:t>Each thread uses indices to decide what data to work on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i="0" dirty="0" err="1">
                <a:latin typeface="Times New Roman" pitchFamily="18" charset="0"/>
              </a:rPr>
              <a:t>blockIdx</a:t>
            </a:r>
            <a:r>
              <a:rPr lang="en-US" sz="2000" i="0" dirty="0">
                <a:latin typeface="Times New Roman" pitchFamily="18" charset="0"/>
              </a:rPr>
              <a:t>: 1D, 2D, or 3D (CUDA 4.0)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i="0" dirty="0" err="1">
                <a:latin typeface="Times New Roman" pitchFamily="18" charset="0"/>
              </a:rPr>
              <a:t>threadIdx</a:t>
            </a:r>
            <a:r>
              <a:rPr lang="en-US" sz="2000" i="0" dirty="0">
                <a:latin typeface="Times New Roman" pitchFamily="18" charset="0"/>
              </a:rPr>
              <a:t>: 1D, 2D, or 3D </a:t>
            </a:r>
          </a:p>
        </p:txBody>
      </p:sp>
    </p:spTree>
    <p:extLst>
      <p:ext uri="{BB962C8B-B14F-4D97-AF65-F5344CB8AC3E}">
        <p14:creationId xmlns:p14="http://schemas.microsoft.com/office/powerpoint/2010/main" val="105639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1"/>
            <a:ext cx="8229600" cy="1371599"/>
          </a:xfrm>
        </p:spPr>
        <p:txBody>
          <a:bodyPr>
            <a:normAutofit/>
          </a:bodyPr>
          <a:lstStyle/>
          <a:p>
            <a:r>
              <a:rPr lang="en-US" dirty="0" smtClean="0"/>
              <a:t>provide </a:t>
            </a:r>
            <a:r>
              <a:rPr lang="en-US" dirty="0"/>
              <a:t>a </a:t>
            </a:r>
            <a:r>
              <a:rPr lang="en-US" dirty="0" smtClean="0"/>
              <a:t>MapReduce programming </a:t>
            </a:r>
            <a:r>
              <a:rPr lang="en-US" dirty="0"/>
              <a:t>model that works </a:t>
            </a:r>
            <a:r>
              <a:rPr lang="en-US" dirty="0" smtClean="0"/>
              <a:t>on HPC </a:t>
            </a:r>
            <a:r>
              <a:rPr lang="en-US" dirty="0"/>
              <a:t>Clusters or </a:t>
            </a:r>
            <a:r>
              <a:rPr lang="en-US" dirty="0" smtClean="0"/>
              <a:t>Virtual Clusters cores </a:t>
            </a:r>
            <a:r>
              <a:rPr lang="en-US" dirty="0"/>
              <a:t>on traditional Intel architecture chip, cores on </a:t>
            </a:r>
            <a:r>
              <a:rPr lang="en-US" dirty="0" smtClean="0"/>
              <a:t>GPU.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35219"/>
            <a:ext cx="6172200" cy="357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7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CUDA: Thread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Kernel</a:t>
            </a:r>
          </a:p>
          <a:p>
            <a:pPr lvl="1"/>
            <a:r>
              <a:rPr lang="en-US" dirty="0" smtClean="0"/>
              <a:t>A device function invoked by the host computer</a:t>
            </a:r>
          </a:p>
          <a:p>
            <a:pPr lvl="1"/>
            <a:r>
              <a:rPr lang="en-US" dirty="0" smtClean="0"/>
              <a:t>Launches a grid with multiple blocks, and multiple threads per block</a:t>
            </a:r>
          </a:p>
          <a:p>
            <a:r>
              <a:rPr lang="en-US" dirty="0" smtClean="0"/>
              <a:t>Blocks</a:t>
            </a:r>
          </a:p>
          <a:p>
            <a:pPr lvl="1"/>
            <a:r>
              <a:rPr lang="en-US" dirty="0" smtClean="0"/>
              <a:t>Independent tasks comprised of multiple threads</a:t>
            </a:r>
          </a:p>
          <a:p>
            <a:pPr lvl="1"/>
            <a:r>
              <a:rPr lang="en-US" dirty="0" smtClean="0"/>
              <a:t>no synchronization between blocks</a:t>
            </a:r>
          </a:p>
          <a:p>
            <a:r>
              <a:rPr lang="en-US" dirty="0" smtClean="0"/>
              <a:t>SIMT: Single-Instruction Multiple-Thread</a:t>
            </a:r>
          </a:p>
          <a:p>
            <a:pPr lvl="1"/>
            <a:r>
              <a:rPr lang="en-US" dirty="0" smtClean="0"/>
              <a:t>Multiple threads executing time instruction on different data (SIMD), can diverge if </a:t>
            </a:r>
            <a:r>
              <a:rPr lang="en-US" dirty="0" err="1" smtClean="0"/>
              <a:t>neccesary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2" descr="C:\Users\Andrew\Documents\thesis\images\cuda_thread_hierarchy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32820" y="1920875"/>
            <a:ext cx="3869360" cy="44338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67400" y="6172200"/>
            <a:ext cx="1576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Image from [3]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CUDA: Software Stack</a:t>
            </a:r>
            <a:endParaRPr lang="en-US" dirty="0"/>
          </a:p>
        </p:txBody>
      </p:sp>
      <p:pic>
        <p:nvPicPr>
          <p:cNvPr id="3074" name="Picture 2" descr="C:\Users\Andrew\Documents\thesis\images\cuda_architectur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81629" y="1935163"/>
            <a:ext cx="6380742" cy="43894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75947" y="6172200"/>
            <a:ext cx="1576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Image from [5]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33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724400" y="1447800"/>
            <a:ext cx="3962400" cy="1295400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CUDA: Program Flow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038600" cy="443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Rectangle 33"/>
          <p:cNvSpPr/>
          <p:nvPr/>
        </p:nvSpPr>
        <p:spPr>
          <a:xfrm>
            <a:off x="7162800" y="1600200"/>
            <a:ext cx="1346200" cy="9839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902200" y="1600200"/>
            <a:ext cx="1346200" cy="9839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Memory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648200" y="4551915"/>
            <a:ext cx="4038600" cy="15742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148286" y="4650306"/>
            <a:ext cx="1346200" cy="137746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Device Memory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4840514" y="4650306"/>
            <a:ext cx="1442357" cy="13774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 Cores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282871" y="5240649"/>
            <a:ext cx="86541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282871" y="5437430"/>
            <a:ext cx="86541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282871" y="4847087"/>
            <a:ext cx="86541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282871" y="5043868"/>
            <a:ext cx="86541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282871" y="5634211"/>
            <a:ext cx="86541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282871" y="5830992"/>
            <a:ext cx="86541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588127" y="3429000"/>
            <a:ext cx="126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PCI-Express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848600" y="2819400"/>
            <a:ext cx="0" cy="167640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248400" y="1905000"/>
            <a:ext cx="914400" cy="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248400" y="2286000"/>
            <a:ext cx="914400" cy="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24600" y="4202668"/>
            <a:ext cx="811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Device</a:t>
            </a:r>
            <a:endParaRPr lang="en-US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6398694" y="2754868"/>
            <a:ext cx="61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Host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8869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25145" y="4900851"/>
            <a:ext cx="3765203" cy="180474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GB" sz="2000" b="1" dirty="0" smtClean="0"/>
              <a:t>Multicore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000" b="1" dirty="0"/>
              <a:t>Modest parallelism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000" b="1" dirty="0"/>
              <a:t>SIMD, MIMD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000" b="1" dirty="0"/>
              <a:t>Fast for threading code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000" b="1" dirty="0"/>
              <a:t>OpenMP, </a:t>
            </a:r>
            <a:r>
              <a:rPr lang="en-US" sz="2000" b="1" dirty="0" smtClean="0"/>
              <a:t>Pthreads</a:t>
            </a:r>
            <a:endParaRPr lang="en-GB" sz="2000" b="1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292231" y="1250098"/>
            <a:ext cx="5186217" cy="919401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/>
              <a:t>Parallel </a:t>
            </a:r>
            <a:r>
              <a:rPr lang="en-GB" sz="2400" b="1" dirty="0" smtClean="0"/>
              <a:t>Programming Models on Shared Memory System</a:t>
            </a:r>
            <a:endParaRPr lang="en-GB" sz="2400" b="1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24761" y="3200399"/>
            <a:ext cx="4065587" cy="7831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marL="265113" indent="-265113"/>
            <a:r>
              <a:rPr lang="en-GB" sz="2000" b="1" dirty="0">
                <a:solidFill>
                  <a:srgbClr val="FF0000"/>
                </a:solidFill>
              </a:rPr>
              <a:t>Task parallelism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/>
              <a:t>Explicit </a:t>
            </a:r>
            <a:r>
              <a:rPr lang="en-GB" sz="2000" b="1" dirty="0" smtClean="0"/>
              <a:t>parallel threads</a:t>
            </a:r>
            <a:endParaRPr lang="en-GB" sz="2000" b="1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771202" y="3067288"/>
            <a:ext cx="4057650" cy="112371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Data parallelism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/>
              <a:t>Operate simultaneously on bulk </a:t>
            </a:r>
            <a:r>
              <a:rPr lang="en-GB" sz="2000" b="1" dirty="0" smtClean="0"/>
              <a:t>data (SPMD)</a:t>
            </a:r>
            <a:endParaRPr lang="en-GB" sz="2000" b="1" dirty="0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7198891">
            <a:off x="3123048" y="2396312"/>
            <a:ext cx="865187" cy="576262"/>
          </a:xfrm>
          <a:prstGeom prst="rightArrow">
            <a:avLst>
              <a:gd name="adj1" fmla="val 50000"/>
              <a:gd name="adj2" fmla="val 37534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3013640">
            <a:off x="5440085" y="2398185"/>
            <a:ext cx="865187" cy="576262"/>
          </a:xfrm>
          <a:prstGeom prst="rightArrow">
            <a:avLst>
              <a:gd name="adj1" fmla="val 50000"/>
              <a:gd name="adj2" fmla="val 37534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5181600" y="4900851"/>
            <a:ext cx="3200400" cy="180474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GB" sz="2000" b="1" dirty="0" smtClean="0"/>
              <a:t>GPU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/>
              <a:t>Massive parallelism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SIMT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/>
              <a:t>Fast for vector code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/>
              <a:t>CUDA, </a:t>
            </a:r>
            <a:r>
              <a:rPr lang="en-GB" sz="2000" b="1" dirty="0" smtClean="0"/>
              <a:t>MAGMA </a:t>
            </a:r>
            <a:endParaRPr lang="en-GB" sz="2000" b="1" dirty="0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 rot="5211072">
            <a:off x="6646516" y="4274100"/>
            <a:ext cx="741242" cy="576262"/>
          </a:xfrm>
          <a:prstGeom prst="rightArrow">
            <a:avLst>
              <a:gd name="adj1" fmla="val 50000"/>
              <a:gd name="adj2" fmla="val 37534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 rot="8383926">
            <a:off x="4032829" y="4294881"/>
            <a:ext cx="1058578" cy="576262"/>
          </a:xfrm>
          <a:prstGeom prst="rightArrow">
            <a:avLst>
              <a:gd name="adj1" fmla="val 50000"/>
              <a:gd name="adj2" fmla="val 41502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1070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0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r>
              <a:rPr lang="en-US" dirty="0" smtClean="0"/>
              <a:t>Code Samples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066800"/>
            <a:ext cx="868680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SPMD</a:t>
            </a:r>
          </a:p>
          <a:p>
            <a:r>
              <a:rPr lang="en-US" sz="1400" dirty="0" smtClean="0"/>
              <a:t>for </a:t>
            </a:r>
            <a:r>
              <a:rPr lang="en-US" sz="1400" dirty="0"/>
              <a:t>(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tid</a:t>
            </a:r>
            <a:r>
              <a:rPr lang="en-US" sz="1400" dirty="0"/>
              <a:t> = 0;tid&lt;</a:t>
            </a:r>
            <a:r>
              <a:rPr lang="en-US" sz="1400" dirty="0" err="1"/>
              <a:t>num_threads;tid</a:t>
            </a:r>
            <a:r>
              <a:rPr lang="en-US" sz="1400" dirty="0"/>
              <a:t>++){</a:t>
            </a:r>
          </a:p>
          <a:p>
            <a:r>
              <a:rPr lang="en-US" sz="1400" dirty="0"/>
              <a:t>	</a:t>
            </a:r>
          </a:p>
          <a:p>
            <a:r>
              <a:rPr lang="en-US" sz="1400" dirty="0" smtClean="0"/>
              <a:t>if </a:t>
            </a:r>
            <a:r>
              <a:rPr lang="en-US" sz="1400" dirty="0"/>
              <a:t>(</a:t>
            </a:r>
            <a:r>
              <a:rPr lang="en-US" sz="1400" dirty="0" err="1" smtClean="0"/>
              <a:t>pthread_create</a:t>
            </a:r>
            <a:r>
              <a:rPr lang="en-US" sz="1400" dirty="0" smtClean="0"/>
              <a:t>(</a:t>
            </a:r>
            <a:r>
              <a:rPr lang="en-US" sz="1400" dirty="0" err="1" smtClean="0"/>
              <a:t>NULL,NULL,RunPandaCPUMapThread</a:t>
            </a:r>
            <a:r>
              <a:rPr lang="en-US" sz="1400" dirty="0" smtClean="0"/>
              <a:t>, </a:t>
            </a:r>
            <a:r>
              <a:rPr lang="en-US" sz="1400" dirty="0" err="1" smtClean="0"/>
              <a:t>panda_cpu_task_info</a:t>
            </a:r>
            <a:r>
              <a:rPr lang="en-US" sz="1400" dirty="0" smtClean="0"/>
              <a:t>[</a:t>
            </a:r>
            <a:r>
              <a:rPr lang="en-US" sz="1400" dirty="0" err="1" smtClean="0"/>
              <a:t>tid</a:t>
            </a:r>
            <a:r>
              <a:rPr lang="en-US" sz="1400" dirty="0" smtClean="0"/>
              <a:t>])!=</a:t>
            </a:r>
            <a:r>
              <a:rPr lang="en-US" sz="1400" dirty="0"/>
              <a:t>0) </a:t>
            </a:r>
          </a:p>
          <a:p>
            <a:r>
              <a:rPr lang="en-US" sz="1400" dirty="0"/>
              <a:t>	</a:t>
            </a:r>
            <a:r>
              <a:rPr lang="en-US" sz="1400" dirty="0" err="1"/>
              <a:t>perror</a:t>
            </a:r>
            <a:r>
              <a:rPr lang="en-US" sz="1400" dirty="0"/>
              <a:t>("Thread creation failed!\n");</a:t>
            </a:r>
          </a:p>
          <a:p>
            <a:r>
              <a:rPr lang="en-US" sz="1400" dirty="0"/>
              <a:t>	}//for</a:t>
            </a:r>
          </a:p>
          <a:p>
            <a:r>
              <a:rPr lang="en-US" sz="1400" dirty="0" smtClean="0"/>
              <a:t>for </a:t>
            </a:r>
            <a:r>
              <a:rPr lang="en-US" sz="1400" dirty="0"/>
              <a:t>(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tid</a:t>
            </a:r>
            <a:r>
              <a:rPr lang="en-US" sz="1400" dirty="0"/>
              <a:t> = 0;tid&lt;</a:t>
            </a:r>
            <a:r>
              <a:rPr lang="en-US" sz="1400" dirty="0" err="1"/>
              <a:t>num_threads;tid</a:t>
            </a:r>
            <a:r>
              <a:rPr lang="en-US" sz="1400" dirty="0"/>
              <a:t>++){</a:t>
            </a:r>
          </a:p>
          <a:p>
            <a:r>
              <a:rPr lang="en-US" sz="1400" dirty="0"/>
              <a:t>	void *</a:t>
            </a:r>
            <a:r>
              <a:rPr lang="en-US" sz="1400" dirty="0" err="1"/>
              <a:t>exitstat</a:t>
            </a:r>
            <a:r>
              <a:rPr lang="en-US" sz="1400" dirty="0"/>
              <a:t>;</a:t>
            </a:r>
          </a:p>
          <a:p>
            <a:r>
              <a:rPr lang="en-US" sz="1400" dirty="0" smtClean="0"/>
              <a:t>if </a:t>
            </a:r>
            <a:r>
              <a:rPr lang="en-US" sz="1400" dirty="0"/>
              <a:t>(</a:t>
            </a:r>
            <a:r>
              <a:rPr lang="en-US" sz="1400" dirty="0" err="1"/>
              <a:t>pthread_join</a:t>
            </a:r>
            <a:r>
              <a:rPr lang="en-US" sz="1400" dirty="0"/>
              <a:t>(</a:t>
            </a:r>
            <a:r>
              <a:rPr lang="en-US" sz="1400" dirty="0" err="1"/>
              <a:t>d_g_state</a:t>
            </a:r>
            <a:r>
              <a:rPr lang="en-US" sz="1400" dirty="0"/>
              <a:t>-&gt;</a:t>
            </a:r>
            <a:r>
              <a:rPr lang="en-US" sz="1400" dirty="0" err="1"/>
              <a:t>panda_cpu_task</a:t>
            </a:r>
            <a:r>
              <a:rPr lang="en-US" sz="1400" dirty="0"/>
              <a:t>[</a:t>
            </a:r>
            <a:r>
              <a:rPr lang="en-US" sz="1400" dirty="0" err="1"/>
              <a:t>tid</a:t>
            </a:r>
            <a:r>
              <a:rPr lang="en-US" sz="1400" dirty="0"/>
              <a:t>],&amp;</a:t>
            </a:r>
            <a:r>
              <a:rPr lang="en-US" sz="1400" dirty="0" err="1"/>
              <a:t>exitstat</a:t>
            </a:r>
            <a:r>
              <a:rPr lang="en-US" sz="1400" dirty="0"/>
              <a:t>)!=0) </a:t>
            </a:r>
            <a:r>
              <a:rPr lang="en-US" sz="1400" dirty="0" err="1"/>
              <a:t>perror</a:t>
            </a:r>
            <a:r>
              <a:rPr lang="en-US" sz="1400" dirty="0"/>
              <a:t>("joining failed");</a:t>
            </a:r>
          </a:p>
          <a:p>
            <a:r>
              <a:rPr lang="en-US" sz="1400" dirty="0"/>
              <a:t>	}//for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3333155"/>
            <a:ext cx="868680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SIMD</a:t>
            </a:r>
          </a:p>
          <a:p>
            <a:r>
              <a:rPr lang="en-US" sz="1400" dirty="0" smtClean="0"/>
              <a:t>void </a:t>
            </a:r>
            <a:r>
              <a:rPr lang="en-US" sz="1400" dirty="0"/>
              <a:t>add(uint32_t *a, uint32_t *b, uint32_t *c, </a:t>
            </a:r>
            <a:r>
              <a:rPr lang="en-US" sz="1400" dirty="0" err="1"/>
              <a:t>int</a:t>
            </a:r>
            <a:r>
              <a:rPr lang="en-US" sz="1400" dirty="0"/>
              <a:t> n) {</a:t>
            </a:r>
          </a:p>
          <a:p>
            <a:r>
              <a:rPr lang="en-US" sz="1400" dirty="0"/>
              <a:t>  for(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=0; </a:t>
            </a:r>
            <a:r>
              <a:rPr lang="en-US" sz="1400" dirty="0" err="1"/>
              <a:t>i</a:t>
            </a:r>
            <a:r>
              <a:rPr lang="en-US" sz="1400" dirty="0"/>
              <a:t>&lt;n; </a:t>
            </a:r>
            <a:r>
              <a:rPr lang="en-US" sz="1400" dirty="0" err="1"/>
              <a:t>i</a:t>
            </a:r>
            <a:r>
              <a:rPr lang="en-US" sz="1400" dirty="0"/>
              <a:t>+=4) {</a:t>
            </a:r>
          </a:p>
          <a:p>
            <a:r>
              <a:rPr lang="en-US" sz="1400" dirty="0"/>
              <a:t>    //compute c[</a:t>
            </a:r>
            <a:r>
              <a:rPr lang="en-US" sz="1400" dirty="0" err="1"/>
              <a:t>i</a:t>
            </a:r>
            <a:r>
              <a:rPr lang="en-US" sz="1400" dirty="0"/>
              <a:t>], c[i+1], c[i+2], c[i+3]</a:t>
            </a:r>
          </a:p>
          <a:p>
            <a:r>
              <a:rPr lang="en-US" sz="1400" dirty="0"/>
              <a:t>    uint32×4_t a4 = vld1q_u32(</a:t>
            </a:r>
            <a:r>
              <a:rPr lang="en-US" sz="1400" dirty="0" err="1"/>
              <a:t>a+i</a:t>
            </a:r>
            <a:r>
              <a:rPr lang="en-US" sz="1400" dirty="0"/>
              <a:t>);</a:t>
            </a:r>
          </a:p>
          <a:p>
            <a:r>
              <a:rPr lang="en-US" sz="1400" dirty="0"/>
              <a:t>    uint32×4_t b4 = vld1q_u32(</a:t>
            </a:r>
            <a:r>
              <a:rPr lang="en-US" sz="1400" dirty="0" err="1"/>
              <a:t>b+i</a:t>
            </a:r>
            <a:r>
              <a:rPr lang="en-US" sz="1400" dirty="0"/>
              <a:t>);</a:t>
            </a:r>
          </a:p>
          <a:p>
            <a:r>
              <a:rPr lang="en-US" sz="1400" dirty="0"/>
              <a:t>    uint32×4_t c4 = vaddq_u32(a4,b4);</a:t>
            </a:r>
          </a:p>
          <a:p>
            <a:r>
              <a:rPr lang="en-US" sz="1400" dirty="0"/>
              <a:t>    vst1q_u32(c+i,c4);</a:t>
            </a:r>
          </a:p>
          <a:p>
            <a:r>
              <a:rPr lang="en-US" sz="1400" dirty="0"/>
              <a:t>  }</a:t>
            </a:r>
          </a:p>
          <a:p>
            <a:r>
              <a:rPr lang="en-US" sz="1400" dirty="0"/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579924"/>
            <a:ext cx="86868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SIMT</a:t>
            </a:r>
          </a:p>
          <a:p>
            <a:r>
              <a:rPr lang="en-US" sz="1400" dirty="0" smtClean="0"/>
              <a:t>__</a:t>
            </a:r>
            <a:r>
              <a:rPr lang="en-US" sz="1400" dirty="0"/>
              <a:t>global__ void add(float *a, float *b, float *c) {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= </a:t>
            </a:r>
            <a:r>
              <a:rPr lang="en-US" sz="1400" dirty="0" err="1"/>
              <a:t>blockIdx.x</a:t>
            </a:r>
            <a:r>
              <a:rPr lang="en-US" sz="1400" dirty="0"/>
              <a:t> * </a:t>
            </a:r>
            <a:r>
              <a:rPr lang="en-US" sz="1400" dirty="0" err="1"/>
              <a:t>blockDim.x</a:t>
            </a:r>
            <a:r>
              <a:rPr lang="en-US" sz="1400" dirty="0"/>
              <a:t> + </a:t>
            </a:r>
            <a:r>
              <a:rPr lang="en-US" sz="1400" dirty="0" err="1"/>
              <a:t>threadIdx.x</a:t>
            </a:r>
            <a:r>
              <a:rPr lang="en-US" sz="1400" dirty="0"/>
              <a:t>;</a:t>
            </a:r>
          </a:p>
          <a:p>
            <a:r>
              <a:rPr lang="en-US" sz="1400" dirty="0"/>
              <a:t>  a[</a:t>
            </a:r>
            <a:r>
              <a:rPr lang="en-US" sz="1400" dirty="0" err="1"/>
              <a:t>i</a:t>
            </a:r>
            <a:r>
              <a:rPr lang="en-US" sz="1400" dirty="0"/>
              <a:t>]=b[</a:t>
            </a:r>
            <a:r>
              <a:rPr lang="en-US" sz="1400" dirty="0" err="1"/>
              <a:t>i</a:t>
            </a:r>
            <a:r>
              <a:rPr lang="en-US" sz="1400" dirty="0"/>
              <a:t>]+c[</a:t>
            </a:r>
            <a:r>
              <a:rPr lang="en-US" sz="1400" dirty="0" err="1"/>
              <a:t>i</a:t>
            </a:r>
            <a:r>
              <a:rPr lang="en-US" sz="1400" dirty="0"/>
              <a:t>]; //no loop!</a:t>
            </a:r>
          </a:p>
          <a:p>
            <a:r>
              <a:rPr lang="en-US" sz="1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873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Parallel Programming Tools of GPU and CPU on Shared Memory System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GPU Programming Tools</a:t>
            </a:r>
          </a:p>
          <a:p>
            <a:pPr lvl="1"/>
            <a:r>
              <a:rPr lang="en-US" dirty="0" smtClean="0"/>
              <a:t>Programming Language:</a:t>
            </a:r>
          </a:p>
          <a:p>
            <a:pPr lvl="2"/>
            <a:r>
              <a:rPr lang="en-US" dirty="0" smtClean="0"/>
              <a:t>Low Level: CUDA, OpenCL</a:t>
            </a:r>
          </a:p>
          <a:p>
            <a:pPr lvl="2"/>
            <a:r>
              <a:rPr lang="en-US" dirty="0" smtClean="0"/>
              <a:t>High Level: </a:t>
            </a:r>
            <a:r>
              <a:rPr lang="en-US" dirty="0" err="1" smtClean="0"/>
              <a:t>OpenACC</a:t>
            </a:r>
            <a:r>
              <a:rPr lang="en-US" dirty="0" smtClean="0"/>
              <a:t>, Accelerator, Haskell, </a:t>
            </a:r>
          </a:p>
          <a:p>
            <a:pPr lvl="1"/>
            <a:r>
              <a:rPr lang="en-US" dirty="0" smtClean="0"/>
              <a:t>Libraries: </a:t>
            </a:r>
            <a:r>
              <a:rPr lang="en-US" dirty="0" err="1" smtClean="0"/>
              <a:t>cuBLAS</a:t>
            </a:r>
            <a:r>
              <a:rPr lang="en-US" dirty="0" smtClean="0"/>
              <a:t>, </a:t>
            </a:r>
            <a:r>
              <a:rPr lang="en-US" dirty="0"/>
              <a:t>MAGMA</a:t>
            </a:r>
            <a:r>
              <a:rPr lang="en-US" dirty="0" smtClean="0"/>
              <a:t>, PLASMA,</a:t>
            </a:r>
          </a:p>
          <a:p>
            <a:r>
              <a:rPr lang="en-US" dirty="0" smtClean="0"/>
              <a:t>CPU Programming Tools</a:t>
            </a:r>
          </a:p>
          <a:p>
            <a:pPr lvl="1"/>
            <a:r>
              <a:rPr lang="en-US" dirty="0" smtClean="0"/>
              <a:t>Programming Language:</a:t>
            </a:r>
          </a:p>
          <a:p>
            <a:pPr lvl="2"/>
            <a:r>
              <a:rPr lang="en-US" dirty="0" smtClean="0"/>
              <a:t>Low Level: C/C++, Fortran, Java</a:t>
            </a:r>
          </a:p>
          <a:p>
            <a:pPr lvl="2"/>
            <a:r>
              <a:rPr lang="en-US" dirty="0" smtClean="0"/>
              <a:t>High Level: LINQ, Haskell, High-Performance Fortran</a:t>
            </a:r>
          </a:p>
          <a:p>
            <a:pPr lvl="1"/>
            <a:r>
              <a:rPr lang="en-US" dirty="0" smtClean="0"/>
              <a:t>Libraries: OpenMP, Pthreads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3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56488"/>
          </a:xfrm>
        </p:spPr>
        <p:txBody>
          <a:bodyPr>
            <a:noAutofit/>
          </a:bodyPr>
          <a:lstStyle/>
          <a:p>
            <a:r>
              <a:rPr lang="en-US" sz="4000" dirty="0" smtClean="0"/>
              <a:t>Features of GPU and CPU </a:t>
            </a:r>
            <a:r>
              <a:rPr lang="en-US" sz="4000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CPU: </a:t>
            </a:r>
          </a:p>
          <a:p>
            <a:pPr lvl="1"/>
            <a:r>
              <a:rPr lang="en-US" dirty="0" smtClean="0"/>
              <a:t>Modest parallelism</a:t>
            </a:r>
          </a:p>
          <a:p>
            <a:pPr lvl="1"/>
            <a:r>
              <a:rPr lang="en-US" dirty="0" smtClean="0"/>
              <a:t>Prefer task parallelism</a:t>
            </a:r>
          </a:p>
          <a:p>
            <a:pPr lvl="1"/>
            <a:r>
              <a:rPr lang="en-US" dirty="0" smtClean="0"/>
              <a:t>Computation complexity &lt; Memory complexity</a:t>
            </a:r>
          </a:p>
          <a:p>
            <a:r>
              <a:rPr lang="en-US" dirty="0" smtClean="0"/>
              <a:t>GPU:</a:t>
            </a:r>
          </a:p>
          <a:p>
            <a:pPr lvl="1"/>
            <a:r>
              <a:rPr lang="en-US" dirty="0" smtClean="0"/>
              <a:t>Massive parallelism</a:t>
            </a:r>
          </a:p>
          <a:p>
            <a:pPr lvl="1"/>
            <a:r>
              <a:rPr lang="en-US" dirty="0" smtClean="0"/>
              <a:t>Prefer data parallelism</a:t>
            </a:r>
          </a:p>
          <a:p>
            <a:pPr lvl="1"/>
            <a:r>
              <a:rPr lang="en-US" dirty="0" smtClean="0"/>
              <a:t>Computation complexity &gt; Memory complexity</a:t>
            </a:r>
          </a:p>
        </p:txBody>
      </p:sp>
    </p:spTree>
    <p:extLst>
      <p:ext uri="{BB962C8B-B14F-4D97-AF65-F5344CB8AC3E}">
        <p14:creationId xmlns:p14="http://schemas.microsoft.com/office/powerpoint/2010/main" val="11000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" charset="0"/>
                <a:cs typeface="Times" charset="0"/>
              </a:rPr>
              <a:t>Sample: Matrix Algebra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137164"/>
              </p:ext>
            </p:extLst>
          </p:nvPr>
        </p:nvGraphicFramePr>
        <p:xfrm>
          <a:off x="457200" y="1828800"/>
          <a:ext cx="8229600" cy="3657512"/>
        </p:xfrm>
        <a:graphic>
          <a:graphicData uri="http://schemas.openxmlformats.org/drawingml/2006/table">
            <a:tbl>
              <a:tblPr/>
              <a:tblGrid>
                <a:gridCol w="1676400"/>
                <a:gridCol w="1905000"/>
                <a:gridCol w="2133600"/>
                <a:gridCol w="2514600"/>
              </a:tblGrid>
              <a:tr h="64001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Programming Model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Algorithm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Customized Libraries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User Implementation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1431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Sequential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Naïve approach, tiles matrix multiply, BLAS,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Vendor supplied package (ie, Intel MKL), ATLAS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Fortran, C, C++, C#, Java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</a:tr>
              <a:tr h="91431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Shared memory system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Blocked algorithm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ATLAS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CUBLAS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Parallel MKL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MAGMA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PThreads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, CILK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TPL, PLINQ, OpenMP,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CUDA,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OpenACC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, OpenCL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</a:tr>
              <a:tr h="91431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Distributed memory system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BMR algorithm, 1D blocked, 2D blocked.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ScalePack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PLASMA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MPI, Twister, Dryad, Hadoop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0600" y="580644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GPU Tools: CUBLAS, MAGMA, PLASMA, </a:t>
            </a:r>
            <a:r>
              <a:rPr lang="en-US" dirty="0" err="1" smtClean="0"/>
              <a:t>OpenACC</a:t>
            </a:r>
            <a:r>
              <a:rPr lang="en-US" dirty="0" smtClean="0"/>
              <a:t>, Accelerate, CUDA, OpenCL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4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</a:t>
            </a:r>
          </a:p>
          <a:p>
            <a:r>
              <a:rPr lang="en-US" sz="2800" dirty="0" smtClean="0"/>
              <a:t>Panda: MapReduce Framework on GPU’s and CPU’s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Design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Implementation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Applications and Evaluation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C-means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Matrix Multiplication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Word Count</a:t>
            </a:r>
          </a:p>
          <a:p>
            <a:r>
              <a:rPr lang="en-US" sz="2800" dirty="0" smtClean="0"/>
              <a:t>Conclusion and Lessons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1517</TotalTime>
  <Words>1521</Words>
  <Application>Microsoft Office PowerPoint</Application>
  <PresentationFormat>On-screen Show (4:3)</PresentationFormat>
  <Paragraphs>339</Paragraphs>
  <Slides>32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Flow</vt:lpstr>
      <vt:lpstr>Document</vt:lpstr>
      <vt:lpstr>Co-processing SPMD Computation on GPUs and CPUs with MapReduce Interface on Shared Memory System</vt:lpstr>
      <vt:lpstr>Outline</vt:lpstr>
      <vt:lpstr>Research Goal</vt:lpstr>
      <vt:lpstr>PowerPoint Presentation</vt:lpstr>
      <vt:lpstr>Code Samples</vt:lpstr>
      <vt:lpstr>Parallel Programming Tools of GPU and CPU on Shared Memory System</vt:lpstr>
      <vt:lpstr>Features of GPU and CPU Applications</vt:lpstr>
      <vt:lpstr>Sample: Matrix Algebra</vt:lpstr>
      <vt:lpstr>Outline</vt:lpstr>
      <vt:lpstr>Panda: MapReduce Framework on GPU’s and CPU’s</vt:lpstr>
      <vt:lpstr>Heterogeneous MapReduce Programming Model </vt:lpstr>
      <vt:lpstr>Panda Architecture 0.4</vt:lpstr>
      <vt:lpstr>API</vt:lpstr>
      <vt:lpstr>Sample Code of Heterogeneous MapReduce</vt:lpstr>
      <vt:lpstr>Implementation Details</vt:lpstr>
      <vt:lpstr>Applications and Evaluation</vt:lpstr>
      <vt:lpstr>C-means MapReduce Algorithm</vt:lpstr>
      <vt:lpstr>C-means results: 1) granularity, 2) workload balance, 3) cache static data, 4) performance compare</vt:lpstr>
      <vt:lpstr>Matrix Multiplication: 1) auto tuning, 2) performance compare </vt:lpstr>
      <vt:lpstr>Word Count:1) granularity, 2) workload balance, 3) performance compare</vt:lpstr>
      <vt:lpstr>Programmability: number of code lines of three applications using Panda</vt:lpstr>
      <vt:lpstr>Conclusion and Lessons</vt:lpstr>
      <vt:lpstr>Acknowledgement</vt:lpstr>
      <vt:lpstr>Backup slides</vt:lpstr>
      <vt:lpstr>Multi Core Architecture</vt:lpstr>
      <vt:lpstr>Fermi GPU Architecture</vt:lpstr>
      <vt:lpstr>PowerPoint Presentation</vt:lpstr>
      <vt:lpstr>DGEMM using CPU and GPU </vt:lpstr>
      <vt:lpstr>CUDA Threading Model</vt:lpstr>
      <vt:lpstr>CUDA: Thread Model</vt:lpstr>
      <vt:lpstr>CUDA: Software Stack</vt:lpstr>
      <vt:lpstr>CUDA: Program Flow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Panda: MapReduce framework on GPU’s and CPU’s</dc:title>
  <dc:creator>lihui</dc:creator>
  <cp:lastModifiedBy>lihui</cp:lastModifiedBy>
  <cp:revision>63</cp:revision>
  <dcterms:created xsi:type="dcterms:W3CDTF">2006-08-16T00:00:00Z</dcterms:created>
  <dcterms:modified xsi:type="dcterms:W3CDTF">2012-10-05T19:16:23Z</dcterms:modified>
</cp:coreProperties>
</file>