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8" r:id="rId9"/>
    <p:sldId id="277" r:id="rId10"/>
    <p:sldId id="279" r:id="rId11"/>
    <p:sldId id="272" r:id="rId12"/>
    <p:sldId id="273" r:id="rId13"/>
    <p:sldId id="274" r:id="rId14"/>
    <p:sldId id="275" r:id="rId15"/>
    <p:sldId id="281" r:id="rId16"/>
    <p:sldId id="280" r:id="rId17"/>
    <p:sldId id="283" r:id="rId18"/>
    <p:sldId id="282" r:id="rId19"/>
    <p:sldId id="284" r:id="rId20"/>
    <p:sldId id="285" r:id="rId21"/>
    <p:sldId id="286" r:id="rId22"/>
    <p:sldId id="287" r:id="rId23"/>
    <p:sldId id="291" r:id="rId24"/>
    <p:sldId id="292" r:id="rId25"/>
    <p:sldId id="293" r:id="rId26"/>
    <p:sldId id="289" r:id="rId27"/>
    <p:sldId id="290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851917-0BC6-4462-A12F-1ACC16828555}">
          <p14:sldIdLst>
            <p14:sldId id="256"/>
            <p14:sldId id="257"/>
          </p14:sldIdLst>
        </p14:section>
        <p14:section name="The Problem" id="{B2959029-F5C8-431E-B65E-C04A98EFCE17}">
          <p14:sldIdLst>
            <p14:sldId id="258"/>
            <p14:sldId id="259"/>
            <p14:sldId id="260"/>
          </p14:sldIdLst>
        </p14:section>
        <p14:section name="State of the Art" id="{2188B852-511E-4BEC-885C-1C395D70E423}">
          <p14:sldIdLst>
            <p14:sldId id="262"/>
            <p14:sldId id="271"/>
            <p14:sldId id="278"/>
            <p14:sldId id="277"/>
            <p14:sldId id="279"/>
          </p14:sldIdLst>
        </p14:section>
        <p14:section name="Proposed Solution" id="{3F5C7D1E-3A1C-4C47-9514-D2BBEF43DA43}">
          <p14:sldIdLst>
            <p14:sldId id="272"/>
            <p14:sldId id="273"/>
            <p14:sldId id="274"/>
            <p14:sldId id="275"/>
            <p14:sldId id="281"/>
            <p14:sldId id="280"/>
            <p14:sldId id="283"/>
            <p14:sldId id="282"/>
            <p14:sldId id="284"/>
            <p14:sldId id="285"/>
            <p14:sldId id="286"/>
            <p14:sldId id="287"/>
            <p14:sldId id="291"/>
            <p14:sldId id="292"/>
            <p14:sldId id="293"/>
          </p14:sldIdLst>
        </p14:section>
        <p14:section name="Current Results" id="{34B9085B-7593-475E-8A2B-95FF93B36288}">
          <p14:sldIdLst>
            <p14:sldId id="289"/>
            <p14:sldId id="290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75"/>
    <a:srgbClr val="BCBCB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552" autoAdjust="0"/>
  </p:normalViewPr>
  <p:slideViewPr>
    <p:cSldViewPr snapToGrid="0">
      <p:cViewPr>
        <p:scale>
          <a:sx n="91" d="100"/>
          <a:sy n="91" d="100"/>
        </p:scale>
        <p:origin x="49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i\InCloud\IUBox\My%20Box%20Files\Sponge\Benchmarks\Omb\Benchmar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E:\Sali\InCloud\IUBox\Box%20Sync\pwc\pwcperformanc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E:\Sali\InCloud\IUBox\Box%20Sync\pwc\pwcperformance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E:\Sali\InCloud\IUBox\Box%20Sync\pwc\pwcperformanc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i\InCloud\IUBox\My%20Box%20Files\Sponge\Benchmarks\Omb\Benchmar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i\InCloud\IUBox\Box%20Sync\Benchmarks\Omb\version2\Benchmar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i\InCloud\IUBox\Box%20Sync\Benchmarks\Omb\version2\Benchmar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i\InCloud\IUBox\My%20Box%20Files\Sponge\Benchmarks\Omb\Benchmark_OMPI-trunk-r303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i\InCloud\IUBox\My%20Box%20Files\Sponge\Benchmarks\Omb\Benchmark_OMPI-trunk-r303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G:\Box%20Sync\pwc\pwcperformance_largeda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E:\Sali\InCloud\IUBox\Box%20Sync\pwc\pwcperformance_largedat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E:\Sali\InCloud\IUBox\Box%20Sync\pwc\pwcperformance_large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0409873008299"/>
          <c:y val="4.0577765003650242E-2"/>
          <c:w val="0.83552566798715378"/>
          <c:h val="0.75618474773986588"/>
        </c:manualLayout>
      </c:layout>
      <c:lineChart>
        <c:grouping val="standard"/>
        <c:varyColors val="0"/>
        <c:ser>
          <c:idx val="2"/>
          <c:order val="0"/>
          <c:tx>
            <c:strRef>
              <c:f>Allreduce!$E$2</c:f>
              <c:strCache>
                <c:ptCount val="1"/>
                <c:pt idx="0">
                  <c:v>FastMPJ Java in FG</c:v>
                </c:pt>
              </c:strCache>
            </c:strRef>
          </c:tx>
          <c:spPr>
            <a:ln w="63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x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val>
            <c:numRef>
              <c:f>Allreduce!$E$4:$E$25</c:f>
              <c:numCache>
                <c:formatCode>0.00</c:formatCode>
                <c:ptCount val="22"/>
                <c:pt idx="0">
                  <c:v>62.410052037193736</c:v>
                </c:pt>
                <c:pt idx="1">
                  <c:v>47.499291570450872</c:v>
                </c:pt>
                <c:pt idx="2">
                  <c:v>41.68887498978313</c:v>
                </c:pt>
                <c:pt idx="3">
                  <c:v>37.887937497847169</c:v>
                </c:pt>
                <c:pt idx="4">
                  <c:v>48.771927057259433</c:v>
                </c:pt>
                <c:pt idx="5">
                  <c:v>32.054093738831035</c:v>
                </c:pt>
                <c:pt idx="6">
                  <c:v>35.527312515720602</c:v>
                </c:pt>
                <c:pt idx="7">
                  <c:v>45.34612493974533</c:v>
                </c:pt>
                <c:pt idx="8">
                  <c:v>48.215541662708937</c:v>
                </c:pt>
                <c:pt idx="9">
                  <c:v>58.757291676859438</c:v>
                </c:pt>
                <c:pt idx="10">
                  <c:v>82.133906192059911</c:v>
                </c:pt>
                <c:pt idx="11">
                  <c:v>133.56077084623976</c:v>
                </c:pt>
                <c:pt idx="12">
                  <c:v>200.98992706137594</c:v>
                </c:pt>
                <c:pt idx="13">
                  <c:v>268.17069788921771</c:v>
                </c:pt>
                <c:pt idx="14">
                  <c:v>508.07781255116362</c:v>
                </c:pt>
                <c:pt idx="15">
                  <c:v>1272.8947916912093</c:v>
                </c:pt>
                <c:pt idx="16">
                  <c:v>2180.1602084148367</c:v>
                </c:pt>
                <c:pt idx="17">
                  <c:v>4049.55156255255</c:v>
                </c:pt>
                <c:pt idx="18">
                  <c:v>7529.1357291825962</c:v>
                </c:pt>
                <c:pt idx="19">
                  <c:v>14535.624270803635</c:v>
                </c:pt>
                <c:pt idx="20">
                  <c:v>27580.794375068432</c:v>
                </c:pt>
                <c:pt idx="21">
                  <c:v>55421.655937548108</c:v>
                </c:pt>
              </c:numCache>
            </c:numRef>
          </c:val>
          <c:smooth val="0"/>
        </c:ser>
        <c:ser>
          <c:idx val="5"/>
          <c:order val="1"/>
          <c:tx>
            <c:v>OMPI-nightly Java FG</c:v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4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val>
            <c:numRef>
              <c:f>Allreduce!$H$4:$H$25</c:f>
              <c:numCache>
                <c:formatCode>0.00</c:formatCode>
                <c:ptCount val="22"/>
                <c:pt idx="0">
                  <c:v>20.190964142481434</c:v>
                </c:pt>
                <c:pt idx="1">
                  <c:v>16.925652821858666</c:v>
                </c:pt>
                <c:pt idx="2">
                  <c:v>15.781191488106998</c:v>
                </c:pt>
                <c:pt idx="3">
                  <c:v>15.968129038810702</c:v>
                </c:pt>
                <c:pt idx="4">
                  <c:v>17.388400932153033</c:v>
                </c:pt>
                <c:pt idx="5">
                  <c:v>19.736009339491467</c:v>
                </c:pt>
                <c:pt idx="6">
                  <c:v>20.643013219038604</c:v>
                </c:pt>
                <c:pt idx="7">
                  <c:v>22.172396381696</c:v>
                </c:pt>
                <c:pt idx="8">
                  <c:v>25.890693068504302</c:v>
                </c:pt>
                <c:pt idx="9">
                  <c:v>32.726402084032664</c:v>
                </c:pt>
                <c:pt idx="10">
                  <c:v>44.830285012721994</c:v>
                </c:pt>
                <c:pt idx="11">
                  <c:v>66.281795501708928</c:v>
                </c:pt>
                <c:pt idx="12">
                  <c:v>124.24062937498032</c:v>
                </c:pt>
                <c:pt idx="13">
                  <c:v>153.42195083697598</c:v>
                </c:pt>
                <c:pt idx="14">
                  <c:v>216.182246804237</c:v>
                </c:pt>
                <c:pt idx="15">
                  <c:v>429.48715388774832</c:v>
                </c:pt>
                <c:pt idx="16">
                  <c:v>807.96425541241899</c:v>
                </c:pt>
                <c:pt idx="17">
                  <c:v>1678.74604463577</c:v>
                </c:pt>
                <c:pt idx="18">
                  <c:v>3346.6311792532529</c:v>
                </c:pt>
                <c:pt idx="19">
                  <c:v>6703.3424476782429</c:v>
                </c:pt>
                <c:pt idx="20">
                  <c:v>13150.616933902033</c:v>
                </c:pt>
                <c:pt idx="21">
                  <c:v>25456.150149305602</c:v>
                </c:pt>
              </c:numCache>
            </c:numRef>
          </c:val>
          <c:smooth val="0"/>
        </c:ser>
        <c:ser>
          <c:idx val="1"/>
          <c:order val="2"/>
          <c:tx>
            <c:v>OMPI-trunk Java FG</c:v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noFill/>
              <a:ln w="6350">
                <a:solidFill>
                  <a:srgbClr val="C00000"/>
                </a:solidFill>
              </a:ln>
              <a:effectLst/>
            </c:spPr>
          </c:marker>
          <c:val>
            <c:numRef>
              <c:f>Allreduce!$D$4:$D$25</c:f>
              <c:numCache>
                <c:formatCode>0.00</c:formatCode>
                <c:ptCount val="22"/>
                <c:pt idx="0">
                  <c:v>11.495088537534025</c:v>
                </c:pt>
                <c:pt idx="1">
                  <c:v>9.6750482916831793</c:v>
                </c:pt>
                <c:pt idx="2">
                  <c:v>9.7435613473256186</c:v>
                </c:pt>
                <c:pt idx="3">
                  <c:v>9.9143336216608464</c:v>
                </c:pt>
                <c:pt idx="4">
                  <c:v>13.842776417732201</c:v>
                </c:pt>
                <c:pt idx="5">
                  <c:v>13.869643211364698</c:v>
                </c:pt>
                <c:pt idx="6">
                  <c:v>14.658321936925233</c:v>
                </c:pt>
                <c:pt idx="7">
                  <c:v>16.000809768835698</c:v>
                </c:pt>
                <c:pt idx="8">
                  <c:v>19.102488954861901</c:v>
                </c:pt>
                <c:pt idx="9">
                  <c:v>25.359715024630166</c:v>
                </c:pt>
                <c:pt idx="10">
                  <c:v>34.625624616940769</c:v>
                </c:pt>
                <c:pt idx="11">
                  <c:v>52.548358837763395</c:v>
                </c:pt>
                <c:pt idx="12">
                  <c:v>104.15844122568753</c:v>
                </c:pt>
                <c:pt idx="13">
                  <c:v>127.771193782488</c:v>
                </c:pt>
                <c:pt idx="14">
                  <c:v>175.55333673953965</c:v>
                </c:pt>
                <c:pt idx="15">
                  <c:v>295.43166359265598</c:v>
                </c:pt>
                <c:pt idx="16">
                  <c:v>598.48586718241336</c:v>
                </c:pt>
                <c:pt idx="17">
                  <c:v>1300.62254766623</c:v>
                </c:pt>
                <c:pt idx="18">
                  <c:v>2239.47820564111</c:v>
                </c:pt>
                <c:pt idx="19">
                  <c:v>4446.0281481345473</c:v>
                </c:pt>
                <c:pt idx="20">
                  <c:v>8740.1696294546109</c:v>
                </c:pt>
                <c:pt idx="21">
                  <c:v>16972.952137390734</c:v>
                </c:pt>
              </c:numCache>
            </c:numRef>
          </c:val>
          <c:smooth val="0"/>
        </c:ser>
        <c:ser>
          <c:idx val="0"/>
          <c:order val="3"/>
          <c:tx>
            <c:v>OMPI-trunk C FG</c:v>
          </c:tx>
          <c:spPr>
            <a:ln w="63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x"/>
            <c:size val="3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Allreduce!$A$4:$A$25</c:f>
              <c:strCache>
                <c:ptCount val="22"/>
                <c:pt idx="0">
                  <c:v>4B</c:v>
                </c:pt>
                <c:pt idx="1">
                  <c:v>8B</c:v>
                </c:pt>
                <c:pt idx="2">
                  <c:v>16B</c:v>
                </c:pt>
                <c:pt idx="3">
                  <c:v>32B</c:v>
                </c:pt>
                <c:pt idx="4">
                  <c:v>64B</c:v>
                </c:pt>
                <c:pt idx="5">
                  <c:v>128B</c:v>
                </c:pt>
                <c:pt idx="6">
                  <c:v>256B</c:v>
                </c:pt>
                <c:pt idx="7">
                  <c:v>512B</c:v>
                </c:pt>
                <c:pt idx="8">
                  <c:v>1KB</c:v>
                </c:pt>
                <c:pt idx="9">
                  <c:v>2KB</c:v>
                </c:pt>
                <c:pt idx="10">
                  <c:v>4KB</c:v>
                </c:pt>
                <c:pt idx="11">
                  <c:v>8KB</c:v>
                </c:pt>
                <c:pt idx="12">
                  <c:v>16KB</c:v>
                </c:pt>
                <c:pt idx="13">
                  <c:v>32KB</c:v>
                </c:pt>
                <c:pt idx="14">
                  <c:v>64KB</c:v>
                </c:pt>
                <c:pt idx="15">
                  <c:v>128KB</c:v>
                </c:pt>
                <c:pt idx="16">
                  <c:v>256KB</c:v>
                </c:pt>
                <c:pt idx="17">
                  <c:v>512KB</c:v>
                </c:pt>
                <c:pt idx="18">
                  <c:v>1MB</c:v>
                </c:pt>
                <c:pt idx="19">
                  <c:v>2MB</c:v>
                </c:pt>
                <c:pt idx="20">
                  <c:v>4MB</c:v>
                </c:pt>
                <c:pt idx="21">
                  <c:v>8MB</c:v>
                </c:pt>
              </c:strCache>
            </c:strRef>
          </c:cat>
          <c:val>
            <c:numRef>
              <c:f>Allreduce!$C$4:$C$25</c:f>
              <c:numCache>
                <c:formatCode>0.00</c:formatCode>
                <c:ptCount val="22"/>
                <c:pt idx="0">
                  <c:v>8.8966666666666683</c:v>
                </c:pt>
                <c:pt idx="1">
                  <c:v>8.94</c:v>
                </c:pt>
                <c:pt idx="2">
                  <c:v>9.0366666666666671</c:v>
                </c:pt>
                <c:pt idx="3">
                  <c:v>9.2100000000000009</c:v>
                </c:pt>
                <c:pt idx="4">
                  <c:v>9.663333333333334</c:v>
                </c:pt>
                <c:pt idx="5">
                  <c:v>13.186666666666667</c:v>
                </c:pt>
                <c:pt idx="6">
                  <c:v>14.019999999999998</c:v>
                </c:pt>
                <c:pt idx="7">
                  <c:v>15.413333333333334</c:v>
                </c:pt>
                <c:pt idx="8">
                  <c:v>18.516666666666666</c:v>
                </c:pt>
                <c:pt idx="9">
                  <c:v>24.656666666666666</c:v>
                </c:pt>
                <c:pt idx="10">
                  <c:v>33.869999999999997</c:v>
                </c:pt>
                <c:pt idx="11">
                  <c:v>51.660000000000004</c:v>
                </c:pt>
                <c:pt idx="12">
                  <c:v>102.7</c:v>
                </c:pt>
                <c:pt idx="13">
                  <c:v>126.32666666666667</c:v>
                </c:pt>
                <c:pt idx="14">
                  <c:v>173.54</c:v>
                </c:pt>
                <c:pt idx="15">
                  <c:v>288.4666666666667</c:v>
                </c:pt>
                <c:pt idx="16">
                  <c:v>572.65333333333331</c:v>
                </c:pt>
                <c:pt idx="17">
                  <c:v>1238.0266666666666</c:v>
                </c:pt>
                <c:pt idx="18">
                  <c:v>2176.0233333333331</c:v>
                </c:pt>
                <c:pt idx="19">
                  <c:v>4210.6333333333332</c:v>
                </c:pt>
                <c:pt idx="20">
                  <c:v>8432.2466666666678</c:v>
                </c:pt>
                <c:pt idx="21">
                  <c:v>16659.266666666666</c:v>
                </c:pt>
              </c:numCache>
            </c:numRef>
          </c:val>
          <c:smooth val="0"/>
        </c:ser>
        <c:ser>
          <c:idx val="4"/>
          <c:order val="4"/>
          <c:tx>
            <c:v>OMPI-nightly C FG</c:v>
          </c:tx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  <a:effectLst/>
            </c:spPr>
          </c:marker>
          <c:val>
            <c:numRef>
              <c:f>Allreduce!$G$4:$G$25</c:f>
              <c:numCache>
                <c:formatCode>0.00</c:formatCode>
                <c:ptCount val="22"/>
                <c:pt idx="0">
                  <c:v>10.26</c:v>
                </c:pt>
                <c:pt idx="1">
                  <c:v>10.193333333333333</c:v>
                </c:pt>
                <c:pt idx="2">
                  <c:v>9.84</c:v>
                </c:pt>
                <c:pt idx="3">
                  <c:v>9.793333333333333</c:v>
                </c:pt>
                <c:pt idx="4">
                  <c:v>10.229999999999999</c:v>
                </c:pt>
                <c:pt idx="5">
                  <c:v>13.72</c:v>
                </c:pt>
                <c:pt idx="6">
                  <c:v>14.686666666666667</c:v>
                </c:pt>
                <c:pt idx="7">
                  <c:v>16.053333333333331</c:v>
                </c:pt>
                <c:pt idx="8">
                  <c:v>19.463333333333335</c:v>
                </c:pt>
                <c:pt idx="9">
                  <c:v>26.103333333333335</c:v>
                </c:pt>
                <c:pt idx="10">
                  <c:v>37.07</c:v>
                </c:pt>
                <c:pt idx="11">
                  <c:v>56.713333333333338</c:v>
                </c:pt>
                <c:pt idx="12">
                  <c:v>111.14999999999999</c:v>
                </c:pt>
                <c:pt idx="13">
                  <c:v>137.24666666666667</c:v>
                </c:pt>
                <c:pt idx="14">
                  <c:v>189.1</c:v>
                </c:pt>
                <c:pt idx="15">
                  <c:v>325.36333333333329</c:v>
                </c:pt>
                <c:pt idx="16">
                  <c:v>612.71999999999991</c:v>
                </c:pt>
                <c:pt idx="17">
                  <c:v>1254.4533333333334</c:v>
                </c:pt>
                <c:pt idx="18">
                  <c:v>2199.5966666666668</c:v>
                </c:pt>
                <c:pt idx="19">
                  <c:v>4067.4966666666664</c:v>
                </c:pt>
                <c:pt idx="20">
                  <c:v>8091.0233333333335</c:v>
                </c:pt>
                <c:pt idx="21">
                  <c:v>16168.81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887872"/>
        <c:axId val="419886784"/>
      </c:lineChart>
      <c:catAx>
        <c:axId val="41988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</a:p>
            </c:rich>
          </c:tx>
          <c:layout>
            <c:manualLayout>
              <c:xMode val="edge"/>
              <c:yMode val="edge"/>
              <c:x val="0.44176755905511811"/>
              <c:y val="0.92294163229596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86784"/>
        <c:crosses val="autoZero"/>
        <c:auto val="1"/>
        <c:lblAlgn val="ctr"/>
        <c:lblOffset val="100"/>
        <c:noMultiLvlLbl val="0"/>
      </c:catAx>
      <c:valAx>
        <c:axId val="419886784"/>
        <c:scaling>
          <c:logBase val="10"/>
          <c:orientation val="minMax"/>
          <c:max val="200000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Average time (us)</a:t>
                </a:r>
              </a:p>
            </c:rich>
          </c:tx>
          <c:layout>
            <c:manualLayout>
              <c:xMode val="edge"/>
              <c:yMode val="edge"/>
              <c:x val="2.9670353705786776E-2"/>
              <c:y val="0.48683471857684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87872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492688413948257"/>
          <c:y val="6.0744750656167988E-2"/>
          <c:w val="0.387500672992799"/>
          <c:h val="0.31336789151356081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accent5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6897948240341"/>
          <c:y val="2.9538859725867599E-2"/>
          <c:w val="0.85541303304828831"/>
          <c:h val="0.65865091863517056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'40k_txp_reruns'!$G$5:$H$19</c15:sqref>
                  </c15:fullRef>
                </c:ext>
              </c:extLst>
              <c:f>('40k_txp_reruns'!$G$5:$H$5,'40k_txp_reruns'!$G$13:$H$13,'40k_txp_reruns'!$G$19:$H$19)</c:f>
              <c:multiLvlStrCache>
                <c:ptCount val="3"/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</c:lvl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'40k_txp_reruns'!$V$5:$V$19</c15:sqref>
                  </c15:fullRef>
                </c:ext>
              </c:extLst>
              <c:f>('40k_txp_reruns'!$V$5,'40k_txp_reruns'!$V$13,'40k_txp_reruns'!$V$19)</c:f>
              <c:numCache>
                <c:formatCode>General</c:formatCode>
                <c:ptCount val="3"/>
                <c:pt idx="0">
                  <c:v>1</c:v>
                </c:pt>
                <c:pt idx="1">
                  <c:v>1.9504258406969674</c:v>
                </c:pt>
                <c:pt idx="2">
                  <c:v>3.650551568314726</c:v>
                </c:pt>
              </c:numCache>
            </c:numRef>
          </c:val>
          <c:smooth val="0"/>
        </c:ser>
        <c:ser>
          <c:idx val="2"/>
          <c:order val="1"/>
          <c:tx>
            <c:v>C# MPI.NET (scaled)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'40k_txp_reruns'!$G$5:$H$19</c15:sqref>
                  </c15:fullRef>
                </c:ext>
              </c:extLst>
              <c:f>('40k_txp_reruns'!$G$5:$H$5,'40k_txp_reruns'!$G$13:$H$13,'40k_txp_reruns'!$G$19:$H$19)</c:f>
              <c:multiLvlStrCache>
                <c:ptCount val="3"/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</c:lvl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'40k_txp_reruns'!$AJ$5:$AJ$19</c15:sqref>
                  </c15:fullRef>
                </c:ext>
              </c:extLst>
              <c:f>('40k_txp_reruns'!$AJ$5,'40k_txp_reruns'!$AJ$13,'40k_txp_reruns'!$AJ$19)</c:f>
              <c:numCache>
                <c:formatCode>General</c:formatCode>
                <c:ptCount val="3"/>
                <c:pt idx="0">
                  <c:v>1</c:v>
                </c:pt>
                <c:pt idx="1">
                  <c:v>1.4895250479828452</c:v>
                </c:pt>
                <c:pt idx="2">
                  <c:v>2.3398896612004685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654080"/>
        <c:axId val="1992653536"/>
      </c:lineChart>
      <c:catAx>
        <c:axId val="1992654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653536"/>
        <c:crosses val="autoZero"/>
        <c:auto val="1"/>
        <c:lblAlgn val="ctr"/>
        <c:lblOffset val="100"/>
        <c:noMultiLvlLbl val="0"/>
      </c:catAx>
      <c:valAx>
        <c:axId val="1992653536"/>
        <c:scaling>
          <c:logBase val="2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 (log 2 scale)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0.23950097058180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6540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6586021505376344"/>
          <c:y val="5.6241615631379409E-2"/>
          <c:w val="0.48472892501340559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599055931962"/>
          <c:y val="2.5428331875182269E-2"/>
          <c:w val="0.84124270076705521"/>
          <c:h val="0.66709405074365702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'40k_txp_reruns'!$G$5:$H$19</c15:sqref>
                  </c15:fullRef>
                </c:ext>
              </c:extLst>
              <c:f>('40k_txp_reruns'!$G$5:$H$5,'40k_txp_reruns'!$G$13:$H$13,'40k_txp_reruns'!$G$19:$H$19)</c:f>
              <c:multiLvlStrCache>
                <c:ptCount val="3"/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</c:lvl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'40k_txp_reruns'!$W$5:$W$19</c15:sqref>
                  </c15:fullRef>
                </c:ext>
              </c:extLst>
              <c:f>('40k_txp_reruns'!$W$5,'40k_txp_reruns'!$W$13,'40k_txp_reruns'!$W$19)</c:f>
              <c:numCache>
                <c:formatCode>General</c:formatCode>
                <c:ptCount val="3"/>
                <c:pt idx="0">
                  <c:v>1</c:v>
                </c:pt>
                <c:pt idx="1">
                  <c:v>0.97521292034848372</c:v>
                </c:pt>
                <c:pt idx="2">
                  <c:v>0.91263789207868151</c:v>
                </c:pt>
              </c:numCache>
            </c:numRef>
          </c:val>
          <c:smooth val="0"/>
        </c:ser>
        <c:ser>
          <c:idx val="2"/>
          <c:order val="1"/>
          <c:tx>
            <c:v>C# MPI.NET (scaled)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'40k_txp_reruns'!$G$5:$H$19</c15:sqref>
                  </c15:fullRef>
                </c:ext>
              </c:extLst>
              <c:f>('40k_txp_reruns'!$G$5:$H$5,'40k_txp_reruns'!$G$13:$H$13,'40k_txp_reruns'!$G$19:$H$19)</c:f>
              <c:multiLvlStrCache>
                <c:ptCount val="3"/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</c:lvl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'40k_txp_reruns'!$AK$5:$AK$19</c15:sqref>
                  </c15:fullRef>
                </c:ext>
              </c:extLst>
              <c:f>('40k_txp_reruns'!$AK$5,'40k_txp_reruns'!$AK$13,'40k_txp_reruns'!$AK$19)</c:f>
              <c:numCache>
                <c:formatCode>General</c:formatCode>
                <c:ptCount val="3"/>
                <c:pt idx="0">
                  <c:v>1</c:v>
                </c:pt>
                <c:pt idx="1">
                  <c:v>0.74476252399142262</c:v>
                </c:pt>
                <c:pt idx="2">
                  <c:v>0.58497241530011712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654624"/>
        <c:axId val="1933040544"/>
      </c:lineChart>
      <c:catAx>
        <c:axId val="199265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40544"/>
        <c:crosses val="autoZero"/>
        <c:auto val="1"/>
        <c:lblAlgn val="ctr"/>
        <c:lblOffset val="100"/>
        <c:noMultiLvlLbl val="0"/>
      </c:catAx>
      <c:valAx>
        <c:axId val="19330405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65462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613799283154122"/>
          <c:y val="0.5397585301837271"/>
          <c:w val="0.4623274913216493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72922134733158"/>
          <c:y val="2.5428331875182269E-2"/>
          <c:w val="0.86437360652499085"/>
          <c:h val="0.65494706911636036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('20k'!$H$3:$I$3,'20k'!$H$6:$I$6,'20k'!$H$13:$I$13,'20k'!$H$18:$I$18)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</c:lvl>
                <c:lvl>
                  <c:pt idx="0">
                    <c:v>32</c:v>
                  </c:pt>
                  <c:pt idx="1">
                    <c:v>64</c:v>
                  </c:pt>
                  <c:pt idx="2">
                    <c:v>128</c:v>
                  </c:pt>
                  <c:pt idx="3">
                    <c:v>256</c:v>
                  </c:pt>
                </c:lvl>
              </c:multiLvlStrCache>
            </c:multiLvlStrRef>
          </c:cat>
          <c:val>
            <c:numRef>
              <c:f>('20k'!$J$3,'20k'!$J$9,'20k'!$J$13,'20k'!$J$18)</c:f>
              <c:numCache>
                <c:formatCode>General</c:formatCode>
                <c:ptCount val="4"/>
                <c:pt idx="0">
                  <c:v>2.1633300000000002</c:v>
                </c:pt>
                <c:pt idx="1">
                  <c:v>1.1256699999999999</c:v>
                </c:pt>
                <c:pt idx="2">
                  <c:v>0.56384000000000001</c:v>
                </c:pt>
                <c:pt idx="3">
                  <c:v>0.30141000000000001</c:v>
                </c:pt>
              </c:numCache>
            </c:numRef>
          </c:val>
          <c:smooth val="0"/>
        </c:ser>
        <c:ser>
          <c:idx val="2"/>
          <c:order val="1"/>
          <c:tx>
            <c:v>C# MPI.NET (scaled)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('20k'!$H$3:$I$3,'20k'!$H$6:$I$6,'20k'!$H$13:$I$13,'20k'!$H$18:$I$18)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</c:lvl>
                <c:lvl>
                  <c:pt idx="0">
                    <c:v>32</c:v>
                  </c:pt>
                  <c:pt idx="1">
                    <c:v>64</c:v>
                  </c:pt>
                  <c:pt idx="2">
                    <c:v>128</c:v>
                  </c:pt>
                  <c:pt idx="3">
                    <c:v>256</c:v>
                  </c:pt>
                </c:lvl>
              </c:multiLvlStrCache>
            </c:multiLvlStrRef>
          </c:cat>
          <c:val>
            <c:numRef>
              <c:f>('20k'!$U$3,'20k'!$U$6,'20k'!$U$13,'20k'!$U$18)</c:f>
              <c:numCache>
                <c:formatCode>General</c:formatCode>
                <c:ptCount val="4"/>
                <c:pt idx="1">
                  <c:v>1.73584</c:v>
                </c:pt>
                <c:pt idx="2">
                  <c:v>0.99253999999999998</c:v>
                </c:pt>
                <c:pt idx="3">
                  <c:v>0.59984000000000004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05888"/>
        <c:axId val="611756688"/>
      </c:lineChart>
      <c:catAx>
        <c:axId val="6190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56688"/>
        <c:crosses val="autoZero"/>
        <c:auto val="1"/>
        <c:lblAlgn val="ctr"/>
        <c:lblOffset val="100"/>
        <c:noMultiLvlLbl val="0"/>
      </c:catAx>
      <c:valAx>
        <c:axId val="611756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(hr)</a:t>
                </a:r>
              </a:p>
            </c:rich>
          </c:tx>
          <c:layout>
            <c:manualLayout>
              <c:xMode val="edge"/>
              <c:yMode val="edge"/>
              <c:x val="0"/>
              <c:y val="0.319580052493438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058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689964157706096"/>
          <c:y val="0.53297725284339459"/>
          <c:w val="0.45336691784494687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2883467504212"/>
          <c:y val="3.4168489355497232E-2"/>
          <c:w val="0.87781454626325184"/>
          <c:h val="0.65494706911636036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('20k'!$H$3:$I$3,'20k'!$H$6:$I$6,'20k'!$H$13:$I$13,'20k'!$H$18:$I$18)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</c:lvl>
                <c:lvl>
                  <c:pt idx="0">
                    <c:v>32</c:v>
                  </c:pt>
                  <c:pt idx="1">
                    <c:v>64</c:v>
                  </c:pt>
                  <c:pt idx="2">
                    <c:v>128</c:v>
                  </c:pt>
                  <c:pt idx="3">
                    <c:v>256</c:v>
                  </c:pt>
                </c:lvl>
              </c:multiLvlStrCache>
            </c:multiLvlStrRef>
          </c:cat>
          <c:val>
            <c:numRef>
              <c:f>('20k'!$S$3,'20k'!$S$9,'20k'!$S$13,'20k'!$S$18)</c:f>
              <c:numCache>
                <c:formatCode>General</c:formatCode>
                <c:ptCount val="4"/>
                <c:pt idx="0">
                  <c:v>1</c:v>
                </c:pt>
                <c:pt idx="1">
                  <c:v>1.9218154521307313</c:v>
                </c:pt>
                <c:pt idx="2">
                  <c:v>3.8367799375709426</c:v>
                </c:pt>
                <c:pt idx="3">
                  <c:v>7.177366378023291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755600"/>
        <c:axId val="611757232"/>
      </c:lineChart>
      <c:catAx>
        <c:axId val="61175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57232"/>
        <c:crosses val="autoZero"/>
        <c:auto val="1"/>
        <c:lblAlgn val="ctr"/>
        <c:lblOffset val="100"/>
        <c:noMultiLvlLbl val="0"/>
      </c:catAx>
      <c:valAx>
        <c:axId val="611757232"/>
        <c:scaling>
          <c:logBase val="2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 (log 2 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556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897849462365591"/>
          <c:y val="6.5500874890638675E-2"/>
          <c:w val="0.39960347698473175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599055931962"/>
          <c:y val="3.1907626130067077E-2"/>
          <c:w val="0.84124270076705521"/>
          <c:h val="0.65813429571303583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('20k'!$H$3:$I$3,'20k'!$H$6:$I$6,'20k'!$H$13:$I$13,'20k'!$H$18:$I$18)</c:f>
              <c:multiLvlStrCache>
                <c:ptCount val="4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</c:lvl>
                <c:lvl>
                  <c:pt idx="0">
                    <c:v>32</c:v>
                  </c:pt>
                  <c:pt idx="1">
                    <c:v>64</c:v>
                  </c:pt>
                  <c:pt idx="2">
                    <c:v>128</c:v>
                  </c:pt>
                  <c:pt idx="3">
                    <c:v>256</c:v>
                  </c:pt>
                </c:lvl>
              </c:multiLvlStrCache>
            </c:multiLvlStrRef>
          </c:cat>
          <c:val>
            <c:numRef>
              <c:f>('20k'!$T$3,'20k'!$T$9,'20k'!$T$13,'20k'!$T$18)</c:f>
              <c:numCache>
                <c:formatCode>General</c:formatCode>
                <c:ptCount val="4"/>
                <c:pt idx="0">
                  <c:v>1</c:v>
                </c:pt>
                <c:pt idx="1">
                  <c:v>0.96090772606536567</c:v>
                </c:pt>
                <c:pt idx="2">
                  <c:v>0.95919498439273565</c:v>
                </c:pt>
                <c:pt idx="3">
                  <c:v>0.89717079725291138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339360"/>
        <c:axId val="1870338816"/>
      </c:lineChart>
      <c:catAx>
        <c:axId val="1870339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338816"/>
        <c:crosses val="autoZero"/>
        <c:auto val="1"/>
        <c:lblAlgn val="ctr"/>
        <c:lblOffset val="100"/>
        <c:noMultiLvlLbl val="0"/>
      </c:catAx>
      <c:valAx>
        <c:axId val="187033881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3393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7482078853046595"/>
          <c:y val="0.54098337707786526"/>
          <c:w val="0.39064290350802922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13065503908785"/>
          <c:y val="3.8798118985126862E-2"/>
          <c:w val="0.84197217283323456"/>
          <c:h val="0.63550262467191587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(OMPIvsMPINET!$F$16:$G$16,OMPIvsMPINET!$F$26:$G$26,OMPIvsMPINET!$F$36:$G$36,OMPIvsMPINET!$F$45:$G$45,OMPIvsMPINET!$F$53:$G$53)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  <c:pt idx="3">
                    <c:v>64</c:v>
                  </c:pt>
                  <c:pt idx="4">
                    <c:v>128</c:v>
                  </c:pt>
                </c:lvl>
              </c:multiLvlStrCache>
            </c:multiLvlStrRef>
          </c:cat>
          <c:val>
            <c:numRef>
              <c:f>(OMPIvsMPINET!$H$16,OMPIvsMPINET!$H$26,OMPIvsMPINET!$H$36,OMPIvsMPINET!$H$45,OMPIvsMPINET!$H$53)</c:f>
              <c:numCache>
                <c:formatCode>General</c:formatCode>
                <c:ptCount val="5"/>
                <c:pt idx="0">
                  <c:v>0.68772</c:v>
                </c:pt>
                <c:pt idx="1">
                  <c:v>0.34386</c:v>
                </c:pt>
                <c:pt idx="2">
                  <c:v>0.17732000000000001</c:v>
                </c:pt>
                <c:pt idx="3">
                  <c:v>9.2469999999999997E-2</c:v>
                </c:pt>
                <c:pt idx="4">
                  <c:v>5.3359999999999998E-2</c:v>
                </c:pt>
              </c:numCache>
            </c:numRef>
          </c:val>
          <c:smooth val="0"/>
        </c:ser>
        <c:ser>
          <c:idx val="2"/>
          <c:order val="1"/>
          <c:tx>
            <c:v>C# MPI.NET (scaled)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(OMPIvsMPINET!$F$16:$G$16,OMPIvsMPINET!$F$26:$G$26,OMPIvsMPINET!$F$36:$G$36,OMPIvsMPINET!$F$45:$G$45,OMPIvsMPINET!$F$53:$G$53)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  <c:pt idx="3">
                    <c:v>64</c:v>
                  </c:pt>
                  <c:pt idx="4">
                    <c:v>128</c:v>
                  </c:pt>
                </c:lvl>
              </c:multiLvlStrCache>
            </c:multiLvlStrRef>
          </c:cat>
          <c:val>
            <c:numRef>
              <c:f>(OMPIvsMPINET!$J$16,OMPIvsMPINET!$J$26,OMPIvsMPINET!$J$36,OMPIvsMPINET!$J$45,OMPIvsMPINET!$J$53)</c:f>
              <c:numCache>
                <c:formatCode>General</c:formatCode>
                <c:ptCount val="5"/>
                <c:pt idx="0">
                  <c:v>1.3857969999999999</c:v>
                </c:pt>
                <c:pt idx="1">
                  <c:v>0.69958699999999996</c:v>
                </c:pt>
                <c:pt idx="2">
                  <c:v>0.36722699999999997</c:v>
                </c:pt>
                <c:pt idx="3">
                  <c:v>0.19093199999999999</c:v>
                </c:pt>
                <c:pt idx="4">
                  <c:v>0.12156899999999998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487776"/>
        <c:axId val="1245489408"/>
      </c:lineChart>
      <c:catAx>
        <c:axId val="1245487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89408"/>
        <c:crosses val="autoZero"/>
        <c:auto val="1"/>
        <c:lblAlgn val="ctr"/>
        <c:lblOffset val="100"/>
        <c:noMultiLvlLbl val="0"/>
      </c:catAx>
      <c:valAx>
        <c:axId val="124548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877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49498207885304657"/>
          <c:y val="6.5500874890638675E-2"/>
          <c:w val="0.47128806479835184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2883467504212"/>
          <c:y val="3.8798118985126862E-2"/>
          <c:w val="0.87781454626325184"/>
          <c:h val="0.64105818022747152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(OMPIvsMPINET!$F$16:$G$16,OMPIvsMPINET!$F$26:$G$26,OMPIvsMPINET!$F$36:$G$36,OMPIvsMPINET!$F$45:$G$45,OMPIvsMPINET!$F$53:$G$53)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  <c:pt idx="3">
                    <c:v>64</c:v>
                  </c:pt>
                  <c:pt idx="4">
                    <c:v>128</c:v>
                  </c:pt>
                </c:lvl>
              </c:multiLvlStrCache>
            </c:multiLvlStrRef>
          </c:cat>
          <c:val>
            <c:numRef>
              <c:f>(OMPIvsMPINET!$O$16,OMPIvsMPINET!$O$26,OMPIvsMPINET!$O$36,OMPIvsMPINET!$O$45,OMPIvsMPINET!$O$53)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3.8784119106699753</c:v>
                </c:pt>
                <c:pt idx="3">
                  <c:v>7.4372228830972213</c:v>
                </c:pt>
                <c:pt idx="4">
                  <c:v>12.888305847076463</c:v>
                </c:pt>
              </c:numCache>
            </c:numRef>
          </c:val>
          <c:smooth val="0"/>
        </c:ser>
        <c:ser>
          <c:idx val="2"/>
          <c:order val="1"/>
          <c:tx>
            <c:v>C# MPI.NET (scaled)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(OMPIvsMPINET!$F$16:$G$16,OMPIvsMPINET!$F$26:$G$26,OMPIvsMPINET!$F$36:$G$36,OMPIvsMPINET!$F$45:$G$45,OMPIvsMPINET!$F$53:$G$53)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  <c:pt idx="3">
                    <c:v>64</c:v>
                  </c:pt>
                  <c:pt idx="4">
                    <c:v>128</c:v>
                  </c:pt>
                </c:lvl>
              </c:multiLvlStrCache>
            </c:multiLvlStrRef>
          </c:cat>
          <c:val>
            <c:numRef>
              <c:f>(OMPIvsMPINET!$P$16,OMPIvsMPINET!$P$26,OMPIvsMPINET!$P$36,OMPIvsMPINET!$P$45,OMPIvsMPINET!$P$53)</c:f>
              <c:numCache>
                <c:formatCode>General</c:formatCode>
                <c:ptCount val="5"/>
                <c:pt idx="0">
                  <c:v>1</c:v>
                </c:pt>
                <c:pt idx="1">
                  <c:v>1.9808787184438819</c:v>
                </c:pt>
                <c:pt idx="2">
                  <c:v>3.7736794952440862</c:v>
                </c:pt>
                <c:pt idx="3">
                  <c:v>7.2580656987828132</c:v>
                </c:pt>
                <c:pt idx="4">
                  <c:v>11.399262970000576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786464"/>
        <c:axId val="65213536"/>
      </c:lineChart>
      <c:catAx>
        <c:axId val="479786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13536"/>
        <c:crosses val="autoZero"/>
        <c:auto val="1"/>
        <c:lblAlgn val="ctr"/>
        <c:lblOffset val="100"/>
        <c:noMultiLvlLbl val="0"/>
      </c:catAx>
      <c:valAx>
        <c:axId val="65213536"/>
        <c:scaling>
          <c:logBase val="2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 (log 2 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864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897849462365591"/>
          <c:y val="6.5500874890638675E-2"/>
          <c:w val="0.45336691784494687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155018413396"/>
          <c:y val="3.515251604785357E-2"/>
          <c:w val="0.81894036501251299"/>
          <c:h val="0.60174419555357439"/>
        </c:manualLayout>
      </c:layout>
      <c:lineChart>
        <c:grouping val="standard"/>
        <c:varyColors val="0"/>
        <c:ser>
          <c:idx val="0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multiLvlStrRef>
              <c:f>(OMPIvsMPINET!$F$16:$G$16,OMPIvsMPINET!$F$26:$G$26,OMPIvsMPINET!$F$36:$G$36,OMPIvsMPINET!$F$45:$G$45,OMPIvsMPINET!$F$53:$G$53)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  <c:pt idx="3">
                    <c:v>64</c:v>
                  </c:pt>
                  <c:pt idx="4">
                    <c:v>128</c:v>
                  </c:pt>
                </c:lvl>
              </c:multiLvlStrCache>
            </c:multiLvlStrRef>
          </c:cat>
          <c:val>
            <c:numRef>
              <c:f>(OMPIvsMPINET!$Q$16,OMPIvsMPINET!$Q$26,OMPIvsMPINET!$Q$36,OMPIvsMPINET!$Q$45,OMPIvsMPINET!$Q$53)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0.96960297766749381</c:v>
                </c:pt>
                <c:pt idx="3">
                  <c:v>0.92965286038715267</c:v>
                </c:pt>
                <c:pt idx="4">
                  <c:v>0.80551911544227894</c:v>
                </c:pt>
              </c:numCache>
            </c:numRef>
          </c:val>
          <c:smooth val="0"/>
        </c:ser>
        <c:ser>
          <c:idx val="1"/>
          <c:order val="1"/>
          <c:tx>
            <c:v>C# MPI.NET (scaled)</c:v>
          </c:tx>
          <c:spPr>
            <a:ln w="952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cat>
            <c:multiLvlStrRef>
              <c:f>(OMPIvsMPINET!$F$16:$G$16,OMPIvsMPINET!$F$26:$G$26,OMPIvsMPINET!$F$36:$G$36,OMPIvsMPINET!$F$45:$G$45,OMPIvsMPINET!$F$53:$G$53)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  <c:pt idx="3">
                    <c:v>64</c:v>
                  </c:pt>
                  <c:pt idx="4">
                    <c:v>128</c:v>
                  </c:pt>
                </c:lvl>
              </c:multiLvlStrCache>
            </c:multiLvlStrRef>
          </c:cat>
          <c:val>
            <c:numRef>
              <c:f>(OMPIvsMPINET!$R$16,OMPIvsMPINET!$R$26,OMPIvsMPINET!$R$36,OMPIvsMPINET!$R$45,OMPIvsMPINET!$R$53)</c:f>
              <c:numCache>
                <c:formatCode>General</c:formatCode>
                <c:ptCount val="5"/>
                <c:pt idx="0">
                  <c:v>1</c:v>
                </c:pt>
                <c:pt idx="1">
                  <c:v>0.99043935922194093</c:v>
                </c:pt>
                <c:pt idx="2">
                  <c:v>0.94341987381102155</c:v>
                </c:pt>
                <c:pt idx="3">
                  <c:v>0.90725821234785164</c:v>
                </c:pt>
                <c:pt idx="4">
                  <c:v>0.71245393562503601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14080"/>
        <c:axId val="61905344"/>
        <c:extLst/>
      </c:lineChart>
      <c:catAx>
        <c:axId val="65214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>
            <c:manualLayout>
              <c:xMode val="edge"/>
              <c:yMode val="edge"/>
              <c:x val="0.33248184093267413"/>
              <c:y val="0.80303561271371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05344"/>
        <c:crosses val="autoZero"/>
        <c:auto val="1"/>
        <c:lblAlgn val="ctr"/>
        <c:lblOffset val="100"/>
        <c:noMultiLvlLbl val="0"/>
      </c:catAx>
      <c:valAx>
        <c:axId val="619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Parallel Efficiency</a:t>
                </a:r>
              </a:p>
            </c:rich>
          </c:tx>
          <c:layout>
            <c:manualLayout>
              <c:xMode val="edge"/>
              <c:yMode val="edge"/>
              <c:x val="3.9684051590325401E-3"/>
              <c:y val="0.33414041994750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140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6562985070414586"/>
          <c:y val="0.42254193391388983"/>
          <c:w val="0.47705669855784155"/>
          <c:h val="0.1432905147861625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0950808568283"/>
          <c:y val="3.0513998250218721E-2"/>
          <c:w val="0.85989331978663952"/>
          <c:h val="0.82949562554680678"/>
        </c:manualLayout>
      </c:layout>
      <c:lineChart>
        <c:grouping val="standard"/>
        <c:varyColors val="0"/>
        <c:ser>
          <c:idx val="1"/>
          <c:order val="0"/>
          <c:tx>
            <c:v>Java OpenMPI 12k Data</c:v>
          </c:tx>
          <c:spPr>
            <a:ln w="9525" cap="rnd">
              <a:solidFill>
                <a:srgbClr val="70AD47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'AllSizes-JavaOnly'!$A$3:$A$9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</c:numCache>
            </c:numRef>
          </c:cat>
          <c:val>
            <c:numRef>
              <c:f>'AllSizes-JavaOnly'!$E$3:$E$9</c:f>
              <c:numCache>
                <c:formatCode>General</c:formatCode>
                <c:ptCount val="7"/>
                <c:pt idx="0">
                  <c:v>1</c:v>
                </c:pt>
                <c:pt idx="1">
                  <c:v>6.4199674286046644</c:v>
                </c:pt>
                <c:pt idx="2">
                  <c:v>12.839934857209329</c:v>
                </c:pt>
                <c:pt idx="3">
                  <c:v>24.899278141213625</c:v>
                </c:pt>
                <c:pt idx="4">
                  <c:v>47.746728668757434</c:v>
                </c:pt>
                <c:pt idx="5">
                  <c:v>82.742503748125941</c:v>
                </c:pt>
                <c:pt idx="6">
                  <c:v>97.896674057649662</c:v>
                </c:pt>
              </c:numCache>
            </c:numRef>
          </c:val>
          <c:smooth val="0"/>
        </c:ser>
        <c:ser>
          <c:idx val="2"/>
          <c:order val="1"/>
          <c:tx>
            <c:v>Java OpenMPI 20k Data</c:v>
          </c:tx>
          <c:spPr>
            <a:ln w="952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'AllSizes-JavaOnly'!$A$3:$A$9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</c:numCache>
            </c:numRef>
          </c:cat>
          <c:val>
            <c:numRef>
              <c:f>'AllSizes-JavaOnly'!$F$3:$F$9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61.498094468183403</c:v>
                </c:pt>
                <c:pt idx="5">
                  <c:v>122.77695800227016</c:v>
                </c:pt>
                <c:pt idx="6">
                  <c:v>229.67572409674531</c:v>
                </c:pt>
              </c:numCache>
            </c:numRef>
          </c:val>
          <c:smooth val="0"/>
        </c:ser>
        <c:ser>
          <c:idx val="0"/>
          <c:order val="2"/>
          <c:tx>
            <c:v>Java OpenMPI 40k Data</c:v>
          </c:tx>
          <c:spPr>
            <a:ln w="952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'AllSizes-JavaOnly'!$A$3:$A$9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</c:numCache>
            </c:numRef>
          </c:cat>
          <c:val>
            <c:numRef>
              <c:f>'AllSizes-JavaOnly'!$G$3:$G$9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124.82725380460592</c:v>
                </c:pt>
                <c:pt idx="6">
                  <c:v>233.63530037214247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390208"/>
        <c:axId val="812391296"/>
      </c:lineChart>
      <c:catAx>
        <c:axId val="812390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Parallelism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1296"/>
        <c:crosses val="autoZero"/>
        <c:auto val="1"/>
        <c:lblAlgn val="ctr"/>
        <c:lblOffset val="100"/>
        <c:noMultiLvlLbl val="0"/>
      </c:catAx>
      <c:valAx>
        <c:axId val="812391296"/>
        <c:scaling>
          <c:logBase val="2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 (log 2 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02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52056110774614717"/>
          <c:y val="0.64262510936132988"/>
          <c:w val="0.44606753482737732"/>
          <c:h val="0.18306550752412953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7008156238534"/>
          <c:y val="3.0513998250218721E-2"/>
          <c:w val="0.85093274630993709"/>
          <c:h val="0.82940113735783039"/>
        </c:manualLayout>
      </c:layout>
      <c:lineChart>
        <c:grouping val="standard"/>
        <c:varyColors val="0"/>
        <c:ser>
          <c:idx val="1"/>
          <c:order val="0"/>
          <c:tx>
            <c:v>Java OpenMPI 12k Data</c:v>
          </c:tx>
          <c:spPr>
            <a:ln w="9525" cap="rnd">
              <a:solidFill>
                <a:srgbClr val="70AD47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cat>
            <c:numRef>
              <c:f>'AllSizes-JavaOnly'!$A$3:$A$9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</c:numCache>
            </c:numRef>
          </c:cat>
          <c:val>
            <c:numRef>
              <c:f>'AllSizes-JavaOnly'!$H$3:$H$9</c:f>
              <c:numCache>
                <c:formatCode>General</c:formatCode>
                <c:ptCount val="7"/>
                <c:pt idx="0">
                  <c:v>1</c:v>
                </c:pt>
                <c:pt idx="1">
                  <c:v>0.80249592857558305</c:v>
                </c:pt>
                <c:pt idx="2">
                  <c:v>0.80249592857558305</c:v>
                </c:pt>
                <c:pt idx="3">
                  <c:v>0.77810244191292577</c:v>
                </c:pt>
                <c:pt idx="4">
                  <c:v>0.74604263544933491</c:v>
                </c:pt>
                <c:pt idx="5">
                  <c:v>0.64642581053223391</c:v>
                </c:pt>
                <c:pt idx="6">
                  <c:v>0.38240888303769399</c:v>
                </c:pt>
              </c:numCache>
            </c:numRef>
          </c:val>
          <c:smooth val="0"/>
        </c:ser>
        <c:ser>
          <c:idx val="2"/>
          <c:order val="1"/>
          <c:tx>
            <c:v>Java OpenMPI 20k Data</c:v>
          </c:tx>
          <c:spPr>
            <a:ln w="952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'AllSizes-JavaOnly'!$A$3:$A$9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</c:numCache>
            </c:numRef>
          </c:cat>
          <c:val>
            <c:numRef>
              <c:f>'AllSizes-JavaOnly'!$I$3:$I$9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0.96090772606536567</c:v>
                </c:pt>
                <c:pt idx="5">
                  <c:v>0.95919498439273565</c:v>
                </c:pt>
                <c:pt idx="6">
                  <c:v>0.89717079725291138</c:v>
                </c:pt>
              </c:numCache>
            </c:numRef>
          </c:val>
          <c:smooth val="0"/>
        </c:ser>
        <c:ser>
          <c:idx val="0"/>
          <c:order val="2"/>
          <c:tx>
            <c:v>Java OpenMPI 40k Data</c:v>
          </c:tx>
          <c:spPr>
            <a:ln w="952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'AllSizes-JavaOnly'!$A$3:$A$9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</c:numCache>
            </c:numRef>
          </c:cat>
          <c:val>
            <c:numRef>
              <c:f>'AllSizes-JavaOnly'!$J$3:$J$9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0.97521292034848372</c:v>
                </c:pt>
                <c:pt idx="6">
                  <c:v>0.91263789207868151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388032"/>
        <c:axId val="812384768"/>
      </c:lineChart>
      <c:catAx>
        <c:axId val="81238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Parallelism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84768"/>
        <c:crosses val="autoZero"/>
        <c:auto val="1"/>
        <c:lblAlgn val="ctr"/>
        <c:lblOffset val="100"/>
        <c:noMultiLvlLbl val="0"/>
      </c:catAx>
      <c:valAx>
        <c:axId val="812384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880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7311827956989245"/>
          <c:y val="0.64792694663167116"/>
          <c:w val="0.44069116360454941"/>
          <c:h val="0.18306550752412953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6005499312587"/>
          <c:y val="4.0577765003650242E-2"/>
          <c:w val="0.85348456442944631"/>
          <c:h val="0.77007374078240221"/>
        </c:manualLayout>
      </c:layout>
      <c:lineChart>
        <c:grouping val="standard"/>
        <c:varyColors val="0"/>
        <c:ser>
          <c:idx val="2"/>
          <c:order val="0"/>
          <c:tx>
            <c:strRef>
              <c:f>Latency!$E$2</c:f>
              <c:strCache>
                <c:ptCount val="1"/>
                <c:pt idx="0">
                  <c:v>FastMPJ Java in FG</c:v>
                </c:pt>
              </c:strCache>
            </c:strRef>
          </c:tx>
          <c:spPr>
            <a:ln w="63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x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cat>
            <c:strRef>
              <c:f>Latency!$A$4:$A$25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Latency!$E$4:$E$25</c:f>
              <c:numCache>
                <c:formatCode>General</c:formatCode>
                <c:ptCount val="22"/>
                <c:pt idx="0">
                  <c:v>3.07</c:v>
                </c:pt>
                <c:pt idx="1">
                  <c:v>2.3199999999999998</c:v>
                </c:pt>
                <c:pt idx="2">
                  <c:v>2.4</c:v>
                </c:pt>
                <c:pt idx="3">
                  <c:v>2.4</c:v>
                </c:pt>
                <c:pt idx="4">
                  <c:v>2.39</c:v>
                </c:pt>
                <c:pt idx="5">
                  <c:v>2.3199999999999998</c:v>
                </c:pt>
                <c:pt idx="6">
                  <c:v>2.35</c:v>
                </c:pt>
                <c:pt idx="7">
                  <c:v>2.59</c:v>
                </c:pt>
                <c:pt idx="8">
                  <c:v>2.67</c:v>
                </c:pt>
                <c:pt idx="9">
                  <c:v>3.53</c:v>
                </c:pt>
                <c:pt idx="10">
                  <c:v>3.91</c:v>
                </c:pt>
                <c:pt idx="11">
                  <c:v>4.82</c:v>
                </c:pt>
                <c:pt idx="12">
                  <c:v>6.29</c:v>
                </c:pt>
                <c:pt idx="13">
                  <c:v>7.84</c:v>
                </c:pt>
                <c:pt idx="14">
                  <c:v>10.86</c:v>
                </c:pt>
                <c:pt idx="15">
                  <c:v>16.84</c:v>
                </c:pt>
                <c:pt idx="16">
                  <c:v>28.51</c:v>
                </c:pt>
                <c:pt idx="17">
                  <c:v>51.23</c:v>
                </c:pt>
                <c:pt idx="18">
                  <c:v>76.5</c:v>
                </c:pt>
                <c:pt idx="19">
                  <c:v>144.16999999999999</c:v>
                </c:pt>
                <c:pt idx="20">
                  <c:v>281.95999999999998</c:v>
                </c:pt>
                <c:pt idx="21">
                  <c:v>552.12</c:v>
                </c:pt>
              </c:numCache>
            </c:numRef>
          </c:val>
          <c:smooth val="0"/>
        </c:ser>
        <c:ser>
          <c:idx val="5"/>
          <c:order val="1"/>
          <c:tx>
            <c:v>OMPI-nightly Java FG</c:v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4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cat>
            <c:strRef>
              <c:f>Latency!$A$4:$A$25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Latency!$H$4:$H$25</c:f>
              <c:numCache>
                <c:formatCode>0.00</c:formatCode>
                <c:ptCount val="22"/>
                <c:pt idx="0">
                  <c:v>8.61</c:v>
                </c:pt>
                <c:pt idx="1">
                  <c:v>5.54</c:v>
                </c:pt>
                <c:pt idx="2">
                  <c:v>5.17</c:v>
                </c:pt>
                <c:pt idx="3">
                  <c:v>5.92</c:v>
                </c:pt>
                <c:pt idx="4">
                  <c:v>5.15</c:v>
                </c:pt>
                <c:pt idx="5">
                  <c:v>6.23</c:v>
                </c:pt>
                <c:pt idx="6">
                  <c:v>5.31</c:v>
                </c:pt>
                <c:pt idx="7">
                  <c:v>5.49</c:v>
                </c:pt>
                <c:pt idx="8">
                  <c:v>6.65</c:v>
                </c:pt>
                <c:pt idx="9">
                  <c:v>8.51</c:v>
                </c:pt>
                <c:pt idx="10">
                  <c:v>7.16</c:v>
                </c:pt>
                <c:pt idx="11">
                  <c:v>7.96</c:v>
                </c:pt>
                <c:pt idx="12">
                  <c:v>10.75</c:v>
                </c:pt>
                <c:pt idx="13">
                  <c:v>11.17</c:v>
                </c:pt>
                <c:pt idx="14">
                  <c:v>14.51</c:v>
                </c:pt>
                <c:pt idx="15">
                  <c:v>27.88</c:v>
                </c:pt>
                <c:pt idx="16">
                  <c:v>43.47</c:v>
                </c:pt>
                <c:pt idx="17">
                  <c:v>72.2</c:v>
                </c:pt>
                <c:pt idx="18">
                  <c:v>118.2</c:v>
                </c:pt>
                <c:pt idx="19">
                  <c:v>229.06</c:v>
                </c:pt>
                <c:pt idx="20">
                  <c:v>476.01</c:v>
                </c:pt>
                <c:pt idx="21">
                  <c:v>1054.1300000000001</c:v>
                </c:pt>
              </c:numCache>
            </c:numRef>
          </c:val>
          <c:smooth val="0"/>
        </c:ser>
        <c:ser>
          <c:idx val="1"/>
          <c:order val="2"/>
          <c:tx>
            <c:v>OMPI-trunk Java FG</c:v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noFill/>
              <a:ln w="6350">
                <a:solidFill>
                  <a:srgbClr val="C00000"/>
                </a:solidFill>
              </a:ln>
              <a:effectLst/>
            </c:spPr>
          </c:marker>
          <c:cat>
            <c:strRef>
              <c:f>Latency!$A$4:$A$25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Latency!$D$4:$D$25</c:f>
              <c:numCache>
                <c:formatCode>General</c:formatCode>
                <c:ptCount val="22"/>
                <c:pt idx="0">
                  <c:v>2.5299999999999998</c:v>
                </c:pt>
                <c:pt idx="1">
                  <c:v>2.69</c:v>
                </c:pt>
                <c:pt idx="2">
                  <c:v>2.1800000000000002</c:v>
                </c:pt>
                <c:pt idx="3">
                  <c:v>2.33</c:v>
                </c:pt>
                <c:pt idx="4">
                  <c:v>2.19</c:v>
                </c:pt>
                <c:pt idx="5">
                  <c:v>2.23</c:v>
                </c:pt>
                <c:pt idx="6">
                  <c:v>2.25</c:v>
                </c:pt>
                <c:pt idx="7">
                  <c:v>2.56</c:v>
                </c:pt>
                <c:pt idx="8">
                  <c:v>3.55</c:v>
                </c:pt>
                <c:pt idx="9">
                  <c:v>3.79</c:v>
                </c:pt>
                <c:pt idx="10">
                  <c:v>4.1399999999999997</c:v>
                </c:pt>
                <c:pt idx="11">
                  <c:v>5.0199999999999996</c:v>
                </c:pt>
                <c:pt idx="12">
                  <c:v>6.31</c:v>
                </c:pt>
                <c:pt idx="13">
                  <c:v>7.87</c:v>
                </c:pt>
                <c:pt idx="14">
                  <c:v>10.88</c:v>
                </c:pt>
                <c:pt idx="15">
                  <c:v>22.13</c:v>
                </c:pt>
                <c:pt idx="16">
                  <c:v>34.32</c:v>
                </c:pt>
                <c:pt idx="17">
                  <c:v>60.67</c:v>
                </c:pt>
                <c:pt idx="18">
                  <c:v>99.44</c:v>
                </c:pt>
                <c:pt idx="19">
                  <c:v>169.85</c:v>
                </c:pt>
                <c:pt idx="20">
                  <c:v>310.75</c:v>
                </c:pt>
                <c:pt idx="21">
                  <c:v>595.29</c:v>
                </c:pt>
              </c:numCache>
            </c:numRef>
          </c:val>
          <c:smooth val="0"/>
        </c:ser>
        <c:ser>
          <c:idx val="0"/>
          <c:order val="3"/>
          <c:tx>
            <c:v>OMPI-trunk C FG</c:v>
          </c:tx>
          <c:spPr>
            <a:ln w="63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x"/>
            <c:size val="3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Latency!$A$4:$A$25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Latency!$C$4:$C$25</c:f>
              <c:numCache>
                <c:formatCode>General</c:formatCode>
                <c:ptCount val="22"/>
                <c:pt idx="0">
                  <c:v>1.92</c:v>
                </c:pt>
                <c:pt idx="1">
                  <c:v>1.98</c:v>
                </c:pt>
                <c:pt idx="2">
                  <c:v>1.97</c:v>
                </c:pt>
                <c:pt idx="3">
                  <c:v>1.95</c:v>
                </c:pt>
                <c:pt idx="4">
                  <c:v>2</c:v>
                </c:pt>
                <c:pt idx="5">
                  <c:v>2.02</c:v>
                </c:pt>
                <c:pt idx="6">
                  <c:v>2.04</c:v>
                </c:pt>
                <c:pt idx="7">
                  <c:v>2.2400000000000002</c:v>
                </c:pt>
                <c:pt idx="8">
                  <c:v>3.35</c:v>
                </c:pt>
                <c:pt idx="9">
                  <c:v>3.59</c:v>
                </c:pt>
                <c:pt idx="10">
                  <c:v>3.91</c:v>
                </c:pt>
                <c:pt idx="11">
                  <c:v>4.66</c:v>
                </c:pt>
                <c:pt idx="12">
                  <c:v>6.13</c:v>
                </c:pt>
                <c:pt idx="13">
                  <c:v>7.67</c:v>
                </c:pt>
                <c:pt idx="14">
                  <c:v>10.64</c:v>
                </c:pt>
                <c:pt idx="15">
                  <c:v>16.37</c:v>
                </c:pt>
                <c:pt idx="16">
                  <c:v>26.7</c:v>
                </c:pt>
                <c:pt idx="17">
                  <c:v>40.76</c:v>
                </c:pt>
                <c:pt idx="18">
                  <c:v>80.150000000000006</c:v>
                </c:pt>
                <c:pt idx="19">
                  <c:v>149.41</c:v>
                </c:pt>
                <c:pt idx="20">
                  <c:v>282.08</c:v>
                </c:pt>
                <c:pt idx="21">
                  <c:v>565.99</c:v>
                </c:pt>
              </c:numCache>
            </c:numRef>
          </c:val>
          <c:smooth val="0"/>
        </c:ser>
        <c:ser>
          <c:idx val="4"/>
          <c:order val="4"/>
          <c:tx>
            <c:v>OMPI-nightly C FG</c:v>
          </c:tx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  <a:effectLst/>
            </c:spPr>
          </c:marker>
          <c:cat>
            <c:strRef>
              <c:f>Latency!$A$4:$A$25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Latency!$G$4:$G$25</c:f>
              <c:numCache>
                <c:formatCode>General</c:formatCode>
                <c:ptCount val="22"/>
                <c:pt idx="0">
                  <c:v>1.92</c:v>
                </c:pt>
                <c:pt idx="1">
                  <c:v>1.85</c:v>
                </c:pt>
                <c:pt idx="2">
                  <c:v>1.87</c:v>
                </c:pt>
                <c:pt idx="3">
                  <c:v>1.85</c:v>
                </c:pt>
                <c:pt idx="4">
                  <c:v>1.9</c:v>
                </c:pt>
                <c:pt idx="5">
                  <c:v>1.93</c:v>
                </c:pt>
                <c:pt idx="6">
                  <c:v>1.98</c:v>
                </c:pt>
                <c:pt idx="7">
                  <c:v>2.14</c:v>
                </c:pt>
                <c:pt idx="8">
                  <c:v>3.26</c:v>
                </c:pt>
                <c:pt idx="9">
                  <c:v>3.47</c:v>
                </c:pt>
                <c:pt idx="10">
                  <c:v>3.79</c:v>
                </c:pt>
                <c:pt idx="11">
                  <c:v>4.46</c:v>
                </c:pt>
                <c:pt idx="12">
                  <c:v>5.9</c:v>
                </c:pt>
                <c:pt idx="13">
                  <c:v>7.39</c:v>
                </c:pt>
                <c:pt idx="14">
                  <c:v>10.62</c:v>
                </c:pt>
                <c:pt idx="15">
                  <c:v>15.56</c:v>
                </c:pt>
                <c:pt idx="16">
                  <c:v>23.81</c:v>
                </c:pt>
                <c:pt idx="17">
                  <c:v>40.46</c:v>
                </c:pt>
                <c:pt idx="18">
                  <c:v>73.83</c:v>
                </c:pt>
                <c:pt idx="19">
                  <c:v>140.6</c:v>
                </c:pt>
                <c:pt idx="20">
                  <c:v>273.66000000000003</c:v>
                </c:pt>
                <c:pt idx="21">
                  <c:v>540.01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721104"/>
        <c:axId val="485720016"/>
      </c:lineChart>
      <c:catAx>
        <c:axId val="48572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</a:p>
            </c:rich>
          </c:tx>
          <c:layout>
            <c:manualLayout>
              <c:xMode val="edge"/>
              <c:yMode val="edge"/>
              <c:x val="0.13621203599550055"/>
              <c:y val="0.92031316598245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20016"/>
        <c:crosses val="autoZero"/>
        <c:auto val="1"/>
        <c:lblAlgn val="ctr"/>
        <c:lblOffset val="100"/>
        <c:noMultiLvlLbl val="0"/>
      </c:catAx>
      <c:valAx>
        <c:axId val="485720016"/>
        <c:scaling>
          <c:logBase val="10"/>
          <c:orientation val="minMax"/>
          <c:max val="1000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Average time (us)</a:t>
                </a:r>
              </a:p>
            </c:rich>
          </c:tx>
          <c:layout>
            <c:manualLayout>
              <c:xMode val="edge"/>
              <c:yMode val="edge"/>
              <c:x val="9.8291561338187897E-3"/>
              <c:y val="0.4775753030871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21104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11744427468957"/>
          <c:y val="6.2067554055743032E-2"/>
          <c:w val="0.37958207147183526"/>
          <c:h val="0.32246325459317587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2554680664918"/>
          <c:y val="4.0577765003650242E-2"/>
          <c:w val="0.82050396273995163"/>
          <c:h val="0.77007374078240221"/>
        </c:manualLayout>
      </c:layout>
      <c:lineChart>
        <c:grouping val="standard"/>
        <c:varyColors val="0"/>
        <c:ser>
          <c:idx val="2"/>
          <c:order val="0"/>
          <c:tx>
            <c:v>OMPI-181 C FG</c:v>
          </c:tx>
          <c:spPr>
            <a:ln w="635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x"/>
            <c:size val="3"/>
            <c:spPr>
              <a:noFill/>
              <a:ln w="6350">
                <a:solidFill>
                  <a:srgbClr val="7030A0"/>
                </a:solidFill>
              </a:ln>
              <a:effectLst/>
            </c:spPr>
          </c:marker>
          <c:val>
            <c:numRef>
              <c:f>Broadcast!$E$4:$E$24</c:f>
              <c:numCache>
                <c:formatCode>General</c:formatCode>
                <c:ptCount val="21"/>
                <c:pt idx="0">
                  <c:v>7.6024999999999991</c:v>
                </c:pt>
                <c:pt idx="1">
                  <c:v>7.65</c:v>
                </c:pt>
                <c:pt idx="2">
                  <c:v>7.6225000000000005</c:v>
                </c:pt>
                <c:pt idx="3">
                  <c:v>7.73</c:v>
                </c:pt>
                <c:pt idx="4">
                  <c:v>7.745000000000001</c:v>
                </c:pt>
                <c:pt idx="5">
                  <c:v>7.9474999999999998</c:v>
                </c:pt>
                <c:pt idx="6">
                  <c:v>8.1550000000000011</c:v>
                </c:pt>
                <c:pt idx="7">
                  <c:v>10.399999999999999</c:v>
                </c:pt>
                <c:pt idx="8">
                  <c:v>10.805</c:v>
                </c:pt>
                <c:pt idx="9">
                  <c:v>11.362500000000001</c:v>
                </c:pt>
                <c:pt idx="10">
                  <c:v>12.737500000000001</c:v>
                </c:pt>
                <c:pt idx="11">
                  <c:v>17.974999999999998</c:v>
                </c:pt>
                <c:pt idx="12">
                  <c:v>21.81</c:v>
                </c:pt>
                <c:pt idx="13">
                  <c:v>28.182499999999997</c:v>
                </c:pt>
                <c:pt idx="14">
                  <c:v>40.302499999999995</c:v>
                </c:pt>
                <c:pt idx="15">
                  <c:v>80.552499999999995</c:v>
                </c:pt>
                <c:pt idx="16">
                  <c:v>148.9025</c:v>
                </c:pt>
                <c:pt idx="17">
                  <c:v>278.61</c:v>
                </c:pt>
                <c:pt idx="18">
                  <c:v>532.50250000000005</c:v>
                </c:pt>
                <c:pt idx="19">
                  <c:v>926.21</c:v>
                </c:pt>
                <c:pt idx="20">
                  <c:v>1970.3775000000001</c:v>
                </c:pt>
              </c:numCache>
            </c:numRef>
          </c:val>
          <c:smooth val="0"/>
        </c:ser>
        <c:ser>
          <c:idx val="1"/>
          <c:order val="1"/>
          <c:tx>
            <c:v>OMPI-181 Java FG</c:v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noFill/>
              <a:ln w="6350">
                <a:solidFill>
                  <a:srgbClr val="C00000"/>
                </a:solidFill>
              </a:ln>
              <a:effectLst/>
            </c:spPr>
          </c:marker>
          <c:val>
            <c:numRef>
              <c:f>Broadcast!$D$4:$D$24</c:f>
              <c:numCache>
                <c:formatCode>General</c:formatCode>
                <c:ptCount val="21"/>
                <c:pt idx="0">
                  <c:v>7.9614529386162722</c:v>
                </c:pt>
                <c:pt idx="1">
                  <c:v>7.9598845914006233</c:v>
                </c:pt>
                <c:pt idx="2">
                  <c:v>7.9877590760588593</c:v>
                </c:pt>
                <c:pt idx="3">
                  <c:v>8.86305235326288</c:v>
                </c:pt>
                <c:pt idx="4">
                  <c:v>8.0506717786192858</c:v>
                </c:pt>
                <c:pt idx="5">
                  <c:v>8.0965990200638736</c:v>
                </c:pt>
                <c:pt idx="6">
                  <c:v>8.3443839102983421</c:v>
                </c:pt>
                <c:pt idx="7">
                  <c:v>10.601884685456705</c:v>
                </c:pt>
                <c:pt idx="8">
                  <c:v>10.970784351229618</c:v>
                </c:pt>
                <c:pt idx="9">
                  <c:v>11.563495732843833</c:v>
                </c:pt>
                <c:pt idx="10">
                  <c:v>12.93829362839455</c:v>
                </c:pt>
                <c:pt idx="11">
                  <c:v>18.494888208806451</c:v>
                </c:pt>
                <c:pt idx="12">
                  <c:v>21.8727402389049</c:v>
                </c:pt>
                <c:pt idx="13">
                  <c:v>28.263242915272652</c:v>
                </c:pt>
                <c:pt idx="14">
                  <c:v>40.835123509168575</c:v>
                </c:pt>
                <c:pt idx="15">
                  <c:v>83.749368786811601</c:v>
                </c:pt>
                <c:pt idx="16">
                  <c:v>151.63147822022398</c:v>
                </c:pt>
                <c:pt idx="17">
                  <c:v>281.179687008261</c:v>
                </c:pt>
                <c:pt idx="18">
                  <c:v>542.81438700854733</c:v>
                </c:pt>
                <c:pt idx="19">
                  <c:v>933.34024772047769</c:v>
                </c:pt>
                <c:pt idx="20">
                  <c:v>1967.4229901283948</c:v>
                </c:pt>
              </c:numCache>
            </c:numRef>
          </c:val>
          <c:smooth val="0"/>
        </c:ser>
        <c:ser>
          <c:idx val="0"/>
          <c:order val="2"/>
          <c:tx>
            <c:v>FastMPJ Java FG</c:v>
          </c:tx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3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Broadcast!$A$4:$A$24</c:f>
              <c:strCache>
                <c:ptCount val="21"/>
                <c:pt idx="0">
                  <c:v>1B</c:v>
                </c:pt>
                <c:pt idx="1">
                  <c:v>2B</c:v>
                </c:pt>
                <c:pt idx="2">
                  <c:v>4B</c:v>
                </c:pt>
                <c:pt idx="3">
                  <c:v>8B</c:v>
                </c:pt>
                <c:pt idx="4">
                  <c:v>16B</c:v>
                </c:pt>
                <c:pt idx="5">
                  <c:v>32B</c:v>
                </c:pt>
                <c:pt idx="6">
                  <c:v>64B</c:v>
                </c:pt>
                <c:pt idx="7">
                  <c:v>128B</c:v>
                </c:pt>
                <c:pt idx="8">
                  <c:v>256B</c:v>
                </c:pt>
                <c:pt idx="9">
                  <c:v>512B</c:v>
                </c:pt>
                <c:pt idx="10">
                  <c:v>1KB</c:v>
                </c:pt>
                <c:pt idx="11">
                  <c:v>2KB</c:v>
                </c:pt>
                <c:pt idx="12">
                  <c:v>4KB</c:v>
                </c:pt>
                <c:pt idx="13">
                  <c:v>8KB</c:v>
                </c:pt>
                <c:pt idx="14">
                  <c:v>16KB</c:v>
                </c:pt>
                <c:pt idx="15">
                  <c:v>32KB</c:v>
                </c:pt>
                <c:pt idx="16">
                  <c:v>64KB</c:v>
                </c:pt>
                <c:pt idx="17">
                  <c:v>128KB</c:v>
                </c:pt>
                <c:pt idx="18">
                  <c:v>256KB</c:v>
                </c:pt>
                <c:pt idx="19">
                  <c:v>512KB</c:v>
                </c:pt>
                <c:pt idx="20">
                  <c:v>1MB</c:v>
                </c:pt>
              </c:strCache>
            </c:strRef>
          </c:cat>
          <c:val>
            <c:numRef>
              <c:f>Broadcast!$C$4:$C$24</c:f>
              <c:numCache>
                <c:formatCode>General</c:formatCode>
                <c:ptCount val="21"/>
                <c:pt idx="0">
                  <c:v>8.6697298952458155</c:v>
                </c:pt>
                <c:pt idx="1">
                  <c:v>129.98602023117192</c:v>
                </c:pt>
                <c:pt idx="2">
                  <c:v>8.9592697827356176</c:v>
                </c:pt>
                <c:pt idx="3">
                  <c:v>7.3090701612272753</c:v>
                </c:pt>
                <c:pt idx="4">
                  <c:v>5.3812305209248681</c:v>
                </c:pt>
                <c:pt idx="5">
                  <c:v>5.4570115735259588</c:v>
                </c:pt>
                <c:pt idx="6">
                  <c:v>6.63110948471512</c:v>
                </c:pt>
                <c:pt idx="7">
                  <c:v>7.8502614524040775</c:v>
                </c:pt>
                <c:pt idx="8">
                  <c:v>8.5797382876080164</c:v>
                </c:pt>
                <c:pt idx="9">
                  <c:v>10.030692209056681</c:v>
                </c:pt>
                <c:pt idx="10">
                  <c:v>12.382300237277333</c:v>
                </c:pt>
                <c:pt idx="11">
                  <c:v>17.123370838362426</c:v>
                </c:pt>
                <c:pt idx="12">
                  <c:v>21.725222831264524</c:v>
                </c:pt>
                <c:pt idx="13">
                  <c:v>34.88533193558392</c:v>
                </c:pt>
                <c:pt idx="14">
                  <c:v>51.517344604690123</c:v>
                </c:pt>
                <c:pt idx="15">
                  <c:v>99.229571251271153</c:v>
                </c:pt>
                <c:pt idx="16">
                  <c:v>244.16796827153976</c:v>
                </c:pt>
                <c:pt idx="17">
                  <c:v>347.35120989353123</c:v>
                </c:pt>
                <c:pt idx="18">
                  <c:v>654.65777393455892</c:v>
                </c:pt>
                <c:pt idx="19">
                  <c:v>1273.5578113915803</c:v>
                </c:pt>
                <c:pt idx="20">
                  <c:v>2542.7925400526801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308272"/>
        <c:axId val="488557888"/>
      </c:lineChart>
      <c:catAx>
        <c:axId val="482308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</a:t>
                </a:r>
              </a:p>
            </c:rich>
          </c:tx>
          <c:layout>
            <c:manualLayout>
              <c:xMode val="edge"/>
              <c:yMode val="edge"/>
              <c:x val="0.44176755905511811"/>
              <c:y val="0.92294163229596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557888"/>
        <c:crosses val="autoZero"/>
        <c:auto val="1"/>
        <c:lblAlgn val="ctr"/>
        <c:lblOffset val="100"/>
        <c:noMultiLvlLbl val="0"/>
      </c:catAx>
      <c:valAx>
        <c:axId val="488557888"/>
        <c:scaling>
          <c:logBase val="10"/>
          <c:orientation val="minMax"/>
          <c:max val="100000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Average time (us)</a:t>
                </a:r>
              </a:p>
            </c:rich>
          </c:tx>
          <c:layout>
            <c:manualLayout>
              <c:xMode val="edge"/>
              <c:yMode val="edge"/>
              <c:x val="5.0427518675550169E-2"/>
              <c:y val="0.47757522157556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08272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642910020862778"/>
          <c:y val="7.0003851420746319E-2"/>
          <c:w val="0.34751295511138025"/>
          <c:h val="0.20258101070699497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05038913016439E-2"/>
          <c:y val="4.0577765003650242E-2"/>
          <c:w val="0.82496601386365154"/>
          <c:h val="0.77007374078240221"/>
        </c:manualLayout>
      </c:layout>
      <c:lineChart>
        <c:grouping val="standard"/>
        <c:varyColors val="0"/>
        <c:ser>
          <c:idx val="2"/>
          <c:order val="0"/>
          <c:tx>
            <c:v>OMPI-181 C FG</c:v>
          </c:tx>
          <c:spPr>
            <a:ln w="635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x"/>
            <c:size val="3"/>
            <c:spPr>
              <a:noFill/>
              <a:ln w="6350">
                <a:solidFill>
                  <a:srgbClr val="7030A0"/>
                </a:solidFill>
              </a:ln>
              <a:effectLst/>
            </c:spPr>
          </c:marker>
          <c:val>
            <c:numRef>
              <c:f>AllGather!$E$4:$E$24</c:f>
              <c:numCache>
                <c:formatCode>0.00</c:formatCode>
                <c:ptCount val="21"/>
                <c:pt idx="0">
                  <c:v>9.379999999999999</c:v>
                </c:pt>
                <c:pt idx="1">
                  <c:v>9.3925000000000001</c:v>
                </c:pt>
                <c:pt idx="2">
                  <c:v>9.5925000000000011</c:v>
                </c:pt>
                <c:pt idx="3">
                  <c:v>9.8475000000000001</c:v>
                </c:pt>
                <c:pt idx="4">
                  <c:v>10.344999999999999</c:v>
                </c:pt>
                <c:pt idx="5">
                  <c:v>11.805</c:v>
                </c:pt>
                <c:pt idx="6">
                  <c:v>13.64</c:v>
                </c:pt>
                <c:pt idx="7">
                  <c:v>16.649999999999999</c:v>
                </c:pt>
                <c:pt idx="8">
                  <c:v>20.487500000000001</c:v>
                </c:pt>
                <c:pt idx="9">
                  <c:v>29.817500000000003</c:v>
                </c:pt>
                <c:pt idx="10">
                  <c:v>98.452500000000001</c:v>
                </c:pt>
                <c:pt idx="11">
                  <c:v>194.55250000000001</c:v>
                </c:pt>
                <c:pt idx="12">
                  <c:v>370.39750000000004</c:v>
                </c:pt>
                <c:pt idx="13">
                  <c:v>922.05000000000007</c:v>
                </c:pt>
                <c:pt idx="14">
                  <c:v>1792.4575</c:v>
                </c:pt>
                <c:pt idx="15">
                  <c:v>3556.04</c:v>
                </c:pt>
                <c:pt idx="16">
                  <c:v>6591.5224999999991</c:v>
                </c:pt>
                <c:pt idx="17">
                  <c:v>12944.862499999999</c:v>
                </c:pt>
                <c:pt idx="18">
                  <c:v>24855.855000000003</c:v>
                </c:pt>
                <c:pt idx="19">
                  <c:v>46792.807499999995</c:v>
                </c:pt>
                <c:pt idx="20">
                  <c:v>91303.907500000001</c:v>
                </c:pt>
              </c:numCache>
            </c:numRef>
          </c:val>
          <c:smooth val="0"/>
        </c:ser>
        <c:ser>
          <c:idx val="1"/>
          <c:order val="1"/>
          <c:tx>
            <c:v>OMPI-181 Java FG</c:v>
          </c:tx>
          <c:spPr>
            <a:ln w="6350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noFill/>
              <a:ln w="6350">
                <a:solidFill>
                  <a:srgbClr val="C00000"/>
                </a:solidFill>
              </a:ln>
              <a:effectLst/>
            </c:spPr>
          </c:marker>
          <c:val>
            <c:numRef>
              <c:f>AllGather!$D$4:$D$24</c:f>
              <c:numCache>
                <c:formatCode>0.00</c:formatCode>
                <c:ptCount val="21"/>
                <c:pt idx="0">
                  <c:v>9.8883481696247806</c:v>
                </c:pt>
                <c:pt idx="1">
                  <c:v>11.296472512185566</c:v>
                </c:pt>
                <c:pt idx="2">
                  <c:v>9.9621061235666044</c:v>
                </c:pt>
                <c:pt idx="3">
                  <c:v>11.224783957004503</c:v>
                </c:pt>
                <c:pt idx="4">
                  <c:v>10.693019255995704</c:v>
                </c:pt>
                <c:pt idx="5">
                  <c:v>12.130144983530013</c:v>
                </c:pt>
                <c:pt idx="6">
                  <c:v>14.059178531169826</c:v>
                </c:pt>
                <c:pt idx="7">
                  <c:v>16.968913376331276</c:v>
                </c:pt>
                <c:pt idx="8">
                  <c:v>21.042050793766926</c:v>
                </c:pt>
                <c:pt idx="9">
                  <c:v>30.340377241372998</c:v>
                </c:pt>
                <c:pt idx="10">
                  <c:v>98.979676142334824</c:v>
                </c:pt>
                <c:pt idx="11">
                  <c:v>195.45552786439632</c:v>
                </c:pt>
                <c:pt idx="12">
                  <c:v>370.28319481760116</c:v>
                </c:pt>
                <c:pt idx="13">
                  <c:v>830.97661752253646</c:v>
                </c:pt>
                <c:pt idx="14">
                  <c:v>1549.8978830873948</c:v>
                </c:pt>
                <c:pt idx="15">
                  <c:v>3360.3680972009879</c:v>
                </c:pt>
                <c:pt idx="16">
                  <c:v>6569.2372061312044</c:v>
                </c:pt>
                <c:pt idx="17">
                  <c:v>12404.429344460343</c:v>
                </c:pt>
                <c:pt idx="18">
                  <c:v>24691.589223220919</c:v>
                </c:pt>
                <c:pt idx="19">
                  <c:v>48477.507736533851</c:v>
                </c:pt>
                <c:pt idx="20">
                  <c:v>103917.21224412316</c:v>
                </c:pt>
              </c:numCache>
            </c:numRef>
          </c:val>
          <c:smooth val="0"/>
        </c:ser>
        <c:ser>
          <c:idx val="0"/>
          <c:order val="2"/>
          <c:tx>
            <c:v>FastMPJ Java FG</c:v>
          </c:tx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3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AllGather!$A$4:$A$24</c:f>
              <c:strCache>
                <c:ptCount val="21"/>
                <c:pt idx="0">
                  <c:v>1B</c:v>
                </c:pt>
                <c:pt idx="1">
                  <c:v>2B</c:v>
                </c:pt>
                <c:pt idx="2">
                  <c:v>4B</c:v>
                </c:pt>
                <c:pt idx="3">
                  <c:v>8B</c:v>
                </c:pt>
                <c:pt idx="4">
                  <c:v>16B</c:v>
                </c:pt>
                <c:pt idx="5">
                  <c:v>32B</c:v>
                </c:pt>
                <c:pt idx="6">
                  <c:v>64B</c:v>
                </c:pt>
                <c:pt idx="7">
                  <c:v>128B</c:v>
                </c:pt>
                <c:pt idx="8">
                  <c:v>256B</c:v>
                </c:pt>
                <c:pt idx="9">
                  <c:v>512B</c:v>
                </c:pt>
                <c:pt idx="10">
                  <c:v>1KB</c:v>
                </c:pt>
                <c:pt idx="11">
                  <c:v>2KB</c:v>
                </c:pt>
                <c:pt idx="12">
                  <c:v>4KB</c:v>
                </c:pt>
                <c:pt idx="13">
                  <c:v>8KB</c:v>
                </c:pt>
                <c:pt idx="14">
                  <c:v>16KB</c:v>
                </c:pt>
                <c:pt idx="15">
                  <c:v>32KB</c:v>
                </c:pt>
                <c:pt idx="16">
                  <c:v>64KB</c:v>
                </c:pt>
                <c:pt idx="17">
                  <c:v>128KB</c:v>
                </c:pt>
                <c:pt idx="18">
                  <c:v>256KB</c:v>
                </c:pt>
                <c:pt idx="19">
                  <c:v>512KB</c:v>
                </c:pt>
                <c:pt idx="20">
                  <c:v>1MB</c:v>
                </c:pt>
              </c:strCache>
            </c:strRef>
          </c:cat>
          <c:val>
            <c:numRef>
              <c:f>AllGather!$C$4:$C$24</c:f>
              <c:numCache>
                <c:formatCode>General</c:formatCode>
                <c:ptCount val="21"/>
                <c:pt idx="0">
                  <c:v>86.186515795816234</c:v>
                </c:pt>
                <c:pt idx="1">
                  <c:v>342.61978880749444</c:v>
                </c:pt>
                <c:pt idx="2">
                  <c:v>43.597265638709302</c:v>
                </c:pt>
                <c:pt idx="3">
                  <c:v>69.078124940460597</c:v>
                </c:pt>
                <c:pt idx="4">
                  <c:v>42.845375059641775</c:v>
                </c:pt>
                <c:pt idx="5">
                  <c:v>41.032000044196927</c:v>
                </c:pt>
                <c:pt idx="6">
                  <c:v>49.707613211921796</c:v>
                </c:pt>
                <c:pt idx="7">
                  <c:v>52.369960789292023</c:v>
                </c:pt>
                <c:pt idx="8">
                  <c:v>60.069327966630048</c:v>
                </c:pt>
                <c:pt idx="9">
                  <c:v>78.999046760145518</c:v>
                </c:pt>
                <c:pt idx="10">
                  <c:v>111.78860494464958</c:v>
                </c:pt>
                <c:pt idx="11">
                  <c:v>216.4203943539176</c:v>
                </c:pt>
                <c:pt idx="12">
                  <c:v>456.67128892455264</c:v>
                </c:pt>
                <c:pt idx="13">
                  <c:v>796.54525377009099</c:v>
                </c:pt>
                <c:pt idx="14">
                  <c:v>1168.084063001513</c:v>
                </c:pt>
                <c:pt idx="15">
                  <c:v>2268.7813671700451</c:v>
                </c:pt>
                <c:pt idx="16">
                  <c:v>4646.3064066756397</c:v>
                </c:pt>
                <c:pt idx="17">
                  <c:v>8727.5726561165284</c:v>
                </c:pt>
                <c:pt idx="18">
                  <c:v>16901.397421056532</c:v>
                </c:pt>
                <c:pt idx="19">
                  <c:v>33440.331718543333</c:v>
                </c:pt>
                <c:pt idx="20">
                  <c:v>66639.774883165024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9040576"/>
        <c:axId val="1989042208"/>
      </c:lineChart>
      <c:catAx>
        <c:axId val="1989040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</a:t>
                </a:r>
              </a:p>
            </c:rich>
          </c:tx>
          <c:layout>
            <c:manualLayout>
              <c:xMode val="edge"/>
              <c:yMode val="edge"/>
              <c:x val="0.44176755905511811"/>
              <c:y val="0.92294163229596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042208"/>
        <c:crosses val="autoZero"/>
        <c:auto val="1"/>
        <c:lblAlgn val="ctr"/>
        <c:lblOffset val="100"/>
        <c:noMultiLvlLbl val="0"/>
      </c:catAx>
      <c:valAx>
        <c:axId val="1989042208"/>
        <c:scaling>
          <c:logBase val="10"/>
          <c:orientation val="minMax"/>
          <c:max val="100000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Average time (us)</a:t>
                </a:r>
              </a:p>
            </c:rich>
          </c:tx>
          <c:layout>
            <c:manualLayout>
              <c:xMode val="edge"/>
              <c:yMode val="edge"/>
              <c:x val="9.8291561338187897E-3"/>
              <c:y val="0.4775753030871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040576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224106602059357"/>
          <c:y val="7.0003851420746319E-2"/>
          <c:w val="0.35605996365838888"/>
          <c:h val="0.20258101070699497"/>
        </c:manualLayout>
      </c:layout>
      <c:overlay val="0"/>
      <c:spPr>
        <a:noFill/>
        <a:ln w="31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4377921228314"/>
          <c:y val="2.0922013461188643E-2"/>
          <c:w val="0.81944716369913218"/>
          <c:h val="0.74570209973753276"/>
        </c:manualLayout>
      </c:layout>
      <c:lineChart>
        <c:grouping val="standard"/>
        <c:varyColors val="0"/>
        <c:ser>
          <c:idx val="0"/>
          <c:order val="0"/>
          <c:tx>
            <c:v>OMPI-trunk C Madrid</c:v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Allreduce!$A$3:$A$24</c:f>
              <c:strCache>
                <c:ptCount val="22"/>
                <c:pt idx="0">
                  <c:v>4B</c:v>
                </c:pt>
                <c:pt idx="1">
                  <c:v>8B</c:v>
                </c:pt>
                <c:pt idx="2">
                  <c:v>16B</c:v>
                </c:pt>
                <c:pt idx="3">
                  <c:v>32B</c:v>
                </c:pt>
                <c:pt idx="4">
                  <c:v>64B</c:v>
                </c:pt>
                <c:pt idx="5">
                  <c:v>128B</c:v>
                </c:pt>
                <c:pt idx="6">
                  <c:v>256B</c:v>
                </c:pt>
                <c:pt idx="7">
                  <c:v>512B</c:v>
                </c:pt>
                <c:pt idx="8">
                  <c:v>1KB</c:v>
                </c:pt>
                <c:pt idx="9">
                  <c:v>2KB</c:v>
                </c:pt>
                <c:pt idx="10">
                  <c:v>4KB</c:v>
                </c:pt>
                <c:pt idx="11">
                  <c:v>8KB</c:v>
                </c:pt>
                <c:pt idx="12">
                  <c:v>16KB</c:v>
                </c:pt>
                <c:pt idx="13">
                  <c:v>32KB</c:v>
                </c:pt>
                <c:pt idx="14">
                  <c:v>64KB</c:v>
                </c:pt>
                <c:pt idx="15">
                  <c:v>128KB</c:v>
                </c:pt>
                <c:pt idx="16">
                  <c:v>256KB</c:v>
                </c:pt>
                <c:pt idx="17">
                  <c:v>512KB</c:v>
                </c:pt>
                <c:pt idx="18">
                  <c:v>1MB</c:v>
                </c:pt>
                <c:pt idx="19">
                  <c:v>2MB</c:v>
                </c:pt>
                <c:pt idx="20">
                  <c:v>4MB</c:v>
                </c:pt>
                <c:pt idx="21">
                  <c:v>8MB</c:v>
                </c:pt>
              </c:strCache>
            </c:strRef>
          </c:cat>
          <c:val>
            <c:numRef>
              <c:f>Allreduce!$K$3:$K$24</c:f>
              <c:numCache>
                <c:formatCode>0.00</c:formatCode>
                <c:ptCount val="22"/>
                <c:pt idx="0">
                  <c:v>205.85333333333332</c:v>
                </c:pt>
                <c:pt idx="1">
                  <c:v>201.37333333333333</c:v>
                </c:pt>
                <c:pt idx="2">
                  <c:v>206.08666666666667</c:v>
                </c:pt>
                <c:pt idx="3">
                  <c:v>203.03666666666666</c:v>
                </c:pt>
                <c:pt idx="4">
                  <c:v>212.57333333333335</c:v>
                </c:pt>
                <c:pt idx="5">
                  <c:v>213.47</c:v>
                </c:pt>
                <c:pt idx="6">
                  <c:v>231.74</c:v>
                </c:pt>
                <c:pt idx="7">
                  <c:v>251.01999999999998</c:v>
                </c:pt>
                <c:pt idx="8">
                  <c:v>311.86999999999995</c:v>
                </c:pt>
                <c:pt idx="9">
                  <c:v>397.08333333333331</c:v>
                </c:pt>
                <c:pt idx="10">
                  <c:v>553.76</c:v>
                </c:pt>
                <c:pt idx="11">
                  <c:v>764.86</c:v>
                </c:pt>
                <c:pt idx="12">
                  <c:v>1511.3766666666668</c:v>
                </c:pt>
                <c:pt idx="13">
                  <c:v>1798.4133333333332</c:v>
                </c:pt>
                <c:pt idx="14">
                  <c:v>2367.896666666667</c:v>
                </c:pt>
                <c:pt idx="15">
                  <c:v>3668.1766666666667</c:v>
                </c:pt>
                <c:pt idx="16">
                  <c:v>5760.7766666666676</c:v>
                </c:pt>
                <c:pt idx="17">
                  <c:v>10819.443333333335</c:v>
                </c:pt>
                <c:pt idx="18">
                  <c:v>19040.883333333335</c:v>
                </c:pt>
                <c:pt idx="19">
                  <c:v>38410.019999999997</c:v>
                </c:pt>
                <c:pt idx="20">
                  <c:v>63296.556666666664</c:v>
                </c:pt>
                <c:pt idx="21">
                  <c:v>112681.01000000001</c:v>
                </c:pt>
              </c:numCache>
            </c:numRef>
          </c:val>
          <c:smooth val="0"/>
        </c:ser>
        <c:ser>
          <c:idx val="1"/>
          <c:order val="1"/>
          <c:tx>
            <c:v>OMPI-trunk Java Madrid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Allreduce!$A$3:$A$24</c:f>
              <c:strCache>
                <c:ptCount val="22"/>
                <c:pt idx="0">
                  <c:v>4B</c:v>
                </c:pt>
                <c:pt idx="1">
                  <c:v>8B</c:v>
                </c:pt>
                <c:pt idx="2">
                  <c:v>16B</c:v>
                </c:pt>
                <c:pt idx="3">
                  <c:v>32B</c:v>
                </c:pt>
                <c:pt idx="4">
                  <c:v>64B</c:v>
                </c:pt>
                <c:pt idx="5">
                  <c:v>128B</c:v>
                </c:pt>
                <c:pt idx="6">
                  <c:v>256B</c:v>
                </c:pt>
                <c:pt idx="7">
                  <c:v>512B</c:v>
                </c:pt>
                <c:pt idx="8">
                  <c:v>1KB</c:v>
                </c:pt>
                <c:pt idx="9">
                  <c:v>2KB</c:v>
                </c:pt>
                <c:pt idx="10">
                  <c:v>4KB</c:v>
                </c:pt>
                <c:pt idx="11">
                  <c:v>8KB</c:v>
                </c:pt>
                <c:pt idx="12">
                  <c:v>16KB</c:v>
                </c:pt>
                <c:pt idx="13">
                  <c:v>32KB</c:v>
                </c:pt>
                <c:pt idx="14">
                  <c:v>64KB</c:v>
                </c:pt>
                <c:pt idx="15">
                  <c:v>128KB</c:v>
                </c:pt>
                <c:pt idx="16">
                  <c:v>256KB</c:v>
                </c:pt>
                <c:pt idx="17">
                  <c:v>512KB</c:v>
                </c:pt>
                <c:pt idx="18">
                  <c:v>1MB</c:v>
                </c:pt>
                <c:pt idx="19">
                  <c:v>2MB</c:v>
                </c:pt>
                <c:pt idx="20">
                  <c:v>4MB</c:v>
                </c:pt>
                <c:pt idx="21">
                  <c:v>8MB</c:v>
                </c:pt>
              </c:strCache>
            </c:strRef>
          </c:cat>
          <c:val>
            <c:numRef>
              <c:f>Allreduce!$L$3:$L$24</c:f>
              <c:numCache>
                <c:formatCode>0.00</c:formatCode>
                <c:ptCount val="22"/>
                <c:pt idx="0">
                  <c:v>217.8076505661007</c:v>
                </c:pt>
                <c:pt idx="1">
                  <c:v>199.38171406586935</c:v>
                </c:pt>
                <c:pt idx="2">
                  <c:v>211.45989249149932</c:v>
                </c:pt>
                <c:pt idx="3">
                  <c:v>199.19239481290131</c:v>
                </c:pt>
                <c:pt idx="4">
                  <c:v>217.46075898408833</c:v>
                </c:pt>
                <c:pt idx="5">
                  <c:v>211.85024579365998</c:v>
                </c:pt>
                <c:pt idx="6">
                  <c:v>235.07941265900865</c:v>
                </c:pt>
                <c:pt idx="7">
                  <c:v>239.87477521101599</c:v>
                </c:pt>
                <c:pt idx="8">
                  <c:v>299.40712203582069</c:v>
                </c:pt>
                <c:pt idx="9">
                  <c:v>365.10086059570267</c:v>
                </c:pt>
                <c:pt idx="10">
                  <c:v>532.94103344281473</c:v>
                </c:pt>
                <c:pt idx="11">
                  <c:v>735.98466813564244</c:v>
                </c:pt>
                <c:pt idx="12">
                  <c:v>1510.1016511519701</c:v>
                </c:pt>
                <c:pt idx="13">
                  <c:v>1816.8533096710798</c:v>
                </c:pt>
                <c:pt idx="14">
                  <c:v>2342.1957095464036</c:v>
                </c:pt>
                <c:pt idx="15">
                  <c:v>3622.4970221519397</c:v>
                </c:pt>
                <c:pt idx="16">
                  <c:v>5793.2457079489968</c:v>
                </c:pt>
                <c:pt idx="17">
                  <c:v>10862.168620030059</c:v>
                </c:pt>
                <c:pt idx="18">
                  <c:v>18992.830092708235</c:v>
                </c:pt>
                <c:pt idx="19">
                  <c:v>38162.115340431505</c:v>
                </c:pt>
                <c:pt idx="20">
                  <c:v>63581.126828988337</c:v>
                </c:pt>
                <c:pt idx="21">
                  <c:v>113830.890655517</c:v>
                </c:pt>
              </c:numCache>
            </c:numRef>
          </c:val>
          <c:smooth val="0"/>
        </c:ser>
        <c:ser>
          <c:idx val="2"/>
          <c:order val="2"/>
          <c:tx>
            <c:v>OMPI-trunk C FG</c:v>
          </c:tx>
          <c:spPr>
            <a:ln w="12700" cap="rnd" cmpd="sng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Allreduce!$A$3:$A$24</c:f>
              <c:strCache>
                <c:ptCount val="22"/>
                <c:pt idx="0">
                  <c:v>4B</c:v>
                </c:pt>
                <c:pt idx="1">
                  <c:v>8B</c:v>
                </c:pt>
                <c:pt idx="2">
                  <c:v>16B</c:v>
                </c:pt>
                <c:pt idx="3">
                  <c:v>32B</c:v>
                </c:pt>
                <c:pt idx="4">
                  <c:v>64B</c:v>
                </c:pt>
                <c:pt idx="5">
                  <c:v>128B</c:v>
                </c:pt>
                <c:pt idx="6">
                  <c:v>256B</c:v>
                </c:pt>
                <c:pt idx="7">
                  <c:v>512B</c:v>
                </c:pt>
                <c:pt idx="8">
                  <c:v>1KB</c:v>
                </c:pt>
                <c:pt idx="9">
                  <c:v>2KB</c:v>
                </c:pt>
                <c:pt idx="10">
                  <c:v>4KB</c:v>
                </c:pt>
                <c:pt idx="11">
                  <c:v>8KB</c:v>
                </c:pt>
                <c:pt idx="12">
                  <c:v>16KB</c:v>
                </c:pt>
                <c:pt idx="13">
                  <c:v>32KB</c:v>
                </c:pt>
                <c:pt idx="14">
                  <c:v>64KB</c:v>
                </c:pt>
                <c:pt idx="15">
                  <c:v>128KB</c:v>
                </c:pt>
                <c:pt idx="16">
                  <c:v>256KB</c:v>
                </c:pt>
                <c:pt idx="17">
                  <c:v>512KB</c:v>
                </c:pt>
                <c:pt idx="18">
                  <c:v>1MB</c:v>
                </c:pt>
                <c:pt idx="19">
                  <c:v>2MB</c:v>
                </c:pt>
                <c:pt idx="20">
                  <c:v>4MB</c:v>
                </c:pt>
                <c:pt idx="21">
                  <c:v>8MB</c:v>
                </c:pt>
              </c:strCache>
            </c:strRef>
          </c:cat>
          <c:val>
            <c:numRef>
              <c:f>Allreduce!$K$28:$K$49</c:f>
              <c:numCache>
                <c:formatCode>0.00</c:formatCode>
                <c:ptCount val="22"/>
                <c:pt idx="0">
                  <c:v>8.8966666666666683</c:v>
                </c:pt>
                <c:pt idx="1">
                  <c:v>8.94</c:v>
                </c:pt>
                <c:pt idx="2">
                  <c:v>9.0366666666666671</c:v>
                </c:pt>
                <c:pt idx="3">
                  <c:v>9.2100000000000009</c:v>
                </c:pt>
                <c:pt idx="4">
                  <c:v>9.663333333333334</c:v>
                </c:pt>
                <c:pt idx="5">
                  <c:v>13.186666666666667</c:v>
                </c:pt>
                <c:pt idx="6">
                  <c:v>14.019999999999998</c:v>
                </c:pt>
                <c:pt idx="7">
                  <c:v>15.413333333333334</c:v>
                </c:pt>
                <c:pt idx="8">
                  <c:v>18.516666666666666</c:v>
                </c:pt>
                <c:pt idx="9">
                  <c:v>24.656666666666666</c:v>
                </c:pt>
                <c:pt idx="10">
                  <c:v>33.869999999999997</c:v>
                </c:pt>
                <c:pt idx="11">
                  <c:v>51.660000000000004</c:v>
                </c:pt>
                <c:pt idx="12">
                  <c:v>102.7</c:v>
                </c:pt>
                <c:pt idx="13">
                  <c:v>126.32666666666667</c:v>
                </c:pt>
                <c:pt idx="14">
                  <c:v>173.54</c:v>
                </c:pt>
                <c:pt idx="15">
                  <c:v>288.4666666666667</c:v>
                </c:pt>
                <c:pt idx="16">
                  <c:v>572.65333333333331</c:v>
                </c:pt>
                <c:pt idx="17">
                  <c:v>1238.0266666666666</c:v>
                </c:pt>
                <c:pt idx="18">
                  <c:v>2176.0233333333331</c:v>
                </c:pt>
                <c:pt idx="19">
                  <c:v>4210.6333333333332</c:v>
                </c:pt>
                <c:pt idx="20">
                  <c:v>8432.2466666666678</c:v>
                </c:pt>
                <c:pt idx="21">
                  <c:v>16659.266666666666</c:v>
                </c:pt>
              </c:numCache>
            </c:numRef>
          </c:val>
          <c:smooth val="0"/>
        </c:ser>
        <c:ser>
          <c:idx val="3"/>
          <c:order val="3"/>
          <c:tx>
            <c:v>OMPI-trunk Java FG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Allreduce!$A$3:$A$24</c:f>
              <c:strCache>
                <c:ptCount val="22"/>
                <c:pt idx="0">
                  <c:v>4B</c:v>
                </c:pt>
                <c:pt idx="1">
                  <c:v>8B</c:v>
                </c:pt>
                <c:pt idx="2">
                  <c:v>16B</c:v>
                </c:pt>
                <c:pt idx="3">
                  <c:v>32B</c:v>
                </c:pt>
                <c:pt idx="4">
                  <c:v>64B</c:v>
                </c:pt>
                <c:pt idx="5">
                  <c:v>128B</c:v>
                </c:pt>
                <c:pt idx="6">
                  <c:v>256B</c:v>
                </c:pt>
                <c:pt idx="7">
                  <c:v>512B</c:v>
                </c:pt>
                <c:pt idx="8">
                  <c:v>1KB</c:v>
                </c:pt>
                <c:pt idx="9">
                  <c:v>2KB</c:v>
                </c:pt>
                <c:pt idx="10">
                  <c:v>4KB</c:v>
                </c:pt>
                <c:pt idx="11">
                  <c:v>8KB</c:v>
                </c:pt>
                <c:pt idx="12">
                  <c:v>16KB</c:v>
                </c:pt>
                <c:pt idx="13">
                  <c:v>32KB</c:v>
                </c:pt>
                <c:pt idx="14">
                  <c:v>64KB</c:v>
                </c:pt>
                <c:pt idx="15">
                  <c:v>128KB</c:v>
                </c:pt>
                <c:pt idx="16">
                  <c:v>256KB</c:v>
                </c:pt>
                <c:pt idx="17">
                  <c:v>512KB</c:v>
                </c:pt>
                <c:pt idx="18">
                  <c:v>1MB</c:v>
                </c:pt>
                <c:pt idx="19">
                  <c:v>2MB</c:v>
                </c:pt>
                <c:pt idx="20">
                  <c:v>4MB</c:v>
                </c:pt>
                <c:pt idx="21">
                  <c:v>8MB</c:v>
                </c:pt>
              </c:strCache>
            </c:strRef>
          </c:cat>
          <c:val>
            <c:numRef>
              <c:f>Allreduce!$L$28:$L$49</c:f>
              <c:numCache>
                <c:formatCode>0.00</c:formatCode>
                <c:ptCount val="22"/>
                <c:pt idx="0">
                  <c:v>11.495088537534025</c:v>
                </c:pt>
                <c:pt idx="1">
                  <c:v>9.6750482916831793</c:v>
                </c:pt>
                <c:pt idx="2">
                  <c:v>9.7435613473256186</c:v>
                </c:pt>
                <c:pt idx="3">
                  <c:v>9.9143336216608464</c:v>
                </c:pt>
                <c:pt idx="4">
                  <c:v>13.842776417732201</c:v>
                </c:pt>
                <c:pt idx="5">
                  <c:v>13.869643211364698</c:v>
                </c:pt>
                <c:pt idx="6">
                  <c:v>14.658321936925233</c:v>
                </c:pt>
                <c:pt idx="7">
                  <c:v>16.000809768835698</c:v>
                </c:pt>
                <c:pt idx="8">
                  <c:v>19.102488954861901</c:v>
                </c:pt>
                <c:pt idx="9">
                  <c:v>25.359715024630166</c:v>
                </c:pt>
                <c:pt idx="10">
                  <c:v>34.625624616940769</c:v>
                </c:pt>
                <c:pt idx="11">
                  <c:v>52.548358837763395</c:v>
                </c:pt>
                <c:pt idx="12">
                  <c:v>104.15844122568753</c:v>
                </c:pt>
                <c:pt idx="13">
                  <c:v>127.771193782488</c:v>
                </c:pt>
                <c:pt idx="14">
                  <c:v>175.55333673953965</c:v>
                </c:pt>
                <c:pt idx="15">
                  <c:v>295.43166359265598</c:v>
                </c:pt>
                <c:pt idx="16">
                  <c:v>598.48586718241336</c:v>
                </c:pt>
                <c:pt idx="17">
                  <c:v>1300.62254766623</c:v>
                </c:pt>
                <c:pt idx="18">
                  <c:v>2239.47820564111</c:v>
                </c:pt>
                <c:pt idx="19">
                  <c:v>4446.0281481345473</c:v>
                </c:pt>
                <c:pt idx="20">
                  <c:v>8740.1696294546109</c:v>
                </c:pt>
                <c:pt idx="21">
                  <c:v>16972.952137390734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6549376"/>
        <c:axId val="198654992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v>Local Avg C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Allreduce!$A$3:$A$24</c15:sqref>
                        </c15:formulaRef>
                      </c:ext>
                    </c:extLst>
                    <c:strCache>
                      <c:ptCount val="22"/>
                      <c:pt idx="0">
                        <c:v>4B</c:v>
                      </c:pt>
                      <c:pt idx="1">
                        <c:v>8B</c:v>
                      </c:pt>
                      <c:pt idx="2">
                        <c:v>16B</c:v>
                      </c:pt>
                      <c:pt idx="3">
                        <c:v>32B</c:v>
                      </c:pt>
                      <c:pt idx="4">
                        <c:v>64B</c:v>
                      </c:pt>
                      <c:pt idx="5">
                        <c:v>128B</c:v>
                      </c:pt>
                      <c:pt idx="6">
                        <c:v>256B</c:v>
                      </c:pt>
                      <c:pt idx="7">
                        <c:v>512B</c:v>
                      </c:pt>
                      <c:pt idx="8">
                        <c:v>1KB</c:v>
                      </c:pt>
                      <c:pt idx="9">
                        <c:v>2KB</c:v>
                      </c:pt>
                      <c:pt idx="10">
                        <c:v>4KB</c:v>
                      </c:pt>
                      <c:pt idx="11">
                        <c:v>8KB</c:v>
                      </c:pt>
                      <c:pt idx="12">
                        <c:v>16KB</c:v>
                      </c:pt>
                      <c:pt idx="13">
                        <c:v>32KB</c:v>
                      </c:pt>
                      <c:pt idx="14">
                        <c:v>64KB</c:v>
                      </c:pt>
                      <c:pt idx="15">
                        <c:v>128KB</c:v>
                      </c:pt>
                      <c:pt idx="16">
                        <c:v>256KB</c:v>
                      </c:pt>
                      <c:pt idx="17">
                        <c:v>512KB</c:v>
                      </c:pt>
                      <c:pt idx="18">
                        <c:v>1MB</c:v>
                      </c:pt>
                      <c:pt idx="19">
                        <c:v>2MB</c:v>
                      </c:pt>
                      <c:pt idx="20">
                        <c:v>4MB</c:v>
                      </c:pt>
                      <c:pt idx="21">
                        <c:v>8MB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Allreduce!$K$53:$K$74</c15:sqref>
                        </c15:formulaRef>
                      </c:ext>
                    </c:extLst>
                    <c:numCache>
                      <c:formatCode>0.00</c:formatCode>
                      <c:ptCount val="22"/>
                      <c:pt idx="0">
                        <c:v>70.44</c:v>
                      </c:pt>
                      <c:pt idx="1">
                        <c:v>72.644999999999996</c:v>
                      </c:pt>
                      <c:pt idx="2">
                        <c:v>72</c:v>
                      </c:pt>
                      <c:pt idx="3">
                        <c:v>68.892499999999998</c:v>
                      </c:pt>
                      <c:pt idx="4">
                        <c:v>71.650000000000006</c:v>
                      </c:pt>
                      <c:pt idx="5">
                        <c:v>73.722499999999997</c:v>
                      </c:pt>
                      <c:pt idx="6">
                        <c:v>80.707499999999996</c:v>
                      </c:pt>
                      <c:pt idx="7">
                        <c:v>94.25</c:v>
                      </c:pt>
                      <c:pt idx="8">
                        <c:v>126.39750000000001</c:v>
                      </c:pt>
                      <c:pt idx="9">
                        <c:v>167.9025</c:v>
                      </c:pt>
                      <c:pt idx="10">
                        <c:v>260.66999999999996</c:v>
                      </c:pt>
                      <c:pt idx="11">
                        <c:v>389.44499999999999</c:v>
                      </c:pt>
                      <c:pt idx="12">
                        <c:v>584.8175</c:v>
                      </c:pt>
                      <c:pt idx="13">
                        <c:v>834.72</c:v>
                      </c:pt>
                      <c:pt idx="14">
                        <c:v>1220.3225</c:v>
                      </c:pt>
                      <c:pt idx="15">
                        <c:v>2298.5425</c:v>
                      </c:pt>
                      <c:pt idx="16">
                        <c:v>4418.5324999999993</c:v>
                      </c:pt>
                      <c:pt idx="17">
                        <c:v>9765.49</c:v>
                      </c:pt>
                      <c:pt idx="18">
                        <c:v>21553.147499999999</c:v>
                      </c:pt>
                      <c:pt idx="19">
                        <c:v>40539.135000000002</c:v>
                      </c:pt>
                      <c:pt idx="20">
                        <c:v>81159.875</c:v>
                      </c:pt>
                      <c:pt idx="21">
                        <c:v>162807.22749999998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v>Local Avg Java</c:v>
                </c:tx>
                <c:spPr>
                  <a:ln w="158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Allreduce!$A$3:$A$24</c15:sqref>
                        </c15:formulaRef>
                      </c:ext>
                    </c:extLst>
                    <c:strCache>
                      <c:ptCount val="22"/>
                      <c:pt idx="0">
                        <c:v>4B</c:v>
                      </c:pt>
                      <c:pt idx="1">
                        <c:v>8B</c:v>
                      </c:pt>
                      <c:pt idx="2">
                        <c:v>16B</c:v>
                      </c:pt>
                      <c:pt idx="3">
                        <c:v>32B</c:v>
                      </c:pt>
                      <c:pt idx="4">
                        <c:v>64B</c:v>
                      </c:pt>
                      <c:pt idx="5">
                        <c:v>128B</c:v>
                      </c:pt>
                      <c:pt idx="6">
                        <c:v>256B</c:v>
                      </c:pt>
                      <c:pt idx="7">
                        <c:v>512B</c:v>
                      </c:pt>
                      <c:pt idx="8">
                        <c:v>1KB</c:v>
                      </c:pt>
                      <c:pt idx="9">
                        <c:v>2KB</c:v>
                      </c:pt>
                      <c:pt idx="10">
                        <c:v>4KB</c:v>
                      </c:pt>
                      <c:pt idx="11">
                        <c:v>8KB</c:v>
                      </c:pt>
                      <c:pt idx="12">
                        <c:v>16KB</c:v>
                      </c:pt>
                      <c:pt idx="13">
                        <c:v>32KB</c:v>
                      </c:pt>
                      <c:pt idx="14">
                        <c:v>64KB</c:v>
                      </c:pt>
                      <c:pt idx="15">
                        <c:v>128KB</c:v>
                      </c:pt>
                      <c:pt idx="16">
                        <c:v>256KB</c:v>
                      </c:pt>
                      <c:pt idx="17">
                        <c:v>512KB</c:v>
                      </c:pt>
                      <c:pt idx="18">
                        <c:v>1MB</c:v>
                      </c:pt>
                      <c:pt idx="19">
                        <c:v>2MB</c:v>
                      </c:pt>
                      <c:pt idx="20">
                        <c:v>4MB</c:v>
                      </c:pt>
                      <c:pt idx="21">
                        <c:v>8MB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Allreduce!$L$53:$L$74</c15:sqref>
                        </c15:formulaRef>
                      </c:ext>
                    </c:extLst>
                    <c:numCache>
                      <c:formatCode>0.00</c:formatCode>
                      <c:ptCount val="22"/>
                      <c:pt idx="0">
                        <c:v>78.660383820533525</c:v>
                      </c:pt>
                      <c:pt idx="1">
                        <c:v>72.323881089687276</c:v>
                      </c:pt>
                      <c:pt idx="2">
                        <c:v>72.361912578344274</c:v>
                      </c:pt>
                      <c:pt idx="3">
                        <c:v>71.640662848949205</c:v>
                      </c:pt>
                      <c:pt idx="4">
                        <c:v>78.048389405011974</c:v>
                      </c:pt>
                      <c:pt idx="5">
                        <c:v>76.908294111490022</c:v>
                      </c:pt>
                      <c:pt idx="6">
                        <c:v>83.719663321971836</c:v>
                      </c:pt>
                      <c:pt idx="7">
                        <c:v>96.325527876615439</c:v>
                      </c:pt>
                      <c:pt idx="8">
                        <c:v>124.2875456809993</c:v>
                      </c:pt>
                      <c:pt idx="9">
                        <c:v>168.44018548726973</c:v>
                      </c:pt>
                      <c:pt idx="10">
                        <c:v>268.41799169778778</c:v>
                      </c:pt>
                      <c:pt idx="11">
                        <c:v>398.79075437784149</c:v>
                      </c:pt>
                      <c:pt idx="12">
                        <c:v>586.09589934349026</c:v>
                      </c:pt>
                      <c:pt idx="13">
                        <c:v>829.75366711616471</c:v>
                      </c:pt>
                      <c:pt idx="14">
                        <c:v>1232.1396544575664</c:v>
                      </c:pt>
                      <c:pt idx="15">
                        <c:v>2297.8810220956775</c:v>
                      </c:pt>
                      <c:pt idx="16">
                        <c:v>4430.6361302733376</c:v>
                      </c:pt>
                      <c:pt idx="17">
                        <c:v>9792.4472019076129</c:v>
                      </c:pt>
                      <c:pt idx="18">
                        <c:v>22081.024423241601</c:v>
                      </c:pt>
                      <c:pt idx="19">
                        <c:v>43567.874878644878</c:v>
                      </c:pt>
                      <c:pt idx="20">
                        <c:v>83821.13561034188</c:v>
                      </c:pt>
                      <c:pt idx="21">
                        <c:v>162485.56248843623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986549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1670759905011873"/>
              <c:y val="0.920183520367040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549920"/>
        <c:crosses val="autoZero"/>
        <c:auto val="1"/>
        <c:lblAlgn val="ctr"/>
        <c:lblOffset val="100"/>
        <c:noMultiLvlLbl val="0"/>
      </c:catAx>
      <c:valAx>
        <c:axId val="1986549920"/>
        <c:scaling>
          <c:logBase val="10"/>
          <c:orientation val="minMax"/>
          <c:max val="100000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Time (us)</a:t>
                </a:r>
              </a:p>
            </c:rich>
          </c:tx>
          <c:layout>
            <c:manualLayout>
              <c:xMode val="edge"/>
              <c:yMode val="edge"/>
              <c:x val="3.4420384951881017E-2"/>
              <c:y val="0.42435226195683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549376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legendEntry>
        <c:idx val="2"/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263241133319874"/>
          <c:y val="4.6454870224555266E-2"/>
          <c:w val="0.41536307961504809"/>
          <c:h val="0.25912610448008577"/>
        </c:manualLayout>
      </c:layout>
      <c:overlay val="0"/>
      <c:spPr>
        <a:noFill/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9356330458692"/>
          <c:y val="2.0922013461188643E-2"/>
          <c:w val="0.82479346331708536"/>
          <c:h val="0.74731389959233829"/>
        </c:manualLayout>
      </c:layout>
      <c:lineChart>
        <c:grouping val="standard"/>
        <c:varyColors val="0"/>
        <c:ser>
          <c:idx val="0"/>
          <c:order val="0"/>
          <c:tx>
            <c:v>OMPI-trunk C Madrid</c:v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SendAndRecv!$A$3:$A$24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SendAndRecv!$C$3:$C$24</c:f>
              <c:numCache>
                <c:formatCode>General</c:formatCode>
                <c:ptCount val="22"/>
                <c:pt idx="0">
                  <c:v>50.04</c:v>
                </c:pt>
                <c:pt idx="1">
                  <c:v>50.03</c:v>
                </c:pt>
                <c:pt idx="2">
                  <c:v>58.51</c:v>
                </c:pt>
                <c:pt idx="3">
                  <c:v>61.41</c:v>
                </c:pt>
                <c:pt idx="4">
                  <c:v>61.49</c:v>
                </c:pt>
                <c:pt idx="5">
                  <c:v>56.18</c:v>
                </c:pt>
                <c:pt idx="6">
                  <c:v>50.35</c:v>
                </c:pt>
                <c:pt idx="7">
                  <c:v>50</c:v>
                </c:pt>
                <c:pt idx="8">
                  <c:v>58.14</c:v>
                </c:pt>
                <c:pt idx="9">
                  <c:v>54.54</c:v>
                </c:pt>
                <c:pt idx="10">
                  <c:v>74.72</c:v>
                </c:pt>
                <c:pt idx="11">
                  <c:v>80.87</c:v>
                </c:pt>
                <c:pt idx="12">
                  <c:v>123.57</c:v>
                </c:pt>
                <c:pt idx="13">
                  <c:v>148.5</c:v>
                </c:pt>
                <c:pt idx="14">
                  <c:v>223.14</c:v>
                </c:pt>
                <c:pt idx="15">
                  <c:v>373.92</c:v>
                </c:pt>
                <c:pt idx="16">
                  <c:v>440.27</c:v>
                </c:pt>
                <c:pt idx="17">
                  <c:v>817.02</c:v>
                </c:pt>
                <c:pt idx="18">
                  <c:v>960.48</c:v>
                </c:pt>
                <c:pt idx="19">
                  <c:v>1490.81</c:v>
                </c:pt>
                <c:pt idx="20">
                  <c:v>2716.79</c:v>
                </c:pt>
                <c:pt idx="21">
                  <c:v>5027.3100000000004</c:v>
                </c:pt>
              </c:numCache>
            </c:numRef>
          </c:val>
          <c:smooth val="0"/>
        </c:ser>
        <c:ser>
          <c:idx val="1"/>
          <c:order val="1"/>
          <c:tx>
            <c:v>OMPI-trunk Java Madrid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SendAndRecv!$A$3:$A$24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SendAndRecv!$D$3:$D$24</c:f>
              <c:numCache>
                <c:formatCode>General</c:formatCode>
                <c:ptCount val="22"/>
                <c:pt idx="0">
                  <c:v>50.3</c:v>
                </c:pt>
                <c:pt idx="1">
                  <c:v>55.41</c:v>
                </c:pt>
                <c:pt idx="2">
                  <c:v>61.12</c:v>
                </c:pt>
                <c:pt idx="3">
                  <c:v>62.27</c:v>
                </c:pt>
                <c:pt idx="4">
                  <c:v>60.81</c:v>
                </c:pt>
                <c:pt idx="5">
                  <c:v>51.34</c:v>
                </c:pt>
                <c:pt idx="6">
                  <c:v>50.02</c:v>
                </c:pt>
                <c:pt idx="7">
                  <c:v>54.67</c:v>
                </c:pt>
                <c:pt idx="8">
                  <c:v>59.01</c:v>
                </c:pt>
                <c:pt idx="9">
                  <c:v>57.06</c:v>
                </c:pt>
                <c:pt idx="10">
                  <c:v>72.48</c:v>
                </c:pt>
                <c:pt idx="11">
                  <c:v>84.22</c:v>
                </c:pt>
                <c:pt idx="12">
                  <c:v>99.79</c:v>
                </c:pt>
                <c:pt idx="13">
                  <c:v>124.98</c:v>
                </c:pt>
                <c:pt idx="14">
                  <c:v>164.11</c:v>
                </c:pt>
                <c:pt idx="15">
                  <c:v>265.67</c:v>
                </c:pt>
                <c:pt idx="16">
                  <c:v>441.96</c:v>
                </c:pt>
                <c:pt idx="17">
                  <c:v>822.66</c:v>
                </c:pt>
                <c:pt idx="18">
                  <c:v>980.71</c:v>
                </c:pt>
                <c:pt idx="19">
                  <c:v>1502.26</c:v>
                </c:pt>
                <c:pt idx="20">
                  <c:v>2720.89</c:v>
                </c:pt>
                <c:pt idx="21">
                  <c:v>5038</c:v>
                </c:pt>
              </c:numCache>
            </c:numRef>
          </c:val>
          <c:smooth val="0"/>
        </c:ser>
        <c:ser>
          <c:idx val="2"/>
          <c:order val="2"/>
          <c:tx>
            <c:v>OMPI-trunk C FG</c:v>
          </c:tx>
          <c:spPr>
            <a:ln w="12700" cap="rnd" cmpd="sng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SendAndRecv!$A$3:$A$24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SendAndRecv!$G$3:$G$24</c:f>
              <c:numCache>
                <c:formatCode>General</c:formatCode>
                <c:ptCount val="22"/>
                <c:pt idx="0">
                  <c:v>1.92</c:v>
                </c:pt>
                <c:pt idx="1">
                  <c:v>1.98</c:v>
                </c:pt>
                <c:pt idx="2">
                  <c:v>1.97</c:v>
                </c:pt>
                <c:pt idx="3">
                  <c:v>1.95</c:v>
                </c:pt>
                <c:pt idx="4">
                  <c:v>2</c:v>
                </c:pt>
                <c:pt idx="5">
                  <c:v>2.02</c:v>
                </c:pt>
                <c:pt idx="6">
                  <c:v>2.04</c:v>
                </c:pt>
                <c:pt idx="7">
                  <c:v>2.2400000000000002</c:v>
                </c:pt>
                <c:pt idx="8">
                  <c:v>3.35</c:v>
                </c:pt>
                <c:pt idx="9">
                  <c:v>3.59</c:v>
                </c:pt>
                <c:pt idx="10">
                  <c:v>3.91</c:v>
                </c:pt>
                <c:pt idx="11">
                  <c:v>4.66</c:v>
                </c:pt>
                <c:pt idx="12">
                  <c:v>6.13</c:v>
                </c:pt>
                <c:pt idx="13">
                  <c:v>7.67</c:v>
                </c:pt>
                <c:pt idx="14">
                  <c:v>10.64</c:v>
                </c:pt>
                <c:pt idx="15">
                  <c:v>16.37</c:v>
                </c:pt>
                <c:pt idx="16">
                  <c:v>26.7</c:v>
                </c:pt>
                <c:pt idx="17">
                  <c:v>40.76</c:v>
                </c:pt>
                <c:pt idx="18">
                  <c:v>80.150000000000006</c:v>
                </c:pt>
                <c:pt idx="19">
                  <c:v>149.41</c:v>
                </c:pt>
                <c:pt idx="20">
                  <c:v>282.08</c:v>
                </c:pt>
                <c:pt idx="21">
                  <c:v>565.99</c:v>
                </c:pt>
              </c:numCache>
            </c:numRef>
          </c:val>
          <c:smooth val="0"/>
        </c:ser>
        <c:ser>
          <c:idx val="3"/>
          <c:order val="3"/>
          <c:tx>
            <c:v>OMPI-trunk Java FG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SendAndRecv!$A$3:$A$24</c:f>
              <c:strCache>
                <c:ptCount val="22"/>
                <c:pt idx="0">
                  <c:v>0B</c:v>
                </c:pt>
                <c:pt idx="1">
                  <c:v>1B</c:v>
                </c:pt>
                <c:pt idx="2">
                  <c:v>2B</c:v>
                </c:pt>
                <c:pt idx="3">
                  <c:v>4B</c:v>
                </c:pt>
                <c:pt idx="4">
                  <c:v>8B</c:v>
                </c:pt>
                <c:pt idx="5">
                  <c:v>16B</c:v>
                </c:pt>
                <c:pt idx="6">
                  <c:v>32B</c:v>
                </c:pt>
                <c:pt idx="7">
                  <c:v>64B</c:v>
                </c:pt>
                <c:pt idx="8">
                  <c:v>128B</c:v>
                </c:pt>
                <c:pt idx="9">
                  <c:v>256B</c:v>
                </c:pt>
                <c:pt idx="10">
                  <c:v>512B</c:v>
                </c:pt>
                <c:pt idx="11">
                  <c:v>1KB</c:v>
                </c:pt>
                <c:pt idx="12">
                  <c:v>2KB</c:v>
                </c:pt>
                <c:pt idx="13">
                  <c:v>4KB</c:v>
                </c:pt>
                <c:pt idx="14">
                  <c:v>8KB</c:v>
                </c:pt>
                <c:pt idx="15">
                  <c:v>16KB</c:v>
                </c:pt>
                <c:pt idx="16">
                  <c:v>32KB</c:v>
                </c:pt>
                <c:pt idx="17">
                  <c:v>64KB</c:v>
                </c:pt>
                <c:pt idx="18">
                  <c:v>128KB</c:v>
                </c:pt>
                <c:pt idx="19">
                  <c:v>256KB</c:v>
                </c:pt>
                <c:pt idx="20">
                  <c:v>512KB</c:v>
                </c:pt>
                <c:pt idx="21">
                  <c:v>1MB</c:v>
                </c:pt>
              </c:strCache>
            </c:strRef>
          </c:cat>
          <c:val>
            <c:numRef>
              <c:f>SendAndRecv!$H$3:$H$24</c:f>
              <c:numCache>
                <c:formatCode>General</c:formatCode>
                <c:ptCount val="22"/>
                <c:pt idx="0">
                  <c:v>2.5299999999999998</c:v>
                </c:pt>
                <c:pt idx="1">
                  <c:v>2.69</c:v>
                </c:pt>
                <c:pt idx="2">
                  <c:v>2.1800000000000002</c:v>
                </c:pt>
                <c:pt idx="3">
                  <c:v>2.33</c:v>
                </c:pt>
                <c:pt idx="4">
                  <c:v>2.19</c:v>
                </c:pt>
                <c:pt idx="5">
                  <c:v>2.23</c:v>
                </c:pt>
                <c:pt idx="6">
                  <c:v>2.25</c:v>
                </c:pt>
                <c:pt idx="7">
                  <c:v>2.56</c:v>
                </c:pt>
                <c:pt idx="8">
                  <c:v>3.55</c:v>
                </c:pt>
                <c:pt idx="9">
                  <c:v>3.79</c:v>
                </c:pt>
                <c:pt idx="10">
                  <c:v>4.1399999999999997</c:v>
                </c:pt>
                <c:pt idx="11">
                  <c:v>5.0199999999999996</c:v>
                </c:pt>
                <c:pt idx="12">
                  <c:v>6.31</c:v>
                </c:pt>
                <c:pt idx="13">
                  <c:v>7.87</c:v>
                </c:pt>
                <c:pt idx="14">
                  <c:v>10.88</c:v>
                </c:pt>
                <c:pt idx="15">
                  <c:v>22.13</c:v>
                </c:pt>
                <c:pt idx="16">
                  <c:v>34.32</c:v>
                </c:pt>
                <c:pt idx="17">
                  <c:v>60.67</c:v>
                </c:pt>
                <c:pt idx="18">
                  <c:v>99.44</c:v>
                </c:pt>
                <c:pt idx="19">
                  <c:v>169.85</c:v>
                </c:pt>
                <c:pt idx="20">
                  <c:v>310.75</c:v>
                </c:pt>
                <c:pt idx="21">
                  <c:v>595.29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825520"/>
        <c:axId val="623826064"/>
        <c:extLst/>
      </c:lineChart>
      <c:catAx>
        <c:axId val="623825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830708661417322"/>
              <c:y val="0.91582754629629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826064"/>
        <c:crosses val="autoZero"/>
        <c:auto val="1"/>
        <c:lblAlgn val="ctr"/>
        <c:lblOffset val="100"/>
        <c:noMultiLvlLbl val="0"/>
      </c:catAx>
      <c:valAx>
        <c:axId val="623826064"/>
        <c:scaling>
          <c:logBase val="10"/>
          <c:orientation val="minMax"/>
          <c:max val="1000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Time (us)</a:t>
                </a:r>
              </a:p>
            </c:rich>
          </c:tx>
          <c:layout>
            <c:manualLayout>
              <c:xMode val="edge"/>
              <c:yMode val="edge"/>
              <c:x val="1.4884389451318585E-2"/>
              <c:y val="0.418027396603469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825520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legendEntry>
        <c:idx val="2"/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263248343957006"/>
          <c:y val="5.8028923303743235E-2"/>
          <c:w val="0.42391008816205661"/>
          <c:h val="0.25912610448008577"/>
        </c:manualLayout>
      </c:layout>
      <c:overlay val="0"/>
      <c:spPr>
        <a:noFill/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39296742318974"/>
          <c:y val="3.0046296296296297E-2"/>
          <c:w val="0.85379483814523183"/>
          <c:h val="0.83322980460775742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OMPIvsMPINET_largedata!$A$3:$A$6</c:f>
              <c:numCache>
                <c:formatCode>General</c:formatCode>
                <c:ptCount val="4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</c:numCache>
            </c:numRef>
          </c:cat>
          <c:val>
            <c:numRef>
              <c:f>(OMPIvsMPINET_largedata!$I$3:$I$5,OMPIvsMPINET_largedata!$I$8)</c:f>
              <c:numCache>
                <c:formatCode>General</c:formatCode>
                <c:ptCount val="4"/>
                <c:pt idx="0">
                  <c:v>8.4720000000000004E-2</c:v>
                </c:pt>
                <c:pt idx="1">
                  <c:v>0.30141000000000001</c:v>
                </c:pt>
                <c:pt idx="2">
                  <c:v>0.63346000000000002</c:v>
                </c:pt>
                <c:pt idx="3">
                  <c:v>1.12263</c:v>
                </c:pt>
              </c:numCache>
            </c:numRef>
          </c:val>
          <c:smooth val="0"/>
        </c:ser>
        <c:ser>
          <c:idx val="0"/>
          <c:order val="2"/>
          <c:tx>
            <c:v>C# MPI.NET (scaled)</c:v>
          </c:tx>
          <c:spPr>
            <a:ln w="952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val>
            <c:numRef>
              <c:f>(OMPIvsMPINET_largedata!$S$3:$S$5,OMPIvsMPINET_largedata!$S$8)</c:f>
              <c:numCache>
                <c:formatCode>General</c:formatCode>
                <c:ptCount val="4"/>
                <c:pt idx="0">
                  <c:v>0.13295099999999999</c:v>
                </c:pt>
                <c:pt idx="1">
                  <c:v>0.41988799999999998</c:v>
                </c:pt>
                <c:pt idx="2">
                  <c:v>1.6236289999999998</c:v>
                </c:pt>
                <c:pt idx="3">
                  <c:v>2.8510369999999998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040000"/>
        <c:axId val="1933041632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OMPIvsMPINET_largedata!$R$1</c15:sqref>
                        </c15:formulaRef>
                      </c:ext>
                    </c:extLst>
                    <c:strCache>
                      <c:ptCount val="1"/>
                      <c:pt idx="0">
                        <c:v>MPI.NET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OMPIvsMPINET_largedata!$A$3:$A$6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10000</c:v>
                      </c:pt>
                      <c:pt idx="1">
                        <c:v>20000</c:v>
                      </c:pt>
                      <c:pt idx="2">
                        <c:v>30000</c:v>
                      </c:pt>
                      <c:pt idx="3">
                        <c:v>40000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(OMPIvsMPINET_largedata!$R$3:$R$5,OMPIvsMPINET_largedata!$R$8)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0.18992999999999999</c:v>
                      </c:pt>
                      <c:pt idx="1">
                        <c:v>0.59984000000000004</c:v>
                      </c:pt>
                      <c:pt idx="2">
                        <c:v>2.3194699999999999</c:v>
                      </c:pt>
                      <c:pt idx="3">
                        <c:v>4.0729100000000003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933040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41632"/>
        <c:crosses val="autoZero"/>
        <c:auto val="1"/>
        <c:lblAlgn val="ctr"/>
        <c:lblOffset val="100"/>
        <c:noMultiLvlLbl val="0"/>
      </c:catAx>
      <c:valAx>
        <c:axId val="1933041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4000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586753360375408"/>
          <c:y val="5.9118183143773685E-2"/>
          <c:w val="0.32878524799784642"/>
          <c:h val="0.1261803732866725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91464513905459"/>
          <c:y val="3.4168489355497232E-2"/>
          <c:w val="0.86518830032609562"/>
          <c:h val="0.82068788276465443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(OMPIvsMPINET_largedata!$R$3:$R$5,OMPIvsMPINET_largedata!$R$8)</c:f>
              <c:numCache>
                <c:formatCode>General</c:formatCode>
                <c:ptCount val="4"/>
                <c:pt idx="0">
                  <c:v>1</c:v>
                </c:pt>
                <c:pt idx="1">
                  <c:v>3.5577195467422098</c:v>
                </c:pt>
                <c:pt idx="2">
                  <c:v>7.4771010387157695</c:v>
                </c:pt>
                <c:pt idx="3">
                  <c:v>13.251062322946176</c:v>
                </c:pt>
              </c:numCache>
            </c:numRef>
          </c:val>
          <c:smooth val="0"/>
        </c:ser>
        <c:ser>
          <c:idx val="2"/>
          <c:order val="1"/>
          <c:tx>
            <c:v>Square Relationship</c:v>
          </c:tx>
          <c:spPr>
            <a:ln w="9525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(OMPIvsMPINET_largedata!$S$3:$S$5,OMPIvsMPINET_largedata!$S$8)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</c:numCache>
            </c:numRef>
          </c:val>
          <c:smooth val="0"/>
        </c:ser>
        <c:ser>
          <c:idx val="0"/>
          <c:order val="2"/>
          <c:tx>
            <c:v>C# MPI.NET (scaled)</c:v>
          </c:tx>
          <c:spPr>
            <a:ln w="952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val>
            <c:numRef>
              <c:f>(OMPIvsMPINET_largedata!$AD$3:$AD$5,OMPIvsMPINET_largedata!$AD$8)</c:f>
              <c:numCache>
                <c:formatCode>General</c:formatCode>
                <c:ptCount val="4"/>
                <c:pt idx="0">
                  <c:v>1</c:v>
                </c:pt>
                <c:pt idx="1">
                  <c:v>3.1582161849102306</c:v>
                </c:pt>
                <c:pt idx="2">
                  <c:v>12.212236086979415</c:v>
                </c:pt>
                <c:pt idx="3">
                  <c:v>21.444268941188863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06432"/>
        <c:axId val="61908064"/>
      </c:lineChart>
      <c:catAx>
        <c:axId val="61906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Points ratio to 10k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08064"/>
        <c:crosses val="autoZero"/>
        <c:auto val="1"/>
        <c:lblAlgn val="ctr"/>
        <c:lblOffset val="100"/>
        <c:noMultiLvlLbl val="0"/>
      </c:catAx>
      <c:valAx>
        <c:axId val="61908064"/>
        <c:scaling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ratio to 10k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064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4739587475807947"/>
          <c:y val="6.5500874890638675E-2"/>
          <c:w val="0.37677685268849592"/>
          <c:h val="0.15079542140565763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2883467504212"/>
          <c:y val="3.4168489355497232E-2"/>
          <c:w val="0.87781454626325184"/>
          <c:h val="0.65957699037620299"/>
        </c:manualLayout>
      </c:layout>
      <c:lineChart>
        <c:grouping val="standard"/>
        <c:varyColors val="0"/>
        <c:ser>
          <c:idx val="1"/>
          <c:order val="0"/>
          <c:tx>
            <c:v>Java OpenMPI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('40k_txp_reruns'!$G$5:$H$5,'40k_txp_reruns'!$G$13:$H$13,'40k_txp_reruns'!$G$19:$H$19)</c:f>
              <c:multiLvlStrCache>
                <c:ptCount val="3"/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</c:lvl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</c:lvl>
              </c:multiLvlStrCache>
            </c:multiLvlStrRef>
          </c:cat>
          <c:val>
            <c:numRef>
              <c:f>('40k_txp_reruns'!$K$5,'40k_txp_reruns'!$K$13,'40k_txp_reruns'!$K$19)</c:f>
              <c:numCache>
                <c:formatCode>General</c:formatCode>
                <c:ptCount val="3"/>
                <c:pt idx="0">
                  <c:v>4.3946800000000001</c:v>
                </c:pt>
                <c:pt idx="1">
                  <c:v>2.25319</c:v>
                </c:pt>
                <c:pt idx="2">
                  <c:v>1.20384</c:v>
                </c:pt>
              </c:numCache>
            </c:numRef>
          </c:val>
          <c:smooth val="0"/>
        </c:ser>
        <c:ser>
          <c:idx val="2"/>
          <c:order val="1"/>
          <c:tx>
            <c:v>C# MPI.NET (scaled)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('40k_txp_reruns'!$G$5:$H$5,'40k_txp_reruns'!$G$13:$H$13,'40k_txp_reruns'!$G$19:$H$19)</c:f>
              <c:multiLvlStrCache>
                <c:ptCount val="3"/>
                <c:lvl>
                  <c:pt idx="0">
                    <c:v>8</c:v>
                  </c:pt>
                  <c:pt idx="1">
                    <c:v>16</c:v>
                  </c:pt>
                  <c:pt idx="2">
                    <c:v>32</c:v>
                  </c:pt>
                </c:lvl>
                <c:lvl>
                  <c:pt idx="0">
                    <c:v>64</c:v>
                  </c:pt>
                  <c:pt idx="1">
                    <c:v>128</c:v>
                  </c:pt>
                  <c:pt idx="2">
                    <c:v>256</c:v>
                  </c:pt>
                </c:lvl>
              </c:multiLvlStrCache>
            </c:multiLvlStrRef>
          </c:cat>
          <c:val>
            <c:numRef>
              <c:f>('40k_txp_reruns'!$Y$5,'40k_txp_reruns'!$Y$13,'40k_txp_reruns'!$Y$19)</c:f>
              <c:numCache>
                <c:formatCode>General</c:formatCode>
                <c:ptCount val="3"/>
                <c:pt idx="0">
                  <c:v>6.6711119999999999</c:v>
                </c:pt>
                <c:pt idx="1">
                  <c:v>4.4786839999999994</c:v>
                </c:pt>
                <c:pt idx="2">
                  <c:v>2.8510369999999998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12448"/>
        <c:axId val="65215712"/>
      </c:lineChart>
      <c:catAx>
        <c:axId val="65212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 (top)</a:t>
                </a:r>
              </a:p>
              <a:p>
                <a:pPr>
                  <a:defRPr/>
                </a:pPr>
                <a:r>
                  <a:rPr lang="en-US"/>
                  <a:t>Total Parallelism (bottom)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15712"/>
        <c:crosses val="autoZero"/>
        <c:auto val="1"/>
        <c:lblAlgn val="ctr"/>
        <c:lblOffset val="100"/>
        <c:noMultiLvlLbl val="0"/>
      </c:catAx>
      <c:valAx>
        <c:axId val="65215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1244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49775985663082428"/>
          <c:y val="6.5500874890638675E-2"/>
          <c:w val="0.45336691784494687"/>
          <c:h val="0.12301746909338494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9384D-5658-4DBF-B95A-C190640414B9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5822-0A88-4D27-9EA6-F053463D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Note. Data abstraction is usually hidden within benchmarks and Ogres</a:t>
            </a:r>
            <a:r>
              <a:rPr lang="en-US" baseline="0" dirty="0" smtClean="0"/>
              <a:t> bring it out as a first class facet in the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highlight </a:t>
            </a:r>
            <a:r>
              <a:rPr lang="en-US" b="1" dirty="0" smtClean="0"/>
              <a:t>systematic</a:t>
            </a:r>
            <a:r>
              <a:rPr lang="en-US" b="1" baseline="0" dirty="0" smtClean="0"/>
              <a:t> approach</a:t>
            </a:r>
            <a:r>
              <a:rPr lang="en-US" b="0" baseline="0" dirty="0" smtClean="0"/>
              <a:t> because while there are efforts in the community to define Big Data benchmarks, they are mostly domain/requirement originated rather than based on a standard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4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Component Vs. End-to-end</a:t>
            </a:r>
          </a:p>
          <a:p>
            <a:pPr lvl="1"/>
            <a:r>
              <a:rPr lang="en-US" sz="2000" dirty="0" smtClean="0"/>
              <a:t>Component</a:t>
            </a:r>
          </a:p>
          <a:p>
            <a:pPr lvl="2"/>
            <a:r>
              <a:rPr lang="en-US" sz="1600" dirty="0" smtClean="0"/>
              <a:t>Evaluates one or few entities of the system</a:t>
            </a:r>
          </a:p>
          <a:p>
            <a:pPr lvl="2"/>
            <a:r>
              <a:rPr lang="en-US" sz="1600" dirty="0" smtClean="0"/>
              <a:t>E.g. SPEC’s CPU and </a:t>
            </a:r>
            <a:r>
              <a:rPr lang="en-US" sz="1600" dirty="0" err="1" smtClean="0"/>
              <a:t>TeraSort</a:t>
            </a:r>
            <a:endParaRPr lang="en-US" sz="1600" dirty="0" smtClean="0"/>
          </a:p>
          <a:p>
            <a:pPr lvl="1"/>
            <a:r>
              <a:rPr lang="en-US" sz="2000" dirty="0" smtClean="0"/>
              <a:t>End-to-end</a:t>
            </a:r>
          </a:p>
          <a:p>
            <a:pPr lvl="2"/>
            <a:r>
              <a:rPr lang="en-US" sz="1600" dirty="0" smtClean="0"/>
              <a:t>Harder to define and test compared to component benchmarks</a:t>
            </a:r>
          </a:p>
          <a:p>
            <a:pPr lvl="2"/>
            <a:r>
              <a:rPr lang="en-US" sz="1600" dirty="0" smtClean="0"/>
              <a:t>Evaluates from data loading to data serving for different queries over a variety of data types with periodic updates</a:t>
            </a:r>
          </a:p>
          <a:p>
            <a:pPr lvl="2"/>
            <a:r>
              <a:rPr lang="en-US" sz="1600" dirty="0" smtClean="0"/>
              <a:t>E.g. TPC-DS and </a:t>
            </a:r>
            <a:r>
              <a:rPr lang="en-US" sz="1600" dirty="0" err="1" smtClean="0"/>
              <a:t>BigBench</a:t>
            </a:r>
            <a:endParaRPr lang="en-US" sz="1600" dirty="0" smtClean="0"/>
          </a:p>
          <a:p>
            <a:r>
              <a:rPr lang="en-US" sz="2400" b="1" dirty="0" smtClean="0"/>
              <a:t>Big Data Applications</a:t>
            </a:r>
          </a:p>
          <a:p>
            <a:pPr lvl="1"/>
            <a:r>
              <a:rPr lang="en-US" sz="2000" dirty="0" smtClean="0"/>
              <a:t>No single application to cover Big Data</a:t>
            </a:r>
          </a:p>
          <a:p>
            <a:pPr lvl="1"/>
            <a:r>
              <a:rPr lang="en-US" sz="2000" dirty="0" smtClean="0"/>
              <a:t>Concrete applications over abstract models</a:t>
            </a:r>
          </a:p>
          <a:p>
            <a:pPr lvl="2"/>
            <a:r>
              <a:rPr lang="en-US" sz="1600" dirty="0" smtClean="0"/>
              <a:t>Can relate to real world business workloads</a:t>
            </a:r>
          </a:p>
          <a:p>
            <a:pPr lvl="2"/>
            <a:r>
              <a:rPr lang="en-US" sz="1600" dirty="0" smtClean="0"/>
              <a:t>Can provide detailed specifications</a:t>
            </a:r>
          </a:p>
          <a:p>
            <a:pPr lvl="2"/>
            <a:r>
              <a:rPr lang="en-US" sz="1600" dirty="0" smtClean="0"/>
              <a:t>Need to understand key characteristics</a:t>
            </a:r>
          </a:p>
          <a:p>
            <a:r>
              <a:rPr lang="en-US" sz="2400" b="1" dirty="0" smtClean="0"/>
              <a:t>Data Sources</a:t>
            </a:r>
          </a:p>
          <a:p>
            <a:pPr lvl="1"/>
            <a:r>
              <a:rPr lang="en-US" sz="2000" dirty="0" smtClean="0"/>
              <a:t>Synthetic data over real data</a:t>
            </a:r>
          </a:p>
          <a:p>
            <a:pPr lvl="2"/>
            <a:r>
              <a:rPr lang="en-US" sz="1600" dirty="0" smtClean="0"/>
              <a:t>Easy to generate</a:t>
            </a:r>
          </a:p>
          <a:p>
            <a:pPr lvl="3"/>
            <a:r>
              <a:rPr lang="en-US" sz="1600" dirty="0" smtClean="0"/>
              <a:t>E.g. Parallel data generation framework (PDGF) and its extensions in </a:t>
            </a:r>
            <a:r>
              <a:rPr lang="en-US" sz="1600" dirty="0" err="1" smtClean="0"/>
              <a:t>BigBench</a:t>
            </a:r>
            <a:endParaRPr lang="en-US" sz="1600" dirty="0" smtClean="0"/>
          </a:p>
          <a:p>
            <a:pPr lvl="2"/>
            <a:r>
              <a:rPr lang="en-US" sz="1600" dirty="0" smtClean="0"/>
              <a:t>Real data may not reflect all the properties</a:t>
            </a:r>
          </a:p>
          <a:p>
            <a:pPr lvl="2"/>
            <a:r>
              <a:rPr lang="en-US" sz="1600" dirty="0" smtClean="0"/>
              <a:t>Could incorporate characteristics of real data</a:t>
            </a:r>
          </a:p>
          <a:p>
            <a:pPr lvl="3"/>
            <a:r>
              <a:rPr lang="en-US" sz="1600" dirty="0" smtClean="0"/>
              <a:t>E.g. </a:t>
            </a:r>
            <a:r>
              <a:rPr lang="en-US" sz="1600" dirty="0" err="1" smtClean="0"/>
              <a:t>BigBench</a:t>
            </a:r>
            <a:r>
              <a:rPr lang="en-US" sz="1600" dirty="0" smtClean="0"/>
              <a:t> and </a:t>
            </a:r>
            <a:r>
              <a:rPr lang="en-US" sz="1600" dirty="0" err="1" smtClean="0"/>
              <a:t>LinkBench</a:t>
            </a:r>
            <a:r>
              <a:rPr lang="en-US" sz="1600" dirty="0" smtClean="0"/>
              <a:t> data generation</a:t>
            </a:r>
          </a:p>
          <a:p>
            <a:r>
              <a:rPr lang="en-US" sz="2400" b="1" dirty="0" smtClean="0"/>
              <a:t>Scaling</a:t>
            </a:r>
          </a:p>
          <a:p>
            <a:pPr lvl="1"/>
            <a:r>
              <a:rPr lang="en-US" sz="2000" dirty="0" smtClean="0"/>
              <a:t>Scale of system under test (SUT) &gt;&gt; real installation for Big Data</a:t>
            </a:r>
          </a:p>
          <a:p>
            <a:pPr lvl="2"/>
            <a:r>
              <a:rPr lang="en-US" sz="1600" dirty="0" smtClean="0"/>
              <a:t>Extrapolate SUT results to reason about the real system</a:t>
            </a:r>
          </a:p>
          <a:p>
            <a:pPr lvl="1"/>
            <a:r>
              <a:rPr lang="en-US" sz="2000" dirty="0" smtClean="0"/>
              <a:t>Elasticity and failures, especially in clouds</a:t>
            </a:r>
          </a:p>
          <a:p>
            <a:pPr lvl="2"/>
            <a:r>
              <a:rPr lang="en-US" sz="1600" dirty="0" smtClean="0"/>
              <a:t>Data and resources could grow and shrink dynamically</a:t>
            </a:r>
          </a:p>
          <a:p>
            <a:r>
              <a:rPr lang="en-US" sz="2400" b="1" dirty="0" smtClean="0"/>
              <a:t>Metrics</a:t>
            </a:r>
          </a:p>
          <a:p>
            <a:pPr lvl="1"/>
            <a:r>
              <a:rPr lang="en-US" sz="2200" dirty="0" smtClean="0"/>
              <a:t>Price per performance is important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Types of Benchmarks</a:t>
            </a:r>
          </a:p>
          <a:p>
            <a:pPr lvl="1"/>
            <a:r>
              <a:rPr lang="en-US" sz="2000" dirty="0" smtClean="0"/>
              <a:t>Micro-benchmarks</a:t>
            </a:r>
          </a:p>
          <a:p>
            <a:pPr lvl="2"/>
            <a:r>
              <a:rPr lang="en-US" sz="1600" dirty="0" smtClean="0"/>
              <a:t>Evaluate specific low level system operation</a:t>
            </a:r>
          </a:p>
          <a:p>
            <a:pPr lvl="2"/>
            <a:r>
              <a:rPr lang="en-US" sz="1600" dirty="0" smtClean="0"/>
              <a:t>E.g. OSU benchmarks suite, and enhanced DFSIO in </a:t>
            </a:r>
            <a:r>
              <a:rPr lang="en-US" sz="1600" dirty="0" err="1" smtClean="0"/>
              <a:t>HiBench</a:t>
            </a:r>
            <a:endParaRPr lang="en-US" sz="1600" dirty="0" smtClean="0"/>
          </a:p>
          <a:p>
            <a:pPr lvl="1"/>
            <a:r>
              <a:rPr lang="en-US" sz="2200" dirty="0" smtClean="0"/>
              <a:t>Functional benchmarks</a:t>
            </a:r>
          </a:p>
          <a:p>
            <a:pPr lvl="2"/>
            <a:r>
              <a:rPr lang="en-US" dirty="0" smtClean="0"/>
              <a:t>Evaluate a high level function</a:t>
            </a:r>
          </a:p>
          <a:p>
            <a:pPr lvl="2"/>
            <a:r>
              <a:rPr lang="en-US" dirty="0" smtClean="0"/>
              <a:t>E.g. Sorting, and SQL select, project, join, etc.</a:t>
            </a:r>
          </a:p>
          <a:p>
            <a:pPr lvl="1"/>
            <a:r>
              <a:rPr lang="en-US" sz="2200" dirty="0" smtClean="0"/>
              <a:t>Genre-specific benchmarks</a:t>
            </a:r>
          </a:p>
          <a:p>
            <a:pPr lvl="2"/>
            <a:r>
              <a:rPr lang="en-US" dirty="0" smtClean="0"/>
              <a:t>Benchmarks related with the type of data</a:t>
            </a:r>
          </a:p>
          <a:p>
            <a:pPr lvl="2"/>
            <a:r>
              <a:rPr lang="en-US" dirty="0" smtClean="0"/>
              <a:t>E.g. Graph500, and </a:t>
            </a:r>
            <a:r>
              <a:rPr lang="en-US" dirty="0" err="1" smtClean="0"/>
              <a:t>LinkBench</a:t>
            </a:r>
            <a:endParaRPr lang="en-US" dirty="0" smtClean="0"/>
          </a:p>
          <a:p>
            <a:pPr lvl="1"/>
            <a:r>
              <a:rPr lang="en-US" sz="2200" dirty="0" smtClean="0"/>
              <a:t>Application level benchmarks</a:t>
            </a:r>
          </a:p>
          <a:p>
            <a:pPr lvl="2"/>
            <a:r>
              <a:rPr lang="en-US" dirty="0" smtClean="0"/>
              <a:t>Full applications evaluating hardware and software for a given data and workload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BigBench</a:t>
            </a:r>
            <a:r>
              <a:rPr lang="en-US" dirty="0" smtClean="0"/>
              <a:t>, and SPIDAL benchmarks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BDBC - Towards Industry Standard Big Data Benchmarks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Informal group of individuals and organizations (~80)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Efforts lead by </a:t>
            </a:r>
            <a:r>
              <a:rPr lang="en-US" dirty="0" err="1" smtClean="0"/>
              <a:t>Chaitan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at UCSD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Models end-to-end scenarios covering different data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E.g. graphs, streams, structured records, unstructured data,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Organizes Workshop on Big Data Benchmarking (WBDB) series since 2012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Led to the specification of </a:t>
            </a:r>
            <a:r>
              <a:rPr lang="en-US" dirty="0" err="1" smtClean="0"/>
              <a:t>TPCx</a:t>
            </a:r>
            <a:r>
              <a:rPr lang="en-US" dirty="0" smtClean="0"/>
              <a:t>-HS express benchmark for Hadoop systems http://www.tpc.org/tpcbd/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Formation of a SPEC research group on Big Data benchmarking http://research.spec.org/working-groups/big-data-working-group.html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Biweekly Webinars http://clds.sdsc.edu/bdbc/community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highlight the words </a:t>
            </a:r>
            <a:r>
              <a:rPr lang="en-US" b="1" dirty="0" smtClean="0"/>
              <a:t>multidimensional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and </a:t>
            </a:r>
            <a:r>
              <a:rPr lang="en-US" b="1" baseline="0" dirty="0" smtClean="0"/>
              <a:t>multifaceted </a:t>
            </a:r>
            <a:r>
              <a:rPr lang="en-US" b="0" baseline="0" dirty="0" smtClean="0"/>
              <a:t>to show the systematic nature of Ogres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were 8 more facets we could call it the </a:t>
            </a:r>
            <a:r>
              <a:rPr lang="en-US" b="1" dirty="0" smtClean="0"/>
              <a:t>brilliant</a:t>
            </a:r>
            <a:r>
              <a:rPr lang="en-US" b="1" baseline="0" dirty="0" smtClean="0"/>
              <a:t> cut </a:t>
            </a:r>
            <a:r>
              <a:rPr lang="en-US" baseline="0" dirty="0" smtClean="0"/>
              <a:t>Ogre :D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5822-0A88-4D27-9EA6-F053463D7B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34204"/>
            <a:ext cx="11820525" cy="7992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181100"/>
            <a:ext cx="11820525" cy="5095875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384048" indent="-182880">
              <a:buClr>
                <a:srgbClr val="C00000"/>
              </a:buClr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/>
            </a:lvl3pPr>
            <a:lvl4pPr marL="749808" indent="-182880">
              <a:buClr>
                <a:srgbClr val="C00000"/>
              </a:buClr>
              <a:buFont typeface="Calibri" panose="020F0502020204030204" pitchFamily="34" charset="0"/>
              <a:buChar char="-"/>
              <a:defRPr/>
            </a:lvl4pPr>
            <a:lvl5pPr marL="932688" indent="-182880">
              <a:buClr>
                <a:srgbClr val="C00000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6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2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49" y="153537"/>
            <a:ext cx="11896725" cy="808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49" y="1160833"/>
            <a:ext cx="11896725" cy="47082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0D7AFB-DD53-4D4F-9404-D2F4B69659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33349" y="1061570"/>
            <a:ext cx="11896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cloudera.com/blog/2014/11/bigbench-toward-an-industry-standard-benchmark-for-big-data-analytics/" TargetMode="External"/><Relationship Id="rId13" Type="http://schemas.openxmlformats.org/officeDocument/2006/relationships/hyperlink" Target="http://www.tpc.org/tpcx-hs/" TargetMode="External"/><Relationship Id="rId3" Type="http://schemas.openxmlformats.org/officeDocument/2006/relationships/hyperlink" Target="http://clds.sdsc.edu/bdbc" TargetMode="External"/><Relationship Id="rId7" Type="http://schemas.openxmlformats.org/officeDocument/2006/relationships/hyperlink" Target="http://www.graph500.org/" TargetMode="External"/><Relationship Id="rId12" Type="http://schemas.openxmlformats.org/officeDocument/2006/relationships/hyperlink" Target="https://amplab.cs.berkeley.edu/benchmar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intel-hadoop/HiBench" TargetMode="External"/><Relationship Id="rId11" Type="http://schemas.openxmlformats.org/officeDocument/2006/relationships/hyperlink" Target="http://www.bgbenchmark.org/BG/overview.html" TargetMode="External"/><Relationship Id="rId5" Type="http://schemas.openxmlformats.org/officeDocument/2006/relationships/hyperlink" Target="http://prof.ict.ac.cn/BigDataBench/wp-content/uploads/2014/12/BigDataBench-handbook-6-12-16.pdf" TargetMode="External"/><Relationship Id="rId15" Type="http://schemas.openxmlformats.org/officeDocument/2006/relationships/hyperlink" Target="http://parsa.epfl.ch/cloudsuite/cloudsuite.html" TargetMode="External"/><Relationship Id="rId10" Type="http://schemas.openxmlformats.org/officeDocument/2006/relationships/hyperlink" Target="http://cucis.ece.northwestern.edu/projects/DMS/MineBench.html" TargetMode="External"/><Relationship Id="rId4" Type="http://schemas.openxmlformats.org/officeDocument/2006/relationships/hyperlink" Target="http://clds.sdsc.edu/bdbc/workshops" TargetMode="External"/><Relationship Id="rId9" Type="http://schemas.openxmlformats.org/officeDocument/2006/relationships/hyperlink" Target="https://www.facebook.com/notes/facebook-engineering/linkbench-a-database-benchmark-for-the-social-graph/10151391496443920" TargetMode="External"/><Relationship Id="rId14" Type="http://schemas.openxmlformats.org/officeDocument/2006/relationships/hyperlink" Target="https://github.com/brianfrankcooper/YCS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C-SPID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altoros.com/newsql-featured-benchmarks-of-voltdb-nuodb-xeround-tokudb-clustrix-and-memsql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C-SPID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C-SPID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HFT/Java-Thread-Affinity" TargetMode="External"/><Relationship Id="rId2" Type="http://schemas.openxmlformats.org/officeDocument/2006/relationships/hyperlink" Target="https://github.com/EsotericSoftware/kry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978-3-642-36727-4_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ci.drexel.edu/bigdata/bigdata2014/IEEE2014TutorialBaruRabl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94478"/>
            <a:ext cx="10058400" cy="1481244"/>
          </a:xfrm>
        </p:spPr>
        <p:txBody>
          <a:bodyPr lIns="91440" tIns="0" bIns="0">
            <a:normAutofit/>
          </a:bodyPr>
          <a:lstStyle/>
          <a:p>
            <a:pPr algn="r"/>
            <a:r>
              <a:rPr lang="en-US" sz="4800" dirty="0" smtClean="0">
                <a:latin typeface="+mn-lt"/>
              </a:rPr>
              <a:t>Towards a Systematic Approach to Big Data Benchmarking</a:t>
            </a:r>
            <a:endParaRPr lang="en-US" sz="48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280" y="1775722"/>
            <a:ext cx="10058400" cy="9527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dirty="0" smtClean="0"/>
              <a:t>PhD Thesis Proposal</a:t>
            </a:r>
            <a:endParaRPr lang="en-US" sz="25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7280" y="5171273"/>
            <a:ext cx="10058400" cy="535922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latin typeface="+mn-lt"/>
              </a:rPr>
              <a:t>Advisor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Professor </a:t>
            </a:r>
            <a:r>
              <a:rPr lang="en-US" sz="2000" dirty="0">
                <a:latin typeface="+mn-lt"/>
              </a:rPr>
              <a:t>Geoffrey </a:t>
            </a:r>
            <a:r>
              <a:rPr lang="en-US" sz="2000" dirty="0" smtClean="0">
                <a:latin typeface="+mn-lt"/>
              </a:rPr>
              <a:t>C. Fox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4225719"/>
            <a:ext cx="10058400" cy="33579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dirty="0" smtClean="0"/>
              <a:t>Saliya Ekanayake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7280" y="4225719"/>
            <a:ext cx="10058400" cy="9527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/>
              <a:t>School </a:t>
            </a:r>
            <a:r>
              <a:rPr lang="en-US" sz="1800" dirty="0"/>
              <a:t>of Informatics and Computing</a:t>
            </a:r>
          </a:p>
          <a:p>
            <a:pPr algn="r"/>
            <a:r>
              <a:rPr lang="en-US" sz="1800" dirty="0"/>
              <a:t>Indiana University, </a:t>
            </a:r>
            <a:r>
              <a:rPr lang="en-US" sz="1800" dirty="0" smtClean="0"/>
              <a:t>Bloomington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66749" y="294478"/>
            <a:ext cx="11525251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69551" y="5291239"/>
            <a:ext cx="862244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097280" y="4745963"/>
            <a:ext cx="10058400" cy="1275131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/>
              <a:t>Committee</a:t>
            </a:r>
            <a:r>
              <a:rPr lang="en-US" sz="1800" dirty="0"/>
              <a:t>: </a:t>
            </a:r>
            <a:r>
              <a:rPr lang="en-US" sz="1800" dirty="0" smtClean="0"/>
              <a:t>Professor </a:t>
            </a:r>
            <a:r>
              <a:rPr lang="en-US" sz="1800" dirty="0"/>
              <a:t>Andrew </a:t>
            </a:r>
            <a:r>
              <a:rPr lang="en-US" sz="1800" dirty="0" err="1" smtClean="0"/>
              <a:t>Lumsdaine</a:t>
            </a:r>
            <a:r>
              <a:rPr lang="en-US" sz="1800" dirty="0" smtClean="0"/>
              <a:t>, Professor Judy </a:t>
            </a:r>
            <a:r>
              <a:rPr lang="en-US" sz="1800" dirty="0" err="1" smtClean="0"/>
              <a:t>Qiu</a:t>
            </a:r>
            <a:r>
              <a:rPr lang="en-US" sz="1800" dirty="0" smtClean="0"/>
              <a:t>, Professor </a:t>
            </a:r>
            <a:r>
              <a:rPr lang="en-US" sz="1800" dirty="0" err="1"/>
              <a:t>Haixu</a:t>
            </a:r>
            <a:r>
              <a:rPr lang="en-US" sz="1800" dirty="0"/>
              <a:t> Tang</a:t>
            </a:r>
          </a:p>
        </p:txBody>
      </p:sp>
    </p:spTree>
    <p:extLst>
      <p:ext uri="{BB962C8B-B14F-4D97-AF65-F5344CB8AC3E}">
        <p14:creationId xmlns:p14="http://schemas.microsoft.com/office/powerpoint/2010/main" val="15366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181100"/>
            <a:ext cx="11820525" cy="1228725"/>
          </a:xfrm>
        </p:spPr>
        <p:txBody>
          <a:bodyPr>
            <a:normAutofit/>
          </a:bodyPr>
          <a:lstStyle/>
          <a:p>
            <a:r>
              <a:rPr lang="en-US" sz="2400" b="1" dirty="0"/>
              <a:t>Communities and Workshops</a:t>
            </a:r>
          </a:p>
          <a:p>
            <a:pPr lvl="1"/>
            <a:r>
              <a:rPr lang="en-US" sz="2000" dirty="0"/>
              <a:t>Big Data Benchmarking Community (BDBC)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clds.sdsc.edu/bdbc</a:t>
            </a:r>
            <a:endParaRPr lang="en-US" sz="2000" dirty="0"/>
          </a:p>
          <a:p>
            <a:pPr lvl="1"/>
            <a:r>
              <a:rPr lang="en-US" sz="2000" dirty="0"/>
              <a:t>Workshops on Big Data Benchmarking (WBDB)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clds.sdsc.edu/bdbc/workshops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974" y="2486025"/>
            <a:ext cx="12011025" cy="364807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Links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BigDataBench</a:t>
            </a:r>
            <a:r>
              <a:rPr lang="en-US" sz="2000" dirty="0" smtClean="0"/>
              <a:t>  </a:t>
            </a:r>
            <a:r>
              <a:rPr lang="en-US" sz="1600" dirty="0" smtClean="0">
                <a:hlinkClick r:id="rId5"/>
              </a:rPr>
              <a:t>http://prof.ict.ac.cn/BigDataBench/wp-content/uploads/2014/12/BigDataBench-handbook-6-12-16.pdf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HiBench</a:t>
            </a:r>
            <a:r>
              <a:rPr lang="en-US" sz="2000" dirty="0" smtClean="0"/>
              <a:t> </a:t>
            </a:r>
            <a:r>
              <a:rPr lang="en-US" sz="1600" dirty="0" smtClean="0">
                <a:hlinkClick r:id="rId6"/>
              </a:rPr>
              <a:t>https://github.com/intel-hadoop/HiBench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Graph500 </a:t>
            </a:r>
            <a:r>
              <a:rPr lang="en-US" sz="1600" dirty="0" smtClean="0">
                <a:hlinkClick r:id="rId7"/>
              </a:rPr>
              <a:t>http://www.graph500.org/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BigBench</a:t>
            </a:r>
            <a:r>
              <a:rPr lang="en-US" sz="2000" dirty="0" smtClean="0"/>
              <a:t> </a:t>
            </a:r>
            <a:r>
              <a:rPr lang="en-US" sz="1600" dirty="0" smtClean="0">
                <a:hlinkClick r:id="rId8"/>
              </a:rPr>
              <a:t>http://blog.cloudera.com/blog/2014/11/bigbench-toward-an-industry-standard-benchmark-for-big-data-analytics/</a:t>
            </a:r>
            <a:endParaRPr lang="en-US" sz="1600" dirty="0" smtClean="0"/>
          </a:p>
          <a:p>
            <a:pPr marL="382588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LinkBench</a:t>
            </a:r>
            <a:r>
              <a:rPr lang="en-US" sz="2000" dirty="0" smtClean="0"/>
              <a:t> </a:t>
            </a:r>
            <a:r>
              <a:rPr lang="en-US" sz="1600" dirty="0" smtClean="0">
                <a:hlinkClick r:id="rId9"/>
              </a:rPr>
              <a:t>https://www.facebook.com/notes/facebook-engineering/linkbench-a-database-benchmark-for-the-social-graph/10151391496443920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MineBench</a:t>
            </a:r>
            <a:r>
              <a:rPr lang="en-US" sz="2000" dirty="0" smtClean="0"/>
              <a:t> </a:t>
            </a:r>
            <a:r>
              <a:rPr lang="en-US" sz="1600" dirty="0" smtClean="0">
                <a:hlinkClick r:id="rId10"/>
              </a:rPr>
              <a:t>http://cucis.ece.northwestern.edu/projects/DMS/MineBench.html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BG Benchmark </a:t>
            </a:r>
            <a:r>
              <a:rPr lang="en-US" sz="1600" dirty="0" smtClean="0">
                <a:hlinkClick r:id="rId11"/>
              </a:rPr>
              <a:t>http://www.bgbenchmark.org/BG/overview.html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Berkeley Big Data Benchmark </a:t>
            </a:r>
            <a:r>
              <a:rPr lang="en-US" sz="1600" dirty="0" smtClean="0">
                <a:hlinkClick r:id="rId12"/>
              </a:rPr>
              <a:t>https://amplab.cs.berkeley.edu/benchmark/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TPCx</a:t>
            </a:r>
            <a:r>
              <a:rPr lang="en-US" sz="2000" dirty="0" smtClean="0"/>
              <a:t>-HS </a:t>
            </a:r>
            <a:r>
              <a:rPr lang="en-US" sz="1600" dirty="0" smtClean="0">
                <a:hlinkClick r:id="rId13"/>
              </a:rPr>
              <a:t>http://www.tpc.org/tpcx-hs/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Yahoo Cloud Serving Benchmark (YCSB) </a:t>
            </a:r>
            <a:r>
              <a:rPr lang="en-US" sz="1600" dirty="0" smtClean="0">
                <a:hlinkClick r:id="rId14"/>
              </a:rPr>
              <a:t>https://github.com/brianfrankcooper/YCSB/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CloudSuite</a:t>
            </a:r>
            <a:r>
              <a:rPr lang="en-US" sz="2000" dirty="0" smtClean="0"/>
              <a:t> </a:t>
            </a:r>
            <a:r>
              <a:rPr lang="en-US" sz="1600" dirty="0" smtClean="0">
                <a:hlinkClick r:id="rId15"/>
              </a:rPr>
              <a:t>http://parsa.epfl.ch/cloudsuite/cloudsuite.html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837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400961"/>
            <a:ext cx="11820525" cy="48760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Proposed Solution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24325" y="2256639"/>
            <a:ext cx="40862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446" y="1073791"/>
            <a:ext cx="11954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9" y="1363911"/>
            <a:ext cx="9515475" cy="151264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Apply the </a:t>
            </a:r>
            <a:r>
              <a:rPr lang="en-US" sz="2800" b="1" i="1" dirty="0" smtClean="0"/>
              <a:t>multidimensional multifaceted </a:t>
            </a:r>
            <a:r>
              <a:rPr lang="en-US" sz="2800" i="1" dirty="0" smtClean="0">
                <a:latin typeface="+mj-lt"/>
              </a:rPr>
              <a:t>Ogre classification to characterize Big Data applications and benchmarks</a:t>
            </a:r>
            <a:endParaRPr lang="en-US" sz="2800" i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33499" y="3299324"/>
            <a:ext cx="9515475" cy="1512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latin typeface="+mj-lt"/>
              </a:rPr>
              <a:t>Study the benchmarking process in existing Big Data benchmarks and apply the findings towards a comprehensive study of MDS and clustering classes</a:t>
            </a:r>
            <a:endParaRPr lang="en-US" sz="2400" i="1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5500" y="2789909"/>
            <a:ext cx="8153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3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A </a:t>
            </a:r>
            <a:r>
              <a:rPr lang="en-US" sz="2400" b="1" dirty="0" smtClean="0"/>
              <a:t>Systematic </a:t>
            </a:r>
            <a:r>
              <a:rPr lang="en-US" sz="2400" b="1" dirty="0"/>
              <a:t>A</a:t>
            </a:r>
            <a:r>
              <a:rPr lang="en-US" sz="2400" b="1" dirty="0" smtClean="0"/>
              <a:t>pproach </a:t>
            </a:r>
            <a:r>
              <a:rPr lang="en-US" sz="2400" b="1" dirty="0"/>
              <a:t>to Big Data </a:t>
            </a:r>
            <a:r>
              <a:rPr lang="en-US" sz="2400" b="1" dirty="0" smtClean="0"/>
              <a:t>Benchmarking </a:t>
            </a:r>
          </a:p>
          <a:p>
            <a:pPr lvl="1"/>
            <a:r>
              <a:rPr lang="en-US" sz="2000" dirty="0" smtClean="0"/>
              <a:t>Across </a:t>
            </a:r>
            <a:r>
              <a:rPr lang="en-US" sz="2000" dirty="0"/>
              <a:t>a range of facets, machines, and application areas.</a:t>
            </a:r>
          </a:p>
          <a:p>
            <a:pPr lvl="0">
              <a:spcBef>
                <a:spcPts val="1800"/>
              </a:spcBef>
            </a:pPr>
            <a:r>
              <a:rPr lang="en-US" sz="2400" b="1" dirty="0"/>
              <a:t>Illustration of </a:t>
            </a:r>
            <a:r>
              <a:rPr lang="en-US" sz="2400" b="1" dirty="0" smtClean="0"/>
              <a:t>Facet Coverage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existing Big Data benchmarks.</a:t>
            </a:r>
          </a:p>
          <a:p>
            <a:pPr lvl="0">
              <a:spcBef>
                <a:spcPts val="1800"/>
              </a:spcBef>
            </a:pPr>
            <a:r>
              <a:rPr lang="en-US" sz="2400" b="1" dirty="0" smtClean="0"/>
              <a:t>In-Depth Study of MDS and Clustering Classes</a:t>
            </a:r>
          </a:p>
          <a:p>
            <a:pPr lvl="1"/>
            <a:r>
              <a:rPr lang="en-US" sz="2000" dirty="0" smtClean="0"/>
              <a:t>On performance</a:t>
            </a:r>
            <a:r>
              <a:rPr lang="en-US" sz="2000" dirty="0"/>
              <a:t>, speedup, scalability, and parallel </a:t>
            </a:r>
            <a:r>
              <a:rPr lang="en-US" sz="2000" dirty="0" smtClean="0"/>
              <a:t>efficiency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A Parallel Large Scale Data Analytics Library</a:t>
            </a:r>
          </a:p>
          <a:p>
            <a:pPr lvl="1"/>
            <a:r>
              <a:rPr lang="en-US" sz="2000" dirty="0"/>
              <a:t>SPIDAL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github.com/DSC-SPIDAL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Ogres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181101"/>
            <a:ext cx="11820525" cy="45529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Systematic</a:t>
            </a:r>
          </a:p>
          <a:p>
            <a:pPr lvl="1"/>
            <a:r>
              <a:rPr lang="en-US" sz="2200" dirty="0" smtClean="0"/>
              <a:t>4 Dimensions – Problem architecture, Execution, Data source and style, and Processing </a:t>
            </a:r>
          </a:p>
          <a:p>
            <a:pPr lvl="1"/>
            <a:r>
              <a:rPr lang="en-US" sz="2200" dirty="0" smtClean="0"/>
              <a:t>50 facets</a:t>
            </a:r>
          </a:p>
          <a:p>
            <a:r>
              <a:rPr lang="en-US" sz="2400" b="1" dirty="0" smtClean="0"/>
              <a:t>Classes of Problems</a:t>
            </a:r>
          </a:p>
          <a:p>
            <a:pPr lvl="1"/>
            <a:r>
              <a:rPr lang="en-US" sz="2200" dirty="0" smtClean="0"/>
              <a:t>Similar to Berkeley Dwarfs</a:t>
            </a:r>
          </a:p>
          <a:p>
            <a:r>
              <a:rPr lang="en-US" sz="2400" b="1" dirty="0" smtClean="0"/>
              <a:t>Think of Diamonds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976" y="5819775"/>
            <a:ext cx="92202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1</a:t>
            </a:r>
            <a:r>
              <a:rPr lang="en-US" sz="1400" i="1" dirty="0"/>
              <a:t>. Geoffrey </a:t>
            </a:r>
            <a:r>
              <a:rPr lang="en-US" sz="1400" i="1" dirty="0" err="1"/>
              <a:t>C.Fox</a:t>
            </a:r>
            <a:r>
              <a:rPr lang="en-US" sz="1400" i="1" dirty="0"/>
              <a:t>, S.J., Judy </a:t>
            </a:r>
            <a:r>
              <a:rPr lang="en-US" sz="1400" i="1" dirty="0" err="1"/>
              <a:t>Qiu</a:t>
            </a:r>
            <a:r>
              <a:rPr lang="en-US" sz="1400" i="1" dirty="0"/>
              <a:t>, Andre </a:t>
            </a:r>
            <a:r>
              <a:rPr lang="en-US" sz="1400" i="1" dirty="0" err="1"/>
              <a:t>Luckow</a:t>
            </a:r>
            <a:r>
              <a:rPr lang="en-US" sz="1400" i="1" dirty="0"/>
              <a:t>. Towards an Understanding of Facets and Exemplars of Big Data Applications. Available from: http://grids.ucs.indiana.edu/ptliupages/publications/OgrePaperv9.pdf</a:t>
            </a:r>
            <a:endParaRPr lang="en-US" sz="1400" i="1" dirty="0" smtClean="0"/>
          </a:p>
        </p:txBody>
      </p:sp>
      <p:grpSp>
        <p:nvGrpSpPr>
          <p:cNvPr id="8" name="Canvas 290"/>
          <p:cNvGrpSpPr/>
          <p:nvPr/>
        </p:nvGrpSpPr>
        <p:grpSpPr>
          <a:xfrm>
            <a:off x="3346612" y="3386772"/>
            <a:ext cx="5873735" cy="1890078"/>
            <a:chOff x="0" y="0"/>
            <a:chExt cx="4228930" cy="136080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4228465" cy="1360805"/>
            </a:xfrm>
            <a:prstGeom prst="rect">
              <a:avLst/>
            </a:prstGeom>
          </p:spPr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871"/>
              <a:ext cx="1325235" cy="8895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4673" b="6543"/>
            <a:stretch/>
          </p:blipFill>
          <p:spPr>
            <a:xfrm>
              <a:off x="3091245" y="21266"/>
              <a:ext cx="1137685" cy="10100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8380" y="0"/>
              <a:ext cx="1031359" cy="1031359"/>
            </a:xfrm>
            <a:prstGeom prst="rect">
              <a:avLst/>
            </a:prstGeom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10187" y="1084521"/>
              <a:ext cx="808137" cy="180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ea typeface="Times New Roman" panose="02020603050405020304" pitchFamily="18" charset="0"/>
                </a:rPr>
                <a:t>Front View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889014" y="1105787"/>
              <a:ext cx="659765" cy="180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>
                  <a:effectLst/>
                  <a:ea typeface="Times New Roman" panose="02020603050405020304" pitchFamily="18" charset="0"/>
                </a:rPr>
                <a:t>Top View</a:t>
              </a: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223049" y="1105787"/>
              <a:ext cx="960507" cy="191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ea typeface="Times New Roman" panose="02020603050405020304" pitchFamily="18" charset="0"/>
                </a:rPr>
                <a:t>Bottom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1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Ogre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490" y="2313841"/>
            <a:ext cx="3427750" cy="114870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Processing View</a:t>
            </a:r>
          </a:p>
          <a:p>
            <a:pPr lvl="1"/>
            <a:r>
              <a:rPr lang="en-US" sz="2000" dirty="0" smtClean="0"/>
              <a:t>Classes of processing steps</a:t>
            </a:r>
          </a:p>
          <a:p>
            <a:pPr lvl="1"/>
            <a:r>
              <a:rPr lang="en-US" sz="2000" dirty="0" smtClean="0"/>
              <a:t>Algorithms and kernels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949331" y="4171065"/>
            <a:ext cx="0" cy="1554480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8303" y="1468180"/>
            <a:ext cx="0" cy="1554480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720816" y="1539388"/>
            <a:ext cx="0" cy="4126826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70683" y="3599353"/>
            <a:ext cx="4114800" cy="6122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6059" y="3011735"/>
            <a:ext cx="1470768" cy="1175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Ogre Views</a:t>
            </a:r>
            <a:endParaRPr lang="en-US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83040" y="4533639"/>
            <a:ext cx="5773258" cy="13419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Problem Architecture View</a:t>
            </a:r>
          </a:p>
          <a:p>
            <a:pPr lvl="1"/>
            <a:r>
              <a:rPr lang="en-US" sz="2000" dirty="0" smtClean="0"/>
              <a:t>“Shape” of the application</a:t>
            </a:r>
          </a:p>
          <a:p>
            <a:pPr lvl="1"/>
            <a:r>
              <a:rPr lang="en-US" sz="2000" dirty="0" smtClean="0"/>
              <a:t>Relates to the machine architecture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15697" y="3687651"/>
            <a:ext cx="5773258" cy="16866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Execution View</a:t>
            </a:r>
          </a:p>
          <a:p>
            <a:pPr lvl="1"/>
            <a:r>
              <a:rPr lang="en-US" sz="2000" dirty="0" smtClean="0"/>
              <a:t>Describes computational issues</a:t>
            </a:r>
          </a:p>
          <a:p>
            <a:pPr lvl="1"/>
            <a:r>
              <a:rPr lang="en-US" sz="2000" dirty="0" smtClean="0"/>
              <a:t>Traditional HPC benchmarks</a:t>
            </a:r>
          </a:p>
          <a:p>
            <a:pPr lvl="1"/>
            <a:r>
              <a:rPr lang="en-US" sz="2000" dirty="0" smtClean="0"/>
              <a:t>Impacts application performance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1237" y="1152264"/>
            <a:ext cx="4098815" cy="16754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Data Source and Style View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 collection, storage, and access</a:t>
            </a:r>
          </a:p>
          <a:p>
            <a:pPr lvl="1"/>
            <a:r>
              <a:rPr lang="en-US" sz="2000" dirty="0" smtClean="0"/>
              <a:t>Many of the Big Data benchmarks</a:t>
            </a:r>
          </a:p>
        </p:txBody>
      </p:sp>
    </p:spTree>
    <p:extLst>
      <p:ext uri="{BB962C8B-B14F-4D97-AF65-F5344CB8AC3E}">
        <p14:creationId xmlns:p14="http://schemas.microsoft.com/office/powerpoint/2010/main" val="38476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-3278" y="6070129"/>
            <a:ext cx="12195278" cy="799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382470"/>
            <a:ext cx="11887152" cy="79924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PhD Thesis Proposal</a:t>
            </a:r>
            <a:endParaRPr lang="en-US" dirty="0"/>
          </a:p>
        </p:txBody>
      </p:sp>
      <p:grpSp>
        <p:nvGrpSpPr>
          <p:cNvPr id="7" name="Canvas 291"/>
          <p:cNvGrpSpPr/>
          <p:nvPr/>
        </p:nvGrpSpPr>
        <p:grpSpPr>
          <a:xfrm rot="5400000">
            <a:off x="2519916" y="-1924493"/>
            <a:ext cx="6858000" cy="10706986"/>
            <a:chOff x="0" y="0"/>
            <a:chExt cx="5335905" cy="6656705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5335905" cy="6656705"/>
            </a:xfrm>
            <a:prstGeom prst="rect">
              <a:avLst/>
            </a:prstGeom>
            <a:grpFill/>
          </p:spPr>
        </p:sp>
        <p:cxnSp>
          <p:nvCxnSpPr>
            <p:cNvPr id="10" name="Straight Connector 9"/>
            <p:cNvCxnSpPr/>
            <p:nvPr/>
          </p:nvCxnSpPr>
          <p:spPr>
            <a:xfrm rot="16200000">
              <a:off x="4124941" y="1960693"/>
              <a:ext cx="0" cy="220596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09113" y="2981589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62574" y="298256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27009" y="298256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91097" y="2981403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46131" y="298100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47349" y="298100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18288" y="298100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03066" y="298100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63330" y="298159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53583" y="2987966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7328" y="298159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5"/>
            <p:cNvSpPr txBox="1"/>
            <p:nvPr/>
          </p:nvSpPr>
          <p:spPr>
            <a:xfrm>
              <a:off x="3039719" y="3161680"/>
              <a:ext cx="136506" cy="146882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Pleasingly Parallel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63"/>
            <p:cNvSpPr txBox="1"/>
            <p:nvPr/>
          </p:nvSpPr>
          <p:spPr>
            <a:xfrm>
              <a:off x="3188428" y="3141613"/>
              <a:ext cx="140035" cy="13296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Classic </a:t>
              </a:r>
              <a:r>
                <a:rPr lang="en-US" sz="1600" dirty="0" err="1" smtClean="0">
                  <a:effectLst/>
                  <a:ea typeface="Times New Roman" panose="02020603050405020304" pitchFamily="18" charset="0"/>
                </a:rPr>
                <a:t>MapReduce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/>
            <p:nvPr/>
          </p:nvSpPr>
          <p:spPr>
            <a:xfrm>
              <a:off x="3349205" y="3123922"/>
              <a:ext cx="217277" cy="14695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Map-Collective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49"/>
            <p:cNvSpPr txBox="1"/>
            <p:nvPr/>
          </p:nvSpPr>
          <p:spPr>
            <a:xfrm>
              <a:off x="3511202" y="3124992"/>
              <a:ext cx="197356" cy="16292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Map Point-to-Point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63"/>
            <p:cNvSpPr txBox="1"/>
            <p:nvPr/>
          </p:nvSpPr>
          <p:spPr>
            <a:xfrm>
              <a:off x="3856637" y="3141156"/>
              <a:ext cx="109751" cy="1294404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Shared Memory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63"/>
            <p:cNvSpPr txBox="1"/>
            <p:nvPr/>
          </p:nvSpPr>
          <p:spPr>
            <a:xfrm>
              <a:off x="4041594" y="3132531"/>
              <a:ext cx="104153" cy="217114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Single Program Multiple Data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59"/>
            <p:cNvSpPr txBox="1"/>
            <p:nvPr/>
          </p:nvSpPr>
          <p:spPr>
            <a:xfrm>
              <a:off x="4214204" y="3136073"/>
              <a:ext cx="168406" cy="2047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Bulk Synchronous Parallel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63"/>
            <p:cNvSpPr txBox="1"/>
            <p:nvPr/>
          </p:nvSpPr>
          <p:spPr>
            <a:xfrm>
              <a:off x="4410450" y="3145121"/>
              <a:ext cx="153485" cy="5228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a typeface="Times New Roman" panose="02020603050405020304" pitchFamily="18" charset="0"/>
                </a:rPr>
                <a:t>Fusion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62"/>
            <p:cNvSpPr txBox="1"/>
            <p:nvPr/>
          </p:nvSpPr>
          <p:spPr>
            <a:xfrm>
              <a:off x="4572218" y="3156152"/>
              <a:ext cx="143678" cy="75288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Dataflow</a:t>
              </a:r>
            </a:p>
          </p:txBody>
        </p:sp>
        <p:sp>
          <p:nvSpPr>
            <p:cNvPr id="31" name="Text Box 63"/>
            <p:cNvSpPr txBox="1"/>
            <p:nvPr/>
          </p:nvSpPr>
          <p:spPr>
            <a:xfrm>
              <a:off x="4754398" y="3157310"/>
              <a:ext cx="158899" cy="45946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Agents</a:t>
              </a:r>
            </a:p>
          </p:txBody>
        </p:sp>
        <p:sp>
          <p:nvSpPr>
            <p:cNvPr id="32" name="Text Box 63"/>
            <p:cNvSpPr txBox="1"/>
            <p:nvPr/>
          </p:nvSpPr>
          <p:spPr>
            <a:xfrm>
              <a:off x="4938338" y="3163032"/>
              <a:ext cx="171095" cy="7975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Workflow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01756" y="3064317"/>
              <a:ext cx="201817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8746" y="2983037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2576" y="298240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41932" y="2981766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4327" y="298176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07290" y="2981766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03815" y="2981767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21762" y="298240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49512" y="298240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19317" y="298240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99371" y="298173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63"/>
            <p:cNvSpPr txBox="1"/>
            <p:nvPr/>
          </p:nvSpPr>
          <p:spPr>
            <a:xfrm>
              <a:off x="196856" y="943047"/>
              <a:ext cx="156818" cy="202360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Geospatial Information System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45" name="Text Box 85"/>
            <p:cNvSpPr txBox="1"/>
            <p:nvPr/>
          </p:nvSpPr>
          <p:spPr>
            <a:xfrm>
              <a:off x="371455" y="1724667"/>
              <a:ext cx="119094" cy="122661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effectLst/>
                  <a:ea typeface="Times New Roman" panose="02020603050405020304" pitchFamily="18" charset="0"/>
                </a:rPr>
                <a:t>HPC Simulations</a:t>
              </a:r>
            </a:p>
          </p:txBody>
        </p:sp>
        <p:sp>
          <p:nvSpPr>
            <p:cNvPr id="46" name="Text Box 63"/>
            <p:cNvSpPr txBox="1"/>
            <p:nvPr/>
          </p:nvSpPr>
          <p:spPr>
            <a:xfrm>
              <a:off x="549703" y="1802170"/>
              <a:ext cx="150295" cy="1153591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Internet of Things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63"/>
            <p:cNvSpPr txBox="1"/>
            <p:nvPr/>
          </p:nvSpPr>
          <p:spPr>
            <a:xfrm>
              <a:off x="734638" y="1434380"/>
              <a:ext cx="126761" cy="152144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effectLst/>
                  <a:ea typeface="Times New Roman" panose="02020603050405020304" pitchFamily="18" charset="0"/>
                </a:rPr>
                <a:t>Metadata/Provenance</a:t>
              </a:r>
            </a:p>
          </p:txBody>
        </p:sp>
        <p:sp>
          <p:nvSpPr>
            <p:cNvPr id="48" name="Text Box 88"/>
            <p:cNvSpPr txBox="1"/>
            <p:nvPr/>
          </p:nvSpPr>
          <p:spPr>
            <a:xfrm>
              <a:off x="899216" y="265251"/>
              <a:ext cx="322383" cy="268521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Shared / Dedicated / Transient / Permanent</a:t>
              </a:r>
            </a:p>
          </p:txBody>
        </p:sp>
        <p:sp>
          <p:nvSpPr>
            <p:cNvPr id="49" name="Text Box 63"/>
            <p:cNvSpPr txBox="1"/>
            <p:nvPr/>
          </p:nvSpPr>
          <p:spPr>
            <a:xfrm>
              <a:off x="1095877" y="943049"/>
              <a:ext cx="162928" cy="201277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Archived/Batched/Streaming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50" name="Text Box 63"/>
            <p:cNvSpPr txBox="1"/>
            <p:nvPr/>
          </p:nvSpPr>
          <p:spPr>
            <a:xfrm>
              <a:off x="1332990" y="1531839"/>
              <a:ext cx="167884" cy="142398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HDFS/</a:t>
              </a:r>
              <a:r>
                <a:rPr lang="en-US" sz="1600" dirty="0" err="1">
                  <a:effectLst/>
                  <a:ea typeface="Times New Roman" panose="02020603050405020304" pitchFamily="18" charset="0"/>
                </a:rPr>
                <a:t>Lustre</a:t>
              </a:r>
              <a:r>
                <a:rPr lang="en-US" sz="1600" dirty="0">
                  <a:effectLst/>
                  <a:ea typeface="Times New Roman" panose="02020603050405020304" pitchFamily="18" charset="0"/>
                </a:rPr>
                <a:t>/GPFS</a:t>
              </a:r>
            </a:p>
          </p:txBody>
        </p:sp>
        <p:sp>
          <p:nvSpPr>
            <p:cNvPr id="51" name="Text Box 91"/>
            <p:cNvSpPr txBox="1"/>
            <p:nvPr/>
          </p:nvSpPr>
          <p:spPr>
            <a:xfrm>
              <a:off x="1551434" y="1942442"/>
              <a:ext cx="138904" cy="1013386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Files/Objects</a:t>
              </a:r>
            </a:p>
          </p:txBody>
        </p:sp>
        <p:sp>
          <p:nvSpPr>
            <p:cNvPr id="52" name="Text Box 63"/>
            <p:cNvSpPr txBox="1"/>
            <p:nvPr/>
          </p:nvSpPr>
          <p:spPr>
            <a:xfrm>
              <a:off x="1719814" y="1411991"/>
              <a:ext cx="165811" cy="1529986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Enterprise Data Model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53" name="Text Box 63"/>
            <p:cNvSpPr txBox="1"/>
            <p:nvPr/>
          </p:nvSpPr>
          <p:spPr>
            <a:xfrm>
              <a:off x="1893532" y="1354186"/>
              <a:ext cx="183220" cy="1591601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SQL/</a:t>
              </a:r>
              <a:r>
                <a:rPr lang="en-US" sz="1600" dirty="0" err="1">
                  <a:effectLst/>
                  <a:ea typeface="Times New Roman" panose="02020603050405020304" pitchFamily="18" charset="0"/>
                </a:rPr>
                <a:t>NoSQL</a:t>
              </a:r>
              <a:r>
                <a:rPr lang="en-US" sz="1600" dirty="0">
                  <a:effectLst/>
                  <a:ea typeface="Times New Roman" panose="02020603050405020304" pitchFamily="18" charset="0"/>
                </a:rPr>
                <a:t>/</a:t>
              </a:r>
              <a:r>
                <a:rPr lang="en-US" sz="1600" dirty="0" err="1">
                  <a:effectLst/>
                  <a:ea typeface="Times New Roman" panose="02020603050405020304" pitchFamily="18" charset="0"/>
                </a:rPr>
                <a:t>NewSQL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579816" y="57744"/>
              <a:ext cx="0" cy="256571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585212" y="10279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584577" y="45454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584577" y="809973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585212" y="993566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585847" y="115623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585847" y="132909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585847" y="151333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585847" y="1700096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585212" y="1877673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2585212" y="205834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585212" y="2241277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585212" y="2435639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Box 159"/>
            <p:cNvSpPr txBox="1"/>
            <p:nvPr/>
          </p:nvSpPr>
          <p:spPr>
            <a:xfrm>
              <a:off x="2720597" y="2442351"/>
              <a:ext cx="1373420" cy="440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Performance Metrics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160"/>
            <p:cNvSpPr txBox="1"/>
            <p:nvPr/>
          </p:nvSpPr>
          <p:spPr>
            <a:xfrm>
              <a:off x="2720597" y="2264709"/>
              <a:ext cx="665684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000">
                  <a:effectLst/>
                  <a:ea typeface="Times New Roman" panose="02020603050405020304" pitchFamily="18" charset="0"/>
                </a:rPr>
                <a:t>Flops/Byte</a:t>
              </a:r>
              <a:endParaRPr lang="en-US" sz="12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161"/>
            <p:cNvSpPr txBox="1"/>
            <p:nvPr/>
          </p:nvSpPr>
          <p:spPr>
            <a:xfrm>
              <a:off x="2720597" y="2244641"/>
              <a:ext cx="1960035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Flops per Byte; Memory I/O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162"/>
            <p:cNvSpPr txBox="1"/>
            <p:nvPr/>
          </p:nvSpPr>
          <p:spPr>
            <a:xfrm>
              <a:off x="2720597" y="2041694"/>
              <a:ext cx="2456319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Execution Environment; Core libraries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1" name="Text Box 163"/>
            <p:cNvSpPr txBox="1"/>
            <p:nvPr/>
          </p:nvSpPr>
          <p:spPr>
            <a:xfrm>
              <a:off x="2720597" y="1868007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Volume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2" name="Text Box 164"/>
            <p:cNvSpPr txBox="1"/>
            <p:nvPr/>
          </p:nvSpPr>
          <p:spPr>
            <a:xfrm>
              <a:off x="2720598" y="1692080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Velocity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165"/>
            <p:cNvSpPr txBox="1"/>
            <p:nvPr/>
          </p:nvSpPr>
          <p:spPr>
            <a:xfrm>
              <a:off x="2720598" y="1511346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Variety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4" name="Text Box 166"/>
            <p:cNvSpPr txBox="1"/>
            <p:nvPr/>
          </p:nvSpPr>
          <p:spPr>
            <a:xfrm>
              <a:off x="2720598" y="1337948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Veracity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167"/>
            <p:cNvSpPr txBox="1"/>
            <p:nvPr/>
          </p:nvSpPr>
          <p:spPr>
            <a:xfrm>
              <a:off x="2720598" y="1150959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Communication Structure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6" name="Text Box 168"/>
            <p:cNvSpPr txBox="1"/>
            <p:nvPr/>
          </p:nvSpPr>
          <p:spPr>
            <a:xfrm>
              <a:off x="2720598" y="430425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Data Abstraction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7" name="Text Box 170"/>
            <p:cNvSpPr txBox="1"/>
            <p:nvPr/>
          </p:nvSpPr>
          <p:spPr>
            <a:xfrm>
              <a:off x="2713284" y="229786"/>
              <a:ext cx="1967348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Metric = M / Non-Metric =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172"/>
                <p:cNvSpPr txBox="1"/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1600" i="1">
                          <a:effectLst/>
                          <a:ea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i="1">
                              <a:effectLst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effectLst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 = NN / </a:t>
                  </a:r>
                  <a14:m>
                    <m:oMath xmlns:m="http://schemas.openxmlformats.org/officeDocument/2006/math">
                      <m:r>
                        <a:rPr lang="en-US" sz="1600" i="1">
                          <a:effectLst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1600" i="1">
                          <a:effectLst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effectLst/>
                          <a:ea typeface="Times New Roman" panose="02020603050405020304" pitchFamily="18" charset="0"/>
                        </a:rPr>
                        <m:t>𝑁</m:t>
                      </m:r>
                      <m:r>
                        <a:rPr lang="en-US" sz="1600" i="1">
                          <a:effectLst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effectLst/>
                      <a:ea typeface="Times New Roman" panose="02020603050405020304" pitchFamily="18" charset="0"/>
                    </a:rPr>
                    <a:t> = N</a:t>
                  </a:r>
                </a:p>
              </p:txBody>
            </p:sp>
          </mc:Choice>
          <mc:Fallback xmlns="">
            <p:sp>
              <p:nvSpPr>
                <p:cNvPr id="76" name="Text 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3846" t="-3046" r="-2820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 Box 189"/>
            <p:cNvSpPr txBox="1"/>
            <p:nvPr/>
          </p:nvSpPr>
          <p:spPr>
            <a:xfrm>
              <a:off x="2720598" y="784626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Regular = R / Irregular = I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190"/>
            <p:cNvSpPr txBox="1"/>
            <p:nvPr/>
          </p:nvSpPr>
          <p:spPr>
            <a:xfrm>
              <a:off x="2718863" y="963386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Dynamic = D / Static = S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81" name="Straight Connector 80"/>
            <p:cNvCxnSpPr>
              <a:stCxn id="165" idx="1"/>
            </p:cNvCxnSpPr>
            <p:nvPr/>
          </p:nvCxnSpPr>
          <p:spPr>
            <a:xfrm rot="16200000" flipH="1">
              <a:off x="1074885" y="5040464"/>
              <a:ext cx="3009260" cy="476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587295" y="4001156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586660" y="4197820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587295" y="4425768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587930" y="462878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2587930" y="482828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587930" y="504913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587930" y="525877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587295" y="548436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87295" y="567110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587295" y="5871823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587295" y="6070882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171"/>
            <p:cNvSpPr txBox="1"/>
            <p:nvPr/>
          </p:nvSpPr>
          <p:spPr>
            <a:xfrm>
              <a:off x="662083" y="6272875"/>
              <a:ext cx="1828800" cy="13144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Linear Algebra Kernels</a:t>
              </a:r>
            </a:p>
          </p:txBody>
        </p:sp>
        <p:sp>
          <p:nvSpPr>
            <p:cNvPr id="94" name="Text Box 173"/>
            <p:cNvSpPr txBox="1"/>
            <p:nvPr/>
          </p:nvSpPr>
          <p:spPr>
            <a:xfrm>
              <a:off x="665113" y="6056716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Graph Algorithms</a:t>
              </a:r>
            </a:p>
          </p:txBody>
        </p:sp>
        <p:sp>
          <p:nvSpPr>
            <p:cNvPr id="95" name="Text Box 174"/>
            <p:cNvSpPr txBox="1"/>
            <p:nvPr/>
          </p:nvSpPr>
          <p:spPr>
            <a:xfrm>
              <a:off x="675037" y="5836006"/>
              <a:ext cx="1828800" cy="17272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Deep Learning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6" name="Text Box 175"/>
            <p:cNvSpPr txBox="1"/>
            <p:nvPr/>
          </p:nvSpPr>
          <p:spPr>
            <a:xfrm>
              <a:off x="666962" y="5641487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Classification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7" name="Text Box 176"/>
            <p:cNvSpPr txBox="1"/>
            <p:nvPr/>
          </p:nvSpPr>
          <p:spPr>
            <a:xfrm>
              <a:off x="673468" y="5442950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Recommender Engine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8" name="Text Box 178"/>
            <p:cNvSpPr txBox="1"/>
            <p:nvPr/>
          </p:nvSpPr>
          <p:spPr>
            <a:xfrm>
              <a:off x="666991" y="5237433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Search / Query / Index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179"/>
            <p:cNvSpPr txBox="1"/>
            <p:nvPr/>
          </p:nvSpPr>
          <p:spPr>
            <a:xfrm>
              <a:off x="666991" y="5027758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Basic Statistics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0" name="Text Box 180"/>
            <p:cNvSpPr txBox="1"/>
            <p:nvPr/>
          </p:nvSpPr>
          <p:spPr>
            <a:xfrm>
              <a:off x="666991" y="4804958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Streaming</a:t>
              </a:r>
            </a:p>
          </p:txBody>
        </p:sp>
        <p:sp>
          <p:nvSpPr>
            <p:cNvPr id="101" name="Text Box 181"/>
            <p:cNvSpPr txBox="1"/>
            <p:nvPr/>
          </p:nvSpPr>
          <p:spPr>
            <a:xfrm>
              <a:off x="666991" y="4597867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Alignment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2" name="Text Box 182"/>
            <p:cNvSpPr txBox="1"/>
            <p:nvPr/>
          </p:nvSpPr>
          <p:spPr>
            <a:xfrm>
              <a:off x="679264" y="4173208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Optimization Methodology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3" name="Text Box 184"/>
            <p:cNvSpPr txBox="1"/>
            <p:nvPr/>
          </p:nvSpPr>
          <p:spPr>
            <a:xfrm>
              <a:off x="666991" y="3977869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Global Analytics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4" name="Text Box 185"/>
            <p:cNvSpPr txBox="1"/>
            <p:nvPr/>
          </p:nvSpPr>
          <p:spPr>
            <a:xfrm>
              <a:off x="652360" y="3773622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Local Analytics</a:t>
              </a:r>
            </a:p>
          </p:txBody>
        </p:sp>
        <p:sp>
          <p:nvSpPr>
            <p:cNvPr id="105" name="Text Box 186"/>
            <p:cNvSpPr txBox="1"/>
            <p:nvPr/>
          </p:nvSpPr>
          <p:spPr>
            <a:xfrm>
              <a:off x="652360" y="3566863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Micro-benchmarks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5400000">
              <a:off x="2587295" y="3593909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2586660" y="380265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192"/>
            <p:cNvSpPr txBox="1"/>
            <p:nvPr/>
          </p:nvSpPr>
          <p:spPr>
            <a:xfrm>
              <a:off x="673468" y="4398328"/>
              <a:ext cx="1828800" cy="17018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Visualization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rot="5400000">
              <a:off x="2587930" y="6274091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230"/>
            <p:cNvSpPr txBox="1"/>
            <p:nvPr/>
          </p:nvSpPr>
          <p:spPr>
            <a:xfrm rot="16200000">
              <a:off x="-465711" y="4144796"/>
              <a:ext cx="1711121" cy="43116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C00000"/>
                  </a:solidFill>
                  <a:effectLst/>
                  <a:ea typeface="Times New Roman" panose="02020603050405020304" pitchFamily="18" charset="0"/>
                </a:rPr>
                <a:t>Data Source </a:t>
              </a:r>
              <a:r>
                <a:rPr lang="en-US" sz="2000" b="1" dirty="0" smtClean="0">
                  <a:solidFill>
                    <a:srgbClr val="C00000"/>
                  </a:solidFill>
                  <a:effectLst/>
                  <a:ea typeface="Times New Roman" panose="02020603050405020304" pitchFamily="18" charset="0"/>
                </a:rPr>
                <a:t>and Style </a:t>
              </a:r>
              <a:r>
                <a:rPr lang="en-US" sz="2000" b="1" dirty="0">
                  <a:solidFill>
                    <a:srgbClr val="C00000"/>
                  </a:solidFill>
                  <a:effectLst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1" name="Text Box 230"/>
            <p:cNvSpPr txBox="1"/>
            <p:nvPr/>
          </p:nvSpPr>
          <p:spPr>
            <a:xfrm rot="16200000">
              <a:off x="1623107" y="702768"/>
              <a:ext cx="1039495" cy="2121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C00000"/>
                  </a:solidFill>
                  <a:effectLst/>
                  <a:ea typeface="Times New Roman" panose="02020603050405020304" pitchFamily="18" charset="0"/>
                </a:rPr>
                <a:t>Execution View</a:t>
              </a:r>
              <a:endParaRPr lang="en-US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2" name="Text Box 230"/>
            <p:cNvSpPr txBox="1"/>
            <p:nvPr/>
          </p:nvSpPr>
          <p:spPr>
            <a:xfrm rot="5400000" flipH="1" flipV="1">
              <a:off x="2384526" y="5903904"/>
              <a:ext cx="1075055" cy="21209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C00000"/>
                  </a:solidFill>
                  <a:effectLst/>
                  <a:ea typeface="Times New Roman" panose="02020603050405020304" pitchFamily="18" charset="0"/>
                </a:rPr>
                <a:t>Processing View</a:t>
              </a:r>
              <a:endParaRPr lang="en-US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3" name="Text Box 297"/>
            <p:cNvSpPr txBox="1"/>
            <p:nvPr/>
          </p:nvSpPr>
          <p:spPr>
            <a:xfrm rot="16200000">
              <a:off x="3075509" y="2795253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4" name="Text Box 298"/>
            <p:cNvSpPr txBox="1"/>
            <p:nvPr/>
          </p:nvSpPr>
          <p:spPr>
            <a:xfrm rot="16200000">
              <a:off x="3226284" y="2797288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effectLst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5" name="Text Box 299"/>
            <p:cNvSpPr txBox="1"/>
            <p:nvPr/>
          </p:nvSpPr>
          <p:spPr>
            <a:xfrm rot="16200000">
              <a:off x="3407180" y="2793218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effectLst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6" name="Text Box 300"/>
            <p:cNvSpPr txBox="1"/>
            <p:nvPr/>
          </p:nvSpPr>
          <p:spPr>
            <a:xfrm rot="16200000">
              <a:off x="3562455" y="2795253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effectLst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7" name="Text Box 301"/>
            <p:cNvSpPr txBox="1"/>
            <p:nvPr/>
          </p:nvSpPr>
          <p:spPr>
            <a:xfrm rot="16200000">
              <a:off x="3906744" y="2799323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a typeface="Times New Roman" panose="02020603050405020304" pitchFamily="18" charset="0"/>
                </a:rPr>
                <a:t>6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8" name="Text Box 302"/>
            <p:cNvSpPr txBox="1"/>
            <p:nvPr/>
          </p:nvSpPr>
          <p:spPr>
            <a:xfrm rot="16200000">
              <a:off x="4110779" y="2794043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a typeface="Times New Roman" panose="02020603050405020304" pitchFamily="18" charset="0"/>
                </a:rPr>
                <a:t>7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9" name="Text Box 303"/>
            <p:cNvSpPr txBox="1"/>
            <p:nvPr/>
          </p:nvSpPr>
          <p:spPr>
            <a:xfrm rot="16200000">
              <a:off x="4289430" y="2784536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a typeface="Times New Roman" panose="02020603050405020304" pitchFamily="18" charset="0"/>
                </a:rPr>
                <a:t>8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0" name="Text Box 304"/>
            <p:cNvSpPr txBox="1"/>
            <p:nvPr/>
          </p:nvSpPr>
          <p:spPr>
            <a:xfrm rot="16200000">
              <a:off x="4476963" y="2787882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a typeface="Times New Roman" panose="02020603050405020304" pitchFamily="18" charset="0"/>
                </a:rPr>
                <a:t>9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1" name="Text Box 305"/>
            <p:cNvSpPr txBox="1"/>
            <p:nvPr/>
          </p:nvSpPr>
          <p:spPr>
            <a:xfrm rot="16200000">
              <a:off x="4509869" y="2736331"/>
              <a:ext cx="305636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a typeface="Times New Roman" panose="02020603050405020304" pitchFamily="18" charset="0"/>
                </a:rPr>
                <a:t>10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2" name="Text Box 306"/>
            <p:cNvSpPr txBox="1"/>
            <p:nvPr/>
          </p:nvSpPr>
          <p:spPr>
            <a:xfrm rot="16200000">
              <a:off x="4710268" y="2746998"/>
              <a:ext cx="282854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11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3" name="Text Box 307"/>
            <p:cNvSpPr txBox="1"/>
            <p:nvPr/>
          </p:nvSpPr>
          <p:spPr>
            <a:xfrm rot="16200000">
              <a:off x="4909917" y="2761936"/>
              <a:ext cx="275729" cy="14630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12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4" name="Text Box 310"/>
            <p:cNvSpPr txBox="1"/>
            <p:nvPr/>
          </p:nvSpPr>
          <p:spPr>
            <a:xfrm rot="16200000">
              <a:off x="212628" y="3120457"/>
              <a:ext cx="207549" cy="18273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25" name="Text Box 311"/>
            <p:cNvSpPr txBox="1"/>
            <p:nvPr/>
          </p:nvSpPr>
          <p:spPr>
            <a:xfrm rot="16200000">
              <a:off x="451401" y="3118246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26" name="Text Box 312"/>
            <p:cNvSpPr txBox="1"/>
            <p:nvPr/>
          </p:nvSpPr>
          <p:spPr>
            <a:xfrm rot="16200000">
              <a:off x="616622" y="3120281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effectLst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7" name="Text Box 313"/>
            <p:cNvSpPr txBox="1"/>
            <p:nvPr/>
          </p:nvSpPr>
          <p:spPr>
            <a:xfrm rot="16200000">
              <a:off x="796389" y="3124349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8" name="Text Box 315"/>
            <p:cNvSpPr txBox="1"/>
            <p:nvPr/>
          </p:nvSpPr>
          <p:spPr>
            <a:xfrm rot="16200000">
              <a:off x="977624" y="3129630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9" name="Text Box 316"/>
            <p:cNvSpPr txBox="1"/>
            <p:nvPr/>
          </p:nvSpPr>
          <p:spPr>
            <a:xfrm rot="16200000">
              <a:off x="1168617" y="3132977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0" name="Text Box 317"/>
            <p:cNvSpPr txBox="1"/>
            <p:nvPr/>
          </p:nvSpPr>
          <p:spPr>
            <a:xfrm rot="16200000">
              <a:off x="1385388" y="3131666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1" name="Text Box 318"/>
            <p:cNvSpPr txBox="1"/>
            <p:nvPr/>
          </p:nvSpPr>
          <p:spPr>
            <a:xfrm rot="16200000">
              <a:off x="1595243" y="3100145"/>
              <a:ext cx="13587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3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2" name="Text Box 319"/>
            <p:cNvSpPr txBox="1"/>
            <p:nvPr/>
          </p:nvSpPr>
          <p:spPr>
            <a:xfrm rot="16200000">
              <a:off x="1758316" y="3130942"/>
              <a:ext cx="97309" cy="144793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" name="Text Box 320"/>
            <p:cNvSpPr txBox="1"/>
            <p:nvPr/>
          </p:nvSpPr>
          <p:spPr>
            <a:xfrm rot="16200000">
              <a:off x="1952085" y="3132309"/>
              <a:ext cx="71431" cy="16587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4" name="Text Box 321"/>
            <p:cNvSpPr txBox="1"/>
            <p:nvPr/>
          </p:nvSpPr>
          <p:spPr>
            <a:xfrm rot="16200000">
              <a:off x="2371263" y="2459979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5" name="Text Box 322"/>
            <p:cNvSpPr txBox="1"/>
            <p:nvPr/>
          </p:nvSpPr>
          <p:spPr>
            <a:xfrm rot="16200000">
              <a:off x="2371263" y="2270768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6" name="Text Box 323"/>
            <p:cNvSpPr txBox="1"/>
            <p:nvPr/>
          </p:nvSpPr>
          <p:spPr>
            <a:xfrm rot="16200000">
              <a:off x="2371263" y="2074245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7" name="Text Box 324"/>
            <p:cNvSpPr txBox="1"/>
            <p:nvPr/>
          </p:nvSpPr>
          <p:spPr>
            <a:xfrm rot="16200000">
              <a:off x="2371263" y="1885033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8" name="Text Box 325"/>
            <p:cNvSpPr txBox="1"/>
            <p:nvPr/>
          </p:nvSpPr>
          <p:spPr>
            <a:xfrm rot="16200000">
              <a:off x="2371263" y="1725092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9" name="Text Box 326"/>
            <p:cNvSpPr txBox="1"/>
            <p:nvPr/>
          </p:nvSpPr>
          <p:spPr>
            <a:xfrm rot="16200000">
              <a:off x="2371263" y="1525673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0" name="Text Box 327"/>
            <p:cNvSpPr txBox="1"/>
            <p:nvPr/>
          </p:nvSpPr>
          <p:spPr>
            <a:xfrm rot="16200000">
              <a:off x="2371263" y="1344070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1" name="Text Box 328"/>
            <p:cNvSpPr txBox="1"/>
            <p:nvPr/>
          </p:nvSpPr>
          <p:spPr>
            <a:xfrm rot="16200000">
              <a:off x="2371263" y="1172898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2" name="Text Box 329"/>
            <p:cNvSpPr txBox="1"/>
            <p:nvPr/>
          </p:nvSpPr>
          <p:spPr>
            <a:xfrm rot="16200000">
              <a:off x="2371263" y="1014126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43" name="Text Box 330"/>
            <p:cNvSpPr txBox="1"/>
            <p:nvPr/>
          </p:nvSpPr>
          <p:spPr>
            <a:xfrm rot="16200000">
              <a:off x="2327719" y="841141"/>
              <a:ext cx="175313" cy="10858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4" name="Text Box 335"/>
            <p:cNvSpPr txBox="1"/>
            <p:nvPr/>
          </p:nvSpPr>
          <p:spPr>
            <a:xfrm rot="16200000">
              <a:off x="2325815" y="493593"/>
              <a:ext cx="177599" cy="10706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 smtClean="0">
                  <a:effectLst/>
                  <a:ea typeface="Times New Roman" panose="02020603050405020304" pitchFamily="18" charset="0"/>
                </a:rPr>
                <a:t>12</a:t>
              </a:r>
              <a:endParaRPr lang="en-US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5" name="Text Box 336"/>
            <p:cNvSpPr txBox="1"/>
            <p:nvPr/>
          </p:nvSpPr>
          <p:spPr>
            <a:xfrm rot="16200000">
              <a:off x="2333633" y="126892"/>
              <a:ext cx="169278" cy="11437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 smtClean="0">
                  <a:effectLst/>
                  <a:ea typeface="Times New Roman" panose="02020603050405020304" pitchFamily="18" charset="0"/>
                </a:rPr>
                <a:t>14</a:t>
              </a:r>
              <a:endParaRPr lang="en-US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6" name="Text Box 340"/>
            <p:cNvSpPr txBox="1"/>
            <p:nvPr/>
          </p:nvSpPr>
          <p:spPr>
            <a:xfrm rot="16200000">
              <a:off x="2677517" y="5268575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47" name="Text Box 341"/>
            <p:cNvSpPr txBox="1"/>
            <p:nvPr/>
          </p:nvSpPr>
          <p:spPr>
            <a:xfrm rot="16200000">
              <a:off x="2677517" y="5044369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8" name="Text Box 342"/>
            <p:cNvSpPr txBox="1"/>
            <p:nvPr/>
          </p:nvSpPr>
          <p:spPr>
            <a:xfrm rot="16200000">
              <a:off x="2677517" y="4838919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>
                  <a:effectLst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9" name="Text Box 343"/>
            <p:cNvSpPr txBox="1"/>
            <p:nvPr/>
          </p:nvSpPr>
          <p:spPr>
            <a:xfrm rot="16200000">
              <a:off x="2677517" y="4459575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>
                  <a:effectLst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0" name="Text Box 344"/>
            <p:cNvSpPr txBox="1"/>
            <p:nvPr/>
          </p:nvSpPr>
          <p:spPr>
            <a:xfrm rot="16200000">
              <a:off x="2677517" y="4232464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1" name="Text Box 345"/>
            <p:cNvSpPr txBox="1"/>
            <p:nvPr/>
          </p:nvSpPr>
          <p:spPr>
            <a:xfrm rot="16200000">
              <a:off x="2677517" y="4020639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2" name="Text Box 346"/>
            <p:cNvSpPr txBox="1"/>
            <p:nvPr/>
          </p:nvSpPr>
          <p:spPr>
            <a:xfrm rot="16200000">
              <a:off x="2677517" y="3816794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3" name="Text Box 347"/>
            <p:cNvSpPr txBox="1"/>
            <p:nvPr/>
          </p:nvSpPr>
          <p:spPr>
            <a:xfrm rot="16200000">
              <a:off x="2677517" y="3611954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4" name="Text Box 349"/>
            <p:cNvSpPr txBox="1"/>
            <p:nvPr/>
          </p:nvSpPr>
          <p:spPr>
            <a:xfrm rot="16200000">
              <a:off x="2641113" y="6293314"/>
              <a:ext cx="137160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55" name="Text Box 350"/>
            <p:cNvSpPr txBox="1"/>
            <p:nvPr/>
          </p:nvSpPr>
          <p:spPr>
            <a:xfrm rot="16200000">
              <a:off x="2641113" y="6076163"/>
              <a:ext cx="137160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56" name="Text Box 351"/>
            <p:cNvSpPr txBox="1"/>
            <p:nvPr/>
          </p:nvSpPr>
          <p:spPr>
            <a:xfrm rot="16200000">
              <a:off x="2641113" y="5864270"/>
              <a:ext cx="137160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>
                  <a:effectLst/>
                  <a:ea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57" name="Text Box 352"/>
            <p:cNvSpPr txBox="1"/>
            <p:nvPr/>
          </p:nvSpPr>
          <p:spPr>
            <a:xfrm rot="16200000">
              <a:off x="2641113" y="5681156"/>
              <a:ext cx="137160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58" name="Text Box 353"/>
            <p:cNvSpPr txBox="1"/>
            <p:nvPr/>
          </p:nvSpPr>
          <p:spPr>
            <a:xfrm rot="16200000">
              <a:off x="2614430" y="5457877"/>
              <a:ext cx="182880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59" name="Text Box 358"/>
            <p:cNvSpPr txBox="1"/>
            <p:nvPr/>
          </p:nvSpPr>
          <p:spPr>
            <a:xfrm rot="16200000">
              <a:off x="2677517" y="4638213"/>
              <a:ext cx="71431" cy="109728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400">
                  <a:effectLst/>
                  <a:ea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>
              <a:off x="2585213" y="266535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 Box 361"/>
            <p:cNvSpPr txBox="1"/>
            <p:nvPr/>
          </p:nvSpPr>
          <p:spPr>
            <a:xfrm rot="16200000">
              <a:off x="2326060" y="295805"/>
              <a:ext cx="184426" cy="11437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 smtClean="0">
                  <a:effectLst/>
                  <a:ea typeface="Times New Roman" panose="02020603050405020304" pitchFamily="18" charset="0"/>
                </a:rPr>
                <a:t>13</a:t>
              </a:r>
              <a:endParaRPr lang="en-US" sz="14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3760815" y="2981004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 Box 63"/>
            <p:cNvSpPr txBox="1"/>
            <p:nvPr/>
          </p:nvSpPr>
          <p:spPr>
            <a:xfrm>
              <a:off x="3681653" y="3139243"/>
              <a:ext cx="109751" cy="1294404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a typeface="Times New Roman" panose="02020603050405020304" pitchFamily="18" charset="0"/>
                </a:rPr>
                <a:t>Map Streaming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4" name="Text Box 301"/>
            <p:cNvSpPr txBox="1"/>
            <p:nvPr/>
          </p:nvSpPr>
          <p:spPr>
            <a:xfrm rot="16200000">
              <a:off x="3734181" y="2799323"/>
              <a:ext cx="77638" cy="17206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a typeface="Times New Roman" panose="02020603050405020304" pitchFamily="18" charset="0"/>
                </a:rPr>
                <a:t>5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6200000">
              <a:off x="2119934" y="2623816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Ogre Views and Facets</a:t>
              </a:r>
              <a:endParaRPr lang="en-US" b="1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5400000">
              <a:off x="2585414" y="626271"/>
              <a:ext cx="0" cy="15303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168"/>
            <p:cNvSpPr txBox="1"/>
            <p:nvPr/>
          </p:nvSpPr>
          <p:spPr>
            <a:xfrm>
              <a:off x="2721435" y="602152"/>
              <a:ext cx="1828800" cy="17032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Iterative / Simple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8" name="Text Box 335"/>
            <p:cNvSpPr txBox="1"/>
            <p:nvPr/>
          </p:nvSpPr>
          <p:spPr>
            <a:xfrm rot="16200000">
              <a:off x="2326652" y="665319"/>
              <a:ext cx="177599" cy="10706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400" dirty="0">
                  <a:effectLst/>
                  <a:ea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16</a:t>
            </a:fld>
            <a:endParaRPr lang="en-US"/>
          </a:p>
        </p:txBody>
      </p:sp>
      <p:sp>
        <p:nvSpPr>
          <p:cNvPr id="169" name="Text Box 265"/>
          <p:cNvSpPr txBox="1"/>
          <p:nvPr/>
        </p:nvSpPr>
        <p:spPr>
          <a:xfrm>
            <a:off x="2754275" y="6239481"/>
            <a:ext cx="2554696" cy="57623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Problem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Architecture View</a:t>
            </a:r>
            <a:endParaRPr lang="en-US" sz="20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-3278" y="6070129"/>
            <a:ext cx="12195278" cy="799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382470"/>
            <a:ext cx="11887152" cy="79924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PhD Thesis Proposal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2519916" y="-1924493"/>
            <a:ext cx="6858000" cy="10706986"/>
          </a:xfrm>
          <a:prstGeom prst="rect">
            <a:avLst/>
          </a:prstGeom>
          <a:solidFill>
            <a:schemeClr val="bg1"/>
          </a:solidFill>
        </p:spPr>
      </p:sp>
      <p:cxnSp>
        <p:nvCxnSpPr>
          <p:cNvPr id="10" name="Straight Connector 9"/>
          <p:cNvCxnSpPr/>
          <p:nvPr/>
        </p:nvCxnSpPr>
        <p:spPr>
          <a:xfrm>
            <a:off x="6374633" y="3883986"/>
            <a:ext cx="0" cy="2835233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383594" y="3872929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382032" y="4070166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382032" y="4281507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383893" y="4492402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384534" y="4948711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384534" y="5207327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384534" y="5427028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84534" y="5664515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83592" y="5870495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373336" y="6115018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383592" y="6351178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45"/>
          <p:cNvSpPr txBox="1"/>
          <p:nvPr/>
        </p:nvSpPr>
        <p:spPr>
          <a:xfrm rot="5400000">
            <a:off x="4948013" y="2813272"/>
            <a:ext cx="175445" cy="236253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Pleasingly Parallel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3" name="Text Box 63"/>
          <p:cNvSpPr txBox="1"/>
          <p:nvPr/>
        </p:nvSpPr>
        <p:spPr>
          <a:xfrm rot="5400000">
            <a:off x="5089947" y="3118594"/>
            <a:ext cx="179981" cy="213868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Classic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MapReduce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4956230" y="3262338"/>
            <a:ext cx="279256" cy="236374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Map-Collective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Text Box 49"/>
          <p:cNvSpPr txBox="1"/>
          <p:nvPr/>
        </p:nvSpPr>
        <p:spPr>
          <a:xfrm rot="5400000">
            <a:off x="4838882" y="3329314"/>
            <a:ext cx="253653" cy="26206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Map Point-to-Point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Text Box 63"/>
          <p:cNvSpPr txBox="1"/>
          <p:nvPr/>
        </p:nvSpPr>
        <p:spPr>
          <a:xfrm rot="5400000">
            <a:off x="5138491" y="3986299"/>
            <a:ext cx="141058" cy="208198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Shared Memory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Text Box 63"/>
          <p:cNvSpPr txBox="1"/>
          <p:nvPr/>
        </p:nvSpPr>
        <p:spPr>
          <a:xfrm rot="5400000">
            <a:off x="4450862" y="3515319"/>
            <a:ext cx="133863" cy="349218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Single Program Multiple Data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8" name="Text Box 59"/>
          <p:cNvSpPr txBox="1"/>
          <p:nvPr/>
        </p:nvSpPr>
        <p:spPr>
          <a:xfrm rot="5400000">
            <a:off x="4502957" y="3877541"/>
            <a:ext cx="216445" cy="32940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Bulk Synchronous Parallel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9" name="Text Box 63"/>
          <p:cNvSpPr txBox="1"/>
          <p:nvPr/>
        </p:nvSpPr>
        <p:spPr>
          <a:xfrm rot="5400000">
            <a:off x="5724510" y="5346697"/>
            <a:ext cx="197267" cy="84098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a typeface="Times New Roman" panose="02020603050405020304" pitchFamily="18" charset="0"/>
              </a:rPr>
              <a:t>Fusion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0" name="Text Box 62"/>
          <p:cNvSpPr txBox="1"/>
          <p:nvPr/>
        </p:nvSpPr>
        <p:spPr>
          <a:xfrm rot="5400000">
            <a:off x="5528073" y="5363311"/>
            <a:ext cx="184663" cy="121097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Dataflow</a:t>
            </a:r>
          </a:p>
        </p:txBody>
      </p:sp>
      <p:sp>
        <p:nvSpPr>
          <p:cNvPr id="31" name="Text Box 63"/>
          <p:cNvSpPr txBox="1"/>
          <p:nvPr/>
        </p:nvSpPr>
        <p:spPr>
          <a:xfrm rot="5400000">
            <a:off x="5752401" y="5843213"/>
            <a:ext cx="204226" cy="73903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Agents</a:t>
            </a:r>
          </a:p>
        </p:txBody>
      </p:sp>
      <p:sp>
        <p:nvSpPr>
          <p:cNvPr id="32" name="Text Box 63"/>
          <p:cNvSpPr txBox="1"/>
          <p:nvPr/>
        </p:nvSpPr>
        <p:spPr>
          <a:xfrm rot="5400000">
            <a:off x="5463483" y="5815583"/>
            <a:ext cx="219901" cy="128278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Workflow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076669" y="1427718"/>
            <a:ext cx="2593871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381265" y="273743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382286" y="484306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383309" y="701972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383310" y="936396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383309" y="1171550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383307" y="1424135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382286" y="1704252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382286" y="1996969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382286" y="2215212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383359" y="2446627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63"/>
          <p:cNvSpPr txBox="1"/>
          <p:nvPr/>
        </p:nvSpPr>
        <p:spPr>
          <a:xfrm rot="5400000">
            <a:off x="8057351" y="-1273652"/>
            <a:ext cx="201551" cy="32548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Geospatial Information System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5" name="Text Box 85"/>
          <p:cNvSpPr txBox="1"/>
          <p:nvPr/>
        </p:nvSpPr>
        <p:spPr>
          <a:xfrm rot="5400000">
            <a:off x="7465354" y="-432531"/>
            <a:ext cx="153066" cy="197295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b="1">
                <a:effectLst/>
                <a:ea typeface="Times New Roman" panose="02020603050405020304" pitchFamily="18" charset="0"/>
              </a:rPr>
              <a:t>HPC Simulations</a:t>
            </a:r>
          </a:p>
        </p:txBody>
      </p:sp>
      <p:sp>
        <p:nvSpPr>
          <p:cNvPr id="46" name="Text Box 63"/>
          <p:cNvSpPr txBox="1"/>
          <p:nvPr/>
        </p:nvSpPr>
        <p:spPr>
          <a:xfrm rot="5400000">
            <a:off x="7379375" y="-124655"/>
            <a:ext cx="193167" cy="185549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Internet of Things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7" name="Text Box 63"/>
          <p:cNvSpPr txBox="1"/>
          <p:nvPr/>
        </p:nvSpPr>
        <p:spPr>
          <a:xfrm rot="5400000">
            <a:off x="7690233" y="-197928"/>
            <a:ext cx="162920" cy="244717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8" name="Text Box 88"/>
          <p:cNvSpPr txBox="1"/>
          <p:nvPr/>
        </p:nvSpPr>
        <p:spPr>
          <a:xfrm rot="5400000">
            <a:off x="8509071" y="-796628"/>
            <a:ext cx="414344" cy="431904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9" name="Text Box 63"/>
          <p:cNvSpPr txBox="1"/>
          <p:nvPr/>
        </p:nvSpPr>
        <p:spPr>
          <a:xfrm rot="5400000">
            <a:off x="8062130" y="-105545"/>
            <a:ext cx="209404" cy="323745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Archived/Batched/Streaming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0" name="Text Box 63"/>
          <p:cNvSpPr txBox="1"/>
          <p:nvPr/>
        </p:nvSpPr>
        <p:spPr>
          <a:xfrm rot="5400000">
            <a:off x="7585427" y="675912"/>
            <a:ext cx="215774" cy="22904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b="1" dirty="0">
                <a:effectLst/>
                <a:ea typeface="Times New Roman" panose="02020603050405020304" pitchFamily="18" charset="0"/>
              </a:rPr>
              <a:t>HDFS/</a:t>
            </a:r>
            <a:r>
              <a:rPr lang="en-US" sz="1600" b="1" dirty="0" err="1">
                <a:effectLst/>
                <a:ea typeface="Times New Roman" panose="02020603050405020304" pitchFamily="18" charset="0"/>
              </a:rPr>
              <a:t>Lustre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/GPFS</a:t>
            </a:r>
          </a:p>
        </p:txBody>
      </p:sp>
      <p:sp>
        <p:nvSpPr>
          <p:cNvPr id="51" name="Text Box 91"/>
          <p:cNvSpPr txBox="1"/>
          <p:nvPr/>
        </p:nvSpPr>
        <p:spPr>
          <a:xfrm rot="5400000">
            <a:off x="7273831" y="1268261"/>
            <a:ext cx="178527" cy="162998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Files/Objects</a:t>
            </a:r>
          </a:p>
        </p:txBody>
      </p:sp>
      <p:sp>
        <p:nvSpPr>
          <p:cNvPr id="52" name="Text Box 63"/>
          <p:cNvSpPr txBox="1"/>
          <p:nvPr/>
        </p:nvSpPr>
        <p:spPr>
          <a:xfrm rot="5400000">
            <a:off x="7694281" y="1086501"/>
            <a:ext cx="213109" cy="246090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Enterprise Data Model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3" name="Text Box 63"/>
          <p:cNvSpPr txBox="1"/>
          <p:nvPr/>
        </p:nvSpPr>
        <p:spPr>
          <a:xfrm rot="5400000">
            <a:off x="7726518" y="1271408"/>
            <a:ext cx="235484" cy="256001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en-US" sz="1600" b="1" dirty="0">
                <a:effectLst/>
                <a:ea typeface="Times New Roman" panose="02020603050405020304" pitchFamily="18" charset="0"/>
              </a:rPr>
              <a:t>SQL/</a:t>
            </a:r>
            <a:r>
              <a:rPr lang="en-US" sz="1600" b="1" dirty="0" err="1">
                <a:effectLst/>
                <a:ea typeface="Times New Roman" panose="02020603050405020304" pitchFamily="18" charset="0"/>
              </a:rPr>
              <a:t>NoSQL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/</a:t>
            </a:r>
            <a:r>
              <a:rPr lang="en-US" sz="1600" b="1" dirty="0" err="1">
                <a:effectLst/>
                <a:ea typeface="Times New Roman" panose="02020603050405020304" pitchFamily="18" charset="0"/>
              </a:rPr>
              <a:t>NewSQL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9146118" y="1252309"/>
            <a:ext cx="0" cy="4126826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11013995" y="3224313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10448222" y="3223497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9876532" y="3223497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9581232" y="3224313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9319595" y="3225129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9041558" y="3225129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8745213" y="3225129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8444813" y="3225129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8159189" y="3224313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7868587" y="3224313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7574349" y="3224313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7261728" y="3224313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159"/>
          <p:cNvSpPr txBox="1"/>
          <p:nvPr/>
        </p:nvSpPr>
        <p:spPr>
          <a:xfrm rot="5400000">
            <a:off x="6242862" y="4556995"/>
            <a:ext cx="2196697" cy="7603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Performance Metrics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8" name="Text Box 160"/>
          <p:cNvSpPr txBox="1"/>
          <p:nvPr/>
        </p:nvSpPr>
        <p:spPr>
          <a:xfrm rot="5400000">
            <a:off x="7094967" y="3787467"/>
            <a:ext cx="855574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000">
                <a:effectLst/>
                <a:ea typeface="Times New Roman" panose="02020603050405020304" pitchFamily="18" charset="0"/>
              </a:rPr>
              <a:t>Flops/Byte</a:t>
            </a:r>
            <a:endParaRPr lang="en-US" sz="1200">
              <a:effectLst/>
              <a:ea typeface="Times New Roman" panose="02020603050405020304" pitchFamily="18" charset="0"/>
            </a:endParaRPr>
          </a:p>
        </p:txBody>
      </p:sp>
      <p:sp>
        <p:nvSpPr>
          <p:cNvPr id="69" name="Text Box 161"/>
          <p:cNvSpPr txBox="1"/>
          <p:nvPr/>
        </p:nvSpPr>
        <p:spPr>
          <a:xfrm rot="5400000">
            <a:off x="6295459" y="4619253"/>
            <a:ext cx="251914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Flops per Byte; Memory I/O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0" name="Text Box 162"/>
          <p:cNvSpPr txBox="1"/>
          <p:nvPr/>
        </p:nvSpPr>
        <p:spPr>
          <a:xfrm rot="5400000">
            <a:off x="6302964" y="4938179"/>
            <a:ext cx="3156997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Execution Environment; Core libraries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1" name="Text Box 163"/>
          <p:cNvSpPr txBox="1"/>
          <p:nvPr/>
        </p:nvSpPr>
        <p:spPr>
          <a:xfrm rot="5400000">
            <a:off x="6985592" y="4534918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Volume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2" name="Text Box 164"/>
          <p:cNvSpPr txBox="1"/>
          <p:nvPr/>
        </p:nvSpPr>
        <p:spPr>
          <a:xfrm rot="5400000">
            <a:off x="7268562" y="453491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Velocity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3" name="Text Box 165"/>
          <p:cNvSpPr txBox="1"/>
          <p:nvPr/>
        </p:nvSpPr>
        <p:spPr>
          <a:xfrm rot="5400000">
            <a:off x="7559264" y="453491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Variety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4" name="Text Box 166"/>
          <p:cNvSpPr txBox="1"/>
          <p:nvPr/>
        </p:nvSpPr>
        <p:spPr>
          <a:xfrm rot="5400000">
            <a:off x="7838166" y="453491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Veracity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5" name="Text Box 167"/>
          <p:cNvSpPr txBox="1"/>
          <p:nvPr/>
        </p:nvSpPr>
        <p:spPr>
          <a:xfrm rot="5400000">
            <a:off x="8138929" y="453491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Communication Structure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6" name="Text Box 168"/>
          <p:cNvSpPr txBox="1"/>
          <p:nvPr/>
        </p:nvSpPr>
        <p:spPr>
          <a:xfrm rot="5400000">
            <a:off x="9297873" y="453491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Data Abstraction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7" name="Text Box 170"/>
          <p:cNvSpPr txBox="1"/>
          <p:nvPr/>
        </p:nvSpPr>
        <p:spPr>
          <a:xfrm rot="5400000">
            <a:off x="9531556" y="4614553"/>
            <a:ext cx="2528544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 Box 172"/>
              <p:cNvSpPr txBox="1"/>
              <p:nvPr/>
            </p:nvSpPr>
            <p:spPr>
              <a:xfrm rot="5400000">
                <a:off x="9914402" y="4525517"/>
                <a:ext cx="2350475" cy="27396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ea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bg2">
                        <a:lumMod val="90000"/>
                      </a:schemeClr>
                    </a:solidFill>
                    <a:effectLst/>
                    <a:ea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ea typeface="Times New Roman" panose="02020603050405020304" pitchFamily="18" charset="0"/>
                      </a:rPr>
                      <m:t>𝑂</m:t>
                    </m:r>
                    <m:r>
                      <a:rPr lang="en-US" sz="1600" i="1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sz="1600" i="1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>
                        <a:lumMod val="90000"/>
                      </a:schemeClr>
                    </a:solidFill>
                    <a:effectLst/>
                    <a:ea typeface="Times New Roman" panose="02020603050405020304" pitchFamily="18" charset="0"/>
                  </a:rPr>
                  <a:t> = N</a:t>
                </a:r>
              </a:p>
            </p:txBody>
          </p:sp>
        </mc:Choice>
        <mc:Fallback>
          <p:sp>
            <p:nvSpPr>
              <p:cNvPr id="78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914402" y="4525517"/>
                <a:ext cx="2350475" cy="273963"/>
              </a:xfrm>
              <a:prstGeom prst="rect">
                <a:avLst/>
              </a:prstGeom>
              <a:blipFill rotWithShape="0">
                <a:blip r:embed="rId3"/>
                <a:stretch>
                  <a:fillRect l="-46667" t="-2850" r="-1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8728158" y="453491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Regular = R / Irregular = I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8440631" y="4532689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Dynamic = D / Static = S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165" idx="1"/>
          </p:cNvCxnSpPr>
          <p:nvPr/>
        </p:nvCxnSpPr>
        <p:spPr>
          <a:xfrm flipH="1">
            <a:off x="771113" y="3312274"/>
            <a:ext cx="4840248" cy="6122"/>
          </a:xfrm>
          <a:prstGeom prst="lin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4743670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4427345" y="3226174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4060702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3734159" y="3227806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3413275" y="3227806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3058048" y="3227806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720851" y="3227806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358002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2057643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734793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1414616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1"/>
          <p:cNvSpPr txBox="1"/>
          <p:nvPr/>
        </p:nvSpPr>
        <p:spPr>
          <a:xfrm rot="5400000">
            <a:off x="-68154" y="1920472"/>
            <a:ext cx="2350475" cy="21142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Linear Algebra Kernels</a:t>
            </a:r>
          </a:p>
        </p:txBody>
      </p:sp>
      <p:sp>
        <p:nvSpPr>
          <p:cNvPr id="94" name="Text Box 173"/>
          <p:cNvSpPr txBox="1"/>
          <p:nvPr/>
        </p:nvSpPr>
        <p:spPr>
          <a:xfrm rot="5400000">
            <a:off x="248376" y="1893214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5" name="Text Box 174"/>
          <p:cNvSpPr txBox="1"/>
          <p:nvPr/>
        </p:nvSpPr>
        <p:spPr>
          <a:xfrm rot="5400000">
            <a:off x="601332" y="1903924"/>
            <a:ext cx="2350475" cy="27781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Deep Learning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6" name="Text Box 175"/>
          <p:cNvSpPr txBox="1"/>
          <p:nvPr/>
        </p:nvSpPr>
        <p:spPr>
          <a:xfrm rot="5400000">
            <a:off x="916251" y="1895591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Classification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7" name="Text Box 176"/>
          <p:cNvSpPr txBox="1"/>
          <p:nvPr/>
        </p:nvSpPr>
        <p:spPr>
          <a:xfrm rot="5400000">
            <a:off x="1235588" y="1903953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Recommender Engine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8" name="Text Box 178"/>
          <p:cNvSpPr txBox="1"/>
          <p:nvPr/>
        </p:nvSpPr>
        <p:spPr>
          <a:xfrm rot="5400000">
            <a:off x="1566152" y="1895628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Search / Query / Index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9" name="Text Box 179"/>
          <p:cNvSpPr txBox="1"/>
          <p:nvPr/>
        </p:nvSpPr>
        <p:spPr>
          <a:xfrm rot="5400000">
            <a:off x="1903404" y="1895628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Basic Statistics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0" name="Text Box 180"/>
          <p:cNvSpPr txBox="1"/>
          <p:nvPr/>
        </p:nvSpPr>
        <p:spPr>
          <a:xfrm rot="5400000">
            <a:off x="2261767" y="1895628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Streaming</a:t>
            </a:r>
          </a:p>
        </p:txBody>
      </p:sp>
      <p:sp>
        <p:nvSpPr>
          <p:cNvPr id="101" name="Text Box 181"/>
          <p:cNvSpPr txBox="1"/>
          <p:nvPr/>
        </p:nvSpPr>
        <p:spPr>
          <a:xfrm rot="5400000">
            <a:off x="2594863" y="1895628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Alignment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2" name="Text Box 182"/>
          <p:cNvSpPr txBox="1"/>
          <p:nvPr/>
        </p:nvSpPr>
        <p:spPr>
          <a:xfrm rot="5400000">
            <a:off x="3277907" y="1911402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Optimization Methodology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3" name="Text Box 184"/>
          <p:cNvSpPr txBox="1"/>
          <p:nvPr/>
        </p:nvSpPr>
        <p:spPr>
          <a:xfrm rot="5400000">
            <a:off x="3592100" y="1895628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effectLst/>
                <a:ea typeface="Times New Roman" panose="02020603050405020304" pitchFamily="18" charset="0"/>
              </a:rPr>
              <a:t>Global Analytics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4" name="Text Box 185"/>
          <p:cNvSpPr txBox="1"/>
          <p:nvPr/>
        </p:nvSpPr>
        <p:spPr>
          <a:xfrm rot="5400000">
            <a:off x="3920621" y="1876823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5" name="Text Box 186"/>
          <p:cNvSpPr txBox="1"/>
          <p:nvPr/>
        </p:nvSpPr>
        <p:spPr>
          <a:xfrm rot="5400000">
            <a:off x="4253183" y="1876823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>
                <a:effectLst/>
                <a:ea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6" name="Straight Connector 105"/>
          <p:cNvCxnSpPr/>
          <p:nvPr/>
        </p:nvCxnSpPr>
        <p:spPr>
          <a:xfrm rot="10800000">
            <a:off x="5398707" y="3226990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>
            <a:off x="5062949" y="3226174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192"/>
          <p:cNvSpPr txBox="1"/>
          <p:nvPr/>
        </p:nvSpPr>
        <p:spPr>
          <a:xfrm rot="5400000">
            <a:off x="2915812" y="1903953"/>
            <a:ext cx="2350475" cy="27372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Visualization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rot="10800000">
            <a:off x="1087764" y="3227806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230"/>
          <p:cNvSpPr txBox="1"/>
          <p:nvPr/>
        </p:nvSpPr>
        <p:spPr>
          <a:xfrm>
            <a:off x="2913028" y="223978"/>
            <a:ext cx="2752255" cy="55415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Data Source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and Style </a:t>
            </a: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View</a:t>
            </a:r>
            <a:endParaRPr lang="en-US" sz="20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1" name="Text Box 230"/>
          <p:cNvSpPr txBox="1"/>
          <p:nvPr/>
        </p:nvSpPr>
        <p:spPr>
          <a:xfrm>
            <a:off x="9165468" y="2617807"/>
            <a:ext cx="1671977" cy="27261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Execution View</a:t>
            </a:r>
            <a:endParaRPr lang="en-US" sz="20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2" name="Text Box 230"/>
          <p:cNvSpPr txBox="1"/>
          <p:nvPr/>
        </p:nvSpPr>
        <p:spPr>
          <a:xfrm rot="10800000" flipH="1" flipV="1">
            <a:off x="771112" y="3619290"/>
            <a:ext cx="1729174" cy="27259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Processing View</a:t>
            </a:r>
            <a:endParaRPr lang="en-US" sz="20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3" name="Text Box 297"/>
          <p:cNvSpPr txBox="1"/>
          <p:nvPr/>
        </p:nvSpPr>
        <p:spPr>
          <a:xfrm>
            <a:off x="6605560" y="3892130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114" name="Text Box 298"/>
          <p:cNvSpPr txBox="1"/>
          <p:nvPr/>
        </p:nvSpPr>
        <p:spPr>
          <a:xfrm>
            <a:off x="6602287" y="4085915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>
                <a:effectLst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115" name="Text Box 299"/>
          <p:cNvSpPr txBox="1"/>
          <p:nvPr/>
        </p:nvSpPr>
        <p:spPr>
          <a:xfrm>
            <a:off x="6608833" y="4318412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>
                <a:effectLst/>
                <a:ea typeface="Times New Roman" panose="02020603050405020304" pitchFamily="18" charset="0"/>
              </a:rPr>
              <a:t>3</a:t>
            </a:r>
          </a:p>
        </p:txBody>
      </p:sp>
      <p:sp>
        <p:nvSpPr>
          <p:cNvPr id="116" name="Text Box 300"/>
          <p:cNvSpPr txBox="1"/>
          <p:nvPr/>
        </p:nvSpPr>
        <p:spPr>
          <a:xfrm>
            <a:off x="6605560" y="4517980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>
                <a:effectLst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117" name="Text Box 301"/>
          <p:cNvSpPr txBox="1"/>
          <p:nvPr/>
        </p:nvSpPr>
        <p:spPr>
          <a:xfrm>
            <a:off x="6599013" y="4960479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ea typeface="Times New Roman" panose="02020603050405020304" pitchFamily="18" charset="0"/>
              </a:rPr>
              <a:t>6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8" name="Text Box 302"/>
          <p:cNvSpPr txBox="1"/>
          <p:nvPr/>
        </p:nvSpPr>
        <p:spPr>
          <a:xfrm>
            <a:off x="6607506" y="5222716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a typeface="Times New Roman" panose="02020603050405020304" pitchFamily="18" charset="0"/>
              </a:rPr>
              <a:t>7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9" name="Text Box 303"/>
          <p:cNvSpPr txBox="1"/>
          <p:nvPr/>
        </p:nvSpPr>
        <p:spPr>
          <a:xfrm>
            <a:off x="6622798" y="5452329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a typeface="Times New Roman" panose="02020603050405020304" pitchFamily="18" charset="0"/>
              </a:rPr>
              <a:t>8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0" name="Text Box 304"/>
          <p:cNvSpPr txBox="1"/>
          <p:nvPr/>
        </p:nvSpPr>
        <p:spPr>
          <a:xfrm>
            <a:off x="6617416" y="5693356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a typeface="Times New Roman" panose="02020603050405020304" pitchFamily="18" charset="0"/>
              </a:rPr>
              <a:t>9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1" name="Text Box 305"/>
          <p:cNvSpPr txBox="1"/>
          <p:nvPr/>
        </p:nvSpPr>
        <p:spPr>
          <a:xfrm>
            <a:off x="6516971" y="5882167"/>
            <a:ext cx="491601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a typeface="Times New Roman" panose="02020603050405020304" pitchFamily="18" charset="0"/>
              </a:rPr>
              <a:t>10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2" name="Text Box 306"/>
          <p:cNvSpPr txBox="1"/>
          <p:nvPr/>
        </p:nvSpPr>
        <p:spPr>
          <a:xfrm>
            <a:off x="6518136" y="6125090"/>
            <a:ext cx="45495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11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3" name="Text Box 307"/>
          <p:cNvSpPr txBox="1"/>
          <p:nvPr/>
        </p:nvSpPr>
        <p:spPr>
          <a:xfrm>
            <a:off x="6520560" y="6393669"/>
            <a:ext cx="443497" cy="1880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12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4" name="Text Box 310"/>
          <p:cNvSpPr txBox="1"/>
          <p:nvPr/>
        </p:nvSpPr>
        <p:spPr>
          <a:xfrm>
            <a:off x="5969433" y="289231"/>
            <a:ext cx="333832" cy="2348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125" name="Text Box 311"/>
          <p:cNvSpPr txBox="1"/>
          <p:nvPr/>
        </p:nvSpPr>
        <p:spPr>
          <a:xfrm>
            <a:off x="6086041" y="519482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</a:rPr>
              <a:t>9</a:t>
            </a:r>
          </a:p>
        </p:txBody>
      </p:sp>
      <p:sp>
        <p:nvSpPr>
          <p:cNvPr id="126" name="Text Box 312"/>
          <p:cNvSpPr txBox="1"/>
          <p:nvPr/>
        </p:nvSpPr>
        <p:spPr>
          <a:xfrm>
            <a:off x="6082768" y="731833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8</a:t>
            </a:r>
          </a:p>
        </p:txBody>
      </p:sp>
      <p:sp>
        <p:nvSpPr>
          <p:cNvPr id="127" name="Text Box 313"/>
          <p:cNvSpPr txBox="1"/>
          <p:nvPr/>
        </p:nvSpPr>
        <p:spPr>
          <a:xfrm>
            <a:off x="6076225" y="962879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7</a:t>
            </a:r>
          </a:p>
        </p:txBody>
      </p:sp>
      <p:sp>
        <p:nvSpPr>
          <p:cNvPr id="128" name="Text Box 315"/>
          <p:cNvSpPr txBox="1"/>
          <p:nvPr/>
        </p:nvSpPr>
        <p:spPr>
          <a:xfrm>
            <a:off x="6067731" y="1195812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6</a:t>
            </a:r>
          </a:p>
        </p:txBody>
      </p:sp>
      <p:sp>
        <p:nvSpPr>
          <p:cNvPr id="129" name="Text Box 316"/>
          <p:cNvSpPr txBox="1"/>
          <p:nvPr/>
        </p:nvSpPr>
        <p:spPr>
          <a:xfrm>
            <a:off x="6062347" y="1441287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5</a:t>
            </a:r>
          </a:p>
        </p:txBody>
      </p:sp>
      <p:sp>
        <p:nvSpPr>
          <p:cNvPr id="130" name="Text Box 317"/>
          <p:cNvSpPr txBox="1"/>
          <p:nvPr/>
        </p:nvSpPr>
        <p:spPr>
          <a:xfrm>
            <a:off x="6064456" y="1719893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131" name="Text Box 318"/>
          <p:cNvSpPr txBox="1"/>
          <p:nvPr/>
        </p:nvSpPr>
        <p:spPr>
          <a:xfrm>
            <a:off x="6068318" y="2027037"/>
            <a:ext cx="218553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3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2" name="Text Box 319"/>
          <p:cNvSpPr txBox="1"/>
          <p:nvPr/>
        </p:nvSpPr>
        <p:spPr>
          <a:xfrm>
            <a:off x="6071737" y="2229370"/>
            <a:ext cx="156517" cy="1860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133" name="Text Box 320"/>
          <p:cNvSpPr txBox="1"/>
          <p:nvPr/>
        </p:nvSpPr>
        <p:spPr>
          <a:xfrm>
            <a:off x="6073399" y="2448238"/>
            <a:ext cx="114893" cy="21318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134" name="Text Box 321"/>
          <p:cNvSpPr txBox="1"/>
          <p:nvPr/>
        </p:nvSpPr>
        <p:spPr>
          <a:xfrm>
            <a:off x="7199960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135" name="Text Box 322"/>
          <p:cNvSpPr txBox="1"/>
          <p:nvPr/>
        </p:nvSpPr>
        <p:spPr>
          <a:xfrm>
            <a:off x="7504296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136" name="Text Box 323"/>
          <p:cNvSpPr txBox="1"/>
          <p:nvPr/>
        </p:nvSpPr>
        <p:spPr>
          <a:xfrm>
            <a:off x="7820394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3</a:t>
            </a:r>
          </a:p>
        </p:txBody>
      </p:sp>
      <p:sp>
        <p:nvSpPr>
          <p:cNvPr id="137" name="Text Box 324"/>
          <p:cNvSpPr txBox="1"/>
          <p:nvPr/>
        </p:nvSpPr>
        <p:spPr>
          <a:xfrm>
            <a:off x="8124732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25"/>
          <p:cNvSpPr txBox="1"/>
          <p:nvPr/>
        </p:nvSpPr>
        <p:spPr>
          <a:xfrm>
            <a:off x="8381990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5</a:t>
            </a:r>
          </a:p>
        </p:txBody>
      </p:sp>
      <p:sp>
        <p:nvSpPr>
          <p:cNvPr id="139" name="Text Box 326"/>
          <p:cNvSpPr txBox="1"/>
          <p:nvPr/>
        </p:nvSpPr>
        <p:spPr>
          <a:xfrm>
            <a:off x="8702746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6</a:t>
            </a:r>
          </a:p>
        </p:txBody>
      </p:sp>
      <p:sp>
        <p:nvSpPr>
          <p:cNvPr id="140" name="Text Box 327"/>
          <p:cNvSpPr txBox="1"/>
          <p:nvPr/>
        </p:nvSpPr>
        <p:spPr>
          <a:xfrm>
            <a:off x="8994845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7</a:t>
            </a:r>
          </a:p>
        </p:txBody>
      </p:sp>
      <p:sp>
        <p:nvSpPr>
          <p:cNvPr id="141" name="Text Box 328"/>
          <p:cNvSpPr txBox="1"/>
          <p:nvPr/>
        </p:nvSpPr>
        <p:spPr>
          <a:xfrm>
            <a:off x="9270167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8</a:t>
            </a:r>
          </a:p>
        </p:txBody>
      </p:sp>
      <p:sp>
        <p:nvSpPr>
          <p:cNvPr id="142" name="Text Box 329"/>
          <p:cNvSpPr txBox="1"/>
          <p:nvPr/>
        </p:nvSpPr>
        <p:spPr>
          <a:xfrm>
            <a:off x="9525544" y="3023068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9</a:t>
            </a:r>
          </a:p>
        </p:txBody>
      </p:sp>
      <p:sp>
        <p:nvSpPr>
          <p:cNvPr id="143" name="Text Box 330"/>
          <p:cNvSpPr txBox="1"/>
          <p:nvPr/>
        </p:nvSpPr>
        <p:spPr>
          <a:xfrm>
            <a:off x="9721157" y="3034594"/>
            <a:ext cx="281982" cy="13955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144" name="Text Box 335"/>
          <p:cNvSpPr txBox="1"/>
          <p:nvPr/>
        </p:nvSpPr>
        <p:spPr>
          <a:xfrm>
            <a:off x="10279557" y="3034595"/>
            <a:ext cx="285659" cy="1376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effectLst/>
                <a:ea typeface="Times New Roman" panose="02020603050405020304" pitchFamily="18" charset="0"/>
              </a:rPr>
              <a:t>12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5" name="Text Box 336"/>
          <p:cNvSpPr txBox="1"/>
          <p:nvPr/>
        </p:nvSpPr>
        <p:spPr>
          <a:xfrm>
            <a:off x="10870187" y="3034595"/>
            <a:ext cx="272275" cy="1470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14</a:t>
            </a:r>
            <a:endParaRPr lang="en-US" sz="14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6" name="Text Box 340"/>
          <p:cNvSpPr txBox="1"/>
          <p:nvPr/>
        </p:nvSpPr>
        <p:spPr>
          <a:xfrm>
            <a:off x="2682470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9</a:t>
            </a:r>
          </a:p>
        </p:txBody>
      </p:sp>
      <p:sp>
        <p:nvSpPr>
          <p:cNvPr id="147" name="Text Box 341"/>
          <p:cNvSpPr txBox="1"/>
          <p:nvPr/>
        </p:nvSpPr>
        <p:spPr>
          <a:xfrm>
            <a:off x="3043094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8</a:t>
            </a:r>
          </a:p>
        </p:txBody>
      </p:sp>
      <p:sp>
        <p:nvSpPr>
          <p:cNvPr id="148" name="Text Box 342"/>
          <p:cNvSpPr txBox="1"/>
          <p:nvPr/>
        </p:nvSpPr>
        <p:spPr>
          <a:xfrm>
            <a:off x="3373551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7</a:t>
            </a:r>
          </a:p>
        </p:txBody>
      </p:sp>
      <p:sp>
        <p:nvSpPr>
          <p:cNvPr id="149" name="Text Box 343"/>
          <p:cNvSpPr txBox="1"/>
          <p:nvPr/>
        </p:nvSpPr>
        <p:spPr>
          <a:xfrm>
            <a:off x="3983707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5</a:t>
            </a:r>
          </a:p>
        </p:txBody>
      </p:sp>
      <p:sp>
        <p:nvSpPr>
          <p:cNvPr id="150" name="Text Box 344"/>
          <p:cNvSpPr txBox="1"/>
          <p:nvPr/>
        </p:nvSpPr>
        <p:spPr>
          <a:xfrm>
            <a:off x="4349004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151" name="Text Box 345"/>
          <p:cNvSpPr txBox="1"/>
          <p:nvPr/>
        </p:nvSpPr>
        <p:spPr>
          <a:xfrm>
            <a:off x="4689714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3</a:t>
            </a:r>
          </a:p>
        </p:txBody>
      </p:sp>
      <p:sp>
        <p:nvSpPr>
          <p:cNvPr id="152" name="Text Box 346"/>
          <p:cNvSpPr txBox="1"/>
          <p:nvPr/>
        </p:nvSpPr>
        <p:spPr>
          <a:xfrm>
            <a:off x="5017589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2</a:t>
            </a:r>
          </a:p>
        </p:txBody>
      </p:sp>
      <p:sp>
        <p:nvSpPr>
          <p:cNvPr id="153" name="Text Box 347"/>
          <p:cNvSpPr txBox="1"/>
          <p:nvPr/>
        </p:nvSpPr>
        <p:spPr>
          <a:xfrm>
            <a:off x="5347064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154" name="Text Box 349"/>
          <p:cNvSpPr txBox="1"/>
          <p:nvPr/>
        </p:nvSpPr>
        <p:spPr>
          <a:xfrm>
            <a:off x="981366" y="3412133"/>
            <a:ext cx="220615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14</a:t>
            </a:r>
          </a:p>
        </p:txBody>
      </p:sp>
      <p:sp>
        <p:nvSpPr>
          <p:cNvPr id="155" name="Text Box 350"/>
          <p:cNvSpPr txBox="1"/>
          <p:nvPr/>
        </p:nvSpPr>
        <p:spPr>
          <a:xfrm>
            <a:off x="1330643" y="3412133"/>
            <a:ext cx="220615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13</a:t>
            </a:r>
          </a:p>
        </p:txBody>
      </p:sp>
      <p:sp>
        <p:nvSpPr>
          <p:cNvPr id="156" name="Text Box 351"/>
          <p:cNvSpPr txBox="1"/>
          <p:nvPr/>
        </p:nvSpPr>
        <p:spPr>
          <a:xfrm>
            <a:off x="1671462" y="3412133"/>
            <a:ext cx="220615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40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12</a:t>
            </a:r>
          </a:p>
        </p:txBody>
      </p:sp>
      <p:sp>
        <p:nvSpPr>
          <p:cNvPr id="157" name="Text Box 352"/>
          <p:cNvSpPr txBox="1"/>
          <p:nvPr/>
        </p:nvSpPr>
        <p:spPr>
          <a:xfrm>
            <a:off x="1965992" y="3412133"/>
            <a:ext cx="220615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11</a:t>
            </a:r>
          </a:p>
        </p:txBody>
      </p:sp>
      <p:sp>
        <p:nvSpPr>
          <p:cNvPr id="158" name="Text Box 353"/>
          <p:cNvSpPr txBox="1"/>
          <p:nvPr/>
        </p:nvSpPr>
        <p:spPr>
          <a:xfrm>
            <a:off x="2288357" y="3407219"/>
            <a:ext cx="294154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159" name="Text Box 358"/>
          <p:cNvSpPr txBox="1"/>
          <p:nvPr/>
        </p:nvSpPr>
        <p:spPr>
          <a:xfrm>
            <a:off x="3696376" y="3416682"/>
            <a:ext cx="114893" cy="1410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40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6</a:t>
            </a:r>
          </a:p>
        </p:txBody>
      </p:sp>
      <p:cxnSp>
        <p:nvCxnSpPr>
          <p:cNvPr id="160" name="Straight Connector 159"/>
          <p:cNvCxnSpPr/>
          <p:nvPr/>
        </p:nvCxnSpPr>
        <p:spPr>
          <a:xfrm rot="10800000">
            <a:off x="10750626" y="3224314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 Box 361"/>
          <p:cNvSpPr txBox="1"/>
          <p:nvPr/>
        </p:nvSpPr>
        <p:spPr>
          <a:xfrm>
            <a:off x="10586316" y="3034596"/>
            <a:ext cx="296640" cy="1470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13</a:t>
            </a:r>
            <a:endParaRPr lang="en-US" sz="14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6384534" y="4710533"/>
            <a:ext cx="0" cy="24614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63"/>
          <p:cNvSpPr txBox="1"/>
          <p:nvPr/>
        </p:nvSpPr>
        <p:spPr>
          <a:xfrm rot="5400000">
            <a:off x="5141567" y="3761400"/>
            <a:ext cx="141058" cy="208198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Map Streaming</a:t>
            </a:r>
            <a:endParaRPr lang="en-US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4" name="Text Box 301"/>
          <p:cNvSpPr txBox="1"/>
          <p:nvPr/>
        </p:nvSpPr>
        <p:spPr>
          <a:xfrm>
            <a:off x="6599013" y="4738692"/>
            <a:ext cx="124877" cy="2211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ea typeface="Times New Roman" panose="02020603050405020304" pitchFamily="18" charset="0"/>
              </a:rPr>
              <a:t>5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611361" y="2724656"/>
            <a:ext cx="1470768" cy="1175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Ogre Views and Facets</a:t>
            </a:r>
            <a:endParaRPr lang="en-US" b="1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rot="10800000">
            <a:off x="10172008" y="3224572"/>
            <a:ext cx="0" cy="19668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 Box 168"/>
          <p:cNvSpPr txBox="1"/>
          <p:nvPr/>
        </p:nvSpPr>
        <p:spPr>
          <a:xfrm rot="5400000">
            <a:off x="9021658" y="4535995"/>
            <a:ext cx="2350475" cy="27396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Iterative / Simple</a:t>
            </a:r>
            <a:endParaRPr lang="en-US" sz="16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8" name="Text Box 335"/>
          <p:cNvSpPr txBox="1"/>
          <p:nvPr/>
        </p:nvSpPr>
        <p:spPr>
          <a:xfrm>
            <a:off x="10003344" y="3035671"/>
            <a:ext cx="285659" cy="1376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17</a:t>
            </a:fld>
            <a:endParaRPr lang="en-US"/>
          </a:p>
        </p:txBody>
      </p:sp>
      <p:sp>
        <p:nvSpPr>
          <p:cNvPr id="169" name="Text Box 265"/>
          <p:cNvSpPr txBox="1"/>
          <p:nvPr/>
        </p:nvSpPr>
        <p:spPr>
          <a:xfrm>
            <a:off x="2754275" y="6239481"/>
            <a:ext cx="2554696" cy="57623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Problem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Architecture View</a:t>
            </a:r>
            <a:endParaRPr lang="en-US" sz="20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27935"/>
            <a:ext cx="5284160" cy="517717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Pleasingly Parallel</a:t>
            </a:r>
          </a:p>
          <a:p>
            <a:pPr lvl="1"/>
            <a:r>
              <a:rPr lang="en-US" sz="2000" dirty="0" smtClean="0"/>
              <a:t>Parallelization over items</a:t>
            </a:r>
          </a:p>
          <a:p>
            <a:pPr lvl="1"/>
            <a:r>
              <a:rPr lang="en-US" sz="2000" dirty="0" smtClean="0"/>
              <a:t>E.g. BLAST, protein docking, and local analytics</a:t>
            </a:r>
          </a:p>
          <a:p>
            <a:r>
              <a:rPr lang="en-US" sz="2200" b="1" dirty="0" smtClean="0"/>
              <a:t>Classic </a:t>
            </a:r>
            <a:r>
              <a:rPr lang="en-US" sz="2200" b="1" dirty="0" err="1" smtClean="0"/>
              <a:t>MapReduce</a:t>
            </a:r>
            <a:endParaRPr lang="en-US" sz="2200" b="1" dirty="0" smtClean="0"/>
          </a:p>
          <a:p>
            <a:pPr lvl="1"/>
            <a:r>
              <a:rPr lang="en-US" sz="2000" dirty="0" smtClean="0"/>
              <a:t>E.g. search, index and query, and classification</a:t>
            </a:r>
          </a:p>
          <a:p>
            <a:r>
              <a:rPr lang="en-US" b="1" dirty="0" smtClean="0"/>
              <a:t>Map Collective</a:t>
            </a:r>
          </a:p>
          <a:p>
            <a:pPr lvl="1"/>
            <a:r>
              <a:rPr lang="en-US" sz="2000" dirty="0" smtClean="0"/>
              <a:t>Iterative maps + collective communications</a:t>
            </a:r>
          </a:p>
          <a:p>
            <a:pPr lvl="1"/>
            <a:r>
              <a:rPr lang="en-US" sz="2000" dirty="0" smtClean="0"/>
              <a:t>E.g. PageRank, MDS, and clustering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18</a:t>
            </a:fld>
            <a:endParaRPr lang="en-US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507349" y="1127935"/>
            <a:ext cx="5369218" cy="5177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Map Point-to-Point</a:t>
            </a:r>
          </a:p>
          <a:p>
            <a:pPr lvl="1"/>
            <a:r>
              <a:rPr lang="en-US" sz="2000" dirty="0" smtClean="0"/>
              <a:t>Iterative maps + point-to-point communications</a:t>
            </a:r>
          </a:p>
          <a:p>
            <a:pPr lvl="1"/>
            <a:r>
              <a:rPr lang="en-US" sz="2000" dirty="0" smtClean="0"/>
              <a:t>E.g. graph algorithms</a:t>
            </a:r>
          </a:p>
          <a:p>
            <a:r>
              <a:rPr lang="en-US" b="1" dirty="0" smtClean="0"/>
              <a:t>Map Streaming</a:t>
            </a:r>
          </a:p>
          <a:p>
            <a:pPr lvl="1"/>
            <a:r>
              <a:rPr lang="en-US" sz="2000" dirty="0" smtClean="0"/>
              <a:t>Maps with streaming data</a:t>
            </a:r>
          </a:p>
          <a:p>
            <a:pPr lvl="1"/>
            <a:r>
              <a:rPr lang="en-US" sz="2000" dirty="0" smtClean="0"/>
              <a:t>E.g. Processing sensor data from robots</a:t>
            </a:r>
          </a:p>
          <a:p>
            <a:r>
              <a:rPr lang="en-US" b="1" dirty="0" smtClean="0"/>
              <a:t>Shared Memory</a:t>
            </a:r>
          </a:p>
          <a:p>
            <a:pPr lvl="1"/>
            <a:r>
              <a:rPr lang="en-US" sz="2000" dirty="0" smtClean="0"/>
              <a:t>E.g. Applications in </a:t>
            </a:r>
            <a:r>
              <a:rPr lang="en-US" sz="2000" dirty="0" err="1" smtClean="0"/>
              <a:t>MineBench</a:t>
            </a:r>
            <a:endParaRPr lang="en-US" sz="2000" dirty="0"/>
          </a:p>
        </p:txBody>
      </p:sp>
      <p:grpSp>
        <p:nvGrpSpPr>
          <p:cNvPr id="85" name="Group 35"/>
          <p:cNvGrpSpPr/>
          <p:nvPr/>
        </p:nvGrpSpPr>
        <p:grpSpPr>
          <a:xfrm>
            <a:off x="104660" y="4738219"/>
            <a:ext cx="1383410" cy="1512332"/>
            <a:chOff x="762000" y="1219200"/>
            <a:chExt cx="1524000" cy="1512332"/>
          </a:xfrm>
        </p:grpSpPr>
        <p:sp>
          <p:nvSpPr>
            <p:cNvPr id="86" name="TextBox 85"/>
            <p:cNvSpPr txBox="1"/>
            <p:nvPr/>
          </p:nvSpPr>
          <p:spPr>
            <a:xfrm>
              <a:off x="1066800" y="1219200"/>
              <a:ext cx="708848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87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" name="Straight Arrow Connector 88"/>
              <p:cNvCxnSpPr>
                <a:endCxn id="88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2" name="Straight Arrow Connector 91"/>
              <p:cNvCxnSpPr>
                <a:endCxn id="91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94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0" name="Straight Arrow Connector 99"/>
                <p:cNvCxnSpPr>
                  <a:endCxn id="99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95" name="TextBox 94"/>
              <p:cNvSpPr txBox="1"/>
              <p:nvPr/>
            </p:nvSpPr>
            <p:spPr>
              <a:xfrm>
                <a:off x="1143000" y="2362200"/>
                <a:ext cx="886781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371600" y="1600200"/>
                <a:ext cx="61587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102" name="Group 105"/>
          <p:cNvGrpSpPr/>
          <p:nvPr/>
        </p:nvGrpSpPr>
        <p:grpSpPr>
          <a:xfrm>
            <a:off x="1528865" y="4519726"/>
            <a:ext cx="1735647" cy="1673504"/>
            <a:chOff x="6346863" y="1905000"/>
            <a:chExt cx="1882737" cy="1673504"/>
          </a:xfrm>
        </p:grpSpPr>
        <p:sp>
          <p:nvSpPr>
            <p:cNvPr id="103" name="TextBox 102"/>
            <p:cNvSpPr txBox="1"/>
            <p:nvPr/>
          </p:nvSpPr>
          <p:spPr>
            <a:xfrm>
              <a:off x="7086600" y="1905000"/>
              <a:ext cx="708848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Arrow Connector 104"/>
            <p:cNvCxnSpPr>
              <a:endCxn id="104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Arrow Connector 105"/>
            <p:cNvCxnSpPr>
              <a:stCxn id="104" idx="4"/>
              <a:endCxn id="116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Arrow Connector 107"/>
            <p:cNvCxnSpPr>
              <a:endCxn id="107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Arrow Connector 108"/>
            <p:cNvCxnSpPr>
              <a:stCxn id="107" idx="4"/>
              <a:endCxn id="116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1" name="Straight Arrow Connector 110"/>
            <p:cNvCxnSpPr>
              <a:endCxn id="110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2" name="Straight Arrow Connector 111"/>
            <p:cNvCxnSpPr>
              <a:stCxn id="110" idx="4"/>
              <a:endCxn id="116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15200" y="2209800"/>
              <a:ext cx="666329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ap</a:t>
              </a:r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Arrow Connector 117"/>
            <p:cNvCxnSpPr>
              <a:stCxn id="104" idx="4"/>
              <a:endCxn id="117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stCxn id="107" idx="4"/>
              <a:endCxn id="117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/>
            <p:cNvCxnSpPr>
              <a:stCxn id="110" idx="4"/>
              <a:endCxn id="117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23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6346863" y="3209172"/>
              <a:ext cx="952335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grpSp>
        <p:nvGrpSpPr>
          <p:cNvPr id="127" name="Group 73"/>
          <p:cNvGrpSpPr/>
          <p:nvPr/>
        </p:nvGrpSpPr>
        <p:grpSpPr>
          <a:xfrm>
            <a:off x="3330212" y="4489737"/>
            <a:ext cx="2033773" cy="1777514"/>
            <a:chOff x="4433407" y="1546558"/>
            <a:chExt cx="2033773" cy="1777514"/>
          </a:xfrm>
        </p:grpSpPr>
        <p:sp>
          <p:nvSpPr>
            <p:cNvPr id="128" name="Arc 127"/>
            <p:cNvSpPr/>
            <p:nvPr/>
          </p:nvSpPr>
          <p:spPr>
            <a:xfrm rot="856400">
              <a:off x="5452446" y="15465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9" name="Group 162"/>
            <p:cNvGrpSpPr/>
            <p:nvPr/>
          </p:nvGrpSpPr>
          <p:grpSpPr>
            <a:xfrm>
              <a:off x="4433407" y="1600200"/>
              <a:ext cx="1814993" cy="1723872"/>
              <a:chOff x="4281007" y="1905000"/>
              <a:chExt cx="1814993" cy="1723872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4724400" y="1905000"/>
                <a:ext cx="684803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</a:t>
                </a:r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2" name="Straight Arrow Connector 131"/>
              <p:cNvCxnSpPr>
                <a:endCxn id="131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3" name="Straight Arrow Connector 132"/>
              <p:cNvCxnSpPr>
                <a:stCxn id="131" idx="4"/>
                <a:endCxn id="143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5" name="Straight Arrow Connector 134"/>
              <p:cNvCxnSpPr>
                <a:endCxn id="134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6" name="Straight Arrow Connector 135"/>
              <p:cNvCxnSpPr>
                <a:stCxn id="134" idx="4"/>
                <a:endCxn id="143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7" name="Oval 136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8" name="Straight Arrow Connector 137"/>
              <p:cNvCxnSpPr>
                <a:endCxn id="137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9" name="Straight Arrow Connector 138"/>
              <p:cNvCxnSpPr>
                <a:stCxn id="137" idx="4"/>
                <a:endCxn id="143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181600" y="2209800"/>
                <a:ext cx="614271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5" name="Straight Arrow Connector 144"/>
              <p:cNvCxnSpPr>
                <a:stCxn id="131" idx="4"/>
                <a:endCxn id="144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6" name="Straight Arrow Connector 145"/>
              <p:cNvCxnSpPr>
                <a:stCxn id="134" idx="4"/>
                <a:endCxn id="144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7" name="Straight Arrow Connector 146"/>
              <p:cNvCxnSpPr>
                <a:stCxn id="137" idx="4"/>
                <a:endCxn id="144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50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1" name="TextBox 150"/>
              <p:cNvSpPr txBox="1"/>
              <p:nvPr/>
            </p:nvSpPr>
            <p:spPr>
              <a:xfrm>
                <a:off x="4281007" y="3259540"/>
                <a:ext cx="109613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ollective</a:t>
                </a:r>
                <a:endParaRPr lang="en-US" dirty="0"/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618197" y="4527470"/>
            <a:ext cx="1970553" cy="1504942"/>
            <a:chOff x="5777639" y="4519726"/>
            <a:chExt cx="1970553" cy="1504942"/>
          </a:xfrm>
        </p:grpSpPr>
        <p:sp>
          <p:nvSpPr>
            <p:cNvPr id="168" name="Rectangle 167"/>
            <p:cNvSpPr/>
            <p:nvPr/>
          </p:nvSpPr>
          <p:spPr>
            <a:xfrm>
              <a:off x="6261753" y="4996320"/>
              <a:ext cx="224405" cy="22431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61"/>
            <p:cNvGrpSpPr/>
            <p:nvPr/>
          </p:nvGrpSpPr>
          <p:grpSpPr>
            <a:xfrm>
              <a:off x="5777639" y="4519726"/>
              <a:ext cx="1264353" cy="1209381"/>
              <a:chOff x="6934200" y="1828800"/>
              <a:chExt cx="1752600" cy="1676400"/>
            </a:xfrm>
            <a:noFill/>
          </p:grpSpPr>
          <p:sp>
            <p:nvSpPr>
              <p:cNvPr id="156" name="Rectangle 155"/>
              <p:cNvSpPr/>
              <p:nvPr/>
            </p:nvSpPr>
            <p:spPr>
              <a:xfrm>
                <a:off x="7162800" y="2057400"/>
                <a:ext cx="1295400" cy="12954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7162800" y="2514600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162800" y="2819400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 rot="5400000" flipH="1" flipV="1">
                <a:off x="7658894" y="2247106"/>
                <a:ext cx="228600" cy="1588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rot="10800000">
                <a:off x="7239000" y="2667000"/>
                <a:ext cx="228600" cy="1588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3" name="Arc 162"/>
              <p:cNvSpPr/>
              <p:nvPr/>
            </p:nvSpPr>
            <p:spPr>
              <a:xfrm flipV="1">
                <a:off x="6934200" y="2590800"/>
                <a:ext cx="1752600" cy="457200"/>
              </a:xfrm>
              <a:prstGeom prst="arc">
                <a:avLst>
                  <a:gd name="adj1" fmla="val 10327336"/>
                  <a:gd name="adj2" fmla="val 598130"/>
                </a:avLst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Arc 163"/>
              <p:cNvSpPr/>
              <p:nvPr/>
            </p:nvSpPr>
            <p:spPr>
              <a:xfrm rot="16200000" flipV="1">
                <a:off x="7162800" y="2438400"/>
                <a:ext cx="1676400" cy="457200"/>
              </a:xfrm>
              <a:prstGeom prst="arc">
                <a:avLst>
                  <a:gd name="adj1" fmla="val 10327336"/>
                  <a:gd name="adj2" fmla="val 598130"/>
                </a:avLst>
              </a:prstGeom>
              <a:grpFill/>
              <a:ln w="19050">
                <a:headEnd type="arrow"/>
                <a:tailEnd type="non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rot="5400000">
                <a:off x="7284156" y="2704307"/>
                <a:ext cx="1295400" cy="1589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rot="10800000" flipH="1">
                <a:off x="7993966" y="2651853"/>
                <a:ext cx="228601" cy="1589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 rot="5400000" flipH="1" flipV="1">
                <a:off x="7655762" y="2968922"/>
                <a:ext cx="228601" cy="1589"/>
              </a:xfrm>
              <a:prstGeom prst="straightConnector1">
                <a:avLst/>
              </a:prstGeom>
              <a:grpFill/>
              <a:ln w="19050"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6973094" y="2704306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9" name="Oval 168"/>
            <p:cNvSpPr/>
            <p:nvPr/>
          </p:nvSpPr>
          <p:spPr>
            <a:xfrm>
              <a:off x="7000211" y="57473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376921" y="593322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347399" y="558272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7429500" y="531261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656752" y="56305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108607" y="507806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stCxn id="169" idx="7"/>
              <a:endCxn id="171" idx="2"/>
            </p:cNvCxnSpPr>
            <p:nvPr/>
          </p:nvCxnSpPr>
          <p:spPr>
            <a:xfrm flipV="1">
              <a:off x="7078260" y="5628447"/>
              <a:ext cx="269139" cy="132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71" idx="6"/>
              <a:endCxn id="170" idx="7"/>
            </p:cNvCxnSpPr>
            <p:nvPr/>
          </p:nvCxnSpPr>
          <p:spPr>
            <a:xfrm>
              <a:off x="7438839" y="5628447"/>
              <a:ext cx="16131" cy="3181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1" idx="0"/>
              <a:endCxn id="172" idx="5"/>
            </p:cNvCxnSpPr>
            <p:nvPr/>
          </p:nvCxnSpPr>
          <p:spPr>
            <a:xfrm flipV="1">
              <a:off x="7393119" y="5390660"/>
              <a:ext cx="114430" cy="192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72" idx="0"/>
              <a:endCxn id="174" idx="5"/>
            </p:cNvCxnSpPr>
            <p:nvPr/>
          </p:nvCxnSpPr>
          <p:spPr>
            <a:xfrm flipH="1" flipV="1">
              <a:off x="7186656" y="5156109"/>
              <a:ext cx="288564" cy="1565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0" idx="5"/>
              <a:endCxn id="173" idx="3"/>
            </p:cNvCxnSpPr>
            <p:nvPr/>
          </p:nvCxnSpPr>
          <p:spPr>
            <a:xfrm flipV="1">
              <a:off x="7454970" y="5708596"/>
              <a:ext cx="215173" cy="3026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69" idx="5"/>
              <a:endCxn id="170" idx="2"/>
            </p:cNvCxnSpPr>
            <p:nvPr/>
          </p:nvCxnSpPr>
          <p:spPr>
            <a:xfrm>
              <a:off x="7078260" y="5825445"/>
              <a:ext cx="298661" cy="1535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72" idx="6"/>
              <a:endCxn id="173" idx="0"/>
            </p:cNvCxnSpPr>
            <p:nvPr/>
          </p:nvCxnSpPr>
          <p:spPr>
            <a:xfrm>
              <a:off x="7520940" y="5358331"/>
              <a:ext cx="181532" cy="2722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105"/>
          <p:cNvGrpSpPr/>
          <p:nvPr/>
        </p:nvGrpSpPr>
        <p:grpSpPr>
          <a:xfrm>
            <a:off x="7797382" y="4492113"/>
            <a:ext cx="1722856" cy="1532330"/>
            <a:chOff x="6527167" y="1866742"/>
            <a:chExt cx="1722856" cy="1532330"/>
          </a:xfrm>
        </p:grpSpPr>
        <p:sp>
          <p:nvSpPr>
            <p:cNvPr id="204" name="Oval 203"/>
            <p:cNvSpPr/>
            <p:nvPr/>
          </p:nvSpPr>
          <p:spPr>
            <a:xfrm>
              <a:off x="6527167" y="2451723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6" name="Straight Arrow Connector 205"/>
            <p:cNvCxnSpPr>
              <a:stCxn id="204" idx="4"/>
              <a:endCxn id="216" idx="1"/>
            </p:cNvCxnSpPr>
            <p:nvPr/>
          </p:nvCxnSpPr>
          <p:spPr>
            <a:xfrm>
              <a:off x="6679567" y="2756523"/>
              <a:ext cx="288677" cy="27785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6992102" y="2437667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" name="Straight Arrow Connector 208"/>
            <p:cNvCxnSpPr>
              <a:stCxn id="207" idx="4"/>
              <a:endCxn id="216" idx="0"/>
            </p:cNvCxnSpPr>
            <p:nvPr/>
          </p:nvCxnSpPr>
          <p:spPr>
            <a:xfrm>
              <a:off x="7144502" y="2742467"/>
              <a:ext cx="346213" cy="229333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10" name="Oval 209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788213" y="1866742"/>
              <a:ext cx="1461810" cy="64633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 </a:t>
              </a:r>
              <a:r>
                <a:rPr lang="en-US" dirty="0" smtClean="0"/>
                <a:t>and </a:t>
              </a:r>
            </a:p>
            <a:p>
              <a:r>
                <a:rPr lang="en-US" dirty="0" smtClean="0"/>
                <a:t>communicate</a:t>
              </a: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6751830" y="2971800"/>
              <a:ext cx="1477770" cy="4272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0" name="Straight Arrow Connector 219"/>
            <p:cNvCxnSpPr>
              <a:stCxn id="210" idx="4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4" name="TextBox 223"/>
            <p:cNvSpPr txBox="1"/>
            <p:nvPr/>
          </p:nvSpPr>
          <p:spPr>
            <a:xfrm>
              <a:off x="6823905" y="3023982"/>
              <a:ext cx="1370750" cy="30777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Shared Memory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9959434" y="4422958"/>
            <a:ext cx="2085444" cy="1822470"/>
            <a:chOff x="9957512" y="4265292"/>
            <a:chExt cx="2085444" cy="1822470"/>
          </a:xfrm>
        </p:grpSpPr>
        <p:sp>
          <p:nvSpPr>
            <p:cNvPr id="238" name="TextBox 237"/>
            <p:cNvSpPr txBox="1"/>
            <p:nvPr/>
          </p:nvSpPr>
          <p:spPr>
            <a:xfrm>
              <a:off x="10338512" y="4474798"/>
              <a:ext cx="702885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Maps</a:t>
              </a:r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>
              <a:off x="9957512" y="500819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0" name="Straight Arrow Connector 239"/>
            <p:cNvCxnSpPr>
              <a:endCxn id="239" idx="0"/>
            </p:cNvCxnSpPr>
            <p:nvPr/>
          </p:nvCxnSpPr>
          <p:spPr>
            <a:xfrm rot="5400000">
              <a:off x="9995612" y="489389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1" name="Straight Arrow Connector 240"/>
            <p:cNvCxnSpPr>
              <a:stCxn id="239" idx="4"/>
              <a:endCxn id="269" idx="0"/>
            </p:cNvCxnSpPr>
            <p:nvPr/>
          </p:nvCxnSpPr>
          <p:spPr>
            <a:xfrm>
              <a:off x="10109912" y="531299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42" name="Oval 241"/>
            <p:cNvSpPr/>
            <p:nvPr/>
          </p:nvSpPr>
          <p:spPr>
            <a:xfrm>
              <a:off x="10338512" y="500819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Arrow Connector 242"/>
            <p:cNvCxnSpPr>
              <a:endCxn id="242" idx="0"/>
            </p:cNvCxnSpPr>
            <p:nvPr/>
          </p:nvCxnSpPr>
          <p:spPr>
            <a:xfrm rot="5400000">
              <a:off x="10376612" y="489389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4" name="Straight Arrow Connector 243"/>
            <p:cNvCxnSpPr>
              <a:stCxn id="242" idx="4"/>
              <a:endCxn id="269" idx="7"/>
            </p:cNvCxnSpPr>
            <p:nvPr/>
          </p:nvCxnSpPr>
          <p:spPr>
            <a:xfrm flipH="1">
              <a:off x="10221542" y="5312998"/>
              <a:ext cx="269370" cy="30412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10746274" y="502016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6" name="Straight Arrow Connector 245"/>
            <p:cNvCxnSpPr>
              <a:endCxn id="245" idx="0"/>
            </p:cNvCxnSpPr>
            <p:nvPr/>
          </p:nvCxnSpPr>
          <p:spPr>
            <a:xfrm rot="5400000">
              <a:off x="10784374" y="490586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7" name="Straight Arrow Connector 246"/>
            <p:cNvCxnSpPr>
              <a:stCxn id="245" idx="4"/>
              <a:endCxn id="269" idx="7"/>
            </p:cNvCxnSpPr>
            <p:nvPr/>
          </p:nvCxnSpPr>
          <p:spPr>
            <a:xfrm flipH="1">
              <a:off x="10221542" y="5324968"/>
              <a:ext cx="677132" cy="29215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3" name="Straight Arrow Connector 252"/>
            <p:cNvCxnSpPr>
              <a:stCxn id="239" idx="4"/>
              <a:endCxn id="271" idx="1"/>
            </p:cNvCxnSpPr>
            <p:nvPr/>
          </p:nvCxnSpPr>
          <p:spPr>
            <a:xfrm>
              <a:off x="10109912" y="5312998"/>
              <a:ext cx="684866" cy="31609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4" name="Straight Arrow Connector 253"/>
            <p:cNvCxnSpPr>
              <a:stCxn id="242" idx="4"/>
              <a:endCxn id="271" idx="1"/>
            </p:cNvCxnSpPr>
            <p:nvPr/>
          </p:nvCxnSpPr>
          <p:spPr>
            <a:xfrm>
              <a:off x="10490912" y="5312998"/>
              <a:ext cx="303866" cy="31609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5" name="Straight Arrow Connector 254"/>
            <p:cNvCxnSpPr>
              <a:stCxn id="245" idx="4"/>
              <a:endCxn id="271" idx="0"/>
            </p:cNvCxnSpPr>
            <p:nvPr/>
          </p:nvCxnSpPr>
          <p:spPr>
            <a:xfrm>
              <a:off x="10898674" y="532496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rot="5400000">
              <a:off x="10377406" y="5959904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rot="5400000">
              <a:off x="10804916" y="597266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rot="5400000">
              <a:off x="9996406" y="5959904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9961379" y="557248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10342379" y="557248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10750141" y="558445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3" name="Straight Arrow Connector 282"/>
            <p:cNvCxnSpPr>
              <a:stCxn id="242" idx="4"/>
              <a:endCxn id="270" idx="0"/>
            </p:cNvCxnSpPr>
            <p:nvPr/>
          </p:nvCxnSpPr>
          <p:spPr>
            <a:xfrm>
              <a:off x="10490912" y="531299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93" name="Oval 292"/>
            <p:cNvSpPr/>
            <p:nvPr/>
          </p:nvSpPr>
          <p:spPr>
            <a:xfrm>
              <a:off x="11370498" y="4657679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>
              <a:off x="11370498" y="5226763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>
              <a:off x="11394277" y="5768531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7" name="Straight Arrow Connector 296"/>
            <p:cNvCxnSpPr/>
            <p:nvPr/>
          </p:nvCxnSpPr>
          <p:spPr>
            <a:xfrm flipV="1">
              <a:off x="11080444" y="5033393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V="1">
              <a:off x="11080444" y="527540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 flipV="1">
              <a:off x="11080444" y="553040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 flipV="1">
              <a:off x="11080444" y="580133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 flipV="1">
              <a:off x="11771707" y="4815858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 flipV="1">
              <a:off x="11762266" y="5338413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 flipV="1">
              <a:off x="11773386" y="588925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11103639" y="4265292"/>
              <a:ext cx="886076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Brokers</a:t>
              </a:r>
              <a:endParaRPr lang="en-US" dirty="0"/>
            </a:p>
          </p:txBody>
        </p:sp>
      </p:grpSp>
      <p:cxnSp>
        <p:nvCxnSpPr>
          <p:cNvPr id="309" name="Straight Connector 308"/>
          <p:cNvCxnSpPr/>
          <p:nvPr/>
        </p:nvCxnSpPr>
        <p:spPr>
          <a:xfrm>
            <a:off x="1562204" y="4390978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3348963" y="4414306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5544284" y="4414306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7688394" y="4414306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9779953" y="4414306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0" y="4411998"/>
            <a:ext cx="1219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Performance Metric</a:t>
            </a:r>
          </a:p>
          <a:p>
            <a:pPr lvl="1"/>
            <a:r>
              <a:rPr lang="en-US" sz="2000" dirty="0" smtClean="0"/>
              <a:t>Result of benchmarking</a:t>
            </a:r>
          </a:p>
          <a:p>
            <a:r>
              <a:rPr lang="en-US" sz="2200" b="1" dirty="0" smtClean="0"/>
              <a:t>Volume</a:t>
            </a:r>
          </a:p>
          <a:p>
            <a:pPr lvl="1"/>
            <a:r>
              <a:rPr lang="en-US" sz="2000" dirty="0" smtClean="0"/>
              <a:t>Ogre property – defines the amount of data</a:t>
            </a:r>
          </a:p>
          <a:p>
            <a:pPr lvl="1"/>
            <a:r>
              <a:rPr lang="en-US" sz="2000" dirty="0" smtClean="0"/>
              <a:t>E.g. Scale factor in </a:t>
            </a:r>
            <a:r>
              <a:rPr lang="en-US" sz="2000" dirty="0" err="1" smtClean="0"/>
              <a:t>BigBench</a:t>
            </a:r>
            <a:endParaRPr lang="en-US" sz="2000" dirty="0" smtClean="0"/>
          </a:p>
          <a:p>
            <a:r>
              <a:rPr lang="en-US" sz="2200" b="1" dirty="0" smtClean="0"/>
              <a:t>Velocity</a:t>
            </a:r>
          </a:p>
          <a:p>
            <a:pPr lvl="1"/>
            <a:r>
              <a:rPr lang="en-US" sz="2000" dirty="0" smtClean="0"/>
              <a:t>Data update rate</a:t>
            </a:r>
          </a:p>
          <a:p>
            <a:r>
              <a:rPr lang="en-US" sz="2200" b="1" dirty="0" smtClean="0"/>
              <a:t>Veracity</a:t>
            </a:r>
          </a:p>
          <a:p>
            <a:pPr lvl="1"/>
            <a:r>
              <a:rPr lang="en-US" sz="2000" dirty="0" smtClean="0"/>
              <a:t>Accuracy of results – relevant to application level benchmarks</a:t>
            </a:r>
          </a:p>
          <a:p>
            <a:r>
              <a:rPr lang="en-US" sz="2200" b="1" dirty="0" smtClean="0"/>
              <a:t>Data Abstraction</a:t>
            </a:r>
          </a:p>
          <a:p>
            <a:pPr lvl="1"/>
            <a:r>
              <a:rPr lang="en-US" sz="2000" dirty="0" smtClean="0"/>
              <a:t>Key-value, pixel, graph, vector, etc.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The Problem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State of the Art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Proposed </a:t>
            </a:r>
            <a:r>
              <a:rPr lang="en-US" sz="2400" dirty="0" smtClean="0"/>
              <a:t>Solution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Current </a:t>
            </a:r>
            <a:r>
              <a:rPr lang="en-US" sz="2400" dirty="0" smtClean="0"/>
              <a:t>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 and Style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0975" y="1181100"/>
            <a:ext cx="11820525" cy="5095875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SQL / </a:t>
            </a:r>
            <a:r>
              <a:rPr lang="en-US" sz="2200" b="1" dirty="0" err="1" smtClean="0"/>
              <a:t>NoSQL</a:t>
            </a:r>
            <a:r>
              <a:rPr lang="en-US" sz="2200" b="1" dirty="0"/>
              <a:t> </a:t>
            </a:r>
            <a:r>
              <a:rPr lang="en-US" sz="2200" b="1" dirty="0" smtClean="0"/>
              <a:t>/ </a:t>
            </a:r>
            <a:r>
              <a:rPr lang="en-US" sz="2200" b="1" dirty="0" err="1" smtClean="0"/>
              <a:t>NewSQL</a:t>
            </a:r>
            <a:endParaRPr lang="en-US" sz="2200" b="1" dirty="0" smtClean="0"/>
          </a:p>
          <a:p>
            <a:pPr lvl="1"/>
            <a:r>
              <a:rPr lang="en-US" sz="2000" dirty="0" smtClean="0"/>
              <a:t>SQL – traditional TPC benchmarks</a:t>
            </a:r>
          </a:p>
          <a:p>
            <a:pPr lvl="1"/>
            <a:r>
              <a:rPr lang="en-US" sz="2000" dirty="0" err="1" smtClean="0"/>
              <a:t>NoSQL</a:t>
            </a:r>
            <a:r>
              <a:rPr lang="en-US" sz="2000" dirty="0" smtClean="0"/>
              <a:t> – document, column, key-value, graph, triple store – see YCSB benchmark</a:t>
            </a:r>
          </a:p>
          <a:p>
            <a:pPr lvl="1"/>
            <a:r>
              <a:rPr lang="en-US" sz="2000" dirty="0" err="1" smtClean="0"/>
              <a:t>NewSQL</a:t>
            </a:r>
            <a:r>
              <a:rPr lang="en-US" sz="2000" dirty="0" smtClean="0"/>
              <a:t> – </a:t>
            </a:r>
            <a:r>
              <a:rPr lang="en-US" sz="2000" dirty="0" err="1" smtClean="0"/>
              <a:t>NoSQL</a:t>
            </a:r>
            <a:r>
              <a:rPr lang="en-US" sz="2000" dirty="0" smtClean="0"/>
              <a:t> performance with ACID for OLTP</a:t>
            </a:r>
          </a:p>
          <a:p>
            <a:pPr lvl="2"/>
            <a:r>
              <a:rPr lang="en-US" sz="1600" dirty="0"/>
              <a:t>See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blog.altoros.com/newsql-featured-benchmarks-of-voltdb-nuodb-xeround-tokudb-clustrix-and-memsql.html</a:t>
            </a:r>
            <a:endParaRPr lang="en-US" sz="1600" dirty="0" smtClean="0"/>
          </a:p>
          <a:p>
            <a:r>
              <a:rPr lang="en-US" sz="2200" b="1" dirty="0" smtClean="0"/>
              <a:t>HDFS / </a:t>
            </a:r>
            <a:r>
              <a:rPr lang="en-US" sz="2200" b="1" dirty="0" err="1" smtClean="0"/>
              <a:t>Lustre</a:t>
            </a:r>
            <a:r>
              <a:rPr lang="en-US" sz="2200" b="1" dirty="0" smtClean="0"/>
              <a:t> / GPFS</a:t>
            </a:r>
          </a:p>
          <a:p>
            <a:pPr lvl="1"/>
            <a:r>
              <a:rPr lang="en-US" sz="2000" dirty="0" smtClean="0"/>
              <a:t>Raw storage facet</a:t>
            </a:r>
          </a:p>
          <a:p>
            <a:pPr lvl="1"/>
            <a:r>
              <a:rPr lang="en-US" sz="2000" dirty="0" smtClean="0"/>
              <a:t>Separated / collocated ?</a:t>
            </a:r>
          </a:p>
          <a:p>
            <a:r>
              <a:rPr lang="en-US" sz="2200" b="1" dirty="0" smtClean="0"/>
              <a:t>Internet of Things (</a:t>
            </a:r>
            <a:r>
              <a:rPr lang="en-US" sz="2200" b="1" dirty="0" err="1" smtClean="0"/>
              <a:t>IoT</a:t>
            </a:r>
            <a:r>
              <a:rPr lang="en-US" sz="2200" b="1" dirty="0" smtClean="0"/>
              <a:t>)</a:t>
            </a:r>
          </a:p>
          <a:p>
            <a:pPr lvl="1"/>
            <a:r>
              <a:rPr lang="en-US" sz="2000" dirty="0" smtClean="0"/>
              <a:t>Exponential growth – 20 to 50 billion by 2020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 err="1" smtClean="0"/>
              <a:t>IoTCloud</a:t>
            </a:r>
            <a:r>
              <a:rPr lang="en-US" sz="2000" dirty="0"/>
              <a:t> effort https://github.com/iotcloud</a:t>
            </a:r>
            <a:endParaRPr lang="en-US" sz="2000" dirty="0" smtClean="0"/>
          </a:p>
          <a:p>
            <a:r>
              <a:rPr lang="en-US" sz="2200" b="1" dirty="0" smtClean="0"/>
              <a:t>HPC Simulations</a:t>
            </a:r>
          </a:p>
          <a:p>
            <a:pPr lvl="1"/>
            <a:r>
              <a:rPr lang="en-US" sz="2000" dirty="0" smtClean="0"/>
              <a:t>Generated data</a:t>
            </a:r>
          </a:p>
        </p:txBody>
      </p:sp>
    </p:spTree>
    <p:extLst>
      <p:ext uri="{BB962C8B-B14F-4D97-AF65-F5344CB8AC3E}">
        <p14:creationId xmlns:p14="http://schemas.microsoft.com/office/powerpoint/2010/main" val="1590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0976" y="1181100"/>
            <a:ext cx="6443108" cy="5095875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Micro-benchmarks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ommunication, disk I/O, CPU, and memory</a:t>
            </a:r>
          </a:p>
          <a:p>
            <a:pPr lvl="1"/>
            <a:r>
              <a:rPr lang="en-US" sz="2000" dirty="0" smtClean="0"/>
              <a:t>E.g. </a:t>
            </a:r>
            <a:r>
              <a:rPr lang="en-US" sz="2000" dirty="0" err="1" smtClean="0"/>
              <a:t>EnhancedDFSIO</a:t>
            </a:r>
            <a:r>
              <a:rPr lang="en-US" sz="2000" dirty="0" smtClean="0"/>
              <a:t>, and OSU benchmarks</a:t>
            </a:r>
          </a:p>
          <a:p>
            <a:r>
              <a:rPr lang="en-US" sz="2200" b="1" dirty="0" smtClean="0"/>
              <a:t>Global Analytics</a:t>
            </a:r>
          </a:p>
          <a:p>
            <a:pPr lvl="1"/>
            <a:r>
              <a:rPr lang="en-US" sz="2000" dirty="0" smtClean="0"/>
              <a:t>Iterative models</a:t>
            </a:r>
          </a:p>
          <a:p>
            <a:pPr lvl="1"/>
            <a:r>
              <a:rPr lang="en-US" sz="2000" dirty="0"/>
              <a:t>See SPIDAL algorithms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github.com/DSC-SPIDAL</a:t>
            </a:r>
            <a:endParaRPr lang="en-US" sz="2000" dirty="0" smtClean="0"/>
          </a:p>
          <a:p>
            <a:r>
              <a:rPr lang="en-US" sz="2200" b="1" dirty="0" smtClean="0"/>
              <a:t>Basic Statistics</a:t>
            </a:r>
          </a:p>
          <a:p>
            <a:pPr lvl="1"/>
            <a:r>
              <a:rPr lang="en-US" sz="2000" dirty="0" smtClean="0"/>
              <a:t>Simple version of </a:t>
            </a:r>
            <a:r>
              <a:rPr lang="en-US" sz="2000" dirty="0" err="1" smtClean="0"/>
              <a:t>MapReduce</a:t>
            </a:r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162" y="1181100"/>
            <a:ext cx="6443108" cy="50958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Search / Query / Index</a:t>
            </a:r>
          </a:p>
          <a:p>
            <a:pPr lvl="1"/>
            <a:r>
              <a:rPr lang="en-US" sz="2000" dirty="0" smtClean="0"/>
              <a:t>E.g. </a:t>
            </a:r>
            <a:r>
              <a:rPr lang="en-US" sz="2000" dirty="0" err="1" smtClean="0"/>
              <a:t>BigBench</a:t>
            </a:r>
            <a:r>
              <a:rPr lang="en-US" sz="2000" dirty="0" smtClean="0"/>
              <a:t>, </a:t>
            </a:r>
            <a:r>
              <a:rPr lang="en-US" sz="2000" dirty="0" err="1" smtClean="0"/>
              <a:t>HiBench</a:t>
            </a:r>
            <a:r>
              <a:rPr lang="en-US" sz="2000" dirty="0" smtClean="0"/>
              <a:t>, </a:t>
            </a:r>
            <a:r>
              <a:rPr lang="en-US" sz="2000" dirty="0" err="1" smtClean="0"/>
              <a:t>LinkBench</a:t>
            </a:r>
            <a:r>
              <a:rPr lang="en-US" sz="2000" dirty="0" smtClean="0"/>
              <a:t>, etc.</a:t>
            </a:r>
          </a:p>
          <a:p>
            <a:r>
              <a:rPr lang="en-US" sz="2200" b="1" dirty="0" smtClean="0"/>
              <a:t>Recommender Engine</a:t>
            </a:r>
          </a:p>
          <a:p>
            <a:pPr lvl="1"/>
            <a:r>
              <a:rPr lang="en-US" sz="2000" dirty="0" smtClean="0"/>
              <a:t>Dominant in e-commerce and media businesses</a:t>
            </a:r>
          </a:p>
          <a:p>
            <a:pPr lvl="1"/>
            <a:r>
              <a:rPr lang="en-US" sz="2000" dirty="0" smtClean="0"/>
              <a:t>E.g. Amazon and Netflix</a:t>
            </a:r>
          </a:p>
          <a:p>
            <a:r>
              <a:rPr lang="en-US" sz="2200" b="1" dirty="0" smtClean="0"/>
              <a:t>Classification</a:t>
            </a:r>
          </a:p>
          <a:p>
            <a:pPr lvl="1"/>
            <a:r>
              <a:rPr lang="en-US" sz="2000" dirty="0" smtClean="0"/>
              <a:t>Assigning items to categories</a:t>
            </a:r>
          </a:p>
          <a:p>
            <a:pPr lvl="1"/>
            <a:r>
              <a:rPr lang="en-US" sz="2000" dirty="0" smtClean="0"/>
              <a:t>Covered in many benchmarks and libraries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987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Ogre Classification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976" y="1181100"/>
                <a:ext cx="6124132" cy="2589617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Ogre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b="1" dirty="0" smtClean="0"/>
                  <a:t> Benchmarks</a:t>
                </a:r>
              </a:p>
              <a:p>
                <a:pPr lvl="1"/>
                <a:r>
                  <a:rPr lang="en-US" sz="2000" dirty="0" smtClean="0"/>
                  <a:t>Ogres form atomic or composite benchmarks</a:t>
                </a:r>
              </a:p>
              <a:p>
                <a:pPr lvl="1"/>
                <a:r>
                  <a:rPr lang="en-US" sz="2000" dirty="0" smtClean="0"/>
                  <a:t>Benchmarks can be classified into Ogres</a:t>
                </a:r>
              </a:p>
              <a:p>
                <a:r>
                  <a:rPr lang="en-US" sz="2400" b="1" dirty="0" smtClean="0"/>
                  <a:t>Identifying Facets</a:t>
                </a:r>
              </a:p>
              <a:p>
                <a:pPr lvl="1"/>
                <a:r>
                  <a:rPr lang="en-US" sz="2000" dirty="0" smtClean="0"/>
                  <a:t>Ogre signature</a:t>
                </a:r>
              </a:p>
              <a:p>
                <a:pPr lvl="1"/>
                <a:r>
                  <a:rPr lang="en-US" sz="2000" dirty="0" smtClean="0"/>
                  <a:t>E.g. Graph500’s BFS kernel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6" y="1181100"/>
                <a:ext cx="6124132" cy="2589617"/>
              </a:xfrm>
              <a:blipFill rotWithShape="0">
                <a:blip r:embed="rId2"/>
                <a:stretch>
                  <a:fillRect l="-1594" t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Canvas 362"/>
          <p:cNvGrpSpPr/>
          <p:nvPr/>
        </p:nvGrpSpPr>
        <p:grpSpPr>
          <a:xfrm>
            <a:off x="3881106" y="2753833"/>
            <a:ext cx="7927181" cy="3034266"/>
            <a:chOff x="0" y="0"/>
            <a:chExt cx="6270911" cy="24003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857875" cy="240030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 rot="18924825">
              <a:off x="1517602" y="732429"/>
              <a:ext cx="9144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0" name="Text Box 380"/>
            <p:cNvSpPr txBox="1"/>
            <p:nvPr/>
          </p:nvSpPr>
          <p:spPr>
            <a:xfrm>
              <a:off x="2475730" y="1403935"/>
              <a:ext cx="191770" cy="2984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{</a:t>
              </a: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3-MC}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381"/>
            <p:cNvSpPr txBox="1"/>
            <p:nvPr/>
          </p:nvSpPr>
          <p:spPr>
            <a:xfrm>
              <a:off x="2084176" y="438651"/>
              <a:ext cx="1591310" cy="1555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{1=TEPS, 9D, 10I, 12=Graph}</a:t>
              </a:r>
            </a:p>
          </p:txBody>
        </p:sp>
        <p:sp>
          <p:nvSpPr>
            <p:cNvPr id="12" name="Text Box 382"/>
            <p:cNvSpPr txBox="1"/>
            <p:nvPr/>
          </p:nvSpPr>
          <p:spPr>
            <a:xfrm>
              <a:off x="935362" y="1744483"/>
              <a:ext cx="895576" cy="46626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{</a:t>
              </a: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3-GA,</a:t>
              </a:r>
            </a:p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 13-GraphAlg}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383"/>
            <p:cNvSpPr txBox="1"/>
            <p:nvPr/>
          </p:nvSpPr>
          <p:spPr>
            <a:xfrm>
              <a:off x="673415" y="746049"/>
              <a:ext cx="815163" cy="17008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{[3| 4], </a:t>
              </a:r>
              <a:r>
                <a:rPr lang="en-US" sz="1600" dirty="0">
                  <a:effectLst/>
                  <a:ea typeface="Times New Roman" panose="02020603050405020304" pitchFamily="18" charset="0"/>
                </a:rPr>
                <a:t>[</a:t>
              </a: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6]}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41276" y="960783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Ogre Views</a:t>
              </a:r>
              <a:endParaRPr lang="en-US" sz="160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969876" y="1417983"/>
              <a:ext cx="0" cy="7334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2198476" y="1189383"/>
              <a:ext cx="72916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1"/>
            </p:cNvCxnSpPr>
            <p:nvPr/>
          </p:nvCxnSpPr>
          <p:spPr>
            <a:xfrm flipH="1" flipV="1">
              <a:off x="994062" y="1179833"/>
              <a:ext cx="747214" cy="95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0"/>
            </p:cNvCxnSpPr>
            <p:nvPr/>
          </p:nvCxnSpPr>
          <p:spPr>
            <a:xfrm flipV="1">
              <a:off x="1969876" y="222120"/>
              <a:ext cx="14786" cy="7386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394"/>
            <p:cNvSpPr txBox="1"/>
            <p:nvPr/>
          </p:nvSpPr>
          <p:spPr>
            <a:xfrm>
              <a:off x="2956248" y="1024826"/>
              <a:ext cx="697865" cy="3740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 dirty="0">
                  <a:effectLst/>
                  <a:ea typeface="Times New Roman" panose="02020603050405020304" pitchFamily="18" charset="0"/>
                </a:rPr>
                <a:t>Problem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 dirty="0">
                  <a:effectLst/>
                  <a:ea typeface="Times New Roman" panose="02020603050405020304" pitchFamily="18" charset="0"/>
                </a:rPr>
                <a:t>Architecture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395"/>
            <p:cNvSpPr txBox="1"/>
            <p:nvPr/>
          </p:nvSpPr>
          <p:spPr>
            <a:xfrm>
              <a:off x="1689423" y="2196401"/>
              <a:ext cx="584835" cy="20389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>
                  <a:effectLst/>
                  <a:ea typeface="Times New Roman" panose="02020603050405020304" pitchFamily="18" charset="0"/>
                </a:rPr>
                <a:t>Processing</a:t>
              </a:r>
              <a:endParaRPr lang="en-US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396"/>
            <p:cNvSpPr txBox="1"/>
            <p:nvPr/>
          </p:nvSpPr>
          <p:spPr>
            <a:xfrm>
              <a:off x="204757" y="1068124"/>
              <a:ext cx="817880" cy="3740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>
                  <a:effectLst/>
                  <a:ea typeface="Times New Roman" panose="02020603050405020304" pitchFamily="18" charset="0"/>
                </a:rPr>
                <a:t>Data </a:t>
              </a:r>
              <a:endParaRPr lang="en-US" sz="160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>
                  <a:effectLst/>
                  <a:ea typeface="Times New Roman" panose="02020603050405020304" pitchFamily="18" charset="0"/>
                </a:rPr>
                <a:t>Source &amp; Style</a:t>
              </a:r>
              <a:endParaRPr lang="en-US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397"/>
            <p:cNvSpPr txBox="1"/>
            <p:nvPr/>
          </p:nvSpPr>
          <p:spPr>
            <a:xfrm>
              <a:off x="1722130" y="35999"/>
              <a:ext cx="549910" cy="1861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>
                  <a:effectLst/>
                  <a:ea typeface="Times New Roman" panose="02020603050405020304" pitchFamily="18" charset="0"/>
                </a:rPr>
                <a:t>Execution</a:t>
              </a:r>
              <a:endParaRPr lang="en-US" sz="16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8924825">
              <a:off x="4433216" y="449960"/>
              <a:ext cx="137160" cy="1371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24" name="Text Box 399"/>
            <p:cNvSpPr txBox="1"/>
            <p:nvPr/>
          </p:nvSpPr>
          <p:spPr>
            <a:xfrm>
              <a:off x="4684506" y="438651"/>
              <a:ext cx="689610" cy="2000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  <a:tabLst>
                  <a:tab pos="171450" algn="l"/>
                </a:tabLs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 – 	BFS Ogre</a:t>
              </a:r>
            </a:p>
          </p:txBody>
        </p:sp>
        <p:sp>
          <p:nvSpPr>
            <p:cNvPr id="25" name="Text Box 400"/>
            <p:cNvSpPr txBox="1"/>
            <p:nvPr/>
          </p:nvSpPr>
          <p:spPr>
            <a:xfrm>
              <a:off x="4200212" y="102233"/>
              <a:ext cx="443865" cy="2000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b="1">
                  <a:effectLst/>
                  <a:ea typeface="Times New Roman" panose="02020603050405020304" pitchFamily="18" charset="0"/>
                </a:rPr>
                <a:t>Legend</a:t>
              </a:r>
              <a:r>
                <a:rPr lang="en-US" sz="1600">
                  <a:effectLst/>
                  <a:ea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6" name="Text Box 401"/>
            <p:cNvSpPr txBox="1"/>
            <p:nvPr/>
          </p:nvSpPr>
          <p:spPr>
            <a:xfrm>
              <a:off x="4331511" y="743451"/>
              <a:ext cx="1939400" cy="4146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400"/>
                </a:spcAft>
                <a:tabLst>
                  <a:tab pos="457200" algn="l"/>
                </a:tabLs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TEPS </a:t>
              </a:r>
              <a:r>
                <a:rPr lang="en-US" sz="1600" dirty="0" smtClean="0">
                  <a:effectLst/>
                  <a:ea typeface="Times New Roman" panose="02020603050405020304" pitchFamily="18" charset="0"/>
                </a:rPr>
                <a:t>– Traversed </a:t>
              </a:r>
              <a:r>
                <a:rPr lang="en-US" sz="1600" dirty="0">
                  <a:effectLst/>
                  <a:ea typeface="Times New Roman" panose="02020603050405020304" pitchFamily="18" charset="0"/>
                </a:rPr>
                <a:t>Edges </a:t>
              </a:r>
            </a:p>
            <a:p>
              <a:pPr marL="574675" marR="0" algn="l">
                <a:spcBef>
                  <a:spcPts val="0"/>
                </a:spcBef>
                <a:spcAft>
                  <a:spcPts val="400"/>
                </a:spcAft>
              </a:pPr>
              <a:r>
                <a:rPr lang="en-US" sz="1600" dirty="0">
                  <a:effectLst/>
                  <a:ea typeface="Times New Roman" panose="02020603050405020304" pitchFamily="18" charset="0"/>
                </a:rPr>
                <a:t>Per Second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8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and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181101"/>
            <a:ext cx="11820525" cy="60517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MDS</a:t>
            </a:r>
          </a:p>
          <a:p>
            <a:endParaRPr lang="en-US" sz="2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16331"/>
              </p:ext>
            </p:extLst>
          </p:nvPr>
        </p:nvGraphicFramePr>
        <p:xfrm>
          <a:off x="275448" y="1648888"/>
          <a:ext cx="11612880" cy="216243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998264"/>
                <a:gridCol w="2530162"/>
                <a:gridCol w="1225441"/>
                <a:gridCol w="3834884"/>
                <a:gridCol w="2024129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Optimization Method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Language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Parallel Implementations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461010" algn="l"/>
                        </a:tabLst>
                      </a:pPr>
                      <a:r>
                        <a:rPr lang="en-US" sz="1600">
                          <a:effectLst/>
                        </a:rPr>
                        <a:t>Target Environments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02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err="1">
                          <a:effectLst/>
                        </a:rPr>
                        <a:t>MDSasChisq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Levenberg</a:t>
                      </a:r>
                      <a:r>
                        <a:rPr lang="en-US" sz="1600" dirty="0">
                          <a:effectLst/>
                        </a:rPr>
                        <a:t>–Marquardt algorithm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C#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MPI.NET </a:t>
                      </a:r>
                      <a:r>
                        <a:rPr lang="en-US" sz="1600" dirty="0">
                          <a:effectLst/>
                        </a:rPr>
                        <a:t>and </a:t>
                      </a:r>
                      <a:r>
                        <a:rPr lang="en-US" sz="1600" dirty="0" smtClean="0">
                          <a:effectLst/>
                        </a:rPr>
                        <a:t>TPL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Windows HPC cluster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Java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OpenMPI</a:t>
                      </a:r>
                      <a:r>
                        <a:rPr lang="en-US" sz="1600" dirty="0" smtClean="0">
                          <a:effectLst/>
                        </a:rPr>
                        <a:t> Java binding </a:t>
                      </a:r>
                      <a:r>
                        <a:rPr lang="en-US" sz="1600" dirty="0">
                          <a:effectLst/>
                        </a:rPr>
                        <a:t>and </a:t>
                      </a:r>
                      <a:r>
                        <a:rPr lang="en-US" sz="1600" dirty="0" smtClean="0">
                          <a:effectLst/>
                        </a:rPr>
                        <a:t>HJ-Lib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Linux cluster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Twister DA-SMACOF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Deterministic annealing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Java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Twister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iterative </a:t>
                      </a:r>
                      <a:r>
                        <a:rPr lang="en-US" sz="1600" dirty="0" err="1">
                          <a:effectLst/>
                        </a:rPr>
                        <a:t>MapReduce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Cloud / Linux cluster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0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Harp DA-SMACOF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Deterministic annealing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Java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Harp Map-Collective </a:t>
                      </a:r>
                      <a:r>
                        <a:rPr lang="en-US" sz="1600" dirty="0" smtClean="0">
                          <a:effectLst/>
                        </a:rPr>
                        <a:t>framework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Cloud / Linux cluster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19427"/>
              </p:ext>
            </p:extLst>
          </p:nvPr>
        </p:nvGraphicFramePr>
        <p:xfrm>
          <a:off x="287188" y="4713014"/>
          <a:ext cx="11612881" cy="143657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399597"/>
                <a:gridCol w="2196405"/>
                <a:gridCol w="1098204"/>
                <a:gridCol w="1427664"/>
                <a:gridCol w="3514248"/>
                <a:gridCol w="1976763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Optimization Method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Space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Language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Parallel Implementations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461010" algn="l"/>
                        </a:tabLst>
                      </a:pPr>
                      <a:r>
                        <a:rPr lang="en-US" sz="1600">
                          <a:effectLst/>
                        </a:rPr>
                        <a:t>Target Environments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9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DA-PWC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Deterministic annealing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Metric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Java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OpenMPI</a:t>
                      </a:r>
                      <a:r>
                        <a:rPr lang="en-US" sz="1600" dirty="0" smtClean="0">
                          <a:effectLst/>
                        </a:rPr>
                        <a:t> Java binding and HJ-Lib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Linux cluster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9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DA-VS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Deterministic annealing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Vector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Java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OpenMPI</a:t>
                      </a:r>
                      <a:r>
                        <a:rPr lang="en-US" sz="1600" dirty="0" smtClean="0">
                          <a:effectLst/>
                        </a:rPr>
                        <a:t> Java binding and HJ-Lib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Linux cluster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80975" y="4298657"/>
            <a:ext cx="11820525" cy="605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Clustering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55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Canvas 293"/>
          <p:cNvGrpSpPr/>
          <p:nvPr/>
        </p:nvGrpSpPr>
        <p:grpSpPr>
          <a:xfrm>
            <a:off x="6595032" y="1275906"/>
            <a:ext cx="4883442" cy="1674961"/>
            <a:chOff x="0" y="0"/>
            <a:chExt cx="2915920" cy="100012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2914650" cy="1000125"/>
            </a:xfrm>
            <a:prstGeom prst="rect">
              <a:avLst/>
            </a:prstGeom>
          </p:spPr>
        </p:sp>
        <p:sp>
          <p:nvSpPr>
            <p:cNvPr id="9" name="Oval 8"/>
            <p:cNvSpPr/>
            <p:nvPr/>
          </p:nvSpPr>
          <p:spPr>
            <a:xfrm>
              <a:off x="0" y="234315"/>
              <a:ext cx="274320" cy="27368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2910" y="238760"/>
              <a:ext cx="274320" cy="274320"/>
            </a:xfrm>
            <a:prstGeom prst="roundRect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9144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P1</a:t>
              </a:r>
              <a:endParaRPr lang="en-US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74320" y="371475"/>
              <a:ext cx="148590" cy="44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76935" y="245745"/>
              <a:ext cx="273685" cy="27368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97230" y="375920"/>
              <a:ext cx="179705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296670" y="0"/>
              <a:ext cx="274320" cy="274320"/>
            </a:xfrm>
            <a:prstGeom prst="roundRect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9144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P2</a:t>
              </a:r>
              <a:endParaRPr lang="en-US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110615" y="137160"/>
              <a:ext cx="186055" cy="1485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0615" y="479425"/>
              <a:ext cx="186055" cy="1244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746250" y="0"/>
              <a:ext cx="273050" cy="27368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D3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570990" y="136525"/>
              <a:ext cx="1752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296670" y="466725"/>
              <a:ext cx="274320" cy="274320"/>
            </a:xfrm>
            <a:prstGeom prst="roundRect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9144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P3</a:t>
              </a:r>
              <a:endParaRPr lang="en-US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746885" y="469900"/>
              <a:ext cx="272415" cy="27368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D4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570990" y="603885"/>
              <a:ext cx="175895" cy="25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2184400" y="233680"/>
              <a:ext cx="274320" cy="274320"/>
            </a:xfrm>
            <a:prstGeom prst="roundRect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9144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P4</a:t>
              </a:r>
              <a:endParaRPr lang="en-US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43505" y="229235"/>
              <a:ext cx="272415" cy="27368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D5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458720" y="366395"/>
              <a:ext cx="184785" cy="44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019300" y="370840"/>
              <a:ext cx="165100" cy="2355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019300" y="136525"/>
              <a:ext cx="165100" cy="2343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0800000" flipH="1" flipV="1">
              <a:off x="1296670" y="603885"/>
              <a:ext cx="137160" cy="137160"/>
            </a:xfrm>
            <a:prstGeom prst="curvedConnector4">
              <a:avLst>
                <a:gd name="adj1" fmla="val -166667"/>
                <a:gd name="adj2" fmla="val 26666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86516"/>
              </p:ext>
            </p:extLst>
          </p:nvPr>
        </p:nvGraphicFramePr>
        <p:xfrm>
          <a:off x="350873" y="1232795"/>
          <a:ext cx="6133313" cy="1706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04290"/>
                <a:gridCol w="2729023"/>
              </a:tblGrid>
              <a:tr h="1011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Processes</a:t>
                      </a:r>
                      <a:endParaRPr lang="en-US" sz="2200" b="1" dirty="0">
                        <a:effectLst/>
                      </a:endParaRPr>
                    </a:p>
                    <a:p>
                      <a:pPr marL="271145" marR="0" indent="-2679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P1 – Pairwise distance calculation</a:t>
                      </a:r>
                    </a:p>
                    <a:p>
                      <a:pPr marL="271145" marR="0" indent="-2711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P2 – Multi-dimensional scaling</a:t>
                      </a:r>
                    </a:p>
                    <a:p>
                      <a:pPr marL="27432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P3 – Pairwise clustering (DAPWC)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P4 – Visualization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Data</a:t>
                      </a:r>
                      <a:endParaRPr lang="en-US" sz="22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D1 – Input data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D2 – Distance matrix</a:t>
                      </a:r>
                    </a:p>
                    <a:p>
                      <a:pPr marL="509588" marR="0" indent="-5095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D3 – </a:t>
                      </a:r>
                      <a:r>
                        <a:rPr lang="en-US" sz="1800" dirty="0" smtClean="0">
                          <a:effectLst/>
                        </a:rPr>
                        <a:t>3D coordinates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D4 – Cluster mapping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D5 – Plot file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054" name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75" y="3113579"/>
            <a:ext cx="2616383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69" y="3113579"/>
            <a:ext cx="2438728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10" y="3113578"/>
            <a:ext cx="2826340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829450" y="5825654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100,000 fungi sequences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37040" y="582565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3D phylogenetic tree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930258" y="582565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3D plot of vector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Research Task A</a:t>
            </a:r>
            <a:endParaRPr lang="en-US" sz="2400" dirty="0"/>
          </a:p>
          <a:p>
            <a:pPr marL="658368" lvl="1" indent="-457200">
              <a:buFont typeface="+mj-lt"/>
              <a:buAutoNum type="arabicPeriod"/>
            </a:pPr>
            <a:r>
              <a:rPr lang="en-US" sz="2200" dirty="0"/>
              <a:t>Identify a few prominent benchmarks in the literature.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200" dirty="0"/>
              <a:t>Apply Ogre classification to 1.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200" dirty="0"/>
              <a:t>Introduce MDS and clustering classes to 2.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200" dirty="0"/>
              <a:t>Illustrate facets coverage and opportunities for future benchmarks.</a:t>
            </a:r>
          </a:p>
          <a:p>
            <a:pPr lvl="0">
              <a:spcBef>
                <a:spcPts val="1800"/>
              </a:spcBef>
            </a:pPr>
            <a:r>
              <a:rPr lang="en-US" sz="2400" b="1" dirty="0"/>
              <a:t>Research Task B</a:t>
            </a:r>
            <a:endParaRPr lang="en-US" sz="2400" dirty="0"/>
          </a:p>
          <a:p>
            <a:pPr marL="749808" lvl="1" indent="-457200">
              <a:buFont typeface="+mj-lt"/>
              <a:buAutoNum type="arabicPeriod"/>
            </a:pPr>
            <a:r>
              <a:rPr lang="en-US" sz="2200" dirty="0"/>
              <a:t>Study the benchmarking process of existing Big Data applications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dirty="0"/>
              <a:t>Apply the findings of 1 to evaluate MDS and clustering Ogres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dirty="0"/>
              <a:t>Draw conclusions as to what runs well and when based on the results of 2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400961"/>
            <a:ext cx="11820525" cy="48760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Current Results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29470" y="2256639"/>
            <a:ext cx="335988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446" y="1073791"/>
            <a:ext cx="11954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Micro-benchmarks</a:t>
            </a:r>
          </a:p>
          <a:p>
            <a:pPr lvl="1"/>
            <a:r>
              <a:rPr lang="en-US" sz="2000" dirty="0" smtClean="0"/>
              <a:t>Adopted OSU benchmarks for </a:t>
            </a:r>
            <a:r>
              <a:rPr lang="en-US" sz="2000" dirty="0" err="1" smtClean="0"/>
              <a:t>OpenMPI</a:t>
            </a:r>
            <a:r>
              <a:rPr lang="en-US" sz="2000" dirty="0" smtClean="0"/>
              <a:t> Java</a:t>
            </a:r>
          </a:p>
          <a:p>
            <a:r>
              <a:rPr lang="en-US" sz="2200" b="1" dirty="0" smtClean="0"/>
              <a:t>Full Application Benchmarks</a:t>
            </a:r>
          </a:p>
          <a:p>
            <a:pPr lvl="1"/>
            <a:r>
              <a:rPr lang="en-US" sz="2000" dirty="0" smtClean="0"/>
              <a:t>Deterministic annealing (DA) pairwise clustering (PWC)</a:t>
            </a:r>
          </a:p>
          <a:p>
            <a:pPr lvl="1"/>
            <a:r>
              <a:rPr lang="en-US" sz="2000" dirty="0" smtClean="0"/>
              <a:t>DA vector sponge (VS)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SPIDAL</a:t>
            </a:r>
            <a:endParaRPr lang="en-US" sz="2400" b="1" dirty="0"/>
          </a:p>
          <a:p>
            <a:pPr lvl="1"/>
            <a:r>
              <a:rPr lang="en-US" sz="2000" dirty="0"/>
              <a:t>Initial version in </a:t>
            </a:r>
            <a:r>
              <a:rPr lang="en-US" sz="2000" dirty="0" err="1"/>
              <a:t>GitHub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https://github.com/DSC-SPIDAL</a:t>
            </a:r>
            <a:endParaRPr lang="en-US" sz="2000" dirty="0"/>
          </a:p>
          <a:p>
            <a:pPr lvl="1"/>
            <a:r>
              <a:rPr lang="en-US" sz="2000" dirty="0"/>
              <a:t>Includes MDS and </a:t>
            </a:r>
            <a:r>
              <a:rPr lang="en-US" sz="2000" dirty="0" smtClean="0"/>
              <a:t>clustering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81100"/>
            <a:ext cx="6389946" cy="509587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Computer Systems</a:t>
            </a:r>
          </a:p>
          <a:p>
            <a:pPr lvl="1"/>
            <a:r>
              <a:rPr lang="en-US" sz="2000" b="1" dirty="0" smtClean="0"/>
              <a:t>Tempest</a:t>
            </a:r>
          </a:p>
          <a:p>
            <a:pPr lvl="2"/>
            <a:r>
              <a:rPr lang="en-US" sz="1600" dirty="0" smtClean="0"/>
              <a:t>32 nodes x 4 </a:t>
            </a:r>
            <a:r>
              <a:rPr lang="en-US" sz="1600" dirty="0"/>
              <a:t>Intel Xeon E7450 CPUs at 2.40GHz </a:t>
            </a:r>
            <a:r>
              <a:rPr lang="en-US" sz="1600" dirty="0" smtClean="0"/>
              <a:t>x </a:t>
            </a:r>
            <a:r>
              <a:rPr lang="en-US" sz="1600" dirty="0"/>
              <a:t>6 </a:t>
            </a:r>
            <a:r>
              <a:rPr lang="en-US" sz="1600" dirty="0" smtClean="0"/>
              <a:t>cores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768 cores</a:t>
            </a:r>
          </a:p>
          <a:p>
            <a:pPr lvl="2"/>
            <a:r>
              <a:rPr lang="en-US" sz="1600" dirty="0" smtClean="0"/>
              <a:t>48 </a:t>
            </a:r>
            <a:r>
              <a:rPr lang="en-US" sz="1600" dirty="0"/>
              <a:t>GB node </a:t>
            </a:r>
            <a:r>
              <a:rPr lang="en-US" sz="1600" dirty="0" smtClean="0"/>
              <a:t>memory</a:t>
            </a:r>
          </a:p>
          <a:p>
            <a:pPr lvl="2"/>
            <a:r>
              <a:rPr lang="en-US" sz="1600" dirty="0" smtClean="0"/>
              <a:t>20Gbps </a:t>
            </a:r>
            <a:r>
              <a:rPr lang="en-US" sz="1600" dirty="0" err="1"/>
              <a:t>Infiniband</a:t>
            </a:r>
            <a:r>
              <a:rPr lang="en-US" sz="1600" dirty="0"/>
              <a:t> (IB) network connection. </a:t>
            </a:r>
            <a:endParaRPr lang="en-US" sz="1600" dirty="0" smtClean="0"/>
          </a:p>
          <a:p>
            <a:pPr lvl="2"/>
            <a:r>
              <a:rPr lang="en-US" sz="1600" dirty="0" smtClean="0"/>
              <a:t>Windows </a:t>
            </a:r>
            <a:r>
              <a:rPr lang="en-US" sz="1600" dirty="0"/>
              <a:t>Server 2008 R2 HPC Edition – version 6.1 (Build 7601: Service Pack 1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2000" b="1" dirty="0" smtClean="0"/>
              <a:t>Madrid</a:t>
            </a:r>
          </a:p>
          <a:p>
            <a:pPr lvl="2"/>
            <a:r>
              <a:rPr lang="en-US" sz="1600" dirty="0" smtClean="0"/>
              <a:t>8 nodes x </a:t>
            </a:r>
            <a:r>
              <a:rPr lang="en-US" sz="1600" dirty="0"/>
              <a:t>4 AMD Opteron 8356 at 2.30GHz </a:t>
            </a:r>
            <a:r>
              <a:rPr lang="en-US" sz="1600" dirty="0" smtClean="0"/>
              <a:t>x </a:t>
            </a:r>
            <a:r>
              <a:rPr lang="en-US" sz="1600" dirty="0"/>
              <a:t>4 </a:t>
            </a:r>
            <a:r>
              <a:rPr lang="en-US" sz="1600" dirty="0" smtClean="0"/>
              <a:t>cores </a:t>
            </a:r>
            <a:r>
              <a:rPr lang="en-US" sz="1600" dirty="0" smtClean="0">
                <a:sym typeface="Wingdings" panose="05000000000000000000" pitchFamily="2" charset="2"/>
              </a:rPr>
              <a:t> 128 </a:t>
            </a:r>
            <a:r>
              <a:rPr lang="en-US" sz="1600" dirty="0" smtClean="0"/>
              <a:t>cores</a:t>
            </a:r>
          </a:p>
          <a:p>
            <a:pPr lvl="2"/>
            <a:r>
              <a:rPr lang="en-US" sz="1600" dirty="0" smtClean="0"/>
              <a:t>16GB </a:t>
            </a:r>
            <a:r>
              <a:rPr lang="en-US" sz="1600" dirty="0"/>
              <a:t>node </a:t>
            </a:r>
            <a:r>
              <a:rPr lang="en-US" sz="1600" dirty="0" smtClean="0"/>
              <a:t>memory</a:t>
            </a:r>
          </a:p>
          <a:p>
            <a:pPr lvl="2"/>
            <a:r>
              <a:rPr lang="en-US" sz="1600" dirty="0" smtClean="0"/>
              <a:t>1Gbps </a:t>
            </a:r>
            <a:r>
              <a:rPr lang="en-US" sz="1600" dirty="0"/>
              <a:t>Ethernet network connection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 smtClean="0"/>
              <a:t>Red </a:t>
            </a:r>
            <a:r>
              <a:rPr lang="en-US" sz="1600" dirty="0"/>
              <a:t>Hat Enterprise Linux Server release 6.5</a:t>
            </a:r>
          </a:p>
          <a:p>
            <a:pPr lvl="1"/>
            <a:r>
              <a:rPr lang="en-US" sz="2000" b="1" dirty="0"/>
              <a:t>India cluster on </a:t>
            </a:r>
            <a:r>
              <a:rPr lang="en-US" sz="2000" b="1" dirty="0" err="1"/>
              <a:t>FutureGrid</a:t>
            </a:r>
            <a:r>
              <a:rPr lang="en-US" sz="2000" b="1" dirty="0"/>
              <a:t> (</a:t>
            </a:r>
            <a:r>
              <a:rPr lang="en-US" sz="2000" b="1" dirty="0" smtClean="0"/>
              <a:t>FG)</a:t>
            </a:r>
          </a:p>
          <a:p>
            <a:pPr lvl="2"/>
            <a:r>
              <a:rPr lang="en-US" sz="1600" dirty="0" smtClean="0"/>
              <a:t>128 nodes x 2 </a:t>
            </a:r>
            <a:r>
              <a:rPr lang="en-US" sz="1600" dirty="0"/>
              <a:t>Intel Xeon X5550 CPUs at 2.66GHz </a:t>
            </a:r>
            <a:r>
              <a:rPr lang="en-US" sz="1600" dirty="0" smtClean="0"/>
              <a:t>x </a:t>
            </a:r>
            <a:r>
              <a:rPr lang="en-US" sz="1600" dirty="0"/>
              <a:t>4 </a:t>
            </a:r>
            <a:r>
              <a:rPr lang="en-US" sz="1600" dirty="0" smtClean="0"/>
              <a:t>cores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1024 cores</a:t>
            </a:r>
          </a:p>
          <a:p>
            <a:pPr lvl="2"/>
            <a:r>
              <a:rPr lang="en-US" sz="1600" dirty="0" smtClean="0"/>
              <a:t>24GB </a:t>
            </a:r>
            <a:r>
              <a:rPr lang="en-US" sz="1600" dirty="0"/>
              <a:t>node </a:t>
            </a:r>
            <a:r>
              <a:rPr lang="en-US" sz="1600" dirty="0" smtClean="0"/>
              <a:t>memory</a:t>
            </a:r>
          </a:p>
          <a:p>
            <a:pPr lvl="2"/>
            <a:r>
              <a:rPr lang="en-US" sz="1600" dirty="0" smtClean="0"/>
              <a:t>20Gbps </a:t>
            </a:r>
            <a:r>
              <a:rPr lang="en-US" sz="1600" dirty="0"/>
              <a:t>IB network </a:t>
            </a:r>
            <a:r>
              <a:rPr lang="en-US" sz="1600" dirty="0" smtClean="0"/>
              <a:t>connection</a:t>
            </a:r>
          </a:p>
          <a:p>
            <a:pPr lvl="2"/>
            <a:r>
              <a:rPr lang="en-US" sz="1600" dirty="0" smtClean="0"/>
              <a:t>Red </a:t>
            </a:r>
            <a:r>
              <a:rPr lang="en-US" sz="1600" dirty="0"/>
              <a:t>Hat Enterprise Linux Server release 5.10</a:t>
            </a:r>
            <a:r>
              <a:rPr lang="en-US" dirty="0" smtClean="0"/>
              <a:t>.</a:t>
            </a:r>
            <a:endParaRPr lang="en-US" sz="2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55443" y="1181100"/>
            <a:ext cx="3636334" cy="50958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Software</a:t>
            </a:r>
          </a:p>
          <a:p>
            <a:pPr lvl="1"/>
            <a:r>
              <a:rPr lang="en-US" sz="2000" b="1" dirty="0" smtClean="0"/>
              <a:t>Windows</a:t>
            </a:r>
          </a:p>
          <a:p>
            <a:pPr lvl="2"/>
            <a:r>
              <a:rPr lang="en-US" dirty="0" smtClean="0"/>
              <a:t>.</a:t>
            </a:r>
            <a:r>
              <a:rPr lang="en-US" sz="1600" dirty="0" smtClean="0"/>
              <a:t>NET 4.0</a:t>
            </a:r>
          </a:p>
          <a:p>
            <a:pPr lvl="2"/>
            <a:r>
              <a:rPr lang="en-US" sz="1600" dirty="0" smtClean="0"/>
              <a:t>MPI.NET 1.0.0</a:t>
            </a:r>
          </a:p>
          <a:p>
            <a:pPr lvl="1"/>
            <a:r>
              <a:rPr lang="en-US" sz="2000" b="1" dirty="0" smtClean="0"/>
              <a:t>Linux</a:t>
            </a:r>
          </a:p>
          <a:p>
            <a:pPr lvl="2"/>
            <a:r>
              <a:rPr lang="en-US" sz="1600" dirty="0" smtClean="0"/>
              <a:t>Java 1.8</a:t>
            </a:r>
          </a:p>
          <a:p>
            <a:pPr lvl="2"/>
            <a:r>
              <a:rPr lang="en-US" sz="1600" dirty="0" smtClean="0"/>
              <a:t>HJ-Lib 0.1.1</a:t>
            </a:r>
          </a:p>
          <a:p>
            <a:pPr lvl="2"/>
            <a:r>
              <a:rPr lang="en-US" sz="1600" dirty="0" err="1" smtClean="0"/>
              <a:t>OpenMPI</a:t>
            </a:r>
            <a:endParaRPr lang="en-US" sz="1600" dirty="0" smtClean="0"/>
          </a:p>
          <a:p>
            <a:pPr lvl="3"/>
            <a:r>
              <a:rPr lang="en-US" sz="1600" dirty="0" smtClean="0"/>
              <a:t>OMPI-nightly </a:t>
            </a:r>
            <a:r>
              <a:rPr lang="en-US" sz="1600" dirty="0" smtClean="0">
                <a:sym typeface="Wingdings" panose="05000000000000000000" pitchFamily="2" charset="2"/>
              </a:rPr>
              <a:t> 1.9a1r28881</a:t>
            </a:r>
          </a:p>
          <a:p>
            <a:pPr lvl="3"/>
            <a:r>
              <a:rPr lang="en-US" sz="1600" dirty="0" smtClean="0">
                <a:sym typeface="Wingdings" panose="05000000000000000000" pitchFamily="2" charset="2"/>
              </a:rPr>
              <a:t>OMPI-trunk  r30301</a:t>
            </a:r>
          </a:p>
          <a:p>
            <a:pPr lvl="3"/>
            <a:r>
              <a:rPr lang="en-US" sz="1600" dirty="0" smtClean="0">
                <a:sym typeface="Wingdings" panose="05000000000000000000" pitchFamily="2" charset="2"/>
              </a:rPr>
              <a:t>OMPI-175  v1.7.5</a:t>
            </a:r>
          </a:p>
          <a:p>
            <a:pPr lvl="3"/>
            <a:r>
              <a:rPr lang="en-US" sz="1600" dirty="0" smtClean="0">
                <a:sym typeface="Wingdings" panose="05000000000000000000" pitchFamily="2" charset="2"/>
              </a:rPr>
              <a:t>OMPI-18  v1.8</a:t>
            </a:r>
          </a:p>
          <a:p>
            <a:pPr lvl="3"/>
            <a:r>
              <a:rPr lang="en-US" sz="1600" dirty="0" smtClean="0">
                <a:sym typeface="Wingdings" panose="05000000000000000000" pitchFamily="2" charset="2"/>
              </a:rPr>
              <a:t>OMPI-181 v1.8.1</a:t>
            </a:r>
          </a:p>
          <a:p>
            <a:pPr lvl="2"/>
            <a:r>
              <a:rPr lang="en-US" sz="1600" dirty="0" err="1" smtClean="0">
                <a:sym typeface="Wingdings" panose="05000000000000000000" pitchFamily="2" charset="2"/>
              </a:rPr>
              <a:t>FastMPJ</a:t>
            </a:r>
            <a:r>
              <a:rPr lang="en-US" sz="1600" dirty="0" smtClean="0">
                <a:sym typeface="Wingdings" panose="05000000000000000000" pitchFamily="2" charset="2"/>
              </a:rPr>
              <a:t> v1.0_6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135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4" y="113184"/>
            <a:ext cx="11820525" cy="799246"/>
          </a:xfrm>
        </p:spPr>
        <p:txBody>
          <a:bodyPr/>
          <a:lstStyle/>
          <a:p>
            <a:r>
              <a:rPr lang="en-US" dirty="0" smtClean="0"/>
              <a:t>Micro-benchmarks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977288588"/>
              </p:ext>
            </p:extLst>
          </p:nvPr>
        </p:nvGraphicFramePr>
        <p:xfrm>
          <a:off x="0" y="1844219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622414140"/>
              </p:ext>
            </p:extLst>
          </p:nvPr>
        </p:nvGraphicFramePr>
        <p:xfrm>
          <a:off x="6064249" y="1844219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2104769" y="1381047"/>
            <a:ext cx="2698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MPI </a:t>
            </a:r>
            <a:r>
              <a:rPr lang="en-US" sz="2000" dirty="0" err="1" smtClean="0">
                <a:ea typeface="Times New Roman" panose="02020603050405020304" pitchFamily="18" charset="0"/>
              </a:rPr>
              <a:t>allreduce</a:t>
            </a:r>
            <a:r>
              <a:rPr lang="en-US" sz="2000" dirty="0" smtClean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operation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841947" y="1444109"/>
            <a:ext cx="3186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MPI send/receive operations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3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400961"/>
            <a:ext cx="11820525" cy="48760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Problem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899171" y="2256639"/>
            <a:ext cx="260058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446" y="1073791"/>
            <a:ext cx="11954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4" y="113184"/>
            <a:ext cx="11820525" cy="799246"/>
          </a:xfrm>
        </p:spPr>
        <p:txBody>
          <a:bodyPr/>
          <a:lstStyle/>
          <a:p>
            <a:r>
              <a:rPr lang="en-US" dirty="0" smtClean="0"/>
              <a:t>Micro-benchmarks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04769" y="1381047"/>
            <a:ext cx="276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MPI broadcast operation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8026098" y="1381047"/>
            <a:ext cx="275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MPI </a:t>
            </a:r>
            <a:r>
              <a:rPr lang="en-US" sz="2000" dirty="0" err="1" smtClean="0">
                <a:ea typeface="Times New Roman" panose="02020603050405020304" pitchFamily="18" charset="0"/>
              </a:rPr>
              <a:t>allgather</a:t>
            </a:r>
            <a:r>
              <a:rPr lang="en-US" sz="2000" dirty="0" smtClean="0">
                <a:ea typeface="Times New Roman" panose="02020603050405020304" pitchFamily="18" charset="0"/>
              </a:rPr>
              <a:t> operations</a:t>
            </a:r>
            <a:endParaRPr lang="en-US" sz="20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35661412"/>
              </p:ext>
            </p:extLst>
          </p:nvPr>
        </p:nvGraphicFramePr>
        <p:xfrm>
          <a:off x="0" y="1807086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41920360"/>
              </p:ext>
            </p:extLst>
          </p:nvPr>
        </p:nvGraphicFramePr>
        <p:xfrm>
          <a:off x="6164317" y="1807086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6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34" y="176246"/>
            <a:ext cx="11820525" cy="799246"/>
          </a:xfrm>
        </p:spPr>
        <p:txBody>
          <a:bodyPr/>
          <a:lstStyle/>
          <a:p>
            <a:r>
              <a:rPr lang="en-US" dirty="0" smtClean="0"/>
              <a:t>Micro-benchmarks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68741" y="1381047"/>
            <a:ext cx="3762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MPI </a:t>
            </a:r>
            <a:r>
              <a:rPr lang="en-US" sz="2000" dirty="0" err="1" smtClean="0">
                <a:ea typeface="Times New Roman" panose="02020603050405020304" pitchFamily="18" charset="0"/>
              </a:rPr>
              <a:t>allreduce</a:t>
            </a:r>
            <a:r>
              <a:rPr lang="en-US" sz="2000" dirty="0" smtClean="0">
                <a:ea typeface="Times New Roman" panose="02020603050405020304" pitchFamily="18" charset="0"/>
              </a:rPr>
              <a:t> on IB and Ethernet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448029" y="1381047"/>
            <a:ext cx="4015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MPI send/receive on IB and Ethernet</a:t>
            </a:r>
            <a:endParaRPr lang="en-US" sz="200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29211112"/>
              </p:ext>
            </p:extLst>
          </p:nvPr>
        </p:nvGraphicFramePr>
        <p:xfrm>
          <a:off x="0" y="1881352"/>
          <a:ext cx="5943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29585027"/>
              </p:ext>
            </p:extLst>
          </p:nvPr>
        </p:nvGraphicFramePr>
        <p:xfrm>
          <a:off x="6129406" y="1925911"/>
          <a:ext cx="5943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82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Application Benchmarks DA-PWC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148680"/>
            <a:ext cx="6213476" cy="17521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Load Tests</a:t>
            </a:r>
          </a:p>
          <a:p>
            <a:pPr lvl="1"/>
            <a:r>
              <a:rPr lang="en-US" sz="2000" dirty="0" smtClean="0"/>
              <a:t>Increase load while keeping constant parallelism</a:t>
            </a:r>
          </a:p>
          <a:p>
            <a:r>
              <a:rPr lang="en-US" sz="2400" b="1" dirty="0" smtClean="0"/>
              <a:t>Strong Scaling Tests</a:t>
            </a:r>
          </a:p>
          <a:p>
            <a:pPr lvl="1"/>
            <a:r>
              <a:rPr lang="en-US" sz="2000" dirty="0" smtClean="0"/>
              <a:t>Increase parallelism while keep constant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28157" y="3354788"/>
                <a:ext cx="234743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𝑆𝑝𝑒𝑒𝑑𝑢𝑝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57" y="3354788"/>
                <a:ext cx="2347437" cy="7284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376509" y="4083193"/>
                <a:ext cx="3850734" cy="66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𝑃𝑎𝑟𝑎𝑙𝑙𝑒𝑙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509" y="4083193"/>
                <a:ext cx="3850734" cy="6664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620219" y="4981198"/>
                <a:ext cx="3363312" cy="1221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Tested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parallelism</a:t>
                </a: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The  base parallelism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T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ime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taken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parallelism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T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ime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taken for the base case</a:t>
                </a:r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19" y="4981198"/>
                <a:ext cx="3363312" cy="1221745"/>
              </a:xfrm>
              <a:prstGeom prst="rect">
                <a:avLst/>
              </a:prstGeom>
              <a:blipFill rotWithShape="0">
                <a:blip r:embed="rId4"/>
                <a:stretch>
                  <a:fillRect t="-2488" b="-6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319431" y="1224548"/>
            <a:ext cx="38725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Parameters</a:t>
            </a:r>
          </a:p>
          <a:p>
            <a:pPr lvl="1"/>
            <a:r>
              <a:rPr lang="en-US" sz="1600" dirty="0" smtClean="0"/>
              <a:t>Parallelisms 1 to 256</a:t>
            </a:r>
          </a:p>
          <a:p>
            <a:pPr lvl="1"/>
            <a:r>
              <a:rPr lang="en-US" sz="1600" dirty="0" smtClean="0"/>
              <a:t>Nodes </a:t>
            </a:r>
            <a:r>
              <a:rPr lang="en-US" sz="1600" dirty="0"/>
              <a:t>1 to 32</a:t>
            </a:r>
          </a:p>
          <a:p>
            <a:pPr lvl="1"/>
            <a:r>
              <a:rPr lang="en-US" sz="1600" dirty="0"/>
              <a:t>Per node parallelisms 1 to 8</a:t>
            </a:r>
          </a:p>
          <a:p>
            <a:pPr lvl="1"/>
            <a:r>
              <a:rPr lang="en-US" sz="1600" dirty="0"/>
              <a:t>Volume 10k, 12k, 20k, and 40k points</a:t>
            </a:r>
          </a:p>
          <a:p>
            <a:pPr lvl="1"/>
            <a:r>
              <a:rPr lang="en-US" sz="1600" dirty="0"/>
              <a:t>Clusters 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32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1841" y="1284850"/>
            <a:ext cx="1528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Performance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799502" y="1284850"/>
            <a:ext cx="3079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Performance relative to 10k</a:t>
            </a:r>
            <a:endParaRPr lang="en-US" sz="20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56621332"/>
              </p:ext>
            </p:extLst>
          </p:nvPr>
        </p:nvGraphicFramePr>
        <p:xfrm>
          <a:off x="170432" y="1969253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24868367"/>
              </p:ext>
            </p:extLst>
          </p:nvPr>
        </p:nvGraphicFramePr>
        <p:xfrm>
          <a:off x="6273784" y="1969253"/>
          <a:ext cx="557784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8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86462117"/>
              </p:ext>
            </p:extLst>
          </p:nvPr>
        </p:nvGraphicFramePr>
        <p:xfrm>
          <a:off x="-58332" y="2096814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09467264"/>
              </p:ext>
            </p:extLst>
          </p:nvPr>
        </p:nvGraphicFramePr>
        <p:xfrm>
          <a:off x="4010748" y="2096814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69755389"/>
              </p:ext>
            </p:extLst>
          </p:nvPr>
        </p:nvGraphicFramePr>
        <p:xfrm>
          <a:off x="8110308" y="2091558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290165" y="1636251"/>
            <a:ext cx="1963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40k </a:t>
            </a:r>
            <a:r>
              <a:rPr lang="en-US" sz="2000" dirty="0" smtClean="0">
                <a:ea typeface="Times New Roman" panose="02020603050405020304" pitchFamily="18" charset="0"/>
              </a:rPr>
              <a:t>Performance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266509" y="1636251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40k </a:t>
            </a:r>
            <a:r>
              <a:rPr lang="en-US" sz="2000" dirty="0" smtClean="0">
                <a:ea typeface="Times New Roman" panose="02020603050405020304" pitchFamily="18" charset="0"/>
              </a:rPr>
              <a:t>Speedup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9283927" y="1636251"/>
            <a:ext cx="242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40k </a:t>
            </a:r>
            <a:r>
              <a:rPr lang="en-US" sz="2000" dirty="0" smtClean="0">
                <a:ea typeface="Times New Roman" panose="02020603050405020304" pitchFamily="18" charset="0"/>
              </a:rPr>
              <a:t>Parallel Efficiency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57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0165" y="1636251"/>
            <a:ext cx="1963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20k Performance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266509" y="1636251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20k Speedup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9283927" y="1636251"/>
            <a:ext cx="242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20k Parallel Efficiency</a:t>
            </a:r>
            <a:endParaRPr lang="en-US" sz="20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46732845"/>
              </p:ext>
            </p:extLst>
          </p:nvPr>
        </p:nvGraphicFramePr>
        <p:xfrm>
          <a:off x="0" y="2117835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08984503"/>
              </p:ext>
            </p:extLst>
          </p:nvPr>
        </p:nvGraphicFramePr>
        <p:xfrm>
          <a:off x="4066945" y="2117835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8374123"/>
              </p:ext>
            </p:extLst>
          </p:nvPr>
        </p:nvGraphicFramePr>
        <p:xfrm>
          <a:off x="8069580" y="2128345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2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0165" y="1636251"/>
            <a:ext cx="1963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12k Performance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266509" y="1636251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12k Speedup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9283927" y="1636251"/>
            <a:ext cx="242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12k Parallel Efficiency</a:t>
            </a:r>
            <a:endParaRPr lang="en-US" sz="2000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080243484"/>
              </p:ext>
            </p:extLst>
          </p:nvPr>
        </p:nvGraphicFramePr>
        <p:xfrm>
          <a:off x="0" y="2159876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474522480"/>
              </p:ext>
            </p:extLst>
          </p:nvPr>
        </p:nvGraphicFramePr>
        <p:xfrm>
          <a:off x="4058570" y="2170386"/>
          <a:ext cx="39319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616247963"/>
              </p:ext>
            </p:extLst>
          </p:nvPr>
        </p:nvGraphicFramePr>
        <p:xfrm>
          <a:off x="8069580" y="2175641"/>
          <a:ext cx="3931920" cy="397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3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4890" y="1284850"/>
            <a:ext cx="2816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Speedup for all data sizes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725930" y="1284850"/>
            <a:ext cx="3178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</a:rPr>
              <a:t>Parallel efficiency for all data</a:t>
            </a:r>
            <a:endParaRPr lang="en-US" sz="200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30737282"/>
              </p:ext>
            </p:extLst>
          </p:nvPr>
        </p:nvGraphicFramePr>
        <p:xfrm>
          <a:off x="85659" y="1949669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0616474"/>
              </p:ext>
            </p:extLst>
          </p:nvPr>
        </p:nvGraphicFramePr>
        <p:xfrm>
          <a:off x="6057900" y="1969252"/>
          <a:ext cx="59436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Java Communication Performance</a:t>
            </a:r>
          </a:p>
          <a:p>
            <a:pPr lvl="1"/>
            <a:r>
              <a:rPr lang="en-US" dirty="0" smtClean="0"/>
              <a:t>Identical with C for </a:t>
            </a:r>
            <a:r>
              <a:rPr lang="en-US" dirty="0" err="1" smtClean="0"/>
              <a:t>OpenMPI</a:t>
            </a:r>
            <a:endParaRPr lang="en-US" dirty="0" smtClean="0"/>
          </a:p>
          <a:p>
            <a:r>
              <a:rPr lang="en-US" sz="2200" b="1" dirty="0" smtClean="0"/>
              <a:t>Data Structures</a:t>
            </a:r>
          </a:p>
          <a:p>
            <a:pPr lvl="1"/>
            <a:r>
              <a:rPr lang="en-US" dirty="0" smtClean="0"/>
              <a:t>Arrays for computations</a:t>
            </a:r>
          </a:p>
          <a:p>
            <a:pPr lvl="1"/>
            <a:r>
              <a:rPr lang="en-US" dirty="0" smtClean="0"/>
              <a:t>Direct buffers for communications</a:t>
            </a:r>
          </a:p>
          <a:p>
            <a:pPr lvl="1"/>
            <a:r>
              <a:rPr lang="en-US" dirty="0" smtClean="0"/>
              <a:t>Avoid object serialization</a:t>
            </a:r>
          </a:p>
          <a:p>
            <a:pPr lvl="2"/>
            <a:r>
              <a:rPr lang="en-US" dirty="0" smtClean="0"/>
              <a:t>If unavoidable use </a:t>
            </a:r>
            <a:r>
              <a:rPr lang="en-US" dirty="0" err="1" smtClean="0"/>
              <a:t>Kryo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github.com/EsotericSoftware/kryo</a:t>
            </a:r>
            <a:endParaRPr lang="en-US" dirty="0" smtClean="0"/>
          </a:p>
          <a:p>
            <a:r>
              <a:rPr lang="en-US" sz="2200" b="1" dirty="0" smtClean="0"/>
              <a:t>Process Binding</a:t>
            </a:r>
          </a:p>
          <a:p>
            <a:pPr lvl="1"/>
            <a:r>
              <a:rPr lang="en-US" dirty="0" smtClean="0"/>
              <a:t>Bind processes for better data locality</a:t>
            </a:r>
          </a:p>
          <a:p>
            <a:r>
              <a:rPr lang="en-US" sz="2200" b="1" dirty="0" smtClean="0"/>
              <a:t>Dedicated Threads Over Work-sharing or Work-stealing</a:t>
            </a:r>
          </a:p>
          <a:p>
            <a:pPr lvl="1"/>
            <a:r>
              <a:rPr lang="en-US" dirty="0" smtClean="0"/>
              <a:t>Important for compute intensive fixed partitioned workloads</a:t>
            </a:r>
          </a:p>
          <a:p>
            <a:pPr lvl="1"/>
            <a:r>
              <a:rPr lang="en-US" dirty="0" smtClean="0"/>
              <a:t>Bind to isolated CPUs if available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Java-Affinity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github.com/OpenHFT/Java-Thread-Affinity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6910" y="2418786"/>
            <a:ext cx="2758778" cy="394959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Uneven Landscape</a:t>
            </a:r>
          </a:p>
          <a:p>
            <a:pPr lvl="1"/>
            <a:r>
              <a:rPr lang="en-US" dirty="0" smtClean="0"/>
              <a:t>Sand patches</a:t>
            </a:r>
          </a:p>
          <a:p>
            <a:pPr lvl="1"/>
            <a:r>
              <a:rPr lang="en-US" dirty="0" smtClean="0"/>
              <a:t>Slopes / Hills</a:t>
            </a:r>
          </a:p>
          <a:p>
            <a:r>
              <a:rPr lang="en-US" b="1" dirty="0" smtClean="0"/>
              <a:t>Unpredictable</a:t>
            </a:r>
          </a:p>
          <a:p>
            <a:pPr lvl="1"/>
            <a:r>
              <a:rPr lang="en-US" dirty="0" smtClean="0"/>
              <a:t>Wind / Trees</a:t>
            </a:r>
          </a:p>
          <a:p>
            <a:r>
              <a:rPr lang="en-US" b="1" dirty="0" smtClean="0"/>
              <a:t>Variety of Clubs</a:t>
            </a:r>
          </a:p>
          <a:p>
            <a:pPr lvl="1"/>
            <a:r>
              <a:rPr lang="en-US" dirty="0" smtClean="0"/>
              <a:t>Wood / Iron / Hybrid</a:t>
            </a:r>
          </a:p>
          <a:p>
            <a:pPr lvl="1"/>
            <a:r>
              <a:rPr lang="en-US" dirty="0" smtClean="0"/>
              <a:t>Wedges / Putters</a:t>
            </a:r>
          </a:p>
          <a:p>
            <a:pPr lvl="1"/>
            <a:r>
              <a:rPr lang="en-US" dirty="0" smtClean="0"/>
              <a:t>Length </a:t>
            </a:r>
            <a:r>
              <a:rPr lang="en-US" dirty="0" smtClean="0"/>
              <a:t>/ </a:t>
            </a:r>
            <a:r>
              <a:rPr lang="en-US" dirty="0" smtClean="0"/>
              <a:t>Flex</a:t>
            </a:r>
          </a:p>
          <a:p>
            <a:r>
              <a:rPr lang="en-US" b="1" dirty="0" smtClean="0"/>
              <a:t>Cheap</a:t>
            </a:r>
          </a:p>
          <a:p>
            <a:pPr lvl="1"/>
            <a:r>
              <a:rPr lang="en-US" dirty="0" smtClean="0"/>
              <a:t>Anyone can play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8469" y="2481093"/>
            <a:ext cx="2489390" cy="909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94" y="2022582"/>
            <a:ext cx="1259223" cy="1798890"/>
          </a:xfrm>
          <a:prstGeom prst="rect">
            <a:avLst/>
          </a:prstGeom>
        </p:spPr>
      </p:pic>
      <p:sp>
        <p:nvSpPr>
          <p:cNvPr id="15" name="Content Placeholder 13"/>
          <p:cNvSpPr txBox="1">
            <a:spLocks/>
          </p:cNvSpPr>
          <p:nvPr/>
        </p:nvSpPr>
        <p:spPr>
          <a:xfrm>
            <a:off x="9248098" y="1156062"/>
            <a:ext cx="3461046" cy="39495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Uniform </a:t>
            </a:r>
            <a:r>
              <a:rPr lang="en-US" b="1" dirty="0" smtClean="0"/>
              <a:t>Landscape</a:t>
            </a:r>
            <a:endParaRPr lang="en-US" b="1" dirty="0" smtClean="0"/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Smooth track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Few turns</a:t>
            </a:r>
          </a:p>
          <a:p>
            <a:r>
              <a:rPr lang="en-US" b="1" dirty="0" smtClean="0"/>
              <a:t>Closed Circuit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Purpose built track</a:t>
            </a:r>
          </a:p>
          <a:p>
            <a:r>
              <a:rPr lang="en-US" b="1" dirty="0"/>
              <a:t>Agreed Specifications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Engine / Chassis</a:t>
            </a:r>
          </a:p>
          <a:p>
            <a:r>
              <a:rPr lang="en-US" b="1" dirty="0" smtClean="0"/>
              <a:t>Expensive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Need sponsors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7"/>
          <a:stretch/>
        </p:blipFill>
        <p:spPr>
          <a:xfrm flipH="1">
            <a:off x="180975" y="1224417"/>
            <a:ext cx="3735495" cy="117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457">
            <a:off x="9029159" y="4263711"/>
            <a:ext cx="2904432" cy="256827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915025" y="1224417"/>
            <a:ext cx="0" cy="484300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Content Placeholder 13"/>
          <p:cNvSpPr txBox="1">
            <a:spLocks/>
          </p:cNvSpPr>
          <p:nvPr/>
        </p:nvSpPr>
        <p:spPr>
          <a:xfrm>
            <a:off x="3901153" y="4665116"/>
            <a:ext cx="1520264" cy="7186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</a:rPr>
              <a:t>Big Data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4" name="Content Placeholder 13"/>
          <p:cNvSpPr txBox="1">
            <a:spLocks/>
          </p:cNvSpPr>
          <p:nvPr/>
        </p:nvSpPr>
        <p:spPr>
          <a:xfrm>
            <a:off x="6559499" y="4665116"/>
            <a:ext cx="1520264" cy="7186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</a:rPr>
              <a:t>HPC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0" name="Content Placeholder 13"/>
          <p:cNvSpPr txBox="1">
            <a:spLocks/>
          </p:cNvSpPr>
          <p:nvPr/>
        </p:nvSpPr>
        <p:spPr>
          <a:xfrm>
            <a:off x="5657867" y="2870447"/>
            <a:ext cx="720894" cy="406153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Vs.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962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9" y="1363911"/>
            <a:ext cx="9515475" cy="151264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Big Data applications are diverse in nature and require a </a:t>
            </a:r>
            <a:r>
              <a:rPr lang="en-US" sz="2800" b="1" i="1" dirty="0" smtClean="0"/>
              <a:t>systematic approach </a:t>
            </a:r>
            <a:r>
              <a:rPr lang="en-US" sz="2800" i="1" dirty="0" smtClean="0">
                <a:latin typeface="+mj-lt"/>
              </a:rPr>
              <a:t>to characterize and benchmark them across a range of facets, machines, and application areas</a:t>
            </a:r>
            <a:endParaRPr lang="en-US" sz="2800" i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39849" y="3650828"/>
            <a:ext cx="9515475" cy="1512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latin typeface="+mj-lt"/>
              </a:rPr>
              <a:t>Multidimensional scaling </a:t>
            </a:r>
            <a:r>
              <a:rPr lang="en-US" sz="2400" i="1" dirty="0" smtClean="0">
                <a:latin typeface="+mj-lt"/>
              </a:rPr>
              <a:t>(MDS) and </a:t>
            </a:r>
            <a:r>
              <a:rPr lang="en-US" sz="2400" i="1" dirty="0" smtClean="0">
                <a:latin typeface="+mj-lt"/>
              </a:rPr>
              <a:t>clustering are important classes in machine learning, yet lacks a comprehensive study in the literature</a:t>
            </a:r>
            <a:endParaRPr lang="en-US" sz="2400" i="1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5500" y="3105150"/>
            <a:ext cx="8153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400961"/>
            <a:ext cx="11820525" cy="487601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State of the Art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43425" y="2256639"/>
            <a:ext cx="3362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446" y="1073791"/>
            <a:ext cx="11954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095375"/>
            <a:ext cx="5867400" cy="5095875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BigDataBench</a:t>
            </a:r>
            <a:endParaRPr lang="en-US" sz="2200" b="1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42 benchmarks targeting Internet services in 5 application domains</a:t>
            </a:r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HiBench</a:t>
            </a:r>
            <a:endParaRPr lang="en-US" sz="2200" b="1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Evaluates Hadoop and its ecosystem against a few micro-benchmarks and real applications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Graph500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Breadth first search (BFS) kernel on graph data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BigBench</a:t>
            </a:r>
            <a:endParaRPr lang="en-US" sz="2200" b="1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End-to-end benchmark carrying 30 workloads against a synthetic retailer model</a:t>
            </a:r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LinkBench</a:t>
            </a:r>
            <a:endParaRPr lang="en-US" sz="2200" b="1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Benchmark to evaluate Facebook’s graph serving capabilities</a:t>
            </a:r>
          </a:p>
          <a:p>
            <a:pPr>
              <a:spcBef>
                <a:spcPts val="600"/>
              </a:spcBef>
            </a:pPr>
            <a:r>
              <a:rPr lang="en-US" sz="2200" b="1" dirty="0" err="1"/>
              <a:t>MineBench</a:t>
            </a:r>
            <a:endParaRPr lang="en-US" sz="2200" b="1" dirty="0"/>
          </a:p>
          <a:p>
            <a:pPr lvl="1"/>
            <a:r>
              <a:rPr lang="en-US" dirty="0"/>
              <a:t>15 data mining applications covering 5 application areas</a:t>
            </a:r>
          </a:p>
          <a:p>
            <a:pPr lvl="1"/>
            <a:endParaRPr lang="en-US" sz="22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72188" y="1095375"/>
            <a:ext cx="5867400" cy="50958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200" b="1" dirty="0" smtClean="0"/>
              <a:t>BG Benchmark</a:t>
            </a:r>
          </a:p>
          <a:p>
            <a:pPr lvl="1"/>
            <a:r>
              <a:rPr lang="en-US" dirty="0" smtClean="0"/>
              <a:t>Benchmarks data stores for social interactive read/write actions satisfying a given service level agreement (SLA)</a:t>
            </a:r>
          </a:p>
          <a:p>
            <a:pPr>
              <a:spcBef>
                <a:spcPts val="600"/>
              </a:spcBef>
            </a:pPr>
            <a:r>
              <a:rPr lang="en-US" sz="2200" b="1" dirty="0" smtClean="0"/>
              <a:t>Berkeley Big Data Benchmark</a:t>
            </a:r>
          </a:p>
          <a:p>
            <a:pPr lvl="1"/>
            <a:r>
              <a:rPr lang="en-US" dirty="0" smtClean="0"/>
              <a:t>A few relational queries against Redshift, Hive, </a:t>
            </a:r>
            <a:r>
              <a:rPr lang="en-US" dirty="0" err="1" smtClean="0"/>
              <a:t>SparkSQL</a:t>
            </a:r>
            <a:r>
              <a:rPr lang="en-US" dirty="0" smtClean="0"/>
              <a:t>, Impala, and Stinger/</a:t>
            </a:r>
            <a:r>
              <a:rPr lang="en-US" dirty="0" err="1" smtClean="0"/>
              <a:t>Tez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TPCx</a:t>
            </a:r>
            <a:r>
              <a:rPr lang="en-US" sz="2200" b="1" dirty="0" smtClean="0"/>
              <a:t>-HS</a:t>
            </a:r>
          </a:p>
          <a:p>
            <a:pPr lvl="1"/>
            <a:r>
              <a:rPr lang="en-US" dirty="0" smtClean="0"/>
              <a:t>Vendor neutral Hadoop sort benchmark from TPC-BD working group</a:t>
            </a:r>
          </a:p>
          <a:p>
            <a:pPr>
              <a:spcBef>
                <a:spcPts val="600"/>
              </a:spcBef>
            </a:pPr>
            <a:r>
              <a:rPr lang="en-US" sz="2200" b="1" dirty="0" smtClean="0"/>
              <a:t>Yahoo Cloud Serving Benchmark (YCSB)</a:t>
            </a:r>
          </a:p>
          <a:p>
            <a:pPr lvl="1"/>
            <a:r>
              <a:rPr lang="en-US" dirty="0" smtClean="0"/>
              <a:t>Evaluates a mix of read/write operations against PNUTS, </a:t>
            </a:r>
            <a:r>
              <a:rPr lang="en-US" dirty="0" err="1" smtClean="0"/>
              <a:t>BigTable</a:t>
            </a:r>
            <a:r>
              <a:rPr lang="en-US" dirty="0" smtClean="0"/>
              <a:t>, </a:t>
            </a:r>
            <a:r>
              <a:rPr lang="en-US" dirty="0" err="1" smtClean="0"/>
              <a:t>HBase</a:t>
            </a:r>
            <a:r>
              <a:rPr lang="en-US" dirty="0" smtClean="0"/>
              <a:t>, Cassandra, and Sharded MySQL</a:t>
            </a:r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CloudSuite</a:t>
            </a:r>
            <a:endParaRPr lang="en-US" sz="2200" b="1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A suite of benchmarks covering scale-out services like data analytics, data caching, data serving, graph analytics, media streaming, 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2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81101"/>
            <a:ext cx="4248150" cy="26289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Design Considerations</a:t>
            </a:r>
          </a:p>
          <a:p>
            <a:pPr lvl="1"/>
            <a:r>
              <a:rPr lang="en-US" sz="2400" dirty="0" smtClean="0"/>
              <a:t>Component vs. end-to-end</a:t>
            </a:r>
          </a:p>
          <a:p>
            <a:pPr lvl="1"/>
            <a:r>
              <a:rPr lang="en-US" sz="2400" dirty="0" smtClean="0"/>
              <a:t>Big Data Applications</a:t>
            </a:r>
          </a:p>
          <a:p>
            <a:pPr lvl="1"/>
            <a:r>
              <a:rPr lang="en-US" sz="2400" dirty="0" smtClean="0"/>
              <a:t>Data sources</a:t>
            </a:r>
          </a:p>
          <a:p>
            <a:pPr lvl="1"/>
            <a:r>
              <a:rPr lang="en-US" sz="2400" dirty="0" smtClean="0"/>
              <a:t>Scaling</a:t>
            </a:r>
          </a:p>
          <a:p>
            <a:pPr lvl="1"/>
            <a:r>
              <a:rPr lang="en-US" sz="2400" dirty="0" smtClean="0"/>
              <a:t>Metrics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64997" y="1181101"/>
            <a:ext cx="4248150" cy="2324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Types of Benchmarks</a:t>
            </a:r>
          </a:p>
          <a:p>
            <a:pPr lvl="1"/>
            <a:r>
              <a:rPr lang="en-US" sz="2400" dirty="0" smtClean="0"/>
              <a:t>Micro</a:t>
            </a:r>
          </a:p>
          <a:p>
            <a:pPr lvl="1"/>
            <a:r>
              <a:rPr lang="en-US" sz="2400" dirty="0" smtClean="0"/>
              <a:t>Functional </a:t>
            </a:r>
          </a:p>
          <a:p>
            <a:pPr lvl="1"/>
            <a:r>
              <a:rPr lang="en-US" sz="2400" dirty="0" smtClean="0"/>
              <a:t>Genre-specific</a:t>
            </a:r>
          </a:p>
          <a:p>
            <a:pPr lvl="1"/>
            <a:r>
              <a:rPr lang="en-US" sz="2400" dirty="0" smtClean="0"/>
              <a:t>Application level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0975" y="4983411"/>
            <a:ext cx="11820525" cy="11715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References</a:t>
            </a:r>
          </a:p>
          <a:p>
            <a:r>
              <a:rPr lang="en-US" sz="1400" i="1" dirty="0" err="1" smtClean="0"/>
              <a:t>Baru</a:t>
            </a:r>
            <a:r>
              <a:rPr lang="en-US" sz="1400" i="1" dirty="0" smtClean="0"/>
              <a:t>, C., et al., Setting the Direction for Big Data Benchmark Standards, in Selected Topics in Performance Evaluation and Benchmarking, R. </a:t>
            </a:r>
            <a:r>
              <a:rPr lang="en-US" sz="1400" i="1" dirty="0" err="1" smtClean="0"/>
              <a:t>Nambiar</a:t>
            </a:r>
            <a:r>
              <a:rPr lang="en-US" sz="1400" i="1" dirty="0" smtClean="0"/>
              <a:t> and M. </a:t>
            </a:r>
            <a:r>
              <a:rPr lang="en-US" sz="1400" i="1" dirty="0" err="1" smtClean="0"/>
              <a:t>Poess</a:t>
            </a:r>
            <a:r>
              <a:rPr lang="en-US" sz="1400" i="1" dirty="0" smtClean="0"/>
              <a:t>, Editors. 2013, Springer Berlin Heidelberg. p. 197-208; Available from: </a:t>
            </a:r>
            <a:r>
              <a:rPr lang="en-US" sz="1400" i="1" dirty="0">
                <a:hlinkClick r:id="rId3"/>
              </a:rPr>
              <a:t>http://</a:t>
            </a:r>
            <a:r>
              <a:rPr lang="en-US" sz="1400" i="1" dirty="0" smtClean="0">
                <a:hlinkClick r:id="rId3"/>
              </a:rPr>
              <a:t>dx.doi.org/10.1007/978-3-642-36727-4_14</a:t>
            </a:r>
            <a:endParaRPr lang="en-US" sz="1400" i="1" dirty="0" smtClean="0"/>
          </a:p>
          <a:p>
            <a:r>
              <a:rPr lang="en-US" sz="1400" i="1" dirty="0" err="1" smtClean="0"/>
              <a:t>Baru</a:t>
            </a:r>
            <a:r>
              <a:rPr lang="en-US" sz="1400" i="1" dirty="0"/>
              <a:t>, C. and T. </a:t>
            </a:r>
            <a:r>
              <a:rPr lang="en-US" sz="1400" i="1" dirty="0" err="1"/>
              <a:t>Rabl</a:t>
            </a:r>
            <a:r>
              <a:rPr lang="en-US" sz="1400" i="1" dirty="0"/>
              <a:t>. Big Data Benchmarking. 2014; Available from: </a:t>
            </a:r>
            <a:r>
              <a:rPr lang="en-US" sz="1400" i="1" dirty="0">
                <a:hlinkClick r:id="rId4"/>
              </a:rPr>
              <a:t>http://</a:t>
            </a:r>
            <a:r>
              <a:rPr lang="en-US" sz="1400" i="1" dirty="0" smtClean="0">
                <a:hlinkClick r:id="rId4"/>
              </a:rPr>
              <a:t>cci.drexel.edu/bigdata/bigdata2014/IEEE2014TutorialBaruRabl.pdf</a:t>
            </a:r>
            <a:endParaRPr lang="en-US" sz="1400" i="1" dirty="0" smtClean="0"/>
          </a:p>
          <a:p>
            <a:pPr marL="0" indent="0">
              <a:buNone/>
            </a:pP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379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Strengths</a:t>
            </a:r>
          </a:p>
          <a:p>
            <a:pPr lvl="1"/>
            <a:r>
              <a:rPr lang="en-US" sz="2000" dirty="0" smtClean="0"/>
              <a:t>Variety of benchmarks</a:t>
            </a:r>
          </a:p>
          <a:p>
            <a:pPr lvl="1"/>
            <a:r>
              <a:rPr lang="en-US" sz="2000" dirty="0" smtClean="0"/>
              <a:t>Suit for commercial use cases</a:t>
            </a:r>
          </a:p>
          <a:p>
            <a:r>
              <a:rPr lang="en-US" sz="2400" b="1" dirty="0" smtClean="0"/>
              <a:t>Pitfalls</a:t>
            </a:r>
          </a:p>
          <a:p>
            <a:pPr lvl="1"/>
            <a:r>
              <a:rPr lang="en-US" sz="2000" dirty="0" smtClean="0"/>
              <a:t>No systematic classification</a:t>
            </a:r>
          </a:p>
          <a:p>
            <a:pPr lvl="1"/>
            <a:r>
              <a:rPr lang="en-US" sz="2000" dirty="0" smtClean="0"/>
              <a:t>Limited coverage</a:t>
            </a:r>
          </a:p>
          <a:p>
            <a:pPr lvl="2"/>
            <a:r>
              <a:rPr lang="en-US" sz="1600" dirty="0" smtClean="0"/>
              <a:t>Sometimes overlapping</a:t>
            </a:r>
          </a:p>
          <a:p>
            <a:pPr lvl="1"/>
            <a:r>
              <a:rPr lang="en-US" sz="2000" dirty="0" smtClean="0"/>
              <a:t>Lack of consensus</a:t>
            </a:r>
          </a:p>
          <a:p>
            <a:pPr lvl="2"/>
            <a:r>
              <a:rPr lang="en-US" sz="1600" dirty="0" smtClean="0"/>
              <a:t>What to use when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Thesis Proposal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7AFB-DD53-4D4F-9404-D2F4B69659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2231</TotalTime>
  <Words>2944</Words>
  <Application>Microsoft Office PowerPoint</Application>
  <PresentationFormat>Widescreen</PresentationFormat>
  <Paragraphs>867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Iskoola Pota</vt:lpstr>
      <vt:lpstr>Times New Roman</vt:lpstr>
      <vt:lpstr>Webdings</vt:lpstr>
      <vt:lpstr>Wingdings</vt:lpstr>
      <vt:lpstr>Retrospect</vt:lpstr>
      <vt:lpstr>Towards a Systematic Approach to Big Data Benchmarking</vt:lpstr>
      <vt:lpstr>Outline</vt:lpstr>
      <vt:lpstr>PowerPoint Presentation</vt:lpstr>
      <vt:lpstr>An Analogy</vt:lpstr>
      <vt:lpstr>Problem Statement</vt:lpstr>
      <vt:lpstr>PowerPoint Presentation</vt:lpstr>
      <vt:lpstr>Big Data Benchmarks</vt:lpstr>
      <vt:lpstr>Big Data Benchmarks</vt:lpstr>
      <vt:lpstr>Big Data Benchmarks</vt:lpstr>
      <vt:lpstr>Resources</vt:lpstr>
      <vt:lpstr>PowerPoint Presentation</vt:lpstr>
      <vt:lpstr>Solution Statement</vt:lpstr>
      <vt:lpstr>Research Contributions</vt:lpstr>
      <vt:lpstr>Big Data Ogres1</vt:lpstr>
      <vt:lpstr>Ogre Views</vt:lpstr>
      <vt:lpstr> </vt:lpstr>
      <vt:lpstr> </vt:lpstr>
      <vt:lpstr>Problem Architecture</vt:lpstr>
      <vt:lpstr>Execution View</vt:lpstr>
      <vt:lpstr>Data Source and Style View</vt:lpstr>
      <vt:lpstr>Processing View</vt:lpstr>
      <vt:lpstr>Ogre Classification</vt:lpstr>
      <vt:lpstr>MDS and Clustering</vt:lpstr>
      <vt:lpstr>A Use Case</vt:lpstr>
      <vt:lpstr>Research Plan</vt:lpstr>
      <vt:lpstr>PowerPoint Presentation</vt:lpstr>
      <vt:lpstr>Status</vt:lpstr>
      <vt:lpstr>Test Environments</vt:lpstr>
      <vt:lpstr>Micro-benchmarks</vt:lpstr>
      <vt:lpstr>Micro-benchmarks</vt:lpstr>
      <vt:lpstr>Micro-benchmarks</vt:lpstr>
      <vt:lpstr>Full Application Benchmarks DA-PWC</vt:lpstr>
      <vt:lpstr>Load Tests</vt:lpstr>
      <vt:lpstr>Strong Scaling Tests</vt:lpstr>
      <vt:lpstr>Strong Scaling Tests</vt:lpstr>
      <vt:lpstr>Strong Scaling Tests</vt:lpstr>
      <vt:lpstr>Strong Scaling Tests</vt:lpstr>
      <vt:lpstr>Discussion on Performance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Saliya</dc:creator>
  <cp:lastModifiedBy>Saliya</cp:lastModifiedBy>
  <cp:revision>157</cp:revision>
  <dcterms:created xsi:type="dcterms:W3CDTF">2015-01-31T16:20:13Z</dcterms:created>
  <dcterms:modified xsi:type="dcterms:W3CDTF">2015-02-04T07:43:36Z</dcterms:modified>
</cp:coreProperties>
</file>