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4" r:id="rId2"/>
    <p:sldId id="268" r:id="rId3"/>
    <p:sldId id="278" r:id="rId4"/>
    <p:sldId id="279" r:id="rId5"/>
    <p:sldId id="280" r:id="rId6"/>
    <p:sldId id="281" r:id="rId7"/>
    <p:sldId id="282" r:id="rId8"/>
    <p:sldId id="283" r:id="rId9"/>
    <p:sldId id="295" r:id="rId10"/>
    <p:sldId id="285" r:id="rId11"/>
    <p:sldId id="286" r:id="rId12"/>
    <p:sldId id="287" r:id="rId13"/>
    <p:sldId id="288" r:id="rId14"/>
    <p:sldId id="296" r:id="rId15"/>
    <p:sldId id="290" r:id="rId16"/>
    <p:sldId id="291" r:id="rId17"/>
    <p:sldId id="292" r:id="rId18"/>
    <p:sldId id="293" r:id="rId19"/>
    <p:sldId id="26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0D"/>
    <a:srgbClr val="E6F1F2"/>
    <a:srgbClr val="E6EDEE"/>
    <a:srgbClr val="FFFFFF"/>
    <a:srgbClr val="DEE7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4660"/>
  </p:normalViewPr>
  <p:slideViewPr>
    <p:cSldViewPr>
      <p:cViewPr>
        <p:scale>
          <a:sx n="70" d="100"/>
          <a:sy n="70" d="100"/>
        </p:scale>
        <p:origin x="-106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cademic\phd\Publications\eScience2009\eScience_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/>
              <a:t>Time to process 1280 files each with ~375 sequences</a:t>
            </a:r>
          </a:p>
        </c:rich>
      </c:tx>
      <c:layout>
        <c:manualLayout>
          <c:xMode val="edge"/>
          <c:yMode val="edge"/>
          <c:x val="0.20578986220472442"/>
          <c:y val="2.857142857142861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v>Hadoop</c:v>
          </c:tx>
          <c:cat>
            <c:strRef>
              <c:f>'Cap3'!$J$12:$K$12</c:f>
              <c:strCache>
                <c:ptCount val="2"/>
                <c:pt idx="0">
                  <c:v>Hadoop</c:v>
                </c:pt>
                <c:pt idx="1">
                  <c:v>Dryad</c:v>
                </c:pt>
              </c:strCache>
            </c:strRef>
          </c:cat>
          <c:val>
            <c:numRef>
              <c:f>'Cap3'!$J$17</c:f>
              <c:numCache>
                <c:formatCode>General</c:formatCode>
                <c:ptCount val="1"/>
                <c:pt idx="0">
                  <c:v>573.00099999999998</c:v>
                </c:pt>
              </c:numCache>
            </c:numRef>
          </c:val>
        </c:ser>
        <c:ser>
          <c:idx val="1"/>
          <c:order val="1"/>
          <c:tx>
            <c:v>DryadLINQ</c:v>
          </c:tx>
          <c:cat>
            <c:strRef>
              <c:f>'Cap3'!$J$12:$K$12</c:f>
              <c:strCache>
                <c:ptCount val="2"/>
                <c:pt idx="0">
                  <c:v>Hadoop</c:v>
                </c:pt>
                <c:pt idx="1">
                  <c:v>Dryad</c:v>
                </c:pt>
              </c:strCache>
            </c:strRef>
          </c:cat>
          <c:val>
            <c:numRef>
              <c:f>'Cap3'!$K$17</c:f>
              <c:numCache>
                <c:formatCode>General</c:formatCode>
                <c:ptCount val="1"/>
                <c:pt idx="0">
                  <c:v>478.69299999999993</c:v>
                </c:pt>
              </c:numCache>
            </c:numRef>
          </c:val>
        </c:ser>
        <c:axId val="73620480"/>
        <c:axId val="78275328"/>
      </c:barChart>
      <c:catAx>
        <c:axId val="736204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8275328"/>
        <c:crosses val="autoZero"/>
        <c:auto val="1"/>
        <c:lblAlgn val="ctr"/>
        <c:lblOffset val="100"/>
      </c:catAx>
      <c:valAx>
        <c:axId val="7827532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Time (Seconds)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3620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0.15081821294077374"/>
          <c:y val="7.4548702245552684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8510.4749999999185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78313728"/>
        <c:axId val="73797632"/>
      </c:barChart>
      <c:catAx>
        <c:axId val="78313728"/>
        <c:scaling>
          <c:orientation val="minMax"/>
        </c:scaling>
        <c:axPos val="b"/>
        <c:numFmt formatCode="0" sourceLinked="1"/>
        <c:tickLblPos val="nextTo"/>
        <c:crossAx val="73797632"/>
        <c:crosses val="autoZero"/>
        <c:auto val="1"/>
        <c:lblAlgn val="ctr"/>
        <c:lblOffset val="100"/>
      </c:catAx>
      <c:valAx>
        <c:axId val="73797632"/>
        <c:scaling>
          <c:orientation val="minMax"/>
        </c:scaling>
        <c:axPos val="l"/>
        <c:majorGridlines/>
        <c:numFmt formatCode="0" sourceLinked="1"/>
        <c:tickLblPos val="nextTo"/>
        <c:crossAx val="7831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406292118890612"/>
          <c:y val="6.9060548465924507E-2"/>
          <c:w val="0.41657023850279584"/>
          <c:h val="0.2345800524934384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0.35417</cdr:x>
      <cdr:y>0.28571</cdr:y>
    </cdr:from>
    <cdr:to>
      <cdr:x>0.60417</cdr:x>
      <cdr:y>0.62857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76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Hadoop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9B3B1-6DC3-491C-959F-1DF4525F079F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EB9B-D225-4F8D-A173-2B21C91F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8" name="Picture 7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153400" y="6477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53400" y="64770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571" y="6477000"/>
            <a:ext cx="18324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11/25/2009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a08.org/files/slides/shantenu-jha_cca08-talk.pdf" TargetMode="External"/><Relationship Id="rId3" Type="http://schemas.openxmlformats.org/officeDocument/2006/relationships/hyperlink" Target="http://hadoop.apache.org/" TargetMode="External"/><Relationship Id="rId7" Type="http://schemas.openxmlformats.org/officeDocument/2006/relationships/hyperlink" Target="http://www.computer.org/portal/web/csdl/doi/10.1109/TPDS.2009.49" TargetMode="External"/><Relationship Id="rId2" Type="http://schemas.openxmlformats.org/officeDocument/2006/relationships/hyperlink" Target="http://labs.google.com/papers/mapreduc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ctor.sourceforge.net/" TargetMode="External"/><Relationship Id="rId5" Type="http://schemas.openxmlformats.org/officeDocument/2006/relationships/hyperlink" Target="http://googleresearch.blogspot.com/2009/06/large-scale-graph-computing-at-google.html" TargetMode="External"/><Relationship Id="rId4" Type="http://schemas.openxmlformats.org/officeDocument/2006/relationships/hyperlink" Target="http://research.microsoft.com/en-us/projects/DryadLINQ/" TargetMode="External"/><Relationship Id="rId9" Type="http://schemas.openxmlformats.org/officeDocument/2006/relationships/hyperlink" Target="http://discoproject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943975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Architecture and Performance of Runtime Environments for Data Intensive Scalable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82863"/>
          </a:xfrm>
        </p:spPr>
        <p:txBody>
          <a:bodyPr>
            <a:normAutofit/>
          </a:bodyPr>
          <a:lstStyle/>
          <a:p>
            <a:pPr algn="r">
              <a:buNone/>
              <a:defRPr/>
            </a:pPr>
            <a:r>
              <a:rPr lang="en-US" sz="2800" dirty="0" smtClean="0"/>
              <a:t>Student: Jaliya Ekanayake</a:t>
            </a:r>
          </a:p>
          <a:p>
            <a:pPr algn="r">
              <a:buNone/>
              <a:defRPr/>
            </a:pPr>
            <a:r>
              <a:rPr lang="en-US" sz="2800" dirty="0" smtClean="0"/>
              <a:t>Advisor: Prof. Geoffrey Fox</a:t>
            </a:r>
          </a:p>
          <a:p>
            <a:pPr algn="r">
              <a:buNone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Community Grids Laboratory, </a:t>
            </a:r>
          </a:p>
          <a:p>
            <a:pPr lvl="0" algn="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Digital Science Center</a:t>
            </a:r>
          </a:p>
          <a:p>
            <a:pPr lvl="0" algn="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1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13056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3124200"/>
            <a:ext cx="504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SC09 Doctoral Symposium,  Portland, 11/18/2009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360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MapReduce++ Architecture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152400" y="3505200"/>
            <a:ext cx="88392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defTabSz="9144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Streaming based communication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Eliminates file based communication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lvl="0" indent="-342900" defTabSz="9144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Cacheable map/reduce tasks</a:t>
            </a:r>
          </a:p>
          <a:p>
            <a:pPr marL="800077" lvl="1" indent="-342900" defTabSz="9144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Static data remains in memory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Program is the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MapReduce computations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the MapReduce model 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 A limitation: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Assume that static data fits in to distributed memory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A0C1C52B-CC8F-453A-8469-3DA951D0EC53}" type="datetime1">
              <a:rPr lang="en-US" smtClean="0"/>
              <a:pPr/>
              <a:t>11/25/2009</a:t>
            </a:fld>
            <a:endParaRPr lang="en-US" dirty="0"/>
          </a:p>
        </p:txBody>
      </p:sp>
      <p:sp>
        <p:nvSpPr>
          <p:cNvPr id="1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Jaliya Ekanayake</a:t>
            </a:r>
            <a:endParaRPr lang="en-US" dirty="0"/>
          </a:p>
        </p:txBody>
      </p:sp>
      <p:sp>
        <p:nvSpPr>
          <p:cNvPr id="1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0DECB351-1D49-4142-888C-7EC9D46797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195"/>
          <p:cNvGrpSpPr/>
          <p:nvPr/>
        </p:nvGrpSpPr>
        <p:grpSpPr>
          <a:xfrm>
            <a:off x="990600" y="838200"/>
            <a:ext cx="4572000" cy="24384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Data Split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D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0"/>
              <a:ext cx="834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MR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Driver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User</a:t>
              </a:r>
            </a:p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Program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Pub/Sub Broker Network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D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0"/>
              <a:ext cx="1253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File System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R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0" y="1219200"/>
              <a:ext cx="14021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>
                      <a:lumMod val="50000"/>
                    </a:schemeClr>
                  </a:solidFill>
                </a:rPr>
                <a:t>Worker Nodes</a:t>
              </a:r>
              <a:endParaRPr lang="en-US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5791200" y="11430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5791200" y="15240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5867400" y="23622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91200" y="19812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096000" y="1066800"/>
            <a:ext cx="137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Map Worker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096000" y="1447800"/>
            <a:ext cx="164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Reduce Worker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6096000" y="1905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MRDeamon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096000" y="2286000"/>
            <a:ext cx="17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Data Read/Write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5791994" y="2971006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6096000" y="2743200"/>
            <a:ext cx="16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Communication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Applications – Pleasingly Parallel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9600" y="838200"/>
            <a:ext cx="2057400" cy="2514600"/>
            <a:chOff x="228600" y="1066800"/>
            <a:chExt cx="2057400" cy="2514600"/>
          </a:xfrm>
        </p:grpSpPr>
        <p:sp>
          <p:nvSpPr>
            <p:cNvPr id="31" name="Rectangle 30"/>
            <p:cNvSpPr/>
            <p:nvPr/>
          </p:nvSpPr>
          <p:spPr>
            <a:xfrm>
              <a:off x="228600" y="1066800"/>
              <a:ext cx="2057400" cy="2514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381000" y="1143000"/>
              <a:ext cx="1752600" cy="2286000"/>
              <a:chOff x="228600" y="990600"/>
              <a:chExt cx="1912896" cy="2731532"/>
            </a:xfrm>
          </p:grpSpPr>
          <p:grpSp>
            <p:nvGrpSpPr>
              <p:cNvPr id="4" name="Group 32"/>
              <p:cNvGrpSpPr/>
              <p:nvPr/>
            </p:nvGrpSpPr>
            <p:grpSpPr>
              <a:xfrm>
                <a:off x="228600" y="990600"/>
                <a:ext cx="1912896" cy="2731532"/>
                <a:chOff x="381000" y="2133600"/>
                <a:chExt cx="1912896" cy="2731532"/>
              </a:xfrm>
            </p:grpSpPr>
            <p:grpSp>
              <p:nvGrpSpPr>
                <p:cNvPr id="5" name="Group 33"/>
                <p:cNvGrpSpPr/>
                <p:nvPr/>
              </p:nvGrpSpPr>
              <p:grpSpPr>
                <a:xfrm>
                  <a:off x="457200" y="2438400"/>
                  <a:ext cx="1828800" cy="2057400"/>
                  <a:chOff x="457200" y="2133600"/>
                  <a:chExt cx="1828800" cy="2057400"/>
                </a:xfrm>
              </p:grpSpPr>
              <p:grpSp>
                <p:nvGrpSpPr>
                  <p:cNvPr id="6" name="Group 32"/>
                  <p:cNvGrpSpPr/>
                  <p:nvPr/>
                </p:nvGrpSpPr>
                <p:grpSpPr>
                  <a:xfrm>
                    <a:off x="457200" y="2133600"/>
                    <a:ext cx="685800" cy="2057400"/>
                    <a:chOff x="457200" y="2133600"/>
                    <a:chExt cx="685800" cy="2057400"/>
                  </a:xfrm>
                </p:grpSpPr>
                <p:sp>
                  <p:nvSpPr>
                    <p:cNvPr id="48" name="Oval 7"/>
                    <p:cNvSpPr/>
                    <p:nvPr/>
                  </p:nvSpPr>
                  <p:spPr>
                    <a:xfrm>
                      <a:off x="4572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49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0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 rot="5400000">
                      <a:off x="6484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 rot="5400000">
                      <a:off x="6484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Group 28"/>
                  <p:cNvGrpSpPr/>
                  <p:nvPr/>
                </p:nvGrpSpPr>
                <p:grpSpPr>
                  <a:xfrm>
                    <a:off x="1600200" y="2133600"/>
                    <a:ext cx="685800" cy="2057400"/>
                    <a:chOff x="1371600" y="2133600"/>
                    <a:chExt cx="685800" cy="2057400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13716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44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45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 rot="5400000">
                      <a:off x="15628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Arrow Connector 46"/>
                    <p:cNvCxnSpPr/>
                    <p:nvPr/>
                  </p:nvCxnSpPr>
                  <p:spPr>
                    <a:xfrm rot="5400000">
                      <a:off x="15628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 31"/>
                  <p:cNvGrpSpPr/>
                  <p:nvPr/>
                </p:nvGrpSpPr>
                <p:grpSpPr>
                  <a:xfrm>
                    <a:off x="1219200" y="3200400"/>
                    <a:ext cx="228600" cy="76200"/>
                    <a:chOff x="1219200" y="3200400"/>
                    <a:chExt cx="228600" cy="76200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3716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12192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381000" y="2133600"/>
                  <a:ext cx="1912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Input files (FASTA)</a:t>
                  </a:r>
                  <a:endParaRPr lang="en-US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85800" y="4495800"/>
                  <a:ext cx="1316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>
                          <a:lumMod val="50000"/>
                        </a:schemeClr>
                      </a:solidFill>
                    </a:rPr>
                    <a:t>Output files</a:t>
                  </a:r>
                  <a:endParaRPr lang="en-US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304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CAP3</a:t>
                </a:r>
                <a:endParaRPr lang="en-US" sz="14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47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CAP3</a:t>
                </a:r>
                <a:endParaRPr lang="en-US" sz="1400" b="1" dirty="0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2667000" y="838200"/>
            <a:ext cx="220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CAP3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tx2"/>
                </a:solidFill>
              </a:rPr>
              <a:t>Expressed Sequence Tagging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3581400"/>
            <a:ext cx="3276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B3110D"/>
                </a:solidFill>
              </a:rPr>
              <a:t>High Energy Physics (HEP)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Data Analysis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31" descr="HEP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267200"/>
            <a:ext cx="3123127" cy="228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37050"/>
            <a:ext cx="3886200" cy="26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914400"/>
            <a:ext cx="3886200" cy="256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144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Applications - Iterative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762000"/>
            <a:ext cx="1371599" cy="8956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Performance of K-Means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Clustering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57750" y="0"/>
            <a:ext cx="428625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solidFill>
                <a:srgbClr val="E4CF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124200" cy="26094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8" name="Picture 5" descr="D:\Academic\Ph.D\eScience2008\poster\poster-2\images\matrixmul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724150" cy="2898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85800"/>
            <a:ext cx="4062412" cy="257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971800" y="3657600"/>
            <a:ext cx="1676400" cy="14496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lIns="64008" tIns="32004" rIns="64008" bIns="32004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Parallel Overhead of Matrix multiplication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4186237" cy="27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Current Research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Virtualization Overhead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Applications more susceptible to latencies (higher communication/computation ratio) =&gt; higher overheads under virtualization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Hadoop shows 15% performance degradation on a private cloud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Latency effect on MapReduce++ is lower compared to MPI due to the coarse grained tasks?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Fault Tolerance for MapReduce++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Replicated data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Saving state after n iterations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General MapReduce References: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Google MapReduce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Apache Hadoop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Microsoft DryadLINQ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Pregel </a:t>
            </a:r>
            <a:r>
              <a:rPr lang="en-US" dirty="0" smtClean="0"/>
              <a:t>: Large-scale graph computing at Google</a:t>
            </a:r>
          </a:p>
          <a:p>
            <a:pPr lvl="1"/>
            <a:r>
              <a:rPr lang="en-US" dirty="0" smtClean="0">
                <a:hlinkClick r:id="rId6"/>
              </a:rPr>
              <a:t>Sector/Sphere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All-Pairs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SAGA: MapReduce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Disco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Contributions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Programming model for iterative MapReduce computations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MapReduce++ implementation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MapReduce algorithms/implementations for a series of scientific applications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Applicability of cloud runtimes to different classes of data/compute intensive applications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Comparison of cloud runtimes with MPI 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Virtualization overhead of HPC Applications and Cloud Runtimes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Publications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Jaliya Ekanayake, (Advisor: Geoffrey Fox)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Architecture and Performance of Runtime Environments for Data Intensive Scalable Computing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Accepted for the Doctoral Showcase, SuperComputing2009.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Xiaohong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Qiu, Jaliya Ekanayake, Scott Beason, Thilina Gunarathne, Geoffrey Fox, Roger Barga, Dennis Gannon,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Cloud Technologies for Bioinformatics Applications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Accepted for publication in 2nd ACM Workshop on Many-Task Computing on Grids and Supercomputers, SuperComputing2009.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Jaliya Ekanayake, Atilla Soner Balkir, Thilina Gunarathne, Geoffrey Fox, Christophe Poulain, Nelson Araujo, Roger Barga,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DryadLINQ for Scientific Analyses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Accepted for publication in Fifth IEEE International Conference on e-Science (eScience2009), Oxford, UK.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Jaliya Ekanayake and Geoffrey Fox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High Performance Parallel Computing with Clouds and Cloud Technologies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 First International Conference on Cloud Computing (CloudComp2009), Munich, Germany.   – An extended version of this paper goes to a book chapter.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Geoffrey Fox, Seung-Hee Bae, Jaliya Ekanayake,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Xiaohong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Qiu,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Huapeng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Yuan, Parallel Data Mining from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Multicore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to Cloudy Grids, High Performance Computing and Grids workshop, 2008.                 – An extended version of this paper goes to a book chapter.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Jaliya Ekanayake, Shrideep Pallickara, Geoffrey Fox,  MapReduce for Data Intensive Scientific Analyses, Fourth IEEE International Conference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eScience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2008, pp.277-284.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Jaliya Ekanayake, Shrideep Pallickara, and Geoffrey Fox, A collaborative framework for scientific data analysis and visualization, Collaborative Technologies and Systems(CTS08), 2008, pp. 339-346.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Shrideep Pallickara, Jaliya Ekanayake and Geoffrey Fox, A Scalable Approach for the Secure and Authorized Tracking of the Availability of Entities in Distributed Systems, 21st IEEE International Parallel &amp; Distributed Processing Symposium (IPDPS 2007).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Acknowledgements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My Ph.D. Committee: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Prof. Geoffrey Fox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Prof. Andrew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Lumsdaine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Prof. Dennis Gannon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Prof. David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Leake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SALSA Team @ IU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Especially: Judy Qiu, Scott Beason, Thilina Gunarathne, Hui  Li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Microsoft Research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Roger Barge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Christophe Poulain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Questions?	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Thank you!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Parallel Runtimes – DryadLINQ vs. Hadoop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85801"/>
          <a:ext cx="8382001" cy="599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515"/>
                <a:gridCol w="3056085"/>
                <a:gridCol w="2819401"/>
              </a:tblGrid>
              <a:tr h="380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Dryad/Dryad</a:t>
                      </a:r>
                      <a:r>
                        <a:rPr lang="en-US" sz="1800" b="1" dirty="0" smtClean="0">
                          <a:latin typeface="+mn-lt"/>
                          <a:ea typeface="+mn-ea"/>
                          <a:cs typeface="+mn-cs"/>
                        </a:rPr>
                        <a:t>LINQ</a:t>
                      </a:r>
                      <a:endParaRPr lang="en-US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Hadoop</a:t>
                      </a:r>
                    </a:p>
                  </a:txBody>
                  <a:tcPr/>
                </a:tc>
              </a:tr>
              <a:tr h="152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Programming Model &amp; Language Support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DAG based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execution flows.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Programmable via C#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DryadLINQ Provides LINQ programming API for Dryad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MapReduce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Implemented using Java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languages are supported via Hadoop Streaming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599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Data Handling</a:t>
                      </a: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Shared directories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/ Local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HDFS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06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Intermediate Data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Files/TCP pipes/ Shared memory FIFO</a:t>
                      </a:r>
                      <a:endParaRPr lang="en-US" sz="18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HDFS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Point-to-point via HTTP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869343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locality/ Network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topology based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 time graph optimizations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Data locality/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171450" algn="l"/>
                          <a:tab pos="228600" algn="l"/>
                        </a:tabLst>
                      </a:pPr>
                      <a:r>
                        <a:rPr lang="en-US" sz="1800" dirty="0">
                          <a:latin typeface="+mn-lt"/>
                          <a:ea typeface="Times New Roman"/>
                        </a:rPr>
                        <a:t>Rack aware </a:t>
                      </a:r>
                    </a:p>
                  </a:txBody>
                  <a:tcPr marL="68580" marR="68580" marT="0" marB="0"/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Failure Handling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Re-execution of vertices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Persistence via HDFS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Re-execution of map and reduce tasks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85697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 support for execution graphs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Monitoring support of HDFS, and MapReduce computations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Cloud Runtimes for Data/Compute Intensive Applications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724400" cy="46783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Cloud Runtimes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MapReduce 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Dryad/DryadLINQ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Sector/Sphere 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Moving Computation to  Data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Simple communication topologies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MapReduce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Directed Acyclic Graphs (DAG)s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Distributed File Systems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Fault Tolerance</a:t>
            </a:r>
          </a:p>
        </p:txBody>
      </p:sp>
      <p:pic>
        <p:nvPicPr>
          <p:cNvPr id="4" name="Picture 7" descr="E:\academic\phd\Publications\SC09\fil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200400" cy="3164237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800600"/>
            <a:ext cx="3657600" cy="1752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92500" lnSpcReduction="10000"/>
          </a:bodyPr>
          <a:lstStyle/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Data/Compute intensive Applications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060" lvl="1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Represented as filter pipelines</a:t>
            </a:r>
          </a:p>
          <a:p>
            <a:pPr marL="800060" lvl="1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Parallelizable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590800" y="55626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648200" y="55626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5626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Applications using Hadoop and DryadLINQ (1)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“Map only” operation in Hadoop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Single “Select” operation in DryadLINQ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B3110D"/>
                </a:solidFill>
              </a:rPr>
              <a:t>CAP3 [1]</a:t>
            </a:r>
            <a:r>
              <a:rPr lang="en-US" sz="2000" b="1" dirty="0" smtClean="0">
                <a:solidFill>
                  <a:schemeClr val="tx2"/>
                </a:solidFill>
              </a:rPr>
              <a:t> - Expressed Sequence Tag assembly  to re-construct full-length mRNA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2000" y="2057400"/>
            <a:ext cx="2667000" cy="2807732"/>
            <a:chOff x="685800" y="1219200"/>
            <a:chExt cx="2667000" cy="2807732"/>
          </a:xfrm>
        </p:grpSpPr>
        <p:grpSp>
          <p:nvGrpSpPr>
            <p:cNvPr id="34" name="Group 32"/>
            <p:cNvGrpSpPr/>
            <p:nvPr/>
          </p:nvGrpSpPr>
          <p:grpSpPr>
            <a:xfrm>
              <a:off x="685800" y="1600200"/>
              <a:ext cx="685800" cy="2057400"/>
              <a:chOff x="457200" y="2133600"/>
              <a:chExt cx="685800" cy="2057400"/>
            </a:xfrm>
          </p:grpSpPr>
          <p:sp>
            <p:nvSpPr>
              <p:cNvPr id="55" name="Oval 7"/>
              <p:cNvSpPr/>
              <p:nvPr/>
            </p:nvSpPr>
            <p:spPr>
              <a:xfrm>
                <a:off x="457200" y="3048000"/>
                <a:ext cx="6096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6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2133600"/>
                <a:ext cx="685800" cy="685800"/>
              </a:xfrm>
              <a:prstGeom prst="rect">
                <a:avLst/>
              </a:prstGeom>
              <a:noFill/>
            </p:spPr>
          </p:pic>
          <p:pic>
            <p:nvPicPr>
              <p:cNvPr id="57" name="Picture 4" descr="C:\Users\jaliya\AppData\Local\Microsoft\Windows\Temporary Internet Files\Content.IE5\FAU9V9F3\MCj0432605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" y="3581400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648494" y="29329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648494" y="35425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28"/>
            <p:cNvGrpSpPr/>
            <p:nvPr/>
          </p:nvGrpSpPr>
          <p:grpSpPr>
            <a:xfrm>
              <a:off x="1524000" y="1600200"/>
              <a:ext cx="685800" cy="2057400"/>
              <a:chOff x="1371600" y="2133600"/>
              <a:chExt cx="685800" cy="20574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371600" y="3048000"/>
                <a:ext cx="6096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1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2133600"/>
                <a:ext cx="685800" cy="685800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C:\Users\jaliya\AppData\Local\Microsoft\Windows\Temporary Internet Files\Content.IE5\FAU9V9F3\MCj0432605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1562894" y="29329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1562894" y="35425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1"/>
            <p:cNvGrpSpPr/>
            <p:nvPr/>
          </p:nvGrpSpPr>
          <p:grpSpPr>
            <a:xfrm>
              <a:off x="2286000" y="2667000"/>
              <a:ext cx="228600" cy="76200"/>
              <a:chOff x="1219200" y="3200400"/>
              <a:chExt cx="228600" cy="76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371600" y="3200400"/>
                <a:ext cx="76200" cy="76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19200" y="3200400"/>
                <a:ext cx="76200" cy="762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066800" y="1219200"/>
              <a:ext cx="1912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Input files (FASTA)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1600" y="3657600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Output files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800" y="2514600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CAP3</a:t>
              </a:r>
              <a:endParaRPr 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24000" y="2514600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CAP3</a:t>
              </a:r>
              <a:endParaRPr lang="en-US" sz="1400" b="1" dirty="0"/>
            </a:p>
          </p:txBody>
        </p:sp>
        <p:grpSp>
          <p:nvGrpSpPr>
            <p:cNvPr id="41" name="Group 28"/>
            <p:cNvGrpSpPr/>
            <p:nvPr/>
          </p:nvGrpSpPr>
          <p:grpSpPr>
            <a:xfrm>
              <a:off x="2667000" y="1600200"/>
              <a:ext cx="685800" cy="2057400"/>
              <a:chOff x="1371600" y="2133600"/>
              <a:chExt cx="685800" cy="20574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371600" y="3048000"/>
                <a:ext cx="6096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2133600"/>
                <a:ext cx="685800" cy="685800"/>
              </a:xfrm>
              <a:prstGeom prst="rect">
                <a:avLst/>
              </a:prstGeom>
              <a:noFill/>
            </p:spPr>
          </p:pic>
          <p:pic>
            <p:nvPicPr>
              <p:cNvPr id="45" name="Picture 4" descr="C:\Users\jaliya\AppData\Local\Microsoft\Windows\Temporary Internet Files\Content.IE5\FAU9V9F3\MCj0432605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1562894" y="29329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1562894" y="3542506"/>
                <a:ext cx="228600" cy="1588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667000" y="2514600"/>
              <a:ext cx="575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CAP3</a:t>
              </a:r>
              <a:endParaRPr lang="en-US" sz="1400" b="1" dirty="0"/>
            </a:p>
          </p:txBody>
        </p:sp>
      </p:grpSp>
      <p:graphicFrame>
        <p:nvGraphicFramePr>
          <p:cNvPr id="60" name="Chart 59"/>
          <p:cNvGraphicFramePr/>
          <p:nvPr/>
        </p:nvGraphicFramePr>
        <p:xfrm>
          <a:off x="4800600" y="1447800"/>
          <a:ext cx="4038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1"/>
          <p:cNvSpPr txBox="1"/>
          <p:nvPr/>
        </p:nvSpPr>
        <p:spPr>
          <a:xfrm>
            <a:off x="7239000" y="2819400"/>
            <a:ext cx="1009650" cy="12279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DryadLINQ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1220" y="6245423"/>
            <a:ext cx="898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[1] X. Huang, A.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Madan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“CAP3: A DNA Sequence Assembly Program,” Genome Research, vol. 9, no. 9, pp. 868-877, 1999.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Applications using Hadoop and DryadLINQ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572000" cy="2667000"/>
          </a:xfrm>
        </p:spPr>
        <p:txBody>
          <a:bodyPr>
            <a:normAutofit fontScale="85000" lnSpcReduction="20000"/>
          </a:bodyPr>
          <a:lstStyle/>
          <a:p>
            <a:pPr marL="342883" lvl="0" indent="-342883" defTabSz="914354"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PhyloD</a:t>
            </a:r>
            <a:r>
              <a:rPr lang="en-US" b="1" dirty="0" smtClean="0">
                <a:solidFill>
                  <a:srgbClr val="C00000"/>
                </a:solidFill>
              </a:rPr>
              <a:t> [1]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project from Microsoft Research</a:t>
            </a:r>
          </a:p>
          <a:p>
            <a:pPr marL="342883" lvl="0" indent="-342883" defTabSz="914354">
              <a:buClr>
                <a:srgbClr val="C00000"/>
              </a:buCl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Derive associations between HLA alleles and HIV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codons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between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codons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themselves</a:t>
            </a:r>
          </a:p>
          <a:p>
            <a:pPr marL="342883" lvl="0" indent="-342883" defTabSz="914354">
              <a:buClr>
                <a:srgbClr val="C00000"/>
              </a:buCl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DryadLINQ  implementation</a:t>
            </a:r>
          </a:p>
          <a:p>
            <a:endParaRPr lang="en-US" dirty="0"/>
          </a:p>
        </p:txBody>
      </p:sp>
      <p:pic>
        <p:nvPicPr>
          <p:cNvPr id="4" name="Picture 3" descr="Phyl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047999" cy="4664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220" y="6248400"/>
            <a:ext cx="8982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[1] </a:t>
            </a:r>
            <a:r>
              <a:rPr lang="en-US" sz="1400" dirty="0" smtClean="0"/>
              <a:t>Microsoft Computational Biology Web Tools, http://research.microsoft.com/en-us/um/redmond/projects/MSCompBio/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82492"/>
            <a:ext cx="3810000" cy="226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2087563"/>
          </a:xfrm>
        </p:spPr>
        <p:txBody>
          <a:bodyPr>
            <a:normAutofit fontScale="70000" lnSpcReduction="20000"/>
          </a:bodyPr>
          <a:lstStyle/>
          <a:p>
            <a:pPr marL="320040">
              <a:lnSpc>
                <a:spcPct val="120000"/>
              </a:lnSpc>
              <a:buClr>
                <a:srgbClr val="C00000"/>
              </a:buCl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Calculate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pairwise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distances for a collection of genes (used for clustering, MDS)</a:t>
            </a:r>
          </a:p>
          <a:p>
            <a:pPr marL="320040">
              <a:lnSpc>
                <a:spcPct val="120000"/>
              </a:lnSpc>
              <a:buClr>
                <a:srgbClr val="C00000"/>
              </a:buCl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Fine grained tasks in MPI</a:t>
            </a:r>
          </a:p>
          <a:p>
            <a:pPr marL="320040">
              <a:lnSpc>
                <a:spcPct val="120000"/>
              </a:lnSpc>
              <a:buClr>
                <a:srgbClr val="C00000"/>
              </a:buCl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Coarse grained tasks in DryadLINQ</a:t>
            </a:r>
          </a:p>
          <a:p>
            <a:pPr marL="320040">
              <a:lnSpc>
                <a:spcPct val="120000"/>
              </a:lnSpc>
              <a:buClr>
                <a:srgbClr val="C00000"/>
              </a:buClr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Performed on 768 cores (Tempest Cluster)</a:t>
            </a:r>
          </a:p>
          <a:p>
            <a:pPr marL="320040" lvl="1">
              <a:lnSpc>
                <a:spcPct val="150000"/>
              </a:lnSpc>
              <a:buClr>
                <a:srgbClr val="C00000"/>
              </a:buClr>
              <a:defRPr/>
            </a:pPr>
            <a:endParaRPr lang="en-US" sz="2000" b="1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410200" y="1905000"/>
          <a:ext cx="3352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</a:rPr>
              <a:t>Applications using Hadoop and DryadLINQ (3)</a:t>
            </a:r>
            <a:endParaRPr lang="en-US" sz="3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371600"/>
            <a:ext cx="544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Calculate  </a:t>
            </a:r>
            <a:r>
              <a:rPr lang="en-US" b="1" dirty="0" err="1" smtClean="0">
                <a:solidFill>
                  <a:srgbClr val="C00000"/>
                </a:solidFill>
              </a:rPr>
              <a:t>Pairwise</a:t>
            </a:r>
            <a:r>
              <a:rPr lang="en-US" b="1" dirty="0" smtClean="0">
                <a:solidFill>
                  <a:srgbClr val="C00000"/>
                </a:solidFill>
              </a:rPr>
              <a:t> Distances (Smith Waterman Gotoh)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6629400" y="1143000"/>
            <a:ext cx="228600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  <a:endParaRPr lang="en-US" dirty="0"/>
          </a:p>
        </p:txBody>
      </p:sp>
      <p:pic>
        <p:nvPicPr>
          <p:cNvPr id="21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516866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800060" lvl="1" indent="-342883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High Energy Physics (HEP)</a:t>
            </a:r>
          </a:p>
          <a:p>
            <a:pPr marL="800060" lvl="1" indent="-342883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K-Means Clustering</a:t>
            </a:r>
          </a:p>
          <a:p>
            <a:pPr marL="800060" lvl="1" indent="-342883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Matrix Multiplication</a:t>
            </a:r>
          </a:p>
          <a:p>
            <a:pPr marL="800060" lvl="1" indent="-342883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Multi-Dimensional Scaling (MDS)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itle 26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Applications using Hadoop and DryadLINQ (4)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MapReduce for Iterative Computations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77500" lnSpcReduction="20000"/>
          </a:bodyPr>
          <a:lstStyle/>
          <a:p>
            <a:pPr marL="400050">
              <a:lnSpc>
                <a:spcPct val="110000"/>
              </a:lnSpc>
              <a:buClr>
                <a:srgbClr val="C00000"/>
              </a:buClr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Classic MapReduce Runtimes</a:t>
            </a:r>
          </a:p>
          <a:p>
            <a:pPr marL="800100" lvl="1">
              <a:lnSpc>
                <a:spcPct val="11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Google, Apache Hadoop, Sector/Sphere, DryadLINQ (DAG based)</a:t>
            </a:r>
          </a:p>
          <a:p>
            <a:pPr marL="400050">
              <a:lnSpc>
                <a:spcPct val="170000"/>
              </a:lnSpc>
              <a:buClr>
                <a:srgbClr val="C00000"/>
              </a:buClr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Focus on </a:t>
            </a:r>
            <a:r>
              <a:rPr lang="en-US" sz="3000" b="1" dirty="0" smtClean="0">
                <a:solidFill>
                  <a:srgbClr val="C00000"/>
                </a:solidFill>
              </a:rPr>
              <a:t>Single Step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MapReduce computations only</a:t>
            </a:r>
          </a:p>
          <a:p>
            <a:pPr marL="400050">
              <a:lnSpc>
                <a:spcPct val="110000"/>
              </a:lnSpc>
              <a:buClr>
                <a:srgbClr val="C00000"/>
              </a:buClr>
            </a:pP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Intermediate data is stored and accessed via file systems</a:t>
            </a:r>
          </a:p>
          <a:p>
            <a:pPr marL="800100" lvl="1">
              <a:lnSpc>
                <a:spcPct val="11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Better fault tolerance support</a:t>
            </a:r>
          </a:p>
          <a:p>
            <a:pPr marL="800100" lvl="1">
              <a:lnSpc>
                <a:spcPct val="110000"/>
              </a:lnSpc>
              <a:buClr>
                <a:srgbClr val="C00000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Higher latencies</a:t>
            </a:r>
          </a:p>
          <a:p>
            <a:pPr marL="400050">
              <a:lnSpc>
                <a:spcPct val="110000"/>
              </a:lnSpc>
              <a:buClr>
                <a:srgbClr val="C00000"/>
              </a:buClr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</a:rPr>
              <a:t>Iterative MapReduce computations uses </a:t>
            </a:r>
            <a:r>
              <a:rPr lang="en-US" sz="3300" b="1" dirty="0" smtClean="0">
                <a:solidFill>
                  <a:srgbClr val="C00000"/>
                </a:solidFill>
              </a:rPr>
              <a:t>new </a:t>
            </a:r>
            <a:r>
              <a:rPr lang="en-US" sz="3300" b="1" i="1" dirty="0" smtClean="0">
                <a:solidFill>
                  <a:srgbClr val="C00000"/>
                </a:solidFill>
              </a:rPr>
              <a:t>maps/reduces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</a:rPr>
              <a:t>in each iteration</a:t>
            </a:r>
          </a:p>
          <a:p>
            <a:pPr marL="400050">
              <a:lnSpc>
                <a:spcPct val="160000"/>
              </a:lnSpc>
              <a:buClr>
                <a:srgbClr val="C00000"/>
              </a:buClr>
            </a:pPr>
            <a:r>
              <a:rPr lang="en-US" sz="3300" dirty="0" smtClean="0">
                <a:solidFill>
                  <a:schemeClr val="tx2">
                    <a:lumMod val="50000"/>
                  </a:schemeClr>
                </a:solidFill>
              </a:rPr>
              <a:t>Fixed data is loaded again and again</a:t>
            </a:r>
          </a:p>
          <a:p>
            <a:pPr marL="400050">
              <a:lnSpc>
                <a:spcPct val="110000"/>
              </a:lnSpc>
              <a:buClr>
                <a:srgbClr val="C00000"/>
              </a:buClr>
            </a:pPr>
            <a:r>
              <a:rPr lang="en-US" sz="3300" b="1" dirty="0" smtClean="0">
                <a:solidFill>
                  <a:schemeClr val="tx2">
                    <a:lumMod val="50000"/>
                  </a:schemeClr>
                </a:solidFill>
              </a:rPr>
              <a:t>Inefficient for many iterative computations to which the MapReduce technique could be applied</a:t>
            </a:r>
          </a:p>
          <a:p>
            <a:pPr marL="400050">
              <a:lnSpc>
                <a:spcPct val="110000"/>
              </a:lnSpc>
              <a:buClr>
                <a:srgbClr val="C00000"/>
              </a:buClr>
            </a:pPr>
            <a:r>
              <a:rPr lang="en-US" sz="3300" b="1" dirty="0" smtClean="0">
                <a:solidFill>
                  <a:srgbClr val="C00000"/>
                </a:solidFill>
              </a:rPr>
              <a:t>Solution: MapReduce++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Applications &amp; Different Interconnection Patterns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762000"/>
          <a:ext cx="8686801" cy="54863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8250"/>
                <a:gridCol w="2095150"/>
                <a:gridCol w="2209800"/>
                <a:gridCol w="2133601"/>
              </a:tblGrid>
              <a:tr h="925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</a:p>
                    <a:p>
                      <a:pPr algn="ctr"/>
                      <a:r>
                        <a:rPr lang="en-US" sz="1800" dirty="0" smtClean="0"/>
                        <a:t>(Embarrassingly</a:t>
                      </a:r>
                      <a:r>
                        <a:rPr lang="en-US" sz="1800" baseline="0" dirty="0" smtClean="0"/>
                        <a:t> Parallel)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2000" dirty="0" smtClean="0"/>
                        <a:t>MapReduce++</a:t>
                      </a: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39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CAP3  Gene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PolarGrid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Matlab</a:t>
                      </a:r>
                      <a:r>
                        <a:rPr lang="en-US" sz="1600" baseline="0" dirty="0" smtClean="0"/>
                        <a:t> data analysis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(HEP)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/>
                        <a:t>Calculation of </a:t>
                      </a:r>
                      <a:r>
                        <a:rPr lang="en-US" sz="1600" baseline="0" dirty="0" err="1" smtClean="0"/>
                        <a:t>Pairwise</a:t>
                      </a:r>
                      <a:r>
                        <a:rPr lang="en-US" sz="1600" baseline="0" dirty="0" smtClean="0"/>
                        <a:t> Distances for ALU Sequences</a:t>
                      </a:r>
                      <a:endParaRPr lang="en-US" sz="16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 K-means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Deterministic   Annealing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Clustering</a:t>
                      </a:r>
                    </a:p>
                    <a:p>
                      <a:r>
                        <a:rPr lang="en-US" sz="1600" dirty="0" smtClean="0"/>
                        <a:t>- Multidimensional Scaling MDS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Linear Algebra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 Solving Differential Equations</a:t>
                      </a:r>
                      <a:r>
                        <a:rPr lang="en-US" sz="1600" baseline="0" dirty="0" smtClean="0"/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533400" y="1905000"/>
            <a:ext cx="1524000" cy="1512332"/>
            <a:chOff x="762000" y="1219200"/>
            <a:chExt cx="1524000" cy="1512332"/>
          </a:xfrm>
        </p:grpSpPr>
        <p:sp>
          <p:nvSpPr>
            <p:cNvPr id="7" name="TextBox 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1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6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  <a:solidFill>
                  <a:srgbClr val="E4CFA0"/>
                </a:solidFill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Arrow Connector 20"/>
                <p:cNvCxnSpPr>
                  <a:endCxn id="2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1905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19050">
                  <a:tailEnd type="triangle" w="lg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8" name="Group 105"/>
          <p:cNvGrpSpPr/>
          <p:nvPr/>
        </p:nvGrpSpPr>
        <p:grpSpPr>
          <a:xfrm>
            <a:off x="2590800" y="1828800"/>
            <a:ext cx="2053274" cy="1600200"/>
            <a:chOff x="6705600" y="1905000"/>
            <a:chExt cx="2053274" cy="1600200"/>
          </a:xfrm>
        </p:grpSpPr>
        <p:sp>
          <p:nvSpPr>
            <p:cNvPr id="24" name="TextBox 2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  <a:solidFill>
              <a:srgbClr val="E4CFA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endCxn id="25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>
              <a:stCxn id="25" idx="4"/>
              <a:endCxn id="37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E4CFA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endCxn id="28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Straight Arrow Connector 29"/>
            <p:cNvCxnSpPr>
              <a:stCxn id="28" idx="4"/>
              <a:endCxn id="37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  <a:solidFill>
              <a:srgbClr val="E4CFA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Arrow Connector 32"/>
            <p:cNvCxnSpPr>
              <a:stCxn id="31" idx="4"/>
              <a:endCxn id="37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  <a:solidFill>
              <a:srgbClr val="E4CFA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  <a:solidFill>
              <a:srgbClr val="E4CFA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25" idx="4"/>
              <a:endCxn id="38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Arrow Connector 39"/>
            <p:cNvCxnSpPr>
              <a:stCxn id="28" idx="4"/>
              <a:endCxn id="38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Arrow Connector 40"/>
            <p:cNvCxnSpPr>
              <a:stCxn id="31" idx="4"/>
              <a:endCxn id="38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15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924800" y="2971800"/>
              <a:ext cx="834074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grpSp>
        <p:nvGrpSpPr>
          <p:cNvPr id="23" name="Group 73"/>
          <p:cNvGrpSpPr/>
          <p:nvPr/>
        </p:nvGrpSpPr>
        <p:grpSpPr>
          <a:xfrm>
            <a:off x="4648200" y="1752600"/>
            <a:ext cx="2053274" cy="1880978"/>
            <a:chOff x="4724400" y="1371600"/>
            <a:chExt cx="2053274" cy="1880978"/>
          </a:xfrm>
        </p:grpSpPr>
        <p:sp>
          <p:nvSpPr>
            <p:cNvPr id="75" name="Arc 74"/>
            <p:cNvSpPr/>
            <p:nvPr/>
          </p:nvSpPr>
          <p:spPr>
            <a:xfrm rot="856400">
              <a:off x="5452446" y="1546558"/>
              <a:ext cx="1014734" cy="1706020"/>
            </a:xfrm>
            <a:prstGeom prst="arc">
              <a:avLst>
                <a:gd name="adj1" fmla="val 13184796"/>
                <a:gd name="adj2" fmla="val 6304267"/>
              </a:avLst>
            </a:prstGeom>
            <a:noFill/>
            <a:ln w="19050">
              <a:head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162"/>
            <p:cNvGrpSpPr/>
            <p:nvPr/>
          </p:nvGrpSpPr>
          <p:grpSpPr>
            <a:xfrm>
              <a:off x="4724400" y="1371600"/>
              <a:ext cx="2053274" cy="1828800"/>
              <a:chOff x="4572000" y="1676400"/>
              <a:chExt cx="2053274" cy="18288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4724400" y="1905000"/>
                <a:ext cx="684803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Input</a:t>
                </a:r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572000" y="24384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endCxn id="78" idx="0"/>
              </p:cNvCxnSpPr>
              <p:nvPr/>
            </p:nvCxnSpPr>
            <p:spPr>
              <a:xfrm rot="5400000">
                <a:off x="4610100" y="2324100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0" name="Straight Arrow Connector 79"/>
              <p:cNvCxnSpPr>
                <a:stCxn id="78" idx="4"/>
                <a:endCxn id="90" idx="1"/>
              </p:cNvCxnSpPr>
              <p:nvPr/>
            </p:nvCxnSpPr>
            <p:spPr>
              <a:xfrm rot="16200000" flipH="1">
                <a:off x="4724400" y="2743199"/>
                <a:ext cx="273237" cy="273237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4953000" y="24384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endCxn id="81" idx="0"/>
              </p:cNvCxnSpPr>
              <p:nvPr/>
            </p:nvCxnSpPr>
            <p:spPr>
              <a:xfrm rot="5400000">
                <a:off x="4991100" y="2324100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3" name="Straight Arrow Connector 82"/>
              <p:cNvCxnSpPr>
                <a:stCxn id="81" idx="4"/>
                <a:endCxn id="90" idx="0"/>
              </p:cNvCxnSpPr>
              <p:nvPr/>
            </p:nvCxnSpPr>
            <p:spPr>
              <a:xfrm rot="5400000">
                <a:off x="4991100" y="2857500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5791200" y="2437606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endCxn id="84" idx="0"/>
              </p:cNvCxnSpPr>
              <p:nvPr/>
            </p:nvCxnSpPr>
            <p:spPr>
              <a:xfrm rot="5400000">
                <a:off x="5829300" y="2323306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7"/>
              </p:cNvCxnSpPr>
              <p:nvPr/>
            </p:nvCxnSpPr>
            <p:spPr>
              <a:xfrm rot="5400000">
                <a:off x="5441367" y="2514203"/>
                <a:ext cx="274031" cy="730437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54102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562600" y="2590800"/>
                <a:ext cx="45719" cy="45719"/>
              </a:xfrm>
              <a:prstGeom prst="ellipse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181600" y="2209800"/>
                <a:ext cx="601447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53000" y="29718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62600" y="2971800"/>
                <a:ext cx="304800" cy="304800"/>
              </a:xfrm>
              <a:prstGeom prst="ellipse">
                <a:avLst/>
              </a:prstGeom>
              <a:solidFill>
                <a:srgbClr val="E4CFA0"/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stCxn id="78" idx="4"/>
                <a:endCxn id="91" idx="1"/>
              </p:cNvCxnSpPr>
              <p:nvPr/>
            </p:nvCxnSpPr>
            <p:spPr>
              <a:xfrm rot="16200000" flipH="1">
                <a:off x="5029200" y="2438399"/>
                <a:ext cx="273237" cy="882837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3" name="Straight Arrow Connector 92"/>
              <p:cNvCxnSpPr>
                <a:stCxn id="81" idx="4"/>
                <a:endCxn id="91" idx="0"/>
              </p:cNvCxnSpPr>
              <p:nvPr/>
            </p:nvCxnSpPr>
            <p:spPr>
              <a:xfrm rot="16200000" flipH="1">
                <a:off x="5295900" y="2552700"/>
                <a:ext cx="228600" cy="609600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4" idx="4"/>
                <a:endCxn id="91" idx="7"/>
              </p:cNvCxnSpPr>
              <p:nvPr/>
            </p:nvCxnSpPr>
            <p:spPr>
              <a:xfrm rot="5400000">
                <a:off x="5746167" y="2819003"/>
                <a:ext cx="274031" cy="120837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4991894" y="3390106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5400000">
                <a:off x="5601494" y="3390106"/>
                <a:ext cx="228600" cy="1588"/>
              </a:xfrm>
              <a:prstGeom prst="straightConnector1">
                <a:avLst/>
              </a:prstGeom>
              <a:ln w="19050">
                <a:tailEnd type="triangle" w="lg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48" name="Group 102"/>
              <p:cNvGrpSpPr/>
              <p:nvPr/>
            </p:nvGrpSpPr>
            <p:grpSpPr>
              <a:xfrm>
                <a:off x="5334000" y="3124200"/>
                <a:ext cx="198119" cy="45719"/>
                <a:chOff x="7696200" y="2743200"/>
                <a:chExt cx="198119" cy="45719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76962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848600" y="2743200"/>
                  <a:ext cx="45719" cy="45719"/>
                </a:xfrm>
                <a:prstGeom prst="ellipse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5791200" y="2971800"/>
                <a:ext cx="834074" cy="369332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reduce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486400" y="1676400"/>
                <a:ext cx="1074590" cy="369332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iterations</a:t>
                </a:r>
                <a:endParaRPr lang="en-US" dirty="0"/>
              </a:p>
            </p:txBody>
          </p:sp>
        </p:grpSp>
      </p:grpSp>
      <p:grpSp>
        <p:nvGrpSpPr>
          <p:cNvPr id="49" name="Group 161"/>
          <p:cNvGrpSpPr/>
          <p:nvPr/>
        </p:nvGrpSpPr>
        <p:grpSpPr>
          <a:xfrm>
            <a:off x="6934200" y="1905000"/>
            <a:ext cx="1752600" cy="1676400"/>
            <a:chOff x="6934200" y="1828800"/>
            <a:chExt cx="1752600" cy="1676400"/>
          </a:xfrm>
          <a:noFill/>
        </p:grpSpPr>
        <p:sp>
          <p:nvSpPr>
            <p:cNvPr id="103" name="Rectangle 102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  <a:grp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Arc 10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grpFill/>
            <a:ln w="19050">
              <a:headEnd type="arrow"/>
              <a:tailEnd type="non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219200" y="6248400"/>
            <a:ext cx="471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Domain of MapReduce and Iterative Extensions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5943600" y="6477000"/>
            <a:ext cx="762000" cy="1588"/>
          </a:xfrm>
          <a:prstGeom prst="straightConnector1">
            <a:avLst/>
          </a:prstGeom>
          <a:ln w="28575" cap="flat">
            <a:solidFill>
              <a:srgbClr val="C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0800000">
            <a:off x="381000" y="6477000"/>
            <a:ext cx="762000" cy="1588"/>
          </a:xfrm>
          <a:prstGeom prst="straightConnector1">
            <a:avLst/>
          </a:prstGeom>
          <a:ln w="28575" cap="flat">
            <a:solidFill>
              <a:srgbClr val="C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391400" y="61722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MPI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572000" y="762000"/>
            <a:ext cx="2209800" cy="548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MapReduce++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914400"/>
            <a:ext cx="3810000" cy="2819400"/>
          </a:xfrm>
          <a:prstGeom prst="rect">
            <a:avLst/>
          </a:prstGeom>
        </p:spPr>
        <p:txBody>
          <a:bodyPr vert="horz" lIns="91435" tIns="45718" rIns="91435" bIns="45718" rtlCol="0">
            <a:normAutofit fontScale="70000" lnSpcReduction="20000"/>
          </a:bodyPr>
          <a:lstStyle/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In-memory MapReduce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Distinction on static data and variable data (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flow vs. </a:t>
            </a: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Cacheable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map/reduce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tasks (long running tasks)</a:t>
            </a: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Combine operation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Support fast intermediate data transfers</a:t>
            </a:r>
          </a:p>
          <a:p>
            <a:pPr marL="342883" indent="-342883">
              <a:spcBef>
                <a:spcPct val="20000"/>
              </a:spcBef>
              <a:buClr>
                <a:srgbClr val="C00000"/>
              </a:buClr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883" marR="0" lvl="0" indent="-342883" algn="l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E4CF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5181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Different synchronization and intercommunication mechanisms used by the parallel runtimes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191000" y="1066800"/>
            <a:ext cx="4648200" cy="3370355"/>
            <a:chOff x="1807721" y="808977"/>
            <a:chExt cx="4648200" cy="3370355"/>
          </a:xfrm>
        </p:grpSpPr>
        <p:grpSp>
          <p:nvGrpSpPr>
            <p:cNvPr id="4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20" name="Arc 19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4721" y="3323576"/>
                <a:ext cx="2590800" cy="36933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64921" y="1694153"/>
                <a:ext cx="8933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4800" y="2667000"/>
                <a:ext cx="1849224" cy="36933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98121" y="4009376"/>
                <a:ext cx="2743199" cy="36933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+mj-lt"/>
                    <a:cs typeface="Courier New" pitchFamily="49" charset="0"/>
                  </a:rPr>
                  <a:t>Combine (Key, List&lt;Value&gt;)</a:t>
                </a:r>
                <a:endParaRPr lang="en-US" b="1" dirty="0">
                  <a:solidFill>
                    <a:schemeClr val="tx1"/>
                  </a:solidFill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Close()</a:t>
              </a:r>
              <a:endParaRPr lang="en-US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26921" y="1066800"/>
              <a:ext cx="12954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  <a:latin typeface="+mj-lt"/>
                  <a:cs typeface="Courier New" pitchFamily="49" charset="0"/>
                </a:rPr>
                <a:t>Configure()</a:t>
              </a:r>
              <a:endParaRPr lang="en-US" b="1" dirty="0">
                <a:solidFill>
                  <a:schemeClr val="tx1"/>
                </a:solidFill>
                <a:latin typeface="+mj-lt"/>
                <a:cs typeface="Courier New" pitchFamily="49" charset="0"/>
              </a:endParaRPr>
            </a:p>
          </p:txBody>
        </p:sp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 rot="5400000">
              <a:off x="3498371" y="1605574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Left Arrow Callout 97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Static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99" name="Left Arrow Callout 98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δ</a:t>
              </a:r>
              <a:r>
                <a:rPr lang="en-US" b="1" dirty="0" smtClean="0">
                  <a:solidFill>
                    <a:schemeClr val="tx1"/>
                  </a:solidFill>
                </a:rPr>
                <a:t> flow</a:t>
              </a:r>
            </a:p>
          </p:txBody>
        </p:sp>
        <p:cxnSp>
          <p:nvCxnSpPr>
            <p:cNvPr id="101" name="Straight Arrow Connector 100"/>
            <p:cNvCxnSpPr>
              <a:stCxn id="99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9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95601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1312</Words>
  <Application>Microsoft Office PowerPoint</Application>
  <PresentationFormat>On-screen Show (4:3)</PresentationFormat>
  <Paragraphs>299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Architecture and Performance of Runtime Environments for Data Intensive Scalable Computing</vt:lpstr>
      <vt:lpstr>Cloud Runtimes for Data/Compute Intensive Applications</vt:lpstr>
      <vt:lpstr>Applications using Hadoop and DryadLINQ (1)</vt:lpstr>
      <vt:lpstr>Applications using Hadoop and DryadLINQ (2)</vt:lpstr>
      <vt:lpstr>Applications using Hadoop and DryadLINQ (3)</vt:lpstr>
      <vt:lpstr>Slide 6</vt:lpstr>
      <vt:lpstr>MapReduce for Iterative Computations</vt:lpstr>
      <vt:lpstr>Applications &amp; Different Interconnection Patterns</vt:lpstr>
      <vt:lpstr>MapReduce++</vt:lpstr>
      <vt:lpstr>MapReduce++ Architecture</vt:lpstr>
      <vt:lpstr>Applications – Pleasingly Parallel</vt:lpstr>
      <vt:lpstr>Applications - Iterative</vt:lpstr>
      <vt:lpstr>Current Research</vt:lpstr>
      <vt:lpstr>Related Work</vt:lpstr>
      <vt:lpstr>Contributions</vt:lpstr>
      <vt:lpstr>Publications</vt:lpstr>
      <vt:lpstr>Acknowledgements</vt:lpstr>
      <vt:lpstr>Questions? </vt:lpstr>
      <vt:lpstr>Parallel Runtimes – DryadLINQ vs. Hadoop</vt:lpstr>
      <vt:lpstr>Cluster Configurations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jekanaya</cp:lastModifiedBy>
  <cp:revision>303</cp:revision>
  <dcterms:created xsi:type="dcterms:W3CDTF">2009-06-10T17:55:05Z</dcterms:created>
  <dcterms:modified xsi:type="dcterms:W3CDTF">2009-11-25T18:56:02Z</dcterms:modified>
</cp:coreProperties>
</file>