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81" r:id="rId3"/>
    <p:sldId id="259" r:id="rId4"/>
    <p:sldId id="288" r:id="rId5"/>
    <p:sldId id="289" r:id="rId6"/>
    <p:sldId id="258" r:id="rId7"/>
    <p:sldId id="260" r:id="rId8"/>
    <p:sldId id="262" r:id="rId9"/>
    <p:sldId id="261" r:id="rId10"/>
    <p:sldId id="286" r:id="rId11"/>
    <p:sldId id="272" r:id="rId12"/>
    <p:sldId id="280" r:id="rId13"/>
    <p:sldId id="273" r:id="rId14"/>
    <p:sldId id="274" r:id="rId15"/>
    <p:sldId id="275" r:id="rId16"/>
    <p:sldId id="276" r:id="rId17"/>
    <p:sldId id="277" r:id="rId18"/>
    <p:sldId id="284" r:id="rId19"/>
    <p:sldId id="282" r:id="rId20"/>
    <p:sldId id="283" r:id="rId21"/>
    <p:sldId id="285" r:id="rId22"/>
    <p:sldId id="287" r:id="rId2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FA0"/>
    <a:srgbClr val="CC9B00"/>
    <a:srgbClr val="E230AF"/>
    <a:srgbClr val="12EC36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614" autoAdjust="0"/>
  </p:normalViewPr>
  <p:slideViewPr>
    <p:cSldViewPr>
      <p:cViewPr varScale="1">
        <p:scale>
          <a:sx n="70" d="100"/>
          <a:sy n="70" d="100"/>
        </p:scale>
        <p:origin x="-77" y="-32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81821294077374"/>
          <c:y val="7.4548702245552684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8510.4749999999422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94214400"/>
        <c:axId val="94593024"/>
      </c:barChart>
      <c:catAx>
        <c:axId val="94214400"/>
        <c:scaling>
          <c:orientation val="minMax"/>
        </c:scaling>
        <c:axPos val="b"/>
        <c:numFmt formatCode="0" sourceLinked="1"/>
        <c:tickLblPos val="nextTo"/>
        <c:crossAx val="94593024"/>
        <c:crosses val="autoZero"/>
        <c:auto val="1"/>
        <c:lblAlgn val="ctr"/>
        <c:lblOffset val="100"/>
      </c:catAx>
      <c:valAx>
        <c:axId val="94593024"/>
        <c:scaling>
          <c:orientation val="minMax"/>
        </c:scaling>
        <c:axPos val="l"/>
        <c:majorGridlines/>
        <c:numFmt formatCode="0" sourceLinked="1"/>
        <c:tickLblPos val="nextTo"/>
        <c:crossAx val="942144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14694575678040403"/>
          <c:y val="6.9060586176728278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  <a:scene3d>
      <a:camera prst="orthographicFront"/>
      <a:lightRig rig="threePt" dir="t"/>
    </a:scene3d>
    <a:sp3d>
      <a:bevelT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7857174103237114"/>
          <c:y val="4.2295313085864275E-2"/>
          <c:w val="0.6434718031741371"/>
          <c:h val="0.64705618146164956"/>
        </c:manualLayout>
      </c:layout>
      <c:barChart>
        <c:barDir val="col"/>
        <c:grouping val="clustered"/>
        <c:ser>
          <c:idx val="0"/>
          <c:order val="3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0.26020281035905607</c:v>
                </c:pt>
                <c:pt idx="1">
                  <c:v>0.19666569328339961</c:v>
                </c:pt>
                <c:pt idx="2">
                  <c:v>0.16730746351220419</c:v>
                </c:pt>
                <c:pt idx="3">
                  <c:v>0.17009335031696482</c:v>
                </c:pt>
                <c:pt idx="4">
                  <c:v>0.15329492392700433</c:v>
                </c:pt>
              </c:numCache>
            </c:numRef>
          </c:val>
        </c:ser>
        <c:gapWidth val="295"/>
        <c:overlap val="-25"/>
        <c:axId val="97838208"/>
        <c:axId val="96297344"/>
      </c:barChart>
      <c:lineChart>
        <c:grouping val="standard"/>
        <c:ser>
          <c:idx val="1"/>
          <c:order val="0"/>
          <c:tx>
            <c:strRef>
              <c:f>'dryad vs hadoop scalability'!$J$1</c:f>
              <c:strCache>
                <c:ptCount val="1"/>
                <c:pt idx="0">
                  <c:v>Hadoop SWG on  VM</c:v>
                </c:pt>
              </c:strCache>
            </c:strRef>
          </c:tx>
          <c:spPr>
            <a:ln w="635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scalability'!$J$2:$J$6</c:f>
              <c:numCache>
                <c:formatCode>#,##0.000000</c:formatCode>
                <c:ptCount val="5"/>
                <c:pt idx="0">
                  <c:v>2.183285148514854E-2</c:v>
                </c:pt>
                <c:pt idx="1">
                  <c:v>1.6209257425742581E-2</c:v>
                </c:pt>
                <c:pt idx="2">
                  <c:v>1.5154363036303631E-2</c:v>
                </c:pt>
                <c:pt idx="3">
                  <c:v>1.4888673267326746E-2</c:v>
                </c:pt>
                <c:pt idx="4">
                  <c:v>1.4561222178217823E-2</c:v>
                </c:pt>
              </c:numCache>
            </c:numRef>
          </c:val>
        </c:ser>
        <c:ser>
          <c:idx val="3"/>
          <c:order val="1"/>
          <c:tx>
            <c:strRef>
              <c:f>'dryad vs hadoop scalability'!$G$1</c:f>
              <c:strCache>
                <c:ptCount val="1"/>
                <c:pt idx="0">
                  <c:v>Hadoop SWG on Bare Metal</c:v>
                </c:pt>
              </c:strCache>
            </c:strRef>
          </c:tx>
          <c:spPr>
            <a:ln w="635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254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val>
            <c:numRef>
              <c:f>'dryad vs hadoop scalability'!$G$2:$G$6</c:f>
              <c:numCache>
                <c:formatCode>#,##0.000000</c:formatCode>
                <c:ptCount val="5"/>
                <c:pt idx="0">
                  <c:v>1.7324871287128743E-2</c:v>
                </c:pt>
                <c:pt idx="1">
                  <c:v>1.3545351485148528E-2</c:v>
                </c:pt>
                <c:pt idx="2">
                  <c:v>1.298232343234324E-2</c:v>
                </c:pt>
                <c:pt idx="3">
                  <c:v>1.2724346534653458E-2</c:v>
                </c:pt>
                <c:pt idx="4">
                  <c:v>1.262575762376239E-2</c:v>
                </c:pt>
              </c:numCache>
            </c:numRef>
          </c:val>
        </c:ser>
        <c:ser>
          <c:idx val="2"/>
          <c:order val="2"/>
          <c:tx>
            <c:strRef>
              <c:f>'dryad vs hadoop scalability'!$D$1</c:f>
              <c:strCache>
                <c:ptCount val="1"/>
                <c:pt idx="0">
                  <c:v>DryadLinq SWG on WinHPC</c:v>
                </c:pt>
              </c:strCache>
            </c:strRef>
          </c:tx>
          <c:spPr>
            <a:ln w="635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254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val>
            <c:numRef>
              <c:f>'dryad vs hadoop scalability'!$D$2:$D$6</c:f>
              <c:numCache>
                <c:formatCode>#,##0.000000</c:formatCode>
                <c:ptCount val="5"/>
                <c:pt idx="0">
                  <c:v>2.1536863255813988E-2</c:v>
                </c:pt>
                <c:pt idx="1">
                  <c:v>2.1819510077519425E-2</c:v>
                </c:pt>
                <c:pt idx="2">
                  <c:v>2.2561496089577981E-2</c:v>
                </c:pt>
                <c:pt idx="3">
                  <c:v>2.3483011472868246E-2</c:v>
                </c:pt>
                <c:pt idx="4">
                  <c:v>2.4943646958139561E-2</c:v>
                </c:pt>
              </c:numCache>
            </c:numRef>
          </c:val>
        </c:ser>
        <c:marker val="1"/>
        <c:axId val="98441088"/>
        <c:axId val="97840512"/>
      </c:lineChart>
      <c:valAx>
        <c:axId val="96297344"/>
        <c:scaling>
          <c:orientation val="minMax"/>
          <c:max val="0.60000000000000064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Performance Degradation on VM (Hadoop)</a:t>
                </a:r>
              </a:p>
            </c:rich>
          </c:tx>
          <c:layout/>
        </c:title>
        <c:numFmt formatCode="0%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838208"/>
        <c:crosses val="max"/>
        <c:crossBetween val="between"/>
      </c:valAx>
      <c:catAx>
        <c:axId val="97838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42888880712340943"/>
              <c:y val="0.7446612427153821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297344"/>
        <c:crosses val="autoZero"/>
        <c:auto val="1"/>
        <c:lblAlgn val="ctr"/>
        <c:lblOffset val="100"/>
      </c:catAx>
      <c:valAx>
        <c:axId val="978405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en-US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 per Actual Calculation (ms)</a:t>
                </a:r>
              </a:p>
            </c:rich>
          </c:tx>
          <c:layout/>
        </c:title>
        <c:numFmt formatCode="#,##0.0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441088"/>
        <c:crosses val="autoZero"/>
        <c:crossBetween val="between"/>
      </c:valAx>
      <c:catAx>
        <c:axId val="98441088"/>
        <c:scaling>
          <c:orientation val="minMax"/>
        </c:scaling>
        <c:delete val="1"/>
        <c:axPos val="b"/>
        <c:numFmt formatCode="General" sourceLinked="1"/>
        <c:tickLblPos val="none"/>
        <c:crossAx val="9784051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6.431194348370009E-2"/>
          <c:y val="0.81467250477385222"/>
          <c:w val="0.93095469255663499"/>
          <c:h val="0.17437559159077454"/>
        </c:manualLayout>
      </c:layou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 sz="1900"/>
            </a:pPr>
            <a:r>
              <a:rPr lang="en-US" sz="1900"/>
              <a:t>Random Distributed Inhomogenous Data </a:t>
            </a:r>
          </a:p>
          <a:p>
            <a:pPr>
              <a:defRPr sz="1900"/>
            </a:pPr>
            <a:r>
              <a:rPr lang="en-US" sz="1900"/>
              <a:t>Mean: 400,  Dataset Size: 10000</a:t>
            </a:r>
          </a:p>
        </c:rich>
      </c:tx>
      <c:layout>
        <c:manualLayout>
          <c:xMode val="edge"/>
          <c:yMode val="edge"/>
          <c:x val="0.25395188101487365"/>
          <c:y val="6.0606097314758793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Inhomogeneous_idp!$G$14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Inhomogeneous_idp!$C$15:$C$21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224.89000000000001</c:v>
                </c:pt>
                <c:pt idx="6">
                  <c:v>255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1743.9106906608995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ser>
          <c:idx val="1"/>
          <c:order val="1"/>
          <c:tx>
            <c:strRef>
              <c:f>Inhomogeneous_idp!$F$27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1619.935601691659</c:v>
                </c:pt>
                <c:pt idx="5">
                  <c:v>1564.9378321640511</c:v>
                </c:pt>
              </c:numCache>
            </c:numRef>
          </c:yVal>
        </c:ser>
        <c:ser>
          <c:idx val="2"/>
          <c:order val="2"/>
          <c:tx>
            <c:strRef>
              <c:f>Inhomogeneous_idp!$H$27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Inhomogeneous_idp!$H$28:$H$33</c:f>
              <c:numCache>
                <c:formatCode>General</c:formatCode>
                <c:ptCount val="6"/>
                <c:pt idx="0">
                  <c:v>1786.8619999999999</c:v>
                </c:pt>
                <c:pt idx="1">
                  <c:v>1837.9370000000001</c:v>
                </c:pt>
                <c:pt idx="2">
                  <c:v>1830.377</c:v>
                </c:pt>
                <c:pt idx="3">
                  <c:v>1833.492</c:v>
                </c:pt>
                <c:pt idx="4">
                  <c:v>1824.4357939254144</c:v>
                </c:pt>
                <c:pt idx="5">
                  <c:v>1761.6188710969957</c:v>
                </c:pt>
              </c:numCache>
            </c:numRef>
          </c:yVal>
        </c:ser>
        <c:axId val="120329344"/>
        <c:axId val="120440704"/>
      </c:scatterChart>
      <c:valAx>
        <c:axId val="120329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2637488133132356"/>
              <c:y val="0.80371152469577734"/>
            </c:manualLayout>
          </c:layout>
        </c:title>
        <c:numFmt formatCode="General" sourceLinked="1"/>
        <c:majorTickMark val="none"/>
        <c:tickLblPos val="nextTo"/>
        <c:crossAx val="120440704"/>
        <c:crosses val="autoZero"/>
        <c:crossBetween val="midCat"/>
      </c:valAx>
      <c:valAx>
        <c:axId val="120440704"/>
        <c:scaling>
          <c:orientation val="minMax"/>
          <c:min val="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032934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9645390070922185E-2"/>
          <c:y val="0.8794060685596119"/>
          <c:w val="0.9"/>
          <c:h val="7.008888093533773E-2"/>
        </c:manualLayout>
      </c:layout>
    </c:legend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 sz="1900" b="1"/>
            </a:pPr>
            <a:r>
              <a:rPr lang="en-US" sz="1900" b="1" dirty="0"/>
              <a:t>Skewed Distributed Inhomogeneous data</a:t>
            </a:r>
          </a:p>
          <a:p>
            <a:pPr>
              <a:defRPr sz="1900" b="1"/>
            </a:pPr>
            <a:r>
              <a:rPr lang="en-US" sz="1900" b="1" dirty="0"/>
              <a:t>Mean: 400, Dataset Size: 10000</a:t>
            </a:r>
          </a:p>
        </c:rich>
      </c:tx>
      <c:layout>
        <c:manualLayout>
          <c:xMode val="edge"/>
          <c:yMode val="edge"/>
          <c:x val="0.28459089935186715"/>
          <c:y val="0.05"/>
        </c:manualLayout>
      </c:layout>
    </c:title>
    <c:plotArea>
      <c:layout>
        <c:manualLayout>
          <c:layoutTarget val="inner"/>
          <c:xMode val="edge"/>
          <c:yMode val="edge"/>
          <c:x val="0.19953115327435259"/>
          <c:y val="0.18399826707837197"/>
          <c:w val="0.76629360783027189"/>
          <c:h val="0.53374365704286963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223.86240000000018</c:v>
                </c:pt>
                <c:pt idx="6">
                  <c:v>251.5008</c:v>
                </c:pt>
              </c:numCache>
            </c:numRef>
          </c:xVal>
          <c:yVal>
            <c:numRef>
              <c:f>Sheet1!$F$3:$F$9</c:f>
              <c:numCache>
                <c:formatCode>#,##0.000</c:formatCode>
                <c:ptCount val="7"/>
                <c:pt idx="0">
                  <c:v>1706.0681109222437</c:v>
                </c:pt>
                <c:pt idx="1">
                  <c:v>2242.8215069338321</c:v>
                </c:pt>
                <c:pt idx="2">
                  <c:v>2958.9847893560318</c:v>
                </c:pt>
                <c:pt idx="3">
                  <c:v>3667.5901052476902</c:v>
                </c:pt>
                <c:pt idx="4">
                  <c:v>4505.9049936328583</c:v>
                </c:pt>
                <c:pt idx="5">
                  <c:v>5050.9011299554913</c:v>
                </c:pt>
                <c:pt idx="6">
                  <c:v>5380.9752519185095</c:v>
                </c:pt>
              </c:numCache>
            </c:numRef>
          </c:y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223.86240000000018</c:v>
                </c:pt>
                <c:pt idx="6">
                  <c:v>251.5008</c:v>
                </c:pt>
              </c:numCache>
            </c:numRef>
          </c:xVal>
          <c:yVal>
            <c:numRef>
              <c:f>Sheet1!$H$3:$H$9</c:f>
              <c:numCache>
                <c:formatCode>#,##0.000</c:formatCode>
                <c:ptCount val="7"/>
                <c:pt idx="0">
                  <c:v>1453.4970000000001</c:v>
                </c:pt>
                <c:pt idx="1">
                  <c:v>1459.1425716801261</c:v>
                </c:pt>
                <c:pt idx="2">
                  <c:v>1497.4150530435804</c:v>
                </c:pt>
                <c:pt idx="3">
                  <c:v>1565.4876090308931</c:v>
                </c:pt>
                <c:pt idx="4">
                  <c:v>1652.8507679966917</c:v>
                </c:pt>
                <c:pt idx="5">
                  <c:v>1686.734411351913</c:v>
                </c:pt>
                <c:pt idx="6">
                  <c:v>1667.4681363337356</c:v>
                </c:pt>
              </c:numCache>
            </c:numRef>
          </c:y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223.86240000000018</c:v>
                </c:pt>
                <c:pt idx="6">
                  <c:v>251.5008</c:v>
                </c:pt>
              </c:numCache>
            </c:numRef>
          </c:xVal>
          <c:yVal>
            <c:numRef>
              <c:f>Sheet1!$J$3:$J$9</c:f>
              <c:numCache>
                <c:formatCode>#,##0.000</c:formatCode>
                <c:ptCount val="7"/>
                <c:pt idx="0">
                  <c:v>1786.8619999999999</c:v>
                </c:pt>
                <c:pt idx="1">
                  <c:v>1885.7500583303058</c:v>
                </c:pt>
                <c:pt idx="2">
                  <c:v>1914.7735180075579</c:v>
                </c:pt>
                <c:pt idx="3">
                  <c:v>1933.9306211782534</c:v>
                </c:pt>
                <c:pt idx="4">
                  <c:v>2030.2572986593727</c:v>
                </c:pt>
                <c:pt idx="5">
                  <c:v>1970.0290970097769</c:v>
                </c:pt>
                <c:pt idx="6">
                  <c:v>2039.3518310450993</c:v>
                </c:pt>
              </c:numCache>
            </c:numRef>
          </c:yVal>
        </c:ser>
        <c:axId val="143458688"/>
        <c:axId val="143460608"/>
      </c:scatterChart>
      <c:valAx>
        <c:axId val="143458688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3137224919845113"/>
              <c:y val="0.81684142607174182"/>
            </c:manualLayout>
          </c:layout>
        </c:title>
        <c:numFmt formatCode="General" sourceLinked="1"/>
        <c:majorTickMark val="none"/>
        <c:tickLblPos val="nextTo"/>
        <c:crossAx val="143460608"/>
        <c:crosses val="autoZero"/>
        <c:crossBetween val="midCat"/>
      </c:valAx>
      <c:valAx>
        <c:axId val="143460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Time (s)</a:t>
                </a:r>
              </a:p>
            </c:rich>
          </c:tx>
          <c:layout/>
        </c:title>
        <c:numFmt formatCode="#,##0" sourceLinked="0"/>
        <c:majorTickMark val="none"/>
        <c:tickLblPos val="nextTo"/>
        <c:crossAx val="1434586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152777777777772E-2"/>
          <c:y val="0.88401334208223881"/>
          <c:w val="0.9"/>
          <c:h val="7.7097769028871457E-2"/>
        </c:manualLayout>
      </c:layout>
    </c:legend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6EA65-A73A-41F1-82F1-855D38E38E78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EC547-398A-4BEA-B97B-98F7CF26D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(Multi-dimensional</a:t>
            </a:r>
            <a:r>
              <a:rPr lang="en-US" baseline="0" dirty="0" smtClean="0"/>
              <a:t> Scaling)</a:t>
            </a:r>
          </a:p>
          <a:p>
            <a:r>
              <a:rPr lang="en-US" baseline="0" dirty="0" smtClean="0"/>
              <a:t>GTM (Generative Topographic Mapping)</a:t>
            </a:r>
          </a:p>
          <a:p>
            <a:r>
              <a:rPr lang="en-US" dirty="0" smtClean="0"/>
              <a:t>DA-MDS(Deterministic Annealing MDS)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DA-GTM(Deterministic Annealing GTM)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 represent k-mean (k=2) results. Correlation</a:t>
            </a:r>
            <a:r>
              <a:rPr lang="en-US" baseline="0" dirty="0" smtClean="0"/>
              <a:t> </a:t>
            </a:r>
            <a:r>
              <a:rPr lang="en-US" dirty="0" smtClean="0"/>
              <a:t>is measured between MDS and</a:t>
            </a:r>
            <a:r>
              <a:rPr lang="en-US" baseline="0" dirty="0" smtClean="0"/>
              <a:t> GTM by using Canonical Correlation Analysis (CCA)  and it shows high-correlation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9535-087D-47F6-90CA-055DBC0A0D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rgbClr val="E4CFA0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rgbClr val="E4CFA0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rgbClr val="E4CFA0"/>
                </a:solidFill>
              </a:defRPr>
            </a:lvl1pPr>
          </a:lstStyle>
          <a:p>
            <a:fld id="{E08FAB66-3C4D-4E8B-916A-BC09E52B459A}" type="datetimeFigureOut">
              <a:rPr lang="en-US" smtClean="0"/>
              <a:pPr/>
              <a:t>11/15/2009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rgbClr val="E4CFA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:\Projects\SC09 Kiosk\Forward&amp;BackBt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20400" y="6718852"/>
            <a:ext cx="3657600" cy="15107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rgbClr val="E4CFA0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rgbClr val="E4CFA0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rgbClr val="E4CFA0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rgbClr val="E4CFA0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rgbClr val="E4CFA0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rgbClr val="E4CFA0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sal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DataforPlotviz/MDSGTM.bat" TargetMode="External"/><Relationship Id="rId7" Type="http://schemas.openxmlformats.org/officeDocument/2006/relationships/hyperlink" Target="DataforPlotviz/GENE.bat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hyperlink" Target="DataforPlotviz/MDSGTM_ActiveCount.bat" TargetMode="External"/><Relationship Id="rId5" Type="http://schemas.openxmlformats.org/officeDocument/2006/relationships/hyperlink" Target="DataforPlotviz/BIOLOGY.bat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DataforPlotviz/MDSGTM_Activity.ba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609600"/>
            <a:ext cx="14310360" cy="1371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Science in Clouds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590800"/>
            <a:ext cx="13167360" cy="453199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36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6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6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6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6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  Team</a:t>
            </a:r>
          </a:p>
          <a:p>
            <a:pPr algn="ctr">
              <a:buNone/>
              <a:defRPr/>
            </a:pPr>
            <a:r>
              <a:rPr lang="en-US" sz="3600" dirty="0" err="1" smtClean="0">
                <a:hlinkClick r:id="rId3"/>
              </a:rPr>
              <a:t>salsaweb</a:t>
            </a:r>
            <a:r>
              <a:rPr lang="en-US" sz="3600" dirty="0" smtClean="0">
                <a:hlinkClick r:id="rId3"/>
              </a:rPr>
              <a:t>/salsa</a:t>
            </a:r>
            <a:r>
              <a:rPr lang="en-US" sz="4000" dirty="0" smtClean="0"/>
              <a:t>  </a:t>
            </a:r>
          </a:p>
          <a:p>
            <a:pPr algn="ctr">
              <a:buNone/>
              <a:defRPr/>
            </a:pPr>
            <a:endParaRPr lang="en-US" sz="4000" dirty="0" smtClean="0"/>
          </a:p>
          <a:p>
            <a:pPr algn="ctr"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Community Grids Laboratory, </a:t>
            </a:r>
          </a:p>
          <a:p>
            <a:pPr lvl="0" algn="ct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Digital Science Center</a:t>
            </a:r>
          </a:p>
          <a:p>
            <a:pPr lvl="0" algn="ct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0"/>
            <a:ext cx="13167360" cy="1097280"/>
          </a:xfrm>
        </p:spPr>
        <p:txBody>
          <a:bodyPr>
            <a:normAutofit/>
          </a:bodyPr>
          <a:lstStyle/>
          <a:p>
            <a:r>
              <a:rPr lang="en-US" sz="5700" dirty="0" smtClean="0"/>
              <a:t>MapReduce++</a:t>
            </a:r>
            <a:endParaRPr lang="en-US" sz="5700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457200" y="4114800"/>
            <a:ext cx="7086600" cy="3810000"/>
          </a:xfrm>
          <a:prstGeom prst="rect">
            <a:avLst/>
          </a:prstGeom>
        </p:spPr>
        <p:txBody>
          <a:bodyPr vert="horz" lIns="130622" tIns="65311" rIns="130622" bIns="65311" rtlCol="0">
            <a:normAutofit fontScale="47500" lnSpcReduction="20000"/>
          </a:bodyPr>
          <a:lstStyle/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dirty="0" smtClean="0">
                <a:solidFill>
                  <a:srgbClr val="990033"/>
                </a:solidFill>
              </a:rPr>
              <a:t>Streaming based </a:t>
            </a:r>
            <a:r>
              <a:rPr lang="en-US" sz="4600" dirty="0" smtClean="0">
                <a:solidFill>
                  <a:srgbClr val="E4CFA0"/>
                </a:solidFill>
              </a:rPr>
              <a:t>communication</a:t>
            </a:r>
          </a:p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dirty="0" smtClean="0">
                <a:solidFill>
                  <a:srgbClr val="E4CFA0"/>
                </a:solidFill>
              </a:rPr>
              <a:t>Intermediate results are directly transferred from the map tasks to the reduce tasks – </a:t>
            </a:r>
            <a:r>
              <a:rPr lang="en-US" sz="4600" b="1" dirty="0" smtClean="0">
                <a:solidFill>
                  <a:srgbClr val="E4CFA0"/>
                </a:solidFill>
              </a:rPr>
              <a:t>eliminates local files</a:t>
            </a:r>
          </a:p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dirty="0" smtClean="0">
                <a:solidFill>
                  <a:srgbClr val="990033"/>
                </a:solidFill>
              </a:rPr>
              <a:t>Cacheable</a:t>
            </a:r>
            <a:r>
              <a:rPr lang="en-US" sz="4600" dirty="0" smtClean="0">
                <a:solidFill>
                  <a:srgbClr val="E4CFA0"/>
                </a:solidFill>
              </a:rPr>
              <a:t> map/reduce tasks</a:t>
            </a:r>
          </a:p>
          <a:p>
            <a:pPr marL="1142910" lvl="1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dirty="0" smtClean="0">
                <a:solidFill>
                  <a:srgbClr val="E4CFA0"/>
                </a:solidFill>
              </a:rPr>
              <a:t>Static data remains in memory</a:t>
            </a:r>
          </a:p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dirty="0" smtClean="0">
                <a:solidFill>
                  <a:srgbClr val="990033"/>
                </a:solidFill>
              </a:rPr>
              <a:t>Combine phase </a:t>
            </a:r>
            <a:r>
              <a:rPr lang="en-US" sz="4600" dirty="0" smtClean="0">
                <a:solidFill>
                  <a:srgbClr val="E4CFA0"/>
                </a:solidFill>
              </a:rPr>
              <a:t>to combine reductions</a:t>
            </a:r>
          </a:p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dirty="0" smtClean="0">
                <a:solidFill>
                  <a:srgbClr val="E4CFA0"/>
                </a:solidFill>
              </a:rPr>
              <a:t>User Program is the </a:t>
            </a:r>
            <a:r>
              <a:rPr lang="en-US" sz="4600" b="1" dirty="0" smtClean="0">
                <a:solidFill>
                  <a:srgbClr val="E4CFA0"/>
                </a:solidFill>
              </a:rPr>
              <a:t>composer</a:t>
            </a:r>
            <a:r>
              <a:rPr lang="en-US" sz="4600" dirty="0" smtClean="0">
                <a:solidFill>
                  <a:srgbClr val="E4CFA0"/>
                </a:solidFill>
              </a:rPr>
              <a:t> of MapReduce computations</a:t>
            </a:r>
          </a:p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600" b="1" dirty="0" smtClean="0">
                <a:solidFill>
                  <a:srgbClr val="990033"/>
                </a:solidFill>
              </a:rPr>
              <a:t>Extends</a:t>
            </a:r>
            <a:r>
              <a:rPr lang="en-US" sz="4600" b="1" dirty="0" smtClean="0">
                <a:solidFill>
                  <a:srgbClr val="E4CFA0"/>
                </a:solidFill>
              </a:rPr>
              <a:t> the MapReduce model to </a:t>
            </a:r>
            <a:r>
              <a:rPr lang="en-US" sz="4600" b="1" dirty="0" smtClean="0">
                <a:solidFill>
                  <a:srgbClr val="00B0F0"/>
                </a:solidFill>
              </a:rPr>
              <a:t>iterative</a:t>
            </a:r>
            <a:r>
              <a:rPr lang="en-US" sz="4600" b="1" dirty="0" smtClean="0">
                <a:solidFill>
                  <a:srgbClr val="E4CFA0"/>
                </a:solidFill>
              </a:rPr>
              <a:t> computations</a:t>
            </a:r>
          </a:p>
          <a:p>
            <a:pPr marL="489833" indent="-489833" defTabSz="1306220">
              <a:spcBef>
                <a:spcPct val="20000"/>
              </a:spcBef>
              <a:defRPr/>
            </a:pPr>
            <a:endParaRPr lang="en-US" sz="4600" dirty="0" smtClean="0">
              <a:solidFill>
                <a:srgbClr val="E4CFA0"/>
              </a:solidFill>
            </a:endParaRPr>
          </a:p>
          <a:p>
            <a:pPr marL="489833" indent="-489833" defTabSz="130622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46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838200" y="990600"/>
            <a:ext cx="5486400" cy="28956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1"/>
                  </a:solidFill>
                </a:rPr>
                <a:t>D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0"/>
              <a:ext cx="834100" cy="58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MR</a:t>
              </a:r>
            </a:p>
            <a:p>
              <a:pPr algn="ctr"/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Driver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0"/>
              <a:ext cx="990600" cy="961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2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Pub/Sub Broker Network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1"/>
                  </a:solidFill>
                </a:rPr>
                <a:t>D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0"/>
              <a:ext cx="1348660" cy="378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File System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2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0" y="1219200"/>
              <a:ext cx="1262187" cy="329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E4CFA0"/>
                  </a:solidFill>
                </a:rPr>
                <a:t>Worker Nodes</a:t>
              </a:r>
              <a:endParaRPr lang="en-US" sz="2000" b="1" dirty="0">
                <a:solidFill>
                  <a:srgbClr val="E4CFA0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6446519" y="1158240"/>
            <a:ext cx="487680" cy="27432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6446519" y="1615440"/>
            <a:ext cx="365760" cy="27432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6568439" y="2621280"/>
            <a:ext cx="243840" cy="36576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sz="2000" b="1" dirty="0"/>
          </a:p>
        </p:txBody>
      </p:sp>
      <p:sp>
        <p:nvSpPr>
          <p:cNvPr id="248" name="Rectangle 247"/>
          <p:cNvSpPr/>
          <p:nvPr/>
        </p:nvSpPr>
        <p:spPr>
          <a:xfrm>
            <a:off x="6446519" y="2164080"/>
            <a:ext cx="487680" cy="274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934200" y="1066800"/>
            <a:ext cx="1599738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</a:rPr>
              <a:t>Map Worker</a:t>
            </a:r>
            <a:endParaRPr lang="en-US" sz="2000" b="1" dirty="0">
              <a:solidFill>
                <a:srgbClr val="E4CFA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934199" y="1524000"/>
            <a:ext cx="1894113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</a:rPr>
              <a:t>Reduce Worker</a:t>
            </a:r>
            <a:endParaRPr lang="en-US" sz="2000" b="1" dirty="0">
              <a:solidFill>
                <a:srgbClr val="E4CFA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934199" y="2072640"/>
            <a:ext cx="1534977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</a:rPr>
              <a:t>MRDeamon</a:t>
            </a:r>
            <a:endParaRPr lang="en-US" sz="2000" b="1" dirty="0">
              <a:solidFill>
                <a:srgbClr val="E4CFA0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934200" y="2529840"/>
            <a:ext cx="2059608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</a:rPr>
              <a:t>Data Read/Write</a:t>
            </a:r>
            <a:endParaRPr lang="en-US" sz="2000" b="1" dirty="0">
              <a:solidFill>
                <a:srgbClr val="E4CFA0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6508749" y="3351530"/>
            <a:ext cx="365760" cy="2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6934199" y="3078480"/>
            <a:ext cx="1949513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</a:rPr>
              <a:t>Communication</a:t>
            </a:r>
            <a:endParaRPr lang="en-US" sz="2000" b="1" dirty="0">
              <a:solidFill>
                <a:srgbClr val="E4CFA0"/>
              </a:solidFill>
            </a:endParaRPr>
          </a:p>
        </p:txBody>
      </p:sp>
      <p:sp>
        <p:nvSpPr>
          <p:cNvPr id="66" name="Arc 65"/>
          <p:cNvSpPr/>
          <p:nvPr/>
        </p:nvSpPr>
        <p:spPr>
          <a:xfrm rot="5400000">
            <a:off x="10762610" y="1185550"/>
            <a:ext cx="2926080" cy="2231381"/>
          </a:xfrm>
          <a:prstGeom prst="arc">
            <a:avLst>
              <a:gd name="adj1" fmla="val 9129194"/>
              <a:gd name="adj2" fmla="val 1583525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9448800" y="2057400"/>
            <a:ext cx="2971800" cy="439674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  <a:latin typeface="+mj-lt"/>
                <a:cs typeface="Courier New" pitchFamily="49" charset="0"/>
              </a:rPr>
              <a:t>Reduce (Key, List&lt;Value&gt;)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938760" y="609600"/>
            <a:ext cx="1289845" cy="5781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30622" tIns="65311" rIns="130622" bIns="65311" rtlCol="0">
            <a:sp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</a:rPr>
              <a:t>Iterate</a:t>
            </a:r>
            <a:endParaRPr lang="en-US" sz="2800" b="1" dirty="0">
              <a:solidFill>
                <a:srgbClr val="990033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10821670" y="1827530"/>
            <a:ext cx="457200" cy="25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982200" y="1143000"/>
            <a:ext cx="2117059" cy="439674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  <a:cs typeface="Courier New" pitchFamily="49" charset="0"/>
              </a:rPr>
              <a:t>Map(Key, Value) 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479281" y="2971800"/>
            <a:ext cx="3169919" cy="439674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2000" b="1" dirty="0" smtClean="0">
                <a:solidFill>
                  <a:srgbClr val="E4CFA0"/>
                </a:solidFill>
                <a:latin typeface="+mj-lt"/>
                <a:cs typeface="Courier New" pitchFamily="49" charset="0"/>
              </a:rPr>
              <a:t>Combine (Key, List&lt;Value&gt;)</a:t>
            </a:r>
            <a:endParaRPr lang="en-US" sz="2000" b="1" dirty="0">
              <a:solidFill>
                <a:srgbClr val="E4CFA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2679680" y="1950720"/>
            <a:ext cx="1950720" cy="640080"/>
          </a:xfrm>
          <a:prstGeom prst="ellipse">
            <a:avLst/>
          </a:prstGeom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rgbClr val="990033"/>
                </a:solidFill>
              </a:rPr>
              <a:t>User Program</a:t>
            </a:r>
            <a:endParaRPr lang="en-US" sz="2000" b="1" dirty="0">
              <a:solidFill>
                <a:srgbClr val="990033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10821670" y="2741930"/>
            <a:ext cx="457200" cy="25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277600" y="5181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CFA0"/>
                </a:solidFill>
              </a:rPr>
              <a:t>Different synchronization and intercommunication mechanisms used by the parallel runtimes</a:t>
            </a:r>
            <a:endParaRPr lang="en-US" sz="2000" dirty="0">
              <a:solidFill>
                <a:srgbClr val="E4CFA0"/>
              </a:solidFill>
            </a:endParaRPr>
          </a:p>
        </p:txBody>
      </p:sp>
      <p:grpSp>
        <p:nvGrpSpPr>
          <p:cNvPr id="8" name="Group 126"/>
          <p:cNvGrpSpPr/>
          <p:nvPr/>
        </p:nvGrpSpPr>
        <p:grpSpPr>
          <a:xfrm>
            <a:off x="8001000" y="3733800"/>
            <a:ext cx="3200400" cy="3962401"/>
            <a:chOff x="8305800" y="3809999"/>
            <a:chExt cx="2543175" cy="3659429"/>
          </a:xfrm>
        </p:grpSpPr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9379614" y="4737431"/>
              <a:ext cx="185486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 flipH="1" flipV="1">
              <a:off x="9521496" y="4737431"/>
              <a:ext cx="185486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6200000" flipV="1">
              <a:off x="9235750" y="4737430"/>
              <a:ext cx="1854862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9664371" y="4737431"/>
              <a:ext cx="185486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8484725" y="4469275"/>
              <a:ext cx="253338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V="1">
              <a:off x="8636001" y="4470399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8331200" y="4470398"/>
              <a:ext cx="253998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V="1">
              <a:off x="8788401" y="4470399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V="1">
              <a:off x="8503644" y="500446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V="1">
              <a:off x="8645195" y="50041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V="1">
              <a:off x="8359447" y="5004131"/>
              <a:ext cx="25465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V="1">
              <a:off x="8788070" y="50041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8477713" y="3942887"/>
              <a:ext cx="26736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 flipH="1" flipV="1">
              <a:off x="8629650" y="3943350"/>
              <a:ext cx="266702" cy="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 flipH="1" flipV="1">
              <a:off x="8325644" y="3942556"/>
              <a:ext cx="266701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8782844" y="3942556"/>
              <a:ext cx="266701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8305800" y="6019800"/>
              <a:ext cx="809625" cy="1172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64008" tIns="32004" rIns="64008" bIns="32004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Yahoo </a:t>
              </a:r>
              <a:r>
                <a:rPr lang="en-US" sz="900" dirty="0" err="1" smtClean="0">
                  <a:solidFill>
                    <a:schemeClr val="tx1"/>
                  </a:solidFill>
                </a:rPr>
                <a:t>Hadoop</a:t>
              </a:r>
              <a:r>
                <a:rPr lang="en-US" sz="900" dirty="0" smtClean="0">
                  <a:solidFill>
                    <a:schemeClr val="tx1"/>
                  </a:solidFill>
                </a:rPr>
                <a:t> uses short running processes communicating via disk and tracking processes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144000" y="6019800"/>
              <a:ext cx="809625" cy="1449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64008" tIns="32004" rIns="64008" bIns="32004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Microsoft DRYAD uses short running processes communicating via pipes disk or shared memory between cores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982200" y="6019800"/>
              <a:ext cx="866775" cy="1034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64008" tIns="32004" rIns="64008" bIns="32004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MapReduce ++ is long running processing with asynchronous distributed </a:t>
              </a:r>
              <a:r>
                <a:rPr lang="en-US" sz="900" dirty="0" err="1" smtClean="0">
                  <a:solidFill>
                    <a:schemeClr val="tx1"/>
                  </a:solidFill>
                </a:rPr>
                <a:t>Randezvous</a:t>
              </a:r>
              <a:r>
                <a:rPr lang="en-US" sz="900" dirty="0" smtClean="0">
                  <a:solidFill>
                    <a:schemeClr val="tx1"/>
                  </a:solidFill>
                </a:rPr>
                <a:t> synchronization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8305800" y="40386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Disk HTTP</a:t>
              </a:r>
              <a:endParaRPr lang="en-US" sz="1000" b="1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8305800" y="45720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Disk HTTP</a:t>
              </a:r>
              <a:endParaRPr lang="en-US" sz="1000" b="1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8305800" y="51054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Disk HTTP</a:t>
              </a:r>
              <a:endParaRPr lang="en-US" sz="1000" b="1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rot="16200000" flipV="1">
              <a:off x="8503644" y="553786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V="1">
              <a:off x="8645195" y="55375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 flipV="1">
              <a:off x="8359447" y="5537531"/>
              <a:ext cx="25465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 flipV="1">
              <a:off x="8788070" y="55375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05800" y="56388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Disk HTTP</a:t>
              </a:r>
              <a:endParaRPr lang="en-US" sz="1000" b="1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5400000" flipH="1" flipV="1">
              <a:off x="9322925" y="4469275"/>
              <a:ext cx="253338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9474201" y="4470399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9169400" y="4470398"/>
              <a:ext cx="253998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V="1">
              <a:off x="9626601" y="4470399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V="1">
              <a:off x="9341844" y="500446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6200000" flipV="1">
              <a:off x="9483395" y="50041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 flipV="1">
              <a:off x="9197647" y="5004131"/>
              <a:ext cx="25465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V="1">
              <a:off x="9626270" y="50041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9315913" y="3942887"/>
              <a:ext cx="26736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9467850" y="3943350"/>
              <a:ext cx="266702" cy="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9163844" y="3942556"/>
              <a:ext cx="266701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 flipH="1" flipV="1">
              <a:off x="9621044" y="3942556"/>
              <a:ext cx="266701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/>
            <p:cNvSpPr/>
            <p:nvPr/>
          </p:nvSpPr>
          <p:spPr>
            <a:xfrm>
              <a:off x="9144000" y="40386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Pipes</a:t>
              </a:r>
              <a:endParaRPr lang="en-US" sz="1000" b="1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9144000" y="45720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Pipes</a:t>
              </a:r>
              <a:endParaRPr lang="en-US" sz="1000" b="1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9144000" y="51054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Pipes</a:t>
              </a:r>
              <a:endParaRPr lang="en-US" sz="1000" b="1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rot="16200000" flipV="1">
              <a:off x="9341844" y="553786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V="1">
              <a:off x="9483395" y="55375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16200000" flipV="1">
              <a:off x="9197647" y="5537531"/>
              <a:ext cx="25465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9626270" y="5537530"/>
              <a:ext cx="254661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9144000" y="56388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Pipes</a:t>
              </a:r>
              <a:endParaRPr lang="en-US" sz="1000" b="1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982200" y="40386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Pub-Sub Bus</a:t>
              </a:r>
              <a:endParaRPr lang="en-US" sz="1000" b="1" dirty="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9982200" y="45720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Pub-Sub Bus</a:t>
              </a:r>
              <a:endParaRPr lang="en-US" sz="1000" b="1" dirty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9982200" y="51054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Pub-Sub Bus</a:t>
              </a:r>
              <a:endParaRPr lang="en-US" sz="1000" b="1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9982200" y="5638800"/>
              <a:ext cx="762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sz="1000" b="1" dirty="0" smtClean="0"/>
                <a:t>Pub-Sub Bus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478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Performance </a:t>
            </a:r>
            <a:r>
              <a:rPr lang="en-US" dirty="0" smtClean="0"/>
              <a:t>Dimension Reduction and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Need is pervasive</a:t>
            </a:r>
          </a:p>
          <a:p>
            <a:pPr lvl="1"/>
            <a:r>
              <a:rPr lang="en-US" dirty="0" smtClean="0"/>
              <a:t>Large and high dimensional data are everywhere: biology, physics, Internet, …</a:t>
            </a:r>
          </a:p>
          <a:p>
            <a:pPr lvl="1"/>
            <a:r>
              <a:rPr lang="en-US" dirty="0" smtClean="0"/>
              <a:t>Visualization can help data analysis</a:t>
            </a:r>
          </a:p>
          <a:p>
            <a:r>
              <a:rPr lang="en-US" dirty="0" smtClean="0"/>
              <a:t> Visualization with high performance</a:t>
            </a:r>
          </a:p>
          <a:p>
            <a:pPr lvl="1"/>
            <a:r>
              <a:rPr lang="en-US" dirty="0" smtClean="0"/>
              <a:t>Map high-dimensional data into low dimensions.</a:t>
            </a:r>
          </a:p>
          <a:p>
            <a:pPr lvl="1"/>
            <a:r>
              <a:rPr lang="en-US" dirty="0" smtClean="0"/>
              <a:t>Need high performance for processing large data</a:t>
            </a:r>
          </a:p>
          <a:p>
            <a:pPr lvl="1"/>
            <a:r>
              <a:rPr lang="en-US" dirty="0" smtClean="0"/>
              <a:t>Developing high performance visualization algorithms: MDS</a:t>
            </a:r>
            <a:r>
              <a:rPr lang="en-US" sz="2900" dirty="0" smtClean="0"/>
              <a:t>(Multi-dimensional Scaling)</a:t>
            </a:r>
            <a:r>
              <a:rPr lang="en-US" dirty="0" smtClean="0"/>
              <a:t>, GTM</a:t>
            </a:r>
            <a:r>
              <a:rPr lang="en-US" sz="2900" dirty="0" smtClean="0"/>
              <a:t>(Generative Topographic Mapping)</a:t>
            </a:r>
            <a:r>
              <a:rPr lang="en-US" dirty="0" smtClean="0"/>
              <a:t>, DA-MDS</a:t>
            </a:r>
            <a:r>
              <a:rPr lang="en-US" sz="2900" dirty="0" smtClean="0"/>
              <a:t>(Deterministic Annealing MDS)</a:t>
            </a:r>
            <a:r>
              <a:rPr lang="en-US" dirty="0" smtClean="0"/>
              <a:t>, DA-GTM</a:t>
            </a:r>
            <a:r>
              <a:rPr lang="en-US" sz="3000" dirty="0" smtClean="0"/>
              <a:t>(Deterministic Annealing GTM</a:t>
            </a:r>
            <a:r>
              <a:rPr lang="en-US" sz="2900" dirty="0" smtClean="0">
                <a:solidFill>
                  <a:prstClr val="black"/>
                </a:solidFill>
              </a:rPr>
              <a:t>)</a:t>
            </a:r>
            <a:r>
              <a:rPr lang="en-US" dirty="0" smtClean="0"/>
              <a:t>,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-76200"/>
            <a:ext cx="1316736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Biology Clustering Results</a:t>
            </a:r>
            <a:endParaRPr lang="en-US" dirty="0"/>
          </a:p>
        </p:txBody>
      </p:sp>
      <p:pic>
        <p:nvPicPr>
          <p:cNvPr id="4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523999"/>
            <a:ext cx="7010399" cy="47244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MG30000-17cluster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7340" y="1524000"/>
            <a:ext cx="6562060" cy="472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743200" y="6385560"/>
            <a:ext cx="280416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/>
              <a:t>Alu</a:t>
            </a:r>
            <a:r>
              <a:rPr lang="en-US" dirty="0" smtClean="0"/>
              <a:t>  families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87840" y="6400800"/>
            <a:ext cx="280416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/>
              <a:t>Metagenomics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26 Million </a:t>
            </a:r>
            <a:r>
              <a:rPr lang="en-US" dirty="0" err="1" smtClean="0"/>
              <a:t>PubChem</a:t>
            </a:r>
            <a:r>
              <a:rPr lang="en-US" dirty="0" smtClean="0"/>
              <a:t>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26 million </a:t>
            </a:r>
            <a:r>
              <a:rPr lang="en-US" dirty="0" err="1" smtClean="0"/>
              <a:t>PubChem</a:t>
            </a:r>
            <a:r>
              <a:rPr lang="en-US" dirty="0" smtClean="0"/>
              <a:t> compounds with 166 features</a:t>
            </a:r>
          </a:p>
          <a:p>
            <a:pPr lvl="1"/>
            <a:r>
              <a:rPr lang="en-US" dirty="0" smtClean="0"/>
              <a:t>Drug discovery</a:t>
            </a:r>
          </a:p>
          <a:p>
            <a:pPr lvl="1"/>
            <a:r>
              <a:rPr lang="en-US" dirty="0" smtClean="0"/>
              <a:t>Bioassay </a:t>
            </a:r>
          </a:p>
          <a:p>
            <a:r>
              <a:rPr lang="en-US" dirty="0" smtClean="0"/>
              <a:t>3D visualization for data exploration/mining</a:t>
            </a:r>
          </a:p>
          <a:p>
            <a:pPr lvl="1"/>
            <a:r>
              <a:rPr lang="en-US" dirty="0" smtClean="0"/>
              <a:t>Mapping by MDS</a:t>
            </a:r>
            <a:r>
              <a:rPr lang="en-US" sz="2900" spc="-214" dirty="0" smtClean="0"/>
              <a:t>(Multi-dimensional Scaling)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GTM</a:t>
            </a:r>
            <a:r>
              <a:rPr lang="en-US" sz="2900" spc="-214" dirty="0" smtClean="0"/>
              <a:t>(Generative Topographic Mapping)</a:t>
            </a:r>
          </a:p>
          <a:p>
            <a:pPr lvl="1"/>
            <a:r>
              <a:rPr lang="en-US" dirty="0" smtClean="0"/>
              <a:t>Interactive visualization tool </a:t>
            </a:r>
            <a:r>
              <a:rPr lang="en-US" dirty="0" err="1" smtClean="0">
                <a:solidFill>
                  <a:srgbClr val="990033"/>
                </a:solidFill>
              </a:rPr>
              <a:t>PlotViz</a:t>
            </a:r>
            <a:endParaRPr lang="en-US" dirty="0" smtClean="0">
              <a:solidFill>
                <a:srgbClr val="990033"/>
              </a:solidFill>
            </a:endParaRPr>
          </a:p>
          <a:p>
            <a:pPr lvl="1"/>
            <a:r>
              <a:rPr lang="en-US" dirty="0" smtClean="0"/>
              <a:t>Discover hidden structures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4954"/>
          <a:stretch>
            <a:fillRect/>
          </a:stretch>
        </p:blipFill>
        <p:spPr bwMode="auto">
          <a:xfrm>
            <a:off x="228600" y="1600200"/>
            <a:ext cx="5486400" cy="527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t="1230" r="8571" b="1537"/>
          <a:stretch>
            <a:fillRect/>
          </a:stretch>
        </p:blipFill>
        <p:spPr bwMode="auto">
          <a:xfrm>
            <a:off x="5638800" y="1600200"/>
            <a:ext cx="5486400" cy="527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MDS/GTM for 100K </a:t>
            </a:r>
            <a:r>
              <a:rPr lang="en-US" dirty="0" err="1" smtClean="0"/>
              <a:t>PubChem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54240" y="7010400"/>
            <a:ext cx="280416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7010400"/>
            <a:ext cx="280416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b="1" dirty="0" smtClean="0"/>
              <a:t>MDS </a:t>
            </a:r>
            <a:endParaRPr lang="en-US" b="1" dirty="0"/>
          </a:p>
        </p:txBody>
      </p:sp>
      <p:grpSp>
        <p:nvGrpSpPr>
          <p:cNvPr id="3" name="Group 22"/>
          <p:cNvGrpSpPr/>
          <p:nvPr/>
        </p:nvGrpSpPr>
        <p:grpSpPr>
          <a:xfrm>
            <a:off x="11430000" y="3352800"/>
            <a:ext cx="2926080" cy="2809554"/>
            <a:chOff x="11430000" y="3886200"/>
            <a:chExt cx="2926080" cy="2809554"/>
          </a:xfrm>
        </p:grpSpPr>
        <p:sp>
          <p:nvSpPr>
            <p:cNvPr id="16" name="Rectangle 15"/>
            <p:cNvSpPr/>
            <p:nvPr/>
          </p:nvSpPr>
          <p:spPr>
            <a:xfrm>
              <a:off x="11430000" y="4191000"/>
              <a:ext cx="365760" cy="365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87200" y="3886200"/>
              <a:ext cx="2468880" cy="2809554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&gt; 300 </a:t>
              </a:r>
            </a:p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200 ~ 300</a:t>
              </a:r>
            </a:p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100 ~ 200</a:t>
              </a:r>
            </a:p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&lt; 100</a:t>
              </a:r>
              <a:endParaRPr lang="en-US" sz="2900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00" y="4831644"/>
              <a:ext cx="365760" cy="365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0" y="6138333"/>
              <a:ext cx="365760" cy="3657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0" y="5486400"/>
              <a:ext cx="365760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277600" y="2209800"/>
            <a:ext cx="2895600" cy="111678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Number of Activity Results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3810" r="8572" b="3832"/>
          <a:stretch>
            <a:fillRect/>
          </a:stretch>
        </p:blipFill>
        <p:spPr bwMode="auto">
          <a:xfrm>
            <a:off x="5943600" y="1600200"/>
            <a:ext cx="5257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t="-1465" r="1683" b="-1099"/>
          <a:stretch>
            <a:fillRect/>
          </a:stretch>
        </p:blipFill>
        <p:spPr bwMode="auto">
          <a:xfrm>
            <a:off x="228600" y="1524000"/>
            <a:ext cx="5638800" cy="540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Bioassay activity in </a:t>
            </a:r>
            <a:r>
              <a:rPr lang="en-US" dirty="0" err="1" smtClean="0"/>
              <a:t>PubChem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6934200"/>
            <a:ext cx="280416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MDS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15200" y="6934200"/>
            <a:ext cx="280416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11475720" y="2819400"/>
            <a:ext cx="2926080" cy="2809554"/>
            <a:chOff x="11430000" y="2590800"/>
            <a:chExt cx="2926080" cy="2809554"/>
          </a:xfrm>
        </p:grpSpPr>
        <p:sp>
          <p:nvSpPr>
            <p:cNvPr id="15" name="Rectangle 14"/>
            <p:cNvSpPr/>
            <p:nvPr/>
          </p:nvSpPr>
          <p:spPr>
            <a:xfrm>
              <a:off x="11430000" y="2895600"/>
              <a:ext cx="365760" cy="365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7200" y="2590800"/>
              <a:ext cx="2468880" cy="2809554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Highly Active</a:t>
              </a:r>
            </a:p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Active</a:t>
              </a:r>
            </a:p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Inactive</a:t>
              </a:r>
            </a:p>
            <a:p>
              <a:pPr>
                <a:lnSpc>
                  <a:spcPct val="150000"/>
                </a:lnSpc>
              </a:pPr>
              <a:r>
                <a:rPr lang="en-US" sz="2900" dirty="0" smtClean="0">
                  <a:solidFill>
                    <a:schemeClr val="bg2"/>
                  </a:solidFill>
                </a:rPr>
                <a:t>Highly Inactive</a:t>
              </a:r>
              <a:endParaRPr lang="en-US" sz="29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430000" y="3536244"/>
              <a:ext cx="365760" cy="3657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0" y="484293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0000" y="4191000"/>
              <a:ext cx="365760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0" y="16764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MDS/GTM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66003"/>
            <a:ext cx="263860" cy="5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66003"/>
            <a:ext cx="263860" cy="5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266003"/>
            <a:ext cx="263860" cy="5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1478" t="5681" r="2463" b="2012"/>
          <a:stretch>
            <a:fillRect/>
          </a:stretch>
        </p:blipFill>
        <p:spPr bwMode="auto">
          <a:xfrm>
            <a:off x="5257800" y="1524000"/>
            <a:ext cx="7193280" cy="5303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3779520" cy="31546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648200"/>
            <a:ext cx="3779520" cy="31089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ectangle 13"/>
          <p:cNvSpPr/>
          <p:nvPr/>
        </p:nvSpPr>
        <p:spPr>
          <a:xfrm rot="16200000">
            <a:off x="-373379" y="2811780"/>
            <a:ext cx="234696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MDS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373379" y="6012180"/>
            <a:ext cx="234696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44640" y="6934200"/>
            <a:ext cx="417576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Canonical Correlation between MDS &amp; GTM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Obesity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4311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Discover environmental factors related with child obesity</a:t>
            </a:r>
          </a:p>
          <a:p>
            <a:r>
              <a:rPr lang="en-US" sz="4000" dirty="0" smtClean="0"/>
              <a:t>About 137,000 Patient records with 8 health-related and 97 environmental factors has been analyzed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31520" y="3867616"/>
            <a:ext cx="256032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Health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3760" y="3867616"/>
            <a:ext cx="316992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Environment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" y="4416256"/>
            <a:ext cx="256032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BMI</a:t>
            </a:r>
          </a:p>
          <a:p>
            <a:pPr algn="ctr"/>
            <a:r>
              <a:rPr lang="en-US" dirty="0" smtClean="0"/>
              <a:t>Blood Pressure</a:t>
            </a:r>
          </a:p>
          <a:p>
            <a:pPr algn="ctr"/>
            <a:r>
              <a:rPr lang="en-US" dirty="0" smtClean="0"/>
              <a:t>Weight</a:t>
            </a:r>
          </a:p>
          <a:p>
            <a:pPr algn="ctr"/>
            <a:r>
              <a:rPr lang="en-US" dirty="0" smtClean="0"/>
              <a:t>Height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3760" y="4416256"/>
            <a:ext cx="316992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Greenness</a:t>
            </a:r>
          </a:p>
          <a:p>
            <a:pPr algn="ctr"/>
            <a:r>
              <a:rPr lang="en-US" dirty="0" smtClean="0"/>
              <a:t>Neighborhood</a:t>
            </a:r>
          </a:p>
          <a:p>
            <a:pPr algn="ctr"/>
            <a:r>
              <a:rPr lang="en-US" dirty="0" smtClean="0"/>
              <a:t>Population</a:t>
            </a:r>
          </a:p>
          <a:p>
            <a:pPr algn="ctr"/>
            <a:r>
              <a:rPr lang="en-US" dirty="0" smtClean="0"/>
              <a:t>Income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581038" y="3867616"/>
            <a:ext cx="3535680" cy="82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b="1" dirty="0" smtClean="0"/>
              <a:t>Genetic Algorithm</a:t>
            </a:r>
            <a:endParaRPr lang="en-US" b="1" dirty="0"/>
          </a:p>
        </p:txBody>
      </p:sp>
      <p:sp>
        <p:nvSpPr>
          <p:cNvPr id="44040" name="Gear"/>
          <p:cNvSpPr>
            <a:spLocks noEditPoints="1" noChangeArrowheads="1"/>
          </p:cNvSpPr>
          <p:nvPr/>
        </p:nvSpPr>
        <p:spPr bwMode="auto">
          <a:xfrm>
            <a:off x="8290561" y="3684736"/>
            <a:ext cx="1412398" cy="100918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81038" y="4870111"/>
            <a:ext cx="3535680" cy="82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b="1" dirty="0" smtClean="0"/>
              <a:t>Canonical Correlation Analysis</a:t>
            </a:r>
            <a:endParaRPr lang="en-US" b="1" dirty="0"/>
          </a:p>
        </p:txBody>
      </p:sp>
      <p:sp>
        <p:nvSpPr>
          <p:cNvPr id="24" name="Gear"/>
          <p:cNvSpPr>
            <a:spLocks noEditPoints="1" noChangeArrowheads="1"/>
          </p:cNvSpPr>
          <p:nvPr/>
        </p:nvSpPr>
        <p:spPr bwMode="auto">
          <a:xfrm>
            <a:off x="8290561" y="4687232"/>
            <a:ext cx="1412398" cy="100918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81038" y="5879296"/>
            <a:ext cx="3535680" cy="82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b="1" dirty="0" smtClean="0"/>
              <a:t>Visualization</a:t>
            </a:r>
            <a:endParaRPr lang="en-US" b="1" dirty="0"/>
          </a:p>
        </p:txBody>
      </p:sp>
      <p:sp>
        <p:nvSpPr>
          <p:cNvPr id="26" name="Gear"/>
          <p:cNvSpPr>
            <a:spLocks noEditPoints="1" noChangeArrowheads="1"/>
          </p:cNvSpPr>
          <p:nvPr/>
        </p:nvSpPr>
        <p:spPr bwMode="auto">
          <a:xfrm>
            <a:off x="8290561" y="5696416"/>
            <a:ext cx="1412398" cy="100918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8" name="Curved Right Arrow 27"/>
          <p:cNvSpPr/>
          <p:nvPr/>
        </p:nvSpPr>
        <p:spPr>
          <a:xfrm flipH="1" flipV="1">
            <a:off x="13289280" y="4141936"/>
            <a:ext cx="853440" cy="2286000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827520" y="4782016"/>
            <a:ext cx="1341120" cy="82296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0728960" y="4693920"/>
            <a:ext cx="975360" cy="1828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0728960" y="5699760"/>
            <a:ext cx="975360" cy="1828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87680" y="1184910"/>
            <a:ext cx="13167360" cy="4682490"/>
            <a:chOff x="1284" y="456"/>
            <a:chExt cx="9186" cy="4116"/>
          </a:xfrm>
        </p:grpSpPr>
        <p:pic>
          <p:nvPicPr>
            <p:cNvPr id="351236" name="Picture 4" descr="C:\Documents and Settings\Geoffrey Fox\Desktop\URGENT\CCA-MDS Pics\PatientMDSR9pc_env_weight_0.png"/>
            <p:cNvPicPr>
              <a:picLocks noChangeAspect="1" noChangeArrowheads="1"/>
            </p:cNvPicPr>
            <p:nvPr/>
          </p:nvPicPr>
          <p:blipFill>
            <a:blip r:embed="rId3" cstate="print"/>
            <a:srcRect l="23219" t="17268" r="16486" b="11006"/>
            <a:stretch>
              <a:fillRect/>
            </a:stretch>
          </p:blipFill>
          <p:spPr bwMode="auto">
            <a:xfrm>
              <a:off x="5340" y="456"/>
              <a:ext cx="5130" cy="4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351237" name="Picture 0" descr="cca_correlati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4" y="456"/>
              <a:ext cx="4026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1313328" y="1737371"/>
            <a:ext cx="749677" cy="559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429"/>
              </a:spcAft>
            </a:pPr>
            <a:r>
              <a:rPr lang="en-US" sz="2000" dirty="0" smtClean="0">
                <a:latin typeface="Calibri" pitchFamily="34" charset="0"/>
              </a:rPr>
              <a:t>a)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6301616" y="1737371"/>
            <a:ext cx="768311" cy="559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429"/>
              </a:spcAft>
            </a:pPr>
            <a:r>
              <a:rPr lang="en-US" sz="2000" dirty="0" smtClean="0">
                <a:latin typeface="Calibri" pitchFamily="34" charset="0"/>
              </a:rPr>
              <a:t>b)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1" y="6002083"/>
            <a:ext cx="12190715" cy="93211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>
                <a:solidFill>
                  <a:srgbClr val="E4CFA0"/>
                </a:solidFill>
              </a:rPr>
              <a:t>a</a:t>
            </a:r>
            <a:r>
              <a:rPr lang="en-US" dirty="0">
                <a:solidFill>
                  <a:srgbClr val="E4CFA0"/>
                </a:solidFill>
              </a:rPr>
              <a:t>) The plot of the first pair of canonical variables for 635 Census Blocks </a:t>
            </a:r>
          </a:p>
          <a:p>
            <a:r>
              <a:rPr lang="en-US" dirty="0" smtClean="0">
                <a:solidFill>
                  <a:srgbClr val="E4CFA0"/>
                </a:solidFill>
              </a:rPr>
              <a:t>b</a:t>
            </a:r>
            <a:r>
              <a:rPr lang="en-US" dirty="0">
                <a:solidFill>
                  <a:srgbClr val="E4CFA0"/>
                </a:solidFill>
              </a:rPr>
              <a:t>) </a:t>
            </a:r>
            <a:r>
              <a:rPr lang="en-US" dirty="0" smtClean="0">
                <a:solidFill>
                  <a:srgbClr val="E4CFA0"/>
                </a:solidFill>
              </a:rPr>
              <a:t>The </a:t>
            </a:r>
            <a:r>
              <a:rPr lang="en-US" dirty="0">
                <a:solidFill>
                  <a:srgbClr val="E4CFA0"/>
                </a:solidFill>
              </a:rPr>
              <a:t>color coded correlation between MDS and first eigenvector of PCA decomposition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14630400" cy="1066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E4CFA0"/>
                </a:solidFill>
                <a:latin typeface="+mj-lt"/>
                <a:ea typeface="+mj-ea"/>
                <a:cs typeface="+mj-cs"/>
              </a:rPr>
              <a:t>Canonical Correlation Analysis and Multidimensional Scaling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Dynamic Virtual Cluster Hosting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715000"/>
            <a:ext cx="13411200" cy="433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 (32 nodes)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5129212"/>
            <a:ext cx="13411200" cy="433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138612"/>
            <a:ext cx="2057400" cy="8905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</a:t>
            </a:r>
          </a:p>
          <a:p>
            <a:pPr algn="ctr"/>
            <a:r>
              <a:rPr lang="en-US" dirty="0" smtClean="0"/>
              <a:t>Bare-system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4138612"/>
            <a:ext cx="1905000" cy="8905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on Xen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38612"/>
            <a:ext cx="2819400" cy="8905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Server 2008 Bare-system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48600" y="4138612"/>
            <a:ext cx="6172200" cy="8905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Switching from Linux Bare-system to Xen VMs to Windows 2008 HPC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3148012"/>
            <a:ext cx="2057400" cy="890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477000"/>
            <a:ext cx="1341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SW-G : Smith Waterman </a:t>
            </a:r>
            <a:r>
              <a:rPr lang="en-US" sz="3200" dirty="0" err="1" smtClean="0">
                <a:solidFill>
                  <a:schemeClr val="bg1"/>
                </a:solidFill>
              </a:rPr>
              <a:t>Gotoh</a:t>
            </a:r>
            <a:r>
              <a:rPr lang="en-US" sz="3200" dirty="0" smtClean="0">
                <a:solidFill>
                  <a:schemeClr val="bg1"/>
                </a:solidFill>
              </a:rPr>
              <a:t> Dissimilarity Computation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– A typical MapReduce style application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148012"/>
            <a:ext cx="1905000" cy="890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3148012"/>
            <a:ext cx="2819400" cy="8905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48600" y="3124200"/>
            <a:ext cx="2133600" cy="890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134600" y="3124200"/>
            <a:ext cx="1905000" cy="890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0" y="3124200"/>
            <a:ext cx="1828800" cy="8905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2209800"/>
            <a:ext cx="13411200" cy="661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6781800"/>
            <a:ext cx="9372600" cy="13698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Virtual Cluster provisioning via XCAT</a:t>
            </a:r>
          </a:p>
          <a:p>
            <a:r>
              <a:rPr lang="en-US" dirty="0" smtClean="0"/>
              <a:t>Supports both </a:t>
            </a:r>
            <a:r>
              <a:rPr lang="en-US" dirty="0" err="1" smtClean="0"/>
              <a:t>stateful</a:t>
            </a:r>
            <a:r>
              <a:rPr lang="en-US" dirty="0" smtClean="0"/>
              <a:t> and stateless OS images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6019800"/>
            <a:ext cx="11811000" cy="433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962400"/>
            <a:ext cx="2743200" cy="1362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Bare-system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3962400"/>
            <a:ext cx="3048000" cy="804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 Virtual Machines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0" y="3962400"/>
            <a:ext cx="27432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Windows Server 2008  HPC</a:t>
            </a:r>
          </a:p>
          <a:p>
            <a:pPr algn="ctr"/>
            <a:r>
              <a:rPr lang="en-US" dirty="0" smtClean="0"/>
              <a:t>Bare-system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201400" y="4800600"/>
            <a:ext cx="3048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0" y="3048000"/>
            <a:ext cx="58674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Microsoft DryadLINQ  / MPI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38400" y="3048000"/>
            <a:ext cx="5867399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 Hadoop / MapReduce++ / MPI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38400" y="1752600"/>
            <a:ext cx="11811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Smith Waterman Dissimilarities, CAP-3 Gene Assembly, </a:t>
            </a:r>
            <a:r>
              <a:rPr lang="en-US" dirty="0" err="1" smtClean="0"/>
              <a:t>PhyloD</a:t>
            </a:r>
            <a:r>
              <a:rPr lang="en-US" dirty="0" smtClean="0"/>
              <a:t> Using </a:t>
            </a:r>
            <a:r>
              <a:rPr lang="en-US" dirty="0" err="1" smtClean="0"/>
              <a:t>DryadLINQ</a:t>
            </a:r>
            <a:r>
              <a:rPr lang="en-US" dirty="0" smtClean="0"/>
              <a:t>, High Energy Physics, Clustering, Multidimensional Scaling, Generative Topological Mapping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38400" y="5434012"/>
            <a:ext cx="11811000" cy="433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7800" y="4800600"/>
            <a:ext cx="3048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2133600" y="1828800"/>
            <a:ext cx="193431" cy="8382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1981200"/>
            <a:ext cx="18459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2209800" y="3048000"/>
            <a:ext cx="152400" cy="6858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124200"/>
            <a:ext cx="1462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2209800" y="3962400"/>
            <a:ext cx="152400" cy="18288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4419600"/>
            <a:ext cx="205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Infrastructure software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2209800" y="5943600"/>
            <a:ext cx="152400" cy="533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0" y="5867400"/>
            <a:ext cx="1513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01400" y="3962400"/>
            <a:ext cx="3048000" cy="804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Server 2008 HPC</a:t>
            </a:r>
            <a:endParaRPr lang="en-US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0" y="152400"/>
            <a:ext cx="14630400" cy="1142999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Clouds Architecture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3167360" cy="1371600"/>
          </a:xfrm>
        </p:spPr>
        <p:txBody>
          <a:bodyPr/>
          <a:lstStyle/>
          <a:p>
            <a:r>
              <a:rPr lang="en-US" dirty="0" smtClean="0"/>
              <a:t>Monitoring Infrastructure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990600" y="4343400"/>
            <a:ext cx="609600" cy="1371600"/>
            <a:chOff x="1600200" y="1295400"/>
            <a:chExt cx="6096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Down Arrow 27"/>
          <p:cNvSpPr/>
          <p:nvPr/>
        </p:nvSpPr>
        <p:spPr>
          <a:xfrm rot="10800000">
            <a:off x="1219200" y="3657600"/>
            <a:ext cx="30480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1"/>
          <p:cNvGrpSpPr/>
          <p:nvPr/>
        </p:nvGrpSpPr>
        <p:grpSpPr>
          <a:xfrm>
            <a:off x="1219200" y="1219200"/>
            <a:ext cx="5823919" cy="2667000"/>
            <a:chOff x="2209800" y="2362200"/>
            <a:chExt cx="4270874" cy="2362200"/>
          </a:xfrm>
        </p:grpSpPr>
        <p:sp>
          <p:nvSpPr>
            <p:cNvPr id="2050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24480" y="3172097"/>
              <a:ext cx="36561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Pub/Sub Broker Network</a:t>
              </a:r>
            </a:p>
            <a:p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7162800" y="4419600"/>
            <a:ext cx="3124200" cy="2514600"/>
            <a:chOff x="5105400" y="5257801"/>
            <a:chExt cx="3124200" cy="2514600"/>
          </a:xfrm>
        </p:grpSpPr>
        <p:sp>
          <p:nvSpPr>
            <p:cNvPr id="33" name="Rectangle 32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34000" y="54864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Summarizer</a:t>
              </a:r>
              <a:endParaRPr lang="en-US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Switcher</a:t>
              </a:r>
              <a:endParaRPr lang="en-US" b="1" dirty="0"/>
            </a:p>
          </p:txBody>
        </p:sp>
      </p:grpSp>
      <p:sp>
        <p:nvSpPr>
          <p:cNvPr id="36" name="Left-Right Arrow 35"/>
          <p:cNvSpPr/>
          <p:nvPr/>
        </p:nvSpPr>
        <p:spPr>
          <a:xfrm rot="2459436">
            <a:off x="6057371" y="3584367"/>
            <a:ext cx="1219506" cy="57039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9296400" y="1219200"/>
            <a:ext cx="4495800" cy="2895600"/>
            <a:chOff x="8991600" y="3200400"/>
            <a:chExt cx="4495800" cy="2895600"/>
          </a:xfrm>
        </p:grpSpPr>
        <p:sp>
          <p:nvSpPr>
            <p:cNvPr id="38" name="Rectangle 37"/>
            <p:cNvSpPr/>
            <p:nvPr/>
          </p:nvSpPr>
          <p:spPr>
            <a:xfrm>
              <a:off x="8991600" y="3200400"/>
              <a:ext cx="4495800" cy="2895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1" name="Picture 3" descr="D:\academic\phd\Publications\SC09DocSymposium\monitor_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1200" y="3886200"/>
              <a:ext cx="3304352" cy="19050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9753600" y="3352800"/>
              <a:ext cx="30587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Monitoring Interface</a:t>
              </a:r>
              <a:endParaRPr lang="en-US" b="1" dirty="0"/>
            </a:p>
          </p:txBody>
        </p:sp>
      </p:grpSp>
      <p:sp>
        <p:nvSpPr>
          <p:cNvPr id="41" name="Down Arrow 40"/>
          <p:cNvSpPr/>
          <p:nvPr/>
        </p:nvSpPr>
        <p:spPr>
          <a:xfrm rot="16200000">
            <a:off x="7680526" y="1660722"/>
            <a:ext cx="1036462" cy="173808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0"/>
          <p:cNvGrpSpPr/>
          <p:nvPr/>
        </p:nvGrpSpPr>
        <p:grpSpPr>
          <a:xfrm>
            <a:off x="914400" y="5867400"/>
            <a:ext cx="4876800" cy="1905000"/>
            <a:chOff x="0" y="6553200"/>
            <a:chExt cx="4724400" cy="1905000"/>
          </a:xfrm>
        </p:grpSpPr>
        <p:sp>
          <p:nvSpPr>
            <p:cNvPr id="46" name="Rectangle 45"/>
            <p:cNvSpPr/>
            <p:nvPr/>
          </p:nvSpPr>
          <p:spPr>
            <a:xfrm>
              <a:off x="0" y="7519988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iDataplex</a:t>
              </a:r>
              <a:r>
                <a:rPr lang="en-US" b="1" dirty="0" smtClean="0"/>
                <a:t> Bare-metal Nodes </a:t>
              </a:r>
            </a:p>
            <a:p>
              <a:pPr algn="ctr"/>
              <a:r>
                <a:rPr lang="en-US" b="1" dirty="0" smtClean="0"/>
                <a:t>(32 nodes)</a:t>
              </a:r>
              <a:endParaRPr lang="en-US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553200"/>
              <a:ext cx="472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XCAT Infrastructure</a:t>
              </a:r>
              <a:endParaRPr lang="en-US" b="1" dirty="0"/>
            </a:p>
          </p:txBody>
        </p:sp>
      </p:grpSp>
      <p:sp>
        <p:nvSpPr>
          <p:cNvPr id="48" name="Down Arrow 47"/>
          <p:cNvSpPr/>
          <p:nvPr/>
        </p:nvSpPr>
        <p:spPr>
          <a:xfrm rot="5400000">
            <a:off x="6032939" y="5778061"/>
            <a:ext cx="735722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3"/>
          <p:cNvGrpSpPr/>
          <p:nvPr/>
        </p:nvGrpSpPr>
        <p:grpSpPr>
          <a:xfrm>
            <a:off x="1828800" y="4343400"/>
            <a:ext cx="609600" cy="1371600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2667000" y="4343400"/>
            <a:ext cx="609600" cy="1371600"/>
            <a:chOff x="1600200" y="1295400"/>
            <a:chExt cx="609600" cy="1371600"/>
          </a:xfrm>
        </p:grpSpPr>
        <p:sp>
          <p:nvSpPr>
            <p:cNvPr id="60" name="Rectangle 5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63"/>
          <p:cNvGrpSpPr/>
          <p:nvPr/>
        </p:nvGrpSpPr>
        <p:grpSpPr>
          <a:xfrm>
            <a:off x="3505200" y="4343400"/>
            <a:ext cx="609600" cy="1371600"/>
            <a:chOff x="1600200" y="1295400"/>
            <a:chExt cx="609600" cy="1371600"/>
          </a:xfrm>
        </p:grpSpPr>
        <p:sp>
          <p:nvSpPr>
            <p:cNvPr id="65" name="Rectangle 6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4343400" y="4343400"/>
            <a:ext cx="609600" cy="1371600"/>
            <a:chOff x="1600200" y="1295400"/>
            <a:chExt cx="609600" cy="1371600"/>
          </a:xfrm>
        </p:grpSpPr>
        <p:sp>
          <p:nvSpPr>
            <p:cNvPr id="70" name="Rectangle 6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5181600" y="4343400"/>
            <a:ext cx="609600" cy="1371600"/>
            <a:chOff x="1600200" y="1295400"/>
            <a:chExt cx="609600" cy="1371600"/>
          </a:xfrm>
        </p:grpSpPr>
        <p:sp>
          <p:nvSpPr>
            <p:cNvPr id="75" name="Rectangle 7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00200" y="4800600"/>
            <a:ext cx="3543534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Virtual/Physical Clusters</a:t>
            </a:r>
            <a:endParaRPr lang="en-US" b="1" dirty="0"/>
          </a:p>
        </p:txBody>
      </p:sp>
      <p:sp>
        <p:nvSpPr>
          <p:cNvPr id="82" name="Down Arrow 81"/>
          <p:cNvSpPr/>
          <p:nvPr/>
        </p:nvSpPr>
        <p:spPr>
          <a:xfrm rot="10800000">
            <a:off x="1981200" y="3657600"/>
            <a:ext cx="30480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Down Arrow 82"/>
          <p:cNvSpPr/>
          <p:nvPr/>
        </p:nvSpPr>
        <p:spPr>
          <a:xfrm rot="10800000">
            <a:off x="2819400" y="3657600"/>
            <a:ext cx="30480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 rot="10800000">
            <a:off x="3657600" y="3657600"/>
            <a:ext cx="30480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 rot="10800000">
            <a:off x="4495800" y="3657600"/>
            <a:ext cx="30480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wn Arrow 85"/>
          <p:cNvSpPr/>
          <p:nvPr/>
        </p:nvSpPr>
        <p:spPr>
          <a:xfrm rot="10800000">
            <a:off x="5257800" y="3657600"/>
            <a:ext cx="30480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13167360" cy="1371600"/>
          </a:xfrm>
        </p:spPr>
        <p:txBody>
          <a:bodyPr/>
          <a:lstStyle/>
          <a:p>
            <a:r>
              <a:rPr lang="en-US" dirty="0" smtClean="0"/>
              <a:t>SALSA HPC  Dynamic Virtual Clusters</a:t>
            </a:r>
            <a:endParaRPr lang="en-US" dirty="0"/>
          </a:p>
        </p:txBody>
      </p:sp>
      <p:pic>
        <p:nvPicPr>
          <p:cNvPr id="4" name="Content Placeholder 3" descr="monitor_fu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69168"/>
            <a:ext cx="14630400" cy="726043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743200" y="152400"/>
            <a:ext cx="96012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CFA0"/>
                </a:solidFill>
                <a:latin typeface="Rockwell Extra Bold" pitchFamily="18" charset="0"/>
              </a:rPr>
              <a:t>Life Science Demos</a:t>
            </a:r>
            <a:endParaRPr lang="en-US" sz="4800" b="1" dirty="0">
              <a:solidFill>
                <a:srgbClr val="E4CFA0"/>
              </a:solidFill>
              <a:latin typeface="Rockwell Extra Bol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2571895"/>
            <a:ext cx="1981200" cy="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211469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E4CFA0"/>
                </a:solidFill>
              </a:rPr>
              <a:t>Metagenomics</a:t>
            </a:r>
            <a:endParaRPr lang="en-US" sz="2400" b="1" i="1" dirty="0">
              <a:solidFill>
                <a:srgbClr val="E4CF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8858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CFA0"/>
                </a:solidFill>
              </a:rPr>
              <a:t>Clustering to find multiple genes</a:t>
            </a:r>
            <a:endParaRPr lang="en-US" sz="2000" dirty="0">
              <a:solidFill>
                <a:srgbClr val="E4CF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686300" y="2228995"/>
            <a:ext cx="381000" cy="3048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4400695"/>
            <a:ext cx="1828800" cy="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nut 23"/>
          <p:cNvSpPr/>
          <p:nvPr/>
        </p:nvSpPr>
        <p:spPr>
          <a:xfrm>
            <a:off x="5029200" y="2038495"/>
            <a:ext cx="152400" cy="152400"/>
          </a:xfrm>
          <a:prstGeom prst="donut">
            <a:avLst/>
          </a:prstGeom>
          <a:solidFill>
            <a:srgbClr val="891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943495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E4CFA0"/>
                </a:solidFill>
              </a:rPr>
              <a:t>Biology Data</a:t>
            </a:r>
            <a:endParaRPr lang="en-US" sz="2400" b="1" i="1" dirty="0">
              <a:solidFill>
                <a:srgbClr val="E4CF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0" y="523889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CFA0"/>
                </a:solidFill>
              </a:rPr>
              <a:t>Visualization of </a:t>
            </a:r>
            <a:r>
              <a:rPr lang="en-US" sz="2000" dirty="0" err="1" smtClean="0">
                <a:solidFill>
                  <a:srgbClr val="E4CFA0"/>
                </a:solidFill>
              </a:rPr>
              <a:t>PubChem</a:t>
            </a:r>
            <a:r>
              <a:rPr lang="en-US" sz="2000" smtClean="0">
                <a:solidFill>
                  <a:srgbClr val="E4CFA0"/>
                </a:solidFill>
              </a:rPr>
              <a:t> data </a:t>
            </a:r>
            <a:r>
              <a:rPr lang="en-US" sz="2000" dirty="0" smtClean="0">
                <a:solidFill>
                  <a:srgbClr val="E4CFA0"/>
                </a:solidFill>
              </a:rPr>
              <a:t>by using MDS and GTM</a:t>
            </a:r>
            <a:endParaRPr lang="en-US" sz="2000" b="1" i="1" dirty="0">
              <a:solidFill>
                <a:srgbClr val="E4CFA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914900" y="4057795"/>
            <a:ext cx="381000" cy="3048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nut 29"/>
          <p:cNvSpPr/>
          <p:nvPr/>
        </p:nvSpPr>
        <p:spPr>
          <a:xfrm>
            <a:off x="5257800" y="3867295"/>
            <a:ext cx="152400" cy="152400"/>
          </a:xfrm>
          <a:prstGeom prst="donut">
            <a:avLst/>
          </a:prstGeom>
          <a:solidFill>
            <a:srgbClr val="891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33528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CFA0"/>
                </a:solidFill>
              </a:rPr>
              <a:t>Visualization of ALU repetition alignment </a:t>
            </a:r>
          </a:p>
          <a:p>
            <a:r>
              <a:rPr lang="en-US" sz="2000" dirty="0" smtClean="0">
                <a:solidFill>
                  <a:srgbClr val="E4CFA0"/>
                </a:solidFill>
              </a:rPr>
              <a:t>(Chimp and Human data combined)</a:t>
            </a:r>
          </a:p>
          <a:p>
            <a:r>
              <a:rPr lang="en-US" sz="2000" dirty="0" smtClean="0">
                <a:solidFill>
                  <a:srgbClr val="E4CFA0"/>
                </a:solidFill>
              </a:rPr>
              <a:t>by using Smith Waterman dissimilarity.</a:t>
            </a:r>
            <a:endParaRPr lang="en-US" sz="2000" dirty="0">
              <a:solidFill>
                <a:srgbClr val="E4CFA0"/>
              </a:solidFill>
            </a:endParaRPr>
          </a:p>
        </p:txBody>
      </p:sp>
      <p:pic>
        <p:nvPicPr>
          <p:cNvPr id="32" name="Picture 31" descr="Bi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5619895"/>
            <a:ext cx="1990476" cy="1447800"/>
          </a:xfrm>
          <a:prstGeom prst="rect">
            <a:avLst/>
          </a:prstGeom>
        </p:spPr>
      </p:pic>
      <p:pic>
        <p:nvPicPr>
          <p:cNvPr id="33" name="Picture 32" descr="Chem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3714895"/>
            <a:ext cx="1981199" cy="1371599"/>
          </a:xfrm>
          <a:prstGeom prst="rect">
            <a:avLst/>
          </a:prstGeom>
        </p:spPr>
      </p:pic>
      <p:pic>
        <p:nvPicPr>
          <p:cNvPr id="34" name="Picture 33" descr="Gene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" y="1809896"/>
            <a:ext cx="1981200" cy="1447800"/>
          </a:xfrm>
          <a:prstGeom prst="rect">
            <a:avLst/>
          </a:prstGeom>
        </p:spPr>
      </p:pic>
      <p:pic>
        <p:nvPicPr>
          <p:cNvPr id="35" name="Picture 34" descr="PubChem_Ac.png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1600" y="4857895"/>
            <a:ext cx="1457143" cy="1161905"/>
          </a:xfrm>
          <a:prstGeom prst="rect">
            <a:avLst/>
          </a:prstGeom>
        </p:spPr>
      </p:pic>
      <p:pic>
        <p:nvPicPr>
          <p:cNvPr id="36" name="Picture 35" descr="Pubchem_Acc.png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2200" y="6686695"/>
            <a:ext cx="1457143" cy="116190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3657600" y="6381895"/>
            <a:ext cx="5105400" cy="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57600" y="584849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E4CFA0"/>
                </a:solidFill>
              </a:rPr>
              <a:t>PubChem</a:t>
            </a:r>
            <a:endParaRPr lang="en-US" sz="2400" b="1" i="1" dirty="0">
              <a:solidFill>
                <a:srgbClr val="E4CFA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8763000" y="5924695"/>
            <a:ext cx="457200" cy="4572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67400" y="6381895"/>
            <a:ext cx="533400" cy="3810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4991100" y="6038995"/>
            <a:ext cx="381000" cy="3048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nut 56"/>
          <p:cNvSpPr/>
          <p:nvPr/>
        </p:nvSpPr>
        <p:spPr>
          <a:xfrm>
            <a:off x="5334000" y="5848495"/>
            <a:ext cx="152400" cy="152400"/>
          </a:xfrm>
          <a:prstGeom prst="donut">
            <a:avLst/>
          </a:prstGeom>
          <a:solidFill>
            <a:srgbClr val="891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20000" y="706769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CFA0"/>
                </a:solidFill>
              </a:rPr>
              <a:t>Bioassay active counts</a:t>
            </a:r>
            <a:endParaRPr lang="en-US" sz="2000" b="1" i="1" dirty="0">
              <a:solidFill>
                <a:srgbClr val="E4CF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15600" y="4857896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CFA0"/>
                </a:solidFill>
              </a:rPr>
              <a:t>Bioassay activity/inactivity classification</a:t>
            </a:r>
            <a:endParaRPr lang="en-US" sz="2000" b="1" i="1" dirty="0">
              <a:solidFill>
                <a:srgbClr val="E4CF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8483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9172F"/>
                </a:solidFill>
              </a:rPr>
              <a:t>(Using </a:t>
            </a:r>
            <a:r>
              <a:rPr lang="en-US" sz="2800" dirty="0" err="1" smtClean="0">
                <a:solidFill>
                  <a:srgbClr val="89172F"/>
                </a:solidFill>
              </a:rPr>
              <a:t>Multicore</a:t>
            </a:r>
            <a:r>
              <a:rPr lang="en-US" sz="2800" dirty="0" smtClean="0">
                <a:solidFill>
                  <a:srgbClr val="89172F"/>
                </a:solidFill>
              </a:rPr>
              <a:t> and </a:t>
            </a:r>
            <a:r>
              <a:rPr lang="en-US" sz="2800" dirty="0" err="1" smtClean="0">
                <a:solidFill>
                  <a:srgbClr val="89172F"/>
                </a:solidFill>
              </a:rPr>
              <a:t>MapReduce</a:t>
            </a:r>
            <a:r>
              <a:rPr lang="en-US" sz="2800" dirty="0" smtClean="0">
                <a:solidFill>
                  <a:srgbClr val="89172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867400" cy="99060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Pairwise</a:t>
            </a:r>
            <a:r>
              <a:rPr lang="en-US" sz="4400" dirty="0" smtClean="0"/>
              <a:t> Distances </a:t>
            </a:r>
            <a:br>
              <a:rPr lang="en-US" sz="4400" dirty="0" smtClean="0"/>
            </a:br>
            <a:r>
              <a:rPr lang="en-US" sz="4400" dirty="0" smtClean="0"/>
              <a:t>– Smith Waterman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0" y="1600200"/>
            <a:ext cx="2819400" cy="29718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000" dirty="0" smtClean="0"/>
              <a:t>HEP data analysis</a:t>
            </a:r>
          </a:p>
          <a:p>
            <a:r>
              <a:rPr lang="en-US" sz="2000" dirty="0" err="1" smtClean="0"/>
              <a:t>DryadLINQ</a:t>
            </a:r>
            <a:r>
              <a:rPr lang="en-US" sz="2000" dirty="0" smtClean="0"/>
              <a:t>,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++ Implementations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94320" y="0"/>
            <a:ext cx="673608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 fontScale="97500"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Energy Physics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E:\academic\phd\Publications\eScience2009\gnuplot\h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352800"/>
            <a:ext cx="2052965" cy="13957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D:\projects\phdprj\DryadProjects\DryadLINQApps\dryad_hep_app_images\hep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4724400"/>
            <a:ext cx="3886200" cy="20068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5791200"/>
            <a:ext cx="38862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30622" tIns="65311" rIns="130622" bIns="65311" rtlCol="0">
            <a:normAutofit/>
          </a:bodyPr>
          <a:lstStyle/>
          <a:p>
            <a:pPr marL="457200" marR="0" lvl="0" indent="-489833" algn="l" defTabSz="130622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pairwise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distances for a collection of genes (used for clustering, MDS)</a:t>
            </a:r>
          </a:p>
          <a:p>
            <a:pPr marL="457200" marR="0" lvl="0" indent="-489833" algn="l" defTabSz="130622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Fine grained tasks in MPI</a:t>
            </a:r>
          </a:p>
          <a:p>
            <a:pPr marL="457200" marR="0" lvl="0" indent="-489833" algn="l" defTabSz="130622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Coarse grained tasks in DryadLINQ</a:t>
            </a:r>
          </a:p>
          <a:p>
            <a:pPr marL="457200" marR="0" lvl="0" indent="-489833" algn="l" defTabSz="130622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Performed on 768 cores (Tempest Cluster)</a:t>
            </a:r>
          </a:p>
          <a:p>
            <a:pPr marL="457200" marR="0" lvl="1" indent="-408194" algn="l" defTabSz="130622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267200" y="5562600"/>
          <a:ext cx="297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Down Arrow Callout 11"/>
          <p:cNvSpPr/>
          <p:nvPr/>
        </p:nvSpPr>
        <p:spPr>
          <a:xfrm rot="5400000">
            <a:off x="8305800" y="5791200"/>
            <a:ext cx="914400" cy="3048000"/>
          </a:xfrm>
          <a:prstGeom prst="downArrowCallout">
            <a:avLst>
              <a:gd name="adj1" fmla="val 58535"/>
              <a:gd name="adj2" fmla="val 48164"/>
              <a:gd name="adj3" fmla="val 25000"/>
              <a:gd name="adj4" fmla="val 8269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125 million distances</a:t>
            </a:r>
          </a:p>
          <a:p>
            <a:pPr algn="ctr"/>
            <a:r>
              <a:rPr lang="en-US" sz="1600" dirty="0" smtClean="0"/>
              <a:t>4 hours &amp; 46 minutes</a:t>
            </a:r>
            <a:endParaRPr lang="en-US" sz="1600" dirty="0"/>
          </a:p>
        </p:txBody>
      </p:sp>
      <p:pic>
        <p:nvPicPr>
          <p:cNvPr id="13" name="Picture 12" descr="C:\gcf\multicore_msft09\ACTIVEMDSProg\Genome3533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 descr="H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15600" y="1676400"/>
            <a:ext cx="3629815" cy="266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6" name="Picture 165" descr="Pict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828800"/>
            <a:ext cx="3562765" cy="3124201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457199" y="1524000"/>
            <a:ext cx="204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Upper triangle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04800" y="5029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NxN</a:t>
            </a:r>
            <a:r>
              <a:rPr lang="en-US" sz="1800" dirty="0" smtClean="0">
                <a:solidFill>
                  <a:schemeClr val="bg1"/>
                </a:solidFill>
              </a:rPr>
              <a:t> matrix broken down to </a:t>
            </a:r>
            <a:r>
              <a:rPr lang="en-US" sz="1800" dirty="0" err="1" smtClean="0">
                <a:solidFill>
                  <a:schemeClr val="bg1"/>
                </a:solidFill>
              </a:rPr>
              <a:t>DxD</a:t>
            </a:r>
            <a:r>
              <a:rPr lang="en-US" sz="1800" dirty="0" smtClean="0">
                <a:solidFill>
                  <a:schemeClr val="bg1"/>
                </a:solidFill>
              </a:rPr>
              <a:t> blocks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14400" y="1752599"/>
            <a:ext cx="2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768538" y="1752599"/>
            <a:ext cx="2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514600" y="1752599"/>
            <a:ext cx="2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200400" y="1752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D-1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28600" y="4419600"/>
            <a:ext cx="670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D-1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04800" y="3657599"/>
            <a:ext cx="2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04800" y="2971799"/>
            <a:ext cx="2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04800" y="2209799"/>
            <a:ext cx="26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962400" y="4343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Each D consecutive blocks are merged to form a set of row blocks ; each with </a:t>
            </a:r>
            <a:r>
              <a:rPr lang="en-US" sz="1600" dirty="0" err="1" smtClean="0">
                <a:solidFill>
                  <a:schemeClr val="bg1"/>
                </a:solidFill>
              </a:rPr>
              <a:t>NxD</a:t>
            </a:r>
            <a:r>
              <a:rPr lang="en-US" sz="1600" dirty="0" smtClean="0">
                <a:solidFill>
                  <a:schemeClr val="bg1"/>
                </a:solidFill>
              </a:rPr>
              <a:t> elements process has workload of </a:t>
            </a:r>
            <a:r>
              <a:rPr lang="en-US" sz="1600" dirty="0" err="1" smtClean="0">
                <a:solidFill>
                  <a:schemeClr val="bg1"/>
                </a:solidFill>
              </a:rPr>
              <a:t>NxD</a:t>
            </a:r>
            <a:r>
              <a:rPr lang="en-US" sz="1600" dirty="0" smtClean="0">
                <a:solidFill>
                  <a:schemeClr val="bg1"/>
                </a:solidFill>
              </a:rPr>
              <a:t> elements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3" name="Picture 262" descr="Picture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2057400"/>
            <a:ext cx="3200400" cy="2243505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3962400" y="1524000"/>
            <a:ext cx="23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Blocks in upper triangle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66"/>
            <a:ext cx="1367028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Scalability of </a:t>
            </a:r>
            <a:r>
              <a:rPr lang="en-US" sz="6600" dirty="0" err="1" smtClean="0"/>
              <a:t>Pairwise</a:t>
            </a:r>
            <a:r>
              <a:rPr lang="en-US" sz="6600" dirty="0" smtClean="0"/>
              <a:t> Distance Calculations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15200" y="1676400"/>
            <a:ext cx="76200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30622" tIns="65311" rIns="130622" bIns="65311" rtlCol="0">
            <a:normAutofit/>
          </a:bodyPr>
          <a:lstStyle/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700" b="1" i="0" u="none" strike="noStrike" kern="1200" normalizeH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DryadLinq</a:t>
            </a:r>
            <a:r>
              <a:rPr kumimoji="0" lang="en-US" sz="2700" b="1" i="0" u="none" strike="noStrike" kern="120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on Windows HPC</a:t>
            </a:r>
          </a:p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Hadoop</a:t>
            </a:r>
            <a:r>
              <a:rPr lang="en-US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MapReduce</a:t>
            </a:r>
            <a:r>
              <a:rPr lang="en-US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on Linux bare metal</a:t>
            </a:r>
          </a:p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700" b="1" i="0" u="none" strike="noStrike" kern="1200" normalizeH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Hadoop</a:t>
            </a:r>
            <a:r>
              <a:rPr kumimoji="0" lang="en-US" sz="2700" b="1" i="0" u="none" strike="noStrike" kern="120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normalizeH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en-US" sz="2700" b="1" i="0" u="none" strike="noStrike" kern="120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on Linux Virtual Machines running on </a:t>
            </a:r>
            <a:r>
              <a:rPr kumimoji="0" lang="en-US" sz="2700" b="1" i="0" u="none" strike="noStrike" kern="1200" normalizeH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Xen</a:t>
            </a:r>
            <a:r>
              <a:rPr kumimoji="0" lang="en-US" sz="2700" b="1" i="0" u="none" strike="noStrike" kern="120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Hypervisor</a:t>
            </a:r>
          </a:p>
          <a:p>
            <a:pPr marL="1061304" marR="0" lvl="1" indent="-408194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-533400" y="2443832"/>
          <a:ext cx="8153400" cy="541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239000" y="4495800"/>
            <a:ext cx="73914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E4CFA0"/>
                </a:solidFill>
              </a:rPr>
              <a:t>VM  overhead decreases with the increase of block sizes</a:t>
            </a:r>
          </a:p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E4CFA0"/>
                </a:solidFill>
              </a:rPr>
              <a:t>Memory bandwidth bound computation</a:t>
            </a:r>
          </a:p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E4CFA0"/>
                </a:solidFill>
              </a:rPr>
              <a:t>Communication in bursts</a:t>
            </a:r>
          </a:p>
          <a:p>
            <a:pPr marL="489833" indent="-48983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E4CFA0"/>
                </a:solidFill>
              </a:rPr>
              <a:t>Performed on </a:t>
            </a:r>
            <a:r>
              <a:rPr lang="en-US" sz="2000" dirty="0" err="1" smtClean="0">
                <a:solidFill>
                  <a:srgbClr val="E4CFA0"/>
                </a:solidFill>
              </a:rPr>
              <a:t>IDataPlex</a:t>
            </a:r>
            <a:r>
              <a:rPr lang="en-US" sz="2000" dirty="0" smtClean="0">
                <a:solidFill>
                  <a:srgbClr val="E4CFA0"/>
                </a:solidFill>
              </a:rPr>
              <a:t> Cluster using 32 nodes * 8 cores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267200" y="1524000"/>
            <a:ext cx="2667000" cy="1447800"/>
          </a:xfrm>
          <a:prstGeom prst="downArrowCallout">
            <a:avLst>
              <a:gd name="adj1" fmla="val 12207"/>
              <a:gd name="adj2" fmla="val 18233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Performance degradation for 125 million distance calculations on VM </a:t>
            </a:r>
            <a:r>
              <a:rPr lang="en-US" sz="1800" b="1" dirty="0" smtClean="0">
                <a:solidFill>
                  <a:schemeClr val="tx1"/>
                </a:solidFill>
              </a:rPr>
              <a:t>15.33%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3810000"/>
            <a:ext cx="6728189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Callout 12"/>
          <p:cNvSpPr/>
          <p:nvPr/>
        </p:nvSpPr>
        <p:spPr>
          <a:xfrm>
            <a:off x="6781800" y="6553200"/>
            <a:ext cx="4038600" cy="1295400"/>
          </a:xfrm>
          <a:prstGeom prst="leftArrowCallout">
            <a:avLst>
              <a:gd name="adj1" fmla="val 16429"/>
              <a:gd name="adj2" fmla="val 21786"/>
              <a:gd name="adj3" fmla="val 25000"/>
              <a:gd name="adj4" fmla="val 8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This shows the natural load balancing of </a:t>
            </a:r>
            <a:r>
              <a:rPr lang="en-US" sz="1700" b="1" dirty="0" err="1" smtClean="0">
                <a:solidFill>
                  <a:schemeClr val="tx1"/>
                </a:solidFill>
              </a:rPr>
              <a:t>Hadoop</a:t>
            </a:r>
            <a:r>
              <a:rPr lang="en-US" sz="1700" b="1" dirty="0" smtClean="0">
                <a:solidFill>
                  <a:schemeClr val="tx1"/>
                </a:solidFill>
              </a:rPr>
              <a:t> MR dynamic task assignment using a global pipe line in contrast to the  </a:t>
            </a:r>
            <a:r>
              <a:rPr lang="en-US" sz="1700" b="1" dirty="0" err="1" smtClean="0">
                <a:solidFill>
                  <a:schemeClr val="tx1"/>
                </a:solidFill>
              </a:rPr>
              <a:t>DryadLinq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smtClean="0">
                <a:solidFill>
                  <a:schemeClr val="tx1"/>
                </a:solidFill>
              </a:rPr>
              <a:t>static assignments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/>
              <a:t>Pairwise</a:t>
            </a:r>
            <a:r>
              <a:rPr lang="en-US" sz="6000" dirty="0" smtClean="0"/>
              <a:t> Distance Calculations </a:t>
            </a:r>
            <a:br>
              <a:rPr lang="en-US" sz="6000" dirty="0" smtClean="0"/>
            </a:br>
            <a:r>
              <a:rPr lang="en-US" sz="4400" dirty="0" smtClean="0"/>
              <a:t>Effect of Inhomogeneous Data</a:t>
            </a:r>
            <a:endParaRPr lang="en-US" sz="4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772400" y="1676400"/>
          <a:ext cx="6858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304800" y="34290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981200"/>
            <a:ext cx="746760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Calculation Time per Pair [A,B]  </a:t>
            </a:r>
            <a:r>
              <a:rPr lang="el-GR" sz="2800" dirty="0" smtClean="0">
                <a:solidFill>
                  <a:schemeClr val="bg1"/>
                </a:solidFill>
              </a:rPr>
              <a:t>α</a:t>
            </a:r>
            <a:r>
              <a:rPr lang="en-US" sz="2200" dirty="0" smtClean="0">
                <a:solidFill>
                  <a:schemeClr val="bg1"/>
                </a:solidFill>
              </a:rPr>
              <a:t> Length A * Length B   </a:t>
            </a:r>
            <a:endParaRPr lang="en-US" sz="2200" dirty="0"/>
          </a:p>
        </p:txBody>
      </p:sp>
      <p:sp>
        <p:nvSpPr>
          <p:cNvPr id="11" name="Right Arrow Callout 10"/>
          <p:cNvSpPr/>
          <p:nvPr/>
        </p:nvSpPr>
        <p:spPr>
          <a:xfrm>
            <a:off x="3048000" y="2590800"/>
            <a:ext cx="5029200" cy="838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solidFill>
                  <a:schemeClr val="tx1"/>
                </a:solidFill>
              </a:rPr>
              <a:t>Inhomogeneity</a:t>
            </a:r>
            <a:r>
              <a:rPr lang="en-US" sz="1700" b="1" dirty="0" smtClean="0">
                <a:solidFill>
                  <a:schemeClr val="tx1"/>
                </a:solidFill>
              </a:rPr>
              <a:t> of data does not have a significant effect when the sequence lengths are randomly distributed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457200"/>
            <a:ext cx="6507480" cy="762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CAP3 – Gene Assembly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86400"/>
            <a:ext cx="63246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Expressed Sequence Tag assembly  to re-construct full-length mRNA</a:t>
            </a:r>
          </a:p>
          <a:p>
            <a:r>
              <a:rPr lang="en-US" dirty="0" smtClean="0"/>
              <a:t>Perform using DryadLINQ, Apache Hadoop, MapReduce++ implementations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77200" y="533400"/>
            <a:ext cx="5836920" cy="609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PhyloD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using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DryadLINQ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3124202" cy="2079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D:\academic\phd\Publications\CloudComp09\figures\cap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399"/>
            <a:ext cx="2751437" cy="3048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3581400" y="220980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Performance of CAP3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Untitled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0" y="2057400"/>
            <a:ext cx="2640330" cy="25146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924800" y="5334000"/>
            <a:ext cx="5943600" cy="2286000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marL="489833" lvl="0" indent="-48983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E4CFA0"/>
                </a:solidFill>
              </a:rPr>
              <a:t>Derive associations between HLA alleles and HIV </a:t>
            </a:r>
            <a:r>
              <a:rPr lang="en-US" sz="2900" dirty="0" err="1" smtClean="0">
                <a:solidFill>
                  <a:srgbClr val="E4CFA0"/>
                </a:solidFill>
              </a:rPr>
              <a:t>codons</a:t>
            </a:r>
            <a:r>
              <a:rPr lang="en-US" sz="2900" dirty="0" smtClean="0">
                <a:solidFill>
                  <a:srgbClr val="E4CFA0"/>
                </a:solidFill>
              </a:rPr>
              <a:t> and between </a:t>
            </a:r>
            <a:r>
              <a:rPr lang="en-US" sz="2900" dirty="0" err="1" smtClean="0">
                <a:solidFill>
                  <a:srgbClr val="E4CFA0"/>
                </a:solidFill>
              </a:rPr>
              <a:t>codons</a:t>
            </a:r>
            <a:r>
              <a:rPr lang="en-US" sz="2900" dirty="0" smtClean="0">
                <a:solidFill>
                  <a:srgbClr val="E4CFA0"/>
                </a:solidFill>
              </a:rPr>
              <a:t> themselves</a:t>
            </a:r>
          </a:p>
          <a:p>
            <a:pPr marL="489833" lvl="0" indent="-489833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DryadLINQ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89833" lvl="0" indent="-489833">
              <a:spcBef>
                <a:spcPct val="20000"/>
              </a:spcBef>
            </a:pPr>
            <a:r>
              <a:rPr lang="en-US" sz="2900" dirty="0" smtClean="0">
                <a:solidFill>
                  <a:srgbClr val="E4CFA0"/>
                </a:solidFill>
              </a:rPr>
              <a:t>	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Phylo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1523999"/>
            <a:ext cx="3348684" cy="3843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1371600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/>
              <a:t>K-Means Clustering &amp; Matrix Multiplication</a:t>
            </a:r>
            <a:br>
              <a:rPr lang="en-US" sz="4400" dirty="0" smtClean="0"/>
            </a:br>
            <a:r>
              <a:rPr lang="en-US" sz="4400" dirty="0" smtClean="0"/>
              <a:t>Using Cloud Technologies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6019800" cy="3276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K-Means clustering on 2D vector data</a:t>
            </a:r>
          </a:p>
          <a:p>
            <a:r>
              <a:rPr lang="en-US" sz="2400" dirty="0" smtClean="0"/>
              <a:t>DryadLINQ, Hadoop, MapReduce++ and MPI implementations</a:t>
            </a:r>
          </a:p>
          <a:p>
            <a:r>
              <a:rPr lang="en-US" sz="2400" dirty="0" smtClean="0"/>
              <a:t>MapReduce++ performs close to MPI</a:t>
            </a:r>
            <a:endParaRPr lang="en-US" sz="2400" dirty="0"/>
          </a:p>
        </p:txBody>
      </p:sp>
      <p:pic>
        <p:nvPicPr>
          <p:cNvPr id="6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9800"/>
            <a:ext cx="3473108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8" name="Picture 6" descr="D:\academic\phd\Publications\CloudComp09\figures\figure-7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0" y="2438399"/>
            <a:ext cx="3505200" cy="23752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3918320" y="1717357"/>
            <a:ext cx="3625480" cy="492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Performance of K-Means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5600" y="1524000"/>
            <a:ext cx="3207866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Parallel Overhead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Matrix Multiplication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772400" y="0"/>
            <a:ext cx="685800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772400" y="4953000"/>
            <a:ext cx="7086600" cy="251460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  <a:r>
              <a:rPr lang="en-US" sz="2400" dirty="0" smtClean="0">
                <a:solidFill>
                  <a:srgbClr val="E4CFA0"/>
                </a:solidFill>
              </a:rPr>
              <a:t> multiplication in </a:t>
            </a:r>
            <a:r>
              <a:rPr lang="en-US" sz="2400" dirty="0" err="1" smtClean="0">
                <a:solidFill>
                  <a:srgbClr val="E4CFA0"/>
                </a:solidFill>
              </a:rPr>
              <a:t>MapReduce</a:t>
            </a:r>
            <a:r>
              <a:rPr lang="en-US" sz="2400" dirty="0" smtClean="0">
                <a:solidFill>
                  <a:srgbClr val="E4CFA0"/>
                </a:solidFill>
              </a:rPr>
              <a:t> model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++, and MPI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err="1" smtClean="0">
                <a:solidFill>
                  <a:srgbClr val="E4CFA0"/>
                </a:solidFill>
              </a:rPr>
              <a:t>MapReduce</a:t>
            </a:r>
            <a:r>
              <a:rPr lang="en-US" sz="2400" baseline="0" dirty="0" smtClean="0">
                <a:solidFill>
                  <a:srgbClr val="E4CFA0"/>
                </a:solidFill>
              </a:rPr>
              <a:t>++</a:t>
            </a:r>
            <a:r>
              <a:rPr lang="en-US" sz="2400" dirty="0" smtClean="0">
                <a:solidFill>
                  <a:srgbClr val="E4CFA0"/>
                </a:solidFill>
              </a:rPr>
              <a:t> perform close to MPI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k-me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3548563" cy="2971800"/>
          </a:xfrm>
          <a:prstGeom prst="rect">
            <a:avLst/>
          </a:prstGeom>
        </p:spPr>
      </p:pic>
      <p:pic>
        <p:nvPicPr>
          <p:cNvPr id="16" name="Picture 15" descr="Matri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00200"/>
            <a:ext cx="251785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66"/>
            <a:ext cx="1367028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Virtualization Overhead – Cloud Technologies</a:t>
            </a:r>
            <a:endParaRPr lang="en-US" dirty="0"/>
          </a:p>
        </p:txBody>
      </p:sp>
      <p:pic>
        <p:nvPicPr>
          <p:cNvPr id="6" name="Picture 5" descr="swg-scalabil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1676400"/>
            <a:ext cx="6658817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inhomogeneo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676400"/>
            <a:ext cx="6371948" cy="502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457200" y="6172200"/>
            <a:ext cx="922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4CFA0"/>
                </a:solidFill>
              </a:rPr>
              <a:t>  Nearly 15% performance degradation in </a:t>
            </a:r>
            <a:r>
              <a:rPr lang="en-US" sz="2000" dirty="0" err="1" smtClean="0">
                <a:solidFill>
                  <a:srgbClr val="E4CFA0"/>
                </a:solidFill>
              </a:rPr>
              <a:t>Hadoop</a:t>
            </a:r>
            <a:r>
              <a:rPr lang="en-US" sz="2000" dirty="0" smtClean="0">
                <a:solidFill>
                  <a:srgbClr val="E4CFA0"/>
                </a:solidFill>
              </a:rPr>
              <a:t> on XEN VMs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4CFA0"/>
                </a:solidFill>
              </a:rPr>
              <a:t>  </a:t>
            </a:r>
            <a:r>
              <a:rPr lang="en-US" sz="2000" dirty="0" err="1" smtClean="0">
                <a:solidFill>
                  <a:srgbClr val="E4CFA0"/>
                </a:solidFill>
              </a:rPr>
              <a:t>Hadoop</a:t>
            </a:r>
            <a:r>
              <a:rPr lang="en-US" sz="2000" dirty="0" smtClean="0">
                <a:solidFill>
                  <a:srgbClr val="E4CFA0"/>
                </a:solidFill>
              </a:rPr>
              <a:t> handles the inhomogeneous data better than Dryad</a:t>
            </a:r>
          </a:p>
          <a:p>
            <a:r>
              <a:rPr lang="en-US" sz="2000" dirty="0" smtClean="0">
                <a:solidFill>
                  <a:srgbClr val="E4CFA0"/>
                </a:solidFill>
              </a:rPr>
              <a:t>	--  Dynamic Task Scheduling of </a:t>
            </a:r>
            <a:r>
              <a:rPr lang="en-US" sz="2000" dirty="0" err="1" smtClean="0">
                <a:solidFill>
                  <a:srgbClr val="E4CFA0"/>
                </a:solidFill>
              </a:rPr>
              <a:t>Hadoop</a:t>
            </a:r>
            <a:r>
              <a:rPr lang="en-US" sz="2000" dirty="0" smtClean="0">
                <a:solidFill>
                  <a:srgbClr val="E4CFA0"/>
                </a:solidFill>
              </a:rPr>
              <a:t> made this possible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E4CFA0"/>
                </a:solidFill>
              </a:rPr>
              <a:t>  Handling large data on VMs add more overhead</a:t>
            </a:r>
          </a:p>
          <a:p>
            <a:r>
              <a:rPr lang="en-US" sz="2000" dirty="0" smtClean="0">
                <a:solidFill>
                  <a:srgbClr val="E4CFA0"/>
                </a:solidFill>
              </a:rPr>
              <a:t>	--  Especially if the data is accessed over the network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3167360" cy="1219200"/>
          </a:xfrm>
        </p:spPr>
        <p:txBody>
          <a:bodyPr/>
          <a:lstStyle/>
          <a:p>
            <a:r>
              <a:rPr lang="en-US" dirty="0" smtClean="0"/>
              <a:t>Virtualization Overhead - MPI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28600" y="5105400"/>
            <a:ext cx="6553200" cy="1905000"/>
          </a:xfrm>
          <a:prstGeom prst="rect">
            <a:avLst/>
          </a:prstGeom>
        </p:spPr>
        <p:txBody>
          <a:bodyPr vert="horz" lIns="130622" tIns="65311" rIns="130622" bIns="65311" rtlCol="0">
            <a:normAutofit fontScale="55000" lnSpcReduction="20000"/>
          </a:bodyPr>
          <a:lstStyle/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Implements Cannon’s Algorithm [1]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large messages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susceptible to bandwidth than latency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14% reduction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speedup between bare-system and 1-VM per node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3276600" cy="21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28600" y="1371600"/>
            <a:ext cx="31861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Performance -  64 CPU cores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482804"/>
            <a:ext cx="39624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Speedup – Fixed matrix size (5184x5184)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09800"/>
            <a:ext cx="3412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6948137" y="4572000"/>
            <a:ext cx="7453663" cy="3657600"/>
          </a:xfrm>
          <a:prstGeom prst="rect">
            <a:avLst/>
          </a:prstGeom>
        </p:spPr>
        <p:txBody>
          <a:bodyPr vert="horz" lIns="130622" tIns="65311" rIns="130622" bIns="65311" rtlCol="0">
            <a:normAutofit lnSpcReduction="10000"/>
          </a:bodyPr>
          <a:lstStyle/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40 million 3D data points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of communication depends only on the number of cluster centers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of communication  &lt;&lt; Computation and the amount of data processed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highest granularity VMs show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33%  or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large overheads </a:t>
            </a:r>
          </a:p>
          <a:p>
            <a:pPr marL="489833" marR="0" lvl="0" indent="-489833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E4CFA0"/>
                </a:solidFill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smaller grain sizes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828800"/>
            <a:ext cx="320848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7086600" y="1371600"/>
            <a:ext cx="3307957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Performance – 128 CPU cores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5600" y="1809690"/>
            <a:ext cx="43434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Overhead = (P * T(P) –T(1))/T(1)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91800" y="2209800"/>
            <a:ext cx="3349037" cy="20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sa_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salsa_slides</Template>
  <TotalTime>6198</TotalTime>
  <Words>1218</Words>
  <Application>Microsoft Office PowerPoint</Application>
  <PresentationFormat>Custom</PresentationFormat>
  <Paragraphs>296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salsa_slides</vt:lpstr>
      <vt:lpstr>Science in Clouds</vt:lpstr>
      <vt:lpstr>Slide 2</vt:lpstr>
      <vt:lpstr>Pairwise Distances  – Smith Waterman</vt:lpstr>
      <vt:lpstr>Scalability of Pairwise Distance Calculations </vt:lpstr>
      <vt:lpstr>Pairwise Distance Calculations  Effect of Inhomogeneous Data</vt:lpstr>
      <vt:lpstr>CAP3 – Gene Assembly</vt:lpstr>
      <vt:lpstr>K-Means Clustering &amp; Matrix Multiplication Using Cloud Technologies</vt:lpstr>
      <vt:lpstr>Virtualization Overhead – Cloud Technologies</vt:lpstr>
      <vt:lpstr>Virtualization Overhead - MPI</vt:lpstr>
      <vt:lpstr>MapReduce++</vt:lpstr>
      <vt:lpstr>High Performance Dimension Reduction and Visualization</vt:lpstr>
      <vt:lpstr>Biology Clustering Results</vt:lpstr>
      <vt:lpstr>Analysis of 26 Million PubChem Entries</vt:lpstr>
      <vt:lpstr>MDS/GTM for 100K PubChem</vt:lpstr>
      <vt:lpstr>Bioassay activity in PubChem</vt:lpstr>
      <vt:lpstr>Correlation between MDS/GTM</vt:lpstr>
      <vt:lpstr>Child Obesity Study</vt:lpstr>
      <vt:lpstr>Slide 18</vt:lpstr>
      <vt:lpstr>SALSA Dynamic Virtual Cluster Hosting</vt:lpstr>
      <vt:lpstr>Monitoring Infrastructure</vt:lpstr>
      <vt:lpstr>SALSA HPC  Dynamic Virtual Clusters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Cloud and Cloud Technologies</dc:title>
  <dc:creator>jekanaya</dc:creator>
  <cp:lastModifiedBy> </cp:lastModifiedBy>
  <cp:revision>329</cp:revision>
  <dcterms:created xsi:type="dcterms:W3CDTF">2009-11-03T08:40:41Z</dcterms:created>
  <dcterms:modified xsi:type="dcterms:W3CDTF">2009-11-16T00:43:12Z</dcterms:modified>
</cp:coreProperties>
</file>