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61" r:id="rId9"/>
    <p:sldId id="262" r:id="rId10"/>
    <p:sldId id="264" r:id="rId11"/>
    <p:sldId id="263" r:id="rId12"/>
    <p:sldId id="265" r:id="rId13"/>
    <p:sldId id="281" r:id="rId14"/>
    <p:sldId id="266" r:id="rId15"/>
    <p:sldId id="279" r:id="rId16"/>
    <p:sldId id="267" r:id="rId17"/>
    <p:sldId id="268" r:id="rId18"/>
    <p:sldId id="269" r:id="rId19"/>
    <p:sldId id="280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45" autoAdjust="0"/>
  </p:normalViewPr>
  <p:slideViewPr>
    <p:cSldViewPr>
      <p:cViewPr>
        <p:scale>
          <a:sx n="60" d="100"/>
          <a:sy n="60" d="100"/>
        </p:scale>
        <p:origin x="-193680" y="-192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FD53-7E0F-451E-A66A-4905792AE71A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0D91-ED70-4D3E-B272-C9CCAECB6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</a:t>
            </a:r>
            <a:r>
              <a:rPr lang="en-US" baseline="0" dirty="0" smtClean="0"/>
              <a:t> score is a geometric mean of all benchmark scores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0D91-ED70-4D3E-B272-C9CCAECB61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0D91-ED70-4D3E-B272-C9CCAECB61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2B18D-491A-4685-8576-3C823220005E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96754-CF33-45C8-B5DF-20ABB94AE21F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5645-4178-48D0-A813-8EF54480B4E3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BEBF9-1764-4BA8-9D5F-40AE32C708EF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CD327-6CC5-404C-B873-F4D4B86D564E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FCFB4-584B-4FA8-8B99-2F00E54F2CF7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06170-52FE-448D-9AC0-DC42EE595CF9}" type="datetime1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8A3DB-2655-402D-9620-20E94AE40AE7}" type="datetime1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D7B2F-8251-44C0-9A2D-A90E93DAE822}" type="datetime1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12260-9812-41B4-85CA-F5A181EA4696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D9E08-283B-42A5-B57E-340B438B6567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5562"/>
            <a:ext cx="82296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6894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2BAA7E-0A75-4656-BDC2-DE19E5E0D5C6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47609F2-274D-4E5D-8479-0A771B8E11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86800" cy="2057399"/>
          </a:xfrm>
        </p:spPr>
        <p:txBody>
          <a:bodyPr/>
          <a:lstStyle/>
          <a:p>
            <a:r>
              <a:rPr lang="en-US" dirty="0"/>
              <a:t>Evaluation of SMP Shared Memory Machines </a:t>
            </a:r>
            <a:r>
              <a:rPr lang="en-US" dirty="0" smtClean="0"/>
              <a:t>for Use </a:t>
            </a:r>
            <a:r>
              <a:rPr lang="en-US" dirty="0"/>
              <a:t>With In-Memory and </a:t>
            </a:r>
            <a:r>
              <a:rPr lang="en-US" dirty="0" err="1"/>
              <a:t>OpenMP</a:t>
            </a:r>
            <a:r>
              <a:rPr lang="en-US" dirty="0"/>
              <a:t> Big </a:t>
            </a:r>
            <a:r>
              <a:rPr lang="en-US" dirty="0" smtClean="0"/>
              <a:t>Data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239000" cy="17526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Andrew J. Younge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∗ , Christopher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Reidy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† , Robert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Henschel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∗ , Geoffrey C. Fox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∗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5779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∗ School of Informatics and Computing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Indiana University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901 E. 10th St, Bloomington, IN  USA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ajyounge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henschel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gcf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}@indiana.edu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257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 Research Computing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Arizona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1077 N. Highland Ave, Tucson, AZ USA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chrisreidy@email.arizona.edu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</a:t>
            </a:r>
            <a:r>
              <a:rPr lang="en-US" dirty="0" smtClean="0"/>
              <a:t>Ultraviolet (UV)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99038"/>
          </a:xfrm>
        </p:spPr>
        <p:txBody>
          <a:bodyPr/>
          <a:lstStyle/>
          <a:p>
            <a:r>
              <a:rPr lang="en-US" dirty="0" smtClean="0"/>
              <a:t>SGI has been providing SMP machines for many years</a:t>
            </a:r>
          </a:p>
          <a:p>
            <a:pPr lvl="1"/>
            <a:r>
              <a:rPr lang="en-US" dirty="0" smtClean="0"/>
              <a:t>Design dates back to original Stanford DASH computer</a:t>
            </a:r>
          </a:p>
          <a:p>
            <a:r>
              <a:rPr lang="en-US" dirty="0" smtClean="0"/>
              <a:t>Creates global shared memory system across many blades</a:t>
            </a:r>
          </a:p>
          <a:p>
            <a:r>
              <a:rPr lang="en-US" dirty="0" smtClean="0"/>
              <a:t>Developed specialized </a:t>
            </a:r>
            <a:r>
              <a:rPr lang="en-US" dirty="0" err="1" smtClean="0"/>
              <a:t>NUMAlink</a:t>
            </a:r>
            <a:r>
              <a:rPr lang="en-US" dirty="0" smtClean="0"/>
              <a:t> interconnect</a:t>
            </a:r>
          </a:p>
          <a:p>
            <a:pPr lvl="1"/>
            <a:r>
              <a:rPr lang="en-US" dirty="0" smtClean="0"/>
              <a:t>Global Register unit for Cache Coherency</a:t>
            </a:r>
          </a:p>
          <a:p>
            <a:pPr lvl="1"/>
            <a:r>
              <a:rPr lang="en-US" dirty="0" smtClean="0"/>
              <a:t>Active Memory Unit for atomic operations</a:t>
            </a:r>
          </a:p>
          <a:p>
            <a:pPr lvl="1"/>
            <a:r>
              <a:rPr lang="en-US" dirty="0" smtClean="0"/>
              <a:t>Socket based Intel QPI interface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UV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SGI UV installation at University of Arizona</a:t>
            </a:r>
          </a:p>
          <a:p>
            <a:r>
              <a:rPr lang="en-US" dirty="0" smtClean="0"/>
              <a:t>UV 1000 </a:t>
            </a:r>
            <a:r>
              <a:rPr lang="en-US" dirty="0" smtClean="0"/>
              <a:t>– 58 nodes at 1776 cores, ~10 </a:t>
            </a:r>
            <a:r>
              <a:rPr lang="en-US" dirty="0" err="1" smtClean="0"/>
              <a:t>Tflops</a:t>
            </a:r>
            <a:endParaRPr lang="en-US" dirty="0" smtClean="0"/>
          </a:p>
          <a:p>
            <a:pPr lvl="1"/>
            <a:r>
              <a:rPr lang="en-US" dirty="0" smtClean="0"/>
              <a:t>16 nodes reserved exclusively for our experimentation</a:t>
            </a:r>
          </a:p>
          <a:p>
            <a:r>
              <a:rPr lang="en-US" dirty="0" smtClean="0"/>
              <a:t>Purchased in 2011, based on </a:t>
            </a:r>
            <a:r>
              <a:rPr lang="en-US" dirty="0" smtClean="0"/>
              <a:t>Intel Xeon </a:t>
            </a:r>
            <a:r>
              <a:rPr lang="en-US" dirty="0" err="1" smtClean="0"/>
              <a:t>Westmere</a:t>
            </a:r>
            <a:r>
              <a:rPr lang="en-US" dirty="0" smtClean="0"/>
              <a:t> cores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40170"/>
            <a:ext cx="3581400" cy="52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241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SMP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evaluating 2 SMP solutions, but others exist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/>
              <a:t>BullX</a:t>
            </a:r>
            <a:r>
              <a:rPr lang="en-US" dirty="0"/>
              <a:t> </a:t>
            </a:r>
            <a:r>
              <a:rPr lang="en-US" dirty="0" err="1"/>
              <a:t>SuperNode</a:t>
            </a:r>
            <a:r>
              <a:rPr lang="en-US" dirty="0"/>
              <a:t> S6000 </a:t>
            </a:r>
            <a:r>
              <a:rPr lang="en-US" dirty="0" smtClean="0"/>
              <a:t>- </a:t>
            </a:r>
            <a:r>
              <a:rPr lang="en-US" dirty="0"/>
              <a:t>288 cores, 24TB RAM, </a:t>
            </a:r>
            <a:r>
              <a:rPr lang="en-US" dirty="0" smtClean="0"/>
              <a:t>IB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at </a:t>
            </a:r>
            <a:r>
              <a:rPr lang="en-US" dirty="0" smtClean="0"/>
              <a:t>node” single server </a:t>
            </a:r>
            <a:r>
              <a:rPr lang="en-US" dirty="0" smtClean="0"/>
              <a:t>solution - ~2TB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Intel </a:t>
            </a:r>
            <a:r>
              <a:rPr lang="en-US" dirty="0" smtClean="0"/>
              <a:t>Xeon </a:t>
            </a:r>
            <a:r>
              <a:rPr lang="en-US" dirty="0" smtClean="0"/>
              <a:t>Phi - </a:t>
            </a:r>
            <a:r>
              <a:rPr lang="en-US" dirty="0" smtClean="0"/>
              <a:t>many cores, little </a:t>
            </a:r>
            <a:r>
              <a:rPr lang="en-US" dirty="0" smtClean="0"/>
              <a:t>RAM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IBM </a:t>
            </a:r>
            <a:r>
              <a:rPr lang="en-US" dirty="0" smtClean="0"/>
              <a:t>POWER8 8-way SMP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the performance </a:t>
            </a:r>
            <a:r>
              <a:rPr lang="en-US" dirty="0" smtClean="0"/>
              <a:t>of two dissimilar SMP </a:t>
            </a:r>
            <a:r>
              <a:rPr lang="en-US" dirty="0" smtClean="0"/>
              <a:t>machines:  </a:t>
            </a:r>
            <a:r>
              <a:rPr lang="en-US" dirty="0" err="1" smtClean="0"/>
              <a:t>vSMP</a:t>
            </a:r>
            <a:r>
              <a:rPr lang="en-US" dirty="0" smtClean="0"/>
              <a:t> and SGI UV</a:t>
            </a:r>
          </a:p>
          <a:p>
            <a:r>
              <a:rPr lang="en-US" dirty="0" smtClean="0"/>
              <a:t>Apples-to-apples comparison not possible, but want make best effort to keep as equal as possible</a:t>
            </a:r>
          </a:p>
          <a:p>
            <a:pPr lvl="1"/>
            <a:r>
              <a:rPr lang="en-US" dirty="0" smtClean="0"/>
              <a:t>Same node count, similar OS &amp; kernels,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Look at our two use cases: Task-level parallelism and in-memory big data apps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SMP?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84237"/>
            <a:ext cx="4267200" cy="4525963"/>
          </a:xfrm>
        </p:spPr>
        <p:txBody>
          <a:bodyPr/>
          <a:lstStyle/>
          <a:p>
            <a:r>
              <a:rPr lang="en-US" dirty="0" smtClean="0"/>
              <a:t>While MPI not the target for SMP machines, both </a:t>
            </a:r>
            <a:r>
              <a:rPr lang="en-US" dirty="0" err="1" smtClean="0"/>
              <a:t>ScaleMP</a:t>
            </a:r>
            <a:r>
              <a:rPr lang="en-US" dirty="0" smtClean="0"/>
              <a:t> and SGI support MPI apps</a:t>
            </a:r>
          </a:p>
          <a:p>
            <a:pPr lvl="1"/>
            <a:r>
              <a:rPr lang="en-US" dirty="0" err="1" smtClean="0"/>
              <a:t>ScaleMP</a:t>
            </a:r>
            <a:r>
              <a:rPr lang="en-US" dirty="0" smtClean="0"/>
              <a:t> provides MPICH2 build</a:t>
            </a:r>
          </a:p>
          <a:p>
            <a:pPr lvl="1"/>
            <a:r>
              <a:rPr lang="en-US" dirty="0" smtClean="0"/>
              <a:t>SGI has specialized MPI offload engine</a:t>
            </a:r>
          </a:p>
          <a:p>
            <a:r>
              <a:rPr lang="en-US" dirty="0" smtClean="0"/>
              <a:t>Overall, MPI performance on both SGI UV and </a:t>
            </a:r>
            <a:r>
              <a:rPr lang="en-US" dirty="0" err="1" smtClean="0"/>
              <a:t>vSMP</a:t>
            </a:r>
            <a:r>
              <a:rPr lang="en-US" dirty="0" smtClean="0"/>
              <a:t> are good</a:t>
            </a:r>
          </a:p>
          <a:p>
            <a:pPr lvl="1"/>
            <a:r>
              <a:rPr lang="en-US" dirty="0" err="1" smtClean="0"/>
              <a:t>vSMP</a:t>
            </a:r>
            <a:r>
              <a:rPr lang="en-US" dirty="0" smtClean="0"/>
              <a:t>: 82.4% </a:t>
            </a:r>
            <a:r>
              <a:rPr lang="en-US" dirty="0" smtClean="0"/>
              <a:t>peak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93837"/>
            <a:ext cx="4343400" cy="1401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HPL Performance on “India” test </a:t>
            </a:r>
            <a:r>
              <a:rPr lang="en-US" sz="2200" dirty="0" err="1" smtClean="0"/>
              <a:t>ScaleMP</a:t>
            </a:r>
            <a:r>
              <a:rPr lang="en-US" sz="2200" dirty="0" smtClean="0"/>
              <a:t> </a:t>
            </a:r>
            <a:r>
              <a:rPr lang="en-US" sz="2200" dirty="0" err="1" smtClean="0"/>
              <a:t>vSMP</a:t>
            </a:r>
            <a:r>
              <a:rPr lang="en-US" sz="2200" dirty="0" smtClean="0"/>
              <a:t> system (16 nodes)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/>
          <a:stretch/>
        </p:blipFill>
        <p:spPr>
          <a:xfrm>
            <a:off x="4168877" y="2286000"/>
            <a:ext cx="505132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OMP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562"/>
            <a:ext cx="8610600" cy="4999038"/>
          </a:xfrm>
        </p:spPr>
        <p:txBody>
          <a:bodyPr/>
          <a:lstStyle/>
          <a:p>
            <a:r>
              <a:rPr lang="en-US" dirty="0" smtClean="0"/>
              <a:t>Standard </a:t>
            </a:r>
            <a:r>
              <a:rPr lang="en-US" dirty="0"/>
              <a:t>Performance Evaluation Corporation (</a:t>
            </a:r>
            <a:r>
              <a:rPr lang="en-US" dirty="0" smtClean="0"/>
              <a:t>SPEC) is </a:t>
            </a:r>
            <a:r>
              <a:rPr lang="en-US" dirty="0"/>
              <a:t>a </a:t>
            </a:r>
            <a:r>
              <a:rPr lang="en-US" dirty="0" smtClean="0"/>
              <a:t>consortium for systems benchmarking</a:t>
            </a:r>
          </a:p>
          <a:p>
            <a:r>
              <a:rPr lang="en-US" dirty="0" smtClean="0"/>
              <a:t>Developed SPEC OMP 2012 as an </a:t>
            </a:r>
            <a:r>
              <a:rPr lang="en-US" dirty="0" err="1" smtClean="0"/>
              <a:t>OpenMP</a:t>
            </a:r>
            <a:r>
              <a:rPr lang="en-US" dirty="0" smtClean="0"/>
              <a:t> benchmark suite</a:t>
            </a:r>
          </a:p>
          <a:p>
            <a:pPr lvl="1"/>
            <a:r>
              <a:rPr lang="en-US" dirty="0" smtClean="0"/>
              <a:t>Based on original OMP 2001 suite</a:t>
            </a:r>
          </a:p>
          <a:p>
            <a:pPr lvl="1"/>
            <a:r>
              <a:rPr lang="en-US" dirty="0" smtClean="0"/>
              <a:t>Leverages HPC simulation applications</a:t>
            </a:r>
          </a:p>
          <a:p>
            <a:pPr lvl="1"/>
            <a:r>
              <a:rPr lang="en-US" dirty="0" smtClean="0"/>
              <a:t>Ranges from MD, CFD, LU factorization, alignment…</a:t>
            </a:r>
          </a:p>
          <a:p>
            <a:r>
              <a:rPr lang="en-US" dirty="0" smtClean="0"/>
              <a:t>Uses </a:t>
            </a:r>
            <a:r>
              <a:rPr lang="en-US" dirty="0"/>
              <a:t>a reference </a:t>
            </a:r>
            <a:r>
              <a:rPr lang="en-US" dirty="0" smtClean="0"/>
              <a:t>system for result comparison</a:t>
            </a:r>
          </a:p>
          <a:p>
            <a:pPr lvl="1"/>
            <a:r>
              <a:rPr lang="en-US" dirty="0" smtClean="0"/>
              <a:t>Sun </a:t>
            </a:r>
            <a:r>
              <a:rPr lang="en-US" dirty="0"/>
              <a:t>FireX4140 with two AMD Opteron </a:t>
            </a:r>
            <a:r>
              <a:rPr lang="en-US" dirty="0" smtClean="0"/>
              <a:t>2384 CPUs (quad core)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OMP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8362"/>
            <a:ext cx="8763000" cy="4999038"/>
          </a:xfrm>
        </p:spPr>
        <p:txBody>
          <a:bodyPr/>
          <a:lstStyle/>
          <a:p>
            <a:r>
              <a:rPr lang="en-US" dirty="0" smtClean="0"/>
              <a:t>Immediately, no simple story across 14 OMP benchmarks</a:t>
            </a:r>
          </a:p>
          <a:p>
            <a:pPr lvl="1"/>
            <a:r>
              <a:rPr lang="en-US" dirty="0"/>
              <a:t>352.nab, 362.fma3d, </a:t>
            </a:r>
            <a:r>
              <a:rPr lang="en-US" dirty="0" smtClean="0"/>
              <a:t>370.mgrid, and </a:t>
            </a:r>
            <a:r>
              <a:rPr lang="en-US" dirty="0"/>
              <a:t>371.applu331 </a:t>
            </a:r>
            <a:r>
              <a:rPr lang="en-US" dirty="0" smtClean="0"/>
              <a:t>do not scale well</a:t>
            </a:r>
          </a:p>
          <a:p>
            <a:pPr lvl="1"/>
            <a:r>
              <a:rPr lang="en-US" dirty="0" smtClean="0"/>
              <a:t>350.md</a:t>
            </a:r>
            <a:r>
              <a:rPr lang="en-US" dirty="0"/>
              <a:t>, 358.botsalgn, 372.smithwa, and 376.kdtree, </a:t>
            </a:r>
            <a:r>
              <a:rPr lang="en-US" dirty="0" smtClean="0"/>
              <a:t>scale well </a:t>
            </a:r>
            <a:r>
              <a:rPr lang="en-US" dirty="0"/>
              <a:t>on both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SPEC Score</a:t>
            </a:r>
            <a:r>
              <a:rPr lang="en-US" dirty="0"/>
              <a:t>: </a:t>
            </a:r>
            <a:r>
              <a:rPr lang="en-US" dirty="0" err="1" smtClean="0"/>
              <a:t>vSMP</a:t>
            </a:r>
            <a:r>
              <a:rPr lang="en-US" dirty="0" smtClean="0"/>
              <a:t> = 10.4 and </a:t>
            </a:r>
            <a:r>
              <a:rPr lang="en-US" dirty="0"/>
              <a:t>SGI </a:t>
            </a:r>
            <a:r>
              <a:rPr lang="en-US" dirty="0" smtClean="0"/>
              <a:t>= 7.01</a:t>
            </a:r>
          </a:p>
          <a:p>
            <a:pPr lvl="1"/>
            <a:r>
              <a:rPr lang="en-US" dirty="0" smtClean="0"/>
              <a:t>9 benchmarks comparable between both </a:t>
            </a:r>
            <a:r>
              <a:rPr lang="en-US" dirty="0" smtClean="0"/>
              <a:t>machines </a:t>
            </a:r>
            <a:r>
              <a:rPr lang="en-US" dirty="0" smtClean="0"/>
              <a:t>Adjusted </a:t>
            </a:r>
            <a:r>
              <a:rPr lang="en-US" dirty="0" smtClean="0"/>
              <a:t>score</a:t>
            </a:r>
            <a:r>
              <a:rPr lang="en-US" dirty="0" smtClean="0"/>
              <a:t>: 7.65 </a:t>
            </a:r>
            <a:r>
              <a:rPr lang="en-US" dirty="0" err="1" smtClean="0"/>
              <a:t>vs</a:t>
            </a:r>
            <a:r>
              <a:rPr lang="en-US" dirty="0" smtClean="0"/>
              <a:t> 7.44 (</a:t>
            </a:r>
            <a:r>
              <a:rPr lang="en-US" dirty="0" err="1" smtClean="0"/>
              <a:t>resp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benchmarks where </a:t>
            </a:r>
            <a:r>
              <a:rPr lang="en-US" dirty="0" err="1" smtClean="0"/>
              <a:t>vSMP</a:t>
            </a:r>
            <a:r>
              <a:rPr lang="en-US" dirty="0" smtClean="0"/>
              <a:t> at least 2x better than SGI</a:t>
            </a:r>
          </a:p>
          <a:p>
            <a:pPr lvl="1"/>
            <a:r>
              <a:rPr lang="en-US" dirty="0" smtClean="0"/>
              <a:t>1 benchmark where SGI 2.7x faster than </a:t>
            </a:r>
            <a:r>
              <a:rPr lang="en-US" dirty="0" err="1" smtClean="0"/>
              <a:t>vSMP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OMP on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r>
              <a:rPr lang="en-US" sz="2800" dirty="0" smtClean="0"/>
              <a:t>Need to consider CPU architecture differences when comparing scores</a:t>
            </a:r>
          </a:p>
          <a:p>
            <a:pPr lvl="1"/>
            <a:r>
              <a:rPr lang="en-US" sz="2400" dirty="0" smtClean="0"/>
              <a:t>SGI </a:t>
            </a:r>
            <a:r>
              <a:rPr lang="en-US" sz="2400" dirty="0"/>
              <a:t>UV is </a:t>
            </a:r>
            <a:r>
              <a:rPr lang="en-US" sz="2400" dirty="0" smtClean="0"/>
              <a:t>E7-8837 </a:t>
            </a:r>
            <a:r>
              <a:rPr lang="en-US" sz="2400" dirty="0" err="1" smtClean="0"/>
              <a:t>Westmere</a:t>
            </a:r>
            <a:r>
              <a:rPr lang="en-US" sz="2400" dirty="0" smtClean="0"/>
              <a:t>, 8-cores/socket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vSMP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E5-2640 Sandy-Bridge, 6-cores/socket</a:t>
            </a:r>
          </a:p>
          <a:p>
            <a:r>
              <a:rPr lang="en-US" sz="2800" dirty="0" smtClean="0"/>
              <a:t>Looking at SPEC CPU 2006, see ~17% raw difference between CPUs</a:t>
            </a:r>
          </a:p>
          <a:p>
            <a:pPr lvl="1"/>
            <a:r>
              <a:rPr lang="en-US" sz="2400" dirty="0" smtClean="0"/>
              <a:t>E7-8837 </a:t>
            </a:r>
            <a:r>
              <a:rPr lang="en-US" sz="2400" dirty="0"/>
              <a:t>= </a:t>
            </a:r>
            <a:r>
              <a:rPr lang="en-US" sz="2400" dirty="0" smtClean="0"/>
              <a:t>39.3    </a:t>
            </a:r>
            <a:r>
              <a:rPr lang="en-US" sz="2400" dirty="0" err="1" smtClean="0"/>
              <a:t>vs</a:t>
            </a:r>
            <a:r>
              <a:rPr lang="en-US" sz="2400" dirty="0" smtClean="0"/>
              <a:t>     </a:t>
            </a:r>
            <a:r>
              <a:rPr lang="en-US" sz="2400" dirty="0" smtClean="0"/>
              <a:t>E5-2640 = 46.0</a:t>
            </a:r>
          </a:p>
          <a:p>
            <a:r>
              <a:rPr lang="en-US" sz="2800" dirty="0" smtClean="0"/>
              <a:t>However, 17% CPU improvement does not explain the 1.5x difference between </a:t>
            </a:r>
            <a:r>
              <a:rPr lang="en-US" sz="2800" dirty="0" err="1" smtClean="0"/>
              <a:t>vSMP</a:t>
            </a:r>
            <a:r>
              <a:rPr lang="en-US" sz="2800" dirty="0" smtClean="0"/>
              <a:t> and SGI </a:t>
            </a:r>
          </a:p>
          <a:p>
            <a:pPr lvl="1"/>
            <a:r>
              <a:rPr lang="en-US" sz="2400" dirty="0" smtClean="0"/>
              <a:t>5.8x difference for large memory footprint OMP benchmarks</a:t>
            </a:r>
          </a:p>
          <a:p>
            <a:pPr lvl="1"/>
            <a:r>
              <a:rPr lang="en-US" sz="2400" dirty="0" smtClean="0"/>
              <a:t>40Gbs QDR IB </a:t>
            </a:r>
            <a:r>
              <a:rPr lang="en-US" sz="2400" dirty="0" err="1" smtClean="0"/>
              <a:t>vs</a:t>
            </a:r>
            <a:r>
              <a:rPr lang="en-US" sz="2400" dirty="0" smtClean="0"/>
              <a:t> 7.5Gbs </a:t>
            </a:r>
            <a:r>
              <a:rPr lang="en-US" sz="2400" dirty="0" smtClean="0"/>
              <a:t>NUMAlink5</a:t>
            </a:r>
            <a:endParaRPr lang="en-US" sz="2400" dirty="0" smtClean="0"/>
          </a:p>
          <a:p>
            <a:pPr lvl="1"/>
            <a:r>
              <a:rPr lang="en-US" sz="2400" dirty="0"/>
              <a:t>Difference is in the Interconnect bandwidth, exacerbated with benchmarks with high memory footprints.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9038"/>
          </a:xfrm>
        </p:spPr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Thread parallelism </a:t>
            </a:r>
            <a:r>
              <a:rPr lang="en-US" dirty="0" err="1" smtClean="0"/>
              <a:t>vs</a:t>
            </a:r>
            <a:r>
              <a:rPr lang="en-US" dirty="0" smtClean="0"/>
              <a:t> large memory</a:t>
            </a:r>
          </a:p>
          <a:p>
            <a:r>
              <a:rPr lang="en-US" dirty="0" smtClean="0"/>
              <a:t>Two SMP </a:t>
            </a:r>
            <a:r>
              <a:rPr lang="en-US" dirty="0" smtClean="0"/>
              <a:t>Machines:</a:t>
            </a:r>
          </a:p>
          <a:p>
            <a:pPr lvl="1"/>
            <a:r>
              <a:rPr lang="en-US" dirty="0" err="1" smtClean="0"/>
              <a:t>ScaleMP</a:t>
            </a:r>
            <a:r>
              <a:rPr lang="en-US" dirty="0" smtClean="0"/>
              <a:t> </a:t>
            </a:r>
            <a:r>
              <a:rPr lang="en-US" dirty="0" err="1"/>
              <a:t>vSMP</a:t>
            </a:r>
            <a:r>
              <a:rPr lang="en-US" dirty="0"/>
              <a:t> @ Indiana </a:t>
            </a:r>
            <a:r>
              <a:rPr lang="en-US" dirty="0" smtClean="0"/>
              <a:t>University</a:t>
            </a:r>
            <a:endParaRPr lang="en-US" dirty="0" smtClean="0"/>
          </a:p>
          <a:p>
            <a:pPr lvl="1"/>
            <a:r>
              <a:rPr lang="en-US" dirty="0" smtClean="0"/>
              <a:t>SGI UV </a:t>
            </a:r>
            <a:r>
              <a:rPr lang="en-US" dirty="0" smtClean="0"/>
              <a:t>1000 @ </a:t>
            </a:r>
            <a:r>
              <a:rPr lang="en-US" dirty="0" smtClean="0"/>
              <a:t>University of Arizona</a:t>
            </a:r>
            <a:endParaRPr lang="en-US" dirty="0" smtClean="0"/>
          </a:p>
          <a:p>
            <a:r>
              <a:rPr lang="en-US" dirty="0" smtClean="0"/>
              <a:t>Performance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SPEC </a:t>
            </a:r>
            <a:r>
              <a:rPr lang="en-US" dirty="0" err="1" smtClean="0"/>
              <a:t>OpenMP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err="1" smtClean="0"/>
              <a:t>Trinitiy</a:t>
            </a:r>
            <a:r>
              <a:rPr lang="en-US" dirty="0" smtClean="0"/>
              <a:t> De-novo Assembly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de novo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dirty="0" err="1"/>
              <a:t>transcriptome</a:t>
            </a:r>
            <a:r>
              <a:rPr lang="en-US" sz="2400" dirty="0"/>
              <a:t> is the set of all RNA molecules that </a:t>
            </a:r>
            <a:r>
              <a:rPr lang="en-US" sz="2400" dirty="0" smtClean="0"/>
              <a:t>are transcribed </a:t>
            </a:r>
            <a:r>
              <a:rPr lang="en-US" sz="2400" dirty="0"/>
              <a:t>in a </a:t>
            </a:r>
            <a:r>
              <a:rPr lang="en-US" sz="2400" dirty="0" smtClean="0"/>
              <a:t>cell</a:t>
            </a:r>
          </a:p>
          <a:p>
            <a:pPr lvl="1"/>
            <a:r>
              <a:rPr lang="en-US" sz="2000" dirty="0" smtClean="0"/>
              <a:t>Help </a:t>
            </a:r>
            <a:r>
              <a:rPr lang="en-US" sz="2000" dirty="0"/>
              <a:t>identify genes, alternative splicing in genes, </a:t>
            </a:r>
            <a:r>
              <a:rPr lang="en-US" sz="2000" dirty="0" smtClean="0"/>
              <a:t>and differential </a:t>
            </a:r>
            <a:r>
              <a:rPr lang="en-US" sz="2000" dirty="0"/>
              <a:t>expression of genes in distinct cell </a:t>
            </a:r>
            <a:r>
              <a:rPr lang="en-US" sz="2000" dirty="0" smtClean="0"/>
              <a:t>populations</a:t>
            </a:r>
          </a:p>
          <a:p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</a:t>
            </a:r>
            <a:r>
              <a:rPr lang="en-US" sz="2400" dirty="0"/>
              <a:t>produces </a:t>
            </a:r>
            <a:r>
              <a:rPr lang="en-US" sz="2400" dirty="0" smtClean="0"/>
              <a:t>millions </a:t>
            </a:r>
            <a:r>
              <a:rPr lang="en-US" sz="2400" dirty="0"/>
              <a:t>of short RNA sequence </a:t>
            </a:r>
            <a:r>
              <a:rPr lang="en-US" sz="2400" dirty="0" smtClean="0"/>
              <a:t>reads</a:t>
            </a:r>
          </a:p>
          <a:p>
            <a:pPr lvl="1"/>
            <a:r>
              <a:rPr lang="en-US" sz="2000" dirty="0"/>
              <a:t>Typically, these huge data sets are </a:t>
            </a:r>
            <a:r>
              <a:rPr lang="en-US" sz="2000" dirty="0" smtClean="0"/>
              <a:t>down-sampled to </a:t>
            </a:r>
            <a:r>
              <a:rPr lang="en-US" sz="2000" dirty="0"/>
              <a:t>produce a smaller data </a:t>
            </a:r>
            <a:r>
              <a:rPr lang="en-US" sz="2000" dirty="0" smtClean="0"/>
              <a:t>and computed on commodity systems</a:t>
            </a:r>
          </a:p>
          <a:p>
            <a:pPr lvl="1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r>
              <a:rPr lang="en-US" sz="2400" dirty="0" smtClean="0"/>
              <a:t>Assembled full </a:t>
            </a:r>
            <a:r>
              <a:rPr lang="en-US" sz="2400" dirty="0" err="1" smtClean="0"/>
              <a:t>RNASeq</a:t>
            </a:r>
            <a:r>
              <a:rPr lang="en-US" sz="2400" dirty="0" smtClean="0"/>
              <a:t> </a:t>
            </a:r>
            <a:r>
              <a:rPr lang="en-US" sz="2400" dirty="0"/>
              <a:t>data set of 370 million </a:t>
            </a:r>
            <a:r>
              <a:rPr lang="en-US" sz="2400" dirty="0" smtClean="0"/>
              <a:t>reads using </a:t>
            </a:r>
            <a:r>
              <a:rPr lang="en-US" sz="2400" dirty="0"/>
              <a:t>the Trinity </a:t>
            </a:r>
            <a:r>
              <a:rPr lang="en-US" sz="2400" dirty="0" smtClean="0"/>
              <a:t>assembly </a:t>
            </a:r>
            <a:r>
              <a:rPr lang="en-US" sz="2400" dirty="0"/>
              <a:t>package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job types based on </a:t>
            </a:r>
            <a:r>
              <a:rPr lang="en-US" sz="2400" i="1" dirty="0" err="1"/>
              <a:t>Crangon</a:t>
            </a:r>
            <a:r>
              <a:rPr lang="en-US" sz="2400" i="1" dirty="0"/>
              <a:t> </a:t>
            </a:r>
            <a:r>
              <a:rPr lang="en-US" sz="2400" i="1" dirty="0" err="1"/>
              <a:t>crangon</a:t>
            </a:r>
            <a:r>
              <a:rPr lang="en-US" sz="2400" i="1" dirty="0"/>
              <a:t> </a:t>
            </a:r>
            <a:r>
              <a:rPr lang="en-US" sz="2400" dirty="0"/>
              <a:t>(Shrimp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gathered from an </a:t>
            </a:r>
            <a:r>
              <a:rPr lang="en-US" sz="2000" dirty="0" err="1"/>
              <a:t>Illumina</a:t>
            </a:r>
            <a:r>
              <a:rPr lang="en-US" sz="2000" dirty="0"/>
              <a:t> </a:t>
            </a:r>
            <a:r>
              <a:rPr lang="en-US" sz="2000" dirty="0" err="1"/>
              <a:t>RNAseq</a:t>
            </a:r>
            <a:r>
              <a:rPr lang="en-US" sz="2000" dirty="0"/>
              <a:t> dataset</a:t>
            </a:r>
            <a:endParaRPr lang="en-US" sz="2000" dirty="0" smtClean="0"/>
          </a:p>
          <a:p>
            <a:pPr lvl="1"/>
            <a:r>
              <a:rPr lang="en-US" sz="2000" dirty="0" smtClean="0"/>
              <a:t>100bp reads, ~50x coverage</a:t>
            </a:r>
          </a:p>
          <a:p>
            <a:r>
              <a:rPr lang="en-US" sz="2400" dirty="0" smtClean="0"/>
              <a:t>Job1: only R1 reads</a:t>
            </a:r>
          </a:p>
          <a:p>
            <a:r>
              <a:rPr lang="en-US" sz="2400" dirty="0" smtClean="0"/>
              <a:t>Job2: R1 and R2 reads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</a:t>
            </a:r>
            <a:r>
              <a:rPr lang="en-US" dirty="0" err="1" smtClean="0"/>
              <a:t>Wallclock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8589"/>
            <a:ext cx="7848600" cy="5886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752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vSMP</a:t>
            </a:r>
            <a:r>
              <a:rPr lang="en-US" sz="2400" dirty="0" smtClean="0"/>
              <a:t> outperforms SGI UV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15.6% for Job1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9.3% for Job2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CPU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5906"/>
            <a:ext cx="77724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296412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CPU time not representative of </a:t>
            </a:r>
            <a:r>
              <a:rPr lang="en-US" sz="2400" dirty="0" err="1" smtClean="0"/>
              <a:t>Wallclock</a:t>
            </a:r>
            <a:r>
              <a:rPr lang="en-US" sz="2400" dirty="0" smtClean="0"/>
              <a:t> time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 err="1" smtClean="0"/>
              <a:t>vSMP</a:t>
            </a:r>
            <a:r>
              <a:rPr lang="en-US" sz="2400" dirty="0" smtClean="0"/>
              <a:t> considers RDMA memory accesses to be I/O wait, not CPU time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Job2 shows high level of  remote memory access compared to computation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Memory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" y="1143000"/>
            <a:ext cx="7936902" cy="573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372612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Job2 uses ~1TB RAM  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SGI UV shows remote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memory as virtual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 err="1" smtClean="0"/>
              <a:t>vSMP</a:t>
            </a:r>
            <a:r>
              <a:rPr lang="en-US" sz="2400" dirty="0" smtClean="0"/>
              <a:t> has memory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overhead</a:t>
            </a:r>
          </a:p>
          <a:p>
            <a:endParaRPr lang="en-US" sz="2400" dirty="0" smtClean="0"/>
          </a:p>
          <a:p>
            <a:pPr marL="168275" indent="-168275">
              <a:buFont typeface="Arial" pitchFamily="34" charset="0"/>
              <a:buChar char="•"/>
            </a:pPr>
            <a:endParaRPr lang="en-US" sz="2400" dirty="0" smtClean="0"/>
          </a:p>
          <a:p>
            <a:pPr marL="168275" indent="-168275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23.6%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sz="2800" dirty="0" smtClean="0"/>
              <a:t>Using 192 cores, </a:t>
            </a:r>
            <a:r>
              <a:rPr lang="en-US" sz="2800" dirty="0" err="1" smtClean="0"/>
              <a:t>ScaleMP</a:t>
            </a:r>
            <a:r>
              <a:rPr lang="en-US" sz="2800" dirty="0" smtClean="0"/>
              <a:t> </a:t>
            </a:r>
            <a:r>
              <a:rPr lang="en-US" sz="2800" dirty="0" err="1" smtClean="0"/>
              <a:t>vSMP</a:t>
            </a:r>
            <a:r>
              <a:rPr lang="en-US" sz="2800" dirty="0" smtClean="0"/>
              <a:t> performs better than SGI UV 1000 for both SPEC </a:t>
            </a:r>
            <a:r>
              <a:rPr lang="en-US" sz="2800" dirty="0" err="1" smtClean="0"/>
              <a:t>OpenMP</a:t>
            </a:r>
            <a:r>
              <a:rPr lang="en-US" sz="2800" dirty="0" smtClean="0"/>
              <a:t> and Trinity app</a:t>
            </a:r>
          </a:p>
          <a:p>
            <a:pPr lvl="1"/>
            <a:r>
              <a:rPr lang="en-US" sz="2400" dirty="0" smtClean="0"/>
              <a:t>Some performance increase simply due to newer CPUs</a:t>
            </a:r>
          </a:p>
          <a:p>
            <a:r>
              <a:rPr lang="en-US" sz="2800" dirty="0" smtClean="0"/>
              <a:t>Interconnect bandwidth contention can be critical</a:t>
            </a:r>
          </a:p>
          <a:p>
            <a:pPr lvl="1"/>
            <a:r>
              <a:rPr lang="en-US" sz="2400" dirty="0" err="1" smtClean="0"/>
              <a:t>NUMAlink</a:t>
            </a:r>
            <a:r>
              <a:rPr lang="en-US" sz="2400" dirty="0" smtClean="0"/>
              <a:t> in SGI UV is limited </a:t>
            </a:r>
            <a:r>
              <a:rPr lang="en-US" sz="2400" dirty="0" err="1" smtClean="0"/>
              <a:t>vs</a:t>
            </a:r>
            <a:r>
              <a:rPr lang="en-US" sz="2400" dirty="0" smtClean="0"/>
              <a:t> QDR </a:t>
            </a:r>
            <a:r>
              <a:rPr lang="en-US" sz="2400" dirty="0" err="1" smtClean="0"/>
              <a:t>InfiniBand</a:t>
            </a:r>
            <a:r>
              <a:rPr lang="en-US" sz="2400" dirty="0" smtClean="0"/>
              <a:t> in </a:t>
            </a:r>
            <a:r>
              <a:rPr lang="en-US" sz="2400" dirty="0" err="1"/>
              <a:t>v</a:t>
            </a:r>
            <a:r>
              <a:rPr lang="en-US" sz="2400" dirty="0" err="1" smtClean="0"/>
              <a:t>SMP</a:t>
            </a:r>
            <a:endParaRPr lang="en-US" sz="2400" dirty="0" smtClean="0"/>
          </a:p>
          <a:p>
            <a:pPr lvl="1"/>
            <a:r>
              <a:rPr lang="en-US" sz="2400" dirty="0" smtClean="0"/>
              <a:t>Research confirms the </a:t>
            </a:r>
            <a:r>
              <a:rPr lang="en-US" sz="2400" dirty="0"/>
              <a:t>overhead of remote memory accesses in </a:t>
            </a:r>
            <a:r>
              <a:rPr lang="en-US" sz="2400" dirty="0" smtClean="0"/>
              <a:t>SMP machines </a:t>
            </a:r>
            <a:r>
              <a:rPr lang="en-US" sz="2400" dirty="0"/>
              <a:t>increases as the systems get </a:t>
            </a:r>
            <a:r>
              <a:rPr lang="en-US" sz="2400" dirty="0" smtClean="0"/>
              <a:t>larger </a:t>
            </a:r>
          </a:p>
          <a:p>
            <a:r>
              <a:rPr lang="en-US" sz="2800" dirty="0" smtClean="0"/>
              <a:t>SGI UV outperforms </a:t>
            </a:r>
            <a:r>
              <a:rPr lang="en-US" sz="2800" dirty="0" err="1" smtClean="0"/>
              <a:t>vSMP</a:t>
            </a:r>
            <a:r>
              <a:rPr lang="en-US" sz="2800" dirty="0" smtClean="0"/>
              <a:t> when per-core </a:t>
            </a:r>
            <a:r>
              <a:rPr lang="en-US" sz="2800" dirty="0" err="1" smtClean="0"/>
              <a:t>mem</a:t>
            </a:r>
            <a:r>
              <a:rPr lang="en-US" sz="2800" dirty="0" smtClean="0"/>
              <a:t> usage is small and the app is </a:t>
            </a:r>
            <a:r>
              <a:rPr lang="en-US" sz="2800" dirty="0" err="1" smtClean="0"/>
              <a:t>cpu</a:t>
            </a:r>
            <a:r>
              <a:rPr lang="en-US" sz="2800" dirty="0" smtClean="0"/>
              <a:t> bound (cache size differences)</a:t>
            </a:r>
          </a:p>
          <a:p>
            <a:r>
              <a:rPr lang="en-US" sz="2800" dirty="0" smtClean="0"/>
              <a:t>Both systems capable of handling 1TB+ memory footprints</a:t>
            </a:r>
          </a:p>
          <a:p>
            <a:pPr lvl="1"/>
            <a:r>
              <a:rPr lang="en-US" sz="2400" dirty="0" err="1"/>
              <a:t>v</a:t>
            </a:r>
            <a:r>
              <a:rPr lang="en-US" sz="2400" dirty="0" err="1" smtClean="0"/>
              <a:t>SMP</a:t>
            </a:r>
            <a:r>
              <a:rPr lang="en-US" sz="2400" dirty="0" smtClean="0"/>
              <a:t> slightly faster than SGI UV for Trinity, but requires larger memory footprint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99038"/>
          </a:xfrm>
        </p:spPr>
        <p:txBody>
          <a:bodyPr/>
          <a:lstStyle/>
          <a:p>
            <a:r>
              <a:rPr lang="en-US" dirty="0" smtClean="0"/>
              <a:t>Overall SMP systems easy to use, especially compared to distributed memory clusters or accelerators</a:t>
            </a:r>
          </a:p>
          <a:p>
            <a:pPr lvl="1"/>
            <a:r>
              <a:rPr lang="en-US" dirty="0" smtClean="0"/>
              <a:t>SMP systems still require tuning to get optimal performance</a:t>
            </a:r>
          </a:p>
          <a:p>
            <a:pPr lvl="1"/>
            <a:r>
              <a:rPr lang="en-US" dirty="0" smtClean="0"/>
              <a:t>Pay attention to NUMA efficiencies, bandwidth, etc.</a:t>
            </a:r>
          </a:p>
          <a:p>
            <a:r>
              <a:rPr lang="en-US" dirty="0" err="1" smtClean="0"/>
              <a:t>ScaleMP</a:t>
            </a:r>
            <a:r>
              <a:rPr lang="en-US" dirty="0" smtClean="0"/>
              <a:t> </a:t>
            </a:r>
            <a:r>
              <a:rPr lang="en-US" dirty="0" err="1" smtClean="0"/>
              <a:t>vSMP</a:t>
            </a:r>
            <a:r>
              <a:rPr lang="en-US" dirty="0" smtClean="0"/>
              <a:t> has added advantage of hardware re-provisioning between cluster and </a:t>
            </a:r>
            <a:r>
              <a:rPr lang="en-US" dirty="0" err="1" smtClean="0"/>
              <a:t>vSMP</a:t>
            </a:r>
            <a:endParaRPr lang="en-US" dirty="0" smtClean="0"/>
          </a:p>
          <a:p>
            <a:pPr lvl="1"/>
            <a:r>
              <a:rPr lang="en-US" dirty="0" smtClean="0"/>
              <a:t>Uses commodity servers with </a:t>
            </a:r>
            <a:r>
              <a:rPr lang="en-US" dirty="0" err="1" smtClean="0"/>
              <a:t>InfiniBand</a:t>
            </a:r>
            <a:r>
              <a:rPr lang="en-US" dirty="0" smtClean="0"/>
              <a:t>, can be rebooted into normal HPC cluster</a:t>
            </a:r>
          </a:p>
          <a:p>
            <a:pPr lvl="1"/>
            <a:r>
              <a:rPr lang="en-US" dirty="0" smtClean="0"/>
              <a:t>Best suited for systems with variable workloads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999038"/>
          </a:xfrm>
        </p:spPr>
        <p:txBody>
          <a:bodyPr/>
          <a:lstStyle/>
          <a:p>
            <a:r>
              <a:rPr lang="en-US" dirty="0" smtClean="0"/>
              <a:t>SMP machines have many uses for big data computation due to their ease of use</a:t>
            </a:r>
          </a:p>
          <a:p>
            <a:r>
              <a:rPr lang="en-US" dirty="0" smtClean="0"/>
              <a:t>We evaluate two compelling SMP options: </a:t>
            </a:r>
            <a:r>
              <a:rPr lang="en-US" dirty="0" err="1" smtClean="0"/>
              <a:t>ScaleMP</a:t>
            </a:r>
            <a:r>
              <a:rPr lang="en-US" dirty="0" smtClean="0"/>
              <a:t> </a:t>
            </a:r>
            <a:r>
              <a:rPr lang="en-US" dirty="0" err="1" smtClean="0"/>
              <a:t>vSMP</a:t>
            </a:r>
            <a:r>
              <a:rPr lang="en-US" dirty="0" smtClean="0"/>
              <a:t> and SGI UV1000 deployed at IU and </a:t>
            </a:r>
            <a:r>
              <a:rPr lang="en-US" dirty="0" err="1" smtClean="0"/>
              <a:t>UofA</a:t>
            </a:r>
            <a:r>
              <a:rPr lang="en-US" dirty="0" smtClean="0"/>
              <a:t>, respectively</a:t>
            </a:r>
          </a:p>
          <a:p>
            <a:pPr lvl="1"/>
            <a:r>
              <a:rPr lang="en-US" dirty="0" smtClean="0"/>
              <a:t>Both machines perform well with 192-core </a:t>
            </a:r>
            <a:r>
              <a:rPr lang="en-US" dirty="0" err="1" smtClean="0"/>
              <a:t>OpenMP</a:t>
            </a:r>
            <a:r>
              <a:rPr lang="en-US" dirty="0" smtClean="0"/>
              <a:t> benchmarks and Trinity de novo </a:t>
            </a:r>
            <a:r>
              <a:rPr lang="en-US" dirty="0"/>
              <a:t>a</a:t>
            </a:r>
            <a:r>
              <a:rPr lang="en-US" dirty="0" smtClean="0"/>
              <a:t>ssembler</a:t>
            </a:r>
          </a:p>
          <a:p>
            <a:pPr lvl="1"/>
            <a:r>
              <a:rPr lang="en-US" dirty="0" err="1" smtClean="0"/>
              <a:t>vSMP</a:t>
            </a:r>
            <a:r>
              <a:rPr lang="en-US" dirty="0" smtClean="0"/>
              <a:t> system often faster, due to better hardware</a:t>
            </a:r>
          </a:p>
          <a:p>
            <a:r>
              <a:rPr lang="en-US" dirty="0" smtClean="0"/>
              <a:t>Due to explosion of data and the complexity of distributed systems, we expect SMP system utilization to increase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562"/>
            <a:ext cx="8610600" cy="4999038"/>
          </a:xfrm>
        </p:spPr>
        <p:txBody>
          <a:bodyPr/>
          <a:lstStyle/>
          <a:p>
            <a:r>
              <a:rPr lang="en-US" dirty="0" smtClean="0"/>
              <a:t>Evaluate other SMP systems – IBM POWER8 SMP</a:t>
            </a:r>
          </a:p>
          <a:p>
            <a:r>
              <a:rPr lang="en-US" dirty="0" smtClean="0"/>
              <a:t>Expand to other Big Data applications</a:t>
            </a:r>
          </a:p>
          <a:p>
            <a:pPr lvl="1"/>
            <a:r>
              <a:rPr lang="en-US" dirty="0"/>
              <a:t>Apache Big Data Stack – shared memory/threading </a:t>
            </a:r>
            <a:r>
              <a:rPr lang="en-US" dirty="0" err="1"/>
              <a:t>vs</a:t>
            </a:r>
            <a:r>
              <a:rPr lang="en-US" dirty="0"/>
              <a:t> TCP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Many Bioinformatics apps</a:t>
            </a:r>
          </a:p>
          <a:p>
            <a:pPr lvl="1"/>
            <a:r>
              <a:rPr lang="en-US" dirty="0" smtClean="0"/>
              <a:t>Proprietary applications</a:t>
            </a:r>
          </a:p>
          <a:p>
            <a:pPr lvl="1"/>
            <a:r>
              <a:rPr lang="en-US" dirty="0" smtClean="0"/>
              <a:t>Graph processing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ScaleMP</a:t>
            </a:r>
            <a:r>
              <a:rPr lang="en-US" dirty="0" smtClean="0"/>
              <a:t> deployment at Arizona</a:t>
            </a:r>
          </a:p>
          <a:p>
            <a:pPr lvl="1"/>
            <a:r>
              <a:rPr lang="en-US" dirty="0" smtClean="0"/>
              <a:t>~8400core cluster, 9.4TB </a:t>
            </a:r>
            <a:r>
              <a:rPr lang="en-US" dirty="0" err="1" smtClean="0"/>
              <a:t>vSMP</a:t>
            </a:r>
            <a:r>
              <a:rPr lang="en-US" dirty="0" smtClean="0"/>
              <a:t> license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23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62138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ajyounge@indiana.edu                ajyounge.com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47609F2-274D-4E5D-8479-0A771B8E1181}" type="slidenum">
              <a:rPr lang="en-US" smtClean="0"/>
              <a:pPr algn="ct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0"/>
            <a:ext cx="9187495" cy="66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4999038"/>
          </a:xfrm>
        </p:spPr>
        <p:txBody>
          <a:bodyPr/>
          <a:lstStyle/>
          <a:p>
            <a:r>
              <a:rPr lang="en-US" dirty="0" smtClean="0"/>
              <a:t>Natural desire for larger, more powerful computing components</a:t>
            </a:r>
          </a:p>
          <a:p>
            <a:r>
              <a:rPr lang="en-US" dirty="0" smtClean="0"/>
              <a:t>Need for </a:t>
            </a:r>
            <a:r>
              <a:rPr lang="en-US" dirty="0" smtClean="0"/>
              <a:t>systems </a:t>
            </a:r>
            <a:r>
              <a:rPr lang="en-US" dirty="0" smtClean="0"/>
              <a:t>larger than a single node/board/chip can provide</a:t>
            </a:r>
          </a:p>
          <a:p>
            <a:r>
              <a:rPr lang="en-US" dirty="0" smtClean="0"/>
              <a:t>Distributed memory systems fill this role, but can present a larger barrier of entry</a:t>
            </a:r>
          </a:p>
          <a:p>
            <a:pPr lvl="1"/>
            <a:r>
              <a:rPr lang="en-US" dirty="0" smtClean="0"/>
              <a:t>Require special programming models</a:t>
            </a:r>
          </a:p>
          <a:p>
            <a:pPr lvl="1"/>
            <a:r>
              <a:rPr lang="en-US" dirty="0" smtClean="0"/>
              <a:t>Code redesign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 smtClean="0"/>
              <a:t>parallelism</a:t>
            </a:r>
          </a:p>
          <a:p>
            <a:r>
              <a:rPr lang="en-US" dirty="0" smtClean="0"/>
              <a:t>Want the performance of distributed memory with the ease of a single resource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Multiprocessing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Desire to treat distributed memory systems like a single, unified computing </a:t>
            </a:r>
            <a:r>
              <a:rPr lang="en-US" dirty="0" smtClean="0"/>
              <a:t>resource</a:t>
            </a:r>
          </a:p>
          <a:p>
            <a:r>
              <a:rPr lang="en-US" dirty="0" smtClean="0"/>
              <a:t>Centralized </a:t>
            </a:r>
            <a:r>
              <a:rPr lang="en-US" dirty="0"/>
              <a:t>shared memory </a:t>
            </a:r>
            <a:r>
              <a:rPr lang="en-US" dirty="0" smtClean="0"/>
              <a:t>under a </a:t>
            </a:r>
            <a:r>
              <a:rPr lang="en-US" dirty="0"/>
              <a:t>single unified </a:t>
            </a:r>
            <a:r>
              <a:rPr lang="en-US" dirty="0" smtClean="0"/>
              <a:t>OS with many processing units</a:t>
            </a:r>
          </a:p>
          <a:p>
            <a:pPr lvl="1"/>
            <a:r>
              <a:rPr lang="en-US" dirty="0" smtClean="0"/>
              <a:t>Historically SMP was  multi-socket, now multi-node</a:t>
            </a:r>
          </a:p>
          <a:p>
            <a:pPr lvl="1"/>
            <a:r>
              <a:rPr lang="en-US" dirty="0" smtClean="0"/>
              <a:t>Operate across a system bus</a:t>
            </a:r>
          </a:p>
          <a:p>
            <a:pPr lvl="1"/>
            <a:r>
              <a:rPr lang="en-US" dirty="0" smtClean="0"/>
              <a:t>NUMA </a:t>
            </a:r>
          </a:p>
          <a:p>
            <a:r>
              <a:rPr lang="en-US" dirty="0" smtClean="0"/>
              <a:t>Current implementations have complex cache coherency mechanisms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Use Cases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25513"/>
            <a:ext cx="4040188" cy="639762"/>
          </a:xfrm>
        </p:spPr>
        <p:txBody>
          <a:bodyPr/>
          <a:lstStyle/>
          <a:p>
            <a:r>
              <a:rPr lang="en-US" dirty="0" smtClean="0"/>
              <a:t>Thread Parallelism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565275"/>
            <a:ext cx="4344988" cy="3951288"/>
          </a:xfrm>
        </p:spPr>
        <p:txBody>
          <a:bodyPr/>
          <a:lstStyle/>
          <a:p>
            <a:r>
              <a:rPr lang="en-US" dirty="0" smtClean="0"/>
              <a:t>Applications can leverage more threads than what is commonly available from a single computing resource</a:t>
            </a:r>
          </a:p>
          <a:p>
            <a:r>
              <a:rPr lang="en-US" dirty="0" smtClean="0"/>
              <a:t>Easy scaling to SMPs given today’s multi-core systems</a:t>
            </a:r>
          </a:p>
          <a:p>
            <a:r>
              <a:rPr lang="en-US" dirty="0" smtClean="0"/>
              <a:t>Programming models include 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Pthreads</a:t>
            </a:r>
            <a:r>
              <a:rPr lang="en-US" dirty="0" smtClean="0"/>
              <a:t>, </a:t>
            </a:r>
            <a:r>
              <a:rPr lang="en-US" dirty="0" err="1" smtClean="0"/>
              <a:t>Cilk</a:t>
            </a:r>
            <a:r>
              <a:rPr lang="en-US" dirty="0" smtClean="0"/>
              <a:t>, 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/>
          <a:lstStyle/>
          <a:p>
            <a:r>
              <a:rPr lang="en-US" dirty="0" smtClean="0"/>
              <a:t>Large Memory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270375" cy="3951288"/>
          </a:xfrm>
        </p:spPr>
        <p:txBody>
          <a:bodyPr/>
          <a:lstStyle/>
          <a:p>
            <a:r>
              <a:rPr lang="en-US" dirty="0" smtClean="0"/>
              <a:t>Amount of main memory needed can be more than what a single system </a:t>
            </a:r>
            <a:r>
              <a:rPr lang="en-US" dirty="0"/>
              <a:t>can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Allows for fast DRAM to be used instead of disk </a:t>
            </a:r>
          </a:p>
          <a:p>
            <a:r>
              <a:rPr lang="en-US" dirty="0" smtClean="0"/>
              <a:t>Scaling databases, big data applications, in-memory data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883275"/>
            <a:ext cx="2133600" cy="365125"/>
          </a:xfrm>
        </p:spPr>
        <p:txBody>
          <a:bodyPr/>
          <a:lstStyle/>
          <a:p>
            <a:fld id="{647609F2-274D-4E5D-8479-0A771B8E1181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446038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goal is to avoid re-writing applications from scratch but still scale beyond single node performance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SMPs for Big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many efforts </a:t>
            </a:r>
            <a:r>
              <a:rPr lang="en-US" sz="2800" dirty="0"/>
              <a:t>that are not able to take advantage of </a:t>
            </a:r>
            <a:r>
              <a:rPr lang="en-US" sz="2800" dirty="0" smtClean="0"/>
              <a:t>distributed memory systems</a:t>
            </a:r>
          </a:p>
          <a:p>
            <a:pPr lvl="1"/>
            <a:r>
              <a:rPr lang="en-US" sz="2400" dirty="0" smtClean="0"/>
              <a:t>Legacy code too hard to update</a:t>
            </a:r>
          </a:p>
          <a:p>
            <a:pPr lvl="1"/>
            <a:r>
              <a:rPr lang="en-US" sz="2400" dirty="0" smtClean="0"/>
              <a:t>Proprietary code unable to be modified</a:t>
            </a:r>
          </a:p>
          <a:p>
            <a:pPr lvl="1"/>
            <a:r>
              <a:rPr lang="en-US" sz="2400" dirty="0" smtClean="0"/>
              <a:t>Development effort exceeds application usability</a:t>
            </a:r>
          </a:p>
          <a:p>
            <a:r>
              <a:rPr lang="en-US" sz="2800" dirty="0" smtClean="0"/>
              <a:t>SMPs enable the utilization of distributed systems in an </a:t>
            </a:r>
            <a:r>
              <a:rPr lang="en-US" sz="2800" dirty="0" smtClean="0"/>
              <a:t>environment that </a:t>
            </a:r>
            <a:r>
              <a:rPr lang="en-US" sz="2800" dirty="0" smtClean="0"/>
              <a:t>appears as a single entity</a:t>
            </a:r>
          </a:p>
          <a:p>
            <a:pPr lvl="1"/>
            <a:r>
              <a:rPr lang="en-US" sz="2400" dirty="0" smtClean="0"/>
              <a:t>100s </a:t>
            </a:r>
            <a:r>
              <a:rPr lang="en-US" sz="2400" dirty="0" smtClean="0"/>
              <a:t>of cores, TBs of </a:t>
            </a:r>
            <a:r>
              <a:rPr lang="en-US" sz="2400" dirty="0" smtClean="0"/>
              <a:t>RAM</a:t>
            </a:r>
          </a:p>
          <a:p>
            <a:r>
              <a:rPr lang="en-US" sz="2800" dirty="0" smtClean="0"/>
              <a:t>However SMP performance is often nondeterministic and lacking clarity for use with big data applications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ScaleMP</a:t>
            </a:r>
            <a:r>
              <a:rPr lang="en-US" dirty="0" smtClean="0"/>
              <a:t> </a:t>
            </a:r>
            <a:r>
              <a:rPr lang="en-US" dirty="0" err="1" smtClean="0"/>
              <a:t>vSMP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99038"/>
          </a:xfrm>
        </p:spPr>
        <p:txBody>
          <a:bodyPr/>
          <a:lstStyle/>
          <a:p>
            <a:r>
              <a:rPr lang="en-US" dirty="0" smtClean="0"/>
              <a:t>Aggregates commodity x86 servers to create a single, virtualized system.</a:t>
            </a:r>
          </a:p>
          <a:p>
            <a:pPr lvl="1"/>
            <a:r>
              <a:rPr lang="en-US" dirty="0" smtClean="0"/>
              <a:t>Looks like a large VM with 1 OS with all </a:t>
            </a:r>
            <a:r>
              <a:rPr lang="en-US" dirty="0" smtClean="0"/>
              <a:t>cores &amp; memory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Can scale to 128 nodes (1024 cores, 128TB RAM)</a:t>
            </a:r>
            <a:endParaRPr lang="en-US" dirty="0"/>
          </a:p>
          <a:p>
            <a:r>
              <a:rPr lang="en-US" dirty="0" err="1" smtClean="0"/>
              <a:t>vSMP</a:t>
            </a:r>
            <a:r>
              <a:rPr lang="en-US" dirty="0" smtClean="0"/>
              <a:t> Foundation</a:t>
            </a:r>
            <a:endParaRPr lang="en-US" dirty="0"/>
          </a:p>
          <a:p>
            <a:pPr lvl="1"/>
            <a:r>
              <a:rPr lang="en-US" dirty="0" smtClean="0"/>
              <a:t>Runs via master/slave </a:t>
            </a:r>
            <a:r>
              <a:rPr lang="en-US" dirty="0" smtClean="0"/>
              <a:t>nodes</a:t>
            </a:r>
            <a:endParaRPr lang="en-US" dirty="0" smtClean="0"/>
          </a:p>
          <a:p>
            <a:pPr lvl="1"/>
            <a:r>
              <a:rPr lang="en-US" dirty="0" smtClean="0"/>
              <a:t>Leverage RDMA via </a:t>
            </a:r>
            <a:r>
              <a:rPr lang="en-US" dirty="0" err="1" smtClean="0"/>
              <a:t>InfiniBand</a:t>
            </a:r>
            <a:r>
              <a:rPr lang="en-US" dirty="0" smtClean="0"/>
              <a:t> interconnect</a:t>
            </a:r>
          </a:p>
          <a:p>
            <a:r>
              <a:rPr lang="en-US" dirty="0" smtClean="0"/>
              <a:t>Data locality, CPU organization handled by </a:t>
            </a:r>
            <a:r>
              <a:rPr lang="en-US" dirty="0" err="1" smtClean="0"/>
              <a:t>vSMP</a:t>
            </a:r>
            <a:r>
              <a:rPr lang="en-US" dirty="0" smtClean="0"/>
              <a:t> and OS kernel scheduling &amp; tools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vSMP</a:t>
            </a:r>
            <a:r>
              <a:rPr lang="en-US" dirty="0" smtClean="0"/>
              <a:t> Expansion </a:t>
            </a:r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60932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66" y="1524000"/>
            <a:ext cx="4443934" cy="5389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60932" y="914400"/>
            <a:ext cx="239134" cy="630375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Memory Expansion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17003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System Expansion</a:t>
            </a:r>
            <a:endParaRPr lang="en-US" sz="2400" b="1" dirty="0"/>
          </a:p>
        </p:txBody>
      </p:sp>
      <p:sp>
        <p:nvSpPr>
          <p:cNvPr id="12" name="Multiply 11"/>
          <p:cNvSpPr/>
          <p:nvPr/>
        </p:nvSpPr>
        <p:spPr>
          <a:xfrm>
            <a:off x="1219200" y="4953000"/>
            <a:ext cx="914400" cy="914400"/>
          </a:xfrm>
          <a:prstGeom prst="mathMultiply">
            <a:avLst>
              <a:gd name="adj1" fmla="val 18681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286000" y="4953000"/>
            <a:ext cx="914400" cy="914400"/>
          </a:xfrm>
          <a:prstGeom prst="mathMultiply">
            <a:avLst>
              <a:gd name="adj1" fmla="val 18681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429000" y="4953000"/>
            <a:ext cx="914400" cy="914400"/>
          </a:xfrm>
          <a:prstGeom prst="mathMultiply">
            <a:avLst>
              <a:gd name="adj1" fmla="val 18681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 @ 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is the </a:t>
            </a:r>
            <a:r>
              <a:rPr lang="en-US" dirty="0" err="1" smtClean="0"/>
              <a:t>vSMP</a:t>
            </a:r>
            <a:r>
              <a:rPr lang="en-US" dirty="0" smtClean="0"/>
              <a:t> installation as part of the NSF </a:t>
            </a:r>
            <a:r>
              <a:rPr lang="en-US" dirty="0" err="1" smtClean="0"/>
              <a:t>FutureGrid</a:t>
            </a:r>
            <a:r>
              <a:rPr lang="en-US" dirty="0" smtClean="0"/>
              <a:t> project (now </a:t>
            </a:r>
            <a:r>
              <a:rPr lang="en-US" dirty="0" err="1" smtClean="0"/>
              <a:t>FutureSystems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at Indiana University</a:t>
            </a:r>
          </a:p>
          <a:p>
            <a:r>
              <a:rPr lang="en-US" dirty="0" smtClean="0"/>
              <a:t>16 nodes, </a:t>
            </a:r>
            <a:r>
              <a:rPr lang="en-US" dirty="0" smtClean="0"/>
              <a:t>192 cores,  </a:t>
            </a:r>
            <a:r>
              <a:rPr lang="en-US" dirty="0" smtClean="0"/>
              <a:t>5.6TB RAM</a:t>
            </a:r>
          </a:p>
          <a:p>
            <a:pPr lvl="1"/>
            <a:r>
              <a:rPr lang="en-US" dirty="0" err="1" smtClean="0"/>
              <a:t>Mellanox</a:t>
            </a:r>
            <a:r>
              <a:rPr lang="en-US" dirty="0" smtClean="0"/>
              <a:t> CX3 QDR </a:t>
            </a:r>
            <a:r>
              <a:rPr lang="en-US" dirty="0" err="1" smtClean="0"/>
              <a:t>InfiniBand</a:t>
            </a:r>
            <a:endParaRPr lang="en-US" dirty="0" smtClean="0"/>
          </a:p>
          <a:p>
            <a:r>
              <a:rPr lang="en-US" dirty="0" smtClean="0"/>
              <a:t>Purchased in late 2013, based on </a:t>
            </a:r>
            <a:r>
              <a:rPr lang="en-US" dirty="0" smtClean="0"/>
              <a:t>Intel Xeon </a:t>
            </a:r>
            <a:r>
              <a:rPr lang="en-US" dirty="0" smtClean="0"/>
              <a:t>Sandy-Bridge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9F2-274D-4E5D-8479-0A771B8E118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69074"/>
            <a:ext cx="4419600" cy="17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grid-theme</Template>
  <TotalTime>13020</TotalTime>
  <Words>1515</Words>
  <Application>Microsoft Office PowerPoint</Application>
  <PresentationFormat>On-screen Show (4:3)</PresentationFormat>
  <Paragraphs>224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grid-theme</vt:lpstr>
      <vt:lpstr>Evaluation of SMP Shared Memory Machines for Use With In-Memory and OpenMP Big Data Applications</vt:lpstr>
      <vt:lpstr>Agenda</vt:lpstr>
      <vt:lpstr>Introduction</vt:lpstr>
      <vt:lpstr>Symmetric Multiprocessing</vt:lpstr>
      <vt:lpstr>SMP Use Cases</vt:lpstr>
      <vt:lpstr>Role of SMPs for Big Data</vt:lpstr>
      <vt:lpstr>ScaleMP vSMP</vt:lpstr>
      <vt:lpstr>vSMP Expansion Modes</vt:lpstr>
      <vt:lpstr>Echo  @ IU</vt:lpstr>
      <vt:lpstr>SGI Ultraviolet (UV) </vt:lpstr>
      <vt:lpstr>SGI UV </vt:lpstr>
      <vt:lpstr>Hardware Comparison</vt:lpstr>
      <vt:lpstr>Other SMP Solutions</vt:lpstr>
      <vt:lpstr>Performance Evaluation</vt:lpstr>
      <vt:lpstr>MPI on SMP? </vt:lpstr>
      <vt:lpstr>SPEC OMP 2012</vt:lpstr>
      <vt:lpstr>PowerPoint Presentation</vt:lpstr>
      <vt:lpstr>SPEC OMP Results</vt:lpstr>
      <vt:lpstr>SPEC OMP on Architectures</vt:lpstr>
      <vt:lpstr>Trinity de novo Assembly</vt:lpstr>
      <vt:lpstr>Trinity Wallclock time</vt:lpstr>
      <vt:lpstr>Trinity CPU time</vt:lpstr>
      <vt:lpstr>Trinity Memory Utilization</vt:lpstr>
      <vt:lpstr>Performance Roundup</vt:lpstr>
      <vt:lpstr>SMP Usability</vt:lpstr>
      <vt:lpstr>Conclusion</vt:lpstr>
      <vt:lpstr>Future Work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SMP Shared Memory Machines for Use With In-Memory and OpenMP Big Data Applications</dc:title>
  <dc:creator>ajyounge</dc:creator>
  <cp:lastModifiedBy>ajyounge</cp:lastModifiedBy>
  <cp:revision>90</cp:revision>
  <dcterms:created xsi:type="dcterms:W3CDTF">2016-05-16T16:13:53Z</dcterms:created>
  <dcterms:modified xsi:type="dcterms:W3CDTF">2016-05-27T16:06:49Z</dcterms:modified>
</cp:coreProperties>
</file>