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257" r:id="rId2"/>
    <p:sldId id="347" r:id="rId3"/>
    <p:sldId id="272" r:id="rId4"/>
    <p:sldId id="259" r:id="rId5"/>
    <p:sldId id="261" r:id="rId6"/>
    <p:sldId id="275" r:id="rId7"/>
    <p:sldId id="265" r:id="rId8"/>
    <p:sldId id="334" r:id="rId9"/>
    <p:sldId id="335" r:id="rId10"/>
    <p:sldId id="340" r:id="rId11"/>
    <p:sldId id="342" r:id="rId12"/>
    <p:sldId id="266" r:id="rId13"/>
    <p:sldId id="336" r:id="rId14"/>
    <p:sldId id="291" r:id="rId15"/>
    <p:sldId id="295" r:id="rId16"/>
    <p:sldId id="309" r:id="rId17"/>
    <p:sldId id="310" r:id="rId18"/>
    <p:sldId id="312" r:id="rId19"/>
    <p:sldId id="307" r:id="rId20"/>
    <p:sldId id="314" r:id="rId21"/>
    <p:sldId id="316" r:id="rId22"/>
    <p:sldId id="344" r:id="rId23"/>
    <p:sldId id="345" r:id="rId24"/>
    <p:sldId id="34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10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EB75-9001-4280-838C-992AA717D1E7}" type="datetimeFigureOut">
              <a:rPr lang="en-US" smtClean="0"/>
              <a:pPr/>
              <a:t>4/18/10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9A85A-D972-4217-AD24-12F1917881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24EB5F-A47C-F64F-B8EF-79CE957917F9}" type="slidenum">
              <a:rPr lang="en-US"/>
              <a:pPr/>
              <a:t>18</a:t>
            </a:fld>
            <a:endParaRPr lang="en-US"/>
          </a:p>
        </p:txBody>
      </p:sp>
      <p:sp>
        <p:nvSpPr>
          <p:cNvPr id="61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3FFBF0-5B59-A941-80B4-A270196D1D08}" type="slidenum">
              <a:rPr lang="en-US"/>
              <a:pPr/>
              <a:t>20</a:t>
            </a:fld>
            <a:endParaRPr lang="en-US"/>
          </a:p>
        </p:txBody>
      </p:sp>
      <p:sp>
        <p:nvSpPr>
          <p:cNvPr id="81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0A9DD-81D6-F043-A7F1-9B91BC7564A7}" type="slidenum">
              <a:rPr lang="en-US" smtClean="0"/>
              <a:pPr/>
              <a:t>‹#›</a:t>
            </a:fld>
            <a:endParaRPr lang="en-US"/>
          </a:p>
        </p:txBody>
      </p:sp>
      <p:pic>
        <p:nvPicPr>
          <p:cNvPr id="10" name="Picture 9" descr="NSF_Logo.png"/>
          <p:cNvPicPr>
            <a:picLocks noChangeAspect="1"/>
          </p:cNvPicPr>
          <p:nvPr userDrawn="1"/>
        </p:nvPicPr>
        <p:blipFill>
          <a:blip r:embed="rId13"/>
          <a:stretch>
            <a:fillRect/>
          </a:stretch>
        </p:blipFill>
        <p:spPr>
          <a:xfrm>
            <a:off x="8343499" y="6057499"/>
            <a:ext cx="800501" cy="800501"/>
          </a:xfrm>
          <a:prstGeom prst="rect">
            <a:avLst/>
          </a:prstGeom>
        </p:spPr>
      </p:pic>
      <p:pic>
        <p:nvPicPr>
          <p:cNvPr id="13" name="Picture 12" descr="Screen shot 2010-03-03 at 5.38.46 AM.png"/>
          <p:cNvPicPr>
            <a:picLocks noChangeAspect="1"/>
          </p:cNvPicPr>
          <p:nvPr userDrawn="1"/>
        </p:nvPicPr>
        <p:blipFill>
          <a:blip r:embed="rId14"/>
          <a:stretch>
            <a:fillRect/>
          </a:stretch>
        </p:blipFill>
        <p:spPr>
          <a:xfrm>
            <a:off x="0" y="6126164"/>
            <a:ext cx="1737736" cy="6706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uturegrid.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1682"/>
            <a:ext cx="7772400" cy="1470025"/>
          </a:xfrm>
        </p:spPr>
        <p:txBody>
          <a:bodyPr>
            <a:normAutofit fontScale="90000"/>
          </a:bodyPr>
          <a:lstStyle/>
          <a:p>
            <a:r>
              <a:rPr lang="en-US" dirty="0" smtClean="0"/>
              <a:t/>
            </a:r>
            <a:br>
              <a:rPr lang="en-US" dirty="0" smtClean="0"/>
            </a:br>
            <a:r>
              <a:rPr lang="en-US" sz="4889" dirty="0" err="1" smtClean="0"/>
              <a:t>FutureGrid</a:t>
            </a:r>
            <a:r>
              <a:rPr lang="en-US" sz="4889" dirty="0" smtClean="0"/>
              <a:t>: an experimental, high-performance grid </a:t>
            </a:r>
            <a:r>
              <a:rPr lang="en-US" sz="4889" dirty="0" err="1" smtClean="0"/>
              <a:t>testbed</a:t>
            </a:r>
            <a:r>
              <a:rPr lang="en-US" dirty="0" smtClean="0"/>
              <a:t/>
            </a:r>
            <a:br>
              <a:rPr lang="en-US" dirty="0" smtClean="0"/>
            </a:br>
            <a:endParaRPr lang="en-US" dirty="0"/>
          </a:p>
        </p:txBody>
      </p:sp>
      <p:sp>
        <p:nvSpPr>
          <p:cNvPr id="3" name="Content Placeholder 2"/>
          <p:cNvSpPr>
            <a:spLocks noGrp="1"/>
          </p:cNvSpPr>
          <p:nvPr>
            <p:ph type="subTitle" idx="1"/>
          </p:nvPr>
        </p:nvSpPr>
        <p:spPr>
          <a:xfrm>
            <a:off x="1371600" y="3144416"/>
            <a:ext cx="6400800" cy="3405673"/>
          </a:xfrm>
        </p:spPr>
        <p:txBody>
          <a:bodyPr>
            <a:normAutofit fontScale="92500" lnSpcReduction="20000"/>
          </a:bodyPr>
          <a:lstStyle/>
          <a:p>
            <a:pPr lvl="0" defTabSz="914400">
              <a:defRPr/>
            </a:pPr>
            <a:r>
              <a:rPr lang="en-US" sz="3600" dirty="0" smtClean="0">
                <a:latin typeface="Times New Roman" pitchFamily="18" charset="0"/>
                <a:cs typeface="Times New Roman" pitchFamily="18" charset="0"/>
              </a:rPr>
              <a:t>Craig Stewart</a:t>
            </a:r>
          </a:p>
          <a:p>
            <a:pPr lvl="0" defTabSz="914400">
              <a:defRPr/>
            </a:pPr>
            <a:r>
              <a:rPr lang="en-US" sz="3600" dirty="0" smtClean="0">
                <a:latin typeface="Times New Roman" pitchFamily="18" charset="0"/>
                <a:cs typeface="Times New Roman" pitchFamily="18" charset="0"/>
              </a:rPr>
              <a:t>Executive Director, Pervasive Technology Institute</a:t>
            </a:r>
            <a:endParaRPr lang="en-US" sz="3600" dirty="0" smtClean="0"/>
          </a:p>
          <a:p>
            <a:pPr lvl="0"/>
            <a:r>
              <a:rPr lang="en-US" dirty="0" smtClean="0">
                <a:latin typeface="Times New Roman" pitchFamily="18" charset="0"/>
                <a:cs typeface="Times New Roman" pitchFamily="18" charset="0"/>
              </a:rPr>
              <a:t>Indiana University</a:t>
            </a:r>
          </a:p>
          <a:p>
            <a:pPr lvl="0"/>
            <a:r>
              <a:rPr lang="en-US" dirty="0" err="1" smtClean="0">
                <a:latin typeface="Times New Roman" pitchFamily="18" charset="0"/>
                <a:cs typeface="Times New Roman" pitchFamily="18" charset="0"/>
              </a:rPr>
              <a:t>stewart@iu.edu</a:t>
            </a:r>
            <a:endParaRPr lang="en-US" dirty="0" smtClean="0">
              <a:latin typeface="Times New Roman" pitchFamily="18" charset="0"/>
              <a:cs typeface="Times New Roman" pitchFamily="18" charset="0"/>
            </a:endParaRPr>
          </a:p>
          <a:p>
            <a:pPr lvl="0" defTabSz="914400">
              <a:defRPr/>
            </a:pPr>
            <a:r>
              <a:rPr lang="en-US" sz="3600" dirty="0" smtClean="0">
                <a:solidFill>
                  <a:prstClr val="black">
                    <a:tint val="75000"/>
                  </a:prstClr>
                </a:solidFill>
                <a:latin typeface="Times New Roman" pitchFamily="18" charset="0"/>
                <a:cs typeface="Times New Roman" pitchFamily="18" charset="0"/>
                <a:hlinkClick r:id="rId3"/>
              </a:rPr>
              <a:t>www.futuregrid.org</a:t>
            </a:r>
            <a:endParaRPr lang="en-US" sz="3600" dirty="0" smtClean="0">
              <a:solidFill>
                <a:prstClr val="black">
                  <a:tint val="75000"/>
                </a:prstClr>
              </a:solidFill>
              <a:latin typeface="Times New Roman" pitchFamily="18" charset="0"/>
              <a:cs typeface="Times New Roman" pitchFamily="18" charset="0"/>
            </a:endParaRPr>
          </a:p>
          <a:p>
            <a:pPr lvl="0" defTabSz="914400">
              <a:defRPr/>
            </a:pPr>
            <a:r>
              <a:rPr lang="en-US" sz="3600" dirty="0" smtClean="0">
                <a:solidFill>
                  <a:prstClr val="black">
                    <a:tint val="75000"/>
                  </a:prstClr>
                </a:solidFill>
                <a:latin typeface="Times New Roman" pitchFamily="18" charset="0"/>
                <a:cs typeface="Times New Roman" pitchFamily="18" charset="0"/>
              </a:rPr>
              <a:t>3 March 2010</a:t>
            </a:r>
          </a:p>
          <a:p>
            <a:pPr lvl="0"/>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30258" y="-103375"/>
            <a:ext cx="6393786" cy="1143000"/>
          </a:xfrm>
        </p:spPr>
        <p:txBody>
          <a:bodyPr/>
          <a:lstStyle/>
          <a:p>
            <a:r>
              <a:rPr lang="en-US" dirty="0" smtClean="0"/>
              <a:t>Logical Diagram</a:t>
            </a:r>
            <a:endParaRPr lang="en-US" dirty="0"/>
          </a:p>
        </p:txBody>
      </p:sp>
      <p:pic>
        <p:nvPicPr>
          <p:cNvPr id="4" name="Picture 3" descr="FG logical v2.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25311" y="1019468"/>
            <a:ext cx="9720337" cy="60178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Impairments Device</a:t>
            </a:r>
            <a:endParaRPr lang="en-US" dirty="0"/>
          </a:p>
        </p:txBody>
      </p:sp>
      <p:sp>
        <p:nvSpPr>
          <p:cNvPr id="5" name="Content Placeholder 4"/>
          <p:cNvSpPr>
            <a:spLocks noGrp="1"/>
          </p:cNvSpPr>
          <p:nvPr>
            <p:ph idx="1"/>
          </p:nvPr>
        </p:nvSpPr>
        <p:spPr/>
        <p:txBody>
          <a:bodyPr>
            <a:normAutofit fontScale="85000" lnSpcReduction="10000"/>
          </a:bodyPr>
          <a:lstStyle/>
          <a:p>
            <a:pPr>
              <a:spcBef>
                <a:spcPts val="600"/>
              </a:spcBef>
              <a:buFontTx/>
              <a:buBlip>
                <a:blip r:embed="rId2"/>
              </a:buBlip>
            </a:pPr>
            <a:r>
              <a:rPr lang="en-US" dirty="0" smtClean="0"/>
              <a:t>Spirent XGEM Network Impairments Simulator for jitter, errors, delay, etc</a:t>
            </a:r>
          </a:p>
          <a:p>
            <a:pPr>
              <a:spcBef>
                <a:spcPts val="600"/>
              </a:spcBef>
              <a:buFontTx/>
              <a:buBlip>
                <a:blip r:embed="rId2"/>
              </a:buBlip>
            </a:pPr>
            <a:r>
              <a:rPr lang="en-US" dirty="0" smtClean="0"/>
              <a:t>Full Bidirectional 10G w/64 byte packets</a:t>
            </a:r>
          </a:p>
          <a:p>
            <a:pPr>
              <a:spcBef>
                <a:spcPts val="600"/>
              </a:spcBef>
              <a:buFontTx/>
              <a:buBlip>
                <a:blip r:embed="rId2"/>
              </a:buBlip>
            </a:pPr>
            <a:r>
              <a:rPr lang="en-US" dirty="0" smtClean="0"/>
              <a:t>up to 15 seconds introduced delay (in 16ns increments)</a:t>
            </a:r>
          </a:p>
          <a:p>
            <a:pPr>
              <a:spcBef>
                <a:spcPts val="600"/>
              </a:spcBef>
              <a:buFontTx/>
              <a:buBlip>
                <a:blip r:embed="rId2"/>
              </a:buBlip>
            </a:pPr>
            <a:r>
              <a:rPr lang="en-US" dirty="0" smtClean="0"/>
              <a:t>0-100% introduced packet loss in .0001% increments</a:t>
            </a:r>
          </a:p>
          <a:p>
            <a:pPr>
              <a:spcBef>
                <a:spcPts val="600"/>
              </a:spcBef>
              <a:buFontTx/>
              <a:buBlip>
                <a:blip r:embed="rId2"/>
              </a:buBlip>
            </a:pPr>
            <a:r>
              <a:rPr lang="en-US" dirty="0" smtClean="0"/>
              <a:t>Packet manipulation in first 2000 bytes</a:t>
            </a:r>
          </a:p>
          <a:p>
            <a:pPr>
              <a:spcBef>
                <a:spcPts val="600"/>
              </a:spcBef>
              <a:buFontTx/>
              <a:buBlip>
                <a:blip r:embed="rId2"/>
              </a:buBlip>
            </a:pPr>
            <a:r>
              <a:rPr lang="en-US" dirty="0" smtClean="0"/>
              <a:t>up to 16k frame size</a:t>
            </a:r>
          </a:p>
          <a:p>
            <a:pPr>
              <a:spcBef>
                <a:spcPts val="600"/>
              </a:spcBef>
              <a:buFontTx/>
              <a:buBlip>
                <a:blip r:embed="rId2"/>
              </a:buBlip>
            </a:pPr>
            <a:r>
              <a:rPr lang="en-US" dirty="0" smtClean="0"/>
              <a:t>TCL for scripting, HTML for human configuration</a:t>
            </a:r>
          </a:p>
          <a:p>
            <a:pPr>
              <a:spcBef>
                <a:spcPts val="600"/>
              </a:spcBef>
              <a:buFontTx/>
              <a:buBlip>
                <a:blip r:embed="rId2"/>
              </a:buBlip>
            </a:pPr>
            <a:r>
              <a:rPr lang="en-US" dirty="0" smtClean="0"/>
              <a:t>More easily replicable than keeping teenagers around the house……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70383"/>
          </a:xfrm>
        </p:spPr>
        <p:txBody>
          <a:bodyPr/>
          <a:lstStyle/>
          <a:p>
            <a:r>
              <a:rPr lang="en-US" dirty="0" smtClean="0"/>
              <a:t>Selected FutureGrid Timeline</a:t>
            </a:r>
            <a:endParaRPr lang="en-US" dirty="0"/>
          </a:p>
        </p:txBody>
      </p:sp>
      <p:sp>
        <p:nvSpPr>
          <p:cNvPr id="3" name="Content Placeholder 2"/>
          <p:cNvSpPr>
            <a:spLocks noGrp="1"/>
          </p:cNvSpPr>
          <p:nvPr>
            <p:ph idx="1"/>
          </p:nvPr>
        </p:nvSpPr>
        <p:spPr>
          <a:xfrm>
            <a:off x="0" y="869604"/>
            <a:ext cx="9144000" cy="5197282"/>
          </a:xfrm>
        </p:spPr>
        <p:txBody>
          <a:bodyPr>
            <a:normAutofit fontScale="92500" lnSpcReduction="20000"/>
          </a:bodyPr>
          <a:lstStyle/>
          <a:p>
            <a:r>
              <a:rPr lang="en-US" dirty="0" smtClean="0"/>
              <a:t>October 1 2009 Project Started</a:t>
            </a:r>
          </a:p>
          <a:p>
            <a:r>
              <a:rPr lang="en-US" dirty="0" smtClean="0"/>
              <a:t>October 2-3 2009 First All Hands Meeting</a:t>
            </a:r>
          </a:p>
          <a:p>
            <a:r>
              <a:rPr lang="en-US" dirty="0" smtClean="0"/>
              <a:t>November 16-19 SC09 Demo/F2F Committee Meetings</a:t>
            </a:r>
          </a:p>
          <a:p>
            <a:r>
              <a:rPr lang="en-US" dirty="0" smtClean="0"/>
              <a:t>January 2010 First Science Board Meeting</a:t>
            </a:r>
          </a:p>
          <a:p>
            <a:r>
              <a:rPr lang="en-US" dirty="0" smtClean="0"/>
              <a:t>March 2010 FutureGrid network complete</a:t>
            </a:r>
          </a:p>
          <a:p>
            <a:r>
              <a:rPr lang="en-US" dirty="0" smtClean="0"/>
              <a:t>April – several major new systems have passed acceptance, doing some early work</a:t>
            </a:r>
          </a:p>
          <a:p>
            <a:r>
              <a:rPr lang="en-US" dirty="0" smtClean="0"/>
              <a:t>September 2010 All hardware (except anticipated shared memory system) accepted</a:t>
            </a:r>
          </a:p>
          <a:p>
            <a:r>
              <a:rPr lang="en-US" dirty="0" smtClean="0"/>
              <a:t>October 1 2011 FutureGrid </a:t>
            </a:r>
            <a:r>
              <a:rPr lang="en-US" dirty="0" err="1" smtClean="0"/>
              <a:t>allocatable</a:t>
            </a:r>
            <a:r>
              <a:rPr lang="en-US" dirty="0" smtClean="0"/>
              <a:t> via TeraGrid process – first two years by user/science board led by Andrew </a:t>
            </a:r>
            <a:r>
              <a:rPr lang="en-US" dirty="0" err="1" smtClean="0"/>
              <a:t>Grimshaw</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020"/>
          </a:xfrm>
        </p:spPr>
        <p:txBody>
          <a:bodyPr/>
          <a:lstStyle/>
          <a:p>
            <a:r>
              <a:rPr lang="en-US" dirty="0" smtClean="0"/>
              <a:t>System Milestones</a:t>
            </a:r>
            <a:endParaRPr lang="en-US" dirty="0"/>
          </a:p>
        </p:txBody>
      </p:sp>
      <p:sp>
        <p:nvSpPr>
          <p:cNvPr id="5" name="Content Placeholder 4"/>
          <p:cNvSpPr>
            <a:spLocks noGrp="1"/>
          </p:cNvSpPr>
          <p:nvPr>
            <p:ph idx="1"/>
          </p:nvPr>
        </p:nvSpPr>
        <p:spPr>
          <a:xfrm>
            <a:off x="774692" y="821651"/>
            <a:ext cx="8229600" cy="5639528"/>
          </a:xfrm>
        </p:spPr>
        <p:txBody>
          <a:bodyPr>
            <a:normAutofit fontScale="47500" lnSpcReduction="20000"/>
          </a:bodyPr>
          <a:lstStyle/>
          <a:p>
            <a:r>
              <a:rPr lang="en-US" sz="4364" dirty="0" smtClean="0"/>
              <a:t>New IBM Systems</a:t>
            </a:r>
          </a:p>
          <a:p>
            <a:pPr lvl="1"/>
            <a:r>
              <a:rPr lang="en-US" sz="4364" dirty="0" smtClean="0"/>
              <a:t>Delivery: December 2009</a:t>
            </a:r>
          </a:p>
          <a:p>
            <a:pPr lvl="1"/>
            <a:r>
              <a:rPr lang="en-US" sz="4364" dirty="0" smtClean="0"/>
              <a:t>Acceptance: March 2010 IU SYSTEM ACCEPTED</a:t>
            </a:r>
          </a:p>
          <a:p>
            <a:pPr lvl="1"/>
            <a:r>
              <a:rPr lang="en-US" sz="4364" dirty="0" smtClean="0"/>
              <a:t>Available for Use: April 2010</a:t>
            </a:r>
          </a:p>
          <a:p>
            <a:r>
              <a:rPr lang="en-US" sz="4364" dirty="0" smtClean="0"/>
              <a:t>Cray</a:t>
            </a:r>
          </a:p>
          <a:p>
            <a:pPr lvl="1"/>
            <a:r>
              <a:rPr lang="en-US" sz="4364" dirty="0" smtClean="0"/>
              <a:t>Delivery: December 2009</a:t>
            </a:r>
          </a:p>
          <a:p>
            <a:pPr lvl="1"/>
            <a:r>
              <a:rPr lang="en-US" sz="4364" dirty="0" smtClean="0"/>
              <a:t>Acceptance: March 2010 ACCEPTED</a:t>
            </a:r>
          </a:p>
          <a:p>
            <a:r>
              <a:rPr lang="en-US" sz="4364" dirty="0" smtClean="0"/>
              <a:t>Dell System</a:t>
            </a:r>
          </a:p>
          <a:p>
            <a:pPr lvl="1"/>
            <a:r>
              <a:rPr lang="en-US" sz="4364" dirty="0" smtClean="0"/>
              <a:t>Delivery: January 2010</a:t>
            </a:r>
          </a:p>
          <a:p>
            <a:pPr lvl="1"/>
            <a:r>
              <a:rPr lang="en-US" sz="4364" dirty="0" smtClean="0"/>
              <a:t>Acceptance: March 2010</a:t>
            </a:r>
          </a:p>
          <a:p>
            <a:pPr lvl="1"/>
            <a:r>
              <a:rPr lang="en-US" sz="4364" dirty="0" smtClean="0"/>
              <a:t>Available for Use: April 2010</a:t>
            </a:r>
          </a:p>
          <a:p>
            <a:r>
              <a:rPr lang="en-US" sz="4364" dirty="0" smtClean="0"/>
              <a:t>Existing IU </a:t>
            </a:r>
            <a:r>
              <a:rPr lang="en-US" sz="4364" dirty="0" err="1" smtClean="0"/>
              <a:t>iDataPlex</a:t>
            </a:r>
            <a:endParaRPr lang="en-US" sz="4364" dirty="0" smtClean="0"/>
          </a:p>
          <a:p>
            <a:pPr lvl="1"/>
            <a:r>
              <a:rPr lang="en-US" sz="4364" dirty="0" smtClean="0"/>
              <a:t>Move to SDSC: January 2010 DONE</a:t>
            </a:r>
          </a:p>
          <a:p>
            <a:pPr lvl="1"/>
            <a:r>
              <a:rPr lang="en-US" sz="4364" dirty="0" smtClean="0"/>
              <a:t>Available for Use: March 2010</a:t>
            </a:r>
          </a:p>
          <a:p>
            <a:r>
              <a:rPr lang="en-US" sz="4364" dirty="0" smtClean="0"/>
              <a:t>Storage Systems (Sun &amp; DDN)</a:t>
            </a:r>
          </a:p>
          <a:p>
            <a:pPr lvl="1"/>
            <a:r>
              <a:rPr lang="en-US" sz="4364" dirty="0" smtClean="0"/>
              <a:t>Delivery: October 2009</a:t>
            </a:r>
          </a:p>
          <a:p>
            <a:pPr lvl="1"/>
            <a:r>
              <a:rPr lang="en-US" sz="4364" dirty="0" smtClean="0"/>
              <a:t>Available for Use: December 2009</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Grid Users</a:t>
            </a:r>
            <a:endParaRPr lang="en-US" dirty="0"/>
          </a:p>
        </p:txBody>
      </p:sp>
      <p:sp>
        <p:nvSpPr>
          <p:cNvPr id="3" name="Content Placeholder 2"/>
          <p:cNvSpPr>
            <a:spLocks noGrp="1"/>
          </p:cNvSpPr>
          <p:nvPr>
            <p:ph sz="half" idx="1"/>
          </p:nvPr>
        </p:nvSpPr>
        <p:spPr/>
        <p:txBody>
          <a:bodyPr/>
          <a:lstStyle/>
          <a:p>
            <a:r>
              <a:rPr lang="en-US" dirty="0" smtClean="0"/>
              <a:t>Application/Scientific users</a:t>
            </a:r>
          </a:p>
          <a:p>
            <a:r>
              <a:rPr lang="en-US" dirty="0" smtClean="0"/>
              <a:t>System administrators</a:t>
            </a:r>
          </a:p>
          <a:p>
            <a:r>
              <a:rPr lang="en-US" dirty="0" smtClean="0"/>
              <a:t>Software developers</a:t>
            </a:r>
          </a:p>
          <a:p>
            <a:r>
              <a:rPr lang="en-US" dirty="0" err="1" smtClean="0"/>
              <a:t>Testbed</a:t>
            </a:r>
            <a:r>
              <a:rPr lang="en-US" dirty="0" smtClean="0"/>
              <a:t> users</a:t>
            </a:r>
          </a:p>
          <a:p>
            <a:r>
              <a:rPr lang="en-US" dirty="0" smtClean="0"/>
              <a:t>Performance modelers</a:t>
            </a:r>
          </a:p>
          <a:p>
            <a:r>
              <a:rPr lang="en-US" dirty="0" smtClean="0"/>
              <a:t>Educators</a:t>
            </a:r>
          </a:p>
          <a:p>
            <a:r>
              <a:rPr lang="en-US" dirty="0" smtClean="0"/>
              <a:t>Students</a:t>
            </a:r>
          </a:p>
          <a:p>
            <a:pPr>
              <a:buNone/>
            </a:pPr>
            <a:endParaRPr lang="en-US" dirty="0" smtClean="0"/>
          </a:p>
          <a:p>
            <a:endParaRPr lang="en-US" dirty="0" smtClean="0"/>
          </a:p>
          <a:p>
            <a:endParaRPr lang="en-US" dirty="0" smtClean="0"/>
          </a:p>
          <a:p>
            <a:endParaRPr lang="en-US" dirty="0"/>
          </a:p>
        </p:txBody>
      </p:sp>
      <p:sp>
        <p:nvSpPr>
          <p:cNvPr id="9" name="Content Placeholder 8"/>
          <p:cNvSpPr>
            <a:spLocks noGrp="1"/>
          </p:cNvSpPr>
          <p:nvPr>
            <p:ph sz="half" idx="2"/>
          </p:nvPr>
        </p:nvSpPr>
        <p:spPr/>
        <p:txBody>
          <a:bodyPr/>
          <a:lstStyle/>
          <a:p>
            <a:pPr>
              <a:buNone/>
            </a:pPr>
            <a:endParaRPr lang="en-US" dirty="0" smtClean="0"/>
          </a:p>
          <a:p>
            <a:r>
              <a:rPr lang="en-US" dirty="0" smtClean="0"/>
              <a:t>  Supported by    </a:t>
            </a:r>
          </a:p>
          <a:p>
            <a:r>
              <a:rPr lang="en-US" dirty="0" smtClean="0"/>
              <a:t>     </a:t>
            </a:r>
            <a:r>
              <a:rPr lang="en-US" dirty="0" err="1" smtClean="0"/>
              <a:t>FutureGrid</a:t>
            </a:r>
            <a:endParaRPr lang="en-US" dirty="0" smtClean="0"/>
          </a:p>
          <a:p>
            <a:r>
              <a:rPr lang="en-US" dirty="0" smtClean="0"/>
              <a:t>     Infrastructure</a:t>
            </a:r>
            <a:br>
              <a:rPr lang="en-US" dirty="0" smtClean="0"/>
            </a:br>
            <a:r>
              <a:rPr lang="en-US" dirty="0" smtClean="0"/>
              <a:t>          &amp;</a:t>
            </a:r>
            <a:br>
              <a:rPr lang="en-US" dirty="0" smtClean="0"/>
            </a:br>
            <a:r>
              <a:rPr lang="en-US" dirty="0" smtClean="0"/>
              <a:t>     Software </a:t>
            </a:r>
            <a:br>
              <a:rPr lang="en-US" dirty="0" smtClean="0"/>
            </a:br>
            <a:r>
              <a:rPr lang="en-US" dirty="0" smtClean="0"/>
              <a:t>     offerings</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14</a:t>
            </a:fld>
            <a:endParaRPr lang="en-US"/>
          </a:p>
        </p:txBody>
      </p:sp>
      <p:sp>
        <p:nvSpPr>
          <p:cNvPr id="7" name="Right Arrow 6"/>
          <p:cNvSpPr/>
          <p:nvPr/>
        </p:nvSpPr>
        <p:spPr>
          <a:xfrm>
            <a:off x="4281989" y="2181536"/>
            <a:ext cx="797785" cy="26048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Software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significant extensions to existing software</a:t>
            </a:r>
          </a:p>
          <a:p>
            <a:r>
              <a:rPr lang="en-US" dirty="0" smtClean="0"/>
              <a:t>existing open-source software</a:t>
            </a:r>
          </a:p>
          <a:p>
            <a:r>
              <a:rPr lang="en-US" dirty="0" smtClean="0"/>
              <a:t>open-source, integrated suite of software to </a:t>
            </a:r>
          </a:p>
          <a:p>
            <a:pPr lvl="1"/>
            <a:r>
              <a:rPr lang="en-US" dirty="0" smtClean="0"/>
              <a:t>instantiate and execute grid and cloud experiments. </a:t>
            </a:r>
          </a:p>
          <a:p>
            <a:pPr lvl="1"/>
            <a:r>
              <a:rPr lang="en-US" dirty="0" smtClean="0"/>
              <a:t>perform an experiment</a:t>
            </a:r>
          </a:p>
          <a:p>
            <a:pPr lvl="1"/>
            <a:r>
              <a:rPr lang="en-US" dirty="0" smtClean="0"/>
              <a:t>collect the results</a:t>
            </a:r>
          </a:p>
          <a:p>
            <a:pPr lvl="1"/>
            <a:r>
              <a:rPr lang="en-US" dirty="0" smtClean="0"/>
              <a:t>tools for instantiating a test environment, </a:t>
            </a:r>
          </a:p>
          <a:p>
            <a:pPr lvl="2"/>
            <a:r>
              <a:rPr lang="en-US" dirty="0" smtClean="0"/>
              <a:t>Torque, MOAB, </a:t>
            </a:r>
            <a:r>
              <a:rPr lang="en-US" dirty="0" err="1" smtClean="0"/>
              <a:t>xCAT</a:t>
            </a:r>
            <a:r>
              <a:rPr lang="en-US" dirty="0" smtClean="0"/>
              <a:t>, </a:t>
            </a:r>
            <a:r>
              <a:rPr lang="en-US" dirty="0" err="1" smtClean="0"/>
              <a:t>bcfg</a:t>
            </a:r>
            <a:r>
              <a:rPr lang="en-US" dirty="0" smtClean="0"/>
              <a:t>, and Pegasus, Inca, </a:t>
            </a:r>
            <a:r>
              <a:rPr lang="en-US" dirty="0" err="1" smtClean="0"/>
              <a:t>ViNE</a:t>
            </a:r>
            <a:r>
              <a:rPr lang="en-US" dirty="0" smtClean="0"/>
              <a:t>, a number of other tools from our partners and the open source community</a:t>
            </a:r>
          </a:p>
          <a:p>
            <a:pPr lvl="2"/>
            <a:r>
              <a:rPr lang="en-US" dirty="0" smtClean="0"/>
              <a:t>Portal to interact</a:t>
            </a:r>
          </a:p>
          <a:p>
            <a:pPr lvl="1"/>
            <a:r>
              <a:rPr lang="en-US" dirty="0" smtClean="0"/>
              <a:t>Benchmarking</a:t>
            </a:r>
            <a:endParaRPr lang="en-US" dirty="0"/>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Stratosphere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Objective</a:t>
            </a:r>
          </a:p>
          <a:p>
            <a:pPr lvl="1"/>
            <a:r>
              <a:rPr lang="en-US" dirty="0" smtClean="0"/>
              <a:t>Higher than a particular cloud</a:t>
            </a:r>
          </a:p>
          <a:p>
            <a:pPr lvl="1"/>
            <a:r>
              <a:rPr lang="en-US" dirty="0" smtClean="0"/>
              <a:t>Provides all mechanisms to provision a cloud on a given FG hardware</a:t>
            </a:r>
          </a:p>
          <a:p>
            <a:pPr lvl="1"/>
            <a:r>
              <a:rPr lang="en-US" dirty="0" smtClean="0"/>
              <a:t>Allows the management of reproducible experiments</a:t>
            </a:r>
          </a:p>
          <a:p>
            <a:pPr lvl="1"/>
            <a:r>
              <a:rPr lang="en-US" dirty="0" smtClean="0"/>
              <a:t>Allows monitoring of the environment and the results</a:t>
            </a:r>
          </a:p>
        </p:txBody>
      </p:sp>
      <p:sp>
        <p:nvSpPr>
          <p:cNvPr id="8" name="Content Placeholder 7"/>
          <p:cNvSpPr>
            <a:spLocks noGrp="1"/>
          </p:cNvSpPr>
          <p:nvPr>
            <p:ph sz="half" idx="2"/>
          </p:nvPr>
        </p:nvSpPr>
        <p:spPr/>
        <p:txBody>
          <a:bodyPr>
            <a:normAutofit lnSpcReduction="10000"/>
          </a:bodyPr>
          <a:lstStyle/>
          <a:p>
            <a:r>
              <a:rPr lang="en-US" dirty="0" smtClean="0"/>
              <a:t>Risks</a:t>
            </a:r>
          </a:p>
          <a:p>
            <a:pPr lvl="1"/>
            <a:r>
              <a:rPr lang="en-US" dirty="0" smtClean="0"/>
              <a:t>Lots of software</a:t>
            </a:r>
          </a:p>
          <a:p>
            <a:pPr lvl="1"/>
            <a:r>
              <a:rPr lang="en-US" dirty="0" smtClean="0"/>
              <a:t>Possible multiple path to do the same thing</a:t>
            </a:r>
          </a:p>
          <a:p>
            <a:pPr lvl="1"/>
            <a:endParaRPr lang="en-US" dirty="0" smtClean="0"/>
          </a:p>
          <a:p>
            <a:r>
              <a:rPr lang="en-US" dirty="0" smtClean="0"/>
              <a:t>Good news</a:t>
            </a:r>
          </a:p>
          <a:p>
            <a:pPr lvl="1"/>
            <a:r>
              <a:rPr lang="en-US" dirty="0" smtClean="0"/>
              <a:t>We know about different solutions and have identified a very good plan with risk mitigation plans</a:t>
            </a:r>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 </a:t>
            </a:r>
            <a:br>
              <a:rPr lang="en-US" dirty="0" smtClean="0"/>
            </a:br>
            <a:r>
              <a:rPr lang="en-US" u="sng" dirty="0" smtClean="0"/>
              <a:t>R</a:t>
            </a:r>
            <a:r>
              <a:rPr lang="en-US" dirty="0" smtClean="0"/>
              <a:t>untime </a:t>
            </a:r>
            <a:r>
              <a:rPr lang="en-US" u="sng" dirty="0" smtClean="0"/>
              <a:t>Adaptable</a:t>
            </a:r>
            <a:r>
              <a:rPr lang="en-US" dirty="0" smtClean="0"/>
              <a:t> </a:t>
            </a:r>
            <a:r>
              <a:rPr lang="en-US" u="sng" dirty="0" err="1" smtClean="0"/>
              <a:t>I</a:t>
            </a:r>
            <a:r>
              <a:rPr lang="en-US" dirty="0" err="1" smtClean="0"/>
              <a:t>nsertio</a:t>
            </a:r>
            <a:r>
              <a:rPr lang="en-US" u="sng" dirty="0" err="1" smtClean="0"/>
              <a:t>N</a:t>
            </a:r>
            <a:r>
              <a:rPr lang="en-US" dirty="0" smtClean="0"/>
              <a:t> Service </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Provide dynamic provisioning</a:t>
            </a:r>
          </a:p>
          <a:p>
            <a:pPr lvl="1"/>
            <a:r>
              <a:rPr lang="en-US" dirty="0" smtClean="0"/>
              <a:t>Running outside virtualization</a:t>
            </a:r>
          </a:p>
          <a:p>
            <a:pPr lvl="1"/>
            <a:r>
              <a:rPr lang="en-US" dirty="0" smtClean="0"/>
              <a:t>Cloud neutral</a:t>
            </a:r>
          </a:p>
          <a:p>
            <a:pPr lvl="2"/>
            <a:r>
              <a:rPr lang="en-US" dirty="0" smtClean="0"/>
              <a:t>Nimbus, Eucalyptus, …</a:t>
            </a:r>
          </a:p>
          <a:p>
            <a:pPr lvl="1"/>
            <a:r>
              <a:rPr lang="en-US" dirty="0" smtClean="0"/>
              <a:t>Future oriented</a:t>
            </a:r>
          </a:p>
          <a:p>
            <a:pPr lvl="2"/>
            <a:r>
              <a:rPr lang="en-US" dirty="0" smtClean="0"/>
              <a:t>Dryad</a:t>
            </a:r>
          </a:p>
          <a:p>
            <a:pPr lvl="2"/>
            <a:r>
              <a:rPr lang="en-US" dirty="0" smtClean="0"/>
              <a:t>…</a:t>
            </a:r>
          </a:p>
          <a:p>
            <a:pPr lvl="1"/>
            <a:endParaRPr lang="en-US" dirty="0"/>
          </a:p>
        </p:txBody>
      </p:sp>
      <p:sp>
        <p:nvSpPr>
          <p:cNvPr id="4" name="Content Placeholder 3"/>
          <p:cNvSpPr>
            <a:spLocks noGrp="1"/>
          </p:cNvSpPr>
          <p:nvPr>
            <p:ph sz="half" idx="2"/>
          </p:nvPr>
        </p:nvSpPr>
        <p:spPr/>
        <p:txBody>
          <a:bodyPr/>
          <a:lstStyle/>
          <a:p>
            <a:r>
              <a:rPr lang="en-US" dirty="0" smtClean="0"/>
              <a:t>Risks</a:t>
            </a:r>
          </a:p>
          <a:p>
            <a:pPr lvl="1"/>
            <a:r>
              <a:rPr lang="en-US" dirty="0" smtClean="0"/>
              <a:t>Some frameworks (e.g. MS) are more complex to provision</a:t>
            </a:r>
            <a:endParaRPr lang="en-US" dirty="0"/>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Dynamic </a:t>
            </a:r>
            <a:r>
              <a:rPr lang="en-US" dirty="0"/>
              <a:t>Provisioning </a:t>
            </a:r>
          </a:p>
        </p:txBody>
      </p:sp>
      <p:sp>
        <p:nvSpPr>
          <p:cNvPr id="3074" name="Rectangle 2"/>
          <p:cNvSpPr>
            <a:spLocks noGrp="1" noChangeArrowheads="1"/>
          </p:cNvSpPr>
          <p:nvPr>
            <p:ph type="body" idx="1"/>
          </p:nvPr>
        </p:nvSpPr>
        <p:spPr>
          <a:xfrm>
            <a:off x="456481" y="1604329"/>
            <a:ext cx="8228160" cy="4442401"/>
          </a:xfrm>
          <a:ln/>
        </p:spPr>
        <p:txBody>
          <a:bodyPr>
            <a:normAutofit fontScale="92500" lnSpcReduction="2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underlying system to support current user demands</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Linux, Windows,</a:t>
            </a:r>
            <a:r>
              <a:rPr lang="en-US" dirty="0" smtClean="0"/>
              <a:t> </a:t>
            </a:r>
            <a:r>
              <a:rPr lang="en-US" dirty="0" err="1"/>
              <a:t>X</a:t>
            </a:r>
            <a:r>
              <a:rPr lang="en-US" dirty="0" err="1" smtClean="0"/>
              <a:t>en</a:t>
            </a:r>
            <a:r>
              <a:rPr lang="en-US" dirty="0"/>
              <a:t>,</a:t>
            </a:r>
            <a:r>
              <a:rPr lang="en-US" dirty="0" smtClean="0"/>
              <a:t> Nimbus</a:t>
            </a:r>
            <a:r>
              <a:rPr lang="en-US" dirty="0"/>
              <a:t>,</a:t>
            </a:r>
            <a:r>
              <a:rPr lang="en-US" dirty="0" smtClean="0"/>
              <a:t> Eucalyptus</a:t>
            </a:r>
            <a:endParaRPr lang="en-US" dirty="0"/>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Stateless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Shorter boot times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Easier to maintain</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Stateful</a:t>
            </a:r>
            <a:r>
              <a:rPr lang="en-US" dirty="0"/>
              <a:t>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Windows</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 </a:t>
            </a:r>
            <a:r>
              <a:rPr lang="en-US" dirty="0" err="1"/>
              <a:t>moab</a:t>
            </a:r>
            <a:r>
              <a:rPr lang="en-US" dirty="0"/>
              <a:t> to trigger changes and </a:t>
            </a:r>
            <a:r>
              <a:rPr lang="en-US" dirty="0" err="1"/>
              <a:t>xCAT</a:t>
            </a:r>
            <a:r>
              <a:rPr lang="en-US" dirty="0"/>
              <a:t> to manage installs</a:t>
            </a:r>
          </a:p>
        </p:txBody>
      </p:sp>
      <p:sp>
        <p:nvSpPr>
          <p:cNvPr id="5" name="Slide Number Placeholder 4"/>
          <p:cNvSpPr>
            <a:spLocks noGrp="1"/>
          </p:cNvSpPr>
          <p:nvPr>
            <p:ph type="sldNum" sz="quarter" idx="12"/>
          </p:nvPr>
        </p:nvSpPr>
        <p:spPr/>
        <p:txBody>
          <a:bodyPr/>
          <a:lstStyle/>
          <a:p>
            <a:fld id="{3990A9DD-81D6-F043-A7F1-9B91BC7564A7}"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fg</a:t>
            </a:r>
            <a:r>
              <a:rPr lang="en-US" dirty="0" smtClean="0"/>
              <a:t>-deploy-image</a:t>
            </a:r>
          </a:p>
          <a:p>
            <a:pPr lvl="1"/>
            <a:r>
              <a:rPr lang="en-US" dirty="0" smtClean="0"/>
              <a:t>host name</a:t>
            </a:r>
          </a:p>
          <a:p>
            <a:pPr lvl="1"/>
            <a:r>
              <a:rPr lang="en-US" dirty="0" smtClean="0"/>
              <a:t>image name</a:t>
            </a:r>
          </a:p>
          <a:p>
            <a:pPr lvl="1"/>
            <a:r>
              <a:rPr lang="en-US" dirty="0" smtClean="0"/>
              <a:t>start time</a:t>
            </a:r>
          </a:p>
          <a:p>
            <a:pPr lvl="1"/>
            <a:r>
              <a:rPr lang="en-US" dirty="0" smtClean="0"/>
              <a:t>end time</a:t>
            </a:r>
          </a:p>
          <a:p>
            <a:pPr lvl="1"/>
            <a:r>
              <a:rPr lang="en-US" dirty="0" smtClean="0"/>
              <a:t>label name</a:t>
            </a:r>
          </a:p>
          <a:p>
            <a:r>
              <a:rPr lang="en-US" dirty="0" err="1" smtClean="0"/>
              <a:t>fg</a:t>
            </a:r>
            <a:r>
              <a:rPr lang="en-US" dirty="0" smtClean="0"/>
              <a:t>-add</a:t>
            </a:r>
          </a:p>
          <a:p>
            <a:pPr lvl="1"/>
            <a:r>
              <a:rPr lang="en-US" dirty="0" smtClean="0"/>
              <a:t>label name</a:t>
            </a:r>
          </a:p>
          <a:p>
            <a:pPr lvl="1"/>
            <a:r>
              <a:rPr lang="en-US" dirty="0" smtClean="0"/>
              <a:t>framework </a:t>
            </a:r>
            <a:r>
              <a:rPr lang="en-US" dirty="0" err="1" smtClean="0"/>
              <a:t>hadoop</a:t>
            </a:r>
            <a:endParaRPr lang="en-US" dirty="0" smtClean="0"/>
          </a:p>
          <a:p>
            <a:pPr lvl="1"/>
            <a:r>
              <a:rPr lang="en-US" dirty="0" smtClean="0"/>
              <a:t>version 1.0</a:t>
            </a:r>
          </a:p>
          <a:p>
            <a:endParaRPr lang="en-US" dirty="0" smtClean="0"/>
          </a:p>
          <a:p>
            <a:pPr>
              <a:buNone/>
            </a:pPr>
            <a:endParaRPr lang="en-US" dirty="0"/>
          </a:p>
        </p:txBody>
      </p:sp>
      <p:sp>
        <p:nvSpPr>
          <p:cNvPr id="7" name="Content Placeholder 6"/>
          <p:cNvSpPr>
            <a:spLocks noGrp="1"/>
          </p:cNvSpPr>
          <p:nvPr>
            <p:ph sz="half" idx="2"/>
          </p:nvPr>
        </p:nvSpPr>
        <p:spPr/>
        <p:txBody>
          <a:bodyPr>
            <a:normAutofit lnSpcReduction="10000"/>
          </a:bodyPr>
          <a:lstStyle/>
          <a:p>
            <a:r>
              <a:rPr lang="en-US" dirty="0" smtClean="0"/>
              <a:t>Deploys an image on a host</a:t>
            </a:r>
          </a:p>
          <a:p>
            <a:endParaRPr lang="en-US" dirty="0" smtClean="0"/>
          </a:p>
          <a:p>
            <a:endParaRPr lang="en-US" dirty="0" smtClean="0"/>
          </a:p>
          <a:p>
            <a:endParaRPr lang="en-US" dirty="0" smtClean="0"/>
          </a:p>
          <a:p>
            <a:endParaRPr lang="en-US" dirty="0" smtClean="0"/>
          </a:p>
          <a:p>
            <a:r>
              <a:rPr lang="en-US" dirty="0" smtClean="0"/>
              <a:t>Adds a feature to a deployed image</a:t>
            </a:r>
          </a:p>
          <a:p>
            <a:endParaRPr lang="en-US" dirty="0"/>
          </a:p>
        </p:txBody>
      </p:sp>
      <p:sp>
        <p:nvSpPr>
          <p:cNvPr id="5" name="Footer Placeholder 4"/>
          <p:cNvSpPr>
            <a:spLocks noGrp="1"/>
          </p:cNvSpPr>
          <p:nvPr>
            <p:ph type="ftr" sz="quarter" idx="11"/>
          </p:nvPr>
        </p:nvSpPr>
        <p:spPr/>
        <p:txBody>
          <a:bodyPr/>
          <a:lstStyle/>
          <a:p>
            <a:r>
              <a:rPr lang="en-US" smtClean="0"/>
              <a:t>http://futuregrid.org</a:t>
            </a:r>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Geographic View</a:t>
            </a:r>
            <a:endParaRPr lang="en-US" dirty="0"/>
          </a:p>
        </p:txBody>
      </p:sp>
      <p:pic>
        <p:nvPicPr>
          <p:cNvPr id="6" name="Picture 5" descr="gtb network v15.png"/>
          <p:cNvPicPr>
            <a:picLocks noChangeAspect="1"/>
          </p:cNvPicPr>
          <p:nvPr/>
        </p:nvPicPr>
        <p:blipFill>
          <a:blip r:embed="rId2"/>
          <a:stretch>
            <a:fillRect/>
          </a:stretch>
        </p:blipFill>
        <p:spPr>
          <a:xfrm>
            <a:off x="43272" y="1417752"/>
            <a:ext cx="9100728" cy="456417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and Moab</a:t>
            </a:r>
          </a:p>
        </p:txBody>
      </p:sp>
      <p:sp>
        <p:nvSpPr>
          <p:cNvPr id="5122" name="Rectangle 2"/>
          <p:cNvSpPr>
            <a:spLocks noGrp="1" noChangeArrowheads="1"/>
          </p:cNvSpPr>
          <p:nvPr>
            <p:ph type="body" idx="1"/>
          </p:nvPr>
        </p:nvSpPr>
        <p:spPr>
          <a:xfrm>
            <a:off x="414720" y="1218369"/>
            <a:ext cx="8228160" cy="4848518"/>
          </a:xfrm>
          <a:ln/>
        </p:spPr>
        <p:txBody>
          <a:bodyPr>
            <a:normAutofit fontScale="92500" lnSpcReduction="10000"/>
          </a:bodyPr>
          <a:lstStyle/>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xCAT</a:t>
            </a:r>
            <a:r>
              <a:rPr lang="en-US" dirty="0"/>
              <a:t>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uses installation infrastructure to perform installs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creates stateless Linux images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changes the boot configuration of the nodes</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 and console (IPMI)</a:t>
            </a:r>
          </a:p>
          <a:p>
            <a:pPr marL="391686"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Moab </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meta-schedules over resource managers 		</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TORQUE and Windows HPC</a:t>
            </a:r>
          </a:p>
          <a:p>
            <a:pPr marL="783372" lvl="1" indent="-293764">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control nodes through </a:t>
            </a:r>
            <a:r>
              <a:rPr lang="en-US" dirty="0" err="1"/>
              <a:t>xCAT</a:t>
            </a:r>
            <a:endParaRPr lang="en-US" dirty="0"/>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changing the OS</a:t>
            </a:r>
          </a:p>
          <a:p>
            <a:pPr marL="1175057" lvl="2" indent="-260644">
              <a:buSzPct val="75000"/>
              <a:buFont typeface="Symbol"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remote power control</a:t>
            </a:r>
          </a:p>
        </p:txBody>
      </p:sp>
      <p:sp>
        <p:nvSpPr>
          <p:cNvPr id="5" name="Slide Number Placeholder 4"/>
          <p:cNvSpPr>
            <a:spLocks noGrp="1"/>
          </p:cNvSpPr>
          <p:nvPr>
            <p:ph type="sldNum" sz="quarter" idx="12"/>
          </p:nvPr>
        </p:nvSpPr>
        <p:spPr/>
        <p:txBody>
          <a:bodyPr/>
          <a:lstStyle/>
          <a:p>
            <a:fld id="{3990A9DD-81D6-F043-A7F1-9B91BC7564A7}"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http://futuregrid.org</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Manager</a:t>
            </a:r>
            <a:endParaRPr lang="en-US" dirty="0"/>
          </a:p>
        </p:txBody>
      </p:sp>
      <p:sp>
        <p:nvSpPr>
          <p:cNvPr id="3" name="Content Placeholder 2"/>
          <p:cNvSpPr>
            <a:spLocks noGrp="1"/>
          </p:cNvSpPr>
          <p:nvPr>
            <p:ph sz="half" idx="1"/>
          </p:nvPr>
        </p:nvSpPr>
        <p:spPr/>
        <p:txBody>
          <a:bodyPr/>
          <a:lstStyle/>
          <a:p>
            <a:r>
              <a:rPr lang="en-US" dirty="0" smtClean="0"/>
              <a:t>Objective</a:t>
            </a:r>
          </a:p>
          <a:p>
            <a:pPr lvl="1"/>
            <a:r>
              <a:rPr lang="en-US" dirty="0" smtClean="0"/>
              <a:t>Manage the provisioning for reproducible experiments</a:t>
            </a:r>
          </a:p>
          <a:p>
            <a:pPr lvl="1"/>
            <a:r>
              <a:rPr lang="en-US" dirty="0" smtClean="0"/>
              <a:t>Coordinate workflow of experiments</a:t>
            </a:r>
          </a:p>
          <a:p>
            <a:pPr lvl="1"/>
            <a:r>
              <a:rPr lang="en-US" dirty="0" smtClean="0"/>
              <a:t>Share workflow and experiment images</a:t>
            </a:r>
          </a:p>
          <a:p>
            <a:pPr lvl="1"/>
            <a:r>
              <a:rPr lang="en-US" dirty="0" smtClean="0"/>
              <a:t>Minimize space through reuse</a:t>
            </a:r>
            <a:endParaRPr lang="en-US" dirty="0"/>
          </a:p>
        </p:txBody>
      </p:sp>
      <p:sp>
        <p:nvSpPr>
          <p:cNvPr id="4" name="Content Placeholder 3"/>
          <p:cNvSpPr>
            <a:spLocks noGrp="1"/>
          </p:cNvSpPr>
          <p:nvPr>
            <p:ph sz="half" idx="2"/>
          </p:nvPr>
        </p:nvSpPr>
        <p:spPr/>
        <p:txBody>
          <a:bodyPr/>
          <a:lstStyle/>
          <a:p>
            <a:r>
              <a:rPr lang="en-US" dirty="0" smtClean="0"/>
              <a:t>Risk</a:t>
            </a:r>
          </a:p>
          <a:p>
            <a:pPr lvl="1"/>
            <a:r>
              <a:rPr lang="en-US" dirty="0" smtClean="0"/>
              <a:t>Images are large</a:t>
            </a:r>
          </a:p>
          <a:p>
            <a:pPr lvl="1"/>
            <a:r>
              <a:rPr lang="en-US" dirty="0" smtClean="0"/>
              <a:t>Users have different requirements and need different images </a:t>
            </a:r>
          </a:p>
          <a:p>
            <a:pPr lvl="1"/>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http://futuregrid.org</a:t>
            </a:r>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Integration within TeraGrid / TeraGrid XD</a:t>
            </a:r>
            <a:endParaRPr lang="en-US" dirty="0"/>
          </a:p>
        </p:txBody>
      </p:sp>
      <p:sp>
        <p:nvSpPr>
          <p:cNvPr id="3" name="Content Placeholder 2"/>
          <p:cNvSpPr>
            <a:spLocks noGrp="1"/>
          </p:cNvSpPr>
          <p:nvPr>
            <p:ph sz="half" idx="1"/>
          </p:nvPr>
        </p:nvSpPr>
        <p:spPr>
          <a:xfrm>
            <a:off x="457199" y="1600200"/>
            <a:ext cx="8306617" cy="4525963"/>
          </a:xfrm>
        </p:spPr>
        <p:txBody>
          <a:bodyPr/>
          <a:lstStyle/>
          <a:p>
            <a:r>
              <a:rPr lang="en-US" dirty="0" smtClean="0"/>
              <a:t>Sure it’s part of TeraGrid</a:t>
            </a:r>
          </a:p>
          <a:p>
            <a:r>
              <a:rPr lang="en-US" dirty="0" smtClean="0"/>
              <a:t>Allocation: separate from TG processes for two years</a:t>
            </a:r>
          </a:p>
          <a:p>
            <a:r>
              <a:rPr lang="en-US" dirty="0" smtClean="0"/>
              <a:t>It is a very exciting project, but IIWIIAIAWIA</a:t>
            </a:r>
          </a:p>
          <a:p>
            <a:r>
              <a:rPr lang="en-US" dirty="0" smtClean="0"/>
              <a:t>We are looking for early adopters!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icture 8.png"/>
          <p:cNvPicPr>
            <a:picLocks noChangeAspect="1"/>
          </p:cNvPicPr>
          <p:nvPr/>
        </p:nvPicPr>
        <p:blipFill>
          <a:blip r:embed="rId2"/>
          <a:stretch>
            <a:fillRect/>
          </a:stretch>
        </p:blipFill>
        <p:spPr>
          <a:xfrm>
            <a:off x="0" y="205244"/>
            <a:ext cx="9144000" cy="66356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521"/>
            <a:ext cx="9144000" cy="1143000"/>
          </a:xfrm>
        </p:spPr>
        <p:txBody>
          <a:bodyPr/>
          <a:lstStyle/>
          <a:p>
            <a:r>
              <a:rPr lang="en-US" dirty="0" smtClean="0"/>
              <a:t>Thanks! Questions?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dirty="0" err="1" smtClean="0"/>
              <a:t>FutureGrid</a:t>
            </a:r>
            <a:r>
              <a:rPr lang="en-US" dirty="0" smtClean="0"/>
              <a:t> will…</a:t>
            </a:r>
            <a:endParaRPr lang="en-US" dirty="0"/>
          </a:p>
        </p:txBody>
      </p:sp>
      <p:sp>
        <p:nvSpPr>
          <p:cNvPr id="3" name="Content Placeholder 2"/>
          <p:cNvSpPr>
            <a:spLocks noGrp="1"/>
          </p:cNvSpPr>
          <p:nvPr>
            <p:ph idx="1"/>
          </p:nvPr>
        </p:nvSpPr>
        <p:spPr>
          <a:xfrm>
            <a:off x="0" y="1043196"/>
            <a:ext cx="5526768" cy="5777456"/>
          </a:xfrm>
        </p:spPr>
        <p:txBody>
          <a:bodyPr>
            <a:normAutofit fontScale="85000" lnSpcReduction="20000"/>
          </a:bodyPr>
          <a:lstStyle/>
          <a:p>
            <a:r>
              <a:rPr lang="en-US" dirty="0" smtClean="0"/>
              <a:t>put the “science” back in the computer science of grid computing by enabling replicable experiments</a:t>
            </a:r>
          </a:p>
          <a:p>
            <a:r>
              <a:rPr lang="en-US" dirty="0" smtClean="0"/>
              <a:t>Be a grid </a:t>
            </a:r>
            <a:r>
              <a:rPr lang="en-US" dirty="0" err="1" smtClean="0"/>
              <a:t>testbed</a:t>
            </a:r>
            <a:r>
              <a:rPr lang="en-US" dirty="0" smtClean="0"/>
              <a:t> using virtualization technologies to be whatever you need, when you need (like a </a:t>
            </a:r>
            <a:r>
              <a:rPr lang="en-US" dirty="0" err="1" smtClean="0"/>
              <a:t>Shmoo</a:t>
            </a:r>
            <a:r>
              <a:rPr lang="en-US" dirty="0" smtClean="0"/>
              <a:t>, only instrumented…)</a:t>
            </a:r>
          </a:p>
          <a:p>
            <a:r>
              <a:rPr lang="en-US" dirty="0" smtClean="0"/>
              <a:t>a robustly managed simulation environment or testbed to support the development and early use in science of new technologies at all levels of the software stack: from networking to middleware to scientific applications. </a:t>
            </a:r>
          </a:p>
        </p:txBody>
      </p:sp>
      <p:pic>
        <p:nvPicPr>
          <p:cNvPr id="4" name="Picture 3" descr="Picture 7.png"/>
          <p:cNvPicPr>
            <a:picLocks noChangeAspect="1"/>
          </p:cNvPicPr>
          <p:nvPr/>
        </p:nvPicPr>
        <p:blipFill>
          <a:blip r:embed="rId3"/>
          <a:stretch>
            <a:fillRect/>
          </a:stretch>
        </p:blipFill>
        <p:spPr>
          <a:xfrm>
            <a:off x="5526768" y="1369339"/>
            <a:ext cx="3617232" cy="43262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161817"/>
          </a:xfrm>
        </p:spPr>
        <p:txBody>
          <a:bodyPr>
            <a:normAutofit fontScale="85000" lnSpcReduction="20000"/>
          </a:bodyPr>
          <a:lstStyle/>
          <a:p>
            <a:r>
              <a:rPr lang="en-US" dirty="0" smtClean="0"/>
              <a:t>Indiana University</a:t>
            </a:r>
          </a:p>
          <a:p>
            <a:r>
              <a:rPr lang="en-US" dirty="0" smtClean="0"/>
              <a:t>Purdue University</a:t>
            </a:r>
          </a:p>
          <a:p>
            <a:r>
              <a:rPr lang="en-US" dirty="0" smtClean="0"/>
              <a:t>San Diego Supercomputer Center at University of California San Diego</a:t>
            </a:r>
          </a:p>
          <a:p>
            <a:r>
              <a:rPr lang="en-US" dirty="0" smtClean="0"/>
              <a:t>University of Chicago/Argonne National Labs</a:t>
            </a:r>
          </a:p>
          <a:p>
            <a:r>
              <a:rPr lang="en-US" dirty="0" smtClean="0"/>
              <a:t>University of Florida</a:t>
            </a:r>
          </a:p>
          <a:p>
            <a:r>
              <a:rPr lang="en-US" dirty="0" smtClean="0"/>
              <a:t>University of Southern California Information Sciences Institute</a:t>
            </a:r>
          </a:p>
          <a:p>
            <a:r>
              <a:rPr lang="en-US" dirty="0" smtClean="0"/>
              <a:t>University of Tennessee Knoxville</a:t>
            </a:r>
          </a:p>
          <a:p>
            <a:r>
              <a:rPr lang="en-US" dirty="0" smtClean="0"/>
              <a:t>University of Texas at Austin/Texas Advanced Computing Center</a:t>
            </a:r>
          </a:p>
          <a:p>
            <a:r>
              <a:rPr lang="en-US" dirty="0" smtClean="0"/>
              <a:t>University of Virginia</a:t>
            </a:r>
          </a:p>
          <a:p>
            <a:r>
              <a:rPr lang="en-US" dirty="0" smtClean="0"/>
              <a:t>ZIH and GWT-TUD, </a:t>
            </a:r>
            <a:r>
              <a:rPr lang="en-US" dirty="0" err="1" smtClean="0"/>
              <a:t>Technische</a:t>
            </a:r>
            <a:r>
              <a:rPr lang="en-US" dirty="0" smtClean="0"/>
              <a:t> </a:t>
            </a:r>
            <a:r>
              <a:rPr lang="en-US" dirty="0" err="1" smtClean="0"/>
              <a:t>Universtität</a:t>
            </a:r>
            <a:r>
              <a:rPr lang="en-US" dirty="0" smtClean="0"/>
              <a:t> Dresden.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Important Collaborators</a:t>
            </a:r>
            <a:endParaRPr lang="en-US" dirty="0"/>
          </a:p>
        </p:txBody>
      </p:sp>
      <p:sp>
        <p:nvSpPr>
          <p:cNvPr id="3" name="Content Placeholder 2"/>
          <p:cNvSpPr>
            <a:spLocks noGrp="1"/>
          </p:cNvSpPr>
          <p:nvPr>
            <p:ph idx="1"/>
          </p:nvPr>
        </p:nvSpPr>
        <p:spPr>
          <a:xfrm>
            <a:off x="0" y="1342571"/>
            <a:ext cx="9144000" cy="5375470"/>
          </a:xfrm>
        </p:spPr>
        <p:txBody>
          <a:bodyPr>
            <a:normAutofit/>
          </a:bodyPr>
          <a:lstStyle/>
          <a:p>
            <a:r>
              <a:rPr lang="en-US" b="1" dirty="0" smtClean="0"/>
              <a:t>Early users </a:t>
            </a:r>
            <a:r>
              <a:rPr lang="en-US" dirty="0" smtClean="0"/>
              <a:t>from an application and computer science perspective and from both research and education</a:t>
            </a:r>
          </a:p>
          <a:p>
            <a:r>
              <a:rPr lang="en-US" b="1" dirty="0" smtClean="0"/>
              <a:t>Grid5000/</a:t>
            </a:r>
            <a:r>
              <a:rPr lang="en-US" b="1" dirty="0" err="1" smtClean="0"/>
              <a:t>Aladin</a:t>
            </a:r>
            <a:r>
              <a:rPr lang="en-US" b="1" dirty="0" smtClean="0"/>
              <a:t> </a:t>
            </a:r>
            <a:r>
              <a:rPr lang="en-US" dirty="0" smtClean="0"/>
              <a:t>and </a:t>
            </a:r>
            <a:r>
              <a:rPr lang="en-US" b="1" dirty="0" smtClean="0"/>
              <a:t>D-Grid </a:t>
            </a:r>
            <a:r>
              <a:rPr lang="en-US" dirty="0" smtClean="0"/>
              <a:t>in Europe</a:t>
            </a:r>
          </a:p>
          <a:p>
            <a:r>
              <a:rPr lang="en-US" b="1" dirty="0" smtClean="0"/>
              <a:t>Commercial</a:t>
            </a:r>
            <a:r>
              <a:rPr lang="en-US" dirty="0" smtClean="0"/>
              <a:t> partners such as</a:t>
            </a:r>
          </a:p>
          <a:p>
            <a:pPr lvl="1"/>
            <a:r>
              <a:rPr lang="en-US" dirty="0" smtClean="0"/>
              <a:t>Eucalyptus</a:t>
            </a:r>
          </a:p>
          <a:p>
            <a:pPr lvl="1"/>
            <a:r>
              <a:rPr lang="en-US" dirty="0" smtClean="0"/>
              <a:t>Microsoft (Dryad + Azure) – Note Azure external to </a:t>
            </a:r>
            <a:r>
              <a:rPr lang="en-US" dirty="0" err="1" smtClean="0"/>
              <a:t>FutureGrid</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Key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sz="2400" b="1" dirty="0" smtClean="0"/>
              <a:t>PI</a:t>
            </a:r>
            <a:r>
              <a:rPr lang="en-US" sz="2400" dirty="0" smtClean="0"/>
              <a:t>. Geoffrey Fox is the PI, and have overall responsibility for the project as a whole. Fox will be the final arbiter of any decisions that cannot be reached by a consensus approach.</a:t>
            </a:r>
          </a:p>
          <a:p>
            <a:r>
              <a:rPr lang="en-US" sz="2400" b="1" dirty="0" smtClean="0"/>
              <a:t>Co-PIs. </a:t>
            </a:r>
            <a:r>
              <a:rPr lang="en-US" sz="2400" dirty="0" smtClean="0"/>
              <a:t>Kate </a:t>
            </a:r>
            <a:r>
              <a:rPr lang="en-US" sz="2400" dirty="0" err="1" smtClean="0"/>
              <a:t>Keahey</a:t>
            </a:r>
            <a:r>
              <a:rPr lang="en-US" sz="2400" dirty="0" smtClean="0"/>
              <a:t>, Warren Smith, Jose Fortes, and Andrew </a:t>
            </a:r>
            <a:r>
              <a:rPr lang="en-US" sz="2400" dirty="0" err="1" smtClean="0"/>
              <a:t>Grimshaw</a:t>
            </a:r>
            <a:endParaRPr lang="en-US" sz="2400" dirty="0" smtClean="0"/>
          </a:p>
          <a:p>
            <a:r>
              <a:rPr lang="en-US" sz="2400" b="1" dirty="0" smtClean="0"/>
              <a:t>Executive Investigator</a:t>
            </a:r>
            <a:r>
              <a:rPr lang="en-US" sz="2400" dirty="0" smtClean="0"/>
              <a:t>. Craig Stewart will serve as executive director, responsible for operational management of </a:t>
            </a:r>
            <a:r>
              <a:rPr lang="en-US" sz="2400" dirty="0" err="1" smtClean="0"/>
              <a:t>FutureGrid</a:t>
            </a:r>
            <a:r>
              <a:rPr lang="en-US" sz="2400" dirty="0" smtClean="0"/>
              <a:t>.</a:t>
            </a:r>
            <a:r>
              <a:rPr lang="en-US" sz="2400" b="1" dirty="0" smtClean="0"/>
              <a:t> </a:t>
            </a:r>
          </a:p>
          <a:p>
            <a:r>
              <a:rPr lang="en-US" sz="2400" b="1" dirty="0" smtClean="0"/>
              <a:t>Chief Architect</a:t>
            </a:r>
            <a:r>
              <a:rPr lang="en-US" sz="2400" dirty="0" smtClean="0"/>
              <a:t>. </a:t>
            </a:r>
            <a:r>
              <a:rPr lang="en-US" sz="2400" dirty="0" err="1" smtClean="0"/>
              <a:t>Gregor</a:t>
            </a:r>
            <a:r>
              <a:rPr lang="en-US" sz="2400" dirty="0" smtClean="0"/>
              <a:t> von </a:t>
            </a:r>
            <a:r>
              <a:rPr lang="en-US" sz="2400" dirty="0" err="1" smtClean="0"/>
              <a:t>Laszewski</a:t>
            </a:r>
            <a:r>
              <a:rPr lang="en-US" sz="2400" dirty="0" smtClean="0"/>
              <a:t> (who joined IU on 22 July 2009) will serve as the chief architect for </a:t>
            </a:r>
            <a:r>
              <a:rPr lang="en-US" sz="2400" dirty="0" err="1" smtClean="0"/>
              <a:t>FutureGrid</a:t>
            </a:r>
            <a:r>
              <a:rPr lang="en-US" sz="2400" dirty="0" smtClean="0"/>
              <a:t>.</a:t>
            </a:r>
          </a:p>
          <a:p>
            <a:r>
              <a:rPr lang="en-US" sz="2400" b="1" dirty="0" smtClean="0"/>
              <a:t>RP Lead</a:t>
            </a:r>
            <a:r>
              <a:rPr lang="en-US" sz="2400" dirty="0" smtClean="0"/>
              <a:t>. Joe </a:t>
            </a:r>
            <a:r>
              <a:rPr lang="en-US" sz="2400" dirty="0" err="1" smtClean="0"/>
              <a:t>Rinkovsky</a:t>
            </a:r>
            <a:r>
              <a:rPr lang="en-US" sz="2400" dirty="0" smtClean="0"/>
              <a:t> will be the RP lead</a:t>
            </a:r>
          </a:p>
          <a:p>
            <a:r>
              <a:rPr lang="en-US" sz="2400" b="1" dirty="0" smtClean="0"/>
              <a:t>Project Manager</a:t>
            </a:r>
            <a:r>
              <a:rPr lang="en-US" sz="2400" dirty="0" smtClean="0"/>
              <a:t>. Gary </a:t>
            </a:r>
            <a:r>
              <a:rPr lang="en-US" sz="2400" dirty="0" err="1" smtClean="0"/>
              <a:t>Miksik</a:t>
            </a:r>
            <a:r>
              <a:rPr lang="en-US" sz="2400" dirty="0" smtClean="0"/>
              <a:t> will serve 0.5 FTE as project manager for </a:t>
            </a:r>
            <a:r>
              <a:rPr lang="en-US" sz="2400" dirty="0" err="1" smtClean="0"/>
              <a:t>FutureGrid</a:t>
            </a:r>
            <a:r>
              <a:rPr lang="en-US" sz="2400" dirty="0" smtClean="0"/>
              <a:t>, and have management of the WBS, preparation of reports, and collection of responses to requests for information from the NSF as his primary job responsibilities.</a:t>
            </a:r>
          </a:p>
          <a:p>
            <a:endParaRPr lang="en-US" sz="2400" dirty="0" smtClean="0"/>
          </a:p>
          <a:p>
            <a:pPr>
              <a:buNone/>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Usage Scenarios</a:t>
            </a:r>
            <a:endParaRPr lang="en-US" dirty="0"/>
          </a:p>
        </p:txBody>
      </p:sp>
      <p:sp>
        <p:nvSpPr>
          <p:cNvPr id="3" name="Content Placeholder 2"/>
          <p:cNvSpPr>
            <a:spLocks noGrp="1"/>
          </p:cNvSpPr>
          <p:nvPr>
            <p:ph idx="1"/>
          </p:nvPr>
        </p:nvSpPr>
        <p:spPr>
          <a:xfrm>
            <a:off x="0" y="1143001"/>
            <a:ext cx="9144000" cy="5714999"/>
          </a:xfrm>
        </p:spPr>
        <p:txBody>
          <a:bodyPr>
            <a:normAutofit fontScale="77500" lnSpcReduction="20000"/>
          </a:bodyPr>
          <a:lstStyle/>
          <a:p>
            <a:pPr lvl="0"/>
            <a:r>
              <a:rPr lang="en-US" dirty="0" smtClean="0"/>
              <a:t>Developers of end-user applications 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 middleware developers who want to evaluate new versions of middleware or new systems. </a:t>
            </a:r>
          </a:p>
          <a:p>
            <a:pPr lvl="0"/>
            <a:r>
              <a:rPr lang="en-US" dirty="0" smtClean="0"/>
              <a:t>Networking researchers who want to test and compare different networking solutions in support of grid and cloud applications and middleware. (Some types of networking research will likely best be done via through the GENI program.)</a:t>
            </a:r>
          </a:p>
          <a:p>
            <a:pPr lvl="0"/>
            <a:r>
              <a:rPr lang="en-US" dirty="0" smtClean="0"/>
              <a:t>Interest in performance requires ability to deploy outside VM environments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6477"/>
          </a:xfrm>
        </p:spPr>
        <p:txBody>
          <a:bodyPr/>
          <a:lstStyle/>
          <a:p>
            <a:r>
              <a:rPr lang="en-US" dirty="0" smtClean="0"/>
              <a:t>Compute Hardware</a:t>
            </a:r>
            <a:endParaRPr lang="en-US" dirty="0"/>
          </a:p>
        </p:txBody>
      </p:sp>
      <p:graphicFrame>
        <p:nvGraphicFramePr>
          <p:cNvPr id="5" name="Content Placeholder 4"/>
          <p:cNvGraphicFramePr>
            <a:graphicFrameLocks noGrp="1"/>
          </p:cNvGraphicFramePr>
          <p:nvPr>
            <p:ph idx="1"/>
          </p:nvPr>
        </p:nvGraphicFramePr>
        <p:xfrm>
          <a:off x="-4" y="956477"/>
          <a:ext cx="9144008" cy="5813264"/>
        </p:xfrm>
        <a:graphic>
          <a:graphicData uri="http://schemas.openxmlformats.org/drawingml/2006/table">
            <a:tbl>
              <a:tblPr firstRow="1" bandRow="1">
                <a:tableStyleId>{5C22544A-7EE6-4342-B048-85BDC9FD1C3A}</a:tableStyleId>
              </a:tblPr>
              <a:tblGrid>
                <a:gridCol w="1143001"/>
                <a:gridCol w="1143001"/>
                <a:gridCol w="1143001"/>
                <a:gridCol w="1143001"/>
                <a:gridCol w="1143001"/>
                <a:gridCol w="1143001"/>
                <a:gridCol w="1143001"/>
                <a:gridCol w="1143001"/>
              </a:tblGrid>
              <a:tr h="386150">
                <a:tc>
                  <a:txBody>
                    <a:bodyPr/>
                    <a:lstStyle/>
                    <a:p>
                      <a:pPr marL="0" marR="0" algn="ctr">
                        <a:spcBef>
                          <a:spcPts val="0"/>
                        </a:spcBef>
                        <a:spcAft>
                          <a:spcPts val="0"/>
                        </a:spcAft>
                      </a:pPr>
                      <a:r>
                        <a:rPr lang="en-US" sz="1200" b="1" i="0" dirty="0">
                          <a:latin typeface="+mn-lt"/>
                          <a:ea typeface="Times"/>
                          <a:cs typeface="Times New Roman"/>
                        </a:rPr>
                        <a:t>System type</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CPUs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Cores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a:latin typeface="+mn-lt"/>
                          <a:ea typeface="Times"/>
                          <a:cs typeface="Times New Roman"/>
                        </a:rPr>
                        <a:t>TFLOPS</a:t>
                      </a:r>
                      <a:endParaRPr lang="en-US" sz="1000" b="1"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Total RAM (GB)</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smtClean="0">
                          <a:latin typeface="+mn-lt"/>
                          <a:ea typeface="Times"/>
                          <a:cs typeface="Times New Roman"/>
                        </a:rPr>
                        <a:t>Secondary</a:t>
                      </a:r>
                      <a:r>
                        <a:rPr lang="en-US" sz="1200" b="1" i="0" baseline="0" dirty="0" smtClean="0">
                          <a:latin typeface="+mn-lt"/>
                          <a:ea typeface="Times"/>
                          <a:cs typeface="Times New Roman"/>
                        </a:rPr>
                        <a:t> Storage</a:t>
                      </a:r>
                      <a:r>
                        <a:rPr lang="en-US" sz="1200" b="1" i="0" dirty="0" smtClean="0">
                          <a:latin typeface="+mn-lt"/>
                          <a:ea typeface="Times"/>
                          <a:cs typeface="Times New Roman"/>
                        </a:rPr>
                        <a:t> </a:t>
                      </a:r>
                      <a:r>
                        <a:rPr lang="en-US" sz="1200" b="1" i="0" dirty="0">
                          <a:latin typeface="+mn-lt"/>
                          <a:ea typeface="Times"/>
                          <a:cs typeface="Times New Roman"/>
                        </a:rPr>
                        <a:t>(TB)</a:t>
                      </a: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Site</a:t>
                      </a:r>
                    </a:p>
                  </a:txBody>
                  <a:tcPr marL="8890" marR="8890" marT="0" marB="0" anchor="ctr"/>
                </a:tc>
                <a:tc>
                  <a:txBody>
                    <a:bodyPr/>
                    <a:lstStyle/>
                    <a:p>
                      <a:pPr marL="0" marR="0" algn="l">
                        <a:spcBef>
                          <a:spcPts val="0"/>
                        </a:spcBef>
                        <a:spcAft>
                          <a:spcPts val="0"/>
                        </a:spcAft>
                      </a:pPr>
                      <a:r>
                        <a:rPr lang="en-US" sz="1000" b="1" i="0" dirty="0" smtClean="0">
                          <a:latin typeface="+mn-lt"/>
                          <a:ea typeface="Times"/>
                          <a:cs typeface="Times New Roman"/>
                        </a:rPr>
                        <a:t> </a:t>
                      </a:r>
                      <a:r>
                        <a:rPr lang="en-US" sz="1200" b="1" i="0" dirty="0" smtClean="0">
                          <a:latin typeface="+mn-lt"/>
                          <a:ea typeface="Times"/>
                          <a:cs typeface="Times New Roman"/>
                        </a:rPr>
                        <a:t>Status</a:t>
                      </a:r>
                      <a:endParaRPr lang="en-US" sz="1200" b="1" i="0"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Dynamically </a:t>
                      </a:r>
                      <a:r>
                        <a:rPr lang="en-US" sz="1000" b="1" i="0" dirty="0">
                          <a:latin typeface="+mn-lt"/>
                          <a:ea typeface="Times"/>
                          <a:cs typeface="Times New Roman"/>
                        </a:rPr>
                        <a:t>configurable systems</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1024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3072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lgn="l">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Dell </a:t>
                      </a:r>
                      <a:r>
                        <a:rPr lang="en-US" sz="1000" b="0" i="0" dirty="0" err="1">
                          <a:latin typeface="+mn-lt"/>
                          <a:ea typeface="Times"/>
                          <a:cs typeface="Times New Roman"/>
                        </a:rPr>
                        <a:t>PowerEdge</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15</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TACC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2016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120</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2688</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SDSC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784</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3520</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33</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8928</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546</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Systems </a:t>
                      </a:r>
                      <a:r>
                        <a:rPr lang="en-US" sz="1000" b="1" i="0" dirty="0">
                          <a:latin typeface="+mn-lt"/>
                          <a:ea typeface="Times"/>
                          <a:cs typeface="Times New Roman"/>
                        </a:rPr>
                        <a:t>not dynamically configurable</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Cray </a:t>
                      </a:r>
                      <a:r>
                        <a:rPr lang="en-US" sz="1000" b="0" i="0" dirty="0">
                          <a:latin typeface="+mn-lt"/>
                          <a:ea typeface="Times"/>
                          <a:cs typeface="Times New Roman"/>
                        </a:rPr>
                        <a:t>XT5m</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1344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Shared </a:t>
                      </a:r>
                      <a:r>
                        <a:rPr lang="en-US" sz="1000" b="0" i="0" dirty="0">
                          <a:latin typeface="+mn-lt"/>
                          <a:ea typeface="Times"/>
                          <a:cs typeface="Times New Roman"/>
                        </a:rPr>
                        <a:t>memory</a:t>
                      </a:r>
                      <a:r>
                        <a:rPr lang="en-US" sz="1000" b="0" i="0" dirty="0" smtClean="0">
                          <a:latin typeface="+mn-lt"/>
                          <a:ea typeface="Times"/>
                          <a:cs typeface="Times New Roman"/>
                        </a:rPr>
                        <a:t> </a:t>
                      </a:r>
                    </a:p>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system </a:t>
                      </a:r>
                      <a:r>
                        <a:rPr lang="en-US" sz="1000" b="0" i="0" dirty="0">
                          <a:latin typeface="+mn-lt"/>
                          <a:ea typeface="Times"/>
                          <a:cs typeface="Times New Roman"/>
                        </a:rPr>
                        <a:t>TBD</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 </a:t>
                      </a:r>
                    </a:p>
                    <a:p>
                      <a:pPr marL="0" marR="0">
                        <a:spcBef>
                          <a:spcPts val="0"/>
                        </a:spcBef>
                        <a:spcAft>
                          <a:spcPts val="0"/>
                        </a:spcAft>
                      </a:pPr>
                      <a:r>
                        <a:rPr lang="en-US" sz="1000" b="0" i="0" baseline="0" dirty="0" smtClean="0">
                          <a:latin typeface="+mn-lt"/>
                          <a:ea typeface="Times"/>
                          <a:cs typeface="Times New Roman"/>
                        </a:rPr>
                        <a:t> 4Q2010</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Cell </a:t>
                      </a:r>
                      <a:r>
                        <a:rPr lang="en-US" sz="1000" b="0" i="0" dirty="0">
                          <a:latin typeface="+mn-lt"/>
                          <a:ea typeface="Times"/>
                          <a:cs typeface="Times New Roman"/>
                        </a:rPr>
                        <a:t>BE Cluster</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768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UF</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High </a:t>
                      </a:r>
                      <a:r>
                        <a:rPr lang="en-US" sz="1000" b="0" i="0" dirty="0">
                          <a:latin typeface="+mn-lt"/>
                          <a:ea typeface="Times"/>
                          <a:cs typeface="Times New Roman"/>
                        </a:rPr>
                        <a:t>Throughput</a:t>
                      </a:r>
                      <a:r>
                        <a:rPr lang="en-US" sz="1000" b="0" i="0" dirty="0" smtClean="0">
                          <a:latin typeface="+mn-lt"/>
                          <a:ea typeface="Times"/>
                          <a:cs typeface="Times New Roman"/>
                        </a:rPr>
                        <a:t> </a:t>
                      </a:r>
                    </a:p>
                    <a:p>
                      <a:pPr marL="0" marR="0">
                        <a:spcBef>
                          <a:spcPts val="0"/>
                        </a:spcBef>
                        <a:spcAft>
                          <a:spcPts val="0"/>
                        </a:spcAft>
                      </a:pPr>
                      <a:r>
                        <a:rPr lang="en-US" sz="1000" b="0" i="0" dirty="0" smtClean="0">
                          <a:latin typeface="+mn-lt"/>
                          <a:ea typeface="Times"/>
                          <a:cs typeface="Times New Roman"/>
                        </a:rPr>
                        <a:t> Cluster</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384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PU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468</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1872</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17</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3008</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1</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1" i="1" dirty="0" smtClean="0">
                          <a:latin typeface="+mn-lt"/>
                          <a:ea typeface="Times"/>
                          <a:cs typeface="Times New Roman"/>
                        </a:rPr>
                        <a:t> Total</a:t>
                      </a:r>
                      <a:endParaRPr lang="en-US" sz="1000" b="1"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1252</a:t>
                      </a: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5392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50</a:t>
                      </a: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11936</a:t>
                      </a:r>
                    </a:p>
                  </a:txBody>
                  <a:tcPr marL="8890" marR="8890" marT="0" marB="0" anchor="ctr"/>
                </a:tc>
                <a:tc>
                  <a:txBody>
                    <a:bodyPr/>
                    <a:lstStyle/>
                    <a:p>
                      <a:pPr marL="0" marR="0" algn="ctr">
                        <a:spcBef>
                          <a:spcPts val="0"/>
                        </a:spcBef>
                        <a:spcAft>
                          <a:spcPts val="0"/>
                        </a:spcAft>
                      </a:pPr>
                      <a:r>
                        <a:rPr lang="en-US" sz="1000" b="1" i="1" dirty="0" smtClean="0">
                          <a:latin typeface="+mn-lt"/>
                          <a:ea typeface="Times"/>
                          <a:cs typeface="Times New Roman"/>
                        </a:rPr>
                        <a:t>547</a:t>
                      </a: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3375</TotalTime>
  <Words>1417</Words>
  <Application>Microsoft Macintosh PowerPoint</Application>
  <PresentationFormat>On-screen Show (4:3)</PresentationFormat>
  <Paragraphs>335</Paragraphs>
  <Slides>24</Slides>
  <Notes>8</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 FutureGrid: an experimental, high-performance grid testbed </vt:lpstr>
      <vt:lpstr>Geographic View</vt:lpstr>
      <vt:lpstr>FutureGrid will…</vt:lpstr>
      <vt:lpstr>FutureGrid Partners</vt:lpstr>
      <vt:lpstr> Other Important Collaborators</vt:lpstr>
      <vt:lpstr>Key Management</vt:lpstr>
      <vt:lpstr>FutureGrid Usage Scenarios</vt:lpstr>
      <vt:lpstr>Compute Hardware</vt:lpstr>
      <vt:lpstr>Storage Hardware</vt:lpstr>
      <vt:lpstr>Logical Diagram</vt:lpstr>
      <vt:lpstr>Network Impairments Device</vt:lpstr>
      <vt:lpstr>Selected FutureGrid Timeline</vt:lpstr>
      <vt:lpstr>System Milestones</vt:lpstr>
      <vt:lpstr>Future Grid Users</vt:lpstr>
      <vt:lpstr>Objectives: Software</vt:lpstr>
      <vt:lpstr>FG Stratosphere</vt:lpstr>
      <vt:lpstr>Rain  Runtime Adaptable InsertioN Service </vt:lpstr>
      <vt:lpstr>Dynamic Provisioning </vt:lpstr>
      <vt:lpstr>Command line</vt:lpstr>
      <vt:lpstr>xCAT and Moab</vt:lpstr>
      <vt:lpstr>Experiment Manager</vt:lpstr>
      <vt:lpstr>  Integration within TeraGrid / TeraGrid XD</vt:lpstr>
      <vt:lpstr>Slide 23</vt:lpstr>
      <vt:lpstr>Thanks! Questions?</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Gregor von Laszewski</cp:lastModifiedBy>
  <cp:revision>32</cp:revision>
  <dcterms:created xsi:type="dcterms:W3CDTF">2010-04-18T17:07:54Z</dcterms:created>
  <dcterms:modified xsi:type="dcterms:W3CDTF">2010-04-18T17:09:08Z</dcterms:modified>
</cp:coreProperties>
</file>