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82" r:id="rId4"/>
    <p:sldId id="264" r:id="rId5"/>
    <p:sldId id="286" r:id="rId6"/>
    <p:sldId id="279" r:id="rId7"/>
    <p:sldId id="262" r:id="rId8"/>
    <p:sldId id="280" r:id="rId9"/>
    <p:sldId id="261" r:id="rId10"/>
    <p:sldId id="269" r:id="rId11"/>
    <p:sldId id="274" r:id="rId12"/>
    <p:sldId id="277" r:id="rId13"/>
    <p:sldId id="268" r:id="rId14"/>
    <p:sldId id="267" r:id="rId15"/>
    <p:sldId id="287" r:id="rId16"/>
    <p:sldId id="271" r:id="rId17"/>
    <p:sldId id="270" r:id="rId18"/>
    <p:sldId id="281" r:id="rId19"/>
    <p:sldId id="275" r:id="rId20"/>
    <p:sldId id="266"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48" autoAdjust="0"/>
    <p:restoredTop sz="94660"/>
  </p:normalViewPr>
  <p:slideViewPr>
    <p:cSldViewPr snapToGrid="0">
      <p:cViewPr varScale="1">
        <p:scale>
          <a:sx n="83" d="100"/>
          <a:sy n="83" d="100"/>
        </p:scale>
        <p:origin x="38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E757FC-133A-4C19-94ED-A37D9C6C3D62}"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86CF4-AA86-488B-9245-79D3DE5D9F5C}" type="slidenum">
              <a:rPr lang="en-US" smtClean="0"/>
              <a:t>‹#›</a:t>
            </a:fld>
            <a:endParaRPr lang="en-US"/>
          </a:p>
        </p:txBody>
      </p:sp>
      <p:pic>
        <p:nvPicPr>
          <p:cNvPr id="7"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96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757FC-133A-4C19-94ED-A37D9C6C3D62}"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86CF4-AA86-488B-9245-79D3DE5D9F5C}" type="slidenum">
              <a:rPr lang="en-US" smtClean="0"/>
              <a:t>‹#›</a:t>
            </a:fld>
            <a:endParaRPr lang="en-US"/>
          </a:p>
        </p:txBody>
      </p:sp>
    </p:spTree>
    <p:extLst>
      <p:ext uri="{BB962C8B-B14F-4D97-AF65-F5344CB8AC3E}">
        <p14:creationId xmlns:p14="http://schemas.microsoft.com/office/powerpoint/2010/main" val="392163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757FC-133A-4C19-94ED-A37D9C6C3D62}"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86CF4-AA86-488B-9245-79D3DE5D9F5C}" type="slidenum">
              <a:rPr lang="en-US" smtClean="0"/>
              <a:t>‹#›</a:t>
            </a:fld>
            <a:endParaRPr lang="en-US"/>
          </a:p>
        </p:txBody>
      </p:sp>
    </p:spTree>
    <p:extLst>
      <p:ext uri="{BB962C8B-B14F-4D97-AF65-F5344CB8AC3E}">
        <p14:creationId xmlns:p14="http://schemas.microsoft.com/office/powerpoint/2010/main" val="1128914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11098590" y="6291944"/>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7620000" y="62463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17481595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757FC-133A-4C19-94ED-A37D9C6C3D62}"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86CF4-AA86-488B-9245-79D3DE5D9F5C}" type="slidenum">
              <a:rPr lang="en-US" smtClean="0"/>
              <a:t>‹#›</a:t>
            </a:fld>
            <a:endParaRPr lang="en-US"/>
          </a:p>
        </p:txBody>
      </p:sp>
      <p:pic>
        <p:nvPicPr>
          <p:cNvPr id="7"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352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E757FC-133A-4C19-94ED-A37D9C6C3D62}" type="datetimeFigureOut">
              <a:rPr lang="en-US" smtClean="0"/>
              <a:t>5/27/2016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86CF4-AA86-488B-9245-79D3DE5D9F5C}" type="slidenum">
              <a:rPr lang="en-US" smtClean="0"/>
              <a:t>‹#›</a:t>
            </a:fld>
            <a:endParaRPr lang="en-US"/>
          </a:p>
        </p:txBody>
      </p:sp>
      <p:pic>
        <p:nvPicPr>
          <p:cNvPr id="7"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61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E757FC-133A-4C19-94ED-A37D9C6C3D62}"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86CF4-AA86-488B-9245-79D3DE5D9F5C}" type="slidenum">
              <a:rPr lang="en-US" smtClean="0"/>
              <a:t>‹#›</a:t>
            </a:fld>
            <a:endParaRPr lang="en-US"/>
          </a:p>
        </p:txBody>
      </p:sp>
      <p:pic>
        <p:nvPicPr>
          <p:cNvPr id="8"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466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E757FC-133A-4C19-94ED-A37D9C6C3D62}" type="datetimeFigureOut">
              <a:rPr lang="en-US" smtClean="0"/>
              <a:t>5/27/2016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E86CF4-AA86-488B-9245-79D3DE5D9F5C}" type="slidenum">
              <a:rPr lang="en-US" smtClean="0"/>
              <a:t>‹#›</a:t>
            </a:fld>
            <a:endParaRPr lang="en-US"/>
          </a:p>
        </p:txBody>
      </p:sp>
      <p:pic>
        <p:nvPicPr>
          <p:cNvPr id="10"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718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E757FC-133A-4C19-94ED-A37D9C6C3D62}" type="datetimeFigureOut">
              <a:rPr lang="en-US" smtClean="0"/>
              <a:t>5/27/2016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86CF4-AA86-488B-9245-79D3DE5D9F5C}" type="slidenum">
              <a:rPr lang="en-US" smtClean="0"/>
              <a:t>‹#›</a:t>
            </a:fld>
            <a:endParaRPr lang="en-US"/>
          </a:p>
        </p:txBody>
      </p:sp>
      <p:pic>
        <p:nvPicPr>
          <p:cNvPr id="6"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47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757FC-133A-4C19-94ED-A37D9C6C3D62}" type="datetimeFigureOut">
              <a:rPr lang="en-US" smtClean="0"/>
              <a:t>5/27/2016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E86CF4-AA86-488B-9245-79D3DE5D9F5C}" type="slidenum">
              <a:rPr lang="en-US" smtClean="0"/>
              <a:t>‹#›</a:t>
            </a:fld>
            <a:endParaRPr lang="en-US"/>
          </a:p>
        </p:txBody>
      </p:sp>
      <p:pic>
        <p:nvPicPr>
          <p:cNvPr id="5"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70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757FC-133A-4C19-94ED-A37D9C6C3D62}"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86CF4-AA86-488B-9245-79D3DE5D9F5C}" type="slidenum">
              <a:rPr lang="en-US" smtClean="0"/>
              <a:t>‹#›</a:t>
            </a:fld>
            <a:endParaRPr lang="en-US"/>
          </a:p>
        </p:txBody>
      </p:sp>
    </p:spTree>
    <p:extLst>
      <p:ext uri="{BB962C8B-B14F-4D97-AF65-F5344CB8AC3E}">
        <p14:creationId xmlns:p14="http://schemas.microsoft.com/office/powerpoint/2010/main" val="114719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757FC-133A-4C19-94ED-A37D9C6C3D62}" type="datetimeFigureOut">
              <a:rPr lang="en-US" smtClean="0"/>
              <a:t>5/27/2016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86CF4-AA86-488B-9245-79D3DE5D9F5C}" type="slidenum">
              <a:rPr lang="en-US" smtClean="0"/>
              <a:t>‹#›</a:t>
            </a:fld>
            <a:endParaRPr lang="en-US"/>
          </a:p>
        </p:txBody>
      </p:sp>
    </p:spTree>
    <p:extLst>
      <p:ext uri="{BB962C8B-B14F-4D97-AF65-F5344CB8AC3E}">
        <p14:creationId xmlns:p14="http://schemas.microsoft.com/office/powerpoint/2010/main" val="216319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757FC-133A-4C19-94ED-A37D9C6C3D62}" type="datetimeFigureOut">
              <a:rPr lang="en-US" smtClean="0"/>
              <a:t>5/27/2016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86CF4-AA86-488B-9245-79D3DE5D9F5C}" type="slidenum">
              <a:rPr lang="en-US" smtClean="0"/>
              <a:t>‹#›</a:t>
            </a:fld>
            <a:endParaRPr lang="en-US"/>
          </a:p>
        </p:txBody>
      </p:sp>
    </p:spTree>
    <p:extLst>
      <p:ext uri="{BB962C8B-B14F-4D97-AF65-F5344CB8AC3E}">
        <p14:creationId xmlns:p14="http://schemas.microsoft.com/office/powerpoint/2010/main" val="332551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goo.gl/xdB8LZ" TargetMode="External"/><Relationship Id="rId2" Type="http://schemas.openxmlformats.org/officeDocument/2006/relationships/hyperlink" Target="http://dl.acm.org/citation.cfm?id=2896433" TargetMode="External"/><Relationship Id="rId1" Type="http://schemas.openxmlformats.org/officeDocument/2006/relationships/slideLayout" Target="../slideLayouts/slideLayout2.xml"/><Relationship Id="rId5" Type="http://schemas.openxmlformats.org/officeDocument/2006/relationships/hyperlink" Target="http://storm.apache.org/" TargetMode="External"/><Relationship Id="rId4" Type="http://schemas.openxmlformats.org/officeDocument/2006/relationships/hyperlink" Target="http://dsc.soic.indiana.edu/publications/tsmap3d.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Towards</a:t>
            </a:r>
            <a:r>
              <a:rPr lang="en-US" dirty="0" smtClean="0"/>
              <a:t> </a:t>
            </a:r>
            <a:r>
              <a:rPr lang="en-US" b="1" dirty="0" smtClean="0"/>
              <a:t>High </a:t>
            </a:r>
            <a:r>
              <a:rPr lang="en-US" b="1" dirty="0"/>
              <a:t>Performance Processing of Streaming Data</a:t>
            </a:r>
            <a:endParaRPr lang="en-US" dirty="0"/>
          </a:p>
        </p:txBody>
      </p:sp>
      <p:sp>
        <p:nvSpPr>
          <p:cNvPr id="3" name="Subtitle 2"/>
          <p:cNvSpPr>
            <a:spLocks noGrp="1"/>
          </p:cNvSpPr>
          <p:nvPr>
            <p:ph type="subTitle" idx="1"/>
          </p:nvPr>
        </p:nvSpPr>
        <p:spPr>
          <a:xfrm>
            <a:off x="1874214" y="3670864"/>
            <a:ext cx="8443571" cy="1655762"/>
          </a:xfrm>
        </p:spPr>
        <p:txBody>
          <a:bodyPr>
            <a:normAutofit fontScale="92500" lnSpcReduction="20000"/>
          </a:bodyPr>
          <a:lstStyle/>
          <a:p>
            <a:r>
              <a:rPr lang="en-US" dirty="0" smtClean="0"/>
              <a:t>May-27-2016</a:t>
            </a:r>
          </a:p>
          <a:p>
            <a:r>
              <a:rPr lang="en-US" dirty="0" smtClean="0"/>
              <a:t>Supun </a:t>
            </a:r>
            <a:r>
              <a:rPr lang="en-US" dirty="0" err="1" smtClean="0"/>
              <a:t>Kamburugamuve</a:t>
            </a:r>
            <a:r>
              <a:rPr lang="en-US" dirty="0" smtClean="0"/>
              <a:t>, </a:t>
            </a:r>
            <a:r>
              <a:rPr lang="en-US" dirty="0" err="1" smtClean="0"/>
              <a:t>Saliya</a:t>
            </a:r>
            <a:r>
              <a:rPr lang="en-US" dirty="0" smtClean="0"/>
              <a:t> </a:t>
            </a:r>
            <a:r>
              <a:rPr lang="en-US" dirty="0" err="1" smtClean="0"/>
              <a:t>Ekanayake</a:t>
            </a:r>
            <a:r>
              <a:rPr lang="en-US" dirty="0" smtClean="0"/>
              <a:t>, </a:t>
            </a:r>
            <a:r>
              <a:rPr lang="en-US" dirty="0" err="1" smtClean="0"/>
              <a:t>Milinda</a:t>
            </a:r>
            <a:r>
              <a:rPr lang="en-US" dirty="0" smtClean="0"/>
              <a:t> </a:t>
            </a:r>
            <a:r>
              <a:rPr lang="en-US" dirty="0" err="1" smtClean="0"/>
              <a:t>Pathirage</a:t>
            </a:r>
            <a:r>
              <a:rPr lang="en-US" dirty="0"/>
              <a:t> </a:t>
            </a:r>
            <a:r>
              <a:rPr lang="en-US" dirty="0" smtClean="0"/>
              <a:t>and Geoffrey C. Fox</a:t>
            </a:r>
          </a:p>
          <a:p>
            <a:r>
              <a:rPr lang="en-US" dirty="0" smtClean="0"/>
              <a:t>Indiana University</a:t>
            </a:r>
          </a:p>
          <a:p>
            <a:r>
              <a:rPr lang="en-US" dirty="0" smtClean="0"/>
              <a:t>Bloomington, USA</a:t>
            </a:r>
          </a:p>
          <a:p>
            <a:endParaRPr lang="en-US" dirty="0" smtClean="0"/>
          </a:p>
        </p:txBody>
      </p:sp>
      <p:pic>
        <p:nvPicPr>
          <p:cNvPr id="4" name="Picture 2" descr="Supercomputing-Background-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185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100" dirty="0" smtClean="0"/>
              <a:t>Default Broadcast</a:t>
            </a:r>
            <a:endParaRPr lang="en-US" sz="3100" dirty="0"/>
          </a:p>
        </p:txBody>
      </p:sp>
      <p:sp>
        <p:nvSpPr>
          <p:cNvPr id="4" name="Date Placeholder 3"/>
          <p:cNvSpPr>
            <a:spLocks noGrp="1"/>
          </p:cNvSpPr>
          <p:nvPr>
            <p:ph type="dt" sz="half" idx="10"/>
          </p:nvPr>
        </p:nvSpPr>
        <p:spPr/>
        <p:txBody>
          <a:bodyPr/>
          <a:lstStyle/>
          <a:p>
            <a:endParaRPr lang="en-US" dirty="0">
              <a:solidFill>
                <a:srgbClr val="000000">
                  <a:tint val="75000"/>
                </a:srgbClr>
              </a:solidFill>
            </a:endParaRP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10</a:t>
            </a:fld>
            <a:endParaRPr lang="en-US" dirty="0">
              <a:solidFill>
                <a:prstClr val="black"/>
              </a:solidFill>
            </a:endParaRPr>
          </a:p>
        </p:txBody>
      </p:sp>
      <p:grpSp>
        <p:nvGrpSpPr>
          <p:cNvPr id="15" name="Group 14"/>
          <p:cNvGrpSpPr/>
          <p:nvPr/>
        </p:nvGrpSpPr>
        <p:grpSpPr>
          <a:xfrm>
            <a:off x="3762973" y="2396184"/>
            <a:ext cx="4342147" cy="1804406"/>
            <a:chOff x="6292644" y="2799309"/>
            <a:chExt cx="4342147" cy="1804406"/>
          </a:xfrm>
        </p:grpSpPr>
        <p:grpSp>
          <p:nvGrpSpPr>
            <p:cNvPr id="19" name="Group 18"/>
            <p:cNvGrpSpPr/>
            <p:nvPr/>
          </p:nvGrpSpPr>
          <p:grpSpPr>
            <a:xfrm>
              <a:off x="6292644" y="2799309"/>
              <a:ext cx="4342147" cy="1804406"/>
              <a:chOff x="6292644" y="2799309"/>
              <a:chExt cx="4342147" cy="1804406"/>
            </a:xfrm>
          </p:grpSpPr>
          <p:sp>
            <p:nvSpPr>
              <p:cNvPr id="22" name="Rectangle 21"/>
              <p:cNvSpPr/>
              <p:nvPr/>
            </p:nvSpPr>
            <p:spPr>
              <a:xfrm>
                <a:off x="6292644" y="2831690"/>
                <a:ext cx="2025445" cy="17720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Rectangle 22"/>
              <p:cNvSpPr/>
              <p:nvPr/>
            </p:nvSpPr>
            <p:spPr>
              <a:xfrm>
                <a:off x="6440129" y="3077497"/>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4" name="Rectangle 23"/>
              <p:cNvSpPr/>
              <p:nvPr/>
            </p:nvSpPr>
            <p:spPr>
              <a:xfrm>
                <a:off x="6517641" y="373013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W-1</a:t>
                </a:r>
                <a:endParaRPr lang="en-US" dirty="0"/>
              </a:p>
            </p:txBody>
          </p:sp>
          <p:sp>
            <p:nvSpPr>
              <p:cNvPr id="25" name="TextBox 24"/>
              <p:cNvSpPr txBox="1"/>
              <p:nvPr/>
            </p:nvSpPr>
            <p:spPr>
              <a:xfrm>
                <a:off x="6517641" y="4236007"/>
                <a:ext cx="656911" cy="276999"/>
              </a:xfrm>
              <a:prstGeom prst="rect">
                <a:avLst/>
              </a:prstGeom>
              <a:noFill/>
            </p:spPr>
            <p:txBody>
              <a:bodyPr wrap="none" rtlCol="0">
                <a:spAutoFit/>
              </a:bodyPr>
              <a:lstStyle/>
              <a:p>
                <a:r>
                  <a:rPr lang="en-US" sz="1200" b="1" dirty="0" smtClean="0"/>
                  <a:t>Worker</a:t>
                </a:r>
                <a:endParaRPr lang="en-US" sz="1200" b="1" dirty="0"/>
              </a:p>
            </p:txBody>
          </p:sp>
          <p:sp>
            <p:nvSpPr>
              <p:cNvPr id="26" name="TextBox 25"/>
              <p:cNvSpPr txBox="1"/>
              <p:nvPr/>
            </p:nvSpPr>
            <p:spPr>
              <a:xfrm>
                <a:off x="6292644" y="2799309"/>
                <a:ext cx="654346" cy="276999"/>
              </a:xfrm>
              <a:prstGeom prst="rect">
                <a:avLst/>
              </a:prstGeom>
              <a:noFill/>
            </p:spPr>
            <p:txBody>
              <a:bodyPr wrap="none" rtlCol="0">
                <a:spAutoFit/>
              </a:bodyPr>
              <a:lstStyle/>
              <a:p>
                <a:r>
                  <a:rPr lang="en-US" sz="1200" b="1" dirty="0" smtClean="0"/>
                  <a:t>Node-1</a:t>
                </a:r>
                <a:endParaRPr lang="en-US" sz="1200" b="1" dirty="0"/>
              </a:p>
            </p:txBody>
          </p:sp>
          <p:sp>
            <p:nvSpPr>
              <p:cNvPr id="27" name="Rectangle 26"/>
              <p:cNvSpPr/>
              <p:nvPr/>
            </p:nvSpPr>
            <p:spPr>
              <a:xfrm>
                <a:off x="6526409" y="3134841"/>
                <a:ext cx="639099" cy="54077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B</a:t>
                </a:r>
                <a:r>
                  <a:rPr lang="en-US" dirty="0" smtClean="0"/>
                  <a:t>-1</a:t>
                </a:r>
                <a:endParaRPr lang="en-US" dirty="0"/>
              </a:p>
            </p:txBody>
          </p:sp>
          <p:sp>
            <p:nvSpPr>
              <p:cNvPr id="28" name="Rectangle 27"/>
              <p:cNvSpPr/>
              <p:nvPr/>
            </p:nvSpPr>
            <p:spPr>
              <a:xfrm>
                <a:off x="7388297" y="3076308"/>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9" name="Rectangle 28"/>
              <p:cNvSpPr/>
              <p:nvPr/>
            </p:nvSpPr>
            <p:spPr>
              <a:xfrm>
                <a:off x="7465809" y="3728943"/>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W-3</a:t>
                </a:r>
                <a:endParaRPr lang="en-US" dirty="0"/>
              </a:p>
            </p:txBody>
          </p:sp>
          <p:sp>
            <p:nvSpPr>
              <p:cNvPr id="30" name="TextBox 29"/>
              <p:cNvSpPr txBox="1"/>
              <p:nvPr/>
            </p:nvSpPr>
            <p:spPr>
              <a:xfrm>
                <a:off x="7465809" y="4234818"/>
                <a:ext cx="656911" cy="276999"/>
              </a:xfrm>
              <a:prstGeom prst="rect">
                <a:avLst/>
              </a:prstGeom>
              <a:noFill/>
            </p:spPr>
            <p:txBody>
              <a:bodyPr wrap="none" rtlCol="0">
                <a:spAutoFit/>
              </a:bodyPr>
              <a:lstStyle/>
              <a:p>
                <a:r>
                  <a:rPr lang="en-US" sz="1200" b="1" dirty="0" smtClean="0"/>
                  <a:t>Worker</a:t>
                </a:r>
                <a:endParaRPr lang="en-US" sz="1200" b="1" dirty="0"/>
              </a:p>
            </p:txBody>
          </p:sp>
          <p:sp>
            <p:nvSpPr>
              <p:cNvPr id="31" name="Rectangle 30"/>
              <p:cNvSpPr/>
              <p:nvPr/>
            </p:nvSpPr>
            <p:spPr>
              <a:xfrm>
                <a:off x="7474577" y="313365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W-2</a:t>
                </a:r>
                <a:endParaRPr lang="en-US" dirty="0"/>
              </a:p>
            </p:txBody>
          </p:sp>
          <p:sp>
            <p:nvSpPr>
              <p:cNvPr id="32" name="Rectangle 31"/>
              <p:cNvSpPr/>
              <p:nvPr/>
            </p:nvSpPr>
            <p:spPr>
              <a:xfrm>
                <a:off x="8609346" y="2831690"/>
                <a:ext cx="2025445" cy="17720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3" name="Rectangle 32"/>
              <p:cNvSpPr/>
              <p:nvPr/>
            </p:nvSpPr>
            <p:spPr>
              <a:xfrm>
                <a:off x="8756831" y="3077497"/>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4" name="Rectangle 33"/>
              <p:cNvSpPr/>
              <p:nvPr/>
            </p:nvSpPr>
            <p:spPr>
              <a:xfrm>
                <a:off x="8834343" y="373013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W-5</a:t>
                </a:r>
                <a:endParaRPr lang="en-US" dirty="0"/>
              </a:p>
            </p:txBody>
          </p:sp>
          <p:sp>
            <p:nvSpPr>
              <p:cNvPr id="35" name="TextBox 34"/>
              <p:cNvSpPr txBox="1"/>
              <p:nvPr/>
            </p:nvSpPr>
            <p:spPr>
              <a:xfrm>
                <a:off x="8834343" y="4236007"/>
                <a:ext cx="656911" cy="276999"/>
              </a:xfrm>
              <a:prstGeom prst="rect">
                <a:avLst/>
              </a:prstGeom>
              <a:noFill/>
            </p:spPr>
            <p:txBody>
              <a:bodyPr wrap="none" rtlCol="0">
                <a:spAutoFit/>
              </a:bodyPr>
              <a:lstStyle/>
              <a:p>
                <a:r>
                  <a:rPr lang="en-US" sz="1200" b="1" dirty="0" smtClean="0"/>
                  <a:t>Worker</a:t>
                </a:r>
                <a:endParaRPr lang="en-US" sz="1200" b="1" dirty="0"/>
              </a:p>
            </p:txBody>
          </p:sp>
          <p:sp>
            <p:nvSpPr>
              <p:cNvPr id="36" name="TextBox 35"/>
              <p:cNvSpPr txBox="1"/>
              <p:nvPr/>
            </p:nvSpPr>
            <p:spPr>
              <a:xfrm>
                <a:off x="8609346" y="2799309"/>
                <a:ext cx="654346" cy="276999"/>
              </a:xfrm>
              <a:prstGeom prst="rect">
                <a:avLst/>
              </a:prstGeom>
              <a:noFill/>
            </p:spPr>
            <p:txBody>
              <a:bodyPr wrap="none" rtlCol="0">
                <a:spAutoFit/>
              </a:bodyPr>
              <a:lstStyle/>
              <a:p>
                <a:r>
                  <a:rPr lang="en-US" sz="1200" b="1" dirty="0" smtClean="0"/>
                  <a:t>Node-2</a:t>
                </a:r>
                <a:endParaRPr lang="en-US" sz="1200" b="1" dirty="0"/>
              </a:p>
            </p:txBody>
          </p:sp>
          <p:sp>
            <p:nvSpPr>
              <p:cNvPr id="37" name="Rectangle 36"/>
              <p:cNvSpPr/>
              <p:nvPr/>
            </p:nvSpPr>
            <p:spPr>
              <a:xfrm>
                <a:off x="8843111" y="3134841"/>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W-4</a:t>
                </a:r>
                <a:endParaRPr lang="en-US" dirty="0"/>
              </a:p>
            </p:txBody>
          </p:sp>
          <p:sp>
            <p:nvSpPr>
              <p:cNvPr id="38" name="Rectangle 37"/>
              <p:cNvSpPr/>
              <p:nvPr/>
            </p:nvSpPr>
            <p:spPr>
              <a:xfrm>
                <a:off x="9704999" y="3076308"/>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9" name="Rectangle 38"/>
              <p:cNvSpPr/>
              <p:nvPr/>
            </p:nvSpPr>
            <p:spPr>
              <a:xfrm>
                <a:off x="9782511" y="3728943"/>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W-7</a:t>
                </a:r>
                <a:endParaRPr lang="en-US" dirty="0"/>
              </a:p>
            </p:txBody>
          </p:sp>
          <p:sp>
            <p:nvSpPr>
              <p:cNvPr id="40" name="TextBox 39"/>
              <p:cNvSpPr txBox="1"/>
              <p:nvPr/>
            </p:nvSpPr>
            <p:spPr>
              <a:xfrm>
                <a:off x="9782511" y="4234818"/>
                <a:ext cx="656911" cy="276999"/>
              </a:xfrm>
              <a:prstGeom prst="rect">
                <a:avLst/>
              </a:prstGeom>
              <a:noFill/>
            </p:spPr>
            <p:txBody>
              <a:bodyPr wrap="none" rtlCol="0">
                <a:spAutoFit/>
              </a:bodyPr>
              <a:lstStyle/>
              <a:p>
                <a:r>
                  <a:rPr lang="en-US" sz="1200" b="1" dirty="0" smtClean="0"/>
                  <a:t>Worker</a:t>
                </a:r>
                <a:endParaRPr lang="en-US" sz="1200" b="1" dirty="0"/>
              </a:p>
            </p:txBody>
          </p:sp>
          <p:sp>
            <p:nvSpPr>
              <p:cNvPr id="41" name="Rectangle 40"/>
              <p:cNvSpPr/>
              <p:nvPr/>
            </p:nvSpPr>
            <p:spPr>
              <a:xfrm>
                <a:off x="9791279" y="313365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W-6</a:t>
                </a:r>
                <a:endParaRPr lang="en-US" dirty="0"/>
              </a:p>
            </p:txBody>
          </p:sp>
          <p:cxnSp>
            <p:nvCxnSpPr>
              <p:cNvPr id="42" name="Straight Arrow Connector 41"/>
              <p:cNvCxnSpPr>
                <a:stCxn id="27" idx="3"/>
                <a:endCxn id="31" idx="1"/>
              </p:cNvCxnSpPr>
              <p:nvPr/>
            </p:nvCxnSpPr>
            <p:spPr>
              <a:xfrm flipV="1">
                <a:off x="7165508" y="3404039"/>
                <a:ext cx="309069" cy="11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20" name="Straight Arrow Connector 61"/>
            <p:cNvCxnSpPr>
              <a:stCxn id="23" idx="0"/>
              <a:endCxn id="33" idx="1"/>
            </p:cNvCxnSpPr>
            <p:nvPr/>
          </p:nvCxnSpPr>
          <p:spPr>
            <a:xfrm rot="16200000" flipH="1">
              <a:off x="7443621" y="2472211"/>
              <a:ext cx="707923" cy="1918495"/>
            </a:xfrm>
            <a:prstGeom prst="bentConnector4">
              <a:avLst>
                <a:gd name="adj1" fmla="val -14236"/>
                <a:gd name="adj2" fmla="val 86515"/>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1026"/>
            <p:cNvCxnSpPr/>
            <p:nvPr/>
          </p:nvCxnSpPr>
          <p:spPr>
            <a:xfrm rot="5400000" flipH="1" flipV="1">
              <a:off x="8470177" y="1444468"/>
              <a:ext cx="1189" cy="3264870"/>
            </a:xfrm>
            <a:prstGeom prst="bentConnector3">
              <a:avLst>
                <a:gd name="adj1" fmla="val 47441968"/>
              </a:avLst>
            </a:prstGeom>
            <a:ln>
              <a:tailEnd type="triangle"/>
            </a:ln>
          </p:spPr>
          <p:style>
            <a:lnRef idx="1">
              <a:schemeClr val="dk1"/>
            </a:lnRef>
            <a:fillRef idx="0">
              <a:schemeClr val="dk1"/>
            </a:fillRef>
            <a:effectRef idx="0">
              <a:schemeClr val="dk1"/>
            </a:effectRef>
            <a:fontRef idx="minor">
              <a:schemeClr val="tx1"/>
            </a:fontRef>
          </p:style>
        </p:cxnSp>
      </p:grpSp>
      <p:sp>
        <p:nvSpPr>
          <p:cNvPr id="5" name="TextBox 4"/>
          <p:cNvSpPr txBox="1"/>
          <p:nvPr/>
        </p:nvSpPr>
        <p:spPr>
          <a:xfrm>
            <a:off x="3471234" y="4372467"/>
            <a:ext cx="4939731" cy="923330"/>
          </a:xfrm>
          <a:prstGeom prst="rect">
            <a:avLst/>
          </a:prstGeom>
          <a:noFill/>
        </p:spPr>
        <p:txBody>
          <a:bodyPr wrap="square" rtlCol="0">
            <a:spAutoFit/>
          </a:bodyPr>
          <a:lstStyle/>
          <a:p>
            <a:pPr algn="ctr"/>
            <a:r>
              <a:rPr lang="en-US" dirty="0" smtClean="0"/>
              <a:t>B-1 wants to broadcast a message to W, it sends 6 messages through 3 TCP communication channels and send 1 message to W-1 via memory</a:t>
            </a:r>
            <a:endParaRPr lang="en-US" dirty="0"/>
          </a:p>
        </p:txBody>
      </p:sp>
    </p:spTree>
    <p:extLst>
      <p:ext uri="{BB962C8B-B14F-4D97-AF65-F5344CB8AC3E}">
        <p14:creationId xmlns:p14="http://schemas.microsoft.com/office/powerpoint/2010/main" val="3373002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Optimized Broadcast</a:t>
            </a:r>
            <a:endParaRPr lang="en-US" dirty="0"/>
          </a:p>
        </p:txBody>
      </p:sp>
      <p:sp>
        <p:nvSpPr>
          <p:cNvPr id="3" name="Content Placeholder 2"/>
          <p:cNvSpPr>
            <a:spLocks noGrp="1"/>
          </p:cNvSpPr>
          <p:nvPr>
            <p:ph idx="1"/>
          </p:nvPr>
        </p:nvSpPr>
        <p:spPr/>
        <p:txBody>
          <a:bodyPr/>
          <a:lstStyle/>
          <a:p>
            <a:r>
              <a:rPr lang="en-US" dirty="0" smtClean="0"/>
              <a:t>Binary tree</a:t>
            </a:r>
          </a:p>
          <a:p>
            <a:pPr lvl="1"/>
            <a:r>
              <a:rPr lang="en-US" dirty="0" smtClean="0"/>
              <a:t>Workers arranged in a binary tree</a:t>
            </a:r>
          </a:p>
          <a:p>
            <a:r>
              <a:rPr lang="en-US" dirty="0" smtClean="0"/>
              <a:t>Flat tree</a:t>
            </a:r>
          </a:p>
          <a:p>
            <a:pPr lvl="1"/>
            <a:r>
              <a:rPr lang="en-US" dirty="0" smtClean="0"/>
              <a:t>Broadcast from the origin to 1 worker in each node sequentially. This worker broadcast to other workers in the node sequentially</a:t>
            </a:r>
          </a:p>
          <a:p>
            <a:r>
              <a:rPr lang="en-US" dirty="0" smtClean="0"/>
              <a:t>Bidirectional Rings</a:t>
            </a:r>
          </a:p>
          <a:p>
            <a:pPr lvl="1"/>
            <a:r>
              <a:rPr lang="en-US" dirty="0" smtClean="0"/>
              <a:t>Workers arranged in a line</a:t>
            </a:r>
          </a:p>
          <a:p>
            <a:pPr lvl="1"/>
            <a:r>
              <a:rPr lang="en-US" dirty="0" smtClean="0"/>
              <a:t>Starts two broadcasts from the origin and these traverse half of the line</a:t>
            </a:r>
          </a:p>
        </p:txBody>
      </p:sp>
    </p:spTree>
    <p:extLst>
      <p:ext uri="{BB962C8B-B14F-4D97-AF65-F5344CB8AC3E}">
        <p14:creationId xmlns:p14="http://schemas.microsoft.com/office/powerpoint/2010/main" val="27862926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Algorithms for broadcast</a:t>
            </a:r>
            <a:endParaRPr lang="en-US" dirty="0"/>
          </a:p>
        </p:txBody>
      </p:sp>
      <p:sp>
        <p:nvSpPr>
          <p:cNvPr id="12" name="Rectangle 11"/>
          <p:cNvSpPr/>
          <p:nvPr/>
        </p:nvSpPr>
        <p:spPr>
          <a:xfrm>
            <a:off x="2142944" y="4459989"/>
            <a:ext cx="7395920" cy="954107"/>
          </a:xfrm>
          <a:prstGeom prst="rect">
            <a:avLst/>
          </a:prstGeom>
        </p:spPr>
        <p:txBody>
          <a:bodyPr wrap="square">
            <a:spAutoFit/>
          </a:bodyPr>
          <a:lstStyle/>
          <a:p>
            <a:pPr algn="ctr"/>
            <a:r>
              <a:rPr lang="en-US" sz="1400" dirty="0"/>
              <a:t>Example broadcasting communications for each algorithm in a 4 node cluster with each machine having 4 workers. The outer green boxes show cluster machines and inner small boxes show workers. The top box displays the broadcasting worker and arrows illustrate the communication among the workers</a:t>
            </a:r>
          </a:p>
        </p:txBody>
      </p:sp>
      <p:grpSp>
        <p:nvGrpSpPr>
          <p:cNvPr id="14" name="Group 13"/>
          <p:cNvGrpSpPr/>
          <p:nvPr/>
        </p:nvGrpSpPr>
        <p:grpSpPr>
          <a:xfrm>
            <a:off x="1942567" y="2184340"/>
            <a:ext cx="8023667" cy="1947562"/>
            <a:chOff x="628672" y="2379649"/>
            <a:chExt cx="8023667" cy="1947562"/>
          </a:xfrm>
        </p:grpSpPr>
        <p:sp>
          <p:nvSpPr>
            <p:cNvPr id="119" name="Rectangle 118"/>
            <p:cNvSpPr/>
            <p:nvPr/>
          </p:nvSpPr>
          <p:spPr>
            <a:xfrm>
              <a:off x="6725791" y="2660955"/>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0" name="Rounded Rectangle 119"/>
            <p:cNvSpPr/>
            <p:nvPr/>
          </p:nvSpPr>
          <p:spPr>
            <a:xfrm>
              <a:off x="6839583" y="27452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1" name="Rounded Rectangle 120"/>
            <p:cNvSpPr/>
            <p:nvPr/>
          </p:nvSpPr>
          <p:spPr>
            <a:xfrm>
              <a:off x="7262239" y="2744269"/>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2" name="Rounded Rectangle 121"/>
            <p:cNvSpPr/>
            <p:nvPr/>
          </p:nvSpPr>
          <p:spPr>
            <a:xfrm>
              <a:off x="6839583" y="307110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3" name="Rounded Rectangle 122"/>
            <p:cNvSpPr/>
            <p:nvPr/>
          </p:nvSpPr>
          <p:spPr>
            <a:xfrm>
              <a:off x="7262239" y="30500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43" name="Straight Arrow Connector 142"/>
            <p:cNvCxnSpPr>
              <a:stCxn id="187" idx="2"/>
              <a:endCxn id="121" idx="0"/>
            </p:cNvCxnSpPr>
            <p:nvPr/>
          </p:nvCxnSpPr>
          <p:spPr>
            <a:xfrm flipH="1">
              <a:off x="7408543" y="2572046"/>
              <a:ext cx="279026" cy="172223"/>
            </a:xfrm>
            <a:prstGeom prst="straightConnector1">
              <a:avLst/>
            </a:prstGeom>
            <a:ln w="6350">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121" idx="1"/>
              <a:endCxn id="120" idx="3"/>
            </p:cNvCxnSpPr>
            <p:nvPr/>
          </p:nvCxnSpPr>
          <p:spPr>
            <a:xfrm flipH="1">
              <a:off x="7132191" y="2854505"/>
              <a:ext cx="130048" cy="10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endCxn id="123" idx="1"/>
            </p:cNvCxnSpPr>
            <p:nvPr/>
          </p:nvCxnSpPr>
          <p:spPr>
            <a:xfrm flipV="1">
              <a:off x="7132191" y="3160320"/>
              <a:ext cx="130048" cy="5838"/>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6985887" y="2959401"/>
              <a:ext cx="0" cy="10534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4681663" y="2660955"/>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sp>
          <p:nvSpPr>
            <p:cNvPr id="89" name="Rounded Rectangle 88"/>
            <p:cNvSpPr/>
            <p:nvPr/>
          </p:nvSpPr>
          <p:spPr>
            <a:xfrm>
              <a:off x="4795455" y="27452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90" name="Rounded Rectangle 89"/>
            <p:cNvSpPr/>
            <p:nvPr/>
          </p:nvSpPr>
          <p:spPr>
            <a:xfrm>
              <a:off x="5218111" y="2744269"/>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91" name="Rounded Rectangle 90"/>
            <p:cNvSpPr/>
            <p:nvPr/>
          </p:nvSpPr>
          <p:spPr>
            <a:xfrm>
              <a:off x="4805965" y="306059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92" name="Rounded Rectangle 91"/>
            <p:cNvSpPr/>
            <p:nvPr/>
          </p:nvSpPr>
          <p:spPr>
            <a:xfrm>
              <a:off x="5218111" y="30500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cxnSp>
          <p:nvCxnSpPr>
            <p:cNvPr id="113" name="Straight Arrow Connector 112"/>
            <p:cNvCxnSpPr>
              <a:stCxn id="90" idx="1"/>
              <a:endCxn id="89" idx="3"/>
            </p:cNvCxnSpPr>
            <p:nvPr/>
          </p:nvCxnSpPr>
          <p:spPr>
            <a:xfrm flipH="1">
              <a:off x="5088063" y="2854505"/>
              <a:ext cx="130048" cy="10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a:stCxn id="89" idx="2"/>
              <a:endCxn id="91" idx="0"/>
            </p:cNvCxnSpPr>
            <p:nvPr/>
          </p:nvCxnSpPr>
          <p:spPr>
            <a:xfrm>
              <a:off x="4941759" y="2965755"/>
              <a:ext cx="10510" cy="9483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4941759" y="2964740"/>
              <a:ext cx="276352" cy="82422"/>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658416" y="2660955"/>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ounded Rectangle 7"/>
            <p:cNvSpPr/>
            <p:nvPr/>
          </p:nvSpPr>
          <p:spPr>
            <a:xfrm>
              <a:off x="2772208" y="27452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ounded Rectangle 8"/>
            <p:cNvSpPr/>
            <p:nvPr/>
          </p:nvSpPr>
          <p:spPr>
            <a:xfrm>
              <a:off x="3194864" y="2744269"/>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ounded Rectangle 9"/>
            <p:cNvSpPr/>
            <p:nvPr/>
          </p:nvSpPr>
          <p:spPr>
            <a:xfrm>
              <a:off x="2772208" y="30500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Rounded Rectangle 10"/>
            <p:cNvSpPr/>
            <p:nvPr/>
          </p:nvSpPr>
          <p:spPr>
            <a:xfrm>
              <a:off x="3194864" y="30500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46" name="Straight Arrow Connector 45"/>
            <p:cNvCxnSpPr>
              <a:stCxn id="9" idx="1"/>
              <a:endCxn id="8" idx="3"/>
            </p:cNvCxnSpPr>
            <p:nvPr/>
          </p:nvCxnSpPr>
          <p:spPr>
            <a:xfrm flipH="1">
              <a:off x="3064816" y="2854505"/>
              <a:ext cx="130048" cy="10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10" idx="3"/>
            </p:cNvCxnSpPr>
            <p:nvPr/>
          </p:nvCxnSpPr>
          <p:spPr>
            <a:xfrm flipH="1">
              <a:off x="3064816" y="2854505"/>
              <a:ext cx="130048" cy="3058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9" idx="2"/>
              <a:endCxn id="11" idx="0"/>
            </p:cNvCxnSpPr>
            <p:nvPr/>
          </p:nvCxnSpPr>
          <p:spPr>
            <a:xfrm>
              <a:off x="3341168" y="2964740"/>
              <a:ext cx="0" cy="85344"/>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160" name="Rectangle 159"/>
            <p:cNvSpPr/>
            <p:nvPr/>
          </p:nvSpPr>
          <p:spPr>
            <a:xfrm>
              <a:off x="2663671" y="3388029"/>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1" name="Rounded Rectangle 160"/>
            <p:cNvSpPr/>
            <p:nvPr/>
          </p:nvSpPr>
          <p:spPr>
            <a:xfrm>
              <a:off x="2777463" y="3472358"/>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2" name="Rounded Rectangle 161"/>
            <p:cNvSpPr/>
            <p:nvPr/>
          </p:nvSpPr>
          <p:spPr>
            <a:xfrm>
              <a:off x="3200119" y="3471343"/>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3" name="Rounded Rectangle 162"/>
            <p:cNvSpPr/>
            <p:nvPr/>
          </p:nvSpPr>
          <p:spPr>
            <a:xfrm>
              <a:off x="2777463" y="3777158"/>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4" name="Rounded Rectangle 163"/>
            <p:cNvSpPr/>
            <p:nvPr/>
          </p:nvSpPr>
          <p:spPr>
            <a:xfrm>
              <a:off x="3200119" y="3777158"/>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57" name="Straight Arrow Connector 156"/>
            <p:cNvCxnSpPr>
              <a:stCxn id="162" idx="1"/>
              <a:endCxn id="161" idx="3"/>
            </p:cNvCxnSpPr>
            <p:nvPr/>
          </p:nvCxnSpPr>
          <p:spPr>
            <a:xfrm flipH="1">
              <a:off x="3070071" y="3581579"/>
              <a:ext cx="130048" cy="10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endCxn id="163" idx="3"/>
            </p:cNvCxnSpPr>
            <p:nvPr/>
          </p:nvCxnSpPr>
          <p:spPr>
            <a:xfrm flipH="1">
              <a:off x="3070071" y="3581579"/>
              <a:ext cx="130048" cy="3058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62" idx="2"/>
              <a:endCxn id="164" idx="0"/>
            </p:cNvCxnSpPr>
            <p:nvPr/>
          </p:nvCxnSpPr>
          <p:spPr>
            <a:xfrm>
              <a:off x="3346423" y="3691814"/>
              <a:ext cx="0" cy="85344"/>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4" idx="2"/>
              <a:endCxn id="162" idx="3"/>
            </p:cNvCxnSpPr>
            <p:nvPr/>
          </p:nvCxnSpPr>
          <p:spPr>
            <a:xfrm flipH="1">
              <a:off x="3492727" y="2566598"/>
              <a:ext cx="120552" cy="1014981"/>
            </a:xfrm>
            <a:prstGeom prst="straightConnector1">
              <a:avLst/>
            </a:prstGeom>
            <a:ln w="12700" cmpd="sng">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5684422" y="2660955"/>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sp>
          <p:nvSpPr>
            <p:cNvPr id="204" name="Rounded Rectangle 203"/>
            <p:cNvSpPr/>
            <p:nvPr/>
          </p:nvSpPr>
          <p:spPr>
            <a:xfrm>
              <a:off x="5798214" y="27452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205" name="Rounded Rectangle 204"/>
            <p:cNvSpPr/>
            <p:nvPr/>
          </p:nvSpPr>
          <p:spPr>
            <a:xfrm>
              <a:off x="6220870" y="2744269"/>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206" name="Rounded Rectangle 205"/>
            <p:cNvSpPr/>
            <p:nvPr/>
          </p:nvSpPr>
          <p:spPr>
            <a:xfrm>
              <a:off x="5800596" y="306059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207" name="Rounded Rectangle 206"/>
            <p:cNvSpPr/>
            <p:nvPr/>
          </p:nvSpPr>
          <p:spPr>
            <a:xfrm>
              <a:off x="6220870" y="30500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cxnSp>
          <p:nvCxnSpPr>
            <p:cNvPr id="200" name="Straight Arrow Connector 199"/>
            <p:cNvCxnSpPr>
              <a:endCxn id="205" idx="1"/>
            </p:cNvCxnSpPr>
            <p:nvPr/>
          </p:nvCxnSpPr>
          <p:spPr>
            <a:xfrm>
              <a:off x="6093837" y="2849256"/>
              <a:ext cx="127033" cy="524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205" idx="2"/>
            </p:cNvCxnSpPr>
            <p:nvPr/>
          </p:nvCxnSpPr>
          <p:spPr>
            <a:xfrm flipH="1">
              <a:off x="5955028" y="2964740"/>
              <a:ext cx="412146" cy="95854"/>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205" idx="2"/>
              <a:endCxn id="207" idx="0"/>
            </p:cNvCxnSpPr>
            <p:nvPr/>
          </p:nvCxnSpPr>
          <p:spPr>
            <a:xfrm>
              <a:off x="6367174" y="2964740"/>
              <a:ext cx="0" cy="85344"/>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86" idx="2"/>
              <a:endCxn id="204" idx="0"/>
            </p:cNvCxnSpPr>
            <p:nvPr/>
          </p:nvCxnSpPr>
          <p:spPr>
            <a:xfrm>
              <a:off x="5666970" y="2568508"/>
              <a:ext cx="277548" cy="176776"/>
            </a:xfrm>
            <a:prstGeom prst="straightConnector1">
              <a:avLst/>
            </a:prstGeom>
            <a:ln w="6350">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213" name="Rectangle 212"/>
            <p:cNvSpPr/>
            <p:nvPr/>
          </p:nvSpPr>
          <p:spPr>
            <a:xfrm>
              <a:off x="4679631" y="3399492"/>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sp>
          <p:nvSpPr>
            <p:cNvPr id="214" name="Rounded Rectangle 213"/>
            <p:cNvSpPr/>
            <p:nvPr/>
          </p:nvSpPr>
          <p:spPr>
            <a:xfrm>
              <a:off x="4793423" y="3483821"/>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215" name="Rounded Rectangle 214"/>
            <p:cNvSpPr/>
            <p:nvPr/>
          </p:nvSpPr>
          <p:spPr>
            <a:xfrm>
              <a:off x="5216079" y="3482806"/>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216" name="Rounded Rectangle 215"/>
            <p:cNvSpPr/>
            <p:nvPr/>
          </p:nvSpPr>
          <p:spPr>
            <a:xfrm>
              <a:off x="4803933" y="3799131"/>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217" name="Rounded Rectangle 216"/>
            <p:cNvSpPr/>
            <p:nvPr/>
          </p:nvSpPr>
          <p:spPr>
            <a:xfrm>
              <a:off x="5216079" y="3788621"/>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cxnSp>
          <p:nvCxnSpPr>
            <p:cNvPr id="210" name="Straight Arrow Connector 209"/>
            <p:cNvCxnSpPr/>
            <p:nvPr/>
          </p:nvCxnSpPr>
          <p:spPr>
            <a:xfrm flipH="1">
              <a:off x="5086031" y="3593042"/>
              <a:ext cx="130048" cy="10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a:off x="4939727" y="3704292"/>
              <a:ext cx="10510" cy="9483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a:off x="4939727" y="3703277"/>
              <a:ext cx="276352" cy="82422"/>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5681407" y="3399492"/>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sp>
          <p:nvSpPr>
            <p:cNvPr id="224" name="Rounded Rectangle 223"/>
            <p:cNvSpPr/>
            <p:nvPr/>
          </p:nvSpPr>
          <p:spPr>
            <a:xfrm>
              <a:off x="5795199" y="3483821"/>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225" name="Rounded Rectangle 224"/>
            <p:cNvSpPr/>
            <p:nvPr/>
          </p:nvSpPr>
          <p:spPr>
            <a:xfrm>
              <a:off x="6217855" y="3482806"/>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226" name="Rounded Rectangle 225"/>
            <p:cNvSpPr/>
            <p:nvPr/>
          </p:nvSpPr>
          <p:spPr>
            <a:xfrm>
              <a:off x="5805709" y="3791003"/>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sp>
          <p:nvSpPr>
            <p:cNvPr id="227" name="Rounded Rectangle 226"/>
            <p:cNvSpPr/>
            <p:nvPr/>
          </p:nvSpPr>
          <p:spPr>
            <a:xfrm>
              <a:off x="6217855" y="3788621"/>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dk1"/>
                </a:solidFill>
              </a:endParaRPr>
            </a:p>
          </p:txBody>
        </p:sp>
        <p:cxnSp>
          <p:nvCxnSpPr>
            <p:cNvPr id="220" name="Straight Arrow Connector 219"/>
            <p:cNvCxnSpPr>
              <a:stCxn id="224" idx="3"/>
              <a:endCxn id="225" idx="1"/>
            </p:cNvCxnSpPr>
            <p:nvPr/>
          </p:nvCxnSpPr>
          <p:spPr>
            <a:xfrm flipV="1">
              <a:off x="6087807" y="3593042"/>
              <a:ext cx="130048" cy="10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stCxn id="225" idx="2"/>
            </p:cNvCxnSpPr>
            <p:nvPr/>
          </p:nvCxnSpPr>
          <p:spPr>
            <a:xfrm flipH="1">
              <a:off x="5944106" y="3703277"/>
              <a:ext cx="420053" cy="82516"/>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stCxn id="225" idx="2"/>
              <a:endCxn id="227" idx="0"/>
            </p:cNvCxnSpPr>
            <p:nvPr/>
          </p:nvCxnSpPr>
          <p:spPr>
            <a:xfrm>
              <a:off x="6364159" y="3703277"/>
              <a:ext cx="0" cy="85344"/>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7717619" y="2660955"/>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6" name="Rounded Rectangle 125"/>
            <p:cNvSpPr/>
            <p:nvPr/>
          </p:nvSpPr>
          <p:spPr>
            <a:xfrm>
              <a:off x="7831411" y="27452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7" name="Rounded Rectangle 126"/>
            <p:cNvSpPr/>
            <p:nvPr/>
          </p:nvSpPr>
          <p:spPr>
            <a:xfrm>
              <a:off x="8254067" y="2744269"/>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8" name="Rounded Rectangle 127"/>
            <p:cNvSpPr/>
            <p:nvPr/>
          </p:nvSpPr>
          <p:spPr>
            <a:xfrm>
              <a:off x="7831411" y="30500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9" name="Rounded Rectangle 128"/>
            <p:cNvSpPr/>
            <p:nvPr/>
          </p:nvSpPr>
          <p:spPr>
            <a:xfrm>
              <a:off x="8254067" y="30500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229" name="Straight Arrow Connector 228"/>
            <p:cNvCxnSpPr>
              <a:stCxn id="128" idx="0"/>
              <a:endCxn id="126" idx="2"/>
            </p:cNvCxnSpPr>
            <p:nvPr/>
          </p:nvCxnSpPr>
          <p:spPr>
            <a:xfrm flipV="1">
              <a:off x="7977715" y="2965755"/>
              <a:ext cx="0" cy="8432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3" name="Straight Arrow Connector 232"/>
            <p:cNvCxnSpPr/>
            <p:nvPr/>
          </p:nvCxnSpPr>
          <p:spPr>
            <a:xfrm>
              <a:off x="8135926" y="2881799"/>
              <a:ext cx="130048" cy="0"/>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8399530" y="2960505"/>
              <a:ext cx="0" cy="10534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endCxn id="224" idx="1"/>
            </p:cNvCxnSpPr>
            <p:nvPr/>
          </p:nvCxnSpPr>
          <p:spPr>
            <a:xfrm>
              <a:off x="5515977" y="2849256"/>
              <a:ext cx="279222" cy="744801"/>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204" idx="1"/>
              <a:endCxn id="215" idx="3"/>
            </p:cNvCxnSpPr>
            <p:nvPr/>
          </p:nvCxnSpPr>
          <p:spPr>
            <a:xfrm flipH="1">
              <a:off x="5508687" y="2855520"/>
              <a:ext cx="289527" cy="737522"/>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131" name="Rectangle 130"/>
            <p:cNvSpPr/>
            <p:nvPr/>
          </p:nvSpPr>
          <p:spPr>
            <a:xfrm>
              <a:off x="6725791" y="3395163"/>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2" name="Rounded Rectangle 131"/>
            <p:cNvSpPr/>
            <p:nvPr/>
          </p:nvSpPr>
          <p:spPr>
            <a:xfrm>
              <a:off x="6839583" y="3479492"/>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3" name="Rounded Rectangle 132"/>
            <p:cNvSpPr/>
            <p:nvPr/>
          </p:nvSpPr>
          <p:spPr>
            <a:xfrm>
              <a:off x="7262239" y="3478477"/>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4" name="Rounded Rectangle 133"/>
            <p:cNvSpPr/>
            <p:nvPr/>
          </p:nvSpPr>
          <p:spPr>
            <a:xfrm>
              <a:off x="6839583" y="3784292"/>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5" name="Rounded Rectangle 134"/>
            <p:cNvSpPr/>
            <p:nvPr/>
          </p:nvSpPr>
          <p:spPr>
            <a:xfrm>
              <a:off x="7262239" y="3784292"/>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243" name="Straight Arrow Connector 242"/>
            <p:cNvCxnSpPr/>
            <p:nvPr/>
          </p:nvCxnSpPr>
          <p:spPr>
            <a:xfrm flipH="1">
              <a:off x="7126941" y="3601324"/>
              <a:ext cx="130048" cy="10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a:off x="7012165" y="3681040"/>
              <a:ext cx="0" cy="10534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a:off x="7137451" y="3907139"/>
              <a:ext cx="130048" cy="0"/>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7715939" y="3395163"/>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8" name="Rounded Rectangle 137"/>
            <p:cNvSpPr/>
            <p:nvPr/>
          </p:nvSpPr>
          <p:spPr>
            <a:xfrm>
              <a:off x="7829731" y="3479492"/>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39" name="Rounded Rectangle 138"/>
            <p:cNvSpPr/>
            <p:nvPr/>
          </p:nvSpPr>
          <p:spPr>
            <a:xfrm>
              <a:off x="8252387" y="3478477"/>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0" name="Rounded Rectangle 139"/>
            <p:cNvSpPr/>
            <p:nvPr/>
          </p:nvSpPr>
          <p:spPr>
            <a:xfrm>
              <a:off x="7829731" y="3784292"/>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1" name="Rounded Rectangle 140"/>
            <p:cNvSpPr/>
            <p:nvPr/>
          </p:nvSpPr>
          <p:spPr>
            <a:xfrm>
              <a:off x="8252387" y="3784292"/>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235" name="Straight Arrow Connector 234"/>
            <p:cNvCxnSpPr>
              <a:endCxn id="139" idx="0"/>
            </p:cNvCxnSpPr>
            <p:nvPr/>
          </p:nvCxnSpPr>
          <p:spPr>
            <a:xfrm flipH="1">
              <a:off x="8398691" y="3297413"/>
              <a:ext cx="839" cy="181064"/>
            </a:xfrm>
            <a:prstGeom prst="straightConnector1">
              <a:avLst/>
            </a:prstGeom>
            <a:ln w="6350">
              <a:solidFill>
                <a:schemeClr val="bg2">
                  <a:lumMod val="2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a:off x="8392599" y="3686306"/>
              <a:ext cx="0" cy="10534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flipH="1">
              <a:off x="8113221" y="3916637"/>
              <a:ext cx="130048" cy="10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V="1">
              <a:off x="7981290" y="3702062"/>
              <a:ext cx="0" cy="8432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flipH="1">
              <a:off x="7543704" y="3593041"/>
              <a:ext cx="274885" cy="3456"/>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123" idx="3"/>
              <a:endCxn id="128" idx="1"/>
            </p:cNvCxnSpPr>
            <p:nvPr/>
          </p:nvCxnSpPr>
          <p:spPr>
            <a:xfrm>
              <a:off x="7554847" y="3160320"/>
              <a:ext cx="276564" cy="0"/>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3439344" y="2379649"/>
              <a:ext cx="347869" cy="186949"/>
            </a:xfrm>
            <a:prstGeom prst="roundRect">
              <a:avLst/>
            </a:prstGeom>
            <a:ln>
              <a:solidFill>
                <a:schemeClr val="tx1">
                  <a:lumMod val="85000"/>
                  <a:lumOff val="1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11" name="Straight Arrow Connector 110"/>
            <p:cNvCxnSpPr>
              <a:stCxn id="186" idx="2"/>
              <a:endCxn id="90" idx="0"/>
            </p:cNvCxnSpPr>
            <p:nvPr/>
          </p:nvCxnSpPr>
          <p:spPr>
            <a:xfrm flipH="1">
              <a:off x="5364415" y="2568508"/>
              <a:ext cx="302555" cy="175761"/>
            </a:xfrm>
            <a:prstGeom prst="straightConnector1">
              <a:avLst/>
            </a:prstGeom>
            <a:ln w="6350">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186" name="Rounded Rectangle 185"/>
            <p:cNvSpPr/>
            <p:nvPr/>
          </p:nvSpPr>
          <p:spPr>
            <a:xfrm>
              <a:off x="5493035" y="2381559"/>
              <a:ext cx="347869" cy="186949"/>
            </a:xfrm>
            <a:prstGeom prst="roundRect">
              <a:avLst/>
            </a:prstGeom>
            <a:ln>
              <a:solidFill>
                <a:schemeClr val="tx1">
                  <a:lumMod val="85000"/>
                  <a:lumOff val="1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7" name="Rounded Rectangle 186"/>
            <p:cNvSpPr/>
            <p:nvPr/>
          </p:nvSpPr>
          <p:spPr>
            <a:xfrm>
              <a:off x="7513634" y="2385097"/>
              <a:ext cx="347869" cy="186949"/>
            </a:xfrm>
            <a:prstGeom prst="roundRect">
              <a:avLst/>
            </a:prstGeom>
            <a:ln>
              <a:solidFill>
                <a:schemeClr val="tx1">
                  <a:lumMod val="85000"/>
                  <a:lumOff val="1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9" name="TextBox 28"/>
            <p:cNvSpPr txBox="1"/>
            <p:nvPr/>
          </p:nvSpPr>
          <p:spPr>
            <a:xfrm>
              <a:off x="3290409" y="4050212"/>
              <a:ext cx="705386" cy="276999"/>
            </a:xfrm>
            <a:prstGeom prst="rect">
              <a:avLst/>
            </a:prstGeom>
            <a:noFill/>
          </p:spPr>
          <p:txBody>
            <a:bodyPr wrap="none" rtlCol="0">
              <a:spAutoFit/>
            </a:bodyPr>
            <a:lstStyle/>
            <a:p>
              <a:r>
                <a:rPr lang="en-US" sz="1200" dirty="0" smtClean="0"/>
                <a:t>Flat tree</a:t>
              </a:r>
              <a:endParaRPr lang="en-US" sz="1200" dirty="0"/>
            </a:p>
          </p:txBody>
        </p:sp>
        <p:sp>
          <p:nvSpPr>
            <p:cNvPr id="248" name="TextBox 247"/>
            <p:cNvSpPr txBox="1"/>
            <p:nvPr/>
          </p:nvSpPr>
          <p:spPr>
            <a:xfrm>
              <a:off x="5247159" y="4046278"/>
              <a:ext cx="871072" cy="276999"/>
            </a:xfrm>
            <a:prstGeom prst="rect">
              <a:avLst/>
            </a:prstGeom>
            <a:noFill/>
          </p:spPr>
          <p:txBody>
            <a:bodyPr wrap="none" rtlCol="0">
              <a:spAutoFit/>
            </a:bodyPr>
            <a:lstStyle/>
            <a:p>
              <a:r>
                <a:rPr lang="en-US" sz="1200" dirty="0" smtClean="0"/>
                <a:t>Binary tree</a:t>
              </a:r>
              <a:endParaRPr lang="en-US" sz="1200" dirty="0"/>
            </a:p>
          </p:txBody>
        </p:sp>
        <p:sp>
          <p:nvSpPr>
            <p:cNvPr id="249" name="TextBox 248"/>
            <p:cNvSpPr txBox="1"/>
            <p:nvPr/>
          </p:nvSpPr>
          <p:spPr>
            <a:xfrm>
              <a:off x="7471659" y="4041855"/>
              <a:ext cx="455574" cy="276999"/>
            </a:xfrm>
            <a:prstGeom prst="rect">
              <a:avLst/>
            </a:prstGeom>
            <a:noFill/>
          </p:spPr>
          <p:txBody>
            <a:bodyPr wrap="none" rtlCol="0">
              <a:spAutoFit/>
            </a:bodyPr>
            <a:lstStyle/>
            <a:p>
              <a:r>
                <a:rPr lang="en-US" sz="1200" dirty="0" smtClean="0"/>
                <a:t>Ring</a:t>
              </a:r>
              <a:endParaRPr lang="en-US" sz="1200" dirty="0"/>
            </a:p>
          </p:txBody>
        </p:sp>
        <p:cxnSp>
          <p:nvCxnSpPr>
            <p:cNvPr id="32" name="Straight Arrow Connector 31"/>
            <p:cNvCxnSpPr>
              <a:stCxn id="4" idx="2"/>
              <a:endCxn id="9" idx="0"/>
            </p:cNvCxnSpPr>
            <p:nvPr/>
          </p:nvCxnSpPr>
          <p:spPr>
            <a:xfrm flipH="1">
              <a:off x="3341168" y="2566598"/>
              <a:ext cx="272111" cy="177671"/>
            </a:xfrm>
            <a:prstGeom prst="straightConnector1">
              <a:avLst/>
            </a:prstGeom>
            <a:ln w="12700" cmpd="sng">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613279" y="2566598"/>
              <a:ext cx="973089" cy="777109"/>
              <a:chOff x="2194383" y="3044068"/>
              <a:chExt cx="973089" cy="777109"/>
            </a:xfrm>
          </p:grpSpPr>
          <p:sp>
            <p:nvSpPr>
              <p:cNvPr id="180" name="Rectangle 179"/>
              <p:cNvSpPr/>
              <p:nvPr/>
            </p:nvSpPr>
            <p:spPr>
              <a:xfrm>
                <a:off x="2232752" y="3138425"/>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1" name="Rounded Rectangle 180"/>
              <p:cNvSpPr/>
              <p:nvPr/>
            </p:nvSpPr>
            <p:spPr>
              <a:xfrm>
                <a:off x="2346544" y="32227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2" name="Rounded Rectangle 181"/>
              <p:cNvSpPr/>
              <p:nvPr/>
            </p:nvSpPr>
            <p:spPr>
              <a:xfrm>
                <a:off x="2769200" y="3221739"/>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3" name="Rounded Rectangle 182"/>
              <p:cNvSpPr/>
              <p:nvPr/>
            </p:nvSpPr>
            <p:spPr>
              <a:xfrm>
                <a:off x="2346544" y="35275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4" name="Rounded Rectangle 183"/>
              <p:cNvSpPr/>
              <p:nvPr/>
            </p:nvSpPr>
            <p:spPr>
              <a:xfrm>
                <a:off x="2769200" y="35275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77" name="Straight Arrow Connector 176"/>
              <p:cNvCxnSpPr>
                <a:stCxn id="181" idx="3"/>
                <a:endCxn id="182" idx="1"/>
              </p:cNvCxnSpPr>
              <p:nvPr/>
            </p:nvCxnSpPr>
            <p:spPr>
              <a:xfrm flipV="1">
                <a:off x="2639152" y="3331975"/>
                <a:ext cx="130048" cy="10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81" idx="3"/>
              </p:cNvCxnSpPr>
              <p:nvPr/>
            </p:nvCxnSpPr>
            <p:spPr>
              <a:xfrm>
                <a:off x="2639152" y="3332990"/>
                <a:ext cx="124790" cy="31530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a:off x="2487590" y="3446873"/>
                <a:ext cx="0" cy="85344"/>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 idx="2"/>
                <a:endCxn id="181" idx="0"/>
              </p:cNvCxnSpPr>
              <p:nvPr/>
            </p:nvCxnSpPr>
            <p:spPr>
              <a:xfrm>
                <a:off x="2194383" y="3044068"/>
                <a:ext cx="298465" cy="178686"/>
              </a:xfrm>
              <a:prstGeom prst="straightConnector1">
                <a:avLst/>
              </a:prstGeom>
              <a:ln w="6350">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3653070" y="3391917"/>
              <a:ext cx="934720" cy="682752"/>
              <a:chOff x="2232752" y="3138425"/>
              <a:chExt cx="934720" cy="682752"/>
            </a:xfrm>
          </p:grpSpPr>
          <p:sp>
            <p:nvSpPr>
              <p:cNvPr id="136" name="Rectangle 135"/>
              <p:cNvSpPr/>
              <p:nvPr/>
            </p:nvSpPr>
            <p:spPr>
              <a:xfrm>
                <a:off x="2232752" y="3138425"/>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7" name="Rounded Rectangle 146"/>
              <p:cNvSpPr/>
              <p:nvPr/>
            </p:nvSpPr>
            <p:spPr>
              <a:xfrm>
                <a:off x="2346544" y="32227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8" name="Rounded Rectangle 147"/>
              <p:cNvSpPr/>
              <p:nvPr/>
            </p:nvSpPr>
            <p:spPr>
              <a:xfrm>
                <a:off x="2769200" y="3221739"/>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9" name="Rounded Rectangle 148"/>
              <p:cNvSpPr/>
              <p:nvPr/>
            </p:nvSpPr>
            <p:spPr>
              <a:xfrm>
                <a:off x="2346544" y="35275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0" name="Rounded Rectangle 149"/>
              <p:cNvSpPr/>
              <p:nvPr/>
            </p:nvSpPr>
            <p:spPr>
              <a:xfrm>
                <a:off x="2769200" y="35275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51" name="Straight Arrow Connector 150"/>
              <p:cNvCxnSpPr>
                <a:stCxn id="147" idx="3"/>
                <a:endCxn id="148" idx="1"/>
              </p:cNvCxnSpPr>
              <p:nvPr/>
            </p:nvCxnSpPr>
            <p:spPr>
              <a:xfrm flipV="1">
                <a:off x="2639152" y="3331975"/>
                <a:ext cx="130048" cy="1015"/>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147" idx="3"/>
              </p:cNvCxnSpPr>
              <p:nvPr/>
            </p:nvCxnSpPr>
            <p:spPr>
              <a:xfrm>
                <a:off x="2639152" y="3332990"/>
                <a:ext cx="124790" cy="31530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a:off x="2487590" y="3446873"/>
                <a:ext cx="0" cy="85344"/>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cxnSp>
          <p:nvCxnSpPr>
            <p:cNvPr id="196" name="Straight Arrow Connector 195"/>
            <p:cNvCxnSpPr>
              <a:stCxn id="4" idx="2"/>
            </p:cNvCxnSpPr>
            <p:nvPr/>
          </p:nvCxnSpPr>
          <p:spPr>
            <a:xfrm>
              <a:off x="3613279" y="2566598"/>
              <a:ext cx="146903" cy="1021254"/>
            </a:xfrm>
            <a:prstGeom prst="straightConnector1">
              <a:avLst/>
            </a:prstGeom>
            <a:ln w="12700" cmpd="sng">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628672" y="2660955"/>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6" name="Rounded Rectangle 155"/>
            <p:cNvSpPr/>
            <p:nvPr/>
          </p:nvSpPr>
          <p:spPr>
            <a:xfrm>
              <a:off x="742464" y="27452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5" name="Rounded Rectangle 164"/>
            <p:cNvSpPr/>
            <p:nvPr/>
          </p:nvSpPr>
          <p:spPr>
            <a:xfrm>
              <a:off x="1165120" y="2744269"/>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6" name="Rounded Rectangle 165"/>
            <p:cNvSpPr/>
            <p:nvPr/>
          </p:nvSpPr>
          <p:spPr>
            <a:xfrm>
              <a:off x="742464" y="30500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7" name="Rounded Rectangle 166"/>
            <p:cNvSpPr/>
            <p:nvPr/>
          </p:nvSpPr>
          <p:spPr>
            <a:xfrm>
              <a:off x="1165120" y="305008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68" name="Straight Arrow Connector 167"/>
            <p:cNvCxnSpPr>
              <a:stCxn id="190" idx="2"/>
              <a:endCxn id="156" idx="0"/>
            </p:cNvCxnSpPr>
            <p:nvPr/>
          </p:nvCxnSpPr>
          <p:spPr>
            <a:xfrm flipH="1">
              <a:off x="888768" y="2566598"/>
              <a:ext cx="694767" cy="178686"/>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190" idx="2"/>
              <a:endCxn id="166" idx="3"/>
            </p:cNvCxnSpPr>
            <p:nvPr/>
          </p:nvCxnSpPr>
          <p:spPr>
            <a:xfrm flipH="1">
              <a:off x="1035072" y="2566598"/>
              <a:ext cx="548463" cy="593722"/>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a:stCxn id="190" idx="2"/>
              <a:endCxn id="167" idx="0"/>
            </p:cNvCxnSpPr>
            <p:nvPr/>
          </p:nvCxnSpPr>
          <p:spPr>
            <a:xfrm flipH="1">
              <a:off x="1311424" y="2566598"/>
              <a:ext cx="272111" cy="483486"/>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633927" y="3388029"/>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2" name="Rounded Rectangle 171"/>
            <p:cNvSpPr/>
            <p:nvPr/>
          </p:nvSpPr>
          <p:spPr>
            <a:xfrm>
              <a:off x="747719" y="3472358"/>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3" name="Rounded Rectangle 172"/>
            <p:cNvSpPr/>
            <p:nvPr/>
          </p:nvSpPr>
          <p:spPr>
            <a:xfrm>
              <a:off x="1170375" y="3471343"/>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4" name="Rounded Rectangle 173"/>
            <p:cNvSpPr/>
            <p:nvPr/>
          </p:nvSpPr>
          <p:spPr>
            <a:xfrm>
              <a:off x="747719" y="3777158"/>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5" name="Rounded Rectangle 174"/>
            <p:cNvSpPr/>
            <p:nvPr/>
          </p:nvSpPr>
          <p:spPr>
            <a:xfrm>
              <a:off x="1170375" y="3777158"/>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76" name="Straight Arrow Connector 175"/>
            <p:cNvCxnSpPr>
              <a:stCxn id="190" idx="2"/>
              <a:endCxn id="172" idx="3"/>
            </p:cNvCxnSpPr>
            <p:nvPr/>
          </p:nvCxnSpPr>
          <p:spPr>
            <a:xfrm flipH="1">
              <a:off x="1040327" y="2566598"/>
              <a:ext cx="543208" cy="1015996"/>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stCxn id="190" idx="2"/>
              <a:endCxn id="174" idx="3"/>
            </p:cNvCxnSpPr>
            <p:nvPr/>
          </p:nvCxnSpPr>
          <p:spPr>
            <a:xfrm flipH="1">
              <a:off x="1040327" y="2566598"/>
              <a:ext cx="543208" cy="1320796"/>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stCxn id="190" idx="2"/>
              <a:endCxn id="175" idx="0"/>
            </p:cNvCxnSpPr>
            <p:nvPr/>
          </p:nvCxnSpPr>
          <p:spPr>
            <a:xfrm flipH="1">
              <a:off x="1316679" y="2566598"/>
              <a:ext cx="266856" cy="1210560"/>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90" idx="2"/>
              <a:endCxn id="173" idx="3"/>
            </p:cNvCxnSpPr>
            <p:nvPr/>
          </p:nvCxnSpPr>
          <p:spPr>
            <a:xfrm flipH="1">
              <a:off x="1462983" y="2566598"/>
              <a:ext cx="120552" cy="1014981"/>
            </a:xfrm>
            <a:prstGeom prst="straightConnector1">
              <a:avLst/>
            </a:prstGeom>
            <a:ln w="12700" cmpd="sng">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190" name="Rounded Rectangle 189"/>
            <p:cNvSpPr/>
            <p:nvPr/>
          </p:nvSpPr>
          <p:spPr>
            <a:xfrm>
              <a:off x="1409600" y="2379649"/>
              <a:ext cx="347869" cy="186949"/>
            </a:xfrm>
            <a:prstGeom prst="roundRect">
              <a:avLst/>
            </a:prstGeom>
            <a:ln>
              <a:solidFill>
                <a:schemeClr val="tx1">
                  <a:lumMod val="85000"/>
                  <a:lumOff val="1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1" name="TextBox 190"/>
            <p:cNvSpPr txBox="1"/>
            <p:nvPr/>
          </p:nvSpPr>
          <p:spPr>
            <a:xfrm>
              <a:off x="1051510" y="4043000"/>
              <a:ext cx="1182631" cy="276999"/>
            </a:xfrm>
            <a:prstGeom prst="rect">
              <a:avLst/>
            </a:prstGeom>
            <a:noFill/>
          </p:spPr>
          <p:txBody>
            <a:bodyPr wrap="none" rtlCol="0">
              <a:spAutoFit/>
            </a:bodyPr>
            <a:lstStyle/>
            <a:p>
              <a:r>
                <a:rPr lang="en-US" sz="1200" dirty="0" smtClean="0"/>
                <a:t>Serial Broadcast</a:t>
              </a:r>
              <a:endParaRPr lang="en-US" sz="1200" dirty="0"/>
            </a:p>
          </p:txBody>
        </p:sp>
        <p:cxnSp>
          <p:nvCxnSpPr>
            <p:cNvPr id="192" name="Straight Arrow Connector 191"/>
            <p:cNvCxnSpPr>
              <a:stCxn id="190" idx="2"/>
              <a:endCxn id="165" idx="0"/>
            </p:cNvCxnSpPr>
            <p:nvPr/>
          </p:nvCxnSpPr>
          <p:spPr>
            <a:xfrm flipH="1">
              <a:off x="1311424" y="2566598"/>
              <a:ext cx="272111" cy="177671"/>
            </a:xfrm>
            <a:prstGeom prst="straightConnector1">
              <a:avLst/>
            </a:prstGeom>
            <a:ln w="12700" cmpd="sng">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nvGrpSpPr>
            <p:cNvPr id="193" name="Group 192"/>
            <p:cNvGrpSpPr/>
            <p:nvPr/>
          </p:nvGrpSpPr>
          <p:grpSpPr>
            <a:xfrm>
              <a:off x="1599220" y="2566598"/>
              <a:ext cx="957404" cy="777109"/>
              <a:chOff x="2210068" y="3044068"/>
              <a:chExt cx="957404" cy="777109"/>
            </a:xfrm>
          </p:grpSpPr>
          <p:sp>
            <p:nvSpPr>
              <p:cNvPr id="194" name="Rectangle 193"/>
              <p:cNvSpPr/>
              <p:nvPr/>
            </p:nvSpPr>
            <p:spPr>
              <a:xfrm>
                <a:off x="2232752" y="3138425"/>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7" name="Rounded Rectangle 196"/>
              <p:cNvSpPr/>
              <p:nvPr/>
            </p:nvSpPr>
            <p:spPr>
              <a:xfrm>
                <a:off x="2346544" y="32227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8" name="Rounded Rectangle 197"/>
              <p:cNvSpPr/>
              <p:nvPr/>
            </p:nvSpPr>
            <p:spPr>
              <a:xfrm>
                <a:off x="2769200" y="3221739"/>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9" name="Rounded Rectangle 198"/>
              <p:cNvSpPr/>
              <p:nvPr/>
            </p:nvSpPr>
            <p:spPr>
              <a:xfrm>
                <a:off x="2346544" y="35275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8" name="Rounded Rectangle 207"/>
              <p:cNvSpPr/>
              <p:nvPr/>
            </p:nvSpPr>
            <p:spPr>
              <a:xfrm>
                <a:off x="2769200" y="35275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209" name="Straight Arrow Connector 208"/>
              <p:cNvCxnSpPr>
                <a:stCxn id="190" idx="2"/>
                <a:endCxn id="198" idx="0"/>
              </p:cNvCxnSpPr>
              <p:nvPr/>
            </p:nvCxnSpPr>
            <p:spPr>
              <a:xfrm>
                <a:off x="2210068" y="3044068"/>
                <a:ext cx="705436" cy="177671"/>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a:stCxn id="190" idx="2"/>
              </p:cNvCxnSpPr>
              <p:nvPr/>
            </p:nvCxnSpPr>
            <p:spPr>
              <a:xfrm>
                <a:off x="2210068" y="3044068"/>
                <a:ext cx="569559" cy="604231"/>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a:stCxn id="190" idx="2"/>
              </p:cNvCxnSpPr>
              <p:nvPr/>
            </p:nvCxnSpPr>
            <p:spPr>
              <a:xfrm>
                <a:off x="2210068" y="3044068"/>
                <a:ext cx="293207" cy="48814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a:stCxn id="190" idx="2"/>
                <a:endCxn id="197" idx="0"/>
              </p:cNvCxnSpPr>
              <p:nvPr/>
            </p:nvCxnSpPr>
            <p:spPr>
              <a:xfrm>
                <a:off x="2210068" y="3044068"/>
                <a:ext cx="282780" cy="178686"/>
              </a:xfrm>
              <a:prstGeom prst="straightConnector1">
                <a:avLst/>
              </a:prstGeom>
              <a:ln w="6350">
                <a:solidFill>
                  <a:schemeClr val="tx1">
                    <a:lumMod val="85000"/>
                    <a:lumOff val="15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grpSp>
          <p:nvGrpSpPr>
            <p:cNvPr id="230" name="Group 229"/>
            <p:cNvGrpSpPr/>
            <p:nvPr/>
          </p:nvGrpSpPr>
          <p:grpSpPr>
            <a:xfrm>
              <a:off x="1599220" y="2566598"/>
              <a:ext cx="958826" cy="1508071"/>
              <a:chOff x="2208646" y="2313106"/>
              <a:chExt cx="958826" cy="1508071"/>
            </a:xfrm>
          </p:grpSpPr>
          <p:sp>
            <p:nvSpPr>
              <p:cNvPr id="231" name="Rectangle 230"/>
              <p:cNvSpPr/>
              <p:nvPr/>
            </p:nvSpPr>
            <p:spPr>
              <a:xfrm>
                <a:off x="2232752" y="3138425"/>
                <a:ext cx="934720" cy="682752"/>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2" name="Rounded Rectangle 231"/>
              <p:cNvSpPr/>
              <p:nvPr/>
            </p:nvSpPr>
            <p:spPr>
              <a:xfrm>
                <a:off x="2346544" y="32227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36" name="Rounded Rectangle 235"/>
              <p:cNvSpPr/>
              <p:nvPr/>
            </p:nvSpPr>
            <p:spPr>
              <a:xfrm>
                <a:off x="2769200" y="3221739"/>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40" name="Rounded Rectangle 239"/>
              <p:cNvSpPr/>
              <p:nvPr/>
            </p:nvSpPr>
            <p:spPr>
              <a:xfrm>
                <a:off x="2346544" y="35275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42" name="Rounded Rectangle 241"/>
              <p:cNvSpPr/>
              <p:nvPr/>
            </p:nvSpPr>
            <p:spPr>
              <a:xfrm>
                <a:off x="2769200" y="3527554"/>
                <a:ext cx="292608" cy="220471"/>
              </a:xfrm>
              <a:prstGeom prst="roundRect">
                <a:avLst/>
              </a:prstGeom>
              <a:ln>
                <a:solidFill>
                  <a:schemeClr val="bg2">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246" name="Straight Arrow Connector 245"/>
              <p:cNvCxnSpPr>
                <a:stCxn id="190" idx="2"/>
                <a:endCxn id="236" idx="1"/>
              </p:cNvCxnSpPr>
              <p:nvPr/>
            </p:nvCxnSpPr>
            <p:spPr>
              <a:xfrm>
                <a:off x="2208646" y="2313106"/>
                <a:ext cx="560554" cy="1018869"/>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a:stCxn id="190" idx="2"/>
              </p:cNvCxnSpPr>
              <p:nvPr/>
            </p:nvCxnSpPr>
            <p:spPr>
              <a:xfrm>
                <a:off x="2208646" y="2313106"/>
                <a:ext cx="570981" cy="1335193"/>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a:stCxn id="190" idx="2"/>
              </p:cNvCxnSpPr>
              <p:nvPr/>
            </p:nvCxnSpPr>
            <p:spPr>
              <a:xfrm>
                <a:off x="2208646" y="2313106"/>
                <a:ext cx="294629" cy="1219111"/>
              </a:xfrm>
              <a:prstGeom prst="straightConnector1">
                <a:avLst/>
              </a:prstGeom>
              <a:ln w="6350">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cxnSp>
          <p:nvCxnSpPr>
            <p:cNvPr id="251" name="Straight Arrow Connector 250"/>
            <p:cNvCxnSpPr>
              <a:stCxn id="190" idx="2"/>
            </p:cNvCxnSpPr>
            <p:nvPr/>
          </p:nvCxnSpPr>
          <p:spPr>
            <a:xfrm>
              <a:off x="1583535" y="2566598"/>
              <a:ext cx="146903" cy="1021254"/>
            </a:xfrm>
            <a:prstGeom prst="straightConnector1">
              <a:avLst/>
            </a:prstGeom>
            <a:ln w="12700" cmpd="sng">
              <a:solidFill>
                <a:schemeClr val="bg2">
                  <a:lumMod val="10000"/>
                </a:schemeClr>
              </a:solidFill>
              <a:headEnd w="sm" len="sm"/>
              <a:tailEnd type="triangle"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9803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memory based Communications</a:t>
            </a:r>
            <a:endParaRPr lang="en-US" dirty="0"/>
          </a:p>
        </p:txBody>
      </p:sp>
      <p:sp>
        <p:nvSpPr>
          <p:cNvPr id="3" name="Content Placeholder 2"/>
          <p:cNvSpPr>
            <a:spLocks noGrp="1"/>
          </p:cNvSpPr>
          <p:nvPr>
            <p:ph idx="1"/>
          </p:nvPr>
        </p:nvSpPr>
        <p:spPr/>
        <p:txBody>
          <a:bodyPr/>
          <a:lstStyle/>
          <a:p>
            <a:r>
              <a:rPr lang="en-US" dirty="0" smtClean="0"/>
              <a:t>Inter process communications using shared memory for a single node</a:t>
            </a:r>
          </a:p>
          <a:p>
            <a:r>
              <a:rPr lang="en-US" dirty="0" smtClean="0"/>
              <a:t>Multiple writer single reader design</a:t>
            </a:r>
          </a:p>
          <a:p>
            <a:r>
              <a:rPr lang="en-US" dirty="0" smtClean="0"/>
              <a:t>Writer breaks the message in to packets and puts them to memory</a:t>
            </a:r>
          </a:p>
          <a:p>
            <a:r>
              <a:rPr lang="en-US" dirty="0" smtClean="0"/>
              <a:t>Reader reads the packets and assemble the message</a:t>
            </a:r>
          </a:p>
          <a:p>
            <a:pPr marL="0" indent="0">
              <a:buNone/>
            </a:pPr>
            <a:endParaRPr lang="en-US" dirty="0" smtClean="0"/>
          </a:p>
          <a:p>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41084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Memory Communications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87273973"/>
              </p:ext>
            </p:extLst>
          </p:nvPr>
        </p:nvGraphicFramePr>
        <p:xfrm>
          <a:off x="3128298" y="2686500"/>
          <a:ext cx="4402668" cy="304800"/>
        </p:xfrm>
        <a:graphic>
          <a:graphicData uri="http://schemas.openxmlformats.org/drawingml/2006/table">
            <a:tbl>
              <a:tblPr firstRow="1" bandRow="1">
                <a:tableStyleId>{5940675A-B579-460E-94D1-54222C63F5DA}</a:tableStyleId>
              </a:tblPr>
              <a:tblGrid>
                <a:gridCol w="601132"/>
                <a:gridCol w="950384"/>
                <a:gridCol w="950384"/>
                <a:gridCol w="950384"/>
                <a:gridCol w="950384"/>
              </a:tblGrid>
              <a:tr h="199813">
                <a:tc>
                  <a:txBody>
                    <a:bodyPr/>
                    <a:lstStyle/>
                    <a:p>
                      <a:r>
                        <a:rPr lang="en-US" sz="1400" dirty="0" smtClean="0"/>
                        <a:t>write</a:t>
                      </a:r>
                      <a:endParaRPr lang="en-US" sz="1400" dirty="0"/>
                    </a:p>
                  </a:txBody>
                  <a:tcPr/>
                </a:tc>
                <a:tc>
                  <a:txBody>
                    <a:bodyPr/>
                    <a:lstStyle/>
                    <a:p>
                      <a:r>
                        <a:rPr lang="en-US" sz="1400" dirty="0" smtClean="0"/>
                        <a:t>Packet 1</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Packet 2</a:t>
                      </a:r>
                    </a:p>
                  </a:txBody>
                  <a:tcPr/>
                </a:tc>
                <a:tc>
                  <a:txBody>
                    <a:bodyPr/>
                    <a:lstStyle/>
                    <a:p>
                      <a:r>
                        <a:rPr lang="en-US" sz="1400" dirty="0" smtClean="0"/>
                        <a:t>Packet 3</a:t>
                      </a:r>
                      <a:endParaRPr lang="en-US" sz="1400" dirty="0"/>
                    </a:p>
                  </a:txBody>
                  <a:tcPr/>
                </a:tc>
                <a:tc>
                  <a:txBody>
                    <a:bodyPr/>
                    <a:lstStyle/>
                    <a:p>
                      <a:endParaRPr lang="en-US" sz="1400" dirty="0"/>
                    </a:p>
                  </a:txBody>
                  <a:tcPr/>
                </a:tc>
              </a:tr>
            </a:tbl>
          </a:graphicData>
        </a:graphic>
      </p:graphicFrame>
      <p:sp>
        <p:nvSpPr>
          <p:cNvPr id="5" name="Rounded Rectangle 4"/>
          <p:cNvSpPr/>
          <p:nvPr/>
        </p:nvSpPr>
        <p:spPr>
          <a:xfrm>
            <a:off x="1511163" y="2192048"/>
            <a:ext cx="1168399" cy="3386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Writer 01</a:t>
            </a:r>
            <a:endParaRPr lang="en-US" dirty="0"/>
          </a:p>
        </p:txBody>
      </p:sp>
      <p:cxnSp>
        <p:nvCxnSpPr>
          <p:cNvPr id="7" name="Straight Arrow Connector 6"/>
          <p:cNvCxnSpPr/>
          <p:nvPr/>
        </p:nvCxnSpPr>
        <p:spPr>
          <a:xfrm>
            <a:off x="2679561" y="2530715"/>
            <a:ext cx="431802" cy="15239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p:cNvCxnSpPr>
          <p:nvPr/>
        </p:nvCxnSpPr>
        <p:spPr>
          <a:xfrm>
            <a:off x="2679562" y="2361382"/>
            <a:ext cx="1986846" cy="321731"/>
          </a:xfrm>
          <a:prstGeom prst="bentConnector3">
            <a:avLst>
              <a:gd name="adj1" fmla="val 9998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511162" y="3142954"/>
            <a:ext cx="1168399" cy="3386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Writer 02</a:t>
            </a:r>
            <a:endParaRPr lang="en-US" dirty="0"/>
          </a:p>
        </p:txBody>
      </p:sp>
      <p:cxnSp>
        <p:nvCxnSpPr>
          <p:cNvPr id="17" name="Straight Arrow Connector 16"/>
          <p:cNvCxnSpPr/>
          <p:nvPr/>
        </p:nvCxnSpPr>
        <p:spPr>
          <a:xfrm flipV="1">
            <a:off x="2679561" y="3004846"/>
            <a:ext cx="431802" cy="13810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3"/>
          </p:cNvCxnSpPr>
          <p:nvPr/>
        </p:nvCxnSpPr>
        <p:spPr>
          <a:xfrm flipV="1">
            <a:off x="2679561" y="3004846"/>
            <a:ext cx="2973988" cy="307442"/>
          </a:xfrm>
          <a:prstGeom prst="bentConnector3">
            <a:avLst>
              <a:gd name="adj1" fmla="val 10025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789630" y="3323962"/>
            <a:ext cx="592663" cy="307777"/>
          </a:xfrm>
          <a:prstGeom prst="rect">
            <a:avLst/>
          </a:prstGeom>
          <a:noFill/>
        </p:spPr>
        <p:txBody>
          <a:bodyPr wrap="none" rtlCol="0">
            <a:spAutoFit/>
          </a:bodyPr>
          <a:lstStyle/>
          <a:p>
            <a:r>
              <a:rPr lang="en-US" sz="1400" dirty="0" smtClean="0"/>
              <a:t>Write</a:t>
            </a:r>
            <a:endParaRPr lang="en-US" sz="1400" dirty="0"/>
          </a:p>
        </p:txBody>
      </p:sp>
      <p:sp>
        <p:nvSpPr>
          <p:cNvPr id="29" name="TextBox 28"/>
          <p:cNvSpPr txBox="1"/>
          <p:nvPr/>
        </p:nvSpPr>
        <p:spPr>
          <a:xfrm>
            <a:off x="2680962" y="2018646"/>
            <a:ext cx="632737" cy="307777"/>
          </a:xfrm>
          <a:prstGeom prst="rect">
            <a:avLst/>
          </a:prstGeom>
          <a:noFill/>
        </p:spPr>
        <p:txBody>
          <a:bodyPr wrap="none" rtlCol="0">
            <a:spAutoFit/>
          </a:bodyPr>
          <a:lstStyle/>
          <a:p>
            <a:r>
              <a:rPr lang="en-US" sz="1400" dirty="0" smtClean="0"/>
              <a:t>Write </a:t>
            </a:r>
            <a:endParaRPr lang="en-US" sz="1400" dirty="0"/>
          </a:p>
        </p:txBody>
      </p:sp>
      <p:sp>
        <p:nvSpPr>
          <p:cNvPr id="30" name="TextBox 29"/>
          <p:cNvSpPr txBox="1"/>
          <p:nvPr/>
        </p:nvSpPr>
        <p:spPr>
          <a:xfrm>
            <a:off x="1006755" y="2550228"/>
            <a:ext cx="2104608" cy="523220"/>
          </a:xfrm>
          <a:prstGeom prst="rect">
            <a:avLst/>
          </a:prstGeom>
          <a:noFill/>
        </p:spPr>
        <p:txBody>
          <a:bodyPr wrap="square" rtlCol="0">
            <a:spAutoFit/>
          </a:bodyPr>
          <a:lstStyle/>
          <a:p>
            <a:r>
              <a:rPr lang="en-US" sz="1400" dirty="0" smtClean="0"/>
              <a:t>Obtain the write location atomically and increment</a:t>
            </a:r>
            <a:endParaRPr lang="en-US" sz="1400" dirty="0"/>
          </a:p>
        </p:txBody>
      </p:sp>
      <p:sp>
        <p:nvSpPr>
          <p:cNvPr id="31" name="TextBox 30"/>
          <p:cNvSpPr txBox="1"/>
          <p:nvPr/>
        </p:nvSpPr>
        <p:spPr>
          <a:xfrm>
            <a:off x="5275279" y="3477850"/>
            <a:ext cx="1217193" cy="369332"/>
          </a:xfrm>
          <a:prstGeom prst="rect">
            <a:avLst/>
          </a:prstGeom>
          <a:noFill/>
        </p:spPr>
        <p:txBody>
          <a:bodyPr wrap="none" rtlCol="0">
            <a:spAutoFit/>
          </a:bodyPr>
          <a:lstStyle/>
          <a:p>
            <a:r>
              <a:rPr lang="en-US" dirty="0" smtClean="0"/>
              <a:t>Shared File</a:t>
            </a:r>
            <a:endParaRPr lang="en-US" dirty="0"/>
          </a:p>
        </p:txBody>
      </p:sp>
      <p:sp>
        <p:nvSpPr>
          <p:cNvPr id="18" name="Rounded Rectangle 17"/>
          <p:cNvSpPr/>
          <p:nvPr/>
        </p:nvSpPr>
        <p:spPr>
          <a:xfrm>
            <a:off x="6193232" y="2046225"/>
            <a:ext cx="1168399" cy="3386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Reader</a:t>
            </a:r>
            <a:endParaRPr lang="en-US" dirty="0"/>
          </a:p>
        </p:txBody>
      </p:sp>
      <p:cxnSp>
        <p:nvCxnSpPr>
          <p:cNvPr id="27" name="Straight Arrow Connector 21"/>
          <p:cNvCxnSpPr>
            <a:stCxn id="18" idx="1"/>
          </p:cNvCxnSpPr>
          <p:nvPr/>
        </p:nvCxnSpPr>
        <p:spPr>
          <a:xfrm rot="10800000" flipV="1">
            <a:off x="3775284" y="2215559"/>
            <a:ext cx="2417948" cy="467554"/>
          </a:xfrm>
          <a:prstGeom prst="bentConnector3">
            <a:avLst>
              <a:gd name="adj1" fmla="val 100423"/>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796193" y="1570659"/>
            <a:ext cx="2369165" cy="523220"/>
          </a:xfrm>
          <a:prstGeom prst="rect">
            <a:avLst/>
          </a:prstGeom>
          <a:noFill/>
        </p:spPr>
        <p:txBody>
          <a:bodyPr wrap="square" rtlCol="0">
            <a:spAutoFit/>
          </a:bodyPr>
          <a:lstStyle/>
          <a:p>
            <a:r>
              <a:rPr lang="en-US" sz="1400" dirty="0" smtClean="0"/>
              <a:t>Read packet by packet sequentially</a:t>
            </a:r>
            <a:endParaRPr lang="en-US" sz="1400" dirty="0"/>
          </a:p>
        </p:txBody>
      </p:sp>
      <p:sp>
        <p:nvSpPr>
          <p:cNvPr id="53" name="TextBox 52"/>
          <p:cNvSpPr txBox="1"/>
          <p:nvPr/>
        </p:nvSpPr>
        <p:spPr>
          <a:xfrm>
            <a:off x="2484358" y="4124218"/>
            <a:ext cx="4647234" cy="646331"/>
          </a:xfrm>
          <a:prstGeom prst="rect">
            <a:avLst/>
          </a:prstGeom>
          <a:noFill/>
        </p:spPr>
        <p:txBody>
          <a:bodyPr wrap="none" rtlCol="0">
            <a:spAutoFit/>
          </a:bodyPr>
          <a:lstStyle/>
          <a:p>
            <a:r>
              <a:rPr lang="en-US" dirty="0" smtClean="0"/>
              <a:t>Use a new file when the file size is reached</a:t>
            </a:r>
          </a:p>
          <a:p>
            <a:r>
              <a:rPr lang="en-US" dirty="0" smtClean="0"/>
              <a:t>Reader deletes the files after it reads them fully</a:t>
            </a:r>
            <a:endParaRPr lang="en-US" dirty="0"/>
          </a:p>
        </p:txBody>
      </p:sp>
      <p:graphicFrame>
        <p:nvGraphicFramePr>
          <p:cNvPr id="55" name="Table 54"/>
          <p:cNvGraphicFramePr>
            <a:graphicFrameLocks noGrp="1"/>
          </p:cNvGraphicFramePr>
          <p:nvPr>
            <p:extLst>
              <p:ext uri="{D42A27DB-BD31-4B8C-83A1-F6EECF244321}">
                <p14:modId xmlns:p14="http://schemas.microsoft.com/office/powerpoint/2010/main" val="2421749327"/>
              </p:ext>
            </p:extLst>
          </p:nvPr>
        </p:nvGraphicFramePr>
        <p:xfrm>
          <a:off x="2095361" y="5063354"/>
          <a:ext cx="9435396" cy="548640"/>
        </p:xfrm>
        <a:graphic>
          <a:graphicData uri="http://schemas.openxmlformats.org/drawingml/2006/table">
            <a:tbl>
              <a:tblPr firstRow="1" bandRow="1">
                <a:tableStyleId>{5940675A-B579-460E-94D1-54222C63F5DA}</a:tableStyleId>
              </a:tblPr>
              <a:tblGrid>
                <a:gridCol w="703977"/>
                <a:gridCol w="1059918"/>
                <a:gridCol w="870060"/>
                <a:gridCol w="914400"/>
                <a:gridCol w="1179871"/>
                <a:gridCol w="943897"/>
                <a:gridCol w="1229032"/>
                <a:gridCol w="707923"/>
                <a:gridCol w="1826318"/>
              </a:tblGrid>
              <a:tr h="268015">
                <a:tc>
                  <a:txBody>
                    <a:bodyPr/>
                    <a:lstStyle/>
                    <a:p>
                      <a:r>
                        <a:rPr lang="en-US" sz="1200" dirty="0" smtClean="0"/>
                        <a:t>ID</a:t>
                      </a:r>
                      <a:endParaRPr lang="en-US" sz="1200" dirty="0"/>
                    </a:p>
                  </a:txBody>
                  <a:tcPr/>
                </a:tc>
                <a:tc>
                  <a:txBody>
                    <a:bodyPr/>
                    <a:lstStyle/>
                    <a:p>
                      <a:r>
                        <a:rPr lang="en-US" sz="1200" dirty="0" smtClean="0"/>
                        <a:t>No of Packets</a:t>
                      </a:r>
                      <a:endParaRPr lang="en-US" sz="1200" dirty="0"/>
                    </a:p>
                  </a:txBody>
                  <a:tcPr/>
                </a:tc>
                <a:tc>
                  <a:txBody>
                    <a:bodyPr/>
                    <a:lstStyle/>
                    <a:p>
                      <a:r>
                        <a:rPr lang="en-US" sz="1200" dirty="0" smtClean="0"/>
                        <a:t>Packet No</a:t>
                      </a:r>
                      <a:endParaRPr lang="en-US" sz="1200" dirty="0"/>
                    </a:p>
                  </a:txBody>
                  <a:tcPr/>
                </a:tc>
                <a:tc>
                  <a:txBody>
                    <a:bodyPr/>
                    <a:lstStyle/>
                    <a:p>
                      <a:r>
                        <a:rPr lang="en-US" sz="1200" dirty="0" err="1" smtClean="0"/>
                        <a:t>Dest</a:t>
                      </a:r>
                      <a:r>
                        <a:rPr lang="en-US" sz="1200" baseline="0" dirty="0" smtClean="0"/>
                        <a:t> Task</a:t>
                      </a:r>
                      <a:endParaRPr lang="en-US" sz="1200" dirty="0"/>
                    </a:p>
                  </a:txBody>
                  <a:tcPr/>
                </a:tc>
                <a:tc>
                  <a:txBody>
                    <a:bodyPr/>
                    <a:lstStyle/>
                    <a:p>
                      <a:r>
                        <a:rPr lang="en-US" sz="1200" dirty="0" smtClean="0"/>
                        <a:t>Content</a:t>
                      </a:r>
                      <a:r>
                        <a:rPr lang="en-US" sz="1200" baseline="0" dirty="0" smtClean="0"/>
                        <a:t> Length</a:t>
                      </a:r>
                      <a:endParaRPr lang="en-US" sz="1200" dirty="0"/>
                    </a:p>
                  </a:txBody>
                  <a:tcPr/>
                </a:tc>
                <a:tc>
                  <a:txBody>
                    <a:bodyPr/>
                    <a:lstStyle/>
                    <a:p>
                      <a:r>
                        <a:rPr lang="en-US" sz="1200" dirty="0" smtClean="0"/>
                        <a:t>Source Task</a:t>
                      </a:r>
                      <a:endParaRPr lang="en-US" sz="1200" dirty="0"/>
                    </a:p>
                  </a:txBody>
                  <a:tcPr/>
                </a:tc>
                <a:tc>
                  <a:txBody>
                    <a:bodyPr/>
                    <a:lstStyle/>
                    <a:p>
                      <a:r>
                        <a:rPr lang="en-US" sz="1200" dirty="0" smtClean="0"/>
                        <a:t>Stream</a:t>
                      </a:r>
                      <a:r>
                        <a:rPr lang="en-US" sz="1200" baseline="0" dirty="0" smtClean="0"/>
                        <a:t> Length</a:t>
                      </a:r>
                      <a:endParaRPr lang="en-US" sz="1200" dirty="0"/>
                    </a:p>
                  </a:txBody>
                  <a:tcPr/>
                </a:tc>
                <a:tc>
                  <a:txBody>
                    <a:bodyPr/>
                    <a:lstStyle/>
                    <a:p>
                      <a:r>
                        <a:rPr lang="en-US" sz="1200" dirty="0" smtClean="0"/>
                        <a:t>Stream</a:t>
                      </a:r>
                      <a:endParaRPr lang="en-US" sz="1200" dirty="0"/>
                    </a:p>
                  </a:txBody>
                  <a:tcPr/>
                </a:tc>
                <a:tc>
                  <a:txBody>
                    <a:bodyPr/>
                    <a:lstStyle/>
                    <a:p>
                      <a:r>
                        <a:rPr lang="en-US" sz="1200" dirty="0" smtClean="0"/>
                        <a:t>Content</a:t>
                      </a:r>
                      <a:endParaRPr lang="en-US" sz="1200" dirty="0"/>
                    </a:p>
                  </a:txBody>
                  <a:tcPr/>
                </a:tc>
              </a:tr>
              <a:tr h="268015">
                <a:tc>
                  <a:txBody>
                    <a:bodyPr/>
                    <a:lstStyle/>
                    <a:p>
                      <a:r>
                        <a:rPr lang="en-US" sz="1200" dirty="0" smtClean="0"/>
                        <a:t>16</a:t>
                      </a:r>
                      <a:endParaRPr lang="en-US" sz="1200" dirty="0"/>
                    </a:p>
                  </a:txBody>
                  <a:tcPr/>
                </a:tc>
                <a:tc>
                  <a:txBody>
                    <a:bodyPr/>
                    <a:lstStyle/>
                    <a:p>
                      <a:r>
                        <a:rPr lang="en-US" sz="1200" dirty="0" smtClean="0"/>
                        <a:t>4</a:t>
                      </a:r>
                      <a:endParaRPr lang="en-US" sz="1200" dirty="0"/>
                    </a:p>
                  </a:txBody>
                  <a:tcPr/>
                </a:tc>
                <a:tc>
                  <a:txBody>
                    <a:bodyPr/>
                    <a:lstStyle/>
                    <a:p>
                      <a:r>
                        <a:rPr lang="en-US" sz="1200" dirty="0" smtClean="0"/>
                        <a:t>4</a:t>
                      </a:r>
                      <a:endParaRPr lang="en-US" sz="1200" dirty="0"/>
                    </a:p>
                  </a:txBody>
                  <a:tcPr/>
                </a:tc>
                <a:tc>
                  <a:txBody>
                    <a:bodyPr/>
                    <a:lstStyle/>
                    <a:p>
                      <a:r>
                        <a:rPr lang="en-US" sz="1200" dirty="0" smtClean="0"/>
                        <a:t>4</a:t>
                      </a:r>
                      <a:endParaRPr lang="en-US" sz="1200" dirty="0"/>
                    </a:p>
                  </a:txBody>
                  <a:tcPr/>
                </a:tc>
                <a:tc>
                  <a:txBody>
                    <a:bodyPr/>
                    <a:lstStyle/>
                    <a:p>
                      <a:r>
                        <a:rPr lang="en-US" sz="1200" dirty="0" smtClean="0"/>
                        <a:t>4</a:t>
                      </a:r>
                      <a:endParaRPr lang="en-US" sz="1200" dirty="0"/>
                    </a:p>
                  </a:txBody>
                  <a:tcPr/>
                </a:tc>
                <a:tc>
                  <a:txBody>
                    <a:bodyPr/>
                    <a:lstStyle/>
                    <a:p>
                      <a:r>
                        <a:rPr lang="en-US" sz="1200" dirty="0" smtClean="0"/>
                        <a:t>4</a:t>
                      </a:r>
                      <a:endParaRPr lang="en-US" sz="1200" dirty="0"/>
                    </a:p>
                  </a:txBody>
                  <a:tcPr/>
                </a:tc>
                <a:tc>
                  <a:txBody>
                    <a:bodyPr/>
                    <a:lstStyle/>
                    <a:p>
                      <a:r>
                        <a:rPr lang="en-US" sz="1200" dirty="0" smtClean="0"/>
                        <a:t>4</a:t>
                      </a:r>
                      <a:endParaRPr lang="en-US" sz="1200" dirty="0"/>
                    </a:p>
                  </a:txBody>
                  <a:tcPr/>
                </a:tc>
                <a:tc>
                  <a:txBody>
                    <a:bodyPr/>
                    <a:lstStyle/>
                    <a:p>
                      <a:r>
                        <a:rPr lang="en-US" sz="1200" dirty="0" smtClean="0"/>
                        <a:t>Variable</a:t>
                      </a:r>
                      <a:endParaRPr lang="en-US" sz="1200" dirty="0"/>
                    </a:p>
                  </a:txBody>
                  <a:tcPr/>
                </a:tc>
                <a:tc>
                  <a:txBody>
                    <a:bodyPr/>
                    <a:lstStyle/>
                    <a:p>
                      <a:r>
                        <a:rPr lang="en-US" sz="1200" dirty="0" smtClean="0"/>
                        <a:t>Variable</a:t>
                      </a:r>
                      <a:endParaRPr lang="en-US" sz="1200" dirty="0"/>
                    </a:p>
                  </a:txBody>
                  <a:tcPr/>
                </a:tc>
              </a:tr>
            </a:tbl>
          </a:graphicData>
        </a:graphic>
      </p:graphicFrame>
      <p:sp>
        <p:nvSpPr>
          <p:cNvPr id="58" name="TextBox 57"/>
          <p:cNvSpPr txBox="1"/>
          <p:nvPr/>
        </p:nvSpPr>
        <p:spPr>
          <a:xfrm>
            <a:off x="1317169" y="5299328"/>
            <a:ext cx="582660" cy="307777"/>
          </a:xfrm>
          <a:prstGeom prst="rect">
            <a:avLst/>
          </a:prstGeom>
          <a:noFill/>
        </p:spPr>
        <p:txBody>
          <a:bodyPr wrap="none" rtlCol="0">
            <a:spAutoFit/>
          </a:bodyPr>
          <a:lstStyle/>
          <a:p>
            <a:r>
              <a:rPr lang="en-US" sz="1400" dirty="0" smtClean="0"/>
              <a:t>Bytes</a:t>
            </a:r>
            <a:endParaRPr lang="en-US" sz="1400" dirty="0"/>
          </a:p>
        </p:txBody>
      </p:sp>
      <p:sp>
        <p:nvSpPr>
          <p:cNvPr id="59" name="TextBox 58"/>
          <p:cNvSpPr txBox="1"/>
          <p:nvPr/>
        </p:nvSpPr>
        <p:spPr>
          <a:xfrm>
            <a:off x="1327001" y="5030879"/>
            <a:ext cx="604653" cy="307777"/>
          </a:xfrm>
          <a:prstGeom prst="rect">
            <a:avLst/>
          </a:prstGeom>
          <a:noFill/>
        </p:spPr>
        <p:txBody>
          <a:bodyPr wrap="none" rtlCol="0">
            <a:spAutoFit/>
          </a:bodyPr>
          <a:lstStyle/>
          <a:p>
            <a:r>
              <a:rPr lang="en-US" sz="1400" dirty="0" smtClean="0"/>
              <a:t>Fields</a:t>
            </a:r>
            <a:endParaRPr lang="en-US" sz="1400" dirty="0"/>
          </a:p>
        </p:txBody>
      </p:sp>
      <p:sp>
        <p:nvSpPr>
          <p:cNvPr id="60" name="TextBox 59"/>
          <p:cNvSpPr txBox="1"/>
          <p:nvPr/>
        </p:nvSpPr>
        <p:spPr>
          <a:xfrm>
            <a:off x="5235315" y="5607105"/>
            <a:ext cx="1721369" cy="369332"/>
          </a:xfrm>
          <a:prstGeom prst="rect">
            <a:avLst/>
          </a:prstGeom>
          <a:noFill/>
        </p:spPr>
        <p:txBody>
          <a:bodyPr wrap="none" rtlCol="0">
            <a:spAutoFit/>
          </a:bodyPr>
          <a:lstStyle/>
          <a:p>
            <a:r>
              <a:rPr lang="en-US" dirty="0" smtClean="0"/>
              <a:t>Packet Structure</a:t>
            </a:r>
            <a:endParaRPr lang="en-US" dirty="0"/>
          </a:p>
        </p:txBody>
      </p:sp>
    </p:spTree>
    <p:extLst>
      <p:ext uri="{BB962C8B-B14F-4D97-AF65-F5344CB8AC3E}">
        <p14:creationId xmlns:p14="http://schemas.microsoft.com/office/powerpoint/2010/main" val="891166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grpSp>
        <p:nvGrpSpPr>
          <p:cNvPr id="4" name="Group 3"/>
          <p:cNvGrpSpPr/>
          <p:nvPr/>
        </p:nvGrpSpPr>
        <p:grpSpPr>
          <a:xfrm>
            <a:off x="6006114" y="1546728"/>
            <a:ext cx="4185451" cy="1677704"/>
            <a:chOff x="1877998" y="2406024"/>
            <a:chExt cx="4573392" cy="1877365"/>
          </a:xfrm>
        </p:grpSpPr>
        <p:sp>
          <p:nvSpPr>
            <p:cNvPr id="6" name="Oval 5"/>
            <p:cNvSpPr/>
            <p:nvPr/>
          </p:nvSpPr>
          <p:spPr>
            <a:xfrm>
              <a:off x="4272867" y="2406024"/>
              <a:ext cx="358877" cy="349045"/>
            </a:xfrm>
            <a:prstGeom prst="ellipse">
              <a:avLst/>
            </a:prstGeom>
            <a:solidFill>
              <a:schemeClr val="bg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t>W</a:t>
              </a:r>
              <a:endParaRPr lang="en-US" sz="1200" b="1" dirty="0"/>
            </a:p>
          </p:txBody>
        </p:sp>
        <p:sp>
          <p:nvSpPr>
            <p:cNvPr id="7" name="Oval 6"/>
            <p:cNvSpPr/>
            <p:nvPr/>
          </p:nvSpPr>
          <p:spPr>
            <a:xfrm>
              <a:off x="4271365" y="2898107"/>
              <a:ext cx="360379" cy="350505"/>
            </a:xfrm>
            <a:prstGeom prst="ellipse">
              <a:avLst/>
            </a:prstGeom>
            <a:solidFill>
              <a:schemeClr val="bg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t>W</a:t>
              </a:r>
              <a:endParaRPr lang="en-US" sz="1200" b="1" dirty="0"/>
            </a:p>
          </p:txBody>
        </p:sp>
        <p:sp>
          <p:nvSpPr>
            <p:cNvPr id="8" name="Oval 7"/>
            <p:cNvSpPr/>
            <p:nvPr/>
          </p:nvSpPr>
          <p:spPr>
            <a:xfrm>
              <a:off x="4273618" y="3376163"/>
              <a:ext cx="358126" cy="348314"/>
            </a:xfrm>
            <a:prstGeom prst="ellipse">
              <a:avLst/>
            </a:prstGeom>
            <a:solidFill>
              <a:schemeClr val="bg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t>W</a:t>
              </a:r>
              <a:endParaRPr lang="en-US" sz="1200" b="1" dirty="0"/>
            </a:p>
          </p:txBody>
        </p:sp>
        <p:cxnSp>
          <p:nvCxnSpPr>
            <p:cNvPr id="10" name="Straight Connector 9"/>
            <p:cNvCxnSpPr>
              <a:stCxn id="6" idx="4"/>
              <a:endCxn id="7" idx="0"/>
            </p:cNvCxnSpPr>
            <p:nvPr/>
          </p:nvCxnSpPr>
          <p:spPr>
            <a:xfrm flipH="1">
              <a:off x="4451555" y="2755069"/>
              <a:ext cx="751" cy="14303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4"/>
              <a:endCxn id="8" idx="0"/>
            </p:cNvCxnSpPr>
            <p:nvPr/>
          </p:nvCxnSpPr>
          <p:spPr>
            <a:xfrm>
              <a:off x="4451555" y="3248612"/>
              <a:ext cx="1126" cy="12755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618625" y="2904621"/>
              <a:ext cx="356065" cy="346310"/>
            </a:xfrm>
            <a:prstGeom prst="ellipse">
              <a:avLst/>
            </a:prstGeom>
            <a:solidFill>
              <a:schemeClr val="bg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t>B</a:t>
              </a:r>
              <a:endParaRPr lang="en-US" sz="1200" b="1" dirty="0"/>
            </a:p>
          </p:txBody>
        </p:sp>
        <p:sp>
          <p:nvSpPr>
            <p:cNvPr id="15" name="Oval 14"/>
            <p:cNvSpPr/>
            <p:nvPr/>
          </p:nvSpPr>
          <p:spPr>
            <a:xfrm>
              <a:off x="3092215" y="2900616"/>
              <a:ext cx="355220" cy="345488"/>
            </a:xfrm>
            <a:prstGeom prst="ellipse">
              <a:avLst/>
            </a:prstGeom>
            <a:solidFill>
              <a:schemeClr val="bg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t>R</a:t>
              </a:r>
              <a:endParaRPr lang="en-US" sz="1200" b="1" dirty="0"/>
            </a:p>
          </p:txBody>
        </p:sp>
        <p:sp>
          <p:nvSpPr>
            <p:cNvPr id="16" name="Oval 15"/>
            <p:cNvSpPr/>
            <p:nvPr/>
          </p:nvSpPr>
          <p:spPr>
            <a:xfrm>
              <a:off x="4894344" y="2900643"/>
              <a:ext cx="355316" cy="345581"/>
            </a:xfrm>
            <a:prstGeom prst="ellipse">
              <a:avLst/>
            </a:prstGeom>
            <a:solidFill>
              <a:schemeClr val="bg2"/>
            </a:solidFill>
            <a:ln>
              <a:solidFill>
                <a:schemeClr val="bg2"/>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t>G</a:t>
              </a:r>
              <a:endParaRPr lang="en-US" sz="1200" b="1" dirty="0"/>
            </a:p>
          </p:txBody>
        </p:sp>
        <p:cxnSp>
          <p:nvCxnSpPr>
            <p:cNvPr id="18" name="Straight Arrow Connector 17"/>
            <p:cNvCxnSpPr>
              <a:stCxn id="15" idx="6"/>
              <a:endCxn id="14" idx="2"/>
            </p:cNvCxnSpPr>
            <p:nvPr/>
          </p:nvCxnSpPr>
          <p:spPr>
            <a:xfrm>
              <a:off x="3447435" y="3073360"/>
              <a:ext cx="171190" cy="44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6"/>
              <a:endCxn id="6" idx="2"/>
            </p:cNvCxnSpPr>
            <p:nvPr/>
          </p:nvCxnSpPr>
          <p:spPr>
            <a:xfrm flipV="1">
              <a:off x="3974690" y="2580547"/>
              <a:ext cx="298177" cy="4972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4" idx="6"/>
              <a:endCxn id="7" idx="2"/>
            </p:cNvCxnSpPr>
            <p:nvPr/>
          </p:nvCxnSpPr>
          <p:spPr>
            <a:xfrm flipV="1">
              <a:off x="3974690" y="3073360"/>
              <a:ext cx="296675" cy="44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6"/>
              <a:endCxn id="8" idx="2"/>
            </p:cNvCxnSpPr>
            <p:nvPr/>
          </p:nvCxnSpPr>
          <p:spPr>
            <a:xfrm>
              <a:off x="3974690" y="3077776"/>
              <a:ext cx="298928" cy="4725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6"/>
              <a:endCxn id="16" idx="2"/>
            </p:cNvCxnSpPr>
            <p:nvPr/>
          </p:nvCxnSpPr>
          <p:spPr>
            <a:xfrm>
              <a:off x="4631744" y="3073360"/>
              <a:ext cx="262600" cy="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6"/>
              <a:endCxn id="16" idx="2"/>
            </p:cNvCxnSpPr>
            <p:nvPr/>
          </p:nvCxnSpPr>
          <p:spPr>
            <a:xfrm flipV="1">
              <a:off x="4631744" y="3073434"/>
              <a:ext cx="262600" cy="4768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6" idx="6"/>
              <a:endCxn id="16" idx="2"/>
            </p:cNvCxnSpPr>
            <p:nvPr/>
          </p:nvCxnSpPr>
          <p:spPr>
            <a:xfrm>
              <a:off x="4631744" y="2580547"/>
              <a:ext cx="262600" cy="492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1877998" y="2795098"/>
              <a:ext cx="1027176" cy="5579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t>RabbitMQ</a:t>
              </a:r>
              <a:endParaRPr lang="en-US" sz="1200" dirty="0"/>
            </a:p>
          </p:txBody>
        </p:sp>
        <p:cxnSp>
          <p:nvCxnSpPr>
            <p:cNvPr id="42" name="Straight Arrow Connector 41"/>
            <p:cNvCxnSpPr/>
            <p:nvPr/>
          </p:nvCxnSpPr>
          <p:spPr>
            <a:xfrm>
              <a:off x="2906676" y="3073359"/>
              <a:ext cx="185539"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5443583" y="2794368"/>
              <a:ext cx="1007807" cy="55798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t>RabbitMQ</a:t>
              </a:r>
              <a:endParaRPr lang="en-US" sz="1200" dirty="0"/>
            </a:p>
          </p:txBody>
        </p:sp>
        <p:cxnSp>
          <p:nvCxnSpPr>
            <p:cNvPr id="48" name="Straight Arrow Connector 47"/>
            <p:cNvCxnSpPr>
              <a:stCxn id="16" idx="6"/>
            </p:cNvCxnSpPr>
            <p:nvPr/>
          </p:nvCxnSpPr>
          <p:spPr>
            <a:xfrm flipV="1">
              <a:off x="5249660" y="3073359"/>
              <a:ext cx="193923" cy="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940614" y="3826189"/>
              <a:ext cx="95373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t>Client</a:t>
              </a:r>
              <a:endParaRPr lang="en-US" sz="1200" dirty="0"/>
            </a:p>
          </p:txBody>
        </p:sp>
        <p:cxnSp>
          <p:nvCxnSpPr>
            <p:cNvPr id="52" name="Straight Arrow Connector 51"/>
            <p:cNvCxnSpPr>
              <a:stCxn id="50" idx="1"/>
              <a:endCxn id="40" idx="2"/>
            </p:cNvCxnSpPr>
            <p:nvPr/>
          </p:nvCxnSpPr>
          <p:spPr>
            <a:xfrm flipH="1" flipV="1">
              <a:off x="2391586" y="3353079"/>
              <a:ext cx="1549028" cy="701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6" idx="2"/>
              <a:endCxn id="50" idx="3"/>
            </p:cNvCxnSpPr>
            <p:nvPr/>
          </p:nvCxnSpPr>
          <p:spPr>
            <a:xfrm flipH="1">
              <a:off x="4894344" y="3352349"/>
              <a:ext cx="1053143" cy="7024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991994" y="1546728"/>
            <a:ext cx="4296691"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11 Node cluster</a:t>
            </a:r>
          </a:p>
          <a:p>
            <a:pPr marL="285750" indent="-285750">
              <a:buFont typeface="Arial" panose="020B0604020202020204" pitchFamily="34" charset="0"/>
              <a:buChar char="•"/>
            </a:pPr>
            <a:r>
              <a:rPr lang="en-US" sz="2000" dirty="0" smtClean="0"/>
              <a:t>1 Node – Nimbus &amp; </a:t>
            </a:r>
            <a:r>
              <a:rPr lang="en-US" sz="2000" dirty="0" err="1" smtClean="0"/>
              <a:t>ZooKeeper</a:t>
            </a:r>
            <a:endParaRPr lang="en-US" sz="2000" dirty="0" smtClean="0"/>
          </a:p>
          <a:p>
            <a:pPr marL="285750" indent="-285750">
              <a:buFont typeface="Arial" panose="020B0604020202020204" pitchFamily="34" charset="0"/>
              <a:buChar char="•"/>
            </a:pPr>
            <a:r>
              <a:rPr lang="en-US" sz="2000" dirty="0" smtClean="0"/>
              <a:t>1 Node – RabbitMQ </a:t>
            </a:r>
          </a:p>
          <a:p>
            <a:pPr marL="285750" indent="-285750">
              <a:buFont typeface="Arial" panose="020B0604020202020204" pitchFamily="34" charset="0"/>
              <a:buChar char="•"/>
            </a:pPr>
            <a:r>
              <a:rPr lang="en-US" sz="2000" dirty="0" smtClean="0"/>
              <a:t>1 Node – Client</a:t>
            </a:r>
          </a:p>
          <a:p>
            <a:pPr marL="285750" indent="-285750">
              <a:buFont typeface="Arial" panose="020B0604020202020204" pitchFamily="34" charset="0"/>
              <a:buChar char="•"/>
            </a:pPr>
            <a:r>
              <a:rPr lang="en-US" sz="2000" dirty="0" smtClean="0"/>
              <a:t>8 Nodes – Supervisors with 4 workers each</a:t>
            </a:r>
          </a:p>
          <a:p>
            <a:pPr marL="285750" indent="-285750">
              <a:buFont typeface="Arial" panose="020B0604020202020204" pitchFamily="34" charset="0"/>
              <a:buChar char="•"/>
            </a:pPr>
            <a:r>
              <a:rPr lang="en-US" sz="2000" dirty="0" smtClean="0"/>
              <a:t>Client sends messages with the current timestamp, the topology returns a response with the same time stamp. Latency = current time - timestamp</a:t>
            </a:r>
          </a:p>
        </p:txBody>
      </p:sp>
    </p:spTree>
    <p:extLst>
      <p:ext uri="{BB962C8B-B14F-4D97-AF65-F5344CB8AC3E}">
        <p14:creationId xmlns:p14="http://schemas.microsoft.com/office/powerpoint/2010/main" val="1409701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9123" y="2082277"/>
            <a:ext cx="6159476" cy="2542006"/>
          </a:xfrm>
          <a:prstGeom prst="rect">
            <a:avLst/>
          </a:prstGeom>
        </p:spPr>
      </p:pic>
      <p:sp>
        <p:nvSpPr>
          <p:cNvPr id="2" name="Title 1"/>
          <p:cNvSpPr>
            <a:spLocks noGrp="1"/>
          </p:cNvSpPr>
          <p:nvPr>
            <p:ph type="title"/>
          </p:nvPr>
        </p:nvSpPr>
        <p:spPr/>
        <p:txBody>
          <a:bodyPr/>
          <a:lstStyle/>
          <a:p>
            <a:r>
              <a:rPr lang="en-US" dirty="0" smtClean="0"/>
              <a:t>Memory Mapped Communications  </a:t>
            </a:r>
            <a:endParaRPr lang="en-US" dirty="0"/>
          </a:p>
        </p:txBody>
      </p:sp>
      <p:sp>
        <p:nvSpPr>
          <p:cNvPr id="5" name="TextBox 4"/>
          <p:cNvSpPr txBox="1"/>
          <p:nvPr/>
        </p:nvSpPr>
        <p:spPr>
          <a:xfrm>
            <a:off x="9039462" y="2350458"/>
            <a:ext cx="1723685" cy="1600438"/>
          </a:xfrm>
          <a:prstGeom prst="rect">
            <a:avLst/>
          </a:prstGeom>
          <a:noFill/>
        </p:spPr>
        <p:txBody>
          <a:bodyPr wrap="square" rtlCol="0">
            <a:spAutoFit/>
          </a:bodyPr>
          <a:lstStyle/>
          <a:p>
            <a:r>
              <a:rPr lang="en-US" sz="1400" dirty="0" smtClean="0"/>
              <a:t>No significant difference </a:t>
            </a:r>
          </a:p>
          <a:p>
            <a:r>
              <a:rPr lang="en-US" sz="1400" dirty="0" smtClean="0"/>
              <a:t>because we are using all </a:t>
            </a:r>
          </a:p>
          <a:p>
            <a:r>
              <a:rPr lang="en-US" sz="1400" dirty="0" smtClean="0"/>
              <a:t>the workers in the cluster beyond 30 workers</a:t>
            </a:r>
            <a:endParaRPr lang="en-US" sz="1400" dirty="0"/>
          </a:p>
        </p:txBody>
      </p:sp>
      <p:sp>
        <p:nvSpPr>
          <p:cNvPr id="3" name="TextBox 2"/>
          <p:cNvSpPr txBox="1"/>
          <p:nvPr/>
        </p:nvSpPr>
        <p:spPr>
          <a:xfrm>
            <a:off x="6010656" y="4690818"/>
            <a:ext cx="3028806" cy="954107"/>
          </a:xfrm>
          <a:prstGeom prst="rect">
            <a:avLst/>
          </a:prstGeom>
          <a:noFill/>
        </p:spPr>
        <p:txBody>
          <a:bodyPr wrap="square" rtlCol="0">
            <a:spAutoFit/>
          </a:bodyPr>
          <a:lstStyle/>
          <a:p>
            <a:pPr algn="ctr"/>
            <a:r>
              <a:rPr lang="en-US" sz="1400" dirty="0" smtClean="0"/>
              <a:t>Y axis shows the difference in latency of default TCP implementation and shared memory based implementation (TCP - SHM)</a:t>
            </a:r>
            <a:endParaRPr lang="en-US" sz="1400" dirty="0"/>
          </a:p>
        </p:txBody>
      </p:sp>
      <p:sp>
        <p:nvSpPr>
          <p:cNvPr id="6" name="TextBox 5"/>
          <p:cNvSpPr txBox="1"/>
          <p:nvPr/>
        </p:nvSpPr>
        <p:spPr>
          <a:xfrm>
            <a:off x="2191112" y="1574037"/>
            <a:ext cx="4106333" cy="646331"/>
          </a:xfrm>
          <a:prstGeom prst="rect">
            <a:avLst/>
          </a:prstGeom>
          <a:noFill/>
        </p:spPr>
        <p:txBody>
          <a:bodyPr wrap="square" rtlCol="0">
            <a:spAutoFit/>
          </a:bodyPr>
          <a:lstStyle/>
          <a:p>
            <a:pPr algn="ctr"/>
            <a:r>
              <a:rPr lang="en-US" dirty="0" smtClean="0"/>
              <a:t>Relative Importance of Shared Memory Communication to TCP</a:t>
            </a:r>
            <a:endParaRPr lang="en-US" dirty="0"/>
          </a:p>
        </p:txBody>
      </p:sp>
      <p:sp>
        <p:nvSpPr>
          <p:cNvPr id="14" name="Rectangle 13"/>
          <p:cNvSpPr/>
          <p:nvPr/>
        </p:nvSpPr>
        <p:spPr>
          <a:xfrm>
            <a:off x="2617216" y="4690818"/>
            <a:ext cx="3149600" cy="307777"/>
          </a:xfrm>
          <a:prstGeom prst="rect">
            <a:avLst/>
          </a:prstGeom>
        </p:spPr>
        <p:txBody>
          <a:bodyPr wrap="square">
            <a:spAutoFit/>
          </a:bodyPr>
          <a:lstStyle/>
          <a:p>
            <a:pPr algn="ctr"/>
            <a:r>
              <a:rPr lang="en-US" sz="1400" dirty="0" smtClean="0"/>
              <a:t>Default TCP implementation Latency</a:t>
            </a:r>
            <a:endParaRPr lang="en-US" sz="1400" dirty="0"/>
          </a:p>
        </p:txBody>
      </p:sp>
      <p:sp>
        <p:nvSpPr>
          <p:cNvPr id="8" name="TextBox 7"/>
          <p:cNvSpPr txBox="1"/>
          <p:nvPr/>
        </p:nvSpPr>
        <p:spPr>
          <a:xfrm>
            <a:off x="488710" y="2350458"/>
            <a:ext cx="1914832" cy="954107"/>
          </a:xfrm>
          <a:prstGeom prst="rect">
            <a:avLst/>
          </a:prstGeom>
          <a:noFill/>
        </p:spPr>
        <p:txBody>
          <a:bodyPr wrap="square" rtlCol="0">
            <a:spAutoFit/>
          </a:bodyPr>
          <a:lstStyle/>
          <a:p>
            <a:r>
              <a:rPr lang="en-US" sz="1400" dirty="0" smtClean="0"/>
              <a:t>A topology with communications going through all the workers arranged in a line</a:t>
            </a:r>
            <a:endParaRPr lang="en-US" sz="1400" dirty="0"/>
          </a:p>
        </p:txBody>
      </p:sp>
      <p:cxnSp>
        <p:nvCxnSpPr>
          <p:cNvPr id="11" name="Straight Arrow Connector 10"/>
          <p:cNvCxnSpPr/>
          <p:nvPr/>
        </p:nvCxnSpPr>
        <p:spPr>
          <a:xfrm flipH="1">
            <a:off x="7806944" y="2779776"/>
            <a:ext cx="1319666" cy="130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4670" y="5268555"/>
            <a:ext cx="3576044" cy="369332"/>
          </a:xfrm>
          <a:prstGeom prst="rect">
            <a:avLst/>
          </a:prstGeom>
          <a:noFill/>
        </p:spPr>
        <p:txBody>
          <a:bodyPr wrap="none" rtlCol="0">
            <a:spAutoFit/>
          </a:bodyPr>
          <a:lstStyle/>
          <a:p>
            <a:r>
              <a:rPr lang="en-US" dirty="0" smtClean="0"/>
              <a:t>About 25% reduction for 32 workers</a:t>
            </a:r>
            <a:endParaRPr lang="en-US" dirty="0"/>
          </a:p>
        </p:txBody>
      </p:sp>
    </p:spTree>
    <p:extLst>
      <p:ext uri="{BB962C8B-B14F-4D97-AF65-F5344CB8AC3E}">
        <p14:creationId xmlns:p14="http://schemas.microsoft.com/office/powerpoint/2010/main" val="648959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Broadcast Latency </a:t>
            </a:r>
            <a:r>
              <a:rPr lang="en-US" dirty="0" smtClean="0"/>
              <a:t>Improvement</a:t>
            </a:r>
            <a:endParaRPr lang="en-US" dirty="0"/>
          </a:p>
        </p:txBody>
      </p:sp>
      <p:sp>
        <p:nvSpPr>
          <p:cNvPr id="14" name="Rectangle 13"/>
          <p:cNvSpPr/>
          <p:nvPr/>
        </p:nvSpPr>
        <p:spPr>
          <a:xfrm>
            <a:off x="2361282" y="5545160"/>
            <a:ext cx="7327392" cy="461665"/>
          </a:xfrm>
          <a:prstGeom prst="rect">
            <a:avLst/>
          </a:prstGeom>
        </p:spPr>
        <p:txBody>
          <a:bodyPr wrap="square">
            <a:spAutoFit/>
          </a:bodyPr>
          <a:lstStyle/>
          <a:p>
            <a:r>
              <a:rPr lang="en-US" sz="1200" dirty="0"/>
              <a:t>Latency of </a:t>
            </a:r>
            <a:r>
              <a:rPr lang="en-US" sz="1200" dirty="0" smtClean="0"/>
              <a:t>binary </a:t>
            </a:r>
            <a:r>
              <a:rPr lang="en-US" sz="1200" dirty="0"/>
              <a:t>tree, flat tree and bi-directional ring </a:t>
            </a:r>
            <a:r>
              <a:rPr lang="en-US" sz="1200" dirty="0" smtClean="0"/>
              <a:t>implementations compared to serial implementation. </a:t>
            </a:r>
            <a:r>
              <a:rPr lang="en-US" sz="1200" dirty="0"/>
              <a:t>Different lines show varying parallel tasks with TCP communications and shared memory communications(SHM).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2748" y="1296140"/>
            <a:ext cx="7094808" cy="4145872"/>
          </a:xfrm>
          <a:prstGeom prst="rect">
            <a:avLst/>
          </a:prstGeom>
        </p:spPr>
      </p:pic>
      <p:sp>
        <p:nvSpPr>
          <p:cNvPr id="12" name="TextBox 11"/>
          <p:cNvSpPr txBox="1"/>
          <p:nvPr/>
        </p:nvSpPr>
        <p:spPr>
          <a:xfrm>
            <a:off x="8629385" y="1493141"/>
            <a:ext cx="1994291" cy="1169551"/>
          </a:xfrm>
          <a:prstGeom prst="rect">
            <a:avLst/>
          </a:prstGeom>
          <a:noFill/>
        </p:spPr>
        <p:txBody>
          <a:bodyPr wrap="square" rtlCol="0">
            <a:spAutoFit/>
          </a:bodyPr>
          <a:lstStyle/>
          <a:p>
            <a:r>
              <a:rPr lang="en-US" sz="1400" dirty="0" smtClean="0"/>
              <a:t>Speedup of latency with both TCP based and Shared Memory based communications for different algorithms</a:t>
            </a:r>
            <a:endParaRPr lang="en-US" sz="1400" dirty="0"/>
          </a:p>
        </p:txBody>
      </p:sp>
    </p:spTree>
    <p:extLst>
      <p:ext uri="{BB962C8B-B14F-4D97-AF65-F5344CB8AC3E}">
        <p14:creationId xmlns:p14="http://schemas.microsoft.com/office/powerpoint/2010/main" val="3594268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4128" y="5393641"/>
            <a:ext cx="7603744" cy="461665"/>
          </a:xfrm>
          <a:prstGeom prst="rect">
            <a:avLst/>
          </a:prstGeom>
        </p:spPr>
        <p:txBody>
          <a:bodyPr wrap="square">
            <a:spAutoFit/>
          </a:bodyPr>
          <a:lstStyle/>
          <a:p>
            <a:pPr algn="ctr"/>
            <a:r>
              <a:rPr lang="en-US" sz="1200" dirty="0"/>
              <a:t>Throughput of serial, binary tree, flat tree and ring implementations. Different lines show varying parallel tasks with TCP communications and shared memory communications (SHM)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2131" y="1127464"/>
            <a:ext cx="6187737" cy="4266177"/>
          </a:xfrm>
          <a:prstGeom prst="rect">
            <a:avLst/>
          </a:prstGeom>
        </p:spPr>
      </p:pic>
      <p:sp>
        <p:nvSpPr>
          <p:cNvPr id="2" name="Title 1"/>
          <p:cNvSpPr>
            <a:spLocks noGrp="1"/>
          </p:cNvSpPr>
          <p:nvPr>
            <p:ph type="title"/>
          </p:nvPr>
        </p:nvSpPr>
        <p:spPr/>
        <p:txBody>
          <a:bodyPr/>
          <a:lstStyle/>
          <a:p>
            <a:r>
              <a:rPr lang="en-US" dirty="0" smtClean="0"/>
              <a:t>Throughput</a:t>
            </a:r>
            <a:endParaRPr lang="en-US" dirty="0"/>
          </a:p>
        </p:txBody>
      </p:sp>
    </p:spTree>
    <p:extLst>
      <p:ext uri="{BB962C8B-B14F-4D97-AF65-F5344CB8AC3E}">
        <p14:creationId xmlns:p14="http://schemas.microsoft.com/office/powerpoint/2010/main" val="1943093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Implement the Shared memory and communication algorithms for other stream engines (Twitter Heron)</a:t>
            </a:r>
          </a:p>
          <a:p>
            <a:r>
              <a:rPr lang="en-US" dirty="0" smtClean="0"/>
              <a:t>Experiment on larger clusters with applications</a:t>
            </a:r>
          </a:p>
          <a:p>
            <a:r>
              <a:rPr lang="en-US" dirty="0" smtClean="0"/>
              <a:t>HPC Scheduler for Streaming applications (</a:t>
            </a:r>
            <a:r>
              <a:rPr lang="en-US" dirty="0" err="1" smtClean="0"/>
              <a:t>Slurm</a:t>
            </a:r>
            <a:r>
              <a:rPr lang="en-US" dirty="0" smtClean="0"/>
              <a:t>, Torque)</a:t>
            </a:r>
          </a:p>
          <a:p>
            <a:r>
              <a:rPr lang="en-US" dirty="0" smtClean="0"/>
              <a:t>C++ APIs for data processing</a:t>
            </a:r>
          </a:p>
          <a:p>
            <a:r>
              <a:rPr lang="en-US" dirty="0" smtClean="0"/>
              <a:t>High performance interconnects for high throughput low latency communications in HPC clusters</a:t>
            </a:r>
          </a:p>
          <a:p>
            <a:r>
              <a:rPr lang="en-US" dirty="0" smtClean="0"/>
              <a:t>Scheduling to take advantage of the shared memory &amp; collective communications</a:t>
            </a:r>
          </a:p>
          <a:p>
            <a:endParaRPr lang="en-US" dirty="0" smtClean="0"/>
          </a:p>
        </p:txBody>
      </p:sp>
    </p:spTree>
    <p:extLst>
      <p:ext uri="{BB962C8B-B14F-4D97-AF65-F5344CB8AC3E}">
        <p14:creationId xmlns:p14="http://schemas.microsoft.com/office/powerpoint/2010/main" val="2204962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Research Motivation</a:t>
            </a:r>
          </a:p>
          <a:p>
            <a:r>
              <a:rPr lang="en-US" dirty="0" smtClean="0"/>
              <a:t>Distributed stream processing systems (DSPFs)</a:t>
            </a:r>
            <a:endParaRPr lang="en-US" dirty="0" smtClean="0"/>
          </a:p>
          <a:p>
            <a:r>
              <a:rPr lang="en-US" dirty="0" smtClean="0"/>
              <a:t>Communication improvements</a:t>
            </a:r>
          </a:p>
          <a:p>
            <a:r>
              <a:rPr lang="en-US" dirty="0" smtClean="0"/>
              <a:t>Results</a:t>
            </a:r>
          </a:p>
          <a:p>
            <a:r>
              <a:rPr lang="en-US" dirty="0" smtClean="0"/>
              <a:t>Future </a:t>
            </a:r>
            <a:r>
              <a:rPr lang="en-US" dirty="0" smtClean="0"/>
              <a:t>work</a:t>
            </a:r>
            <a:endParaRPr lang="en-US" dirty="0"/>
          </a:p>
        </p:txBody>
      </p:sp>
    </p:spTree>
    <p:extLst>
      <p:ext uri="{BB962C8B-B14F-4D97-AF65-F5344CB8AC3E}">
        <p14:creationId xmlns:p14="http://schemas.microsoft.com/office/powerpoint/2010/main" val="2726751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Communication algorithms reduce the network traffic and increases throughput</a:t>
            </a:r>
          </a:p>
          <a:p>
            <a:r>
              <a:rPr lang="en-US" dirty="0" smtClean="0"/>
              <a:t>Ring gives the best throughput and binary tree best latency</a:t>
            </a:r>
          </a:p>
          <a:p>
            <a:r>
              <a:rPr lang="en-US" dirty="0" smtClean="0"/>
              <a:t>Shared memory communications reduce the latency further but not throughput because TCP is the bottleneck</a:t>
            </a:r>
            <a:endParaRPr lang="en-US" dirty="0"/>
          </a:p>
          <a:p>
            <a:endParaRPr lang="en-US" dirty="0" smtClean="0"/>
          </a:p>
          <a:p>
            <a:pPr marL="457200" lvl="1" indent="0">
              <a:buNone/>
            </a:pPr>
            <a:endParaRPr lang="en-US" dirty="0" smtClean="0"/>
          </a:p>
          <a:p>
            <a:endParaRPr lang="en-US" dirty="0"/>
          </a:p>
        </p:txBody>
      </p:sp>
      <p:sp>
        <p:nvSpPr>
          <p:cNvPr id="4" name="Rectangle 3"/>
          <p:cNvSpPr/>
          <p:nvPr/>
        </p:nvSpPr>
        <p:spPr>
          <a:xfrm>
            <a:off x="838200" y="4847609"/>
            <a:ext cx="10515600" cy="923330"/>
          </a:xfrm>
          <a:prstGeom prst="rect">
            <a:avLst/>
          </a:prstGeom>
        </p:spPr>
        <p:txBody>
          <a:bodyPr wrap="square">
            <a:spAutoFit/>
          </a:bodyPr>
          <a:lstStyle/>
          <a:p>
            <a:r>
              <a:rPr lang="en-US" dirty="0"/>
              <a:t>This work was partially supported by NSF CIF21 DIBBS 1443054 and AFOSR FA9550-13-1-0225 awards. We would also like to express our gratitude to the staff and system administrators at the Digital Science Center (DSC) at Indiana University for supporting us on this work. </a:t>
            </a:r>
          </a:p>
        </p:txBody>
      </p:sp>
    </p:spTree>
    <p:extLst>
      <p:ext uri="{BB962C8B-B14F-4D97-AF65-F5344CB8AC3E}">
        <p14:creationId xmlns:p14="http://schemas.microsoft.com/office/powerpoint/2010/main" val="639070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smtClean="0"/>
              <a:t>Projects </a:t>
            </a:r>
            <a:r>
              <a:rPr lang="en-US" dirty="0" smtClean="0"/>
              <a:t>https</a:t>
            </a:r>
            <a:r>
              <a:rPr lang="en-US" dirty="0"/>
              <a:t>://github.com/iotcloud</a:t>
            </a:r>
            <a:endParaRPr lang="en-US" dirty="0" smtClean="0"/>
          </a:p>
          <a:p>
            <a:r>
              <a:rPr lang="en-US" dirty="0" smtClean="0"/>
              <a:t>SLAM </a:t>
            </a:r>
            <a:r>
              <a:rPr lang="en-US" dirty="0">
                <a:hlinkClick r:id="rId2"/>
              </a:rPr>
              <a:t>http://</a:t>
            </a:r>
            <a:r>
              <a:rPr lang="en-US" dirty="0" smtClean="0">
                <a:hlinkClick r:id="rId2"/>
              </a:rPr>
              <a:t>dl.acm.org/citation.cfm?id=2896433</a:t>
            </a:r>
            <a:endParaRPr lang="en-US" dirty="0" smtClean="0"/>
          </a:p>
          <a:p>
            <a:r>
              <a:rPr lang="en-US" dirty="0" smtClean="0"/>
              <a:t>Collision </a:t>
            </a:r>
            <a:r>
              <a:rPr lang="en-US" dirty="0"/>
              <a:t>Avoidance </a:t>
            </a:r>
            <a:r>
              <a:rPr lang="en-US" dirty="0">
                <a:hlinkClick r:id="rId3"/>
              </a:rPr>
              <a:t>http://</a:t>
            </a:r>
            <a:r>
              <a:rPr lang="en-US" dirty="0" smtClean="0">
                <a:hlinkClick r:id="rId3"/>
              </a:rPr>
              <a:t>goo.gl/xdB8LZ</a:t>
            </a:r>
            <a:endParaRPr lang="en-US" dirty="0" smtClean="0"/>
          </a:p>
          <a:p>
            <a:r>
              <a:rPr lang="en-US" dirty="0" smtClean="0"/>
              <a:t>Time series data visualization </a:t>
            </a:r>
            <a:r>
              <a:rPr lang="en-US" dirty="0">
                <a:hlinkClick r:id="rId4"/>
              </a:rPr>
              <a:t>http://</a:t>
            </a:r>
            <a:r>
              <a:rPr lang="en-US" dirty="0" smtClean="0">
                <a:hlinkClick r:id="rId4"/>
              </a:rPr>
              <a:t>dsc.soic.indiana.edu/publications/tsmap3d.pdf</a:t>
            </a:r>
            <a:endParaRPr lang="en-US" dirty="0" smtClean="0"/>
          </a:p>
          <a:p>
            <a:r>
              <a:rPr lang="en-US" dirty="0"/>
              <a:t>Apache Storm </a:t>
            </a:r>
            <a:r>
              <a:rPr lang="en-US" dirty="0">
                <a:hlinkClick r:id="rId5"/>
              </a:rPr>
              <a:t>http://storm.apache.org/</a:t>
            </a:r>
            <a:endParaRPr lang="en-US" dirty="0"/>
          </a:p>
          <a:p>
            <a:r>
              <a:rPr lang="en-US" dirty="0"/>
              <a:t>Twitter Heron https://github.com/twitter/heron</a:t>
            </a:r>
          </a:p>
          <a:p>
            <a:pPr lvl="1"/>
            <a:endParaRPr lang="en-US" dirty="0" smtClean="0"/>
          </a:p>
          <a:p>
            <a:pPr lvl="1"/>
            <a:endParaRPr lang="en-US" dirty="0"/>
          </a:p>
        </p:txBody>
      </p:sp>
    </p:spTree>
    <p:extLst>
      <p:ext uri="{BB962C8B-B14F-4D97-AF65-F5344CB8AC3E}">
        <p14:creationId xmlns:p14="http://schemas.microsoft.com/office/powerpoint/2010/main" val="3157346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&amp; Motivation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47777" y="3116063"/>
            <a:ext cx="1459475" cy="154265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322" y="3116063"/>
            <a:ext cx="2490163" cy="1544841"/>
          </a:xfrm>
          <a:prstGeom prst="rect">
            <a:avLst/>
          </a:prstGeom>
        </p:spPr>
      </p:pic>
      <p:sp>
        <p:nvSpPr>
          <p:cNvPr id="6" name="TextBox 5"/>
          <p:cNvSpPr txBox="1"/>
          <p:nvPr/>
        </p:nvSpPr>
        <p:spPr>
          <a:xfrm>
            <a:off x="3009536" y="4666596"/>
            <a:ext cx="2335959" cy="646331"/>
          </a:xfrm>
          <a:prstGeom prst="rect">
            <a:avLst/>
          </a:prstGeom>
          <a:noFill/>
        </p:spPr>
        <p:txBody>
          <a:bodyPr wrap="square" rtlCol="0">
            <a:spAutoFit/>
          </a:bodyPr>
          <a:lstStyle/>
          <a:p>
            <a:pPr algn="ctr"/>
            <a:r>
              <a:rPr lang="en-US" dirty="0" smtClean="0"/>
              <a:t>Robot with a Laser Range Finder</a:t>
            </a:r>
            <a:endParaRPr lang="en-US" dirty="0"/>
          </a:p>
        </p:txBody>
      </p:sp>
      <p:sp>
        <p:nvSpPr>
          <p:cNvPr id="7" name="TextBox 6"/>
          <p:cNvSpPr txBox="1"/>
          <p:nvPr/>
        </p:nvSpPr>
        <p:spPr>
          <a:xfrm>
            <a:off x="474215" y="4805096"/>
            <a:ext cx="2686376" cy="369332"/>
          </a:xfrm>
          <a:prstGeom prst="rect">
            <a:avLst/>
          </a:prstGeom>
          <a:noFill/>
        </p:spPr>
        <p:txBody>
          <a:bodyPr wrap="none" rtlCol="0">
            <a:spAutoFit/>
          </a:bodyPr>
          <a:lstStyle/>
          <a:p>
            <a:r>
              <a:rPr lang="en-US" dirty="0" smtClean="0"/>
              <a:t>Map Built from Robot data</a:t>
            </a:r>
            <a:endParaRPr lang="en-US" dirty="0"/>
          </a:p>
        </p:txBody>
      </p:sp>
      <p:sp>
        <p:nvSpPr>
          <p:cNvPr id="8" name="TextBox 7"/>
          <p:cNvSpPr txBox="1"/>
          <p:nvPr/>
        </p:nvSpPr>
        <p:spPr>
          <a:xfrm>
            <a:off x="2943695" y="1747885"/>
            <a:ext cx="2190856" cy="369332"/>
          </a:xfrm>
          <a:prstGeom prst="rect">
            <a:avLst/>
          </a:prstGeom>
          <a:noFill/>
        </p:spPr>
        <p:txBody>
          <a:bodyPr wrap="none" rtlCol="0">
            <a:spAutoFit/>
          </a:bodyPr>
          <a:lstStyle/>
          <a:p>
            <a:r>
              <a:rPr lang="en-US" dirty="0" smtClean="0"/>
              <a:t>Robotics Applications</a:t>
            </a:r>
            <a:endParaRPr lang="en-US" dirty="0"/>
          </a:p>
        </p:txBody>
      </p:sp>
      <p:pic>
        <p:nvPicPr>
          <p:cNvPr id="9"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3515" y="3071578"/>
            <a:ext cx="2379753" cy="1587142"/>
          </a:xfrm>
          <a:prstGeom prst="rect">
            <a:avLst/>
          </a:prstGeom>
        </p:spPr>
      </p:pic>
      <p:sp>
        <p:nvSpPr>
          <p:cNvPr id="10" name="TextBox 9"/>
          <p:cNvSpPr txBox="1"/>
          <p:nvPr/>
        </p:nvSpPr>
        <p:spPr>
          <a:xfrm>
            <a:off x="5156789" y="4666596"/>
            <a:ext cx="2821777" cy="646331"/>
          </a:xfrm>
          <a:prstGeom prst="rect">
            <a:avLst/>
          </a:prstGeom>
          <a:noFill/>
        </p:spPr>
        <p:txBody>
          <a:bodyPr wrap="square" rtlCol="0">
            <a:spAutoFit/>
          </a:bodyPr>
          <a:lstStyle/>
          <a:p>
            <a:pPr algn="ctr"/>
            <a:r>
              <a:rPr lang="en-US" dirty="0" smtClean="0"/>
              <a:t>Robots need to avoid collisions when they move</a:t>
            </a:r>
            <a:endParaRPr lang="en-US" dirty="0"/>
          </a:p>
        </p:txBody>
      </p:sp>
      <p:sp>
        <p:nvSpPr>
          <p:cNvPr id="11" name="Rectangle 10"/>
          <p:cNvSpPr/>
          <p:nvPr/>
        </p:nvSpPr>
        <p:spPr>
          <a:xfrm>
            <a:off x="5134551" y="2347690"/>
            <a:ext cx="2746265" cy="369332"/>
          </a:xfrm>
          <a:prstGeom prst="rect">
            <a:avLst/>
          </a:prstGeom>
        </p:spPr>
        <p:txBody>
          <a:bodyPr wrap="none">
            <a:spAutoFit/>
          </a:bodyPr>
          <a:lstStyle/>
          <a:p>
            <a:r>
              <a:rPr lang="en-US" dirty="0"/>
              <a:t>N-Body Collision Avoidance</a:t>
            </a:r>
          </a:p>
        </p:txBody>
      </p:sp>
      <p:sp>
        <p:nvSpPr>
          <p:cNvPr id="12" name="Rectangle 11"/>
          <p:cNvSpPr/>
          <p:nvPr/>
        </p:nvSpPr>
        <p:spPr>
          <a:xfrm>
            <a:off x="680033" y="2347690"/>
            <a:ext cx="3907352" cy="369332"/>
          </a:xfrm>
          <a:prstGeom prst="rect">
            <a:avLst/>
          </a:prstGeom>
        </p:spPr>
        <p:txBody>
          <a:bodyPr wrap="none">
            <a:spAutoFit/>
          </a:bodyPr>
          <a:lstStyle/>
          <a:p>
            <a:r>
              <a:rPr lang="en-US" dirty="0"/>
              <a:t>Simultaneous Localization and Mapping</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2487" y="3047310"/>
            <a:ext cx="3038589" cy="1611410"/>
          </a:xfrm>
          <a:prstGeom prst="rect">
            <a:avLst/>
          </a:prstGeom>
        </p:spPr>
      </p:pic>
      <p:sp>
        <p:nvSpPr>
          <p:cNvPr id="13" name="TextBox 12"/>
          <p:cNvSpPr txBox="1"/>
          <p:nvPr/>
        </p:nvSpPr>
        <p:spPr>
          <a:xfrm>
            <a:off x="8432487" y="2341032"/>
            <a:ext cx="3038589" cy="646331"/>
          </a:xfrm>
          <a:prstGeom prst="rect">
            <a:avLst/>
          </a:prstGeom>
          <a:noFill/>
        </p:spPr>
        <p:txBody>
          <a:bodyPr wrap="square" rtlCol="0">
            <a:spAutoFit/>
          </a:bodyPr>
          <a:lstStyle/>
          <a:p>
            <a:r>
              <a:rPr lang="en-US" dirty="0" smtClean="0"/>
              <a:t>Time series data visualization in real time</a:t>
            </a:r>
            <a:endParaRPr lang="en-US" dirty="0"/>
          </a:p>
        </p:txBody>
      </p:sp>
      <p:sp>
        <p:nvSpPr>
          <p:cNvPr id="14" name="TextBox 13"/>
          <p:cNvSpPr txBox="1"/>
          <p:nvPr/>
        </p:nvSpPr>
        <p:spPr>
          <a:xfrm>
            <a:off x="3459912" y="5323598"/>
            <a:ext cx="1929503" cy="369332"/>
          </a:xfrm>
          <a:prstGeom prst="rect">
            <a:avLst/>
          </a:prstGeom>
          <a:noFill/>
        </p:spPr>
        <p:txBody>
          <a:bodyPr wrap="none" rtlCol="0">
            <a:spAutoFit/>
          </a:bodyPr>
          <a:lstStyle/>
          <a:p>
            <a:r>
              <a:rPr lang="en-US" dirty="0" smtClean="0"/>
              <a:t>Cloud Applications</a:t>
            </a:r>
            <a:endParaRPr lang="en-US" dirty="0"/>
          </a:p>
        </p:txBody>
      </p:sp>
      <p:sp>
        <p:nvSpPr>
          <p:cNvPr id="15" name="TextBox 14"/>
          <p:cNvSpPr txBox="1"/>
          <p:nvPr/>
        </p:nvSpPr>
        <p:spPr>
          <a:xfrm>
            <a:off x="9210502" y="5304049"/>
            <a:ext cx="1774012" cy="369332"/>
          </a:xfrm>
          <a:prstGeom prst="rect">
            <a:avLst/>
          </a:prstGeom>
          <a:noFill/>
        </p:spPr>
        <p:txBody>
          <a:bodyPr wrap="none" rtlCol="0">
            <a:spAutoFit/>
          </a:bodyPr>
          <a:lstStyle/>
          <a:p>
            <a:r>
              <a:rPr lang="en-US" dirty="0" smtClean="0"/>
              <a:t>HPC Applications</a:t>
            </a:r>
            <a:endParaRPr lang="en-US" dirty="0"/>
          </a:p>
        </p:txBody>
      </p:sp>
      <p:sp>
        <p:nvSpPr>
          <p:cNvPr id="16" name="TextBox 15"/>
          <p:cNvSpPr txBox="1"/>
          <p:nvPr/>
        </p:nvSpPr>
        <p:spPr>
          <a:xfrm>
            <a:off x="9090740" y="4620430"/>
            <a:ext cx="1768048" cy="369332"/>
          </a:xfrm>
          <a:prstGeom prst="rect">
            <a:avLst/>
          </a:prstGeom>
          <a:noFill/>
        </p:spPr>
        <p:txBody>
          <a:bodyPr wrap="none" rtlCol="0">
            <a:spAutoFit/>
          </a:bodyPr>
          <a:lstStyle/>
          <a:p>
            <a:r>
              <a:rPr lang="en-US" dirty="0" smtClean="0"/>
              <a:t>Work in progress</a:t>
            </a:r>
            <a:endParaRPr lang="en-US" dirty="0"/>
          </a:p>
        </p:txBody>
      </p:sp>
    </p:spTree>
    <p:extLst>
      <p:ext uri="{BB962C8B-B14F-4D97-AF65-F5344CB8AC3E}">
        <p14:creationId xmlns:p14="http://schemas.microsoft.com/office/powerpoint/2010/main" val="3399432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796664" y="2486563"/>
            <a:ext cx="733245" cy="11516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Data pipeline</a:t>
            </a:r>
            <a:endParaRPr lang="en-US" dirty="0"/>
          </a:p>
        </p:txBody>
      </p:sp>
      <p:sp>
        <p:nvSpPr>
          <p:cNvPr id="5" name="Rectangle 4"/>
          <p:cNvSpPr/>
          <p:nvPr/>
        </p:nvSpPr>
        <p:spPr>
          <a:xfrm>
            <a:off x="3414280" y="2428334"/>
            <a:ext cx="185469" cy="126808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Flowchart: Direct Access Storage 5"/>
          <p:cNvSpPr/>
          <p:nvPr/>
        </p:nvSpPr>
        <p:spPr>
          <a:xfrm>
            <a:off x="4865674" y="2660126"/>
            <a:ext cx="595223" cy="301924"/>
          </a:xfrm>
          <a:prstGeom prst="flowChartMagneticDrum">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Flowchart: Direct Access Storage 6"/>
          <p:cNvSpPr/>
          <p:nvPr/>
        </p:nvSpPr>
        <p:spPr>
          <a:xfrm>
            <a:off x="4861360" y="3213339"/>
            <a:ext cx="595223" cy="301924"/>
          </a:xfrm>
          <a:prstGeom prst="flowChartMagneticDrum">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9" name="Straight Arrow Connector 8"/>
          <p:cNvCxnSpPr/>
          <p:nvPr/>
        </p:nvCxnSpPr>
        <p:spPr>
          <a:xfrm>
            <a:off x="3841802" y="3329091"/>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25510" y="3329091"/>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70104" y="3918873"/>
            <a:ext cx="1764201" cy="646331"/>
          </a:xfrm>
          <a:prstGeom prst="rect">
            <a:avLst/>
          </a:prstGeom>
          <a:noFill/>
        </p:spPr>
        <p:txBody>
          <a:bodyPr wrap="none" rtlCol="0">
            <a:spAutoFit/>
          </a:bodyPr>
          <a:lstStyle/>
          <a:p>
            <a:pPr algn="ctr"/>
            <a:r>
              <a:rPr lang="en-US" dirty="0" smtClean="0"/>
              <a:t>Message Brokers</a:t>
            </a:r>
          </a:p>
          <a:p>
            <a:pPr algn="ctr"/>
            <a:r>
              <a:rPr lang="en-US" dirty="0" err="1" smtClean="0"/>
              <a:t>RabbitMQ</a:t>
            </a:r>
            <a:r>
              <a:rPr lang="en-US" dirty="0" smtClean="0"/>
              <a:t>, Kafka</a:t>
            </a:r>
            <a:endParaRPr lang="en-US" dirty="0"/>
          </a:p>
        </p:txBody>
      </p:sp>
      <p:cxnSp>
        <p:nvCxnSpPr>
          <p:cNvPr id="17" name="Straight Arrow Connector 16"/>
          <p:cNvCxnSpPr/>
          <p:nvPr/>
        </p:nvCxnSpPr>
        <p:spPr>
          <a:xfrm>
            <a:off x="2680318" y="3329091"/>
            <a:ext cx="5068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06620" y="3918873"/>
            <a:ext cx="1000787" cy="369332"/>
          </a:xfrm>
          <a:prstGeom prst="rect">
            <a:avLst/>
          </a:prstGeom>
          <a:noFill/>
        </p:spPr>
        <p:txBody>
          <a:bodyPr wrap="none" rtlCol="0">
            <a:spAutoFit/>
          </a:bodyPr>
          <a:lstStyle/>
          <a:p>
            <a:r>
              <a:rPr lang="en-US" dirty="0" smtClean="0"/>
              <a:t>Gateway</a:t>
            </a:r>
            <a:endParaRPr lang="en-US" dirty="0"/>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728" y="2637436"/>
            <a:ext cx="1325590" cy="994192"/>
          </a:xfrm>
          <a:prstGeom prst="rect">
            <a:avLst/>
          </a:prstGeom>
        </p:spPr>
      </p:pic>
      <p:sp>
        <p:nvSpPr>
          <p:cNvPr id="20" name="Rectangle 19"/>
          <p:cNvSpPr/>
          <p:nvPr/>
        </p:nvSpPr>
        <p:spPr>
          <a:xfrm>
            <a:off x="6671130" y="1888645"/>
            <a:ext cx="4063438" cy="2560430"/>
          </a:xfrm>
          <a:prstGeom prst="rect">
            <a:avLst/>
          </a:prstGeom>
          <a:ln>
            <a:solidFill>
              <a:schemeClr val="tx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1" name="Group 20"/>
          <p:cNvGrpSpPr/>
          <p:nvPr/>
        </p:nvGrpSpPr>
        <p:grpSpPr>
          <a:xfrm>
            <a:off x="6840517" y="1957690"/>
            <a:ext cx="3599875" cy="2393232"/>
            <a:chOff x="99493" y="1349741"/>
            <a:chExt cx="3599875" cy="2393232"/>
          </a:xfrm>
        </p:grpSpPr>
        <p:sp>
          <p:nvSpPr>
            <p:cNvPr id="22" name="Rectangle 21"/>
            <p:cNvSpPr/>
            <p:nvPr/>
          </p:nvSpPr>
          <p:spPr>
            <a:xfrm>
              <a:off x="581176" y="17250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p:nvPr/>
          </p:nvSpPr>
          <p:spPr>
            <a:xfrm>
              <a:off x="428776" y="15726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p:cNvSpPr/>
            <p:nvPr/>
          </p:nvSpPr>
          <p:spPr>
            <a:xfrm>
              <a:off x="276376" y="1420245"/>
              <a:ext cx="3118192" cy="201792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5" name="Group 24"/>
            <p:cNvGrpSpPr/>
            <p:nvPr/>
          </p:nvGrpSpPr>
          <p:grpSpPr>
            <a:xfrm>
              <a:off x="99493" y="1349741"/>
              <a:ext cx="3219690" cy="1939719"/>
              <a:chOff x="4000067" y="2504164"/>
              <a:chExt cx="3219690" cy="1939719"/>
            </a:xfrm>
          </p:grpSpPr>
          <p:sp>
            <p:nvSpPr>
              <p:cNvPr id="27" name="Rectangle 26"/>
              <p:cNvSpPr/>
              <p:nvPr/>
            </p:nvSpPr>
            <p:spPr>
              <a:xfrm>
                <a:off x="4000067" y="2504164"/>
                <a:ext cx="3159731" cy="19397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ounded Rectangle 27"/>
              <p:cNvSpPr/>
              <p:nvPr/>
            </p:nvSpPr>
            <p:spPr>
              <a:xfrm>
                <a:off x="4523661" y="3578953"/>
                <a:ext cx="2161873" cy="30213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9" name="Oval 28"/>
              <p:cNvSpPr/>
              <p:nvPr/>
            </p:nvSpPr>
            <p:spPr>
              <a:xfrm>
                <a:off x="5055385" y="3121308"/>
                <a:ext cx="194345" cy="194345"/>
              </a:xfrm>
              <a:prstGeom prst="ellipse">
                <a:avLst/>
              </a:prstGeom>
              <a:solidFill>
                <a:schemeClr val="accent1">
                  <a:lumMod val="40000"/>
                  <a:lumOff val="60000"/>
                </a:schemeClr>
              </a:solidFill>
              <a:ln>
                <a:solidFill>
                  <a:schemeClr val="accent1">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Oval 29"/>
              <p:cNvSpPr/>
              <p:nvPr/>
            </p:nvSpPr>
            <p:spPr>
              <a:xfrm>
                <a:off x="6320460" y="3639179"/>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Oval 30"/>
              <p:cNvSpPr/>
              <p:nvPr/>
            </p:nvSpPr>
            <p:spPr>
              <a:xfrm>
                <a:off x="4680787" y="3639179"/>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Oval 31"/>
              <p:cNvSpPr/>
              <p:nvPr/>
            </p:nvSpPr>
            <p:spPr>
              <a:xfrm>
                <a:off x="5767151" y="3624356"/>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Oval 32"/>
              <p:cNvSpPr/>
              <p:nvPr/>
            </p:nvSpPr>
            <p:spPr>
              <a:xfrm>
                <a:off x="5205418" y="3645205"/>
                <a:ext cx="194345" cy="19434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4" name="Oval 33"/>
              <p:cNvSpPr/>
              <p:nvPr/>
            </p:nvSpPr>
            <p:spPr>
              <a:xfrm>
                <a:off x="5202455" y="4143706"/>
                <a:ext cx="194345" cy="1943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35" name="Straight Connector 34"/>
              <p:cNvCxnSpPr/>
              <p:nvPr/>
            </p:nvCxnSpPr>
            <p:spPr>
              <a:xfrm flipV="1">
                <a:off x="5579282" y="3875565"/>
                <a:ext cx="0" cy="199726"/>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36" name="Oval 35"/>
              <p:cNvSpPr/>
              <p:nvPr/>
            </p:nvSpPr>
            <p:spPr>
              <a:xfrm>
                <a:off x="6051496" y="2595285"/>
                <a:ext cx="194345" cy="1943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7" name="Oval 36"/>
              <p:cNvSpPr/>
              <p:nvPr/>
            </p:nvSpPr>
            <p:spPr>
              <a:xfrm>
                <a:off x="5956442" y="4143706"/>
                <a:ext cx="194345" cy="19434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8" name="Oval 37"/>
              <p:cNvSpPr/>
              <p:nvPr/>
            </p:nvSpPr>
            <p:spPr>
              <a:xfrm>
                <a:off x="6059426" y="3132216"/>
                <a:ext cx="194345" cy="1943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39" name="Straight Arrow Connector 38"/>
              <p:cNvCxnSpPr>
                <a:stCxn id="48" idx="0"/>
                <a:endCxn id="50" idx="2"/>
              </p:cNvCxnSpPr>
              <p:nvPr/>
            </p:nvCxnSpPr>
            <p:spPr>
              <a:xfrm flipH="1" flipV="1">
                <a:off x="6124236" y="2850859"/>
                <a:ext cx="1664" cy="2250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Oval 39"/>
              <p:cNvSpPr/>
              <p:nvPr/>
            </p:nvSpPr>
            <p:spPr>
              <a:xfrm>
                <a:off x="5061801" y="2599373"/>
                <a:ext cx="194345" cy="194345"/>
              </a:xfrm>
              <a:prstGeom prst="ellipse">
                <a:avLst/>
              </a:prstGeom>
              <a:solidFill>
                <a:srgbClr val="00B0F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1" name="Straight Arrow Connector 40"/>
              <p:cNvCxnSpPr>
                <a:stCxn id="47" idx="0"/>
              </p:cNvCxnSpPr>
              <p:nvPr/>
            </p:nvCxnSpPr>
            <p:spPr>
              <a:xfrm flipH="1" flipV="1">
                <a:off x="5126576" y="2876391"/>
                <a:ext cx="4684" cy="1979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4032719" y="2549058"/>
                <a:ext cx="696862" cy="369332"/>
              </a:xfrm>
              <a:prstGeom prst="rect">
                <a:avLst/>
              </a:prstGeom>
              <a:noFill/>
            </p:spPr>
            <p:txBody>
              <a:bodyPr wrap="square" rtlCol="0">
                <a:spAutoFit/>
              </a:bodyPr>
              <a:lstStyle/>
              <a:p>
                <a:r>
                  <a:rPr lang="en-US" sz="900" dirty="0" smtClean="0"/>
                  <a:t>Sending to </a:t>
                </a:r>
              </a:p>
              <a:p>
                <a:r>
                  <a:rPr lang="en-US" sz="900" dirty="0" smtClean="0"/>
                  <a:t>pub-sub</a:t>
                </a:r>
                <a:endParaRPr lang="en-US" sz="900" dirty="0"/>
              </a:p>
            </p:txBody>
          </p:sp>
          <p:sp>
            <p:nvSpPr>
              <p:cNvPr id="43" name="TextBox 42"/>
              <p:cNvSpPr txBox="1"/>
              <p:nvPr/>
            </p:nvSpPr>
            <p:spPr>
              <a:xfrm>
                <a:off x="6522895" y="2521858"/>
                <a:ext cx="696862" cy="507831"/>
              </a:xfrm>
              <a:prstGeom prst="rect">
                <a:avLst/>
              </a:prstGeom>
              <a:noFill/>
            </p:spPr>
            <p:txBody>
              <a:bodyPr wrap="square" rtlCol="0">
                <a:spAutoFit/>
              </a:bodyPr>
              <a:lstStyle/>
              <a:p>
                <a:r>
                  <a:rPr lang="en-US" sz="900" dirty="0" smtClean="0"/>
                  <a:t>Sending to </a:t>
                </a:r>
              </a:p>
              <a:p>
                <a:r>
                  <a:rPr lang="en-US" sz="900" dirty="0" smtClean="0"/>
                  <a:t>Persisting </a:t>
                </a:r>
              </a:p>
              <a:p>
                <a:r>
                  <a:rPr lang="en-US" sz="900" dirty="0" smtClean="0"/>
                  <a:t>to storage</a:t>
                </a:r>
                <a:endParaRPr lang="en-US" sz="900" dirty="0"/>
              </a:p>
            </p:txBody>
          </p:sp>
          <p:sp>
            <p:nvSpPr>
              <p:cNvPr id="44" name="Rounded Rectangle 43"/>
              <p:cNvSpPr/>
              <p:nvPr/>
            </p:nvSpPr>
            <p:spPr>
              <a:xfrm>
                <a:off x="4870639" y="4083140"/>
                <a:ext cx="1508510" cy="306081"/>
              </a:xfrm>
              <a:prstGeom prst="round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7" name="Rounded Rectangle 46"/>
              <p:cNvSpPr/>
              <p:nvPr/>
            </p:nvSpPr>
            <p:spPr>
              <a:xfrm>
                <a:off x="4763196" y="3074358"/>
                <a:ext cx="736127" cy="30213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Rounded Rectangle 47"/>
              <p:cNvSpPr/>
              <p:nvPr/>
            </p:nvSpPr>
            <p:spPr>
              <a:xfrm>
                <a:off x="5757836" y="3075957"/>
                <a:ext cx="736127" cy="302135"/>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9" name="Rounded Rectangle 48"/>
              <p:cNvSpPr/>
              <p:nvPr/>
            </p:nvSpPr>
            <p:spPr>
              <a:xfrm>
                <a:off x="4750362" y="2562328"/>
                <a:ext cx="736127" cy="302135"/>
              </a:xfrm>
              <a:prstGeom prst="roundRect">
                <a:avLst/>
              </a:prstGeom>
              <a:noFill/>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Rounded Rectangle 49"/>
              <p:cNvSpPr/>
              <p:nvPr/>
            </p:nvSpPr>
            <p:spPr>
              <a:xfrm>
                <a:off x="5756172" y="2548724"/>
                <a:ext cx="736127" cy="30213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1" name="Elbow Connector 50"/>
              <p:cNvCxnSpPr>
                <a:stCxn id="47" idx="1"/>
                <a:endCxn id="28" idx="1"/>
              </p:cNvCxnSpPr>
              <p:nvPr/>
            </p:nvCxnSpPr>
            <p:spPr>
              <a:xfrm rot="10800000" flipV="1">
                <a:off x="4523662" y="3225425"/>
                <a:ext cx="239535" cy="504595"/>
              </a:xfrm>
              <a:prstGeom prst="bentConnector3">
                <a:avLst>
                  <a:gd name="adj1" fmla="val 195435"/>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V="1">
                <a:off x="5133859" y="3344848"/>
                <a:ext cx="1804" cy="228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p:cNvCxnSpPr>
                <a:endCxn id="48" idx="2"/>
              </p:cNvCxnSpPr>
              <p:nvPr/>
            </p:nvCxnSpPr>
            <p:spPr>
              <a:xfrm flipH="1" flipV="1">
                <a:off x="6125900" y="3378092"/>
                <a:ext cx="6172" cy="1798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TextBox 53"/>
              <p:cNvSpPr txBox="1"/>
              <p:nvPr/>
            </p:nvSpPr>
            <p:spPr>
              <a:xfrm>
                <a:off x="4039446" y="3992991"/>
                <a:ext cx="739222" cy="400110"/>
              </a:xfrm>
              <a:prstGeom prst="rect">
                <a:avLst/>
              </a:prstGeom>
              <a:noFill/>
            </p:spPr>
            <p:txBody>
              <a:bodyPr wrap="square" rtlCol="0">
                <a:spAutoFit/>
              </a:bodyPr>
              <a:lstStyle/>
              <a:p>
                <a:r>
                  <a:rPr lang="en-US" sz="1000" dirty="0" smtClean="0"/>
                  <a:t>Streaming </a:t>
                </a:r>
              </a:p>
              <a:p>
                <a:r>
                  <a:rPr lang="en-US" sz="1000" dirty="0" smtClean="0"/>
                  <a:t>workflow</a:t>
                </a:r>
                <a:endParaRPr lang="en-US" sz="1000" dirty="0"/>
              </a:p>
            </p:txBody>
          </p:sp>
        </p:grpSp>
        <p:sp>
          <p:nvSpPr>
            <p:cNvPr id="26" name="TextBox 25"/>
            <p:cNvSpPr txBox="1"/>
            <p:nvPr/>
          </p:nvSpPr>
          <p:spPr>
            <a:xfrm>
              <a:off x="2435235" y="2701609"/>
              <a:ext cx="993626" cy="584775"/>
            </a:xfrm>
            <a:prstGeom prst="rect">
              <a:avLst/>
            </a:prstGeom>
            <a:noFill/>
          </p:spPr>
          <p:txBody>
            <a:bodyPr wrap="square" rtlCol="0">
              <a:spAutoFit/>
            </a:bodyPr>
            <a:lstStyle/>
            <a:p>
              <a:r>
                <a:rPr lang="en-US" sz="800" dirty="0" smtClean="0"/>
                <a:t>A stream application with some tasks running in parallel</a:t>
              </a:r>
              <a:endParaRPr lang="en-US" sz="800" dirty="0"/>
            </a:p>
          </p:txBody>
        </p:sp>
      </p:grpSp>
      <p:sp>
        <p:nvSpPr>
          <p:cNvPr id="55" name="TextBox 54"/>
          <p:cNvSpPr txBox="1"/>
          <p:nvPr/>
        </p:nvSpPr>
        <p:spPr>
          <a:xfrm>
            <a:off x="9833549" y="2544277"/>
            <a:ext cx="736099" cy="553998"/>
          </a:xfrm>
          <a:prstGeom prst="rect">
            <a:avLst/>
          </a:prstGeom>
          <a:solidFill>
            <a:schemeClr val="bg1"/>
          </a:solidFill>
        </p:spPr>
        <p:txBody>
          <a:bodyPr wrap="none" rtlCol="0">
            <a:spAutoFit/>
          </a:bodyPr>
          <a:lstStyle/>
          <a:p>
            <a:r>
              <a:rPr lang="en-US" sz="1000" dirty="0" smtClean="0"/>
              <a:t>Multiple </a:t>
            </a:r>
          </a:p>
          <a:p>
            <a:r>
              <a:rPr lang="en-US" sz="1000" dirty="0" smtClean="0"/>
              <a:t>streaming </a:t>
            </a:r>
          </a:p>
          <a:p>
            <a:r>
              <a:rPr lang="en-US" sz="1000" dirty="0" smtClean="0"/>
              <a:t>workflows</a:t>
            </a:r>
            <a:endParaRPr lang="en-US" sz="1000" dirty="0"/>
          </a:p>
        </p:txBody>
      </p:sp>
      <p:sp>
        <p:nvSpPr>
          <p:cNvPr id="63" name="TextBox 62"/>
          <p:cNvSpPr txBox="1"/>
          <p:nvPr/>
        </p:nvSpPr>
        <p:spPr>
          <a:xfrm>
            <a:off x="7603646" y="4584516"/>
            <a:ext cx="2190408" cy="369332"/>
          </a:xfrm>
          <a:prstGeom prst="rect">
            <a:avLst/>
          </a:prstGeom>
          <a:noFill/>
        </p:spPr>
        <p:txBody>
          <a:bodyPr wrap="none" rtlCol="0">
            <a:spAutoFit/>
          </a:bodyPr>
          <a:lstStyle/>
          <a:p>
            <a:r>
              <a:rPr lang="en-US" dirty="0" smtClean="0"/>
              <a:t>Streaming Workflows</a:t>
            </a:r>
            <a:endParaRPr lang="en-US" dirty="0"/>
          </a:p>
        </p:txBody>
      </p:sp>
      <p:sp>
        <p:nvSpPr>
          <p:cNvPr id="64" name="TextBox 63"/>
          <p:cNvSpPr txBox="1"/>
          <p:nvPr/>
        </p:nvSpPr>
        <p:spPr>
          <a:xfrm>
            <a:off x="7902251" y="4893424"/>
            <a:ext cx="1504899" cy="369332"/>
          </a:xfrm>
          <a:prstGeom prst="rect">
            <a:avLst/>
          </a:prstGeom>
          <a:noFill/>
        </p:spPr>
        <p:txBody>
          <a:bodyPr wrap="none" rtlCol="0">
            <a:spAutoFit/>
          </a:bodyPr>
          <a:lstStyle/>
          <a:p>
            <a:r>
              <a:rPr lang="en-US" dirty="0" smtClean="0"/>
              <a:t>Apache Storm</a:t>
            </a:r>
            <a:endParaRPr lang="en-US" dirty="0"/>
          </a:p>
        </p:txBody>
      </p:sp>
      <p:cxnSp>
        <p:nvCxnSpPr>
          <p:cNvPr id="3" name="Straight Arrow Connector 2"/>
          <p:cNvCxnSpPr/>
          <p:nvPr/>
        </p:nvCxnSpPr>
        <p:spPr>
          <a:xfrm flipH="1">
            <a:off x="2680318" y="2962050"/>
            <a:ext cx="4446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3841802" y="2983220"/>
            <a:ext cx="5348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716632" y="2991965"/>
            <a:ext cx="672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766681" y="5352756"/>
            <a:ext cx="4229229" cy="646331"/>
          </a:xfrm>
          <a:prstGeom prst="rect">
            <a:avLst/>
          </a:prstGeom>
          <a:noFill/>
        </p:spPr>
        <p:txBody>
          <a:bodyPr wrap="square" rtlCol="0">
            <a:spAutoFit/>
          </a:bodyPr>
          <a:lstStyle/>
          <a:p>
            <a:pPr algn="ctr"/>
            <a:r>
              <a:rPr lang="en-US" dirty="0" smtClean="0"/>
              <a:t>Hosted in </a:t>
            </a:r>
            <a:r>
              <a:rPr lang="en-US" dirty="0" err="1" smtClean="0"/>
              <a:t>FutureSystems</a:t>
            </a:r>
            <a:r>
              <a:rPr lang="en-US" dirty="0" smtClean="0"/>
              <a:t> OpenStack cloud which is accessible through IU network</a:t>
            </a:r>
            <a:endParaRPr lang="en-US" dirty="0"/>
          </a:p>
        </p:txBody>
      </p:sp>
      <p:sp>
        <p:nvSpPr>
          <p:cNvPr id="8" name="TextBox 7"/>
          <p:cNvSpPr txBox="1"/>
          <p:nvPr/>
        </p:nvSpPr>
        <p:spPr>
          <a:xfrm>
            <a:off x="1620953" y="5352756"/>
            <a:ext cx="3772120" cy="646331"/>
          </a:xfrm>
          <a:prstGeom prst="rect">
            <a:avLst/>
          </a:prstGeom>
          <a:noFill/>
        </p:spPr>
        <p:txBody>
          <a:bodyPr wrap="square" rtlCol="0">
            <a:spAutoFit/>
          </a:bodyPr>
          <a:lstStyle/>
          <a:p>
            <a:r>
              <a:rPr lang="en-US" dirty="0" smtClean="0"/>
              <a:t>End to end delays without any processing is less than 10ms</a:t>
            </a:r>
            <a:endParaRPr lang="en-US" dirty="0"/>
          </a:p>
        </p:txBody>
      </p:sp>
    </p:spTree>
    <p:extLst>
      <p:ext uri="{BB962C8B-B14F-4D97-AF65-F5344CB8AC3E}">
        <p14:creationId xmlns:p14="http://schemas.microsoft.com/office/powerpoint/2010/main" val="8171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communications</a:t>
            </a:r>
            <a:endParaRPr lang="en-US" dirty="0"/>
          </a:p>
        </p:txBody>
      </p:sp>
      <p:sp>
        <p:nvSpPr>
          <p:cNvPr id="3" name="Content Placeholder 2"/>
          <p:cNvSpPr>
            <a:spLocks noGrp="1"/>
          </p:cNvSpPr>
          <p:nvPr>
            <p:ph idx="1"/>
          </p:nvPr>
        </p:nvSpPr>
        <p:spPr/>
        <p:txBody>
          <a:bodyPr/>
          <a:lstStyle/>
          <a:p>
            <a:r>
              <a:rPr lang="en-US" dirty="0"/>
              <a:t>Broadcast </a:t>
            </a:r>
            <a:r>
              <a:rPr lang="en-US" dirty="0" smtClean="0"/>
              <a:t>communication</a:t>
            </a:r>
          </a:p>
          <a:p>
            <a:r>
              <a:rPr lang="en-US" dirty="0" smtClean="0"/>
              <a:t>Shared memory communication between workers in a node</a:t>
            </a:r>
          </a:p>
          <a:p>
            <a:pPr marL="457200" lvl="1" indent="0">
              <a:buNone/>
            </a:pPr>
            <a:endParaRPr lang="en-US" dirty="0"/>
          </a:p>
        </p:txBody>
      </p:sp>
    </p:spTree>
    <p:extLst>
      <p:ext uri="{BB962C8B-B14F-4D97-AF65-F5344CB8AC3E}">
        <p14:creationId xmlns:p14="http://schemas.microsoft.com/office/powerpoint/2010/main" val="4182853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Streaming Application</a:t>
            </a:r>
            <a:endParaRPr lang="en-US" dirty="0"/>
          </a:p>
        </p:txBody>
      </p:sp>
      <p:sp>
        <p:nvSpPr>
          <p:cNvPr id="5" name="TextBox 4"/>
          <p:cNvSpPr txBox="1"/>
          <p:nvPr/>
        </p:nvSpPr>
        <p:spPr>
          <a:xfrm>
            <a:off x="1571648" y="3234335"/>
            <a:ext cx="1245919" cy="369332"/>
          </a:xfrm>
          <a:prstGeom prst="rect">
            <a:avLst/>
          </a:prstGeom>
          <a:noFill/>
        </p:spPr>
        <p:txBody>
          <a:bodyPr wrap="none" rtlCol="0">
            <a:spAutoFit/>
          </a:bodyPr>
          <a:lstStyle/>
          <a:p>
            <a:r>
              <a:rPr lang="en-US" dirty="0" smtClean="0"/>
              <a:t>User Graph</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06000"/>
            <a:ext cx="2712816" cy="3561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781" y="2163411"/>
            <a:ext cx="3131431" cy="1624081"/>
          </a:xfrm>
          <a:prstGeom prst="rect">
            <a:avLst/>
          </a:prstGeom>
        </p:spPr>
      </p:pic>
      <p:sp>
        <p:nvSpPr>
          <p:cNvPr id="8" name="TextBox 7"/>
          <p:cNvSpPr txBox="1"/>
          <p:nvPr/>
        </p:nvSpPr>
        <p:spPr>
          <a:xfrm>
            <a:off x="5098926" y="3938861"/>
            <a:ext cx="1727139" cy="369332"/>
          </a:xfrm>
          <a:prstGeom prst="rect">
            <a:avLst/>
          </a:prstGeom>
          <a:noFill/>
        </p:spPr>
        <p:txBody>
          <a:bodyPr wrap="none" rtlCol="0">
            <a:spAutoFit/>
          </a:bodyPr>
          <a:lstStyle/>
          <a:p>
            <a:r>
              <a:rPr lang="en-US" dirty="0" smtClean="0"/>
              <a:t>Execution Graph</a:t>
            </a:r>
            <a:endParaRPr lang="en-US" dirty="0"/>
          </a:p>
        </p:txBody>
      </p:sp>
      <p:sp>
        <p:nvSpPr>
          <p:cNvPr id="9" name="Right Arrow 8"/>
          <p:cNvSpPr/>
          <p:nvPr/>
        </p:nvSpPr>
        <p:spPr>
          <a:xfrm>
            <a:off x="3695446" y="2735108"/>
            <a:ext cx="556905" cy="4270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1832678" y="4311165"/>
            <a:ext cx="4495398" cy="369332"/>
          </a:xfrm>
          <a:prstGeom prst="rect">
            <a:avLst/>
          </a:prstGeom>
          <a:noFill/>
        </p:spPr>
        <p:txBody>
          <a:bodyPr wrap="none" rtlCol="0">
            <a:spAutoFit/>
          </a:bodyPr>
          <a:lstStyle/>
          <a:p>
            <a:r>
              <a:rPr lang="en-US" dirty="0" smtClean="0"/>
              <a:t>User graph is converted to an execution graph</a:t>
            </a:r>
            <a:endParaRPr lang="en-US" dirty="0"/>
          </a:p>
        </p:txBody>
      </p:sp>
      <p:cxnSp>
        <p:nvCxnSpPr>
          <p:cNvPr id="11" name="Straight Arrow Connector 10"/>
          <p:cNvCxnSpPr/>
          <p:nvPr/>
        </p:nvCxnSpPr>
        <p:spPr>
          <a:xfrm>
            <a:off x="9010835" y="1324924"/>
            <a:ext cx="914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916932" y="1380360"/>
            <a:ext cx="1771126" cy="369332"/>
          </a:xfrm>
          <a:prstGeom prst="rect">
            <a:avLst/>
          </a:prstGeom>
          <a:noFill/>
        </p:spPr>
        <p:txBody>
          <a:bodyPr wrap="none" rtlCol="0">
            <a:spAutoFit/>
          </a:bodyPr>
          <a:lstStyle/>
          <a:p>
            <a:r>
              <a:rPr lang="en-US" dirty="0" smtClean="0"/>
              <a:t>Stream of events</a:t>
            </a:r>
            <a:endParaRPr lang="en-US" dirty="0"/>
          </a:p>
        </p:txBody>
      </p:sp>
      <p:sp>
        <p:nvSpPr>
          <p:cNvPr id="16" name="Rounded Rectangle 15"/>
          <p:cNvSpPr/>
          <p:nvPr/>
        </p:nvSpPr>
        <p:spPr>
          <a:xfrm>
            <a:off x="9010835" y="2284724"/>
            <a:ext cx="852256" cy="3681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TextBox 16"/>
          <p:cNvSpPr txBox="1"/>
          <p:nvPr/>
        </p:nvSpPr>
        <p:spPr>
          <a:xfrm>
            <a:off x="8916932" y="2651380"/>
            <a:ext cx="2242280" cy="369332"/>
          </a:xfrm>
          <a:prstGeom prst="rect">
            <a:avLst/>
          </a:prstGeom>
          <a:noFill/>
        </p:spPr>
        <p:txBody>
          <a:bodyPr wrap="none" rtlCol="0">
            <a:spAutoFit/>
          </a:bodyPr>
          <a:lstStyle/>
          <a:p>
            <a:r>
              <a:rPr lang="en-US" dirty="0" smtClean="0"/>
              <a:t>Event processing logic</a:t>
            </a:r>
            <a:endParaRPr lang="en-US" dirty="0"/>
          </a:p>
        </p:txBody>
      </p:sp>
      <p:pic>
        <p:nvPicPr>
          <p:cNvPr id="13" name="Picture 12"/>
          <p:cNvPicPr/>
          <p:nvPr/>
        </p:nvPicPr>
        <p:blipFill>
          <a:blip r:embed="rId4">
            <a:extLst>
              <a:ext uri="{28A0092B-C50C-407E-A947-70E740481C1C}">
                <a14:useLocalDpi xmlns:a14="http://schemas.microsoft.com/office/drawing/2010/main" val="0"/>
              </a:ext>
            </a:extLst>
          </a:blip>
          <a:stretch>
            <a:fillRect/>
          </a:stretch>
        </p:blipFill>
        <p:spPr>
          <a:xfrm>
            <a:off x="7844614" y="3727079"/>
            <a:ext cx="3433271" cy="1471002"/>
          </a:xfrm>
          <a:prstGeom prst="rect">
            <a:avLst/>
          </a:prstGeom>
        </p:spPr>
      </p:pic>
      <p:sp>
        <p:nvSpPr>
          <p:cNvPr id="3" name="TextBox 2"/>
          <p:cNvSpPr txBox="1"/>
          <p:nvPr/>
        </p:nvSpPr>
        <p:spPr>
          <a:xfrm>
            <a:off x="1041258" y="5343906"/>
            <a:ext cx="5019516" cy="369332"/>
          </a:xfrm>
          <a:prstGeom prst="rect">
            <a:avLst/>
          </a:prstGeom>
          <a:noFill/>
        </p:spPr>
        <p:txBody>
          <a:bodyPr wrap="none" rtlCol="0">
            <a:spAutoFit/>
          </a:bodyPr>
          <a:lstStyle/>
          <a:p>
            <a:r>
              <a:rPr lang="en-US" dirty="0" smtClean="0"/>
              <a:t>Broadcast, Round Robin, Direct, Stream Partitioning</a:t>
            </a:r>
            <a:endParaRPr lang="en-US" dirty="0"/>
          </a:p>
        </p:txBody>
      </p:sp>
      <p:sp>
        <p:nvSpPr>
          <p:cNvPr id="4" name="TextBox 3"/>
          <p:cNvSpPr txBox="1"/>
          <p:nvPr/>
        </p:nvSpPr>
        <p:spPr>
          <a:xfrm>
            <a:off x="1041258" y="4903220"/>
            <a:ext cx="2593723" cy="369332"/>
          </a:xfrm>
          <a:prstGeom prst="rect">
            <a:avLst/>
          </a:prstGeom>
          <a:noFill/>
        </p:spPr>
        <p:txBody>
          <a:bodyPr wrap="none" rtlCol="0">
            <a:spAutoFit/>
          </a:bodyPr>
          <a:lstStyle/>
          <a:p>
            <a:r>
              <a:rPr lang="en-US" b="1" dirty="0" smtClean="0"/>
              <a:t>Communication methods</a:t>
            </a:r>
            <a:endParaRPr lang="en-US" b="1" dirty="0"/>
          </a:p>
        </p:txBody>
      </p:sp>
    </p:spTree>
    <p:extLst>
      <p:ext uri="{BB962C8B-B14F-4D97-AF65-F5344CB8AC3E}">
        <p14:creationId xmlns:p14="http://schemas.microsoft.com/office/powerpoint/2010/main" val="1086603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242" y="1587654"/>
            <a:ext cx="4561758" cy="4336718"/>
          </a:xfrm>
          <a:prstGeom prst="rect">
            <a:avLst/>
          </a:prstGeom>
        </p:spPr>
      </p:pic>
      <p:sp>
        <p:nvSpPr>
          <p:cNvPr id="3" name="Title 2"/>
          <p:cNvSpPr>
            <a:spLocks noGrp="1"/>
          </p:cNvSpPr>
          <p:nvPr>
            <p:ph type="title"/>
          </p:nvPr>
        </p:nvSpPr>
        <p:spPr/>
        <p:txBody>
          <a:bodyPr/>
          <a:lstStyle/>
          <a:p>
            <a:r>
              <a:rPr lang="en-US" dirty="0" smtClean="0"/>
              <a:t>Example </a:t>
            </a:r>
            <a:r>
              <a:rPr lang="en-US" dirty="0" smtClean="0"/>
              <a:t>applications</a:t>
            </a:r>
            <a:endParaRPr lang="en-US" dirty="0"/>
          </a:p>
        </p:txBody>
      </p:sp>
      <p:sp>
        <p:nvSpPr>
          <p:cNvPr id="8" name="TextBox 7"/>
          <p:cNvSpPr txBox="1"/>
          <p:nvPr/>
        </p:nvSpPr>
        <p:spPr>
          <a:xfrm>
            <a:off x="164590" y="3494403"/>
            <a:ext cx="1961884" cy="523220"/>
          </a:xfrm>
          <a:prstGeom prst="rect">
            <a:avLst/>
          </a:prstGeom>
          <a:noFill/>
        </p:spPr>
        <p:txBody>
          <a:bodyPr wrap="none" rtlCol="0">
            <a:spAutoFit/>
          </a:bodyPr>
          <a:lstStyle/>
          <a:p>
            <a:r>
              <a:rPr lang="en-US" sz="1400" dirty="0" smtClean="0"/>
              <a:t>Particles are distributed </a:t>
            </a:r>
          </a:p>
          <a:p>
            <a:r>
              <a:rPr lang="en-US" sz="1400" dirty="0" smtClean="0"/>
              <a:t>in parallel tasks</a:t>
            </a:r>
            <a:endParaRPr lang="en-US" sz="1400" dirty="0"/>
          </a:p>
        </p:txBody>
      </p:sp>
      <p:sp>
        <p:nvSpPr>
          <p:cNvPr id="10" name="TextBox 9"/>
          <p:cNvSpPr txBox="1"/>
          <p:nvPr/>
        </p:nvSpPr>
        <p:spPr>
          <a:xfrm>
            <a:off x="895718" y="1743261"/>
            <a:ext cx="896399" cy="461665"/>
          </a:xfrm>
          <a:prstGeom prst="rect">
            <a:avLst/>
          </a:prstGeom>
          <a:noFill/>
        </p:spPr>
        <p:txBody>
          <a:bodyPr wrap="none" rtlCol="0">
            <a:spAutoFit/>
          </a:bodyPr>
          <a:lstStyle/>
          <a:p>
            <a:r>
              <a:rPr lang="en-US" sz="2400" dirty="0" smtClean="0"/>
              <a:t>SLAM</a:t>
            </a:r>
            <a:endParaRPr lang="en-US" sz="2400" dirty="0"/>
          </a:p>
        </p:txBody>
      </p:sp>
      <p:sp>
        <p:nvSpPr>
          <p:cNvPr id="5" name="TextBox 4"/>
          <p:cNvSpPr txBox="1"/>
          <p:nvPr/>
        </p:nvSpPr>
        <p:spPr>
          <a:xfrm>
            <a:off x="541539" y="4492101"/>
            <a:ext cx="1411550" cy="646331"/>
          </a:xfrm>
          <a:prstGeom prst="rect">
            <a:avLst/>
          </a:prstGeom>
          <a:noFill/>
        </p:spPr>
        <p:txBody>
          <a:bodyPr wrap="square" rtlCol="0">
            <a:spAutoFit/>
          </a:bodyPr>
          <a:lstStyle/>
          <a:p>
            <a:r>
              <a:rPr lang="en-US" sz="1200" dirty="0" smtClean="0"/>
              <a:t>Map building happens periodically</a:t>
            </a:r>
            <a:endParaRPr lang="en-US" sz="1200" dirty="0"/>
          </a:p>
        </p:txBody>
      </p:sp>
      <p:pic>
        <p:nvPicPr>
          <p:cNvPr id="6" name="Picture 5"/>
          <p:cNvPicPr>
            <a:picLocks noChangeAspect="1"/>
          </p:cNvPicPr>
          <p:nvPr/>
        </p:nvPicPr>
        <p:blipFill>
          <a:blip r:embed="rId3"/>
          <a:stretch>
            <a:fillRect/>
          </a:stretch>
        </p:blipFill>
        <p:spPr>
          <a:xfrm>
            <a:off x="6596180" y="2715332"/>
            <a:ext cx="4870316" cy="2604582"/>
          </a:xfrm>
          <a:prstGeom prst="rect">
            <a:avLst/>
          </a:prstGeom>
        </p:spPr>
      </p:pic>
      <p:sp>
        <p:nvSpPr>
          <p:cNvPr id="13" name="TextBox 12"/>
          <p:cNvSpPr txBox="1"/>
          <p:nvPr/>
        </p:nvSpPr>
        <p:spPr>
          <a:xfrm>
            <a:off x="7661983" y="1741344"/>
            <a:ext cx="3527569" cy="461665"/>
          </a:xfrm>
          <a:prstGeom prst="rect">
            <a:avLst/>
          </a:prstGeom>
          <a:noFill/>
        </p:spPr>
        <p:txBody>
          <a:bodyPr wrap="none" rtlCol="0">
            <a:spAutoFit/>
          </a:bodyPr>
          <a:lstStyle/>
          <a:p>
            <a:r>
              <a:rPr lang="en-US" sz="2400" dirty="0" smtClean="0"/>
              <a:t>N-Body collision avoidance</a:t>
            </a:r>
            <a:endParaRPr lang="en-US" sz="2400" dirty="0"/>
          </a:p>
        </p:txBody>
      </p:sp>
    </p:spTree>
    <p:extLst>
      <p:ext uri="{BB962C8B-B14F-4D97-AF65-F5344CB8AC3E}">
        <p14:creationId xmlns:p14="http://schemas.microsoft.com/office/powerpoint/2010/main" val="271814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 Graph Distribution in the </a:t>
            </a:r>
            <a:r>
              <a:rPr lang="en-US" dirty="0" smtClean="0"/>
              <a:t>Storm Cluster</a:t>
            </a:r>
            <a:endParaRPr lang="en-US" dirty="0"/>
          </a:p>
        </p:txBody>
      </p:sp>
      <p:grpSp>
        <p:nvGrpSpPr>
          <p:cNvPr id="4" name="Group 3"/>
          <p:cNvGrpSpPr/>
          <p:nvPr/>
        </p:nvGrpSpPr>
        <p:grpSpPr>
          <a:xfrm>
            <a:off x="2236013" y="2339132"/>
            <a:ext cx="4342147" cy="1804406"/>
            <a:chOff x="6292644" y="2799309"/>
            <a:chExt cx="4342147" cy="1804406"/>
          </a:xfrm>
        </p:grpSpPr>
        <p:sp>
          <p:nvSpPr>
            <p:cNvPr id="5" name="Rectangle 4"/>
            <p:cNvSpPr/>
            <p:nvPr/>
          </p:nvSpPr>
          <p:spPr>
            <a:xfrm>
              <a:off x="6292644" y="2831690"/>
              <a:ext cx="2025445" cy="17720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6440129" y="3077497"/>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Rectangle 6"/>
            <p:cNvSpPr/>
            <p:nvPr/>
          </p:nvSpPr>
          <p:spPr>
            <a:xfrm>
              <a:off x="6517641" y="373013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a:t>
              </a:r>
              <a:endParaRPr lang="en-US" dirty="0"/>
            </a:p>
          </p:txBody>
        </p:sp>
        <p:sp>
          <p:nvSpPr>
            <p:cNvPr id="8" name="TextBox 7"/>
            <p:cNvSpPr txBox="1"/>
            <p:nvPr/>
          </p:nvSpPr>
          <p:spPr>
            <a:xfrm>
              <a:off x="6517641" y="4236007"/>
              <a:ext cx="656911" cy="276999"/>
            </a:xfrm>
            <a:prstGeom prst="rect">
              <a:avLst/>
            </a:prstGeom>
            <a:noFill/>
          </p:spPr>
          <p:txBody>
            <a:bodyPr wrap="none" rtlCol="0">
              <a:spAutoFit/>
            </a:bodyPr>
            <a:lstStyle/>
            <a:p>
              <a:r>
                <a:rPr lang="en-US" sz="1200" b="1" dirty="0" smtClean="0"/>
                <a:t>Worker</a:t>
              </a:r>
              <a:endParaRPr lang="en-US" sz="1200" b="1" dirty="0"/>
            </a:p>
          </p:txBody>
        </p:sp>
        <p:sp>
          <p:nvSpPr>
            <p:cNvPr id="9" name="TextBox 8"/>
            <p:cNvSpPr txBox="1"/>
            <p:nvPr/>
          </p:nvSpPr>
          <p:spPr>
            <a:xfrm>
              <a:off x="6292644" y="2799309"/>
              <a:ext cx="654346" cy="276999"/>
            </a:xfrm>
            <a:prstGeom prst="rect">
              <a:avLst/>
            </a:prstGeom>
            <a:noFill/>
          </p:spPr>
          <p:txBody>
            <a:bodyPr wrap="none" rtlCol="0">
              <a:spAutoFit/>
            </a:bodyPr>
            <a:lstStyle/>
            <a:p>
              <a:r>
                <a:rPr lang="en-US" sz="1200" b="1" dirty="0" smtClean="0"/>
                <a:t>Node-1</a:t>
              </a:r>
              <a:endParaRPr lang="en-US" sz="1200" b="1" dirty="0"/>
            </a:p>
          </p:txBody>
        </p:sp>
        <p:sp>
          <p:nvSpPr>
            <p:cNvPr id="10" name="Rectangle 9"/>
            <p:cNvSpPr/>
            <p:nvPr/>
          </p:nvSpPr>
          <p:spPr>
            <a:xfrm>
              <a:off x="6526409" y="3134841"/>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a:t>
              </a:r>
              <a:endParaRPr lang="en-US" dirty="0"/>
            </a:p>
          </p:txBody>
        </p:sp>
        <p:sp>
          <p:nvSpPr>
            <p:cNvPr id="11" name="Rectangle 10"/>
            <p:cNvSpPr/>
            <p:nvPr/>
          </p:nvSpPr>
          <p:spPr>
            <a:xfrm>
              <a:off x="7388297" y="3076308"/>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TextBox 11"/>
            <p:cNvSpPr txBox="1"/>
            <p:nvPr/>
          </p:nvSpPr>
          <p:spPr>
            <a:xfrm>
              <a:off x="7465809" y="4234818"/>
              <a:ext cx="656911" cy="276999"/>
            </a:xfrm>
            <a:prstGeom prst="rect">
              <a:avLst/>
            </a:prstGeom>
            <a:noFill/>
          </p:spPr>
          <p:txBody>
            <a:bodyPr wrap="none" rtlCol="0">
              <a:spAutoFit/>
            </a:bodyPr>
            <a:lstStyle/>
            <a:p>
              <a:r>
                <a:rPr lang="en-US" sz="1200" b="1" dirty="0" smtClean="0"/>
                <a:t>Worker</a:t>
              </a:r>
              <a:endParaRPr lang="en-US" sz="1200" b="1" dirty="0"/>
            </a:p>
          </p:txBody>
        </p:sp>
        <p:sp>
          <p:nvSpPr>
            <p:cNvPr id="13" name="Rectangle 12"/>
            <p:cNvSpPr/>
            <p:nvPr/>
          </p:nvSpPr>
          <p:spPr>
            <a:xfrm>
              <a:off x="7474577" y="313365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a:t>
              </a:r>
              <a:endParaRPr lang="en-US" dirty="0"/>
            </a:p>
          </p:txBody>
        </p:sp>
        <p:sp>
          <p:nvSpPr>
            <p:cNvPr id="14" name="Rectangle 13"/>
            <p:cNvSpPr/>
            <p:nvPr/>
          </p:nvSpPr>
          <p:spPr>
            <a:xfrm>
              <a:off x="8609346" y="2831690"/>
              <a:ext cx="2025445" cy="17720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8756831" y="3077497"/>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Rectangle 15"/>
            <p:cNvSpPr/>
            <p:nvPr/>
          </p:nvSpPr>
          <p:spPr>
            <a:xfrm>
              <a:off x="8834343" y="373013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a:t>
              </a:r>
              <a:endParaRPr lang="en-US" dirty="0"/>
            </a:p>
          </p:txBody>
        </p:sp>
        <p:sp>
          <p:nvSpPr>
            <p:cNvPr id="17" name="TextBox 16"/>
            <p:cNvSpPr txBox="1"/>
            <p:nvPr/>
          </p:nvSpPr>
          <p:spPr>
            <a:xfrm>
              <a:off x="8834343" y="4236007"/>
              <a:ext cx="656911" cy="276999"/>
            </a:xfrm>
            <a:prstGeom prst="rect">
              <a:avLst/>
            </a:prstGeom>
            <a:noFill/>
          </p:spPr>
          <p:txBody>
            <a:bodyPr wrap="none" rtlCol="0">
              <a:spAutoFit/>
            </a:bodyPr>
            <a:lstStyle/>
            <a:p>
              <a:r>
                <a:rPr lang="en-US" sz="1200" b="1" dirty="0" smtClean="0"/>
                <a:t>Worker</a:t>
              </a:r>
              <a:endParaRPr lang="en-US" sz="1200" b="1" dirty="0"/>
            </a:p>
          </p:txBody>
        </p:sp>
        <p:sp>
          <p:nvSpPr>
            <p:cNvPr id="18" name="TextBox 17"/>
            <p:cNvSpPr txBox="1"/>
            <p:nvPr/>
          </p:nvSpPr>
          <p:spPr>
            <a:xfrm>
              <a:off x="8609346" y="2799309"/>
              <a:ext cx="654346" cy="276999"/>
            </a:xfrm>
            <a:prstGeom prst="rect">
              <a:avLst/>
            </a:prstGeom>
            <a:noFill/>
          </p:spPr>
          <p:txBody>
            <a:bodyPr wrap="none" rtlCol="0">
              <a:spAutoFit/>
            </a:bodyPr>
            <a:lstStyle/>
            <a:p>
              <a:r>
                <a:rPr lang="en-US" sz="1200" b="1" dirty="0" smtClean="0"/>
                <a:t>Node-2</a:t>
              </a:r>
              <a:endParaRPr lang="en-US" sz="1200" b="1" dirty="0"/>
            </a:p>
          </p:txBody>
        </p:sp>
        <p:sp>
          <p:nvSpPr>
            <p:cNvPr id="19" name="Rectangle 18"/>
            <p:cNvSpPr/>
            <p:nvPr/>
          </p:nvSpPr>
          <p:spPr>
            <a:xfrm>
              <a:off x="8843111" y="3134841"/>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a:t>
              </a:r>
              <a:endParaRPr lang="en-US" dirty="0"/>
            </a:p>
          </p:txBody>
        </p:sp>
        <p:sp>
          <p:nvSpPr>
            <p:cNvPr id="20" name="Rectangle 19"/>
            <p:cNvSpPr/>
            <p:nvPr/>
          </p:nvSpPr>
          <p:spPr>
            <a:xfrm>
              <a:off x="9704999" y="3076308"/>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1" name="TextBox 20"/>
            <p:cNvSpPr txBox="1"/>
            <p:nvPr/>
          </p:nvSpPr>
          <p:spPr>
            <a:xfrm>
              <a:off x="9782511" y="4234818"/>
              <a:ext cx="656911" cy="276999"/>
            </a:xfrm>
            <a:prstGeom prst="rect">
              <a:avLst/>
            </a:prstGeom>
            <a:noFill/>
          </p:spPr>
          <p:txBody>
            <a:bodyPr wrap="none" rtlCol="0">
              <a:spAutoFit/>
            </a:bodyPr>
            <a:lstStyle/>
            <a:p>
              <a:r>
                <a:rPr lang="en-US" sz="1200" b="1" dirty="0" smtClean="0"/>
                <a:t>Worker</a:t>
              </a:r>
              <a:endParaRPr lang="en-US" sz="1200" b="1" dirty="0"/>
            </a:p>
          </p:txBody>
        </p:sp>
        <p:sp>
          <p:nvSpPr>
            <p:cNvPr id="22" name="Rectangle 21"/>
            <p:cNvSpPr/>
            <p:nvPr/>
          </p:nvSpPr>
          <p:spPr>
            <a:xfrm>
              <a:off x="9791279" y="313365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G</a:t>
              </a:r>
              <a:endParaRPr lang="en-US" dirty="0"/>
            </a:p>
          </p:txBody>
        </p:sp>
      </p:grpSp>
      <p:sp>
        <p:nvSpPr>
          <p:cNvPr id="23" name="TextBox 22"/>
          <p:cNvSpPr txBox="1"/>
          <p:nvPr/>
        </p:nvSpPr>
        <p:spPr>
          <a:xfrm>
            <a:off x="1329760" y="4361445"/>
            <a:ext cx="6445909" cy="646331"/>
          </a:xfrm>
          <a:prstGeom prst="rect">
            <a:avLst/>
          </a:prstGeom>
          <a:noFill/>
        </p:spPr>
        <p:txBody>
          <a:bodyPr wrap="square" rtlCol="0">
            <a:spAutoFit/>
          </a:bodyPr>
          <a:lstStyle/>
          <a:p>
            <a:pPr algn="ctr"/>
            <a:r>
              <a:rPr lang="en-US" dirty="0" smtClean="0"/>
              <a:t>Two node cluster each running two workers. The tasks of the Topology is assigned to the workers</a:t>
            </a:r>
            <a:endParaRPr lang="en-US"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3813" y="2404651"/>
            <a:ext cx="3761558" cy="1950889"/>
          </a:xfrm>
          <a:prstGeom prst="rect">
            <a:avLst/>
          </a:prstGeom>
        </p:spPr>
      </p:pic>
    </p:spTree>
    <p:extLst>
      <p:ext uri="{BB962C8B-B14F-4D97-AF65-F5344CB8AC3E}">
        <p14:creationId xmlns:p14="http://schemas.microsoft.com/office/powerpoint/2010/main" val="2396797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100" dirty="0" smtClean="0"/>
              <a:t>Communications in Storm</a:t>
            </a:r>
            <a:endParaRPr lang="en-US" sz="3100" dirty="0"/>
          </a:p>
        </p:txBody>
      </p:sp>
      <p:sp>
        <p:nvSpPr>
          <p:cNvPr id="4" name="Date Placeholder 3"/>
          <p:cNvSpPr>
            <a:spLocks noGrp="1"/>
          </p:cNvSpPr>
          <p:nvPr>
            <p:ph type="dt" sz="half" idx="10"/>
          </p:nvPr>
        </p:nvSpPr>
        <p:spPr/>
        <p:txBody>
          <a:bodyPr/>
          <a:lstStyle/>
          <a:p>
            <a:endParaRPr lang="en-US" dirty="0">
              <a:solidFill>
                <a:srgbClr val="000000">
                  <a:tint val="75000"/>
                </a:srgbClr>
              </a:solidFill>
            </a:endParaRPr>
          </a:p>
        </p:txBody>
      </p:sp>
      <p:sp>
        <p:nvSpPr>
          <p:cNvPr id="3" name="Slide Number Placeholder 2"/>
          <p:cNvSpPr>
            <a:spLocks noGrp="1"/>
          </p:cNvSpPr>
          <p:nvPr>
            <p:ph type="sldNum" sz="quarter" idx="12"/>
          </p:nvPr>
        </p:nvSpPr>
        <p:spPr/>
        <p:txBody>
          <a:bodyPr/>
          <a:lstStyle/>
          <a:p>
            <a:fld id="{C4B85148-DB98-4269-ACE6-2DF49F9918C9}" type="slidenum">
              <a:rPr lang="en-US" smtClean="0">
                <a:solidFill>
                  <a:prstClr val="black"/>
                </a:solidFill>
              </a:rPr>
              <a:pPr/>
              <a:t>9</a:t>
            </a:fld>
            <a:endParaRPr lang="en-US" dirty="0">
              <a:solidFill>
                <a:prstClr val="black"/>
              </a:solidFill>
            </a:endParaRPr>
          </a:p>
        </p:txBody>
      </p:sp>
      <p:sp>
        <p:nvSpPr>
          <p:cNvPr id="16" name="TextBox 15"/>
          <p:cNvSpPr txBox="1"/>
          <p:nvPr/>
        </p:nvSpPr>
        <p:spPr>
          <a:xfrm>
            <a:off x="1240938" y="4603715"/>
            <a:ext cx="4255795" cy="923330"/>
          </a:xfrm>
          <a:prstGeom prst="rect">
            <a:avLst/>
          </a:prstGeom>
          <a:noFill/>
        </p:spPr>
        <p:txBody>
          <a:bodyPr wrap="square" rtlCol="0">
            <a:spAutoFit/>
          </a:bodyPr>
          <a:lstStyle/>
          <a:p>
            <a:r>
              <a:rPr lang="en-US" dirty="0" smtClean="0"/>
              <a:t>Worker and Task distribution of Storm</a:t>
            </a:r>
          </a:p>
          <a:p>
            <a:r>
              <a:rPr lang="en-US" dirty="0" smtClean="0"/>
              <a:t>A worker hosts multiple tasks. B-1 is a task of component B and W-1 is a task of W</a:t>
            </a:r>
            <a:endParaRPr lang="en-US" dirty="0"/>
          </a:p>
        </p:txBody>
      </p:sp>
      <p:grpSp>
        <p:nvGrpSpPr>
          <p:cNvPr id="1039" name="Group 1038"/>
          <p:cNvGrpSpPr/>
          <p:nvPr/>
        </p:nvGrpSpPr>
        <p:grpSpPr>
          <a:xfrm>
            <a:off x="6292644" y="2691152"/>
            <a:ext cx="4342147" cy="1804406"/>
            <a:chOff x="6292644" y="2799309"/>
            <a:chExt cx="4342147" cy="1804406"/>
          </a:xfrm>
        </p:grpSpPr>
        <p:grpSp>
          <p:nvGrpSpPr>
            <p:cNvPr id="1038" name="Group 1037"/>
            <p:cNvGrpSpPr/>
            <p:nvPr/>
          </p:nvGrpSpPr>
          <p:grpSpPr>
            <a:xfrm>
              <a:off x="6292644" y="2799309"/>
              <a:ext cx="4342147" cy="1804406"/>
              <a:chOff x="6292644" y="2799309"/>
              <a:chExt cx="4342147" cy="1804406"/>
            </a:xfrm>
          </p:grpSpPr>
          <p:sp>
            <p:nvSpPr>
              <p:cNvPr id="5" name="Rectangle 4"/>
              <p:cNvSpPr/>
              <p:nvPr/>
            </p:nvSpPr>
            <p:spPr>
              <a:xfrm>
                <a:off x="6292644" y="2831690"/>
                <a:ext cx="2025445" cy="17720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6440129" y="3077497"/>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0" name="Rectangle 19"/>
              <p:cNvSpPr/>
              <p:nvPr/>
            </p:nvSpPr>
            <p:spPr>
              <a:xfrm>
                <a:off x="6517641" y="373013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W-1</a:t>
                </a:r>
                <a:endParaRPr lang="en-US" dirty="0"/>
              </a:p>
            </p:txBody>
          </p:sp>
          <p:sp>
            <p:nvSpPr>
              <p:cNvPr id="13" name="TextBox 12"/>
              <p:cNvSpPr txBox="1"/>
              <p:nvPr/>
            </p:nvSpPr>
            <p:spPr>
              <a:xfrm>
                <a:off x="6517641" y="4236007"/>
                <a:ext cx="656911" cy="276999"/>
              </a:xfrm>
              <a:prstGeom prst="rect">
                <a:avLst/>
              </a:prstGeom>
              <a:noFill/>
            </p:spPr>
            <p:txBody>
              <a:bodyPr wrap="none" rtlCol="0">
                <a:spAutoFit/>
              </a:bodyPr>
              <a:lstStyle/>
              <a:p>
                <a:r>
                  <a:rPr lang="en-US" sz="1200" b="1" dirty="0" smtClean="0"/>
                  <a:t>Worker</a:t>
                </a:r>
                <a:endParaRPr lang="en-US" sz="1200" b="1" dirty="0"/>
              </a:p>
            </p:txBody>
          </p:sp>
          <p:sp>
            <p:nvSpPr>
              <p:cNvPr id="24" name="TextBox 23"/>
              <p:cNvSpPr txBox="1"/>
              <p:nvPr/>
            </p:nvSpPr>
            <p:spPr>
              <a:xfrm>
                <a:off x="6292644" y="2799309"/>
                <a:ext cx="654346" cy="276999"/>
              </a:xfrm>
              <a:prstGeom prst="rect">
                <a:avLst/>
              </a:prstGeom>
              <a:noFill/>
            </p:spPr>
            <p:txBody>
              <a:bodyPr wrap="none" rtlCol="0">
                <a:spAutoFit/>
              </a:bodyPr>
              <a:lstStyle/>
              <a:p>
                <a:r>
                  <a:rPr lang="en-US" sz="1200" b="1" dirty="0" smtClean="0"/>
                  <a:t>Node-1</a:t>
                </a:r>
                <a:endParaRPr lang="en-US" sz="1200" b="1" dirty="0"/>
              </a:p>
            </p:txBody>
          </p:sp>
          <p:sp>
            <p:nvSpPr>
              <p:cNvPr id="43" name="Rectangle 42"/>
              <p:cNvSpPr/>
              <p:nvPr/>
            </p:nvSpPr>
            <p:spPr>
              <a:xfrm>
                <a:off x="6526409" y="3134841"/>
                <a:ext cx="639099" cy="54077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B</a:t>
                </a:r>
                <a:r>
                  <a:rPr lang="en-US" dirty="0" smtClean="0"/>
                  <a:t>-1</a:t>
                </a:r>
                <a:endParaRPr lang="en-US" dirty="0"/>
              </a:p>
            </p:txBody>
          </p:sp>
          <p:sp>
            <p:nvSpPr>
              <p:cNvPr id="44" name="Rectangle 43"/>
              <p:cNvSpPr/>
              <p:nvPr/>
            </p:nvSpPr>
            <p:spPr>
              <a:xfrm>
                <a:off x="7388297" y="3076308"/>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5" name="Rectangle 44"/>
              <p:cNvSpPr/>
              <p:nvPr/>
            </p:nvSpPr>
            <p:spPr>
              <a:xfrm>
                <a:off x="7465809" y="3728943"/>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W-3</a:t>
                </a:r>
                <a:endParaRPr lang="en-US" dirty="0"/>
              </a:p>
            </p:txBody>
          </p:sp>
          <p:sp>
            <p:nvSpPr>
              <p:cNvPr id="46" name="TextBox 45"/>
              <p:cNvSpPr txBox="1"/>
              <p:nvPr/>
            </p:nvSpPr>
            <p:spPr>
              <a:xfrm>
                <a:off x="7465809" y="4234818"/>
                <a:ext cx="656911" cy="276999"/>
              </a:xfrm>
              <a:prstGeom prst="rect">
                <a:avLst/>
              </a:prstGeom>
              <a:noFill/>
            </p:spPr>
            <p:txBody>
              <a:bodyPr wrap="none" rtlCol="0">
                <a:spAutoFit/>
              </a:bodyPr>
              <a:lstStyle/>
              <a:p>
                <a:r>
                  <a:rPr lang="en-US" sz="1200" b="1" dirty="0" smtClean="0"/>
                  <a:t>Worker</a:t>
                </a:r>
                <a:endParaRPr lang="en-US" sz="1200" b="1" dirty="0"/>
              </a:p>
            </p:txBody>
          </p:sp>
          <p:sp>
            <p:nvSpPr>
              <p:cNvPr id="47" name="Rectangle 46"/>
              <p:cNvSpPr/>
              <p:nvPr/>
            </p:nvSpPr>
            <p:spPr>
              <a:xfrm>
                <a:off x="7474577" y="313365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W-2</a:t>
                </a:r>
                <a:endParaRPr lang="en-US" dirty="0"/>
              </a:p>
            </p:txBody>
          </p:sp>
          <p:sp>
            <p:nvSpPr>
              <p:cNvPr id="48" name="Rectangle 47"/>
              <p:cNvSpPr/>
              <p:nvPr/>
            </p:nvSpPr>
            <p:spPr>
              <a:xfrm>
                <a:off x="8609346" y="2831690"/>
                <a:ext cx="2025445" cy="17720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Rectangle 48"/>
              <p:cNvSpPr/>
              <p:nvPr/>
            </p:nvSpPr>
            <p:spPr>
              <a:xfrm>
                <a:off x="8756831" y="3077497"/>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0" name="Rectangle 49"/>
              <p:cNvSpPr/>
              <p:nvPr/>
            </p:nvSpPr>
            <p:spPr>
              <a:xfrm>
                <a:off x="8834343" y="373013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W-5</a:t>
                </a:r>
                <a:endParaRPr lang="en-US" dirty="0"/>
              </a:p>
            </p:txBody>
          </p:sp>
          <p:sp>
            <p:nvSpPr>
              <p:cNvPr id="51" name="TextBox 50"/>
              <p:cNvSpPr txBox="1"/>
              <p:nvPr/>
            </p:nvSpPr>
            <p:spPr>
              <a:xfrm>
                <a:off x="8834343" y="4236007"/>
                <a:ext cx="656911" cy="276999"/>
              </a:xfrm>
              <a:prstGeom prst="rect">
                <a:avLst/>
              </a:prstGeom>
              <a:noFill/>
            </p:spPr>
            <p:txBody>
              <a:bodyPr wrap="none" rtlCol="0">
                <a:spAutoFit/>
              </a:bodyPr>
              <a:lstStyle/>
              <a:p>
                <a:r>
                  <a:rPr lang="en-US" sz="1200" b="1" dirty="0" smtClean="0"/>
                  <a:t>Worker</a:t>
                </a:r>
                <a:endParaRPr lang="en-US" sz="1200" b="1" dirty="0"/>
              </a:p>
            </p:txBody>
          </p:sp>
          <p:sp>
            <p:nvSpPr>
              <p:cNvPr id="52" name="TextBox 51"/>
              <p:cNvSpPr txBox="1"/>
              <p:nvPr/>
            </p:nvSpPr>
            <p:spPr>
              <a:xfrm>
                <a:off x="8609346" y="2799309"/>
                <a:ext cx="654346" cy="276999"/>
              </a:xfrm>
              <a:prstGeom prst="rect">
                <a:avLst/>
              </a:prstGeom>
              <a:noFill/>
            </p:spPr>
            <p:txBody>
              <a:bodyPr wrap="none" rtlCol="0">
                <a:spAutoFit/>
              </a:bodyPr>
              <a:lstStyle/>
              <a:p>
                <a:r>
                  <a:rPr lang="en-US" sz="1200" b="1" dirty="0" smtClean="0"/>
                  <a:t>Node-2</a:t>
                </a:r>
                <a:endParaRPr lang="en-US" sz="1200" b="1" dirty="0"/>
              </a:p>
            </p:txBody>
          </p:sp>
          <p:sp>
            <p:nvSpPr>
              <p:cNvPr id="53" name="Rectangle 52"/>
              <p:cNvSpPr/>
              <p:nvPr/>
            </p:nvSpPr>
            <p:spPr>
              <a:xfrm>
                <a:off x="8843111" y="3134841"/>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W-4</a:t>
                </a:r>
                <a:endParaRPr lang="en-US" dirty="0"/>
              </a:p>
            </p:txBody>
          </p:sp>
          <p:sp>
            <p:nvSpPr>
              <p:cNvPr id="54" name="Rectangle 53"/>
              <p:cNvSpPr/>
              <p:nvPr/>
            </p:nvSpPr>
            <p:spPr>
              <a:xfrm>
                <a:off x="9704999" y="3076308"/>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5" name="Rectangle 54"/>
              <p:cNvSpPr/>
              <p:nvPr/>
            </p:nvSpPr>
            <p:spPr>
              <a:xfrm>
                <a:off x="9782511" y="3728943"/>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W-7</a:t>
                </a:r>
                <a:endParaRPr lang="en-US" dirty="0"/>
              </a:p>
            </p:txBody>
          </p:sp>
          <p:sp>
            <p:nvSpPr>
              <p:cNvPr id="56" name="TextBox 55"/>
              <p:cNvSpPr txBox="1"/>
              <p:nvPr/>
            </p:nvSpPr>
            <p:spPr>
              <a:xfrm>
                <a:off x="9782511" y="4234818"/>
                <a:ext cx="656911" cy="276999"/>
              </a:xfrm>
              <a:prstGeom prst="rect">
                <a:avLst/>
              </a:prstGeom>
              <a:noFill/>
            </p:spPr>
            <p:txBody>
              <a:bodyPr wrap="none" rtlCol="0">
                <a:spAutoFit/>
              </a:bodyPr>
              <a:lstStyle/>
              <a:p>
                <a:r>
                  <a:rPr lang="en-US" sz="1200" b="1" dirty="0" smtClean="0"/>
                  <a:t>Worker</a:t>
                </a:r>
                <a:endParaRPr lang="en-US" sz="1200" b="1" dirty="0"/>
              </a:p>
            </p:txBody>
          </p:sp>
          <p:sp>
            <p:nvSpPr>
              <p:cNvPr id="57" name="Rectangle 56"/>
              <p:cNvSpPr/>
              <p:nvPr/>
            </p:nvSpPr>
            <p:spPr>
              <a:xfrm>
                <a:off x="9791279" y="313365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W-6</a:t>
                </a:r>
                <a:endParaRPr lang="en-US" dirty="0"/>
              </a:p>
            </p:txBody>
          </p:sp>
          <p:cxnSp>
            <p:nvCxnSpPr>
              <p:cNvPr id="58" name="Straight Arrow Connector 57"/>
              <p:cNvCxnSpPr>
                <a:stCxn id="43" idx="3"/>
                <a:endCxn id="47" idx="1"/>
              </p:cNvCxnSpPr>
              <p:nvPr/>
            </p:nvCxnSpPr>
            <p:spPr>
              <a:xfrm flipV="1">
                <a:off x="7165508" y="3404039"/>
                <a:ext cx="309069" cy="11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62" name="Straight Arrow Connector 61"/>
            <p:cNvCxnSpPr>
              <a:stCxn id="9" idx="0"/>
              <a:endCxn id="49" idx="1"/>
            </p:cNvCxnSpPr>
            <p:nvPr/>
          </p:nvCxnSpPr>
          <p:spPr>
            <a:xfrm rot="16200000" flipH="1">
              <a:off x="7443621" y="2472211"/>
              <a:ext cx="707923" cy="1918495"/>
            </a:xfrm>
            <a:prstGeom prst="bentConnector4">
              <a:avLst>
                <a:gd name="adj1" fmla="val -14236"/>
                <a:gd name="adj2" fmla="val 86515"/>
              </a:avLst>
            </a:prstGeom>
            <a:ln>
              <a:tailEnd type="triangle"/>
            </a:ln>
          </p:spPr>
          <p:style>
            <a:lnRef idx="1">
              <a:schemeClr val="dk1"/>
            </a:lnRef>
            <a:fillRef idx="0">
              <a:schemeClr val="dk1"/>
            </a:fillRef>
            <a:effectRef idx="0">
              <a:schemeClr val="dk1"/>
            </a:effectRef>
            <a:fontRef idx="minor">
              <a:schemeClr val="tx1"/>
            </a:fontRef>
          </p:style>
        </p:cxnSp>
        <p:cxnSp>
          <p:nvCxnSpPr>
            <p:cNvPr id="1027" name="Straight Arrow Connector 1026"/>
            <p:cNvCxnSpPr/>
            <p:nvPr/>
          </p:nvCxnSpPr>
          <p:spPr>
            <a:xfrm rot="5400000" flipH="1" flipV="1">
              <a:off x="8470177" y="1444468"/>
              <a:ext cx="1189" cy="3264870"/>
            </a:xfrm>
            <a:prstGeom prst="bentConnector3">
              <a:avLst>
                <a:gd name="adj1" fmla="val 47441968"/>
              </a:avLst>
            </a:prstGeom>
            <a:ln>
              <a:tailEnd type="triangle"/>
            </a:ln>
          </p:spPr>
          <p:style>
            <a:lnRef idx="1">
              <a:schemeClr val="dk1"/>
            </a:lnRef>
            <a:fillRef idx="0">
              <a:schemeClr val="dk1"/>
            </a:fillRef>
            <a:effectRef idx="0">
              <a:schemeClr val="dk1"/>
            </a:effectRef>
            <a:fontRef idx="minor">
              <a:schemeClr val="tx1"/>
            </a:fontRef>
          </p:style>
        </p:cxnSp>
      </p:grpSp>
      <p:sp>
        <p:nvSpPr>
          <p:cNvPr id="1036" name="TextBox 1035"/>
          <p:cNvSpPr txBox="1"/>
          <p:nvPr/>
        </p:nvSpPr>
        <p:spPr>
          <a:xfrm>
            <a:off x="6517641" y="4649881"/>
            <a:ext cx="4179029" cy="923330"/>
          </a:xfrm>
          <a:prstGeom prst="rect">
            <a:avLst/>
          </a:prstGeom>
          <a:noFill/>
        </p:spPr>
        <p:txBody>
          <a:bodyPr wrap="none" rtlCol="0">
            <a:spAutoFit/>
          </a:bodyPr>
          <a:lstStyle/>
          <a:p>
            <a:r>
              <a:rPr lang="en-US" dirty="0" smtClean="0"/>
              <a:t>Communication links are between workers</a:t>
            </a:r>
          </a:p>
          <a:p>
            <a:r>
              <a:rPr lang="en-US" dirty="0" smtClean="0"/>
              <a:t>These are multiplexed among the tasks </a:t>
            </a:r>
          </a:p>
          <a:p>
            <a:endParaRPr lang="en-US" dirty="0"/>
          </a:p>
        </p:txBody>
      </p:sp>
      <p:grpSp>
        <p:nvGrpSpPr>
          <p:cNvPr id="92" name="Group 91"/>
          <p:cNvGrpSpPr/>
          <p:nvPr/>
        </p:nvGrpSpPr>
        <p:grpSpPr>
          <a:xfrm>
            <a:off x="1154586" y="2707411"/>
            <a:ext cx="4342147" cy="1804406"/>
            <a:chOff x="6292644" y="2799309"/>
            <a:chExt cx="4342147" cy="1804406"/>
          </a:xfrm>
        </p:grpSpPr>
        <p:sp>
          <p:nvSpPr>
            <p:cNvPr id="95" name="Rectangle 94"/>
            <p:cNvSpPr/>
            <p:nvPr/>
          </p:nvSpPr>
          <p:spPr>
            <a:xfrm>
              <a:off x="6292644" y="2831690"/>
              <a:ext cx="2025445" cy="17720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6" name="Rectangle 95"/>
            <p:cNvSpPr/>
            <p:nvPr/>
          </p:nvSpPr>
          <p:spPr>
            <a:xfrm>
              <a:off x="6440129" y="3077497"/>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7" name="Rectangle 96"/>
            <p:cNvSpPr/>
            <p:nvPr/>
          </p:nvSpPr>
          <p:spPr>
            <a:xfrm>
              <a:off x="6517641" y="373013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W-1</a:t>
              </a:r>
              <a:endParaRPr lang="en-US" dirty="0"/>
            </a:p>
          </p:txBody>
        </p:sp>
        <p:sp>
          <p:nvSpPr>
            <p:cNvPr id="98" name="TextBox 97"/>
            <p:cNvSpPr txBox="1"/>
            <p:nvPr/>
          </p:nvSpPr>
          <p:spPr>
            <a:xfrm>
              <a:off x="6517641" y="4236007"/>
              <a:ext cx="656911" cy="276999"/>
            </a:xfrm>
            <a:prstGeom prst="rect">
              <a:avLst/>
            </a:prstGeom>
            <a:noFill/>
          </p:spPr>
          <p:txBody>
            <a:bodyPr wrap="none" rtlCol="0">
              <a:spAutoFit/>
            </a:bodyPr>
            <a:lstStyle/>
            <a:p>
              <a:r>
                <a:rPr lang="en-US" sz="1200" b="1" dirty="0" smtClean="0"/>
                <a:t>Worker</a:t>
              </a:r>
              <a:endParaRPr lang="en-US" sz="1200" b="1" dirty="0"/>
            </a:p>
          </p:txBody>
        </p:sp>
        <p:sp>
          <p:nvSpPr>
            <p:cNvPr id="99" name="TextBox 98"/>
            <p:cNvSpPr txBox="1"/>
            <p:nvPr/>
          </p:nvSpPr>
          <p:spPr>
            <a:xfrm>
              <a:off x="6292644" y="2799309"/>
              <a:ext cx="654346" cy="276999"/>
            </a:xfrm>
            <a:prstGeom prst="rect">
              <a:avLst/>
            </a:prstGeom>
            <a:noFill/>
          </p:spPr>
          <p:txBody>
            <a:bodyPr wrap="none" rtlCol="0">
              <a:spAutoFit/>
            </a:bodyPr>
            <a:lstStyle/>
            <a:p>
              <a:r>
                <a:rPr lang="en-US" sz="1200" b="1" dirty="0" smtClean="0"/>
                <a:t>Node-1</a:t>
              </a:r>
              <a:endParaRPr lang="en-US" sz="1200" b="1" dirty="0"/>
            </a:p>
          </p:txBody>
        </p:sp>
        <p:sp>
          <p:nvSpPr>
            <p:cNvPr id="100" name="Rectangle 99"/>
            <p:cNvSpPr/>
            <p:nvPr/>
          </p:nvSpPr>
          <p:spPr>
            <a:xfrm>
              <a:off x="6526409" y="3134841"/>
              <a:ext cx="639099" cy="54077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B</a:t>
              </a:r>
              <a:r>
                <a:rPr lang="en-US" dirty="0" smtClean="0"/>
                <a:t>-1</a:t>
              </a:r>
              <a:endParaRPr lang="en-US" dirty="0"/>
            </a:p>
          </p:txBody>
        </p:sp>
        <p:sp>
          <p:nvSpPr>
            <p:cNvPr id="101" name="Rectangle 100"/>
            <p:cNvSpPr/>
            <p:nvPr/>
          </p:nvSpPr>
          <p:spPr>
            <a:xfrm>
              <a:off x="7388297" y="3076308"/>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2" name="Rectangle 101"/>
            <p:cNvSpPr/>
            <p:nvPr/>
          </p:nvSpPr>
          <p:spPr>
            <a:xfrm>
              <a:off x="7465809" y="3728943"/>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W-3</a:t>
              </a:r>
              <a:endParaRPr lang="en-US" dirty="0"/>
            </a:p>
          </p:txBody>
        </p:sp>
        <p:sp>
          <p:nvSpPr>
            <p:cNvPr id="103" name="TextBox 102"/>
            <p:cNvSpPr txBox="1"/>
            <p:nvPr/>
          </p:nvSpPr>
          <p:spPr>
            <a:xfrm>
              <a:off x="7465809" y="4234818"/>
              <a:ext cx="656911" cy="276999"/>
            </a:xfrm>
            <a:prstGeom prst="rect">
              <a:avLst/>
            </a:prstGeom>
            <a:noFill/>
          </p:spPr>
          <p:txBody>
            <a:bodyPr wrap="none" rtlCol="0">
              <a:spAutoFit/>
            </a:bodyPr>
            <a:lstStyle/>
            <a:p>
              <a:r>
                <a:rPr lang="en-US" sz="1200" b="1" dirty="0" smtClean="0"/>
                <a:t>Worker</a:t>
              </a:r>
              <a:endParaRPr lang="en-US" sz="1200" b="1" dirty="0"/>
            </a:p>
          </p:txBody>
        </p:sp>
        <p:sp>
          <p:nvSpPr>
            <p:cNvPr id="104" name="Rectangle 103"/>
            <p:cNvSpPr/>
            <p:nvPr/>
          </p:nvSpPr>
          <p:spPr>
            <a:xfrm>
              <a:off x="7474577" y="313365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W-2</a:t>
              </a:r>
              <a:endParaRPr lang="en-US" dirty="0"/>
            </a:p>
          </p:txBody>
        </p:sp>
        <p:sp>
          <p:nvSpPr>
            <p:cNvPr id="105" name="Rectangle 104"/>
            <p:cNvSpPr/>
            <p:nvPr/>
          </p:nvSpPr>
          <p:spPr>
            <a:xfrm>
              <a:off x="8609346" y="2831690"/>
              <a:ext cx="2025445" cy="17720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6" name="Rectangle 105"/>
            <p:cNvSpPr/>
            <p:nvPr/>
          </p:nvSpPr>
          <p:spPr>
            <a:xfrm>
              <a:off x="8756831" y="3077497"/>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7" name="Rectangle 106"/>
            <p:cNvSpPr/>
            <p:nvPr/>
          </p:nvSpPr>
          <p:spPr>
            <a:xfrm>
              <a:off x="8834343" y="373013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W-5</a:t>
              </a:r>
              <a:endParaRPr lang="en-US" dirty="0"/>
            </a:p>
          </p:txBody>
        </p:sp>
        <p:sp>
          <p:nvSpPr>
            <p:cNvPr id="108" name="TextBox 107"/>
            <p:cNvSpPr txBox="1"/>
            <p:nvPr/>
          </p:nvSpPr>
          <p:spPr>
            <a:xfrm>
              <a:off x="8834343" y="4236007"/>
              <a:ext cx="656911" cy="276999"/>
            </a:xfrm>
            <a:prstGeom prst="rect">
              <a:avLst/>
            </a:prstGeom>
            <a:noFill/>
          </p:spPr>
          <p:txBody>
            <a:bodyPr wrap="none" rtlCol="0">
              <a:spAutoFit/>
            </a:bodyPr>
            <a:lstStyle/>
            <a:p>
              <a:r>
                <a:rPr lang="en-US" sz="1200" b="1" dirty="0" smtClean="0"/>
                <a:t>Worker</a:t>
              </a:r>
              <a:endParaRPr lang="en-US" sz="1200" b="1" dirty="0"/>
            </a:p>
          </p:txBody>
        </p:sp>
        <p:sp>
          <p:nvSpPr>
            <p:cNvPr id="109" name="TextBox 108"/>
            <p:cNvSpPr txBox="1"/>
            <p:nvPr/>
          </p:nvSpPr>
          <p:spPr>
            <a:xfrm>
              <a:off x="8609346" y="2799309"/>
              <a:ext cx="654346" cy="276999"/>
            </a:xfrm>
            <a:prstGeom prst="rect">
              <a:avLst/>
            </a:prstGeom>
            <a:noFill/>
          </p:spPr>
          <p:txBody>
            <a:bodyPr wrap="none" rtlCol="0">
              <a:spAutoFit/>
            </a:bodyPr>
            <a:lstStyle/>
            <a:p>
              <a:r>
                <a:rPr lang="en-US" sz="1200" b="1" dirty="0" smtClean="0"/>
                <a:t>Node-2</a:t>
              </a:r>
              <a:endParaRPr lang="en-US" sz="1200" b="1" dirty="0"/>
            </a:p>
          </p:txBody>
        </p:sp>
        <p:sp>
          <p:nvSpPr>
            <p:cNvPr id="110" name="Rectangle 109"/>
            <p:cNvSpPr/>
            <p:nvPr/>
          </p:nvSpPr>
          <p:spPr>
            <a:xfrm>
              <a:off x="8843111" y="3134841"/>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W-4</a:t>
              </a:r>
              <a:endParaRPr lang="en-US" dirty="0"/>
            </a:p>
          </p:txBody>
        </p:sp>
        <p:sp>
          <p:nvSpPr>
            <p:cNvPr id="111" name="Rectangle 110"/>
            <p:cNvSpPr/>
            <p:nvPr/>
          </p:nvSpPr>
          <p:spPr>
            <a:xfrm>
              <a:off x="9704999" y="3076308"/>
              <a:ext cx="796413" cy="141584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2" name="Rectangle 111"/>
            <p:cNvSpPr/>
            <p:nvPr/>
          </p:nvSpPr>
          <p:spPr>
            <a:xfrm>
              <a:off x="9782511" y="3728943"/>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W-7</a:t>
              </a:r>
              <a:endParaRPr lang="en-US" dirty="0"/>
            </a:p>
          </p:txBody>
        </p:sp>
        <p:sp>
          <p:nvSpPr>
            <p:cNvPr id="113" name="TextBox 112"/>
            <p:cNvSpPr txBox="1"/>
            <p:nvPr/>
          </p:nvSpPr>
          <p:spPr>
            <a:xfrm>
              <a:off x="9782511" y="4234818"/>
              <a:ext cx="656911" cy="276999"/>
            </a:xfrm>
            <a:prstGeom prst="rect">
              <a:avLst/>
            </a:prstGeom>
            <a:noFill/>
          </p:spPr>
          <p:txBody>
            <a:bodyPr wrap="none" rtlCol="0">
              <a:spAutoFit/>
            </a:bodyPr>
            <a:lstStyle/>
            <a:p>
              <a:r>
                <a:rPr lang="en-US" sz="1200" b="1" dirty="0" smtClean="0"/>
                <a:t>Worker</a:t>
              </a:r>
              <a:endParaRPr lang="en-US" sz="1200" b="1" dirty="0"/>
            </a:p>
          </p:txBody>
        </p:sp>
        <p:sp>
          <p:nvSpPr>
            <p:cNvPr id="114" name="Rectangle 113"/>
            <p:cNvSpPr/>
            <p:nvPr/>
          </p:nvSpPr>
          <p:spPr>
            <a:xfrm>
              <a:off x="9791279" y="3133652"/>
              <a:ext cx="639099" cy="5407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W-6</a:t>
              </a:r>
              <a:endParaRPr lang="en-US" dirty="0"/>
            </a:p>
          </p:txBody>
        </p:sp>
      </p:grpSp>
      <p:sp>
        <p:nvSpPr>
          <p:cNvPr id="6" name="Rounded Rectangle 5"/>
          <p:cNvSpPr/>
          <p:nvPr/>
        </p:nvSpPr>
        <p:spPr>
          <a:xfrm>
            <a:off x="2323555" y="1837660"/>
            <a:ext cx="643295" cy="3440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59" name="Rounded Rectangle 58"/>
          <p:cNvSpPr/>
          <p:nvPr/>
        </p:nvSpPr>
        <p:spPr>
          <a:xfrm>
            <a:off x="3568436" y="1837659"/>
            <a:ext cx="643295" cy="3440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a:t>
            </a:r>
            <a:endParaRPr lang="en-US" dirty="0">
              <a:solidFill>
                <a:schemeClr val="tx1"/>
              </a:solidFill>
            </a:endParaRPr>
          </a:p>
        </p:txBody>
      </p:sp>
      <p:cxnSp>
        <p:nvCxnSpPr>
          <p:cNvPr id="8" name="Straight Arrow Connector 7"/>
          <p:cNvCxnSpPr>
            <a:stCxn id="6" idx="3"/>
            <a:endCxn id="59" idx="1"/>
          </p:cNvCxnSpPr>
          <p:nvPr/>
        </p:nvCxnSpPr>
        <p:spPr>
          <a:xfrm flipV="1">
            <a:off x="2966850" y="2009689"/>
            <a:ext cx="60158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777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4596</TotalTime>
  <Words>968</Words>
  <Application>Microsoft Office PowerPoint</Application>
  <PresentationFormat>Widescreen</PresentationFormat>
  <Paragraphs>234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Franklin Gothic Demi</vt:lpstr>
      <vt:lpstr>Franklin Gothic Medium</vt:lpstr>
      <vt:lpstr>Office Theme</vt:lpstr>
      <vt:lpstr>Towards High Performance Processing of Streaming Data</vt:lpstr>
      <vt:lpstr>Outline</vt:lpstr>
      <vt:lpstr>Background &amp; Motivation</vt:lpstr>
      <vt:lpstr>Data pipeline</vt:lpstr>
      <vt:lpstr>Improving communications</vt:lpstr>
      <vt:lpstr>Streaming Application</vt:lpstr>
      <vt:lpstr>Example applications</vt:lpstr>
      <vt:lpstr>Execution Graph Distribution in the Storm Cluster</vt:lpstr>
      <vt:lpstr>Communications in Storm</vt:lpstr>
      <vt:lpstr>Default Broadcast</vt:lpstr>
      <vt:lpstr>Optimized Broadcast</vt:lpstr>
      <vt:lpstr>Three Algorithms for broadcast</vt:lpstr>
      <vt:lpstr>Shared memory based Communications</vt:lpstr>
      <vt:lpstr>Shared Memory Communications</vt:lpstr>
      <vt:lpstr>Experiments</vt:lpstr>
      <vt:lpstr>Memory Mapped Communications  </vt:lpstr>
      <vt:lpstr>Broadcast Latency Improvement</vt:lpstr>
      <vt:lpstr>Throughput</vt:lpstr>
      <vt:lpstr>Future Work</vt:lpstr>
      <vt:lpstr>Summary</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Streaming Applications for IOT with Real Time QoS</dc:title>
  <dc:creator>Supun</dc:creator>
  <cp:lastModifiedBy>supun</cp:lastModifiedBy>
  <cp:revision>160</cp:revision>
  <dcterms:created xsi:type="dcterms:W3CDTF">2015-10-26T17:42:04Z</dcterms:created>
  <dcterms:modified xsi:type="dcterms:W3CDTF">2016-05-28T12:24:42Z</dcterms:modified>
</cp:coreProperties>
</file>