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291" r:id="rId2"/>
    <p:sldId id="292" r:id="rId3"/>
    <p:sldId id="353" r:id="rId4"/>
    <p:sldId id="369" r:id="rId5"/>
    <p:sldId id="357" r:id="rId6"/>
    <p:sldId id="359" r:id="rId7"/>
    <p:sldId id="348" r:id="rId8"/>
    <p:sldId id="297" r:id="rId9"/>
    <p:sldId id="303" r:id="rId10"/>
    <p:sldId id="300" r:id="rId11"/>
    <p:sldId id="301" r:id="rId12"/>
    <p:sldId id="302" r:id="rId13"/>
    <p:sldId id="305" r:id="rId14"/>
    <p:sldId id="307" r:id="rId15"/>
    <p:sldId id="309" r:id="rId16"/>
    <p:sldId id="311" r:id="rId17"/>
    <p:sldId id="313" r:id="rId18"/>
    <p:sldId id="317" r:id="rId19"/>
    <p:sldId id="351" r:id="rId20"/>
    <p:sldId id="34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49" r:id="rId31"/>
    <p:sldId id="327" r:id="rId32"/>
    <p:sldId id="330" r:id="rId33"/>
    <p:sldId id="331" r:id="rId34"/>
    <p:sldId id="332" r:id="rId35"/>
    <p:sldId id="333" r:id="rId36"/>
    <p:sldId id="360" r:id="rId37"/>
    <p:sldId id="334" r:id="rId38"/>
    <p:sldId id="365" r:id="rId39"/>
    <p:sldId id="361" r:id="rId40"/>
    <p:sldId id="337" r:id="rId41"/>
    <p:sldId id="339" r:id="rId42"/>
    <p:sldId id="350" r:id="rId43"/>
    <p:sldId id="341" r:id="rId44"/>
    <p:sldId id="340" r:id="rId45"/>
    <p:sldId id="329" r:id="rId46"/>
    <p:sldId id="314" r:id="rId47"/>
    <p:sldId id="343" r:id="rId48"/>
    <p:sldId id="328" r:id="rId49"/>
    <p:sldId id="338" r:id="rId50"/>
    <p:sldId id="342" r:id="rId51"/>
    <p:sldId id="345" r:id="rId52"/>
    <p:sldId id="344" r:id="rId53"/>
    <p:sldId id="346" r:id="rId54"/>
    <p:sldId id="354" r:id="rId55"/>
    <p:sldId id="355" r:id="rId56"/>
    <p:sldId id="356" r:id="rId57"/>
    <p:sldId id="358" r:id="rId58"/>
    <p:sldId id="362" r:id="rId59"/>
    <p:sldId id="363" r:id="rId60"/>
    <p:sldId id="364" r:id="rId61"/>
    <p:sldId id="366" r:id="rId62"/>
    <p:sldId id="367" r:id="rId63"/>
    <p:sldId id="368" r:id="rId64"/>
  </p:sldIdLst>
  <p:sldSz cx="12192000" cy="6858000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8D23D2C5-EA48-4420-8569-CFCEB354FEE3}">
          <p14:sldIdLst>
            <p14:sldId id="291"/>
            <p14:sldId id="292"/>
            <p14:sldId id="353"/>
            <p14:sldId id="369"/>
            <p14:sldId id="357"/>
            <p14:sldId id="359"/>
            <p14:sldId id="348"/>
            <p14:sldId id="297"/>
            <p14:sldId id="303"/>
            <p14:sldId id="300"/>
            <p14:sldId id="301"/>
            <p14:sldId id="302"/>
            <p14:sldId id="305"/>
            <p14:sldId id="307"/>
            <p14:sldId id="309"/>
            <p14:sldId id="311"/>
            <p14:sldId id="313"/>
            <p14:sldId id="317"/>
            <p14:sldId id="351"/>
            <p14:sldId id="34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49"/>
            <p14:sldId id="327"/>
            <p14:sldId id="330"/>
            <p14:sldId id="331"/>
            <p14:sldId id="332"/>
            <p14:sldId id="333"/>
            <p14:sldId id="360"/>
            <p14:sldId id="334"/>
            <p14:sldId id="365"/>
            <p14:sldId id="361"/>
            <p14:sldId id="337"/>
            <p14:sldId id="339"/>
            <p14:sldId id="350"/>
            <p14:sldId id="341"/>
            <p14:sldId id="340"/>
          </p14:sldIdLst>
        </p14:section>
        <p14:section name="backup" id="{729E0DA5-8B5F-4D56-97C9-8F2D0006BF4F}">
          <p14:sldIdLst>
            <p14:sldId id="329"/>
            <p14:sldId id="314"/>
            <p14:sldId id="343"/>
            <p14:sldId id="328"/>
            <p14:sldId id="338"/>
            <p14:sldId id="342"/>
            <p14:sldId id="345"/>
            <p14:sldId id="344"/>
            <p14:sldId id="346"/>
            <p14:sldId id="354"/>
            <p14:sldId id="355"/>
            <p14:sldId id="356"/>
            <p14:sldId id="358"/>
            <p14:sldId id="362"/>
            <p14:sldId id="363"/>
            <p14:sldId id="364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059" autoAdjust="0"/>
  </p:normalViewPr>
  <p:slideViewPr>
    <p:cSldViewPr snapToGrid="0">
      <p:cViewPr varScale="1">
        <p:scale>
          <a:sx n="66" d="100"/>
          <a:sy n="66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78D0A-F677-4DED-BC51-0ADA93DFEB18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DE7AB2E7-DC6D-4655-ACE3-0C438E752301}">
      <dgm:prSet phldrT="[Text]"/>
      <dgm:spPr/>
      <dgm:t>
        <a:bodyPr/>
        <a:lstStyle/>
        <a:p>
          <a:r>
            <a:rPr lang="en-US" b="1" dirty="0" smtClean="0"/>
            <a:t>Volume</a:t>
          </a:r>
          <a:endParaRPr lang="en-US" b="1" dirty="0"/>
        </a:p>
      </dgm:t>
    </dgm:pt>
    <dgm:pt modelId="{D38C1138-FEF7-46F5-9077-427FF53670F9}" type="parTrans" cxnId="{0678C6D2-1C72-47FF-B745-FB73523F63B7}">
      <dgm:prSet/>
      <dgm:spPr/>
      <dgm:t>
        <a:bodyPr/>
        <a:lstStyle/>
        <a:p>
          <a:endParaRPr lang="en-US" b="1"/>
        </a:p>
      </dgm:t>
    </dgm:pt>
    <dgm:pt modelId="{7D30CC5A-90A5-47E2-B1C3-DE6D96F51FD8}" type="sibTrans" cxnId="{0678C6D2-1C72-47FF-B745-FB73523F63B7}">
      <dgm:prSet/>
      <dgm:spPr/>
      <dgm:t>
        <a:bodyPr/>
        <a:lstStyle/>
        <a:p>
          <a:endParaRPr lang="en-US" b="1"/>
        </a:p>
      </dgm:t>
    </dgm:pt>
    <dgm:pt modelId="{63E68527-012E-4ADA-8239-714AB556DC9B}">
      <dgm:prSet phldrT="[Text]"/>
      <dgm:spPr/>
      <dgm:t>
        <a:bodyPr/>
        <a:lstStyle/>
        <a:p>
          <a:r>
            <a:rPr lang="en-US" b="1" dirty="0" smtClean="0"/>
            <a:t>Variety</a:t>
          </a:r>
          <a:endParaRPr lang="en-US" b="1" dirty="0"/>
        </a:p>
      </dgm:t>
    </dgm:pt>
    <dgm:pt modelId="{44B57A34-2812-4079-8FF0-0CAE7746DF9F}" type="parTrans" cxnId="{F1E63128-FF5B-4813-A9B7-213F5D0D8490}">
      <dgm:prSet/>
      <dgm:spPr/>
      <dgm:t>
        <a:bodyPr/>
        <a:lstStyle/>
        <a:p>
          <a:endParaRPr lang="en-US" b="1"/>
        </a:p>
      </dgm:t>
    </dgm:pt>
    <dgm:pt modelId="{02556B03-1072-4B04-AF1E-94AB59550B78}" type="sibTrans" cxnId="{F1E63128-FF5B-4813-A9B7-213F5D0D8490}">
      <dgm:prSet/>
      <dgm:spPr/>
      <dgm:t>
        <a:bodyPr/>
        <a:lstStyle/>
        <a:p>
          <a:endParaRPr lang="en-US" b="1"/>
        </a:p>
      </dgm:t>
    </dgm:pt>
    <dgm:pt modelId="{8FEAF5DC-8490-4BF8-B518-4EABEA64F891}">
      <dgm:prSet phldrT="[Text]"/>
      <dgm:spPr/>
      <dgm:t>
        <a:bodyPr/>
        <a:lstStyle/>
        <a:p>
          <a:r>
            <a:rPr lang="en-US" b="1" dirty="0" smtClean="0"/>
            <a:t>Velocity</a:t>
          </a:r>
          <a:endParaRPr lang="en-US" b="1" dirty="0"/>
        </a:p>
      </dgm:t>
    </dgm:pt>
    <dgm:pt modelId="{5599561A-02F2-435E-AEB8-16ACEFF4A252}" type="parTrans" cxnId="{9E31DD07-ADC4-4432-A075-435CF1EF9694}">
      <dgm:prSet/>
      <dgm:spPr/>
      <dgm:t>
        <a:bodyPr/>
        <a:lstStyle/>
        <a:p>
          <a:endParaRPr lang="en-US" b="1"/>
        </a:p>
      </dgm:t>
    </dgm:pt>
    <dgm:pt modelId="{D69A4284-DB09-457D-A2DF-9C45B56FF850}" type="sibTrans" cxnId="{9E31DD07-ADC4-4432-A075-435CF1EF9694}">
      <dgm:prSet/>
      <dgm:spPr/>
      <dgm:t>
        <a:bodyPr/>
        <a:lstStyle/>
        <a:p>
          <a:endParaRPr lang="en-US" b="1"/>
        </a:p>
      </dgm:t>
    </dgm:pt>
    <dgm:pt modelId="{57B31860-CADC-4028-BE22-2F52F8C564D9}" type="pres">
      <dgm:prSet presAssocID="{BA778D0A-F677-4DED-BC51-0ADA93DFEB18}" presName="compositeShape" presStyleCnt="0">
        <dgm:presLayoutVars>
          <dgm:chMax val="7"/>
          <dgm:dir/>
          <dgm:resizeHandles val="exact"/>
        </dgm:presLayoutVars>
      </dgm:prSet>
      <dgm:spPr/>
    </dgm:pt>
    <dgm:pt modelId="{CE558CF9-0AC2-40F4-A5C0-B14090EE4F7A}" type="pres">
      <dgm:prSet presAssocID="{DE7AB2E7-DC6D-4655-ACE3-0C438E752301}" presName="circ1" presStyleLbl="vennNode1" presStyleIdx="0" presStyleCnt="3"/>
      <dgm:spPr/>
      <dgm:t>
        <a:bodyPr/>
        <a:lstStyle/>
        <a:p>
          <a:endParaRPr lang="en-US"/>
        </a:p>
      </dgm:t>
    </dgm:pt>
    <dgm:pt modelId="{9F8D1CEF-8A35-4024-A3C3-6976D57674C9}" type="pres">
      <dgm:prSet presAssocID="{DE7AB2E7-DC6D-4655-ACE3-0C438E7523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E2A32-7783-4EE9-8A46-4FE321DC2F0D}" type="pres">
      <dgm:prSet presAssocID="{63E68527-012E-4ADA-8239-714AB556DC9B}" presName="circ2" presStyleLbl="vennNode1" presStyleIdx="1" presStyleCnt="3"/>
      <dgm:spPr/>
      <dgm:t>
        <a:bodyPr/>
        <a:lstStyle/>
        <a:p>
          <a:endParaRPr lang="en-US"/>
        </a:p>
      </dgm:t>
    </dgm:pt>
    <dgm:pt modelId="{1E0BE0B9-F1DD-472B-91FE-236BCD577476}" type="pres">
      <dgm:prSet presAssocID="{63E68527-012E-4ADA-8239-714AB556DC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1AA52-4D92-4396-B7FF-441729C18CF7}" type="pres">
      <dgm:prSet presAssocID="{8FEAF5DC-8490-4BF8-B518-4EABEA64F891}" presName="circ3" presStyleLbl="vennNode1" presStyleIdx="2" presStyleCnt="3"/>
      <dgm:spPr/>
      <dgm:t>
        <a:bodyPr/>
        <a:lstStyle/>
        <a:p>
          <a:endParaRPr lang="en-US"/>
        </a:p>
      </dgm:t>
    </dgm:pt>
    <dgm:pt modelId="{D42F5160-CB60-4624-8B57-1595738FDB6F}" type="pres">
      <dgm:prSet presAssocID="{8FEAF5DC-8490-4BF8-B518-4EABEA64F8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C87C95-1696-4928-935F-57187714E904}" type="presOf" srcId="{63E68527-012E-4ADA-8239-714AB556DC9B}" destId="{1E0BE0B9-F1DD-472B-91FE-236BCD577476}" srcOrd="1" destOrd="0" presId="urn:microsoft.com/office/officeart/2005/8/layout/venn1"/>
    <dgm:cxn modelId="{621BD36D-9BED-472F-A687-FAFA7F176559}" type="presOf" srcId="{8FEAF5DC-8490-4BF8-B518-4EABEA64F891}" destId="{C1C1AA52-4D92-4396-B7FF-441729C18CF7}" srcOrd="0" destOrd="0" presId="urn:microsoft.com/office/officeart/2005/8/layout/venn1"/>
    <dgm:cxn modelId="{EF58C6E0-E676-419E-92AE-67F50F71A8A0}" type="presOf" srcId="{DE7AB2E7-DC6D-4655-ACE3-0C438E752301}" destId="{9F8D1CEF-8A35-4024-A3C3-6976D57674C9}" srcOrd="1" destOrd="0" presId="urn:microsoft.com/office/officeart/2005/8/layout/venn1"/>
    <dgm:cxn modelId="{9E31DD07-ADC4-4432-A075-435CF1EF9694}" srcId="{BA778D0A-F677-4DED-BC51-0ADA93DFEB18}" destId="{8FEAF5DC-8490-4BF8-B518-4EABEA64F891}" srcOrd="2" destOrd="0" parTransId="{5599561A-02F2-435E-AEB8-16ACEFF4A252}" sibTransId="{D69A4284-DB09-457D-A2DF-9C45B56FF850}"/>
    <dgm:cxn modelId="{F1E63128-FF5B-4813-A9B7-213F5D0D8490}" srcId="{BA778D0A-F677-4DED-BC51-0ADA93DFEB18}" destId="{63E68527-012E-4ADA-8239-714AB556DC9B}" srcOrd="1" destOrd="0" parTransId="{44B57A34-2812-4079-8FF0-0CAE7746DF9F}" sibTransId="{02556B03-1072-4B04-AF1E-94AB59550B78}"/>
    <dgm:cxn modelId="{D8160049-25D0-4BBD-9E8F-4234CA9C6FEC}" type="presOf" srcId="{BA778D0A-F677-4DED-BC51-0ADA93DFEB18}" destId="{57B31860-CADC-4028-BE22-2F52F8C564D9}" srcOrd="0" destOrd="0" presId="urn:microsoft.com/office/officeart/2005/8/layout/venn1"/>
    <dgm:cxn modelId="{074A9AF3-AF88-4FD3-9867-C7F7685F50B6}" type="presOf" srcId="{8FEAF5DC-8490-4BF8-B518-4EABEA64F891}" destId="{D42F5160-CB60-4624-8B57-1595738FDB6F}" srcOrd="1" destOrd="0" presId="urn:microsoft.com/office/officeart/2005/8/layout/venn1"/>
    <dgm:cxn modelId="{840637E3-F425-4958-B444-C79CE3BEC52F}" type="presOf" srcId="{DE7AB2E7-DC6D-4655-ACE3-0C438E752301}" destId="{CE558CF9-0AC2-40F4-A5C0-B14090EE4F7A}" srcOrd="0" destOrd="0" presId="urn:microsoft.com/office/officeart/2005/8/layout/venn1"/>
    <dgm:cxn modelId="{0678C6D2-1C72-47FF-B745-FB73523F63B7}" srcId="{BA778D0A-F677-4DED-BC51-0ADA93DFEB18}" destId="{DE7AB2E7-DC6D-4655-ACE3-0C438E752301}" srcOrd="0" destOrd="0" parTransId="{D38C1138-FEF7-46F5-9077-427FF53670F9}" sibTransId="{7D30CC5A-90A5-47E2-B1C3-DE6D96F51FD8}"/>
    <dgm:cxn modelId="{F0F5EBF6-1498-491E-98CF-A3900B00F3B4}" type="presOf" srcId="{63E68527-012E-4ADA-8239-714AB556DC9B}" destId="{87FE2A32-7783-4EE9-8A46-4FE321DC2F0D}" srcOrd="0" destOrd="0" presId="urn:microsoft.com/office/officeart/2005/8/layout/venn1"/>
    <dgm:cxn modelId="{7C712F52-A076-4EA2-ACC1-A902CA97DFA4}" type="presParOf" srcId="{57B31860-CADC-4028-BE22-2F52F8C564D9}" destId="{CE558CF9-0AC2-40F4-A5C0-B14090EE4F7A}" srcOrd="0" destOrd="0" presId="urn:microsoft.com/office/officeart/2005/8/layout/venn1"/>
    <dgm:cxn modelId="{34F9844F-B897-459E-BF23-19CC3AA74935}" type="presParOf" srcId="{57B31860-CADC-4028-BE22-2F52F8C564D9}" destId="{9F8D1CEF-8A35-4024-A3C3-6976D57674C9}" srcOrd="1" destOrd="0" presId="urn:microsoft.com/office/officeart/2005/8/layout/venn1"/>
    <dgm:cxn modelId="{D202240F-93CC-4E71-824C-7341D0874520}" type="presParOf" srcId="{57B31860-CADC-4028-BE22-2F52F8C564D9}" destId="{87FE2A32-7783-4EE9-8A46-4FE321DC2F0D}" srcOrd="2" destOrd="0" presId="urn:microsoft.com/office/officeart/2005/8/layout/venn1"/>
    <dgm:cxn modelId="{487D8B36-B4FE-4D07-9191-16E301EDAF85}" type="presParOf" srcId="{57B31860-CADC-4028-BE22-2F52F8C564D9}" destId="{1E0BE0B9-F1DD-472B-91FE-236BCD577476}" srcOrd="3" destOrd="0" presId="urn:microsoft.com/office/officeart/2005/8/layout/venn1"/>
    <dgm:cxn modelId="{75846EB5-54D9-46AE-B6CC-00DA8E1DBA77}" type="presParOf" srcId="{57B31860-CADC-4028-BE22-2F52F8C564D9}" destId="{C1C1AA52-4D92-4396-B7FF-441729C18CF7}" srcOrd="4" destOrd="0" presId="urn:microsoft.com/office/officeart/2005/8/layout/venn1"/>
    <dgm:cxn modelId="{BDF07278-F8A4-49DE-85B8-A1D5FECE273C}" type="presParOf" srcId="{57B31860-CADC-4028-BE22-2F52F8C564D9}" destId="{D42F5160-CB60-4624-8B57-1595738FDB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58CF9-0AC2-40F4-A5C0-B14090EE4F7A}">
      <dsp:nvSpPr>
        <dsp:cNvPr id="0" name=""/>
        <dsp:cNvSpPr/>
      </dsp:nvSpPr>
      <dsp:spPr>
        <a:xfrm>
          <a:off x="1829571" y="52733"/>
          <a:ext cx="2531200" cy="25312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Volume</a:t>
          </a:r>
          <a:endParaRPr lang="en-US" sz="3600" b="1" kern="1200" dirty="0"/>
        </a:p>
      </dsp:txBody>
      <dsp:txXfrm>
        <a:off x="2167065" y="495693"/>
        <a:ext cx="1856213" cy="1139040"/>
      </dsp:txXfrm>
    </dsp:sp>
    <dsp:sp modelId="{87FE2A32-7783-4EE9-8A46-4FE321DC2F0D}">
      <dsp:nvSpPr>
        <dsp:cNvPr id="0" name=""/>
        <dsp:cNvSpPr/>
      </dsp:nvSpPr>
      <dsp:spPr>
        <a:xfrm>
          <a:off x="2742913" y="1634733"/>
          <a:ext cx="2531200" cy="2531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Variety</a:t>
          </a:r>
          <a:endParaRPr lang="en-US" sz="3600" b="1" kern="1200" dirty="0"/>
        </a:p>
      </dsp:txBody>
      <dsp:txXfrm>
        <a:off x="3517038" y="2288626"/>
        <a:ext cx="1518720" cy="1392160"/>
      </dsp:txXfrm>
    </dsp:sp>
    <dsp:sp modelId="{C1C1AA52-4D92-4396-B7FF-441729C18CF7}">
      <dsp:nvSpPr>
        <dsp:cNvPr id="0" name=""/>
        <dsp:cNvSpPr/>
      </dsp:nvSpPr>
      <dsp:spPr>
        <a:xfrm>
          <a:off x="916230" y="1634733"/>
          <a:ext cx="2531200" cy="253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Velocity</a:t>
          </a:r>
          <a:endParaRPr lang="en-US" sz="3600" b="1" kern="1200" dirty="0"/>
        </a:p>
      </dsp:txBody>
      <dsp:txXfrm>
        <a:off x="1154585" y="2288626"/>
        <a:ext cx="1518720" cy="139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254D-D6A8-4F03-A6BD-994C16793977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B927-EBE1-49E2-8934-5881B37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Data model normalization by using tables – less redundant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Tweets in JSON parsed twice on </a:t>
            </a:r>
            <a:r>
              <a:rPr lang="en-US" dirty="0" err="1" smtClean="0"/>
              <a:t>Riak</a:t>
            </a:r>
            <a:r>
              <a:rPr lang="en-US" dirty="0" smtClean="0"/>
              <a:t>, once on </a:t>
            </a:r>
            <a:r>
              <a:rPr lang="en-US" dirty="0" err="1" smtClean="0"/>
              <a:t>IndexedHBase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Customized index tables – no overheads from traditional inverted indices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Indexing overhead on </a:t>
            </a:r>
            <a:r>
              <a:rPr lang="en-US" dirty="0" err="1" smtClean="0"/>
              <a:t>Riak</a:t>
            </a:r>
            <a:r>
              <a:rPr lang="en-US" dirty="0" smtClean="0"/>
              <a:t> for frequency and position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DB927-EBE1-49E2-8934-5881B376EE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Riak</a:t>
            </a:r>
            <a:r>
              <a:rPr lang="en-US" dirty="0" smtClean="0"/>
              <a:t>: implementation using original text indices and </a:t>
            </a:r>
            <a:r>
              <a:rPr lang="en-US" dirty="0" err="1" smtClean="0"/>
              <a:t>MapReduce</a:t>
            </a:r>
            <a:r>
              <a:rPr lang="en-US" dirty="0" smtClean="0"/>
              <a:t> on </a:t>
            </a:r>
            <a:r>
              <a:rPr lang="en-US" dirty="0" err="1" smtClean="0"/>
              <a:t>Riak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IndexedHBase</a:t>
            </a:r>
            <a:r>
              <a:rPr lang="en-US" dirty="0" smtClean="0"/>
              <a:t> more efficient at queries with large intermediate data and result sizes </a:t>
            </a:r>
          </a:p>
          <a:p>
            <a:r>
              <a:rPr lang="en-US" dirty="0" smtClean="0"/>
              <a:t>Most queries involve time windows of weeks or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DB927-EBE1-49E2-8934-5881B376EE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120 clusters, time window length: 6 steps, outlier: 2 standard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DB927-EBE1-49E2-8934-5881B376EE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</a:t>
            </a:r>
            <a:r>
              <a:rPr lang="en-US" baseline="0" dirty="0" smtClean="0"/>
              <a:t> output </a:t>
            </a:r>
            <a:r>
              <a:rPr lang="en-US" baseline="0" dirty="0" err="1" smtClean="0"/>
              <a:t>visiualization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F1ED-BE64-4CB9-80FB-39143B6F95B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62517"/>
            <a:ext cx="28448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11" y="6361599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7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1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1280" y="552508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5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11" y="1183350"/>
            <a:ext cx="10972800" cy="1669578"/>
          </a:xfrm>
        </p:spPr>
        <p:txBody>
          <a:bodyPr>
            <a:normAutofit/>
          </a:bodyPr>
          <a:lstStyle/>
          <a:p>
            <a:r>
              <a:rPr lang="en-US" dirty="0" smtClean="0"/>
              <a:t>Scalable Architecture for Integrated Batch and Streaming Analysis of 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6383" y="2852928"/>
            <a:ext cx="242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Thesis Defense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39895" y="4165101"/>
            <a:ext cx="4139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Xiaoming Gao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Judy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01/21/2015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Storage substrate – query characteristics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512652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 query </a:t>
            </a:r>
            <a:r>
              <a:rPr lang="en-US" i="1" dirty="0" smtClean="0"/>
              <a:t>q = {t, s, g}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i="1" dirty="0" smtClean="0"/>
              <a:t>t</a:t>
            </a:r>
            <a:r>
              <a:rPr lang="en-US" sz="2800" dirty="0" smtClean="0"/>
              <a:t>: constraints on text content, e.g. #euro2012, @</a:t>
            </a:r>
            <a:r>
              <a:rPr lang="en-US" sz="2800" dirty="0" err="1" smtClean="0"/>
              <a:t>iusoic</a:t>
            </a:r>
            <a:endParaRPr lang="en-US" sz="2800" dirty="0" smtClean="0"/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i="1" dirty="0" smtClean="0"/>
              <a:t>s</a:t>
            </a:r>
            <a:r>
              <a:rPr lang="en-US" sz="2800" dirty="0" smtClean="0"/>
              <a:t>: constraints on social context, e.g. [06/08/12, 07/01/12]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i="1" dirty="0" smtClean="0"/>
              <a:t>g</a:t>
            </a:r>
            <a:r>
              <a:rPr lang="en-US" sz="2800" dirty="0" smtClean="0"/>
              <a:t>: a tag telling what social information to get, e.g. retweet network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Example queries: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dirty="0" smtClean="0"/>
              <a:t>     - </a:t>
            </a:r>
            <a:r>
              <a:rPr lang="en-US" sz="2800" b="1" i="1" dirty="0" smtClean="0"/>
              <a:t>get-tweets-with-text</a:t>
            </a:r>
            <a:r>
              <a:rPr lang="en-US" sz="2800" dirty="0" smtClean="0"/>
              <a:t>(</a:t>
            </a:r>
            <a:r>
              <a:rPr lang="en-US" sz="2800" i="1" dirty="0" smtClean="0"/>
              <a:t>occupy*;</a:t>
            </a:r>
            <a:r>
              <a:rPr lang="en-US" sz="2800" dirty="0" smtClean="0"/>
              <a:t> [10/08/11, 12/01/11])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b="1" i="1" dirty="0" smtClean="0"/>
              <a:t>meme-</a:t>
            </a:r>
            <a:r>
              <a:rPr lang="en-US" sz="2800" b="1" i="1" dirty="0" err="1" smtClean="0"/>
              <a:t>cooccurrence</a:t>
            </a:r>
            <a:r>
              <a:rPr lang="en-US" sz="2800" b="1" i="1" dirty="0" smtClean="0"/>
              <a:t>-count</a:t>
            </a:r>
            <a:r>
              <a:rPr lang="en-US" sz="2800" dirty="0" smtClean="0"/>
              <a:t>(</a:t>
            </a:r>
            <a:r>
              <a:rPr lang="en-US" sz="2800" i="1" dirty="0" smtClean="0"/>
              <a:t>#occupy;</a:t>
            </a:r>
            <a:r>
              <a:rPr lang="en-US" sz="2800" dirty="0"/>
              <a:t> [10/08/11, 12/01/11]</a:t>
            </a:r>
            <a:r>
              <a:rPr lang="en-US" sz="2800" dirty="0" smtClean="0"/>
              <a:t>)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b="1" i="1" dirty="0" smtClean="0"/>
              <a:t>get-retweet-edges</a:t>
            </a:r>
            <a:r>
              <a:rPr lang="en-US" sz="2800" dirty="0" smtClean="0"/>
              <a:t>(</a:t>
            </a:r>
            <a:r>
              <a:rPr lang="en-US" sz="2800" i="1" dirty="0" err="1" smtClean="0"/>
              <a:t>occupyIN,occupyWS</a:t>
            </a:r>
            <a:r>
              <a:rPr lang="en-US" sz="2800" i="1" dirty="0" smtClean="0"/>
              <a:t>;</a:t>
            </a:r>
            <a:r>
              <a:rPr lang="en-US" sz="2800" dirty="0"/>
              <a:t> [10/08/11, 12/01/11]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- </a:t>
            </a:r>
            <a:r>
              <a:rPr lang="en-US" sz="2800" b="1" i="1" dirty="0" smtClean="0"/>
              <a:t>user-post-count</a:t>
            </a:r>
            <a:r>
              <a:rPr lang="en-US" sz="2800" dirty="0" smtClean="0"/>
              <a:t>(</a:t>
            </a:r>
            <a:r>
              <a:rPr lang="en-US" sz="2800" i="1" dirty="0" err="1"/>
              <a:t>occupyIN,occupyWS</a:t>
            </a:r>
            <a:r>
              <a:rPr lang="en-US" sz="2800" i="1" dirty="0"/>
              <a:t>;</a:t>
            </a:r>
            <a:r>
              <a:rPr lang="en-US" sz="2800" dirty="0"/>
              <a:t> [10/08/11, 12/01/11]</a:t>
            </a:r>
            <a:r>
              <a:rPr lang="en-US" sz="28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Q</a:t>
            </a:r>
            <a:r>
              <a:rPr lang="en-US" sz="3600" b="1" dirty="0" smtClean="0"/>
              <a:t>uery evaluation with traditional text indices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545707" y="4696104"/>
            <a:ext cx="938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Problem:</a:t>
            </a:r>
            <a:endParaRPr lang="en-US" sz="2000" dirty="0"/>
          </a:p>
          <a:p>
            <a:r>
              <a:rPr lang="en-US" sz="2000" dirty="0">
                <a:solidFill>
                  <a:prstClr val="black"/>
                </a:solidFill>
              </a:rPr>
              <a:t>Complexity of query evaluation = O(</a:t>
            </a:r>
            <a:r>
              <a:rPr lang="en-US" sz="2000" b="1" dirty="0">
                <a:solidFill>
                  <a:prstClr val="black"/>
                </a:solidFill>
              </a:rPr>
              <a:t>max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smtClean="0">
                <a:solidFill>
                  <a:prstClr val="black"/>
                </a:solidFill>
              </a:rPr>
              <a:t>|</a:t>
            </a:r>
            <a:r>
              <a:rPr lang="en-US" sz="2000" dirty="0" err="1" smtClean="0">
                <a:solidFill>
                  <a:prstClr val="black"/>
                </a:solidFill>
              </a:rPr>
              <a:t>textIndex</a:t>
            </a:r>
            <a:r>
              <a:rPr lang="en-US" sz="2000" dirty="0">
                <a:solidFill>
                  <a:prstClr val="black"/>
                </a:solidFill>
              </a:rPr>
              <a:t>|, |</a:t>
            </a:r>
            <a:r>
              <a:rPr lang="en-US" sz="2000" dirty="0" err="1">
                <a:solidFill>
                  <a:prstClr val="black"/>
                </a:solidFill>
              </a:rPr>
              <a:t>timeIndex</a:t>
            </a:r>
            <a:r>
              <a:rPr lang="en-US" sz="2000" dirty="0" smtClean="0">
                <a:solidFill>
                  <a:prstClr val="black"/>
                </a:solidFill>
              </a:rPr>
              <a:t>|))</a:t>
            </a:r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ime window is normally in months – large</a:t>
            </a:r>
          </a:p>
          <a:p>
            <a:r>
              <a:rPr lang="en-US" sz="2000" dirty="0" smtClean="0"/>
              <a:t>Stores frequency and position information for ranking top-N “most relevant” documents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484880" y="1814759"/>
            <a:ext cx="48768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get_tweets_with_text</a:t>
            </a:r>
            <a:r>
              <a:rPr lang="en-US" dirty="0" smtClean="0"/>
              <a:t>(occupy*, </a:t>
            </a:r>
            <a:r>
              <a:rPr lang="en-US" dirty="0" err="1" smtClean="0"/>
              <a:t>time_window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  <a:endCxn id="29" idx="0"/>
          </p:cNvCxnSpPr>
          <p:nvPr/>
        </p:nvCxnSpPr>
        <p:spPr>
          <a:xfrm flipH="1">
            <a:off x="4513580" y="2184091"/>
            <a:ext cx="1409700" cy="1959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484880" y="2380041"/>
            <a:ext cx="2057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index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377305" y="3034451"/>
            <a:ext cx="2286000" cy="5586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IDs of tweets for occupy*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>
          <a:xfrm>
            <a:off x="4513580" y="2761041"/>
            <a:ext cx="6725" cy="27341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299800" y="2380041"/>
            <a:ext cx="2057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index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7" idx="2"/>
            <a:endCxn id="32" idx="0"/>
          </p:cNvCxnSpPr>
          <p:nvPr/>
        </p:nvCxnSpPr>
        <p:spPr>
          <a:xfrm>
            <a:off x="5923280" y="2184091"/>
            <a:ext cx="1405220" cy="1959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066527" y="3056876"/>
            <a:ext cx="2528050" cy="55089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IDs of tweets for time window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2" idx="2"/>
            <a:endCxn id="34" idx="0"/>
          </p:cNvCxnSpPr>
          <p:nvPr/>
        </p:nvCxnSpPr>
        <p:spPr>
          <a:xfrm>
            <a:off x="7328500" y="2761041"/>
            <a:ext cx="2052" cy="2958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37" idx="0"/>
          </p:cNvCxnSpPr>
          <p:nvPr/>
        </p:nvCxnSpPr>
        <p:spPr>
          <a:xfrm>
            <a:off x="4520305" y="3593096"/>
            <a:ext cx="1358150" cy="32687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116455" y="3919973"/>
            <a:ext cx="1524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4" idx="4"/>
            <a:endCxn id="37" idx="0"/>
          </p:cNvCxnSpPr>
          <p:nvPr/>
        </p:nvCxnSpPr>
        <p:spPr>
          <a:xfrm flipH="1">
            <a:off x="5878455" y="3607775"/>
            <a:ext cx="1452097" cy="31219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Document 21"/>
          <p:cNvSpPr/>
          <p:nvPr/>
        </p:nvSpPr>
        <p:spPr>
          <a:xfrm>
            <a:off x="1685791" y="2150417"/>
            <a:ext cx="1234314" cy="1926772"/>
          </a:xfrm>
          <a:prstGeom prst="flowChartDocumen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719705" y="1814759"/>
            <a:ext cx="118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index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70677" y="2119559"/>
            <a:ext cx="1325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occupyIN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1234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2346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… (tweet id)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occupyWS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42" name="Flowchart: Document 24"/>
          <p:cNvSpPr/>
          <p:nvPr/>
        </p:nvSpPr>
        <p:spPr>
          <a:xfrm>
            <a:off x="8848591" y="2119559"/>
            <a:ext cx="1234314" cy="1957630"/>
          </a:xfrm>
          <a:prstGeom prst="flowChartDocumen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863705" y="17839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index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833477" y="2088701"/>
            <a:ext cx="1325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2011-10-01: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7890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3345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… (tweet id)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2011-10-02: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48505" y="4008618"/>
            <a:ext cx="194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</a:t>
            </a:r>
            <a:r>
              <a:rPr lang="en-US" baseline="30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~ 10</a:t>
            </a:r>
            <a:r>
              <a:rPr lang="en-US" baseline="30000" dirty="0" smtClean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 per day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83012" y="4038419"/>
            <a:ext cx="14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~</a:t>
            </a:r>
            <a:r>
              <a:rPr lang="en-US" dirty="0" smtClean="0">
                <a:solidFill>
                  <a:prstClr val="black"/>
                </a:solidFill>
              </a:rPr>
              <a:t>10</a:t>
            </a:r>
            <a:r>
              <a:rPr lang="en-US" baseline="30000" dirty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 per day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 animBg="1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More suitable index structure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822" y="1736103"/>
            <a:ext cx="1655224" cy="713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6823" y="1721519"/>
            <a:ext cx="1655223" cy="26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2011-10-01|1234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7846" y="1721517"/>
            <a:ext cx="1258978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occupyIN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4579" y="2454077"/>
            <a:ext cx="1677735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6821" y="2454078"/>
            <a:ext cx="1642702" cy="272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2011-10-02|3417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793568" y="2454076"/>
            <a:ext cx="1241011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occupyWS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2044" y="3182651"/>
            <a:ext cx="9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02047" y="2453304"/>
            <a:ext cx="1781298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14289" y="2453305"/>
            <a:ext cx="1769055" cy="27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2011-10-03|4532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7472" y="2027891"/>
            <a:ext cx="147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userID</a:t>
            </a:r>
            <a:r>
              <a:rPr lang="en-US" dirty="0" smtClean="0"/>
              <a:t>: 333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4479" y="2783537"/>
            <a:ext cx="147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userID</a:t>
            </a:r>
            <a:r>
              <a:rPr lang="en-US" dirty="0" smtClean="0"/>
              <a:t>: 444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67889" y="2792375"/>
            <a:ext cx="147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userID</a:t>
            </a:r>
            <a:r>
              <a:rPr lang="en-US" dirty="0" smtClean="0"/>
              <a:t>: 555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91068" y="3875512"/>
            <a:ext cx="6992859" cy="1826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Index on multiple (text and non-text) columns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Included </a:t>
            </a:r>
            <a:r>
              <a:rPr lang="en-US" sz="2400" dirty="0" smtClean="0">
                <a:solidFill>
                  <a:srgbClr val="FF0000"/>
                </a:solidFill>
              </a:rPr>
              <a:t>columns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Index on computed </a:t>
            </a:r>
            <a:r>
              <a:rPr lang="en-US" sz="2400" dirty="0" smtClean="0">
                <a:solidFill>
                  <a:srgbClr val="FF0000"/>
                </a:solidFill>
              </a:rPr>
              <a:t>columns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Customizability is necessary!</a:t>
            </a:r>
          </a:p>
        </p:txBody>
      </p:sp>
    </p:spTree>
    <p:extLst>
      <p:ext uri="{BB962C8B-B14F-4D97-AF65-F5344CB8AC3E}">
        <p14:creationId xmlns:p14="http://schemas.microsoft.com/office/powerpoint/2010/main" val="8861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Customizable </a:t>
            </a:r>
            <a:r>
              <a:rPr lang="en-US" sz="3600" b="1" dirty="0"/>
              <a:t>indexing framework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55976" y="1436072"/>
            <a:ext cx="10515600" cy="53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Abstract index structure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7604" y="2036522"/>
            <a:ext cx="792580" cy="605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37606" y="2021939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ID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81946" y="2216496"/>
            <a:ext cx="9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3439710" y="2021937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439711" y="2021938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ID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3449235" y="2226291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241813" y="2021937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241814" y="2021938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ID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251338" y="2226291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1575752" y="2021937"/>
            <a:ext cx="1061854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93847" y="4399164"/>
            <a:ext cx="106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640023" y="2655154"/>
            <a:ext cx="792580" cy="605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640025" y="2640571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ID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84365" y="2835128"/>
            <a:ext cx="9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3442129" y="2640569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42130" y="2640570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51654" y="2844923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1578171" y="2640569"/>
            <a:ext cx="1061854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39712" y="3280325"/>
            <a:ext cx="792580" cy="605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639714" y="3265742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  <a:endParaRPr lang="en-US" sz="12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2584054" y="3460299"/>
            <a:ext cx="9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3441818" y="3265740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441819" y="3265741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51343" y="3470094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71" name="Rectangle 70"/>
          <p:cNvSpPr/>
          <p:nvPr/>
        </p:nvSpPr>
        <p:spPr>
          <a:xfrm>
            <a:off x="4243921" y="3265740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243922" y="3265741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53446" y="3470094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1577860" y="3265740"/>
            <a:ext cx="1061854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37918" y="3265739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037919" y="3265740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47443" y="3470093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2645901" y="3901031"/>
            <a:ext cx="792580" cy="602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645903" y="3886448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  <a:endParaRPr lang="en-US" sz="12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2595760" y="4077075"/>
            <a:ext cx="9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3448007" y="3886446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448008" y="3886447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457532" y="4090800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4250110" y="3886446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50111" y="3886447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59635" y="4090800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87" name="Rectangle 86"/>
          <p:cNvSpPr/>
          <p:nvPr/>
        </p:nvSpPr>
        <p:spPr>
          <a:xfrm>
            <a:off x="1584049" y="3886446"/>
            <a:ext cx="1061854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752" y="4847459"/>
            <a:ext cx="1000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 </a:t>
            </a:r>
            <a:r>
              <a:rPr lang="en-US" sz="2400" dirty="0"/>
              <a:t>sorted list of index </a:t>
            </a:r>
            <a:r>
              <a:rPr lang="en-US" sz="2400" dirty="0" smtClean="0"/>
              <a:t>keys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Each key associated with multiple entries sorted by unique entry </a:t>
            </a:r>
            <a:r>
              <a:rPr lang="en-US" sz="2400" dirty="0" smtClean="0"/>
              <a:t>IDs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Each entry contains multiple additional </a:t>
            </a:r>
            <a:r>
              <a:rPr lang="en-US" sz="2400" dirty="0" smtClean="0"/>
              <a:t>fields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Key, entry ID, and entry fields are customizable through a configuration </a:t>
            </a:r>
            <a:r>
              <a:rPr lang="en-US" sz="2400" dirty="0" smtClean="0"/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2236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Demonstration of customizability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911" y="6361599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3320" y="1462351"/>
            <a:ext cx="3830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Inverted index for text data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- store frequency/position for ranking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755568" y="2174037"/>
            <a:ext cx="792580" cy="708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55570" y="2159454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339330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6966" y="2426154"/>
            <a:ext cx="964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en-US" sz="1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557674" y="2159452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7675" y="2159453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doc id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35115" y="2426153"/>
            <a:ext cx="82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frequency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59777" y="2159452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59778" y="2159453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doc id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337215" y="2426152"/>
            <a:ext cx="858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frequency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47702" y="2159452"/>
            <a:ext cx="1107868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american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55569" y="2892012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55570" y="2892013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339330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13139" y="3158713"/>
            <a:ext cx="91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en-US" sz="12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3557674" y="2892011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57675" y="2892012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doc id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567199" y="3158712"/>
            <a:ext cx="80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frequency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46658" y="2892011"/>
            <a:ext cx="1108911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46658" y="3643082"/>
            <a:ext cx="7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00941" y="1462351"/>
            <a:ext cx="5152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Composite index on both text and non-text fields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not supported by any current </a:t>
            </a:r>
            <a:r>
              <a:rPr lang="en-US" sz="1600" dirty="0" err="1" smtClean="0"/>
              <a:t>NoSQL</a:t>
            </a:r>
            <a:r>
              <a:rPr lang="en-US" sz="1600" dirty="0" smtClean="0"/>
              <a:t> databases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7170663" y="2176519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170665" y="2161936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339330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5877" y="2428636"/>
            <a:ext cx="964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2012-09-24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972769" y="2161934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972770" y="2161935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tweet id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982294" y="2428635"/>
            <a:ext cx="621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74872" y="2161934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774873" y="2161935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tweet id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8784397" y="2428635"/>
            <a:ext cx="621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95279" y="2161934"/>
            <a:ext cx="1075385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occupyIN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70664" y="2894494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70665" y="2894495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339330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120142" y="3161195"/>
            <a:ext cx="91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2012-09-24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72769" y="2894493"/>
            <a:ext cx="792580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972770" y="2894494"/>
            <a:ext cx="79258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tweet id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982294" y="3161194"/>
            <a:ext cx="73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95279" y="2894493"/>
            <a:ext cx="1075385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occupyWS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5279" y="3634340"/>
            <a:ext cx="48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319017" y="4246648"/>
            <a:ext cx="611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 index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676452" y="4577644"/>
            <a:ext cx="3045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Get-tweets-by-user-</a:t>
            </a:r>
            <a:r>
              <a:rPr lang="en-US" sz="1600" dirty="0" err="1" smtClean="0"/>
              <a:t>desc</a:t>
            </a:r>
            <a:r>
              <a:rPr lang="en-US" sz="1600" dirty="0" smtClean="0"/>
              <a:t>(</a:t>
            </a:r>
            <a:r>
              <a:rPr lang="en-US" sz="1600" dirty="0" err="1" smtClean="0"/>
              <a:t>iu</a:t>
            </a:r>
            <a:r>
              <a:rPr lang="en-US" sz="1600" dirty="0" smtClean="0"/>
              <a:t>*, [2014-05-01, 2014-05-28])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6033888" y="4869487"/>
            <a:ext cx="956583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33891" y="4854904"/>
            <a:ext cx="956580" cy="260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123456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241309" y="4854902"/>
            <a:ext cx="792582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iusoic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33888" y="5587462"/>
            <a:ext cx="956583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42599" y="5587463"/>
            <a:ext cx="947871" cy="248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228765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5246552" y="5587461"/>
            <a:ext cx="796047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ivy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54573" y="6316036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7001429" y="5586736"/>
            <a:ext cx="771564" cy="728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001429" y="5586737"/>
            <a:ext cx="771564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weet ID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5202103" y="4515985"/>
            <a:ext cx="298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User-description-tweet Index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6009526" y="5113691"/>
            <a:ext cx="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Uid</a:t>
            </a:r>
            <a:r>
              <a:rPr lang="en-US" sz="1200" dirty="0" smtClean="0"/>
              <a:t> 565</a:t>
            </a:r>
          </a:p>
          <a:p>
            <a:r>
              <a:rPr lang="en-US" sz="1200" dirty="0" smtClean="0"/>
              <a:t>2014-04-02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33102" y="5830852"/>
            <a:ext cx="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Uid</a:t>
            </a:r>
            <a:r>
              <a:rPr lang="en-US" sz="1200" dirty="0" smtClean="0"/>
              <a:t> 676</a:t>
            </a:r>
          </a:p>
          <a:p>
            <a:r>
              <a:rPr lang="en-US" sz="1200" dirty="0" smtClean="0"/>
              <a:t>2014-05-02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018507" y="5840753"/>
            <a:ext cx="74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Uid</a:t>
            </a:r>
            <a:endParaRPr lang="en-US" sz="1200" dirty="0" smtClean="0"/>
          </a:p>
          <a:p>
            <a:r>
              <a:rPr lang="en-US" sz="1200" dirty="0" smtClean="0"/>
              <a:t>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66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67" y="281594"/>
            <a:ext cx="10972800" cy="1143000"/>
          </a:xfrm>
        </p:spPr>
        <p:txBody>
          <a:bodyPr/>
          <a:lstStyle/>
          <a:p>
            <a:r>
              <a:rPr lang="en-US" sz="3600" b="1" dirty="0" smtClean="0"/>
              <a:t>Implementation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765" y="1345214"/>
            <a:ext cx="10157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Requirements for scalable index storage and efficient indexing speed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 smtClean="0"/>
              <a:t>NoSQL</a:t>
            </a:r>
            <a:r>
              <a:rPr lang="en-US" sz="2000" dirty="0" smtClean="0"/>
              <a:t> databases: scalable storage and efficient random access for their data model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Mapping abstract index structure to underlying data model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Batch/online indexing </a:t>
            </a:r>
            <a:r>
              <a:rPr lang="en-US" sz="2000" dirty="0" smtClean="0"/>
              <a:t>mechanisms and </a:t>
            </a:r>
            <a:r>
              <a:rPr lang="en-US" sz="2000" dirty="0" smtClean="0"/>
              <a:t>parallel query evaluation strategies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309536" y="3969147"/>
            <a:ext cx="792580" cy="605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09538" y="3954564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339330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3878" y="4149121"/>
            <a:ext cx="9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2012-09-24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111642" y="3954562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11643" y="3954563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ID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121167" y="4158916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913745" y="3954562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13746" y="3954563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ID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23270" y="4158916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1230438" y="3954562"/>
            <a:ext cx="107910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american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02719" y="4579687"/>
            <a:ext cx="792580" cy="605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02721" y="4565104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339330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7061" y="4759661"/>
            <a:ext cx="9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2012-09-24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3104825" y="4565102"/>
            <a:ext cx="79258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04826" y="4565103"/>
            <a:ext cx="792580" cy="21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 </a:t>
            </a:r>
            <a:r>
              <a:rPr lang="en-US" sz="1200" dirty="0"/>
              <a:t>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4350" y="4769456"/>
            <a:ext cx="6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Field2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227271" y="4573194"/>
            <a:ext cx="1075450" cy="61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81072" y="4262876"/>
            <a:ext cx="540105" cy="506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77642" y="3732195"/>
            <a:ext cx="2285999" cy="3482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7642" y="3735909"/>
            <a:ext cx="2263416" cy="1766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7477642" y="4078809"/>
            <a:ext cx="2263416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207533" y="3736476"/>
            <a:ext cx="106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entries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315842" y="4078809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001642" y="4092688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96691" y="4114154"/>
            <a:ext cx="746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339330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00938" y="4211039"/>
            <a:ext cx="107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american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3"/>
          </p:cNvCxnSpPr>
          <p:nvPr/>
        </p:nvCxnSpPr>
        <p:spPr>
          <a:xfrm flipV="1">
            <a:off x="7180461" y="4394315"/>
            <a:ext cx="305891" cy="1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77642" y="4364559"/>
            <a:ext cx="90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2012-09-24</a:t>
            </a:r>
            <a:endParaRPr lang="en-US" sz="1200" dirty="0" smtClean="0"/>
          </a:p>
          <a:p>
            <a:r>
              <a:rPr lang="en-US" sz="1200" dirty="0" smtClean="0"/>
              <a:t>Filed2</a:t>
            </a:r>
            <a:endParaRPr lang="en-US" sz="12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7475592" y="4379832"/>
            <a:ext cx="2265466" cy="113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466627" y="4792873"/>
            <a:ext cx="2274431" cy="311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23736" y="4114154"/>
            <a:ext cx="74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Entry ID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309851" y="4354007"/>
            <a:ext cx="90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Filed2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8996477" y="4104318"/>
            <a:ext cx="74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Entry ID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9001641" y="4362616"/>
            <a:ext cx="90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Filed2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490702" y="4788408"/>
            <a:ext cx="2263416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28902" y="4788408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98518" y="4802287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09751" y="4823753"/>
            <a:ext cx="76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339330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6574" y="4920638"/>
            <a:ext cx="93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outrage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4" idx="3"/>
          </p:cNvCxnSpPr>
          <p:nvPr/>
        </p:nvCxnSpPr>
        <p:spPr>
          <a:xfrm flipV="1">
            <a:off x="7184813" y="5103914"/>
            <a:ext cx="305890" cy="1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90702" y="5074158"/>
            <a:ext cx="90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2012-09-24</a:t>
            </a:r>
            <a:endParaRPr lang="en-US" sz="1200" dirty="0" smtClean="0"/>
          </a:p>
          <a:p>
            <a:r>
              <a:rPr lang="en-US" sz="1200" dirty="0" smtClean="0"/>
              <a:t>Filed2</a:t>
            </a:r>
            <a:endParaRPr lang="en-US" sz="12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7488652" y="5089431"/>
            <a:ext cx="1507825" cy="97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336796" y="4823753"/>
            <a:ext cx="74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Entry ID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333870" y="5086964"/>
            <a:ext cx="90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Field1</a:t>
            </a:r>
          </a:p>
          <a:p>
            <a:r>
              <a:rPr lang="en-US" sz="1200" dirty="0" smtClean="0"/>
              <a:t>Filed2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255378" y="3576187"/>
            <a:ext cx="116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Text </a:t>
            </a:r>
            <a:r>
              <a:rPr lang="en-US" i="1" dirty="0" smtClean="0"/>
              <a:t>Index</a:t>
            </a:r>
            <a:endParaRPr lang="en-US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7706959" y="3410669"/>
            <a:ext cx="170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Text Index </a:t>
            </a:r>
            <a:r>
              <a:rPr lang="en-US" i="1" dirty="0" smtClean="0"/>
              <a:t>Table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85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7" grpId="0"/>
      <p:bldP spid="40" grpId="0"/>
      <p:bldP spid="41" grpId="0"/>
      <p:bldP spid="43" grpId="0"/>
      <p:bldP spid="46" grpId="0"/>
      <p:bldP spid="47" grpId="0"/>
      <p:bldP spid="48" grpId="0"/>
      <p:bldP spid="49" grpId="0"/>
      <p:bldP spid="53" grpId="0"/>
      <p:bldP spid="54" grpId="0"/>
      <p:bldP spid="56" grpId="0"/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Data loading and query performance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71" y="6361599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3954" y="1417638"/>
            <a:ext cx="10515600" cy="649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Real Twitter data and queries from </a:t>
            </a:r>
            <a:r>
              <a:rPr lang="en-US" dirty="0" err="1" smtClean="0"/>
              <a:t>Truthy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64" y="1988831"/>
            <a:ext cx="10708307" cy="44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Historical data loading comparison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957" y="1550870"/>
            <a:ext cx="9605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One month’s data in .json.gz files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/>
              <a:t>IndexedHBase</a:t>
            </a:r>
            <a:r>
              <a:rPr lang="en-US" sz="2000" dirty="0" smtClean="0"/>
              <a:t>: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program for parallel loading and indexing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/>
              <a:t>Riak</a:t>
            </a:r>
            <a:r>
              <a:rPr lang="en-US" sz="2000" dirty="0" smtClean="0"/>
              <a:t>: distributed loaders using native text indexing support (distributed </a:t>
            </a:r>
            <a:r>
              <a:rPr lang="en-US" sz="2000" dirty="0" err="1" smtClean="0"/>
              <a:t>Lucene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75362"/>
              </p:ext>
            </p:extLst>
          </p:nvPr>
        </p:nvGraphicFramePr>
        <p:xfrm>
          <a:off x="1374843" y="3296931"/>
          <a:ext cx="8970160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379"/>
                <a:gridCol w="2078303"/>
                <a:gridCol w="2347909"/>
                <a:gridCol w="2360569"/>
              </a:tblGrid>
              <a:tr h="416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Loading time (hours)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Loaded total data size (GB)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Loaded index data size (GB)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Riak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294.11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3258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IndexedHBase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45.47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3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Comparative ratio of Riak / </a:t>
                      </a:r>
                      <a:r>
                        <a:rPr lang="en-US" sz="2000" dirty="0" err="1">
                          <a:effectLst/>
                        </a:rPr>
                        <a:t>IndexeHBase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6.47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2.79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1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Query evaluation performance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61" y="1417638"/>
            <a:ext cx="8580868" cy="530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7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Comparison with related work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69806"/>
            <a:ext cx="10515600" cy="309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Temporal</a:t>
            </a:r>
            <a:r>
              <a:rPr lang="en-US" dirty="0">
                <a:solidFill>
                  <a:prstClr val="black"/>
                </a:solidFill>
              </a:rPr>
              <a:t>-text queries, </a:t>
            </a:r>
            <a:r>
              <a:rPr lang="en-US" dirty="0"/>
              <a:t>longitudinal analytics on web archives, </a:t>
            </a:r>
            <a:r>
              <a:rPr lang="en-US" dirty="0" smtClean="0"/>
              <a:t>etc.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Online </a:t>
            </a:r>
            <a:r>
              <a:rPr lang="en-US" dirty="0"/>
              <a:t>text indexing and incremental index </a:t>
            </a:r>
            <a:r>
              <a:rPr lang="en-US" dirty="0" smtClean="0"/>
              <a:t>maintenance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O2, </a:t>
            </a:r>
            <a:r>
              <a:rPr lang="en-US" dirty="0" err="1">
                <a:solidFill>
                  <a:prstClr val="black"/>
                </a:solidFill>
              </a:rPr>
              <a:t>PostgreSQL</a:t>
            </a:r>
            <a:r>
              <a:rPr lang="en-US" dirty="0">
                <a:solidFill>
                  <a:prstClr val="black"/>
                </a:solidFill>
              </a:rPr>
              <a:t>, ANDA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Hadoop</a:t>
            </a:r>
            <a:r>
              <a:rPr lang="en-US" dirty="0"/>
              <a:t>++, HAIL, Eagle-Eyed </a:t>
            </a:r>
            <a:r>
              <a:rPr lang="en-US" dirty="0" smtClean="0"/>
              <a:t>Elephant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242" y="5403809"/>
            <a:ext cx="10347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Xiaoming Gao,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Vaibhav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Nachankar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Judy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Qiu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Experimenting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Lucene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Index on HBase in an HPC Environment. Proc. 1st workshop on High-Performance Computing meets Databases (HPCDB 2011) at Supercomputing 2011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Xiaoming Gao, Evan Roth, Karissa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McKelvey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Clayton Davis, Andrew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Younge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Emilio Ferrara, Filippo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Menczer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Judy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Qiu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Supporting a Social Media Observatory with Customizable Index Structures - Architecture and Performance. Book chapter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Cloud Computing for Data Intensive Applications,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Springer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Publisher,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2015.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Introduction - emerging </a:t>
            </a:r>
            <a:r>
              <a:rPr lang="en-US" dirty="0"/>
              <a:t>Big Data </a:t>
            </a:r>
            <a:r>
              <a:rPr lang="en-US" dirty="0" smtClean="0"/>
              <a:t>characteristics and challenges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Storage substrate: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Batch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Streaming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Summary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6969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6969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6969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6969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- emerging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Big Data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characteristics and challenges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Storage substrate: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Batch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Streaming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Efficient execution of integrated workflows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68398" y="4504150"/>
            <a:ext cx="10022114" cy="1857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    - multiple stages and analysis tasks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- computation/communication patterns suitable for different frameworks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- requirement for dynamic adoption of various processing frameworks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- requirement for efficient individual algorithms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26" y="2337365"/>
            <a:ext cx="9012529" cy="19696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60769" y="1463534"/>
            <a:ext cx="625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Characteristics of workflows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Integrated analysis stack based on YARN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71" y="1417638"/>
            <a:ext cx="6790019" cy="45327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01792" y="5950424"/>
            <a:ext cx="7333528" cy="907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- </a:t>
            </a:r>
            <a:r>
              <a:rPr lang="en-US" sz="2400" dirty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ynamic adoption of different processing frameworks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- Integrates queries and analysis tasks</a:t>
            </a:r>
          </a:p>
        </p:txBody>
      </p:sp>
    </p:spTree>
    <p:extLst>
      <p:ext uri="{BB962C8B-B14F-4D97-AF65-F5344CB8AC3E}">
        <p14:creationId xmlns:p14="http://schemas.microsoft.com/office/powerpoint/2010/main" val="29549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Analysis algorithms for composing workflows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47835"/>
              </p:ext>
            </p:extLst>
          </p:nvPr>
        </p:nvGraphicFramePr>
        <p:xfrm>
          <a:off x="847333" y="1623810"/>
          <a:ext cx="10274725" cy="4674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124"/>
                <a:gridCol w="4880050"/>
                <a:gridCol w="2729551"/>
              </a:tblGrid>
              <a:tr h="344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Algorithm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Key feature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Time complexity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11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Related hashtag mining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Mostly relies on index; only accesses a small portion of original data.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O(H*M + N</a:t>
                      </a:r>
                      <a:r>
                        <a:rPr lang="en-US" sz="2000" dirty="0" smtClean="0">
                          <a:effectLst/>
                        </a:rPr>
                        <a:t>).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11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Meme daily frequency generation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Totally based on parallel scan of customized index.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O(N</a:t>
                      </a:r>
                      <a:r>
                        <a:rPr lang="en-US" sz="2000" dirty="0" smtClean="0">
                          <a:effectLst/>
                        </a:rPr>
                        <a:t>).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11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Domain name entropy computation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Totally based on parallel scan of customized index.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O(N</a:t>
                      </a:r>
                      <a:r>
                        <a:rPr lang="en-US" sz="2000" dirty="0" smtClean="0">
                          <a:effectLst/>
                        </a:rPr>
                        <a:t>).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11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Graph layout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First parallel implementation on iterative </a:t>
                      </a:r>
                      <a:r>
                        <a:rPr lang="en-US" sz="2000" dirty="0" err="1">
                          <a:effectLst/>
                        </a:rPr>
                        <a:t>MapReduce</a:t>
                      </a:r>
                      <a:r>
                        <a:rPr lang="en-US" sz="2000" dirty="0">
                          <a:effectLst/>
                        </a:rPr>
                        <a:t>; near-linear scalability.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O(I*N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).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Related Hashtag mining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43707" y="1569208"/>
                <a:ext cx="1884618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707" y="1569208"/>
                <a:ext cx="1884618" cy="6649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70063" y="1717037"/>
            <a:ext cx="227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Jaccard</a:t>
            </a:r>
            <a:r>
              <a:rPr lang="en-US" dirty="0" smtClean="0"/>
              <a:t> coefficient: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0063" y="2236292"/>
            <a:ext cx="51704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S: set of tweets containing seed hashtag </a:t>
            </a:r>
            <a:r>
              <a:rPr lang="en-US" i="1" dirty="0" smtClean="0"/>
              <a:t>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T: set of tweets containing target hashtag </a:t>
            </a:r>
            <a:r>
              <a:rPr lang="en-US" i="1" dirty="0" smtClean="0"/>
              <a:t>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dirty="0" smtClean="0"/>
              <a:t>σ</a:t>
            </a:r>
            <a:r>
              <a:rPr lang="en-US" dirty="0" smtClean="0"/>
              <a:t> &gt; threshold means </a:t>
            </a:r>
            <a:r>
              <a:rPr lang="en-US" i="1" dirty="0" smtClean="0"/>
              <a:t>t</a:t>
            </a:r>
            <a:r>
              <a:rPr lang="en-US" dirty="0" smtClean="0"/>
              <a:t> is related to </a:t>
            </a:r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9" name="Rounded Rectangle 8"/>
          <p:cNvSpPr/>
          <p:nvPr/>
        </p:nvSpPr>
        <p:spPr>
          <a:xfrm>
            <a:off x="2480151" y="2212883"/>
            <a:ext cx="576198" cy="393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#p2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4579" y="1631838"/>
            <a:ext cx="1252603" cy="332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#mitt2012</a:t>
            </a:r>
          </a:p>
        </p:txBody>
      </p:sp>
      <p:sp>
        <p:nvSpPr>
          <p:cNvPr id="11" name="Oval 10"/>
          <p:cNvSpPr/>
          <p:nvPr/>
        </p:nvSpPr>
        <p:spPr>
          <a:xfrm>
            <a:off x="1014606" y="1535964"/>
            <a:ext cx="3632548" cy="189123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55103" y="2670220"/>
            <a:ext cx="749475" cy="393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#vote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81819" y="2645638"/>
            <a:ext cx="999995" cy="393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obama</a:t>
            </a:r>
            <a:endParaRPr lang="en-US" dirty="0"/>
          </a:p>
        </p:txBody>
      </p:sp>
      <p:cxnSp>
        <p:nvCxnSpPr>
          <p:cNvPr id="14" name="Straight Connector 13"/>
          <p:cNvCxnSpPr>
            <a:stCxn id="9" idx="0"/>
            <a:endCxn id="10" idx="2"/>
          </p:cNvCxnSpPr>
          <p:nvPr/>
        </p:nvCxnSpPr>
        <p:spPr>
          <a:xfrm flipV="1">
            <a:off x="2768250" y="1964333"/>
            <a:ext cx="62631" cy="248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1"/>
            <a:endCxn id="12" idx="0"/>
          </p:cNvCxnSpPr>
          <p:nvPr/>
        </p:nvCxnSpPr>
        <p:spPr>
          <a:xfrm flipH="1">
            <a:off x="1829841" y="2409715"/>
            <a:ext cx="650310" cy="260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3" idx="0"/>
          </p:cNvCxnSpPr>
          <p:nvPr/>
        </p:nvCxnSpPr>
        <p:spPr>
          <a:xfrm>
            <a:off x="3056349" y="2409715"/>
            <a:ext cx="725468" cy="235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97985" y="3439231"/>
            <a:ext cx="26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presidential election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46178" y="2879217"/>
            <a:ext cx="46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996996" y="5021345"/>
            <a:ext cx="116503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033855" y="5006658"/>
            <a:ext cx="1165033" cy="31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376892" y="5021345"/>
            <a:ext cx="116503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550310" y="5006657"/>
            <a:ext cx="1165033" cy="31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18112" y="4945145"/>
            <a:ext cx="4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81609" y="4945146"/>
            <a:ext cx="4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867957" y="5708710"/>
            <a:ext cx="1524000" cy="297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301100" y="5708710"/>
            <a:ext cx="1524000" cy="297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cxnSp>
        <p:nvCxnSpPr>
          <p:cNvPr id="42" name="Straight Arrow Connector 41"/>
          <p:cNvCxnSpPr>
            <a:stCxn id="30" idx="2"/>
            <a:endCxn id="40" idx="0"/>
          </p:cNvCxnSpPr>
          <p:nvPr/>
        </p:nvCxnSpPr>
        <p:spPr>
          <a:xfrm>
            <a:off x="2579513" y="5326145"/>
            <a:ext cx="1050444" cy="38256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2"/>
            <a:endCxn id="40" idx="0"/>
          </p:cNvCxnSpPr>
          <p:nvPr/>
        </p:nvCxnSpPr>
        <p:spPr>
          <a:xfrm flipH="1">
            <a:off x="3629957" y="5326145"/>
            <a:ext cx="3329452" cy="38256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2"/>
            <a:endCxn id="40" idx="0"/>
          </p:cNvCxnSpPr>
          <p:nvPr/>
        </p:nvCxnSpPr>
        <p:spPr>
          <a:xfrm flipH="1">
            <a:off x="3629957" y="5326146"/>
            <a:ext cx="5502870" cy="38256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2"/>
            <a:endCxn id="41" idx="0"/>
          </p:cNvCxnSpPr>
          <p:nvPr/>
        </p:nvCxnSpPr>
        <p:spPr>
          <a:xfrm>
            <a:off x="4616372" y="5326147"/>
            <a:ext cx="3446728" cy="38256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2"/>
            <a:endCxn id="41" idx="0"/>
          </p:cNvCxnSpPr>
          <p:nvPr/>
        </p:nvCxnSpPr>
        <p:spPr>
          <a:xfrm>
            <a:off x="6959409" y="5326145"/>
            <a:ext cx="1103691" cy="38256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41" idx="0"/>
          </p:cNvCxnSpPr>
          <p:nvPr/>
        </p:nvCxnSpPr>
        <p:spPr>
          <a:xfrm flipH="1">
            <a:off x="8063100" y="5326146"/>
            <a:ext cx="1069727" cy="38256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81359" y="6158451"/>
            <a:ext cx="149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#vote: 0.54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0" idx="2"/>
            <a:endCxn id="48" idx="0"/>
          </p:cNvCxnSpPr>
          <p:nvPr/>
        </p:nvCxnSpPr>
        <p:spPr>
          <a:xfrm>
            <a:off x="3629957" y="6006166"/>
            <a:ext cx="892" cy="15228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44031" y="6158451"/>
            <a:ext cx="166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obama</a:t>
            </a:r>
            <a:r>
              <a:rPr lang="en-US" dirty="0" smtClean="0"/>
              <a:t>: 0.38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1" idx="2"/>
            <a:endCxn id="50" idx="0"/>
          </p:cNvCxnSpPr>
          <p:nvPr/>
        </p:nvCxnSpPr>
        <p:spPr>
          <a:xfrm>
            <a:off x="8063100" y="6006166"/>
            <a:ext cx="15295" cy="15228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68668" y="4148976"/>
            <a:ext cx="57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#p2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558348" y="4148976"/>
            <a:ext cx="26423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Meme index table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6" idx="3"/>
            <a:endCxn id="58" idx="1"/>
          </p:cNvCxnSpPr>
          <p:nvPr/>
        </p:nvCxnSpPr>
        <p:spPr>
          <a:xfrm>
            <a:off x="4245838" y="4333642"/>
            <a:ext cx="312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2"/>
            <a:endCxn id="30" idx="0"/>
          </p:cNvCxnSpPr>
          <p:nvPr/>
        </p:nvCxnSpPr>
        <p:spPr>
          <a:xfrm flipH="1">
            <a:off x="2579513" y="4518308"/>
            <a:ext cx="3300025" cy="50303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2"/>
            <a:endCxn id="31" idx="0"/>
          </p:cNvCxnSpPr>
          <p:nvPr/>
        </p:nvCxnSpPr>
        <p:spPr>
          <a:xfrm flipH="1">
            <a:off x="4616372" y="4518308"/>
            <a:ext cx="1263166" cy="48835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2"/>
            <a:endCxn id="32" idx="0"/>
          </p:cNvCxnSpPr>
          <p:nvPr/>
        </p:nvCxnSpPr>
        <p:spPr>
          <a:xfrm>
            <a:off x="5879538" y="4518308"/>
            <a:ext cx="1079871" cy="50303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2"/>
            <a:endCxn id="33" idx="0"/>
          </p:cNvCxnSpPr>
          <p:nvPr/>
        </p:nvCxnSpPr>
        <p:spPr>
          <a:xfrm>
            <a:off x="5879538" y="4518308"/>
            <a:ext cx="3253289" cy="48834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68263" y="4670573"/>
            <a:ext cx="10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weet 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159676" y="4659357"/>
            <a:ext cx="10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weet id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91793" y="4671719"/>
            <a:ext cx="10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weet id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561446" y="4656518"/>
            <a:ext cx="10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weet id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168867" y="5366925"/>
            <a:ext cx="100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#vote, …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17029" y="5364694"/>
            <a:ext cx="10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obama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30" grpId="0" animBg="1"/>
      <p:bldP spid="31" grpId="0" animBg="1"/>
      <p:bldP spid="32" grpId="0" animBg="1"/>
      <p:bldP spid="33" grpId="0" animBg="1"/>
      <p:bldP spid="38" grpId="0"/>
      <p:bldP spid="39" grpId="0"/>
      <p:bldP spid="40" grpId="0" animBg="1"/>
      <p:bldP spid="41" grpId="0" animBg="1"/>
      <p:bldP spid="48" grpId="0"/>
      <p:bldP spid="50" grpId="0"/>
      <p:bldP spid="56" grpId="0"/>
      <p:bldP spid="58" grpId="0" animBg="1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Domain name entropy </a:t>
            </a:r>
            <a:r>
              <a:rPr lang="en-US" sz="3600" b="1" dirty="0" smtClean="0"/>
              <a:t>computation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1417638"/>
            <a:ext cx="10450286" cy="11720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For each user, find the domain names posted during certain time</a:t>
            </a:r>
          </a:p>
          <a:p>
            <a:pPr>
              <a:buFontTx/>
              <a:buChar char="-"/>
            </a:pPr>
            <a:r>
              <a:rPr lang="en-US" sz="2800" dirty="0"/>
              <a:t>Compute entropy based on the domain name </a:t>
            </a:r>
            <a:r>
              <a:rPr lang="en-US" sz="2800" dirty="0" smtClean="0"/>
              <a:t>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26049" y="2786432"/>
            <a:ext cx="6629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26049" y="2786432"/>
            <a:ext cx="6629400" cy="3387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826049" y="3484444"/>
            <a:ext cx="662940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93049" y="27864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tweets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201583" y="3129332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75215" y="3150866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4716" y="31116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12393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151772" y="31168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13496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561882" y="3113667"/>
            <a:ext cx="140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(tweet ids)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9863" y="3296307"/>
            <a:ext cx="281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“http://truthy.indiana.edu/”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>
          <a:xfrm>
            <a:off x="3526553" y="3480973"/>
            <a:ext cx="2994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75215" y="3462554"/>
            <a:ext cx="1842136" cy="36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(time: user ID)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26048" y="3472232"/>
            <a:ext cx="23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2012-06-01: 3213409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01583" y="3482780"/>
            <a:ext cx="238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2012-06-05</a:t>
            </a:r>
            <a:r>
              <a:rPr lang="en-US" dirty="0"/>
              <a:t>: </a:t>
            </a:r>
            <a:r>
              <a:rPr lang="en-US" dirty="0" smtClean="0"/>
              <a:t>6918355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83449" y="244050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Meme Index Table </a:t>
            </a:r>
            <a:r>
              <a:rPr lang="en-US" dirty="0"/>
              <a:t>(</a:t>
            </a:r>
            <a:r>
              <a:rPr lang="en-US" dirty="0" smtClean="0"/>
              <a:t>2012-06)</a:t>
            </a:r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5901109" y="3911714"/>
            <a:ext cx="349460" cy="171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35920" y="4034976"/>
            <a:ext cx="84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Map()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84821" y="4485800"/>
            <a:ext cx="3185552" cy="70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/>
              <a:t>3213409, truthy.indiana.edu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71481" y="5280511"/>
            <a:ext cx="11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Reduce()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66877" y="5772855"/>
            <a:ext cx="2556540" cy="10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/>
              <a:t>3213409, 0.693147</a:t>
            </a:r>
          </a:p>
          <a:p>
            <a:pPr>
              <a:lnSpc>
                <a:spcPct val="114000"/>
              </a:lnSpc>
            </a:pPr>
            <a:r>
              <a:rPr lang="en-US" i="1" dirty="0" smtClean="0"/>
              <a:t>user ID</a:t>
            </a:r>
            <a:r>
              <a:rPr lang="en-US" dirty="0" smtClean="0"/>
              <a:t>, </a:t>
            </a:r>
            <a:r>
              <a:rPr lang="en-US" i="1" dirty="0" smtClean="0"/>
              <a:t>entropy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>
            <a:off x="5901389" y="4376357"/>
            <a:ext cx="349460" cy="171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5901109" y="5153340"/>
            <a:ext cx="349460" cy="171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5901109" y="5601291"/>
            <a:ext cx="349460" cy="171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Force-directed graph layout algorithm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6514" y="1572045"/>
            <a:ext cx="10515600" cy="350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Iterative </a:t>
            </a:r>
            <a:r>
              <a:rPr lang="en-US" dirty="0" err="1"/>
              <a:t>MapReduce</a:t>
            </a:r>
            <a:r>
              <a:rPr lang="en-US" dirty="0"/>
              <a:t> implementation of </a:t>
            </a:r>
            <a:r>
              <a:rPr lang="en-US" dirty="0" err="1" smtClean="0"/>
              <a:t>Fruchterman-Reingold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    - </a:t>
            </a:r>
            <a:r>
              <a:rPr lang="en-US" sz="2400" dirty="0" smtClean="0"/>
              <a:t>force-directed graph layout algorithm, complexity</a:t>
            </a:r>
            <a:r>
              <a:rPr lang="en-US" sz="2400" dirty="0"/>
              <a:t> O(I * 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    - </a:t>
            </a:r>
            <a:r>
              <a:rPr lang="en-US" sz="2400" dirty="0" smtClean="0"/>
              <a:t>Twister-Ivy (now Harp)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- parallel force computation within iteration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- chain model broadcast across iteration</a:t>
            </a:r>
          </a:p>
        </p:txBody>
      </p:sp>
    </p:spTree>
    <p:extLst>
      <p:ext uri="{BB962C8B-B14F-4D97-AF65-F5344CB8AC3E}">
        <p14:creationId xmlns:p14="http://schemas.microsoft.com/office/powerpoint/2010/main" val="35453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Composition of workflows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6485" y="1330554"/>
            <a:ext cx="7425750" cy="4943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8400" y="6332571"/>
            <a:ext cx="1003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Reproduced results for 2010, extended to 2012 with a </a:t>
            </a:r>
            <a:r>
              <a:rPr lang="en-US" sz="2400" b="1" dirty="0" smtClean="0"/>
              <a:t>20</a:t>
            </a:r>
            <a:r>
              <a:rPr lang="en-US" sz="2400" dirty="0" smtClean="0"/>
              <a:t> times larger network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69794" y="2092271"/>
            <a:ext cx="41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776" y="3351884"/>
            <a:ext cx="41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9647" y="5036949"/>
            <a:ext cx="41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Performance analysis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55" y="1591810"/>
            <a:ext cx="7891689" cy="447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4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Performance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4343" y="1287012"/>
            <a:ext cx="969554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en-US" sz="2400" dirty="0" smtClean="0"/>
              <a:t>Near linear scalability for </a:t>
            </a:r>
            <a:r>
              <a:rPr lang="en-US" sz="2400" dirty="0" err="1" smtClean="0"/>
              <a:t>Fruchterman-Reingold</a:t>
            </a:r>
            <a:r>
              <a:rPr lang="en-US" sz="2400" dirty="0" smtClean="0"/>
              <a:t> on Twister-Ivy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en-US" sz="2400" dirty="0"/>
              <a:t>Per-iteration on sequential </a:t>
            </a:r>
            <a:r>
              <a:rPr lang="en-US" sz="2400" dirty="0" smtClean="0"/>
              <a:t>R for 2012 network: </a:t>
            </a:r>
            <a:r>
              <a:rPr lang="en-US" sz="2400" dirty="0"/>
              <a:t>6035 seconds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94" y="2223560"/>
            <a:ext cx="6057545" cy="384951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96" y="2223560"/>
            <a:ext cx="4163844" cy="3849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99671" y="6085120"/>
            <a:ext cx="1039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Xiaoming Gao, Judy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Qiu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Social Media Data Analysis with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IndexedHBase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Iterative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MapReduce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MTAGS 2013</a:t>
            </a:r>
            <a:endParaRPr lang="en-US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Xiaoming Gao, Judy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Qiu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Supporting Queries and Analyses of Large-Scale Social Media Data with Customizable and Scalable Indexing Techniques over NoSQL Databases.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CCGRID 2014.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 – Big </a:t>
            </a:r>
            <a:r>
              <a:rPr lang="en-US" sz="3600" b="1" dirty="0" smtClean="0"/>
              <a:t>Data Challenges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268091"/>
              </p:ext>
            </p:extLst>
          </p:nvPr>
        </p:nvGraphicFramePr>
        <p:xfrm>
          <a:off x="3000829" y="2087265"/>
          <a:ext cx="6190344" cy="42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4972" y="1625600"/>
            <a:ext cx="454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size of datasets (TBs, PBs, …).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3372" y="4318000"/>
            <a:ext cx="401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size is a function of time.</a:t>
            </a:r>
          </a:p>
          <a:p>
            <a:r>
              <a:rPr lang="en-US" sz="2400" dirty="0" smtClean="0"/>
              <a:t>Moreover, speed may also be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function of time.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31201" y="4318000"/>
            <a:ext cx="367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Various types of structured and unstructured data.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7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- emerging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Big Data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characteristics and challenges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Storage substrate: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Batch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Streaming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Streaming analysis module - introduction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5571" y="1599342"/>
            <a:ext cx="10515600" cy="420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Non-trivial parallel stream processing algorithms with global synchronization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Clustering of social media streams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Recent progress in learning </a:t>
            </a:r>
            <a:r>
              <a:rPr lang="en-US" sz="2400" b="1" dirty="0"/>
              <a:t>data representations</a:t>
            </a:r>
            <a:r>
              <a:rPr lang="en-US" sz="2400" dirty="0"/>
              <a:t> and </a:t>
            </a:r>
            <a:r>
              <a:rPr lang="en-US" sz="2400" b="1" dirty="0"/>
              <a:t>similarity </a:t>
            </a:r>
            <a:r>
              <a:rPr lang="en-US" sz="2400" b="1" dirty="0" smtClean="0"/>
              <a:t>metrics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High-dimensional </a:t>
            </a:r>
            <a:r>
              <a:rPr lang="en-US" sz="2400" dirty="0" smtClean="0"/>
              <a:t>vectors: textual </a:t>
            </a:r>
            <a:r>
              <a:rPr lang="en-US" sz="2400" dirty="0"/>
              <a:t>and network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Expensive similarity computation: </a:t>
            </a:r>
            <a:r>
              <a:rPr lang="en-US" sz="2400" dirty="0"/>
              <a:t>43.4 hours to cluster 1 hour’s </a:t>
            </a:r>
            <a:r>
              <a:rPr lang="en-US" sz="2400" dirty="0" smtClean="0"/>
              <a:t>data with sequential algorithm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Goal: meet real-time constraint through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34893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Sequential algorithm for clustering tweet 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6514" y="1572045"/>
            <a:ext cx="10515600" cy="146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Online K-Means with sliding time window and outlier detection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Group tweets as </a:t>
            </a:r>
            <a:r>
              <a:rPr lang="en-US" sz="2400" b="1" dirty="0" err="1"/>
              <a:t>protomemes</a:t>
            </a:r>
            <a:r>
              <a:rPr lang="en-US" sz="2400" dirty="0"/>
              <a:t>: hashtags, mentions, URLs, and phrases.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Cluster </a:t>
            </a:r>
            <a:r>
              <a:rPr lang="en-US" sz="2400" dirty="0" err="1"/>
              <a:t>protomemes</a:t>
            </a:r>
            <a:r>
              <a:rPr lang="en-US" sz="2400" dirty="0"/>
              <a:t> using s</a:t>
            </a:r>
            <a:r>
              <a:rPr lang="en-US" sz="2400" dirty="0">
                <a:solidFill>
                  <a:prstClr val="black"/>
                </a:solidFill>
              </a:rPr>
              <a:t>imilarity measurement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041456"/>
            <a:ext cx="10515600" cy="348271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 smtClean="0"/>
              <a:t>    - Common </a:t>
            </a:r>
            <a:r>
              <a:rPr lang="en-US" sz="2000" b="1" dirty="0" smtClean="0"/>
              <a:t>user</a:t>
            </a:r>
            <a:r>
              <a:rPr lang="en-US" sz="2000" dirty="0" smtClean="0"/>
              <a:t> similarity: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 smtClean="0"/>
              <a:t>    - Common </a:t>
            </a:r>
            <a:r>
              <a:rPr lang="en-US" sz="2000" b="1" dirty="0" smtClean="0"/>
              <a:t>tweet ID </a:t>
            </a:r>
            <a:r>
              <a:rPr lang="en-US" sz="2000" dirty="0" smtClean="0"/>
              <a:t>similarity:</a:t>
            </a:r>
            <a:endParaRPr lang="en-US" sz="2000" dirty="0"/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 smtClean="0"/>
              <a:t>    - </a:t>
            </a:r>
            <a:r>
              <a:rPr lang="en-US" sz="2000" b="1" dirty="0" smtClean="0"/>
              <a:t>Content</a:t>
            </a:r>
            <a:r>
              <a:rPr lang="en-US" sz="2000" dirty="0" smtClean="0"/>
              <a:t> similarity:</a:t>
            </a:r>
            <a:endParaRPr lang="en-US" sz="2000" dirty="0"/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 smtClean="0"/>
              <a:t>    - </a:t>
            </a:r>
            <a:r>
              <a:rPr lang="en-US" sz="2000" b="1" dirty="0" smtClean="0"/>
              <a:t>Diffusion</a:t>
            </a:r>
            <a:r>
              <a:rPr lang="en-US" sz="2000" dirty="0" smtClean="0"/>
              <a:t> similarity:</a:t>
            </a:r>
            <a:endParaRPr lang="en-US" sz="2000" dirty="0"/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 smtClean="0"/>
              <a:t>    - Combinations: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46" y="2982582"/>
            <a:ext cx="2993527" cy="682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05" y="3718347"/>
            <a:ext cx="2039065" cy="53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34" y="4353262"/>
            <a:ext cx="3293187" cy="685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119" y="5082538"/>
            <a:ext cx="2203189" cy="568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583" y="5265016"/>
            <a:ext cx="1561750" cy="204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01513" y="5155324"/>
            <a:ext cx="4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(Posting + mentioned + retweeting)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943" y="5851078"/>
            <a:ext cx="3037012" cy="379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496" y="5862016"/>
            <a:ext cx="2478628" cy="4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Online K-Means clustering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10515600" cy="219901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AutoNum type="arabicParenBoth"/>
            </a:pPr>
            <a:r>
              <a:rPr lang="en-US" sz="2600" dirty="0" smtClean="0"/>
              <a:t>Slide time window by one time step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arenBoth"/>
            </a:pPr>
            <a:r>
              <a:rPr lang="en-US" sz="2600" dirty="0" smtClean="0"/>
              <a:t>Delete old </a:t>
            </a:r>
            <a:r>
              <a:rPr lang="en-US" sz="2600" dirty="0" err="1" smtClean="0"/>
              <a:t>protomemes</a:t>
            </a:r>
            <a:r>
              <a:rPr lang="en-US" sz="2600" dirty="0" smtClean="0"/>
              <a:t> out of time window from their clusters</a:t>
            </a:r>
          </a:p>
          <a:p>
            <a:pPr marL="514350" indent="-514350">
              <a:spcAft>
                <a:spcPts val="600"/>
              </a:spcAft>
              <a:buAutoNum type="arabicParenBoth"/>
            </a:pPr>
            <a:r>
              <a:rPr lang="en-US" sz="2600" dirty="0" smtClean="0"/>
              <a:t>Generate </a:t>
            </a:r>
            <a:r>
              <a:rPr lang="en-US" sz="2600" dirty="0" err="1" smtClean="0"/>
              <a:t>protomemes</a:t>
            </a:r>
            <a:r>
              <a:rPr lang="en-US" sz="2600" dirty="0" smtClean="0"/>
              <a:t> for tweets in this step</a:t>
            </a:r>
          </a:p>
          <a:p>
            <a:pPr marL="514350" indent="-514350">
              <a:spcAft>
                <a:spcPts val="600"/>
              </a:spcAft>
              <a:buAutoNum type="arabicParenBoth"/>
            </a:pPr>
            <a:r>
              <a:rPr lang="en-US" sz="2600" dirty="0" smtClean="0"/>
              <a:t>For each new </a:t>
            </a:r>
            <a:r>
              <a:rPr lang="en-US" sz="2600" dirty="0" err="1" smtClean="0"/>
              <a:t>protomeme</a:t>
            </a:r>
            <a:r>
              <a:rPr lang="en-US" sz="2600" dirty="0" smtClean="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7939" y="3766782"/>
            <a:ext cx="3276516" cy="259481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5187892"/>
            <a:ext cx="1304499" cy="1023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1244" y="4089248"/>
            <a:ext cx="1527868" cy="1211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0449" y="5300420"/>
            <a:ext cx="278969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1480" y="5686831"/>
            <a:ext cx="278969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47488" y="4212954"/>
            <a:ext cx="760661" cy="46488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#p2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45693" y="4786899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0742" y="4620172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2232" y="3980513"/>
            <a:ext cx="760661" cy="46488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#p2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5"/>
          </p:cNvCxnSpPr>
          <p:nvPr/>
        </p:nvCxnSpPr>
        <p:spPr>
          <a:xfrm>
            <a:off x="1951497" y="4377315"/>
            <a:ext cx="373249" cy="242857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347647" y="3766782"/>
            <a:ext cx="3276516" cy="259481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7908" y="5187892"/>
            <a:ext cx="1304499" cy="1023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10952" y="4089248"/>
            <a:ext cx="1527868" cy="1211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80157" y="5300420"/>
            <a:ext cx="278969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01188" y="5686831"/>
            <a:ext cx="278969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35401" y="4786899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0450" y="4620172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85499" y="4346696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80714" y="4924705"/>
            <a:ext cx="278969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4"/>
          </p:cNvCxnSpPr>
          <p:nvPr/>
        </p:nvCxnSpPr>
        <p:spPr>
          <a:xfrm>
            <a:off x="4920199" y="5203675"/>
            <a:ext cx="214766" cy="316042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137355" y="3766782"/>
            <a:ext cx="3276516" cy="259481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17616" y="5187892"/>
            <a:ext cx="1304499" cy="1023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600660" y="4089248"/>
            <a:ext cx="1527868" cy="1211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069865" y="5300420"/>
            <a:ext cx="278969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90896" y="5686831"/>
            <a:ext cx="278969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225109" y="4786899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740158" y="4620172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275207" y="4346696"/>
            <a:ext cx="278969" cy="27897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90038" y="4113918"/>
            <a:ext cx="278969" cy="2789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264175" y="3869279"/>
            <a:ext cx="923551" cy="756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Sequential clustering algorithm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6514" y="1572045"/>
            <a:ext cx="10515600" cy="597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Final step statistics for </a:t>
            </a:r>
            <a:r>
              <a:rPr lang="en-US" dirty="0"/>
              <a:t>a sequential run over 6 minutes </a:t>
            </a:r>
            <a:r>
              <a:rPr lang="en-US" dirty="0" smtClean="0"/>
              <a:t>data: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75477"/>
              </p:ext>
            </p:extLst>
          </p:nvPr>
        </p:nvGraphicFramePr>
        <p:xfrm>
          <a:off x="1067957" y="2363139"/>
          <a:ext cx="8838229" cy="324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450"/>
                <a:gridCol w="2327211"/>
                <a:gridCol w="2482357"/>
                <a:gridCol w="2327211"/>
              </a:tblGrid>
              <a:tr h="927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 Step Length (s)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Length of Content Vector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Similarity Compute time (s)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Centroids Update Time (s)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28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47749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33.305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0.068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28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76146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78.778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0.113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28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128521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209.013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0.213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40879" y="3310553"/>
            <a:ext cx="4254760" cy="2211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97948" y="3310553"/>
            <a:ext cx="1713723" cy="2211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Parallelization with </a:t>
            </a:r>
            <a:r>
              <a:rPr lang="en-US" sz="3600" b="1" dirty="0" smtClean="0"/>
              <a:t>Storm - challenges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6514" y="1572046"/>
            <a:ext cx="10515600" cy="5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DAG organization of parallel workers: hard to synchronize cluster information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059257" y="3784037"/>
            <a:ext cx="1288398" cy="97014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Protomeme</a:t>
            </a:r>
            <a:r>
              <a:rPr lang="en-US" dirty="0">
                <a:solidFill>
                  <a:schemeClr val="tx1"/>
                </a:solidFill>
              </a:rPr>
              <a:t> Generator Spout</a:t>
            </a:r>
          </a:p>
        </p:txBody>
      </p:sp>
      <p:sp>
        <p:nvSpPr>
          <p:cNvPr id="18" name="Oval 17"/>
          <p:cNvSpPr/>
          <p:nvPr/>
        </p:nvSpPr>
        <p:spPr>
          <a:xfrm>
            <a:off x="8710682" y="3642845"/>
            <a:ext cx="2380533" cy="92333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Synchronization Coordinator Bolt</a:t>
            </a:r>
          </a:p>
        </p:txBody>
      </p:sp>
      <p:cxnSp>
        <p:nvCxnSpPr>
          <p:cNvPr id="19" name="Straight Arrow Connector 18"/>
          <p:cNvCxnSpPr>
            <a:stCxn id="17" idx="3"/>
            <a:endCxn id="34" idx="1"/>
          </p:cNvCxnSpPr>
          <p:nvPr/>
        </p:nvCxnSpPr>
        <p:spPr>
          <a:xfrm flipV="1">
            <a:off x="3347655" y="2890400"/>
            <a:ext cx="1501731" cy="1378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  <a:endCxn id="35" idx="1"/>
          </p:cNvCxnSpPr>
          <p:nvPr/>
        </p:nvCxnSpPr>
        <p:spPr>
          <a:xfrm flipV="1">
            <a:off x="3347655" y="3425967"/>
            <a:ext cx="1507263" cy="843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  <a:endCxn id="39" idx="1"/>
          </p:cNvCxnSpPr>
          <p:nvPr/>
        </p:nvCxnSpPr>
        <p:spPr>
          <a:xfrm>
            <a:off x="3347655" y="4269112"/>
            <a:ext cx="1498287" cy="8783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4" idx="3"/>
            <a:endCxn id="18" idx="2"/>
          </p:cNvCxnSpPr>
          <p:nvPr/>
        </p:nvCxnSpPr>
        <p:spPr>
          <a:xfrm>
            <a:off x="6547557" y="2890400"/>
            <a:ext cx="2163125" cy="12141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8" idx="3"/>
            <a:endCxn id="18" idx="2"/>
          </p:cNvCxnSpPr>
          <p:nvPr/>
        </p:nvCxnSpPr>
        <p:spPr>
          <a:xfrm flipV="1">
            <a:off x="6538581" y="4104510"/>
            <a:ext cx="2172101" cy="4766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9" idx="3"/>
            <a:endCxn id="18" idx="2"/>
          </p:cNvCxnSpPr>
          <p:nvPr/>
        </p:nvCxnSpPr>
        <p:spPr>
          <a:xfrm flipV="1">
            <a:off x="6544113" y="4104510"/>
            <a:ext cx="2166569" cy="1042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814266" y="2450591"/>
            <a:ext cx="1493238" cy="552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ActiveMQ</a:t>
            </a:r>
            <a:endParaRPr lang="en-US" dirty="0"/>
          </a:p>
          <a:p>
            <a:pPr algn="ctr"/>
            <a:r>
              <a:rPr lang="en-US" dirty="0"/>
              <a:t>Broker</a:t>
            </a:r>
          </a:p>
        </p:txBody>
      </p:sp>
      <p:cxnSp>
        <p:nvCxnSpPr>
          <p:cNvPr id="26" name="Straight Arrow Connector 25"/>
          <p:cNvCxnSpPr>
            <a:stCxn id="18" idx="0"/>
            <a:endCxn id="25" idx="2"/>
          </p:cNvCxnSpPr>
          <p:nvPr/>
        </p:nvCxnSpPr>
        <p:spPr>
          <a:xfrm flipH="1" flipV="1">
            <a:off x="8560885" y="3003549"/>
            <a:ext cx="1340064" cy="63929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1"/>
            <a:endCxn id="34" idx="3"/>
          </p:cNvCxnSpPr>
          <p:nvPr/>
        </p:nvCxnSpPr>
        <p:spPr>
          <a:xfrm flipH="1">
            <a:off x="6547557" y="2727070"/>
            <a:ext cx="1266709" cy="16333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1"/>
            <a:endCxn id="38" idx="3"/>
          </p:cNvCxnSpPr>
          <p:nvPr/>
        </p:nvCxnSpPr>
        <p:spPr>
          <a:xfrm flipH="1">
            <a:off x="6538581" y="2727070"/>
            <a:ext cx="1275685" cy="185407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97327" y="3032964"/>
            <a:ext cx="461665" cy="271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4388" y="2444497"/>
            <a:ext cx="2026119" cy="124506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Worker Process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49386" y="2749964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54918" y="3285531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8351" y="4746765"/>
            <a:ext cx="461665" cy="271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85412" y="4104510"/>
            <a:ext cx="2026119" cy="124506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Worker Process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840410" y="4440713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45942" y="5007016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97326" y="3791831"/>
            <a:ext cx="461665" cy="271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41" name="Straight Arrow Connector 40"/>
          <p:cNvCxnSpPr>
            <a:stCxn id="17" idx="3"/>
            <a:endCxn id="38" idx="1"/>
          </p:cNvCxnSpPr>
          <p:nvPr/>
        </p:nvCxnSpPr>
        <p:spPr>
          <a:xfrm>
            <a:off x="3347655" y="4269112"/>
            <a:ext cx="1492755" cy="3120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3"/>
            <a:endCxn id="18" idx="2"/>
          </p:cNvCxnSpPr>
          <p:nvPr/>
        </p:nvCxnSpPr>
        <p:spPr>
          <a:xfrm>
            <a:off x="6553089" y="3425967"/>
            <a:ext cx="2157593" cy="6785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7" idx="1"/>
          </p:cNvCxnSpPr>
          <p:nvPr/>
        </p:nvCxnSpPr>
        <p:spPr>
          <a:xfrm>
            <a:off x="1082866" y="4269112"/>
            <a:ext cx="976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32375" y="3932297"/>
            <a:ext cx="86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weet stream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4409" y="5632196"/>
            <a:ext cx="881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Spout initiated synchronization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Clustering bolt initiated synchronization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Sync coordinator initiated synchronization</a:t>
            </a:r>
            <a:endParaRPr lang="en-US" sz="2000" dirty="0"/>
          </a:p>
        </p:txBody>
      </p:sp>
      <p:sp>
        <p:nvSpPr>
          <p:cNvPr id="46" name="5-Point Star 45"/>
          <p:cNvSpPr/>
          <p:nvPr/>
        </p:nvSpPr>
        <p:spPr>
          <a:xfrm>
            <a:off x="2527246" y="3458452"/>
            <a:ext cx="294085" cy="271635"/>
          </a:xfrm>
          <a:prstGeom prst="star5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5551428" y="2101616"/>
            <a:ext cx="294085" cy="271635"/>
          </a:xfrm>
          <a:prstGeom prst="star5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9900948" y="3295933"/>
            <a:ext cx="294085" cy="271635"/>
          </a:xfrm>
          <a:prstGeom prst="star5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Parallelization with Storm -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815" y="2220775"/>
            <a:ext cx="1257313" cy="33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1" dirty="0"/>
              <a:t>Data point 1: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9825" y="2496241"/>
            <a:ext cx="4101247" cy="979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51" dirty="0" err="1">
                <a:solidFill>
                  <a:schemeClr val="tx1"/>
                </a:solidFill>
              </a:rPr>
              <a:t>Content_Vector</a:t>
            </a:r>
            <a:r>
              <a:rPr lang="en-US" sz="1551" dirty="0">
                <a:solidFill>
                  <a:schemeClr val="tx1"/>
                </a:solidFill>
              </a:rPr>
              <a:t>: [“step”:1, “time”:1, “nation”: 1, </a:t>
            </a:r>
          </a:p>
          <a:p>
            <a:r>
              <a:rPr lang="en-US" sz="1551" dirty="0">
                <a:solidFill>
                  <a:schemeClr val="tx1"/>
                </a:solidFill>
              </a:rPr>
              <a:t>                                “ram”:1]</a:t>
            </a:r>
          </a:p>
          <a:p>
            <a:r>
              <a:rPr lang="en-US" sz="1551" dirty="0" err="1">
                <a:solidFill>
                  <a:schemeClr val="tx1"/>
                </a:solidFill>
              </a:rPr>
              <a:t>Diffusion_Vector</a:t>
            </a:r>
            <a:r>
              <a:rPr lang="en-US" sz="1551" dirty="0">
                <a:solidFill>
                  <a:schemeClr val="tx1"/>
                </a:solidFill>
              </a:rPr>
              <a:t>: …</a:t>
            </a:r>
            <a:endParaRPr lang="en-US" sz="1551" dirty="0"/>
          </a:p>
          <a:p>
            <a:r>
              <a:rPr lang="en-US" sz="155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2470" y="2215488"/>
            <a:ext cx="1225422" cy="33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1" dirty="0"/>
              <a:t>Data point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2472" y="2496239"/>
            <a:ext cx="4125111" cy="101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51" dirty="0" err="1">
                <a:solidFill>
                  <a:schemeClr val="tx1"/>
                </a:solidFill>
              </a:rPr>
              <a:t>Content_Vector</a:t>
            </a:r>
            <a:r>
              <a:rPr lang="en-US" sz="1551" dirty="0">
                <a:solidFill>
                  <a:schemeClr val="tx1"/>
                </a:solidFill>
              </a:rPr>
              <a:t>: [“lovin”:1, “support”:1, “vcu”:1, </a:t>
            </a:r>
          </a:p>
          <a:p>
            <a:r>
              <a:rPr lang="en-US" sz="1551" dirty="0">
                <a:solidFill>
                  <a:schemeClr val="tx1"/>
                </a:solidFill>
              </a:rPr>
              <a:t>                                “ram”:1]</a:t>
            </a:r>
          </a:p>
          <a:p>
            <a:r>
              <a:rPr lang="en-US" sz="1551" dirty="0" err="1">
                <a:solidFill>
                  <a:schemeClr val="tx1"/>
                </a:solidFill>
              </a:rPr>
              <a:t>Diffusion_Vector</a:t>
            </a:r>
            <a:r>
              <a:rPr lang="en-US" sz="1551" dirty="0">
                <a:solidFill>
                  <a:schemeClr val="tx1"/>
                </a:solidFill>
              </a:rPr>
              <a:t>: …</a:t>
            </a:r>
            <a:endParaRPr lang="en-US" sz="1551" dirty="0"/>
          </a:p>
          <a:p>
            <a:r>
              <a:rPr lang="en-US" sz="155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Oval 8"/>
          <p:cNvSpPr/>
          <p:nvPr/>
        </p:nvSpPr>
        <p:spPr>
          <a:xfrm>
            <a:off x="1719821" y="3792304"/>
            <a:ext cx="8505146" cy="1605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6"/>
          </a:p>
        </p:txBody>
      </p:sp>
      <p:cxnSp>
        <p:nvCxnSpPr>
          <p:cNvPr id="10" name="Straight Arrow Connector 9"/>
          <p:cNvCxnSpPr>
            <a:stCxn id="6" idx="2"/>
            <a:endCxn id="9" idx="0"/>
          </p:cNvCxnSpPr>
          <p:nvPr/>
        </p:nvCxnSpPr>
        <p:spPr>
          <a:xfrm>
            <a:off x="3770445" y="3476230"/>
            <a:ext cx="2201949" cy="3160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flipH="1">
            <a:off x="5972392" y="3511463"/>
            <a:ext cx="2182633" cy="2808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5553" y="3955220"/>
            <a:ext cx="1101363" cy="33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1" dirty="0"/>
              <a:t>Centroid: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5552" y="4236049"/>
            <a:ext cx="6402270" cy="866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51" dirty="0" err="1">
                <a:solidFill>
                  <a:schemeClr val="tx1"/>
                </a:solidFill>
              </a:rPr>
              <a:t>Content_Vector</a:t>
            </a:r>
            <a:r>
              <a:rPr lang="en-US" sz="1551" dirty="0">
                <a:solidFill>
                  <a:schemeClr val="tx1"/>
                </a:solidFill>
              </a:rPr>
              <a:t>: [“step”:0.5, “time”:0.5, “nation”: 0.5, “ram”:1.0, “lovin”:0.5, </a:t>
            </a:r>
          </a:p>
          <a:p>
            <a:r>
              <a:rPr lang="en-US" sz="1551" dirty="0">
                <a:solidFill>
                  <a:schemeClr val="tx1"/>
                </a:solidFill>
              </a:rPr>
              <a:t>                                “support”:0.5, “vcu”:0.5]</a:t>
            </a:r>
          </a:p>
          <a:p>
            <a:r>
              <a:rPr lang="en-US" sz="1551" dirty="0" err="1">
                <a:solidFill>
                  <a:schemeClr val="tx1"/>
                </a:solidFill>
              </a:rPr>
              <a:t>Diffusion_Vector</a:t>
            </a:r>
            <a:r>
              <a:rPr lang="en-US" sz="1551" dirty="0">
                <a:solidFill>
                  <a:schemeClr val="tx1"/>
                </a:solidFill>
              </a:rPr>
              <a:t>: …</a:t>
            </a:r>
            <a:endParaRPr lang="en-US" sz="1551" dirty="0"/>
          </a:p>
          <a:p>
            <a:r>
              <a:rPr lang="en-US" sz="155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3346" y="5397499"/>
            <a:ext cx="756604" cy="33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1" dirty="0"/>
              <a:t>Cluster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76514" y="1572046"/>
            <a:ext cx="10515600" cy="717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</a:rPr>
              <a:t>Sparsity</a:t>
            </a:r>
            <a:r>
              <a:rPr lang="en-US" sz="2400" dirty="0" smtClean="0">
                <a:solidFill>
                  <a:prstClr val="black"/>
                </a:solidFill>
              </a:rPr>
              <a:t> of high-dimensional vectors make traditional synchronization expensive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2743" y="5921829"/>
            <a:ext cx="89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Cluster-delta synchronization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2" grpId="0"/>
      <p:bldP spid="13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Solution – enhanced Storm topology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6767" y="3130892"/>
            <a:ext cx="1288398" cy="97014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Protomeme</a:t>
            </a:r>
            <a:r>
              <a:rPr lang="en-US" dirty="0">
                <a:solidFill>
                  <a:schemeClr val="tx1"/>
                </a:solidFill>
              </a:rPr>
              <a:t> Generator Spout</a:t>
            </a:r>
          </a:p>
        </p:txBody>
      </p:sp>
      <p:sp>
        <p:nvSpPr>
          <p:cNvPr id="9" name="Oval 8"/>
          <p:cNvSpPr/>
          <p:nvPr/>
        </p:nvSpPr>
        <p:spPr>
          <a:xfrm>
            <a:off x="8388192" y="2989700"/>
            <a:ext cx="2380533" cy="92333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Synchronization Coordinator Bolt</a:t>
            </a:r>
          </a:p>
        </p:txBody>
      </p:sp>
      <p:cxnSp>
        <p:nvCxnSpPr>
          <p:cNvPr id="10" name="Straight Arrow Connector 9"/>
          <p:cNvCxnSpPr>
            <a:stCxn id="8" idx="3"/>
            <a:endCxn id="29" idx="1"/>
          </p:cNvCxnSpPr>
          <p:nvPr/>
        </p:nvCxnSpPr>
        <p:spPr>
          <a:xfrm flipV="1">
            <a:off x="3025165" y="2237255"/>
            <a:ext cx="1501731" cy="1378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30" idx="1"/>
          </p:cNvCxnSpPr>
          <p:nvPr/>
        </p:nvCxnSpPr>
        <p:spPr>
          <a:xfrm flipV="1">
            <a:off x="3025165" y="2772822"/>
            <a:ext cx="1507263" cy="843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34" idx="1"/>
          </p:cNvCxnSpPr>
          <p:nvPr/>
        </p:nvCxnSpPr>
        <p:spPr>
          <a:xfrm>
            <a:off x="3025165" y="3615967"/>
            <a:ext cx="1498287" cy="8783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9" idx="3"/>
            <a:endCxn id="9" idx="2"/>
          </p:cNvCxnSpPr>
          <p:nvPr/>
        </p:nvCxnSpPr>
        <p:spPr>
          <a:xfrm>
            <a:off x="6225067" y="2237255"/>
            <a:ext cx="2163125" cy="12141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3" idx="3"/>
            <a:endCxn id="9" idx="2"/>
          </p:cNvCxnSpPr>
          <p:nvPr/>
        </p:nvCxnSpPr>
        <p:spPr>
          <a:xfrm flipV="1">
            <a:off x="6216091" y="3451365"/>
            <a:ext cx="2172101" cy="4766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4" idx="3"/>
            <a:endCxn id="9" idx="2"/>
          </p:cNvCxnSpPr>
          <p:nvPr/>
        </p:nvCxnSpPr>
        <p:spPr>
          <a:xfrm flipV="1">
            <a:off x="6221623" y="3451365"/>
            <a:ext cx="2166569" cy="1042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491776" y="1797446"/>
            <a:ext cx="1493238" cy="552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ActiveMQ</a:t>
            </a:r>
            <a:endParaRPr lang="en-US" dirty="0"/>
          </a:p>
          <a:p>
            <a:pPr algn="ctr"/>
            <a:r>
              <a:rPr lang="en-US" dirty="0"/>
              <a:t>Broker</a:t>
            </a:r>
          </a:p>
        </p:txBody>
      </p:sp>
      <p:cxnSp>
        <p:nvCxnSpPr>
          <p:cNvPr id="17" name="Straight Arrow Connector 16"/>
          <p:cNvCxnSpPr>
            <a:stCxn id="9" idx="0"/>
            <a:endCxn id="16" idx="2"/>
          </p:cNvCxnSpPr>
          <p:nvPr/>
        </p:nvCxnSpPr>
        <p:spPr>
          <a:xfrm flipH="1" flipV="1">
            <a:off x="8238395" y="2350404"/>
            <a:ext cx="1340064" cy="63929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1"/>
            <a:endCxn id="29" idx="3"/>
          </p:cNvCxnSpPr>
          <p:nvPr/>
        </p:nvCxnSpPr>
        <p:spPr>
          <a:xfrm flipH="1">
            <a:off x="6225067" y="2073925"/>
            <a:ext cx="1266709" cy="16333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  <a:endCxn id="33" idx="3"/>
          </p:cNvCxnSpPr>
          <p:nvPr/>
        </p:nvCxnSpPr>
        <p:spPr>
          <a:xfrm flipH="1">
            <a:off x="6216091" y="2073925"/>
            <a:ext cx="1275685" cy="185407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05427" y="2342607"/>
            <a:ext cx="107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SYNCINIT</a:t>
            </a:r>
            <a:endParaRPr lang="en-US" dirty="0"/>
          </a:p>
          <a:p>
            <a:r>
              <a:rPr lang="en-US" dirty="0" smtClean="0"/>
              <a:t>CDELTAS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74837" y="2379819"/>
            <a:ext cx="461665" cy="271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6767" y="5632373"/>
            <a:ext cx="9078694" cy="47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Sequential or Parallel Batch Clustering Algorithm</a:t>
            </a:r>
            <a:endParaRPr lang="en-US" dirty="0"/>
          </a:p>
        </p:txBody>
      </p:sp>
      <p:sp>
        <p:nvSpPr>
          <p:cNvPr id="23" name="Folded Corner 22"/>
          <p:cNvSpPr/>
          <p:nvPr/>
        </p:nvSpPr>
        <p:spPr>
          <a:xfrm>
            <a:off x="3181574" y="4786375"/>
            <a:ext cx="1543834" cy="62701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Bootstrap Information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3676661" y="4547315"/>
            <a:ext cx="695237" cy="221991"/>
          </a:xfrm>
          <a:custGeom>
            <a:avLst/>
            <a:gdLst>
              <a:gd name="connsiteX0" fmla="*/ 0 w 496388"/>
              <a:gd name="connsiteY0" fmla="*/ 444137 h 444137"/>
              <a:gd name="connsiteX1" fmla="*/ 143691 w 496388"/>
              <a:gd name="connsiteY1" fmla="*/ 78377 h 444137"/>
              <a:gd name="connsiteX2" fmla="*/ 496388 w 496388"/>
              <a:gd name="connsiteY2" fmla="*/ 0 h 44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88" h="444137">
                <a:moveTo>
                  <a:pt x="0" y="444137"/>
                </a:moveTo>
                <a:cubicBezTo>
                  <a:pt x="30480" y="298268"/>
                  <a:pt x="60960" y="152400"/>
                  <a:pt x="143691" y="78377"/>
                </a:cubicBezTo>
                <a:cubicBezTo>
                  <a:pt x="226422" y="4354"/>
                  <a:pt x="361405" y="2177"/>
                  <a:pt x="496388" y="0"/>
                </a:cubicBezTo>
              </a:path>
            </a:pathLst>
          </a:custGeom>
          <a:noFill/>
          <a:ln w="19050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60537" y="2988938"/>
            <a:ext cx="702386" cy="1780367"/>
          </a:xfrm>
          <a:custGeom>
            <a:avLst/>
            <a:gdLst>
              <a:gd name="connsiteX0" fmla="*/ 0 w 470262"/>
              <a:gd name="connsiteY0" fmla="*/ 2338251 h 2338251"/>
              <a:gd name="connsiteX1" fmla="*/ 78377 w 470262"/>
              <a:gd name="connsiteY1" fmla="*/ 613954 h 2338251"/>
              <a:gd name="connsiteX2" fmla="*/ 470262 w 470262"/>
              <a:gd name="connsiteY2" fmla="*/ 0 h 23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" h="2338251">
                <a:moveTo>
                  <a:pt x="0" y="2338251"/>
                </a:moveTo>
                <a:cubicBezTo>
                  <a:pt x="0" y="1670956"/>
                  <a:pt x="0" y="1003662"/>
                  <a:pt x="78377" y="613954"/>
                </a:cubicBezTo>
                <a:cubicBezTo>
                  <a:pt x="156754" y="224246"/>
                  <a:pt x="313508" y="112123"/>
                  <a:pt x="470262" y="0"/>
                </a:cubicBezTo>
              </a:path>
            </a:pathLst>
          </a:custGeom>
          <a:noFill/>
          <a:ln w="19050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754295" y="3928398"/>
            <a:ext cx="4913940" cy="1217744"/>
          </a:xfrm>
          <a:custGeom>
            <a:avLst/>
            <a:gdLst>
              <a:gd name="connsiteX0" fmla="*/ 0 w 4545875"/>
              <a:gd name="connsiteY0" fmla="*/ 1240971 h 1246573"/>
              <a:gd name="connsiteX1" fmla="*/ 3148149 w 4545875"/>
              <a:gd name="connsiteY1" fmla="*/ 1058091 h 1246573"/>
              <a:gd name="connsiteX2" fmla="*/ 4545875 w 4545875"/>
              <a:gd name="connsiteY2" fmla="*/ 0 h 124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5875" h="1246573">
                <a:moveTo>
                  <a:pt x="0" y="1240971"/>
                </a:moveTo>
                <a:cubicBezTo>
                  <a:pt x="1195251" y="1252945"/>
                  <a:pt x="2390503" y="1264919"/>
                  <a:pt x="3148149" y="1058091"/>
                </a:cubicBezTo>
                <a:cubicBezTo>
                  <a:pt x="3905795" y="851263"/>
                  <a:pt x="4545875" y="0"/>
                  <a:pt x="4545875" y="0"/>
                </a:cubicBezTo>
              </a:path>
            </a:pathLst>
          </a:custGeom>
          <a:noFill/>
          <a:ln w="19050"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3" idx="2"/>
          </p:cNvCxnSpPr>
          <p:nvPr/>
        </p:nvCxnSpPr>
        <p:spPr>
          <a:xfrm flipV="1">
            <a:off x="3953491" y="5413392"/>
            <a:ext cx="0" cy="2189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71898" y="1791352"/>
            <a:ext cx="2026119" cy="124506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Worker Process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26896" y="2096819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32428" y="2632386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65861" y="4093620"/>
            <a:ext cx="461665" cy="271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62922" y="3451365"/>
            <a:ext cx="2026119" cy="124506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Worker Process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17920" y="3787568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23452" y="4353871"/>
            <a:ext cx="1698171" cy="280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 Bolt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4836" y="3138686"/>
            <a:ext cx="461665" cy="271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6" name="Straight Arrow Connector 35"/>
          <p:cNvCxnSpPr>
            <a:stCxn id="8" idx="3"/>
            <a:endCxn id="33" idx="1"/>
          </p:cNvCxnSpPr>
          <p:nvPr/>
        </p:nvCxnSpPr>
        <p:spPr>
          <a:xfrm>
            <a:off x="3025165" y="3615967"/>
            <a:ext cx="1492755" cy="3120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9" idx="2"/>
          </p:cNvCxnSpPr>
          <p:nvPr/>
        </p:nvCxnSpPr>
        <p:spPr>
          <a:xfrm>
            <a:off x="6230599" y="2772822"/>
            <a:ext cx="2157593" cy="6785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40233" y="2933135"/>
            <a:ext cx="111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PMADD</a:t>
            </a:r>
          </a:p>
          <a:p>
            <a:r>
              <a:rPr lang="en-US" dirty="0"/>
              <a:t>OUTLIER</a:t>
            </a:r>
          </a:p>
          <a:p>
            <a:r>
              <a:rPr lang="en-US" dirty="0" smtClean="0"/>
              <a:t>SYNCREQ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8" idx="1"/>
          </p:cNvCxnSpPr>
          <p:nvPr/>
        </p:nvCxnSpPr>
        <p:spPr>
          <a:xfrm>
            <a:off x="760376" y="3615967"/>
            <a:ext cx="9763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9885" y="3279152"/>
            <a:ext cx="86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weet stream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3001675" y="3974680"/>
            <a:ext cx="555500" cy="790735"/>
          </a:xfrm>
          <a:custGeom>
            <a:avLst/>
            <a:gdLst>
              <a:gd name="connsiteX0" fmla="*/ 0 w 470262"/>
              <a:gd name="connsiteY0" fmla="*/ 2338251 h 2338251"/>
              <a:gd name="connsiteX1" fmla="*/ 78377 w 470262"/>
              <a:gd name="connsiteY1" fmla="*/ 613954 h 2338251"/>
              <a:gd name="connsiteX2" fmla="*/ 470262 w 470262"/>
              <a:gd name="connsiteY2" fmla="*/ 0 h 23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2" h="2338251">
                <a:moveTo>
                  <a:pt x="0" y="2338251"/>
                </a:moveTo>
                <a:cubicBezTo>
                  <a:pt x="0" y="1670956"/>
                  <a:pt x="0" y="1003662"/>
                  <a:pt x="78377" y="613954"/>
                </a:cubicBezTo>
                <a:cubicBezTo>
                  <a:pt x="156754" y="224246"/>
                  <a:pt x="313508" y="112123"/>
                  <a:pt x="470262" y="0"/>
                </a:cubicBezTo>
              </a:path>
            </a:pathLst>
          </a:custGeom>
          <a:noFill/>
          <a:ln w="19050">
            <a:prstDash val="dash"/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41" grpId="0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Scalability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17282" y="5955855"/>
            <a:ext cx="9267342" cy="84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 hour’s data for testing, first 10 </a:t>
            </a:r>
            <a:r>
              <a:rPr lang="en-US" sz="2400" dirty="0" err="1" smtClean="0"/>
              <a:t>mins</a:t>
            </a:r>
            <a:r>
              <a:rPr lang="en-US" sz="2400" dirty="0" smtClean="0"/>
              <a:t> for bootstrap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33 </a:t>
            </a:r>
            <a:r>
              <a:rPr lang="en-US" sz="2400" dirty="0" err="1" smtClean="0"/>
              <a:t>mins</a:t>
            </a:r>
            <a:r>
              <a:rPr lang="en-US" sz="2400" dirty="0" smtClean="0"/>
              <a:t> to process 50 mins’ </a:t>
            </a:r>
            <a:r>
              <a:rPr lang="en-US" sz="2400" dirty="0" smtClean="0"/>
              <a:t>data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10" y="1243835"/>
            <a:ext cx="9221029" cy="46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Scalability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30923" y="1865206"/>
          <a:ext cx="10293803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266"/>
                <a:gridCol w="2168384"/>
                <a:gridCol w="2529782"/>
                <a:gridCol w="1806987"/>
                <a:gridCol w="2168384"/>
              </a:tblGrid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</a:t>
                      </a:r>
                      <a:r>
                        <a:rPr lang="en-US" sz="1600" dirty="0" smtClean="0">
                          <a:effectLst/>
                        </a:rPr>
                        <a:t>clustering bolts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processing time (sec)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Compute time / sync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Sync time per batch (sec)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Avg. length of sync message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67603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6.71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22,113,520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35207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6.71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21,595,499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19295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22,066,473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11341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22,319,413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7395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21,489,950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12.93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21,536,799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21592" y="4384471"/>
          <a:ext cx="10331126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141"/>
                <a:gridCol w="2176246"/>
                <a:gridCol w="2538955"/>
                <a:gridCol w="1813538"/>
                <a:gridCol w="2176246"/>
              </a:tblGrid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</a:t>
                      </a:r>
                      <a:r>
                        <a:rPr lang="en-US" sz="1600" dirty="0" smtClean="0">
                          <a:effectLst/>
                        </a:rPr>
                        <a:t>clustering bolts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processing time (sec)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Compute time / sync time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Sync time per batch (sec)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Avg. length of sync message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50381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252.6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2,525,896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22949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2,529,779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11560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2,532,349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2,544,095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2,559,221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2494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2,590,857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506022"/>
            <a:ext cx="375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Full-centroids synchronization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4616" y="4009736"/>
            <a:ext cx="375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Cluster-delta synchronization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03232" y="2326778"/>
            <a:ext cx="2901820" cy="153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3232" y="4849844"/>
            <a:ext cx="2901820" cy="153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Big Data - emerging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81897"/>
              </p:ext>
            </p:extLst>
          </p:nvPr>
        </p:nvGraphicFramePr>
        <p:xfrm>
          <a:off x="594911" y="1967894"/>
          <a:ext cx="10972800" cy="36218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59603"/>
                <a:gridCol w="5355597"/>
                <a:gridCol w="3657600"/>
              </a:tblGrid>
              <a:tr h="12072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Velocity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 smtClean="0"/>
                    </a:p>
                  </a:txBody>
                  <a:tcPr anchor="ctr"/>
                </a:tc>
              </a:tr>
              <a:tr h="1207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Volume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207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Variety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0286" y="2191657"/>
            <a:ext cx="474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</a:rPr>
              <a:t>Streaming data becoming more and more </a:t>
            </a:r>
            <a:r>
              <a:rPr lang="en-US" sz="2000" dirty="0" smtClean="0">
                <a:solidFill>
                  <a:prstClr val="black"/>
                </a:solidFill>
              </a:rPr>
              <a:t>important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5144" y="3596618"/>
            <a:ext cx="519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Analyses focusing on “interesting” data </a:t>
            </a:r>
            <a:r>
              <a:rPr lang="en-US" sz="2000" dirty="0" smtClean="0"/>
              <a:t>subsets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27088" y="4630056"/>
            <a:ext cx="519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Sensor data streams, stock price streams, etc.</a:t>
            </a:r>
          </a:p>
          <a:p>
            <a:pPr algn="ctr"/>
            <a:r>
              <a:rPr lang="en-US" sz="2000" dirty="0"/>
              <a:t>Gene sequence analysis, news data analysis,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3828" y="2206171"/>
            <a:ext cx="358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10s to 100s of millions of streaming social updates per </a:t>
            </a:r>
            <a:r>
              <a:rPr lang="en-US" sz="2000" dirty="0" smtClean="0"/>
              <a:t>day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939314" y="3425370"/>
            <a:ext cx="358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 subsets about social </a:t>
            </a:r>
            <a:r>
              <a:rPr lang="en-US" sz="2000" dirty="0" smtClean="0"/>
              <a:t>events/activities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953828" y="4630056"/>
            <a:ext cx="357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Social media data (e.g. Twitter streaming API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5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Comparison with related work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07687"/>
            <a:ext cx="10515600" cy="389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Projected</a:t>
            </a:r>
            <a:r>
              <a:rPr lang="en-US" dirty="0">
                <a:solidFill>
                  <a:prstClr val="black"/>
                </a:solidFill>
              </a:rPr>
              <a:t>/subspace </a:t>
            </a:r>
            <a:r>
              <a:rPr lang="en-US" dirty="0" smtClean="0">
                <a:solidFill>
                  <a:prstClr val="black"/>
                </a:solidFill>
              </a:rPr>
              <a:t>clustering, </a:t>
            </a:r>
            <a:r>
              <a:rPr lang="en-US" dirty="0">
                <a:solidFill>
                  <a:prstClr val="black"/>
                </a:solidFill>
              </a:rPr>
              <a:t>density-based </a:t>
            </a:r>
            <a:r>
              <a:rPr lang="en-US" dirty="0" smtClean="0">
                <a:solidFill>
                  <a:prstClr val="black"/>
                </a:solidFill>
              </a:rPr>
              <a:t>approaches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Aggarwal 04], [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Amini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12].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Parallel </a:t>
            </a:r>
            <a:r>
              <a:rPr lang="en-US" dirty="0">
                <a:solidFill>
                  <a:prstClr val="black"/>
                </a:solidFill>
              </a:rPr>
              <a:t>sequential leader clustering over tweet </a:t>
            </a:r>
            <a:r>
              <a:rPr lang="en-US" dirty="0" smtClean="0">
                <a:solidFill>
                  <a:prstClr val="black"/>
                </a:solidFill>
              </a:rPr>
              <a:t>streams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[Wu 14]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Aurora</a:t>
            </a:r>
            <a:r>
              <a:rPr lang="en-US" dirty="0"/>
              <a:t>, </a:t>
            </a:r>
            <a:r>
              <a:rPr lang="en-US" dirty="0" smtClean="0"/>
              <a:t>Borealis.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[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Cherniack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03], [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Abadi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05].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28" y="6127435"/>
            <a:ext cx="1027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Xiaoming Gao, Emilio Ferrara, Judy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Qiu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Parallel Clustering of High-Dimensional Social Media Data Streams.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appear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15th IEEE/ACM International Symposium on Cluster, Cloud and Grid Computing (CCGRID 2015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Summary of contributions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4334" y="1297353"/>
            <a:ext cx="11135436" cy="5533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Storage substrate (2011-2012)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      - customizable indexing framework over NoSQL databases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 - data loading/indexing faster by multiple times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>
                <a:solidFill>
                  <a:prstClr val="black"/>
                </a:solidFill>
              </a:rPr>
              <a:t>- queries </a:t>
            </a:r>
            <a:r>
              <a:rPr lang="en-US" sz="2200" dirty="0" smtClean="0">
                <a:solidFill>
                  <a:prstClr val="black"/>
                </a:solidFill>
              </a:rPr>
              <a:t>faster by </a:t>
            </a:r>
            <a:r>
              <a:rPr lang="en-US" sz="2200" dirty="0">
                <a:solidFill>
                  <a:prstClr val="black"/>
                </a:solidFill>
              </a:rPr>
              <a:t>one to two orders of magnitude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Batch analysis module (2013-2014)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      - integrated analysis stack based on YARN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</a:rPr>
              <a:t> - index-based analysis algorithms multiple to 10s of times faster than data scanning solutions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</a:rPr>
              <a:t> - </a:t>
            </a:r>
            <a:r>
              <a:rPr lang="en-US" sz="2200" dirty="0">
                <a:solidFill>
                  <a:prstClr val="black"/>
                </a:solidFill>
              </a:rPr>
              <a:t>first iterative </a:t>
            </a:r>
            <a:r>
              <a:rPr lang="en-US" sz="2200" dirty="0" err="1">
                <a:solidFill>
                  <a:prstClr val="black"/>
                </a:solidFill>
              </a:rPr>
              <a:t>MapReduce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Fruchterman-Reingold</a:t>
            </a:r>
            <a:r>
              <a:rPr lang="en-US" sz="2200" dirty="0" smtClean="0">
                <a:solidFill>
                  <a:prstClr val="black"/>
                </a:solidFill>
              </a:rPr>
              <a:t>, near-linear scalability</a:t>
            </a:r>
            <a:endParaRPr lang="en-US" sz="22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Streaming analysis module (2014-2015)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      - novel cluster-delta synchronization to achieve scalability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 - real-time processing of 10% Twitter stream</a:t>
            </a:r>
          </a:p>
        </p:txBody>
      </p:sp>
    </p:spTree>
    <p:extLst>
      <p:ext uri="{BB962C8B-B14F-4D97-AF65-F5344CB8AC3E}">
        <p14:creationId xmlns:p14="http://schemas.microsoft.com/office/powerpoint/2010/main" val="35216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Publications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516" y="1306357"/>
            <a:ext cx="1146628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Thesis Related Publications:</a:t>
            </a:r>
            <a:endParaRPr lang="en-US" sz="1400" dirty="0"/>
          </a:p>
          <a:p>
            <a:r>
              <a:rPr lang="en-US" sz="1400" dirty="0"/>
              <a:t>[1] Xiaoming Gao, Emilio Ferrara, Judy </a:t>
            </a:r>
            <a:r>
              <a:rPr lang="en-US" sz="1400" dirty="0" err="1"/>
              <a:t>Qiu</a:t>
            </a:r>
            <a:r>
              <a:rPr lang="en-US" sz="1400" dirty="0"/>
              <a:t>. Parallel Clustering of High-Dimensional Social Media Data Streams. </a:t>
            </a:r>
            <a:r>
              <a:rPr lang="en-US" sz="1400" dirty="0" smtClean="0"/>
              <a:t>To appear at CCGRID 2015.</a:t>
            </a:r>
            <a:endParaRPr lang="en-US" sz="1400" dirty="0"/>
          </a:p>
          <a:p>
            <a:r>
              <a:rPr lang="en-US" sz="1400" dirty="0"/>
              <a:t>[2] Xiaoming Gao, Judy </a:t>
            </a:r>
            <a:r>
              <a:rPr lang="en-US" sz="1400" dirty="0" err="1"/>
              <a:t>Qiu</a:t>
            </a:r>
            <a:r>
              <a:rPr lang="en-US" sz="1400" dirty="0"/>
              <a:t>. Supporting Queries and Analyses of Large-Scale Social Media Data with Customizable and Scalable Indexing Techniques over NoSQL Databases. </a:t>
            </a:r>
            <a:r>
              <a:rPr lang="en-US" sz="1400" dirty="0" smtClean="0"/>
              <a:t>CCGRID 2014.</a:t>
            </a:r>
            <a:endParaRPr lang="en-US" sz="1400" dirty="0"/>
          </a:p>
          <a:p>
            <a:r>
              <a:rPr lang="en-US" sz="1400" dirty="0"/>
              <a:t>[3] Xiaoming Gao, Evan Roth, Karissa </a:t>
            </a:r>
            <a:r>
              <a:rPr lang="en-US" sz="1400" dirty="0" err="1"/>
              <a:t>McKelvey</a:t>
            </a:r>
            <a:r>
              <a:rPr lang="en-US" sz="1400" dirty="0"/>
              <a:t>, Clayton Davis, Andrew </a:t>
            </a:r>
            <a:r>
              <a:rPr lang="en-US" sz="1400" dirty="0" err="1"/>
              <a:t>Younge</a:t>
            </a:r>
            <a:r>
              <a:rPr lang="en-US" sz="1400" dirty="0"/>
              <a:t>, Emilio Ferrara, Filippo </a:t>
            </a:r>
            <a:r>
              <a:rPr lang="en-US" sz="1400" dirty="0" err="1"/>
              <a:t>Menczer</a:t>
            </a:r>
            <a:r>
              <a:rPr lang="en-US" sz="1400" dirty="0"/>
              <a:t>, and Judy </a:t>
            </a:r>
            <a:r>
              <a:rPr lang="en-US" sz="1400" dirty="0" err="1"/>
              <a:t>Qiu</a:t>
            </a:r>
            <a:r>
              <a:rPr lang="en-US" sz="1400" dirty="0"/>
              <a:t>. Supporting a Social Media Observatory with Customizable Index Structures - Architecture and Performance. Book chapter </a:t>
            </a:r>
            <a:r>
              <a:rPr lang="en-US" sz="1400" dirty="0" smtClean="0"/>
              <a:t>in </a:t>
            </a:r>
            <a:r>
              <a:rPr lang="en-US" sz="1400" dirty="0"/>
              <a:t>Cloud Computing for Data Intensive </a:t>
            </a:r>
            <a:r>
              <a:rPr lang="en-US" sz="1400" dirty="0" smtClean="0"/>
              <a:t>Applications.</a:t>
            </a:r>
            <a:endParaRPr lang="en-US" sz="1400" dirty="0"/>
          </a:p>
          <a:p>
            <a:r>
              <a:rPr lang="en-US" sz="1400" dirty="0"/>
              <a:t>[4] Xiaoming Gao, Judy </a:t>
            </a:r>
            <a:r>
              <a:rPr lang="en-US" sz="1400" dirty="0" err="1"/>
              <a:t>Qiu</a:t>
            </a:r>
            <a:r>
              <a:rPr lang="en-US" sz="1400" dirty="0"/>
              <a:t>. Social Media Data Analysis with </a:t>
            </a:r>
            <a:r>
              <a:rPr lang="en-US" sz="1400" dirty="0" err="1"/>
              <a:t>IndexedHBase</a:t>
            </a:r>
            <a:r>
              <a:rPr lang="en-US" sz="1400" dirty="0"/>
              <a:t> and Iterative </a:t>
            </a:r>
            <a:r>
              <a:rPr lang="en-US" sz="1400" dirty="0" err="1"/>
              <a:t>MapReduce</a:t>
            </a:r>
            <a:r>
              <a:rPr lang="en-US" sz="1400" dirty="0"/>
              <a:t>. </a:t>
            </a:r>
            <a:r>
              <a:rPr lang="en-US" sz="1400" dirty="0" smtClean="0"/>
              <a:t>MTAGS ’13 </a:t>
            </a:r>
            <a:r>
              <a:rPr lang="en-US" sz="1400" dirty="0"/>
              <a:t>at Super Computing 2013.</a:t>
            </a:r>
          </a:p>
          <a:p>
            <a:r>
              <a:rPr lang="en-US" sz="1400" dirty="0"/>
              <a:t>[5] Xiaoming Gao, </a:t>
            </a:r>
            <a:r>
              <a:rPr lang="en-US" sz="1400" dirty="0" err="1"/>
              <a:t>Vaibhav</a:t>
            </a:r>
            <a:r>
              <a:rPr lang="en-US" sz="1400" dirty="0"/>
              <a:t> </a:t>
            </a:r>
            <a:r>
              <a:rPr lang="en-US" sz="1400" dirty="0" err="1"/>
              <a:t>Nachankar</a:t>
            </a:r>
            <a:r>
              <a:rPr lang="en-US" sz="1400" dirty="0"/>
              <a:t>, Judy </a:t>
            </a:r>
            <a:r>
              <a:rPr lang="en-US" sz="1400" dirty="0" err="1"/>
              <a:t>Qiu</a:t>
            </a:r>
            <a:r>
              <a:rPr lang="en-US" sz="1400" dirty="0"/>
              <a:t>. Experimenting </a:t>
            </a:r>
            <a:r>
              <a:rPr lang="en-US" sz="1400" dirty="0" err="1"/>
              <a:t>Lucene</a:t>
            </a:r>
            <a:r>
              <a:rPr lang="en-US" sz="1400" dirty="0"/>
              <a:t> Index on HBase in an HPC Environment. </a:t>
            </a:r>
            <a:r>
              <a:rPr lang="en-US" sz="1400" dirty="0" smtClean="0"/>
              <a:t>HPCDB ’11 </a:t>
            </a:r>
            <a:r>
              <a:rPr lang="en-US" sz="1400" dirty="0"/>
              <a:t>at Supercomputing 2011.</a:t>
            </a:r>
          </a:p>
          <a:p>
            <a:r>
              <a:rPr lang="en-US" sz="1400" b="1" dirty="0"/>
              <a:t>Other Publications:</a:t>
            </a:r>
            <a:endParaRPr lang="en-US" sz="1400" dirty="0"/>
          </a:p>
          <a:p>
            <a:r>
              <a:rPr lang="en-US" sz="1400" dirty="0" smtClean="0"/>
              <a:t>[6] </a:t>
            </a:r>
            <a:r>
              <a:rPr lang="en-US" sz="1400" dirty="0"/>
              <a:t>Xiaoming Gao, Yu Ma, Marlon Pierce, Mike Lowe, Geoffrey Fox. Building a Distributed Block Storage System for Cloud Infrastructure. </a:t>
            </a:r>
            <a:r>
              <a:rPr lang="en-US" sz="1400" dirty="0" err="1" smtClean="0"/>
              <a:t>CloudCom</a:t>
            </a:r>
            <a:r>
              <a:rPr lang="en-US" sz="1400" dirty="0" smtClean="0"/>
              <a:t> 2010.</a:t>
            </a:r>
            <a:endParaRPr lang="en-US" sz="1400" dirty="0"/>
          </a:p>
          <a:p>
            <a:r>
              <a:rPr lang="en-US" sz="1400" dirty="0" smtClean="0"/>
              <a:t>[7] </a:t>
            </a:r>
            <a:r>
              <a:rPr lang="en-US" sz="1400" dirty="0"/>
              <a:t>Xiaoming Gao, Mike Lowe, Yu Ma, Marlon Pierce. Supporting Cloud Computing with the Virtual Block Store System. </a:t>
            </a:r>
            <a:r>
              <a:rPr lang="en-US" sz="1400" dirty="0" err="1" smtClean="0"/>
              <a:t>eScience</a:t>
            </a:r>
            <a:r>
              <a:rPr lang="en-US" sz="1400" dirty="0" smtClean="0"/>
              <a:t> 2009.</a:t>
            </a:r>
            <a:endParaRPr lang="en-US" sz="1400" dirty="0"/>
          </a:p>
          <a:p>
            <a:r>
              <a:rPr lang="en-US" sz="1400" dirty="0" smtClean="0"/>
              <a:t>[8] </a:t>
            </a:r>
            <a:r>
              <a:rPr lang="en-US" sz="1400" dirty="0"/>
              <a:t>Robert </a:t>
            </a:r>
            <a:r>
              <a:rPr lang="en-US" sz="1400" dirty="0" err="1"/>
              <a:t>Granat</a:t>
            </a:r>
            <a:r>
              <a:rPr lang="en-US" sz="1400" dirty="0"/>
              <a:t>, Xiaoming Gao, Marlon Pierce. The </a:t>
            </a:r>
            <a:r>
              <a:rPr lang="en-US" sz="1400" dirty="0" err="1"/>
              <a:t>QuakeSim</a:t>
            </a:r>
            <a:r>
              <a:rPr lang="en-US" sz="1400" dirty="0"/>
              <a:t> Web Portal Environment for GPS Data Analysis. Proc. Workshop on Sensor Networks for Earth and Space Science Applications, 2009.</a:t>
            </a:r>
          </a:p>
          <a:p>
            <a:r>
              <a:rPr lang="en-US" sz="1400" dirty="0" smtClean="0"/>
              <a:t>[9] </a:t>
            </a:r>
            <a:r>
              <a:rPr lang="en-US" sz="1400" dirty="0"/>
              <a:t>Yehuda Bock, Brendan Crowell, Linette </a:t>
            </a:r>
            <a:r>
              <a:rPr lang="en-US" sz="1400" dirty="0" err="1"/>
              <a:t>Prawirodirdjo</a:t>
            </a:r>
            <a:r>
              <a:rPr lang="en-US" sz="1400" dirty="0"/>
              <a:t>, Paul </a:t>
            </a:r>
            <a:r>
              <a:rPr lang="en-US" sz="1400" dirty="0" err="1"/>
              <a:t>Jamason</a:t>
            </a:r>
            <a:r>
              <a:rPr lang="en-US" sz="1400" dirty="0"/>
              <a:t>, </a:t>
            </a:r>
            <a:r>
              <a:rPr lang="en-US" sz="1400" dirty="0" err="1"/>
              <a:t>Ruey-Juin</a:t>
            </a:r>
            <a:r>
              <a:rPr lang="en-US" sz="1400" dirty="0"/>
              <a:t> Chang, Peng Fang, Melinda Squibb, Marlon E. Pierce, Xiaoming Gao, Frank Webb, Sharon </a:t>
            </a:r>
            <a:r>
              <a:rPr lang="en-US" sz="1400" dirty="0" err="1"/>
              <a:t>Kedar</a:t>
            </a:r>
            <a:r>
              <a:rPr lang="en-US" sz="1400" dirty="0"/>
              <a:t>, Robert </a:t>
            </a:r>
            <a:r>
              <a:rPr lang="en-US" sz="1400" dirty="0" err="1"/>
              <a:t>Granat</a:t>
            </a:r>
            <a:r>
              <a:rPr lang="en-US" sz="1400" dirty="0"/>
              <a:t>, Jay Parker, </a:t>
            </a:r>
            <a:r>
              <a:rPr lang="en-US" sz="1400" dirty="0" err="1"/>
              <a:t>Danan</a:t>
            </a:r>
            <a:r>
              <a:rPr lang="en-US" sz="1400" dirty="0"/>
              <a:t> Dong. Modeling and On-the-Fly Solutions for Solid Earth Sciences: Web Services and Data Portal for Earthquake Early Warning System. Proc. IEEE International Geoscience &amp; Remote Sensing Symposium, 2008.</a:t>
            </a:r>
          </a:p>
          <a:p>
            <a:r>
              <a:rPr lang="en-US" sz="1400" dirty="0" smtClean="0"/>
              <a:t>[10] </a:t>
            </a:r>
            <a:r>
              <a:rPr lang="en-US" sz="1400" dirty="0"/>
              <a:t>Marlon E. Pierce, Xiaoming Gao, </a:t>
            </a:r>
            <a:r>
              <a:rPr lang="en-US" sz="1400" dirty="0" err="1"/>
              <a:t>Sangmi</a:t>
            </a:r>
            <a:r>
              <a:rPr lang="en-US" sz="1400" dirty="0"/>
              <a:t> L. </a:t>
            </a:r>
            <a:r>
              <a:rPr lang="en-US" sz="1400" dirty="0" err="1"/>
              <a:t>Pallickara</a:t>
            </a:r>
            <a:r>
              <a:rPr lang="en-US" sz="1400" dirty="0"/>
              <a:t>, </a:t>
            </a:r>
            <a:r>
              <a:rPr lang="en-US" sz="1400" dirty="0" err="1"/>
              <a:t>Zhenhua</a:t>
            </a:r>
            <a:r>
              <a:rPr lang="en-US" sz="1400" dirty="0"/>
              <a:t> </a:t>
            </a:r>
            <a:r>
              <a:rPr lang="en-US" sz="1400" dirty="0" err="1"/>
              <a:t>Guo</a:t>
            </a:r>
            <a:r>
              <a:rPr lang="en-US" sz="1400" dirty="0"/>
              <a:t>, Geoffrey C. Fox. </a:t>
            </a:r>
            <a:r>
              <a:rPr lang="en-US" sz="1400" dirty="0" err="1"/>
              <a:t>QuakeSim</a:t>
            </a:r>
            <a:r>
              <a:rPr lang="en-US" sz="1400" dirty="0"/>
              <a:t> Portal and Services: New Approaches to Science Gateway Development Techniques. Concurrency &amp; Computation: Practice &amp; </a:t>
            </a:r>
            <a:r>
              <a:rPr lang="en-US" sz="1400" dirty="0" smtClean="0"/>
              <a:t>Experience, 2010.</a:t>
            </a:r>
            <a:endParaRPr lang="en-US" sz="1400" dirty="0"/>
          </a:p>
          <a:p>
            <a:r>
              <a:rPr lang="en-US" sz="1400" dirty="0" smtClean="0"/>
              <a:t>[11] </a:t>
            </a:r>
            <a:r>
              <a:rPr lang="en-US" sz="1400" dirty="0"/>
              <a:t>Marlon E. Pierce, Geoffrey C. Fox, Jong Y. Choi, </a:t>
            </a:r>
            <a:r>
              <a:rPr lang="en-US" sz="1400" dirty="0" err="1"/>
              <a:t>Zhenhua</a:t>
            </a:r>
            <a:r>
              <a:rPr lang="en-US" sz="1400" dirty="0"/>
              <a:t> </a:t>
            </a:r>
            <a:r>
              <a:rPr lang="en-US" sz="1400" dirty="0" err="1"/>
              <a:t>Guo</a:t>
            </a:r>
            <a:r>
              <a:rPr lang="en-US" sz="1400" dirty="0"/>
              <a:t>, Xiaoming Gao, and Yu Ma. Using Web 2.0 for Scientific Applications and Scientific Communities. Concurrency and Computation: Practice and </a:t>
            </a:r>
            <a:r>
              <a:rPr lang="en-US" sz="1400" dirty="0" smtClean="0"/>
              <a:t>Experience, 2009.</a:t>
            </a:r>
            <a:endParaRPr lang="en-US" sz="1400" dirty="0"/>
          </a:p>
          <a:p>
            <a:r>
              <a:rPr lang="en-US" sz="1400" b="1" dirty="0"/>
              <a:t>Awards and Honors:</a:t>
            </a:r>
            <a:endParaRPr lang="en-US" sz="1400" dirty="0"/>
          </a:p>
          <a:p>
            <a:r>
              <a:rPr lang="en-US" sz="1400" dirty="0"/>
              <a:t>Contributions to the grant proposal of NSF XPS: Rapid Prototyping HPC Environment for Deep Learning.</a:t>
            </a:r>
          </a:p>
          <a:p>
            <a:r>
              <a:rPr lang="en-US" sz="1400" dirty="0"/>
              <a:t>NSF Student Travel Grant for IEEE/ACM </a:t>
            </a:r>
            <a:r>
              <a:rPr lang="en-US" sz="1400" dirty="0" err="1"/>
              <a:t>CCGrid</a:t>
            </a:r>
            <a:r>
              <a:rPr lang="en-US" sz="1400" dirty="0"/>
              <a:t> 2014.</a:t>
            </a:r>
          </a:p>
          <a:p>
            <a:r>
              <a:rPr lang="en-US" sz="1400" dirty="0"/>
              <a:t>Best poster award for "A Survey of Cloud Storage Systems" at </a:t>
            </a:r>
            <a:r>
              <a:rPr lang="en-US" sz="1400" dirty="0" err="1"/>
              <a:t>CloudCom</a:t>
            </a:r>
            <a:r>
              <a:rPr lang="en-US" sz="1400" dirty="0"/>
              <a:t> 2010.</a:t>
            </a:r>
          </a:p>
          <a:p>
            <a:r>
              <a:rPr lang="en-US" sz="1400" dirty="0"/>
              <a:t>Best student poster award for "The Virtual Block Store System" at </a:t>
            </a:r>
            <a:r>
              <a:rPr lang="en-US" sz="1400" dirty="0" err="1"/>
              <a:t>TeraGrid</a:t>
            </a:r>
            <a:r>
              <a:rPr lang="en-US" sz="14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3980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Acknowledgements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320373"/>
            <a:ext cx="10515600" cy="545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Committee members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      </a:t>
            </a:r>
            <a:r>
              <a:rPr lang="en-US" sz="1800" dirty="0" smtClean="0">
                <a:solidFill>
                  <a:prstClr val="black"/>
                </a:solidFill>
              </a:rPr>
              <a:t>Prof. Judy </a:t>
            </a:r>
            <a:r>
              <a:rPr lang="en-US" sz="1800" dirty="0" err="1" smtClean="0">
                <a:solidFill>
                  <a:prstClr val="black"/>
                </a:solidFill>
              </a:rPr>
              <a:t>Qiu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prstClr val="black"/>
                </a:solidFill>
              </a:rPr>
              <a:t>Prof. Fil </a:t>
            </a:r>
            <a:r>
              <a:rPr lang="en-US" sz="1800" dirty="0" err="1" smtClean="0">
                <a:solidFill>
                  <a:prstClr val="black"/>
                </a:solidFill>
              </a:rPr>
              <a:t>Menczer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prstClr val="black"/>
                </a:solidFill>
              </a:rPr>
              <a:t>Prof. Dirk </a:t>
            </a:r>
            <a:r>
              <a:rPr lang="en-US" sz="1800" dirty="0">
                <a:solidFill>
                  <a:prstClr val="black"/>
                </a:solidFill>
              </a:rPr>
              <a:t>Van </a:t>
            </a:r>
            <a:r>
              <a:rPr lang="en-US" sz="1800" dirty="0" smtClean="0">
                <a:solidFill>
                  <a:prstClr val="black"/>
                </a:solidFill>
              </a:rPr>
              <a:t>Gucht, </a:t>
            </a:r>
            <a:r>
              <a:rPr lang="en-US" sz="1800" dirty="0" smtClean="0">
                <a:solidFill>
                  <a:prstClr val="black"/>
                </a:solidFill>
              </a:rPr>
              <a:t>Prof. Geoffrey </a:t>
            </a:r>
            <a:r>
              <a:rPr lang="en-US" sz="1800" dirty="0" smtClean="0">
                <a:solidFill>
                  <a:prstClr val="black"/>
                </a:solidFill>
              </a:rPr>
              <a:t>C. Fox.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Colleagues in SALSAHPC and PTI</a:t>
            </a: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    </a:t>
            </a:r>
            <a:r>
              <a:rPr lang="en-US" sz="1800" dirty="0" err="1"/>
              <a:t>Bingjing</a:t>
            </a:r>
            <a:r>
              <a:rPr lang="en-US" sz="1800" dirty="0"/>
              <a:t> Zhang, Stephen Wu, Yang </a:t>
            </a:r>
            <a:r>
              <a:rPr lang="en-US" sz="1800" dirty="0" err="1"/>
              <a:t>Ruan</a:t>
            </a:r>
            <a:r>
              <a:rPr lang="en-US" sz="1800" dirty="0"/>
              <a:t>, Andrew </a:t>
            </a:r>
            <a:r>
              <a:rPr lang="en-US" sz="1800" dirty="0" err="1"/>
              <a:t>Younge</a:t>
            </a:r>
            <a:r>
              <a:rPr lang="en-US" sz="1800" dirty="0"/>
              <a:t>, Jerome Mitchell, </a:t>
            </a:r>
            <a:r>
              <a:rPr lang="en-US" sz="1800" dirty="0" err="1" smtClean="0"/>
              <a:t>Saliya</a:t>
            </a:r>
            <a:r>
              <a:rPr lang="en-US" sz="1800" dirty="0" smtClean="0"/>
              <a:t> </a:t>
            </a:r>
            <a:r>
              <a:rPr lang="en-US" sz="1800" dirty="0" err="1" smtClean="0"/>
              <a:t>Ekanayake</a:t>
            </a:r>
            <a:r>
              <a:rPr lang="en-US" sz="1800" dirty="0"/>
              <a:t>, </a:t>
            </a:r>
            <a:r>
              <a:rPr lang="en-US" sz="1800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Supun</a:t>
            </a:r>
            <a:r>
              <a:rPr lang="en-US" sz="1800" dirty="0" smtClean="0"/>
              <a:t> </a:t>
            </a:r>
            <a:r>
              <a:rPr lang="en-US" sz="1800" dirty="0" err="1"/>
              <a:t>Kamburugamuve</a:t>
            </a:r>
            <a:r>
              <a:rPr lang="en-US" sz="1800" dirty="0"/>
              <a:t>, Thomas Wiggins, </a:t>
            </a:r>
            <a:r>
              <a:rPr lang="en-US" sz="1800" dirty="0" err="1"/>
              <a:t>Zhenghao</a:t>
            </a:r>
            <a:r>
              <a:rPr lang="en-US" sz="1800" dirty="0"/>
              <a:t> </a:t>
            </a:r>
            <a:r>
              <a:rPr lang="en-US" sz="1800" dirty="0" err="1" smtClean="0"/>
              <a:t>Gu</a:t>
            </a:r>
            <a:r>
              <a:rPr lang="en-US" sz="1800" dirty="0" smtClean="0"/>
              <a:t>, </a:t>
            </a:r>
            <a:r>
              <a:rPr lang="en-US" sz="1800" dirty="0" err="1" smtClean="0"/>
              <a:t>Jaliya</a:t>
            </a:r>
            <a:r>
              <a:rPr lang="en-US" sz="1800" dirty="0" smtClean="0"/>
              <a:t> </a:t>
            </a:r>
            <a:r>
              <a:rPr lang="en-US" sz="1800" dirty="0" err="1"/>
              <a:t>Ekanayake</a:t>
            </a:r>
            <a:r>
              <a:rPr lang="en-US" sz="1800" dirty="0"/>
              <a:t>, </a:t>
            </a:r>
            <a:r>
              <a:rPr lang="en-US" sz="1800" dirty="0" err="1"/>
              <a:t>Thilina</a:t>
            </a:r>
            <a:r>
              <a:rPr lang="en-US" sz="1800" dirty="0"/>
              <a:t> </a:t>
            </a:r>
            <a:r>
              <a:rPr lang="en-US" sz="1800" dirty="0" err="1"/>
              <a:t>Gunarathne</a:t>
            </a:r>
            <a:r>
              <a:rPr lang="en-US" sz="1800" dirty="0"/>
              <a:t>, </a:t>
            </a:r>
            <a:endParaRPr lang="en-US" sz="18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Yuduo</a:t>
            </a:r>
            <a:r>
              <a:rPr lang="en-US" sz="1800" dirty="0" smtClean="0"/>
              <a:t> </a:t>
            </a:r>
            <a:r>
              <a:rPr lang="en-US" sz="1800" dirty="0"/>
              <a:t>Zhou, </a:t>
            </a:r>
            <a:r>
              <a:rPr lang="en-US" sz="1800" dirty="0" err="1"/>
              <a:t>Fei</a:t>
            </a:r>
            <a:r>
              <a:rPr lang="en-US" sz="1800" dirty="0"/>
              <a:t> </a:t>
            </a:r>
            <a:r>
              <a:rPr lang="en-US" sz="1800" dirty="0" err="1"/>
              <a:t>Teng</a:t>
            </a:r>
            <a:r>
              <a:rPr lang="en-US" sz="1800" dirty="0"/>
              <a:t>, </a:t>
            </a:r>
            <a:r>
              <a:rPr lang="en-US" sz="1800" dirty="0" err="1"/>
              <a:t>Zhenhua</a:t>
            </a:r>
            <a:r>
              <a:rPr lang="en-US" sz="1800" dirty="0"/>
              <a:t> </a:t>
            </a:r>
            <a:r>
              <a:rPr lang="en-US" sz="1800" dirty="0" err="1"/>
              <a:t>Guo</a:t>
            </a:r>
            <a:r>
              <a:rPr lang="en-US" sz="1800" dirty="0"/>
              <a:t>, </a:t>
            </a:r>
            <a:r>
              <a:rPr lang="en-US" sz="1800" dirty="0" smtClean="0"/>
              <a:t>Tao Huang, </a:t>
            </a:r>
            <a:r>
              <a:rPr lang="en-US" sz="1800" dirty="0"/>
              <a:t>Marlon Pierce, Yu Ma, Jun Wang, </a:t>
            </a:r>
            <a:r>
              <a:rPr lang="en-US" sz="1800" dirty="0" smtClean="0"/>
              <a:t>Robert </a:t>
            </a:r>
            <a:r>
              <a:rPr lang="en-US" sz="1800" dirty="0" err="1" smtClean="0"/>
              <a:t>Granat</a:t>
            </a:r>
            <a:r>
              <a:rPr lang="en-US" sz="1800" dirty="0" smtClean="0"/>
              <a:t>.</a:t>
            </a:r>
            <a:endParaRPr lang="en-US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Collaborators from CNETS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1800" dirty="0" smtClean="0"/>
              <a:t>      Emilio </a:t>
            </a:r>
            <a:r>
              <a:rPr lang="en-US" sz="1800" dirty="0"/>
              <a:t>Ferrara, Clayton Davis, Mohsen </a:t>
            </a:r>
            <a:r>
              <a:rPr lang="en-US" sz="1800" dirty="0" err="1"/>
              <a:t>JafariAsbagh</a:t>
            </a:r>
            <a:r>
              <a:rPr lang="en-US" sz="1800" dirty="0"/>
              <a:t>, </a:t>
            </a:r>
            <a:r>
              <a:rPr lang="en-US" sz="1800" dirty="0" err="1"/>
              <a:t>Onur</a:t>
            </a:r>
            <a:r>
              <a:rPr lang="en-US" sz="1800" dirty="0"/>
              <a:t> </a:t>
            </a:r>
            <a:r>
              <a:rPr lang="en-US" sz="1800" dirty="0" err="1"/>
              <a:t>Varol</a:t>
            </a:r>
            <a:r>
              <a:rPr lang="en-US" sz="1800" dirty="0"/>
              <a:t>, </a:t>
            </a:r>
            <a:r>
              <a:rPr lang="en-US" sz="1800" dirty="0" smtClean="0"/>
              <a:t>Karissa </a:t>
            </a:r>
            <a:r>
              <a:rPr lang="en-US" sz="1800" dirty="0" err="1"/>
              <a:t>McKelvey</a:t>
            </a:r>
            <a:r>
              <a:rPr lang="en-US" sz="1800" dirty="0"/>
              <a:t>, </a:t>
            </a:r>
            <a:endParaRPr lang="en-US" sz="18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Giovanni </a:t>
            </a:r>
            <a:r>
              <a:rPr lang="en-US" sz="1800" dirty="0"/>
              <a:t>L. </a:t>
            </a:r>
            <a:r>
              <a:rPr lang="en-US" sz="1800" dirty="0" err="1"/>
              <a:t>Ciampaglia</a:t>
            </a:r>
            <a:r>
              <a:rPr lang="en-US" sz="1800" dirty="0"/>
              <a:t>, </a:t>
            </a:r>
            <a:r>
              <a:rPr lang="en-US" sz="1800" dirty="0" smtClean="0"/>
              <a:t>Alessandro </a:t>
            </a:r>
            <a:r>
              <a:rPr lang="en-US" sz="1800" dirty="0" err="1" smtClean="0"/>
              <a:t>Flammini</a:t>
            </a:r>
            <a:r>
              <a:rPr lang="en-US" sz="1800" dirty="0" smtClean="0"/>
              <a:t>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Professors and staff of SOIC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Prof. </a:t>
            </a:r>
            <a:r>
              <a:rPr lang="en-US" sz="1800" dirty="0" err="1" smtClean="0"/>
              <a:t>Yuqing</a:t>
            </a:r>
            <a:r>
              <a:rPr lang="en-US" sz="1800" dirty="0" smtClean="0"/>
              <a:t> </a:t>
            </a:r>
            <a:r>
              <a:rPr lang="en-US" sz="1800" dirty="0" smtClean="0"/>
              <a:t>M. Wu, </a:t>
            </a:r>
            <a:r>
              <a:rPr lang="en-US" sz="1800" dirty="0"/>
              <a:t>Koji Tanaka, Allan </a:t>
            </a:r>
            <a:r>
              <a:rPr lang="en-US" sz="1800" dirty="0" err="1"/>
              <a:t>Streib</a:t>
            </a:r>
            <a:r>
              <a:rPr lang="en-US" sz="1800" dirty="0"/>
              <a:t>, Rob Henderson, </a:t>
            </a:r>
            <a:r>
              <a:rPr lang="en-US" sz="1800" dirty="0" smtClean="0"/>
              <a:t>Gary </a:t>
            </a:r>
            <a:r>
              <a:rPr lang="en-US" sz="1800" dirty="0" err="1" smtClean="0"/>
              <a:t>Miksik</a:t>
            </a:r>
            <a:r>
              <a:rPr lang="en-US" sz="1800" dirty="0" smtClean="0"/>
              <a:t>, </a:t>
            </a:r>
            <a:r>
              <a:rPr lang="en-US" sz="1800" dirty="0"/>
              <a:t>Lynne </a:t>
            </a:r>
            <a:r>
              <a:rPr lang="en-US" sz="1800" dirty="0" err="1"/>
              <a:t>Mikolon</a:t>
            </a:r>
            <a:r>
              <a:rPr lang="en-US" sz="1800" dirty="0"/>
              <a:t>, </a:t>
            </a:r>
            <a:endParaRPr lang="en-US" sz="1800" dirty="0" smtClean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Patty </a:t>
            </a:r>
            <a:r>
              <a:rPr lang="en-US" sz="1800" dirty="0"/>
              <a:t>Reyes-Cooksey, Becky Curtis, and Christi </a:t>
            </a:r>
            <a:r>
              <a:rPr lang="en-US" sz="1800" dirty="0" smtClean="0"/>
              <a:t>Pike.</a:t>
            </a:r>
            <a:endParaRPr lang="en-US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My family and dear friends!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Future work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63169"/>
            <a:ext cx="10515600" cy="337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Extend customizable indexing framework to other NoSQL databases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Integrate more processing frameworks such as </a:t>
            </a:r>
            <a:r>
              <a:rPr lang="en-US" dirty="0" err="1" smtClean="0">
                <a:solidFill>
                  <a:prstClr val="black"/>
                </a:solidFill>
              </a:rPr>
              <a:t>Giraph</a:t>
            </a:r>
            <a:r>
              <a:rPr lang="en-US" dirty="0" smtClean="0">
                <a:solidFill>
                  <a:prstClr val="black"/>
                </a:solidFill>
              </a:rPr>
              <a:t> and Harp</a:t>
            </a:r>
            <a:endParaRPr lang="en-US" sz="24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Integration with high-level languages such as Pig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Integrate Harp communication into parallel stream processing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Approach the speed of full Twitter stream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198" y="1181528"/>
            <a:ext cx="9211493" cy="5501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Region split and dynamic load balancing for index table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66309" y="2067930"/>
            <a:ext cx="3944983" cy="67527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58613" y="1715147"/>
            <a:ext cx="20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Distributed indexers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42791" y="2239347"/>
            <a:ext cx="447870" cy="289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2057" y="2233327"/>
            <a:ext cx="447870" cy="289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20426" y="2233326"/>
            <a:ext cx="447870" cy="289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52727" y="2233326"/>
            <a:ext cx="58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70374" y="3750909"/>
            <a:ext cx="2052737" cy="1147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8997" y="4898574"/>
            <a:ext cx="154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server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76699" y="4889243"/>
            <a:ext cx="154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server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43541" y="4898574"/>
            <a:ext cx="154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server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724772" y="3750909"/>
            <a:ext cx="2052737" cy="1147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491613" y="3755574"/>
            <a:ext cx="2052737" cy="1147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256274" y="3750909"/>
            <a:ext cx="2052737" cy="1147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08201" y="4889243"/>
            <a:ext cx="154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server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59634" y="4324741"/>
            <a:ext cx="1446238" cy="452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- 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7642" y="4034163"/>
            <a:ext cx="15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Text Index Table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024444" y="4312416"/>
            <a:ext cx="1446238" cy="452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 - 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2452" y="4021838"/>
            <a:ext cx="15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Text Index Table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6804194" y="4312416"/>
            <a:ext cx="1446238" cy="452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- z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2202" y="4021838"/>
            <a:ext cx="15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Text Index Table</a:t>
            </a:r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2202114" y="3129651"/>
            <a:ext cx="1641994" cy="251926"/>
          </a:xfrm>
          <a:prstGeom prst="rightArrow">
            <a:avLst/>
          </a:prstGeom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67831" y="4324741"/>
            <a:ext cx="903522" cy="452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- f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7588" y="4321881"/>
            <a:ext cx="903522" cy="452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 - 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30881" y="4324741"/>
            <a:ext cx="903522" cy="452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 - 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26862" y="4021838"/>
            <a:ext cx="15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Text Index Table</a:t>
            </a:r>
            <a:endParaRPr lang="en-US" sz="1600" dirty="0"/>
          </a:p>
        </p:txBody>
      </p:sp>
      <p:sp>
        <p:nvSpPr>
          <p:cNvPr id="31" name="Right Arrow 30"/>
          <p:cNvSpPr/>
          <p:nvPr/>
        </p:nvSpPr>
        <p:spPr>
          <a:xfrm>
            <a:off x="6018342" y="3115858"/>
            <a:ext cx="1641994" cy="251926"/>
          </a:xfrm>
          <a:prstGeom prst="rightArrow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387312" y="3129651"/>
            <a:ext cx="960963" cy="251926"/>
          </a:xfrm>
          <a:prstGeom prst="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101620" y="2904280"/>
            <a:ext cx="1723478" cy="612757"/>
          </a:xfrm>
          <a:prstGeom prst="rightArrow">
            <a:avLst/>
          </a:prstGeom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7544993" y="2956756"/>
            <a:ext cx="2447964" cy="251926"/>
          </a:xfrm>
          <a:prstGeom prst="rightArrow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387312" y="6036908"/>
            <a:ext cx="1980984" cy="471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HMaster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5" idx="0"/>
            <a:endCxn id="13" idx="2"/>
          </p:cNvCxnSpPr>
          <p:nvPr/>
        </p:nvCxnSpPr>
        <p:spPr>
          <a:xfrm flipH="1" flipV="1">
            <a:off x="1903438" y="5267906"/>
            <a:ext cx="3474366" cy="76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0"/>
            <a:endCxn id="14" idx="2"/>
          </p:cNvCxnSpPr>
          <p:nvPr/>
        </p:nvCxnSpPr>
        <p:spPr>
          <a:xfrm flipH="1" flipV="1">
            <a:off x="4751140" y="5258575"/>
            <a:ext cx="626664" cy="778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15" idx="2"/>
          </p:cNvCxnSpPr>
          <p:nvPr/>
        </p:nvCxnSpPr>
        <p:spPr>
          <a:xfrm flipV="1">
            <a:off x="5377804" y="5267906"/>
            <a:ext cx="2140178" cy="76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0"/>
            <a:endCxn id="19" idx="2"/>
          </p:cNvCxnSpPr>
          <p:nvPr/>
        </p:nvCxnSpPr>
        <p:spPr>
          <a:xfrm flipV="1">
            <a:off x="5377804" y="5258575"/>
            <a:ext cx="4904838" cy="778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127761" y="0"/>
            <a:ext cx="978177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Implementation on HBase - </a:t>
            </a:r>
            <a:r>
              <a:rPr lang="en-US" sz="3600" b="1" dirty="0" err="1" smtClean="0"/>
              <a:t>IndexedHBase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717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8" grpId="1" animBg="1"/>
      <p:bldP spid="29" grpId="0" animBg="1"/>
      <p:bldP spid="30" grpId="0"/>
      <p:bldP spid="31" grpId="0" animBg="1"/>
      <p:bldP spid="32" grpId="0" animBg="1"/>
      <p:bldP spid="33" grpId="0" animBg="1"/>
      <p:bldP spid="33" grpId="1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Scalable historical </a:t>
            </a:r>
            <a:r>
              <a:rPr lang="en-US" sz="3600" b="1" dirty="0">
                <a:solidFill>
                  <a:prstClr val="black"/>
                </a:solidFill>
              </a:rPr>
              <a:t>data </a:t>
            </a:r>
            <a:r>
              <a:rPr lang="en-US" sz="3600" b="1" dirty="0" smtClean="0">
                <a:solidFill>
                  <a:prstClr val="black"/>
                </a:solidFill>
              </a:rPr>
              <a:t>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1" y="1496848"/>
            <a:ext cx="9451848" cy="13658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Measure total loading time for two month’s data with different cluster </a:t>
            </a:r>
            <a:r>
              <a:rPr lang="en-US" sz="2000" dirty="0" smtClean="0"/>
              <a:t>size on Alamo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    - Total data size: 719 GB compressed, ~1.3 billion tweets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Online indexing when loading each tweet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1" y="2862666"/>
            <a:ext cx="6161508" cy="349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3" y="1323975"/>
            <a:ext cx="4517480" cy="291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32" y="1323975"/>
            <a:ext cx="4620136" cy="29162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62952" y="4424994"/>
            <a:ext cx="511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 </a:t>
            </a:r>
            <a:r>
              <a:rPr lang="en-US" dirty="0"/>
              <a:t>evaluation time with separate meme and time indices </a:t>
            </a:r>
            <a:r>
              <a:rPr lang="en-US" dirty="0" smtClean="0"/>
              <a:t>on </a:t>
            </a:r>
            <a:r>
              <a:rPr lang="en-US" dirty="0" err="1" smtClean="0"/>
              <a:t>Riak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5032" y="4424995"/>
            <a:ext cx="511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Query evaluation time with customized meme index </a:t>
            </a:r>
            <a:r>
              <a:rPr lang="en-US" dirty="0" smtClean="0"/>
              <a:t>on </a:t>
            </a:r>
            <a:r>
              <a:rPr lang="en-US" dirty="0" err="1" smtClean="0"/>
              <a:t>IndexedHBase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11" y="1461708"/>
            <a:ext cx="9241983" cy="410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5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1125" y="1077194"/>
            <a:ext cx="7525014" cy="47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Social media data </a:t>
            </a:r>
            <a:r>
              <a:rPr lang="en-US" sz="3600" b="1" dirty="0"/>
              <a:t>– </a:t>
            </a:r>
            <a:r>
              <a:rPr lang="en-US" sz="3600" b="1" dirty="0" smtClean="0"/>
              <a:t>an example data record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9544" y="1279079"/>
            <a:ext cx="67132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"text":"RT @sengineland: My Single Best... 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created_at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":"Fri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Apr 15 23:37:26 +0000 2011",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"retweet_count":0,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"id_str":"59037647649259521",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"entities":{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user_mentions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":[{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"screen_name":"sengineland",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"id_str":"1059801",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"name":"Search Engine Land"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}],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hashtags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":[],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":[{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"url":"http:\/\/selnd.com\/e2QPS1",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"expanded_url":null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}]},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created_at":"Sat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Jan 22 18:39:46 +0000 2011",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"friends_count":63,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"id_str":"241622902",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...},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retweeted_status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"text":"My Single Best... 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created_at":"Fri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Apr 15 21:40:10 +0000 2011",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"id_str":"59008136320786432",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...},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889" y="1351417"/>
            <a:ext cx="1025682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SQL query for user-post-count: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SELECT </a:t>
            </a:r>
            <a:r>
              <a:rPr lang="en-US" sz="2200" dirty="0" err="1"/>
              <a:t>event_memes.meme_id</a:t>
            </a:r>
            <a:r>
              <a:rPr lang="en-US" sz="2200" dirty="0"/>
              <a:t> AS </a:t>
            </a:r>
            <a:r>
              <a:rPr lang="en-US" sz="2200" dirty="0" err="1"/>
              <a:t>meme,events.user_id</a:t>
            </a:r>
            <a:r>
              <a:rPr lang="en-US" sz="2200" dirty="0"/>
              <a:t> AS user, COUNT(*) AS </a:t>
            </a:r>
            <a:r>
              <a:rPr lang="en-US" sz="2200" dirty="0" err="1"/>
              <a:t>tweetCount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FROM (SELECT </a:t>
            </a:r>
            <a:r>
              <a:rPr lang="en-US" sz="2200" dirty="0" err="1"/>
              <a:t>meme_id</a:t>
            </a:r>
            <a:r>
              <a:rPr lang="en-US" sz="2200" dirty="0"/>
              <a:t> FROM </a:t>
            </a:r>
            <a:r>
              <a:rPr lang="en-US" sz="2200" dirty="0" err="1"/>
              <a:t>event_memes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INNER JOIN events ON </a:t>
            </a:r>
            <a:r>
              <a:rPr lang="en-US" sz="2200" dirty="0" err="1"/>
              <a:t>events.id</a:t>
            </a:r>
            <a:r>
              <a:rPr lang="en-US" sz="2200" dirty="0"/>
              <a:t>=</a:t>
            </a:r>
            <a:r>
              <a:rPr lang="en-US" sz="2200" dirty="0" err="1"/>
              <a:t>event_memes.event_id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WHERE DATE_FORMAT(</a:t>
            </a:r>
            <a:r>
              <a:rPr lang="en-US" sz="2200" dirty="0" err="1"/>
              <a:t>events.time_stamp,'%Y</a:t>
            </a:r>
            <a:r>
              <a:rPr lang="en-US" sz="2200" dirty="0"/>
              <a:t>-%m-%d') BETWEEN</a:t>
            </a:r>
          </a:p>
          <a:p>
            <a:pPr marL="0" indent="0">
              <a:buNone/>
            </a:pPr>
            <a:r>
              <a:rPr lang="en-US" sz="2200" dirty="0"/>
              <a:t>__</a:t>
            </a:r>
            <a:r>
              <a:rPr lang="en-US" sz="2200" dirty="0" err="1"/>
              <a:t>fromDay</a:t>
            </a:r>
            <a:r>
              <a:rPr lang="en-US" sz="2200" dirty="0"/>
              <a:t>__ AND __</a:t>
            </a:r>
            <a:r>
              <a:rPr lang="en-US" sz="2200" dirty="0" err="1"/>
              <a:t>toDay</a:t>
            </a:r>
            <a:r>
              <a:rPr lang="en-US" sz="2200" dirty="0"/>
              <a:t>__</a:t>
            </a:r>
          </a:p>
          <a:p>
            <a:pPr marL="0" indent="0">
              <a:buNone/>
            </a:pPr>
            <a:r>
              <a:rPr lang="en-US" sz="2200" dirty="0"/>
              <a:t> GROUP BY </a:t>
            </a:r>
            <a:r>
              <a:rPr lang="en-US" sz="2200" dirty="0" err="1"/>
              <a:t>meme_id</a:t>
            </a:r>
            <a:r>
              <a:rPr lang="en-US" sz="2200" dirty="0"/>
              <a:t> HAVING COUNT(*) BETWEEN __</a:t>
            </a:r>
            <a:r>
              <a:rPr lang="en-US" sz="2200" dirty="0" err="1"/>
              <a:t>minMemeSize</a:t>
            </a:r>
            <a:r>
              <a:rPr lang="en-US" sz="2200" dirty="0"/>
              <a:t>__ AND</a:t>
            </a:r>
          </a:p>
          <a:p>
            <a:pPr marL="0" indent="0">
              <a:buNone/>
            </a:pPr>
            <a:r>
              <a:rPr lang="en-US" sz="2200" dirty="0"/>
              <a:t>__</a:t>
            </a:r>
            <a:r>
              <a:rPr lang="en-US" sz="2200" dirty="0" err="1"/>
              <a:t>maxMemeSize</a:t>
            </a:r>
            <a:r>
              <a:rPr lang="en-US" sz="2200" dirty="0"/>
              <a:t>__) </a:t>
            </a:r>
            <a:r>
              <a:rPr lang="en-US" sz="2200" dirty="0" err="1"/>
              <a:t>MemeSize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INNER JOIN </a:t>
            </a:r>
            <a:r>
              <a:rPr lang="en-US" sz="2200" dirty="0" err="1"/>
              <a:t>event_memes</a:t>
            </a:r>
            <a:r>
              <a:rPr lang="en-US" sz="2200" dirty="0"/>
              <a:t> ON </a:t>
            </a:r>
            <a:r>
              <a:rPr lang="en-US" sz="2200" dirty="0" err="1"/>
              <a:t>event_memes.meme_id</a:t>
            </a:r>
            <a:r>
              <a:rPr lang="en-US" sz="2200" dirty="0"/>
              <a:t>=</a:t>
            </a:r>
            <a:r>
              <a:rPr lang="en-US" sz="2200" dirty="0" err="1"/>
              <a:t>MemeSize.meme_id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INNER JOIN events ON </a:t>
            </a:r>
            <a:r>
              <a:rPr lang="en-US" sz="2200" dirty="0" err="1"/>
              <a:t>events.id</a:t>
            </a:r>
            <a:r>
              <a:rPr lang="en-US" sz="2200" dirty="0"/>
              <a:t>=</a:t>
            </a:r>
            <a:r>
              <a:rPr lang="en-US" sz="2200" dirty="0" err="1"/>
              <a:t>event_memes.event_id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WHERE DATE_FORMAT(</a:t>
            </a:r>
            <a:r>
              <a:rPr lang="en-US" sz="2200" dirty="0" err="1"/>
              <a:t>events.time_stamp,'%Y</a:t>
            </a:r>
            <a:r>
              <a:rPr lang="en-US" sz="2200" dirty="0"/>
              <a:t>-%m-%d') BETWEEN __</a:t>
            </a:r>
            <a:r>
              <a:rPr lang="en-US" sz="2200" dirty="0" err="1"/>
              <a:t>fromDay</a:t>
            </a:r>
            <a:r>
              <a:rPr lang="en-US" sz="2200" dirty="0"/>
              <a:t>__</a:t>
            </a:r>
          </a:p>
          <a:p>
            <a:pPr marL="0" indent="0">
              <a:buNone/>
            </a:pPr>
            <a:r>
              <a:rPr lang="en-US" sz="2200" dirty="0"/>
              <a:t>AND __</a:t>
            </a:r>
            <a:r>
              <a:rPr lang="en-US" sz="2200" dirty="0" err="1"/>
              <a:t>toDay</a:t>
            </a:r>
            <a:r>
              <a:rPr lang="en-US" sz="2200" dirty="0"/>
              <a:t>__</a:t>
            </a:r>
          </a:p>
          <a:p>
            <a:pPr marL="0" indent="0">
              <a:buNone/>
            </a:pPr>
            <a:r>
              <a:rPr lang="en-US" sz="2200" dirty="0"/>
              <a:t> GROUP BY </a:t>
            </a:r>
            <a:r>
              <a:rPr lang="en-US" sz="2200" dirty="0" err="1"/>
              <a:t>event_memes.meme_id,events.user_id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48055" y="2732807"/>
            <a:ext cx="3954269" cy="13333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2546003" y="3140689"/>
            <a:ext cx="1327732" cy="85315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Index Configuration File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92923" y="3088493"/>
            <a:ext cx="975190" cy="905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User Defined Indexer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6107" y="3519262"/>
            <a:ext cx="50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48056" y="1957159"/>
            <a:ext cx="6661649" cy="3719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Application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4320" y="2336121"/>
            <a:ext cx="204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insert(</a:t>
            </a:r>
            <a:r>
              <a:rPr lang="en-US" dirty="0" err="1" smtClean="0"/>
              <a:t>dataRecord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9429" y="2333791"/>
            <a:ext cx="219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index(</a:t>
            </a:r>
            <a:r>
              <a:rPr lang="en-US" dirty="0" err="1" smtClean="0"/>
              <a:t>dataRecord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11800" y="3097571"/>
            <a:ext cx="919335" cy="905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User Defined Indexer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12316" y="2329112"/>
            <a:ext cx="2468" cy="3963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460153" y="2732807"/>
            <a:ext cx="1195862" cy="13232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Basic Index Operator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813843" y="2744090"/>
            <a:ext cx="1195862" cy="13046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User Defined Index Operator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30073" y="2339471"/>
            <a:ext cx="251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search(</a:t>
            </a:r>
            <a:r>
              <a:rPr lang="en-US" dirty="0" err="1" smtClean="0"/>
              <a:t>indexConstraints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348055" y="4381911"/>
            <a:ext cx="6661649" cy="3719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HBase</a:t>
            </a:r>
            <a:endParaRPr lang="en-US" dirty="0"/>
          </a:p>
        </p:txBody>
      </p:sp>
      <p:sp>
        <p:nvSpPr>
          <p:cNvPr id="18" name="Up-Down Arrow 17"/>
          <p:cNvSpPr/>
          <p:nvPr/>
        </p:nvSpPr>
        <p:spPr>
          <a:xfrm>
            <a:off x="4034097" y="4094063"/>
            <a:ext cx="149312" cy="2815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987463" y="2318945"/>
            <a:ext cx="5177" cy="416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38368" y="2329112"/>
            <a:ext cx="2468" cy="3963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93852" y="2342760"/>
            <a:ext cx="2468" cy="3963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-Down Arrow 21"/>
          <p:cNvSpPr/>
          <p:nvPr/>
        </p:nvSpPr>
        <p:spPr>
          <a:xfrm>
            <a:off x="6983428" y="4079092"/>
            <a:ext cx="149312" cy="2815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8350766" y="4079069"/>
            <a:ext cx="149312" cy="2815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15545" y="2722196"/>
            <a:ext cx="309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General Customizable </a:t>
            </a:r>
            <a:r>
              <a:rPr lang="en-US" dirty="0" smtClean="0">
                <a:solidFill>
                  <a:schemeClr val="bg1"/>
                </a:solidFill>
              </a:rPr>
              <a:t>Indexer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 animBg="1"/>
      <p:bldP spid="14" grpId="0" animBg="1"/>
      <p:bldP spid="15" grpId="0" animBg="1"/>
      <p:bldP spid="16" grpId="0"/>
      <p:bldP spid="17" grpId="0" animBg="1"/>
      <p:bldP spid="18" grpId="0" animBg="1"/>
      <p:bldP spid="22" grpId="0" animBg="1"/>
      <p:bldP spid="23" grpId="0" animBg="1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23645" y="2739361"/>
            <a:ext cx="6792686" cy="4876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 data model and index structure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23645" y="3310782"/>
            <a:ext cx="1933303" cy="539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 to table ops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23645" y="3895587"/>
            <a:ext cx="1933303" cy="539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373021" y="3310323"/>
            <a:ext cx="1933303" cy="539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 to column family ops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373021" y="3893162"/>
            <a:ext cx="1933303" cy="539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Cassandra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23645" y="1893220"/>
            <a:ext cx="6792686" cy="4463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application</a:t>
            </a: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5585234" y="2346747"/>
            <a:ext cx="269508" cy="3998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22397" y="3307898"/>
            <a:ext cx="1933303" cy="539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 to document ops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422397" y="3889626"/>
            <a:ext cx="1933303" cy="539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3439" y="4053025"/>
            <a:ext cx="62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25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Suggested mappings for other </a:t>
            </a:r>
            <a:r>
              <a:rPr lang="en-US" sz="3600" b="1" dirty="0" err="1" smtClean="0"/>
              <a:t>NoSQL</a:t>
            </a:r>
            <a:r>
              <a:rPr lang="en-US" sz="3600" b="1" dirty="0" smtClean="0"/>
              <a:t> databases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21520"/>
              </p:ext>
            </p:extLst>
          </p:nvPr>
        </p:nvGraphicFramePr>
        <p:xfrm>
          <a:off x="228600" y="1451183"/>
          <a:ext cx="11772900" cy="469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613"/>
                <a:gridCol w="2956714"/>
                <a:gridCol w="3139864"/>
                <a:gridCol w="3075709"/>
              </a:tblGrid>
              <a:tr h="3979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 needed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Cassandra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MongoDB</a:t>
                      </a:r>
                      <a:endParaRPr lang="en-US" sz="1600" dirty="0"/>
                    </a:p>
                  </a:txBody>
                  <a:tcPr/>
                </a:tc>
              </a:tr>
              <a:tr h="9222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real time insertion and updates of index entries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Yes. Index key as row</a:t>
                      </a:r>
                      <a:r>
                        <a:rPr lang="en-US" sz="1600" baseline="0" dirty="0" smtClean="0"/>
                        <a:t> k</a:t>
                      </a:r>
                      <a:r>
                        <a:rPr lang="en-US" sz="1600" dirty="0" smtClean="0"/>
                        <a:t>ey</a:t>
                      </a:r>
                      <a:r>
                        <a:rPr lang="en-US" sz="1600" baseline="0" dirty="0" smtClean="0"/>
                        <a:t> and entry ID as column name, or index key + entry ID as row key.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Yes. Index key + entry ID as object key.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Yes. Index key + entry ID as</a:t>
                      </a:r>
                      <a:r>
                        <a:rPr lang="en-US" sz="1600" baseline="0" dirty="0" smtClean="0"/>
                        <a:t> “_id” of document.</a:t>
                      </a:r>
                      <a:endParaRPr lang="en-US" sz="1600" dirty="0"/>
                    </a:p>
                  </a:txBody>
                  <a:tcPr/>
                </a:tc>
              </a:tr>
              <a:tr h="9222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real time read of index entries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Yes. Index key as row key and entry ID as column name, or index key + entry ID as row key.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Yes. Index key + entry ID as object key.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Yes. Index key + entry ID as</a:t>
                      </a:r>
                      <a:r>
                        <a:rPr lang="en-US" sz="1600" baseline="0" dirty="0" smtClean="0"/>
                        <a:t> “_id” of document.</a:t>
                      </a:r>
                      <a:endParaRPr lang="en-US" sz="1600" dirty="0"/>
                    </a:p>
                  </a:txBody>
                  <a:tcPr/>
                </a:tc>
              </a:tr>
              <a:tr h="6078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Scalable storage and access speed of index entries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Yes.</a:t>
                      </a:r>
                      <a:endParaRPr lang="en-US" sz="1600" dirty="0"/>
                    </a:p>
                  </a:txBody>
                  <a:tcPr/>
                </a:tc>
              </a:tr>
              <a:tr h="9222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Efficient range scan on index keys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 with order preserving hash function, but “not recommended”.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Doable</a:t>
                      </a:r>
                      <a:r>
                        <a:rPr lang="en-US" sz="1600" baseline="0" dirty="0" smtClean="0"/>
                        <a:t> with a secondary index on an attribute whose value is object key, but performance unknown.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Doable</a:t>
                      </a:r>
                      <a:r>
                        <a:rPr lang="en-US" sz="1600" baseline="0" dirty="0" smtClean="0"/>
                        <a:t> with</a:t>
                      </a:r>
                      <a:r>
                        <a:rPr lang="en-US" sz="1600" dirty="0" smtClean="0"/>
                        <a:t> Index key + entry ID as</a:t>
                      </a:r>
                      <a:r>
                        <a:rPr lang="en-US" sz="1600" baseline="0" dirty="0" smtClean="0"/>
                        <a:t> “_id” of document, but performance unknown.</a:t>
                      </a:r>
                      <a:endParaRPr lang="en-US" sz="1600" dirty="0"/>
                    </a:p>
                  </a:txBody>
                  <a:tcPr/>
                </a:tc>
              </a:tr>
              <a:tr h="9222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Efficient range scan on entry IDs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 with order preserving hash function and</a:t>
                      </a:r>
                      <a:r>
                        <a:rPr lang="en-US" sz="1600" baseline="0" dirty="0" smtClean="0"/>
                        <a:t> index entry ID as column name.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Doable</a:t>
                      </a:r>
                      <a:r>
                        <a:rPr lang="en-US" sz="1600" baseline="0" dirty="0" smtClean="0"/>
                        <a:t> with a secondary index on an attribute whose value is object key, but performance unknown.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Doable</a:t>
                      </a:r>
                      <a:r>
                        <a:rPr lang="en-US" sz="1600" baseline="0" dirty="0" smtClean="0"/>
                        <a:t> with</a:t>
                      </a:r>
                      <a:r>
                        <a:rPr lang="en-US" sz="1600" dirty="0" smtClean="0"/>
                        <a:t> Index key + entry ID as</a:t>
                      </a:r>
                      <a:r>
                        <a:rPr lang="en-US" sz="1600" baseline="0" dirty="0" smtClean="0"/>
                        <a:t> “_id” of document, but performance unknown.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Customizable indexing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8338" y="1455298"/>
            <a:ext cx="10515600" cy="649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Customizability through index configuration </a:t>
            </a:r>
            <a:r>
              <a:rPr lang="en-US" dirty="0" smtClean="0"/>
              <a:t>file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7168" y="2225536"/>
            <a:ext cx="6744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&lt;index-config&gt;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&lt;source-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recordset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r>
              <a:rPr lang="en-US" sz="1600" dirty="0" smtClean="0"/>
              <a:t>tweets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source-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recordset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&lt;index-name&gt;</a:t>
            </a:r>
            <a:r>
              <a:rPr lang="en-US" sz="1600" dirty="0" err="1" smtClean="0"/>
              <a:t>textIndex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&lt;/index-name&gt;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&lt;index-key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sourcetype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=“full-text”&gt;</a:t>
            </a:r>
            <a:r>
              <a:rPr lang="en-US" sz="1600" dirty="0" smtClean="0"/>
              <a:t>{</a:t>
            </a:r>
            <a:r>
              <a:rPr lang="en-US" sz="1600" dirty="0"/>
              <a:t>source-record</a:t>
            </a:r>
            <a:r>
              <a:rPr lang="en-US" sz="1600" dirty="0" smtClean="0"/>
              <a:t>}.text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&lt;/index-key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&lt;index-entry-id&gt;</a:t>
            </a:r>
            <a:r>
              <a:rPr lang="en-US" sz="1600" dirty="0" smtClean="0"/>
              <a:t>{source-record}.id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&lt;/index-entry-id&gt;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&lt;index-entry-field&gt;</a:t>
            </a:r>
            <a:r>
              <a:rPr lang="en-US" sz="1600" dirty="0" smtClean="0"/>
              <a:t>{source-record}.</a:t>
            </a:r>
            <a:r>
              <a:rPr lang="en-US" sz="1600" dirty="0" err="1" smtClean="0"/>
              <a:t>created_at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&lt;/index-entry-field&gt;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&lt;/index-config&gt;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&lt;index-config&gt;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source-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recordset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r>
              <a:rPr lang="en-US" sz="1600" dirty="0" smtClean="0"/>
              <a:t>users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source-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recordset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&lt;index-name&gt;</a:t>
            </a:r>
            <a:r>
              <a:rPr lang="en-US" sz="1600" dirty="0" err="1" smtClean="0"/>
              <a:t>snameIndex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&lt;/index-name&gt;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&lt;indexer-class&gt;</a:t>
            </a:r>
            <a:r>
              <a:rPr lang="en-US" sz="1600" dirty="0" err="1" smtClean="0"/>
              <a:t>iu.pti.hbaseapp.truthy.UserSnameIndexer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&lt;/indexer-class&gt;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&lt;/index-config&gt;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6268" y="3024098"/>
            <a:ext cx="5824602" cy="701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4365" y="4697705"/>
            <a:ext cx="6147514" cy="249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Scalable indexing of streaming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8" y="2973543"/>
            <a:ext cx="63627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83860" y="1417637"/>
            <a:ext cx="8854440" cy="1514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Test potential data rate faster than current </a:t>
            </a:r>
            <a:r>
              <a:rPr lang="en-US" sz="2000" dirty="0" smtClean="0"/>
              <a:t>stream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Split 2013-07-03.json.gz into fragments distributed across all </a:t>
            </a:r>
            <a:r>
              <a:rPr lang="en-US" sz="2000" dirty="0" smtClean="0"/>
              <a:t>nodes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HBase cluster size: </a:t>
            </a:r>
            <a:r>
              <a:rPr lang="en-US" sz="2000" dirty="0" smtClean="0"/>
              <a:t>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Average loading and indexing speed observed on one loader: 2ms per tweet</a:t>
            </a:r>
          </a:p>
        </p:txBody>
      </p:sp>
    </p:spTree>
    <p:extLst>
      <p:ext uri="{BB962C8B-B14F-4D97-AF65-F5344CB8AC3E}">
        <p14:creationId xmlns:p14="http://schemas.microsoft.com/office/powerpoint/2010/main" val="16886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90" y="1250194"/>
            <a:ext cx="8067675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Storage </a:t>
            </a:r>
            <a:r>
              <a:rPr lang="en-US" sz="3600" b="1" dirty="0" smtClean="0"/>
              <a:t>substrate – parallel DBMS vs NoSQL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856" y="6357392"/>
            <a:ext cx="970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/>
              <a:t>Kyu</a:t>
            </a:r>
            <a:r>
              <a:rPr lang="en-US" dirty="0"/>
              <a:t>-Young </a:t>
            </a:r>
            <a:r>
              <a:rPr lang="en-US" dirty="0" err="1"/>
              <a:t>Whang</a:t>
            </a:r>
            <a:r>
              <a:rPr lang="en-US" dirty="0"/>
              <a:t> in 2011 </a:t>
            </a:r>
            <a:r>
              <a:rPr lang="en-US" dirty="0" err="1"/>
              <a:t>Internaltional</a:t>
            </a:r>
            <a:r>
              <a:rPr lang="en-US" dirty="0"/>
              <a:t> Conference on Database Systems for Advanced </a:t>
            </a:r>
            <a:r>
              <a:rPr lang="en-US" dirty="0" smtClean="0"/>
              <a:t>Applications)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19285" y="2041613"/>
            <a:ext cx="3070746" cy="23883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78734" y="2367865"/>
            <a:ext cx="1233889" cy="34433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Parallel query evaluation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6614" y="2171033"/>
            <a:ext cx="8839200" cy="15995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3326" y="1725501"/>
            <a:ext cx="524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get-retweet-edges(#</a:t>
            </a:r>
            <a:r>
              <a:rPr lang="en-US" dirty="0"/>
              <a:t>p</a:t>
            </a:r>
            <a:r>
              <a:rPr lang="en-US" dirty="0" smtClean="0"/>
              <a:t>2</a:t>
            </a:r>
            <a:r>
              <a:rPr lang="en-US" dirty="0"/>
              <a:t>, &lt;</a:t>
            </a:r>
            <a:r>
              <a:rPr lang="en-US" dirty="0" smtClean="0"/>
              <a:t>2012-09-01</a:t>
            </a:r>
            <a:r>
              <a:rPr lang="en-US" dirty="0"/>
              <a:t>, </a:t>
            </a:r>
            <a:r>
              <a:rPr lang="en-US" dirty="0" smtClean="0"/>
              <a:t>2012-10-29&gt;)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9214" y="2557867"/>
            <a:ext cx="1295400" cy="487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9214" y="2729464"/>
            <a:ext cx="1295400" cy="144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31638" y="2557868"/>
            <a:ext cx="1295400" cy="506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1638" y="2729464"/>
            <a:ext cx="1295400" cy="15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3856914" y="2094833"/>
            <a:ext cx="2049574" cy="4630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9" idx="0"/>
          </p:cNvCxnSpPr>
          <p:nvPr/>
        </p:nvCxnSpPr>
        <p:spPr>
          <a:xfrm>
            <a:off x="5906488" y="2094833"/>
            <a:ext cx="2472850" cy="4630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3414" y="219981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memeIndexTable-2012-09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9214" y="218853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memeIndexTable-2012-10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97638" y="2616621"/>
            <a:ext cx="58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#p2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  <a:endCxn id="8" idx="1"/>
          </p:cNvCxnSpPr>
          <p:nvPr/>
        </p:nvCxnSpPr>
        <p:spPr>
          <a:xfrm>
            <a:off x="2980614" y="2801287"/>
            <a:ext cx="228600" cy="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57015" y="2620864"/>
            <a:ext cx="55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#p2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  <a:endCxn id="10" idx="1"/>
          </p:cNvCxnSpPr>
          <p:nvPr/>
        </p:nvCxnSpPr>
        <p:spPr>
          <a:xfrm>
            <a:off x="7510384" y="2805530"/>
            <a:ext cx="221254" cy="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lded Corner 18"/>
          <p:cNvSpPr/>
          <p:nvPr/>
        </p:nvSpPr>
        <p:spPr>
          <a:xfrm>
            <a:off x="2238123" y="3188962"/>
            <a:ext cx="685800" cy="2739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ded Corner 19"/>
          <p:cNvSpPr/>
          <p:nvPr/>
        </p:nvSpPr>
        <p:spPr>
          <a:xfrm>
            <a:off x="4274981" y="3188963"/>
            <a:ext cx="685800" cy="2739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lded Corner 20"/>
          <p:cNvSpPr/>
          <p:nvPr/>
        </p:nvSpPr>
        <p:spPr>
          <a:xfrm>
            <a:off x="6614115" y="3200643"/>
            <a:ext cx="685800" cy="30037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>
            <a:off x="8791437" y="3200642"/>
            <a:ext cx="685800" cy="30037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03156" y="3164057"/>
            <a:ext cx="4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4953" y="3208001"/>
            <a:ext cx="4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5" name="Straight Arrow Connector 24"/>
          <p:cNvCxnSpPr>
            <a:stCxn id="7" idx="2"/>
            <a:endCxn id="19" idx="0"/>
          </p:cNvCxnSpPr>
          <p:nvPr/>
        </p:nvCxnSpPr>
        <p:spPr>
          <a:xfrm flipH="1">
            <a:off x="2581023" y="3045282"/>
            <a:ext cx="1275891" cy="14368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20" idx="0"/>
          </p:cNvCxnSpPr>
          <p:nvPr/>
        </p:nvCxnSpPr>
        <p:spPr>
          <a:xfrm>
            <a:off x="3856914" y="3045282"/>
            <a:ext cx="760967" cy="14368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21" idx="0"/>
          </p:cNvCxnSpPr>
          <p:nvPr/>
        </p:nvCxnSpPr>
        <p:spPr>
          <a:xfrm flipH="1">
            <a:off x="6957015" y="3064307"/>
            <a:ext cx="1422323" cy="136336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22" idx="0"/>
          </p:cNvCxnSpPr>
          <p:nvPr/>
        </p:nvCxnSpPr>
        <p:spPr>
          <a:xfrm>
            <a:off x="8379338" y="3064307"/>
            <a:ext cx="754999" cy="13633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456614" y="3854907"/>
            <a:ext cx="8839200" cy="1804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Parallel Evaluation Phase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98507" y="3969206"/>
            <a:ext cx="116503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035366" y="3954519"/>
            <a:ext cx="1165033" cy="31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378403" y="3969206"/>
            <a:ext cx="116503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551821" y="3954518"/>
            <a:ext cx="1165033" cy="31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cxnSp>
        <p:nvCxnSpPr>
          <p:cNvPr id="34" name="Straight Arrow Connector 33"/>
          <p:cNvCxnSpPr>
            <a:stCxn id="19" idx="2"/>
            <a:endCxn id="30" idx="0"/>
          </p:cNvCxnSpPr>
          <p:nvPr/>
        </p:nvCxnSpPr>
        <p:spPr>
          <a:xfrm>
            <a:off x="2581023" y="3462925"/>
            <a:ext cx="1" cy="50628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31" idx="0"/>
          </p:cNvCxnSpPr>
          <p:nvPr/>
        </p:nvCxnSpPr>
        <p:spPr>
          <a:xfrm>
            <a:off x="4617881" y="3462926"/>
            <a:ext cx="2" cy="49159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2"/>
            <a:endCxn id="32" idx="0"/>
          </p:cNvCxnSpPr>
          <p:nvPr/>
        </p:nvCxnSpPr>
        <p:spPr>
          <a:xfrm>
            <a:off x="6957015" y="3501016"/>
            <a:ext cx="3905" cy="46819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2"/>
            <a:endCxn id="33" idx="0"/>
          </p:cNvCxnSpPr>
          <p:nvPr/>
        </p:nvCxnSpPr>
        <p:spPr>
          <a:xfrm>
            <a:off x="9134337" y="3501015"/>
            <a:ext cx="1" cy="45350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19623" y="3893006"/>
            <a:ext cx="4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83120" y="3893007"/>
            <a:ext cx="4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869468" y="4588331"/>
            <a:ext cx="1524000" cy="297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302611" y="4588331"/>
            <a:ext cx="1524000" cy="297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cxnSp>
        <p:nvCxnSpPr>
          <p:cNvPr id="42" name="Straight Arrow Connector 41"/>
          <p:cNvCxnSpPr>
            <a:stCxn id="30" idx="2"/>
            <a:endCxn id="40" idx="0"/>
          </p:cNvCxnSpPr>
          <p:nvPr/>
        </p:nvCxnSpPr>
        <p:spPr>
          <a:xfrm>
            <a:off x="2581024" y="4274006"/>
            <a:ext cx="1050444" cy="31432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2"/>
            <a:endCxn id="40" idx="0"/>
          </p:cNvCxnSpPr>
          <p:nvPr/>
        </p:nvCxnSpPr>
        <p:spPr>
          <a:xfrm flipH="1">
            <a:off x="3631468" y="4274006"/>
            <a:ext cx="3329452" cy="31432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2"/>
            <a:endCxn id="40" idx="0"/>
          </p:cNvCxnSpPr>
          <p:nvPr/>
        </p:nvCxnSpPr>
        <p:spPr>
          <a:xfrm flipH="1">
            <a:off x="3631468" y="4274007"/>
            <a:ext cx="5502870" cy="31432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2"/>
            <a:endCxn id="41" idx="0"/>
          </p:cNvCxnSpPr>
          <p:nvPr/>
        </p:nvCxnSpPr>
        <p:spPr>
          <a:xfrm>
            <a:off x="4617883" y="4274008"/>
            <a:ext cx="3446728" cy="31432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2"/>
            <a:endCxn id="41" idx="0"/>
          </p:cNvCxnSpPr>
          <p:nvPr/>
        </p:nvCxnSpPr>
        <p:spPr>
          <a:xfrm>
            <a:off x="6960920" y="4274006"/>
            <a:ext cx="1103691" cy="31432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41" idx="0"/>
          </p:cNvCxnSpPr>
          <p:nvPr/>
        </p:nvCxnSpPr>
        <p:spPr>
          <a:xfrm flipH="1">
            <a:off x="8064611" y="4274007"/>
            <a:ext cx="1069727" cy="31432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82623" y="5038072"/>
            <a:ext cx="211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1568 -&gt; 2334 : 8</a:t>
            </a:r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49" name="Straight Arrow Connector 48"/>
          <p:cNvCxnSpPr>
            <a:stCxn id="40" idx="2"/>
            <a:endCxn id="48" idx="0"/>
          </p:cNvCxnSpPr>
          <p:nvPr/>
        </p:nvCxnSpPr>
        <p:spPr>
          <a:xfrm>
            <a:off x="3631468" y="4885787"/>
            <a:ext cx="8201" cy="15228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22710" y="5038072"/>
            <a:ext cx="187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3677 </a:t>
            </a:r>
            <a:r>
              <a:rPr lang="en-US" dirty="0"/>
              <a:t>-&gt; </a:t>
            </a:r>
            <a:r>
              <a:rPr lang="en-US" dirty="0" smtClean="0"/>
              <a:t>2099 </a:t>
            </a:r>
            <a:r>
              <a:rPr lang="en-US" dirty="0"/>
              <a:t>: </a:t>
            </a:r>
            <a:r>
              <a:rPr lang="en-US" dirty="0" smtClean="0"/>
              <a:t>5</a:t>
            </a:r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51" name="Straight Arrow Connector 50"/>
          <p:cNvCxnSpPr>
            <a:stCxn id="41" idx="2"/>
            <a:endCxn id="50" idx="0"/>
          </p:cNvCxnSpPr>
          <p:nvPr/>
        </p:nvCxnSpPr>
        <p:spPr>
          <a:xfrm flipH="1">
            <a:off x="8062098" y="4885787"/>
            <a:ext cx="2513" cy="15228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13865" y="3466524"/>
            <a:ext cx="262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 ID Search Phase</a:t>
            </a:r>
          </a:p>
        </p:txBody>
      </p:sp>
    </p:spTree>
    <p:extLst>
      <p:ext uri="{BB962C8B-B14F-4D97-AF65-F5344CB8AC3E}">
        <p14:creationId xmlns:p14="http://schemas.microsoft.com/office/powerpoint/2010/main" val="35935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Correctness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6514" y="1572045"/>
            <a:ext cx="10515600" cy="2044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Ground truth dataset: 1 week of tweets </a:t>
            </a:r>
            <a:r>
              <a:rPr lang="en-US" dirty="0" smtClean="0"/>
              <a:t>containing </a:t>
            </a:r>
            <a:r>
              <a:rPr lang="en-US" dirty="0"/>
              <a:t>trending </a:t>
            </a:r>
            <a:r>
              <a:rPr lang="en-US" dirty="0" smtClean="0"/>
              <a:t>hashtags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Run sequential and parallel algorithms with trending hashtags removed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Compute LFK-NMI</a:t>
            </a:r>
            <a:r>
              <a:rPr lang="en-US" dirty="0"/>
              <a:t>: normalized mutual </a:t>
            </a:r>
            <a:r>
              <a:rPr lang="en-US" dirty="0" smtClean="0"/>
              <a:t>information [0, 1]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69851" y="4133924"/>
          <a:ext cx="9052036" cy="149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7427"/>
                <a:gridCol w="3015484"/>
                <a:gridCol w="2859125"/>
              </a:tblGrid>
              <a:tr h="817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Parallel vs Sequential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Sequential vs ground truth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Parallel vs ground truth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08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0.728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0.169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0.185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1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Comparison with related work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1711" y="1621868"/>
            <a:ext cx="10515600" cy="3363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Indices </a:t>
            </a:r>
            <a:r>
              <a:rPr lang="en-US" dirty="0">
                <a:solidFill>
                  <a:prstClr val="black"/>
                </a:solidFill>
              </a:rPr>
              <a:t>for queries in relational and </a:t>
            </a:r>
            <a:r>
              <a:rPr lang="en-US" dirty="0" err="1">
                <a:solidFill>
                  <a:prstClr val="black"/>
                </a:solidFill>
              </a:rPr>
              <a:t>NoSQL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databases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</a:rPr>
              <a:t>HadoopDB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Shark and Spark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741" y="5403285"/>
            <a:ext cx="1039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Xiaoming Gao, Judy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Qiu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Social Media Data Analysis with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IndexedHBase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Iterative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MapReduce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Proc. Workshop on Many-Task Computing on Clouds, Grids, and Supercomputers (MTAGS 2013) at Super Computing 2013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Xiaoming Gao, Judy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Qiu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Supporting Queries and Analyses of Large-Scale Social Media Data with Customizable and Scalable Indexing Techniques over NoSQL Databases. Proc. 14th IEEE/ACM International Symposium on Cluster, Cloud and Grid Computing (CCGRID 2014)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 – thesis </a:t>
            </a:r>
            <a:r>
              <a:rPr lang="en-US" sz="3600" b="1" dirty="0"/>
              <a:t>research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85878"/>
            <a:ext cx="10972800" cy="64222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 scalable architecture  in the Cloud to address related research challenges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82" y="2072954"/>
            <a:ext cx="8636318" cy="47850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1466313" y="5355460"/>
            <a:ext cx="10686411" cy="130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44902" y="5486400"/>
            <a:ext cx="214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Storage substrate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2607" y="3417543"/>
            <a:ext cx="0" cy="19641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44902" y="3700883"/>
            <a:ext cx="172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Batch analysis module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737" y="3617590"/>
            <a:ext cx="134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Streaming analysis module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1692322" y="5486400"/>
            <a:ext cx="8079475" cy="40011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90734" y="3700883"/>
            <a:ext cx="3781063" cy="94411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20595" y="4019524"/>
            <a:ext cx="2055968" cy="116510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3" grpId="0" animBg="1"/>
      <p:bldP spid="12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Scalability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09" y="1263810"/>
            <a:ext cx="8905577" cy="45819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46310" y="5845786"/>
            <a:ext cx="9267342" cy="992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Madrid: non-peak time, 33 </a:t>
            </a:r>
            <a:r>
              <a:rPr lang="en-US" sz="2400" dirty="0" err="1" smtClean="0"/>
              <a:t>mins</a:t>
            </a:r>
            <a:r>
              <a:rPr lang="en-US" sz="2400" dirty="0" smtClean="0"/>
              <a:t> to process 50 mins’ data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Moe: peak-time, larger batch size, 39mins for 50 mins’ data</a:t>
            </a:r>
          </a:p>
        </p:txBody>
      </p:sp>
    </p:spTree>
    <p:extLst>
      <p:ext uri="{BB962C8B-B14F-4D97-AF65-F5344CB8AC3E}">
        <p14:creationId xmlns:p14="http://schemas.microsoft.com/office/powerpoint/2010/main" val="13323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8108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Apply customized indices in analysis algorithms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9457" y="1148260"/>
            <a:ext cx="10799619" cy="6466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Hashtag daily frequency generation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7452" y="4647318"/>
            <a:ext cx="6629400" cy="3482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6174" y="4654505"/>
            <a:ext cx="6629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46174" y="4997405"/>
            <a:ext cx="6629400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13174" y="465450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87408" y="4997405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0774" y="5020809"/>
            <a:ext cx="0" cy="723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98573" y="5023225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259227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39808" y="5011557"/>
            <a:ext cx="9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339330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65574" y="499849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(tweet ids)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2140" y="5164707"/>
            <a:ext cx="80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“#</a:t>
            </a:r>
            <a:r>
              <a:rPr lang="en-US" dirty="0"/>
              <a:t>p</a:t>
            </a:r>
            <a:r>
              <a:rPr lang="en-US" dirty="0" smtClean="0"/>
              <a:t>2</a:t>
            </a:r>
            <a:r>
              <a:rPr lang="en-US" dirty="0"/>
              <a:t>”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V="1">
            <a:off x="2513889" y="5347983"/>
            <a:ext cx="332285" cy="1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8638" y="5358266"/>
            <a:ext cx="2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(tweet creation time)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6174" y="534030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2012-09-23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5374" y="534030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2012-09-24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03574" y="4308578"/>
            <a:ext cx="19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Meme Index </a:t>
            </a:r>
            <a:r>
              <a:rPr lang="en-US" dirty="0" smtClean="0"/>
              <a:t>Table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44124" y="5370108"/>
            <a:ext cx="6620435" cy="11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9738" y="5834537"/>
            <a:ext cx="8981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- Can be </a:t>
            </a:r>
            <a:r>
              <a:rPr lang="en-US" dirty="0" smtClean="0">
                <a:solidFill>
                  <a:prstClr val="black"/>
                </a:solidFill>
              </a:rPr>
              <a:t>done </a:t>
            </a:r>
            <a:r>
              <a:rPr lang="en-US" dirty="0">
                <a:solidFill>
                  <a:prstClr val="black"/>
                </a:solidFill>
              </a:rPr>
              <a:t>by only scanning the index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- MapReduce </a:t>
            </a:r>
            <a:r>
              <a:rPr lang="en-US" dirty="0">
                <a:solidFill>
                  <a:prstClr val="black"/>
                </a:solidFill>
              </a:rPr>
              <a:t>over HBase index tables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738" y="1703593"/>
            <a:ext cx="528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#p2 : 2012-09-01|2344, 2012-09-02|32001, …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tcot</a:t>
            </a:r>
            <a:r>
              <a:rPr lang="en-US" dirty="0"/>
              <a:t> </a:t>
            </a:r>
            <a:r>
              <a:rPr lang="en-US" dirty="0" smtClean="0"/>
              <a:t>: 2012-09-01|5536, 2012-09-02|8849, …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961" y="2709791"/>
            <a:ext cx="5991225" cy="1457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1752" y="2373810"/>
            <a:ext cx="2499900" cy="20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114251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Online indexing and batch indexing mechanisms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603608" y="2831435"/>
            <a:ext cx="1752600" cy="1856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3480" y="377390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9" name="Straight Arrow Connector 8"/>
          <p:cNvCxnSpPr>
            <a:stCxn id="13" idx="2"/>
            <a:endCxn id="6" idx="0"/>
          </p:cNvCxnSpPr>
          <p:nvPr/>
        </p:nvCxnSpPr>
        <p:spPr>
          <a:xfrm>
            <a:off x="1477443" y="3605462"/>
            <a:ext cx="6137" cy="16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2593" y="1171688"/>
            <a:ext cx="224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Twitter streaming API</a:t>
            </a:r>
          </a:p>
        </p:txBody>
      </p:sp>
      <p:cxnSp>
        <p:nvCxnSpPr>
          <p:cNvPr id="11" name="Straight Arrow Connector 10"/>
          <p:cNvCxnSpPr>
            <a:stCxn id="43" idx="2"/>
            <a:endCxn id="5" idx="0"/>
          </p:cNvCxnSpPr>
          <p:nvPr/>
        </p:nvCxnSpPr>
        <p:spPr>
          <a:xfrm flipH="1">
            <a:off x="1479908" y="2535724"/>
            <a:ext cx="1333210" cy="29571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</p:cNvCxnSpPr>
          <p:nvPr/>
        </p:nvCxnSpPr>
        <p:spPr>
          <a:xfrm flipV="1">
            <a:off x="2814478" y="1002633"/>
            <a:ext cx="0" cy="16905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8783" y="3037172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309603" y="2831435"/>
            <a:ext cx="1752600" cy="1856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89475" y="377390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18" name="Straight Arrow Connector 17"/>
          <p:cNvCxnSpPr>
            <a:stCxn id="22" idx="2"/>
            <a:endCxn id="15" idx="0"/>
          </p:cNvCxnSpPr>
          <p:nvPr/>
        </p:nvCxnSpPr>
        <p:spPr>
          <a:xfrm flipH="1">
            <a:off x="4189575" y="3597441"/>
            <a:ext cx="1884" cy="17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0" idx="0"/>
            <a:endCxn id="10" idx="2"/>
          </p:cNvCxnSpPr>
          <p:nvPr/>
        </p:nvCxnSpPr>
        <p:spPr>
          <a:xfrm flipV="1">
            <a:off x="2809387" y="1541020"/>
            <a:ext cx="5091" cy="13821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352799" y="3029151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96812" y="32586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5352" y="5121441"/>
            <a:ext cx="4588071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/>
              <a:t>HBase</a:t>
            </a:r>
          </a:p>
        </p:txBody>
      </p:sp>
      <p:sp>
        <p:nvSpPr>
          <p:cNvPr id="25" name="Flowchart: Multidocument 24"/>
          <p:cNvSpPr/>
          <p:nvPr/>
        </p:nvSpPr>
        <p:spPr>
          <a:xfrm>
            <a:off x="818150" y="5273843"/>
            <a:ext cx="1371600" cy="5524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ultidocument 25"/>
          <p:cNvSpPr/>
          <p:nvPr/>
        </p:nvSpPr>
        <p:spPr>
          <a:xfrm>
            <a:off x="3276517" y="5277243"/>
            <a:ext cx="1371600" cy="5490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53955" y="57640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tables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3767" y="57751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Index tables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491" y="4633548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Loader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1486" y="4631191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Loader N</a:t>
            </a:r>
          </a:p>
        </p:txBody>
      </p:sp>
      <p:cxnSp>
        <p:nvCxnSpPr>
          <p:cNvPr id="31" name="Straight Arrow Connector 30"/>
          <p:cNvCxnSpPr>
            <a:stCxn id="6" idx="2"/>
            <a:endCxn id="25" idx="0"/>
          </p:cNvCxnSpPr>
          <p:nvPr/>
        </p:nvCxnSpPr>
        <p:spPr>
          <a:xfrm>
            <a:off x="1483580" y="4535901"/>
            <a:ext cx="114731" cy="7379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6" idx="0"/>
          </p:cNvCxnSpPr>
          <p:nvPr/>
        </p:nvCxnSpPr>
        <p:spPr>
          <a:xfrm>
            <a:off x="1483580" y="4535901"/>
            <a:ext cx="2573098" cy="7413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2"/>
            <a:endCxn id="25" idx="0"/>
          </p:cNvCxnSpPr>
          <p:nvPr/>
        </p:nvCxnSpPr>
        <p:spPr>
          <a:xfrm flipH="1">
            <a:off x="1598311" y="4535901"/>
            <a:ext cx="2591264" cy="7379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2"/>
            <a:endCxn id="26" idx="0"/>
          </p:cNvCxnSpPr>
          <p:nvPr/>
        </p:nvCxnSpPr>
        <p:spPr>
          <a:xfrm flipH="1">
            <a:off x="4056678" y="4535901"/>
            <a:ext cx="132897" cy="7413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221521" y="2214882"/>
            <a:ext cx="3183194" cy="32084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Stream distribution mechanism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3" idx="2"/>
            <a:endCxn id="14" idx="0"/>
          </p:cNvCxnSpPr>
          <p:nvPr/>
        </p:nvCxnSpPr>
        <p:spPr>
          <a:xfrm>
            <a:off x="2813118" y="2535724"/>
            <a:ext cx="1372785" cy="29571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389843" y="1679235"/>
            <a:ext cx="2839088" cy="318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input client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60" idx="4"/>
            <a:endCxn id="43" idx="0"/>
          </p:cNvCxnSpPr>
          <p:nvPr/>
        </p:nvCxnSpPr>
        <p:spPr>
          <a:xfrm>
            <a:off x="2809387" y="1997693"/>
            <a:ext cx="3731" cy="21718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6349540" y="1325563"/>
            <a:ext cx="1752600" cy="3362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429412" y="377390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73" name="Straight Arrow Connector 72"/>
          <p:cNvCxnSpPr>
            <a:stCxn id="77" idx="2"/>
            <a:endCxn id="72" idx="0"/>
          </p:cNvCxnSpPr>
          <p:nvPr/>
        </p:nvCxnSpPr>
        <p:spPr>
          <a:xfrm>
            <a:off x="7223375" y="3605462"/>
            <a:ext cx="6137" cy="16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384715" y="3037172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9055535" y="1325563"/>
            <a:ext cx="1752600" cy="3362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9135407" y="377390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80" name="Straight Arrow Connector 79"/>
          <p:cNvCxnSpPr>
            <a:stCxn id="82" idx="2"/>
            <a:endCxn id="79" idx="0"/>
          </p:cNvCxnSpPr>
          <p:nvPr/>
        </p:nvCxnSpPr>
        <p:spPr>
          <a:xfrm flipH="1">
            <a:off x="9935507" y="3597441"/>
            <a:ext cx="1884" cy="17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9098731" y="3029151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8442744" y="32586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204134" y="5121441"/>
            <a:ext cx="4854391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/>
              <a:t>HBase</a:t>
            </a:r>
          </a:p>
        </p:txBody>
      </p:sp>
      <p:sp>
        <p:nvSpPr>
          <p:cNvPr id="85" name="Flowchart: Multidocument 84"/>
          <p:cNvSpPr/>
          <p:nvPr/>
        </p:nvSpPr>
        <p:spPr>
          <a:xfrm>
            <a:off x="6564082" y="5226218"/>
            <a:ext cx="1371600" cy="5524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Multidocument 85"/>
          <p:cNvSpPr/>
          <p:nvPr/>
        </p:nvSpPr>
        <p:spPr>
          <a:xfrm>
            <a:off x="9089124" y="5229618"/>
            <a:ext cx="1371600" cy="5490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328453" y="5706943"/>
            <a:ext cx="184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Text Index 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871369" y="5717960"/>
            <a:ext cx="190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Meme Index 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81423" y="4633548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</a:t>
            </a:r>
            <a:r>
              <a:rPr lang="en-US" dirty="0"/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413784" y="4649293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</a:t>
            </a:r>
            <a:r>
              <a:rPr lang="en-US" dirty="0"/>
              <a:t>N</a:t>
            </a:r>
          </a:p>
        </p:txBody>
      </p:sp>
      <p:cxnSp>
        <p:nvCxnSpPr>
          <p:cNvPr id="91" name="Straight Arrow Connector 90"/>
          <p:cNvCxnSpPr>
            <a:stCxn id="72" idx="2"/>
            <a:endCxn id="85" idx="0"/>
          </p:cNvCxnSpPr>
          <p:nvPr/>
        </p:nvCxnSpPr>
        <p:spPr>
          <a:xfrm>
            <a:off x="7229512" y="4535901"/>
            <a:ext cx="114731" cy="6903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2"/>
            <a:endCxn id="86" idx="0"/>
          </p:cNvCxnSpPr>
          <p:nvPr/>
        </p:nvCxnSpPr>
        <p:spPr>
          <a:xfrm>
            <a:off x="7229512" y="4535901"/>
            <a:ext cx="2639773" cy="6937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9" idx="2"/>
            <a:endCxn id="85" idx="0"/>
          </p:cNvCxnSpPr>
          <p:nvPr/>
        </p:nvCxnSpPr>
        <p:spPr>
          <a:xfrm flipH="1">
            <a:off x="7344243" y="4535901"/>
            <a:ext cx="2591264" cy="6903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9" idx="2"/>
            <a:endCxn id="86" idx="0"/>
          </p:cNvCxnSpPr>
          <p:nvPr/>
        </p:nvCxnSpPr>
        <p:spPr>
          <a:xfrm flipH="1">
            <a:off x="9869285" y="4535901"/>
            <a:ext cx="66222" cy="6937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6486158" y="1466227"/>
            <a:ext cx="1474434" cy="5075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table region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9192301" y="1464541"/>
            <a:ext cx="1474434" cy="5075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table region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6676353" y="2336885"/>
            <a:ext cx="1094372" cy="41071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388807" y="2336885"/>
            <a:ext cx="1094372" cy="41071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mapper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>
            <a:stCxn id="99" idx="2"/>
            <a:endCxn id="101" idx="0"/>
          </p:cNvCxnSpPr>
          <p:nvPr/>
        </p:nvCxnSpPr>
        <p:spPr>
          <a:xfrm>
            <a:off x="7223375" y="1973774"/>
            <a:ext cx="164" cy="36311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0" idx="2"/>
            <a:endCxn id="102" idx="0"/>
          </p:cNvCxnSpPr>
          <p:nvPr/>
        </p:nvCxnSpPr>
        <p:spPr>
          <a:xfrm>
            <a:off x="9929518" y="1972088"/>
            <a:ext cx="6475" cy="36479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1" idx="2"/>
            <a:endCxn id="77" idx="0"/>
          </p:cNvCxnSpPr>
          <p:nvPr/>
        </p:nvCxnSpPr>
        <p:spPr>
          <a:xfrm flipH="1">
            <a:off x="7223375" y="2747597"/>
            <a:ext cx="164" cy="28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2" idx="2"/>
            <a:endCxn id="82" idx="0"/>
          </p:cNvCxnSpPr>
          <p:nvPr/>
        </p:nvCxnSpPr>
        <p:spPr>
          <a:xfrm>
            <a:off x="9935993" y="2747597"/>
            <a:ext cx="1398" cy="28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336549" y="5335774"/>
            <a:ext cx="45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35797" y="6351539"/>
            <a:ext cx="346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indexing for streaming data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796227" y="6349181"/>
            <a:ext cx="387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atch indexing for existing data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114251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Streaming and historical data loading mechanisms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603608" y="2952815"/>
            <a:ext cx="1752600" cy="1856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3480" y="389528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7" name="Straight Arrow Connector 6"/>
          <p:cNvCxnSpPr>
            <a:stCxn id="11" idx="2"/>
            <a:endCxn id="6" idx="0"/>
          </p:cNvCxnSpPr>
          <p:nvPr/>
        </p:nvCxnSpPr>
        <p:spPr>
          <a:xfrm>
            <a:off x="1477443" y="3726842"/>
            <a:ext cx="6137" cy="16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92593" y="1293068"/>
            <a:ext cx="224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Twitter streaming API</a:t>
            </a:r>
          </a:p>
        </p:txBody>
      </p:sp>
      <p:cxnSp>
        <p:nvCxnSpPr>
          <p:cNvPr id="9" name="Straight Arrow Connector 8"/>
          <p:cNvCxnSpPr>
            <a:stCxn id="29" idx="2"/>
            <a:endCxn id="5" idx="0"/>
          </p:cNvCxnSpPr>
          <p:nvPr/>
        </p:nvCxnSpPr>
        <p:spPr>
          <a:xfrm flipH="1">
            <a:off x="1479908" y="2657104"/>
            <a:ext cx="1333210" cy="29571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0"/>
          </p:cNvCxnSpPr>
          <p:nvPr/>
        </p:nvCxnSpPr>
        <p:spPr>
          <a:xfrm flipV="1">
            <a:off x="2814478" y="1124013"/>
            <a:ext cx="0" cy="16905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8783" y="3158552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309603" y="2952815"/>
            <a:ext cx="1752600" cy="1856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89475" y="389528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14" name="Straight Arrow Connector 13"/>
          <p:cNvCxnSpPr>
            <a:stCxn id="16" idx="2"/>
            <a:endCxn id="13" idx="0"/>
          </p:cNvCxnSpPr>
          <p:nvPr/>
        </p:nvCxnSpPr>
        <p:spPr>
          <a:xfrm flipH="1">
            <a:off x="4189575" y="3718821"/>
            <a:ext cx="1884" cy="17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1" idx="0"/>
            <a:endCxn id="8" idx="2"/>
          </p:cNvCxnSpPr>
          <p:nvPr/>
        </p:nvCxnSpPr>
        <p:spPr>
          <a:xfrm flipV="1">
            <a:off x="2809387" y="1662400"/>
            <a:ext cx="5091" cy="13821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52799" y="3150531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96812" y="33800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5352" y="5242821"/>
            <a:ext cx="4588071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/>
              <a:t>HBase</a:t>
            </a:r>
          </a:p>
        </p:txBody>
      </p:sp>
      <p:sp>
        <p:nvSpPr>
          <p:cNvPr id="19" name="Flowchart: Multidocument 18"/>
          <p:cNvSpPr/>
          <p:nvPr/>
        </p:nvSpPr>
        <p:spPr>
          <a:xfrm>
            <a:off x="818150" y="5395223"/>
            <a:ext cx="1371600" cy="5524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ultidocument 19"/>
          <p:cNvSpPr/>
          <p:nvPr/>
        </p:nvSpPr>
        <p:spPr>
          <a:xfrm>
            <a:off x="3276517" y="5398623"/>
            <a:ext cx="1371600" cy="5490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53955" y="58854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tables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3767" y="58964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Index tables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5491" y="4754928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Loader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1486" y="4752571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Loader N</a:t>
            </a:r>
          </a:p>
        </p:txBody>
      </p:sp>
      <p:cxnSp>
        <p:nvCxnSpPr>
          <p:cNvPr id="25" name="Straight Arrow Connector 24"/>
          <p:cNvCxnSpPr>
            <a:stCxn id="6" idx="2"/>
            <a:endCxn id="19" idx="0"/>
          </p:cNvCxnSpPr>
          <p:nvPr/>
        </p:nvCxnSpPr>
        <p:spPr>
          <a:xfrm>
            <a:off x="1483580" y="4657281"/>
            <a:ext cx="114731" cy="7379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20" idx="0"/>
          </p:cNvCxnSpPr>
          <p:nvPr/>
        </p:nvCxnSpPr>
        <p:spPr>
          <a:xfrm>
            <a:off x="1483580" y="4657281"/>
            <a:ext cx="2573098" cy="7413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9" idx="0"/>
          </p:cNvCxnSpPr>
          <p:nvPr/>
        </p:nvCxnSpPr>
        <p:spPr>
          <a:xfrm flipH="1">
            <a:off x="1598311" y="4657281"/>
            <a:ext cx="2591264" cy="7379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20" idx="0"/>
          </p:cNvCxnSpPr>
          <p:nvPr/>
        </p:nvCxnSpPr>
        <p:spPr>
          <a:xfrm flipH="1">
            <a:off x="4056678" y="4657281"/>
            <a:ext cx="132897" cy="7413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21521" y="2336262"/>
            <a:ext cx="3183194" cy="32084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Stream distribution mechanism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  <a:endCxn id="12" idx="0"/>
          </p:cNvCxnSpPr>
          <p:nvPr/>
        </p:nvCxnSpPr>
        <p:spPr>
          <a:xfrm>
            <a:off x="2813118" y="2657104"/>
            <a:ext cx="1372785" cy="29571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389843" y="1800615"/>
            <a:ext cx="2839088" cy="318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input client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4"/>
            <a:endCxn id="29" idx="0"/>
          </p:cNvCxnSpPr>
          <p:nvPr/>
        </p:nvCxnSpPr>
        <p:spPr>
          <a:xfrm>
            <a:off x="2809387" y="2119073"/>
            <a:ext cx="3731" cy="217189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470552" y="2385403"/>
            <a:ext cx="1752600" cy="24242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6550424" y="389528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66" name="Straight Arrow Connector 65"/>
          <p:cNvCxnSpPr>
            <a:stCxn id="70" idx="2"/>
            <a:endCxn id="65" idx="0"/>
          </p:cNvCxnSpPr>
          <p:nvPr/>
        </p:nvCxnSpPr>
        <p:spPr>
          <a:xfrm>
            <a:off x="7344387" y="3726842"/>
            <a:ext cx="6137" cy="16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505727" y="3158552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9176547" y="2385403"/>
            <a:ext cx="1752600" cy="2424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9256419" y="389528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Customizable Indexer</a:t>
            </a:r>
          </a:p>
        </p:txBody>
      </p:sp>
      <p:cxnSp>
        <p:nvCxnSpPr>
          <p:cNvPr id="73" name="Straight Arrow Connector 72"/>
          <p:cNvCxnSpPr>
            <a:stCxn id="75" idx="2"/>
            <a:endCxn id="72" idx="0"/>
          </p:cNvCxnSpPr>
          <p:nvPr/>
        </p:nvCxnSpPr>
        <p:spPr>
          <a:xfrm flipH="1">
            <a:off x="10056519" y="3718821"/>
            <a:ext cx="1884" cy="17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9219743" y="3150531"/>
            <a:ext cx="1677320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</a:t>
            </a:r>
            <a:r>
              <a:rPr lang="en-US" dirty="0" smtClean="0"/>
              <a:t>input data records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8563756" y="33800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382296" y="5242821"/>
            <a:ext cx="4588071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/>
              <a:t>HBase</a:t>
            </a:r>
          </a:p>
        </p:txBody>
      </p:sp>
      <p:sp>
        <p:nvSpPr>
          <p:cNvPr id="78" name="Flowchart: Multidocument 77"/>
          <p:cNvSpPr/>
          <p:nvPr/>
        </p:nvSpPr>
        <p:spPr>
          <a:xfrm>
            <a:off x="6685094" y="5395223"/>
            <a:ext cx="1371600" cy="5524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ultidocument 78"/>
          <p:cNvSpPr/>
          <p:nvPr/>
        </p:nvSpPr>
        <p:spPr>
          <a:xfrm>
            <a:off x="9143461" y="5398623"/>
            <a:ext cx="1371600" cy="5490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720899" y="58854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tables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10711" y="58964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Index tables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02435" y="4754928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Loader 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508430" y="4752571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Loader N</a:t>
            </a:r>
          </a:p>
        </p:txBody>
      </p:sp>
      <p:cxnSp>
        <p:nvCxnSpPr>
          <p:cNvPr id="84" name="Straight Arrow Connector 83"/>
          <p:cNvCxnSpPr>
            <a:stCxn id="65" idx="2"/>
            <a:endCxn id="78" idx="0"/>
          </p:cNvCxnSpPr>
          <p:nvPr/>
        </p:nvCxnSpPr>
        <p:spPr>
          <a:xfrm>
            <a:off x="7350524" y="4657281"/>
            <a:ext cx="114731" cy="7379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5" idx="2"/>
            <a:endCxn id="79" idx="0"/>
          </p:cNvCxnSpPr>
          <p:nvPr/>
        </p:nvCxnSpPr>
        <p:spPr>
          <a:xfrm>
            <a:off x="7350524" y="4657281"/>
            <a:ext cx="2573098" cy="7413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2" idx="2"/>
            <a:endCxn id="78" idx="0"/>
          </p:cNvCxnSpPr>
          <p:nvPr/>
        </p:nvCxnSpPr>
        <p:spPr>
          <a:xfrm flipH="1">
            <a:off x="7465255" y="4657281"/>
            <a:ext cx="2591264" cy="7379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2" idx="2"/>
            <a:endCxn id="79" idx="0"/>
          </p:cNvCxnSpPr>
          <p:nvPr/>
        </p:nvCxnSpPr>
        <p:spPr>
          <a:xfrm flipH="1">
            <a:off x="9923622" y="4657281"/>
            <a:ext cx="132897" cy="74134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797201" y="2547277"/>
            <a:ext cx="1094372" cy="41071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mapper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3" name="Straight Arrow Connector 92"/>
          <p:cNvCxnSpPr>
            <a:stCxn id="92" idx="2"/>
            <a:endCxn id="70" idx="0"/>
          </p:cNvCxnSpPr>
          <p:nvPr/>
        </p:nvCxnSpPr>
        <p:spPr>
          <a:xfrm>
            <a:off x="7344387" y="2957989"/>
            <a:ext cx="0" cy="20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512067" y="2535342"/>
            <a:ext cx="1094372" cy="410712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mapper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>
            <a:stCxn id="95" idx="2"/>
            <a:endCxn id="75" idx="0"/>
          </p:cNvCxnSpPr>
          <p:nvPr/>
        </p:nvCxnSpPr>
        <p:spPr>
          <a:xfrm flipH="1">
            <a:off x="10058403" y="2946054"/>
            <a:ext cx="850" cy="204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Document 98"/>
          <p:cNvSpPr/>
          <p:nvPr/>
        </p:nvSpPr>
        <p:spPr>
          <a:xfrm>
            <a:off x="6797201" y="1501181"/>
            <a:ext cx="1094068" cy="66677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.json.gz file</a:t>
            </a:r>
            <a:endParaRPr lang="en-US" dirty="0"/>
          </a:p>
        </p:txBody>
      </p:sp>
      <p:sp>
        <p:nvSpPr>
          <p:cNvPr id="100" name="Flowchart: Document 99"/>
          <p:cNvSpPr/>
          <p:nvPr/>
        </p:nvSpPr>
        <p:spPr>
          <a:xfrm>
            <a:off x="9505813" y="1500964"/>
            <a:ext cx="1094068" cy="66677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.json.gz file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99" idx="2"/>
            <a:endCxn id="92" idx="0"/>
          </p:cNvCxnSpPr>
          <p:nvPr/>
        </p:nvCxnSpPr>
        <p:spPr>
          <a:xfrm>
            <a:off x="7344235" y="2123876"/>
            <a:ext cx="152" cy="42340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0" idx="2"/>
            <a:endCxn id="95" idx="0"/>
          </p:cNvCxnSpPr>
          <p:nvPr/>
        </p:nvCxnSpPr>
        <p:spPr>
          <a:xfrm>
            <a:off x="10052847" y="2123659"/>
            <a:ext cx="6406" cy="41168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- emerging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Big Data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characteristics and challenges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Storage substrate: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Batch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Streaming analysis module: challenge and contributions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Storage substrate - requirements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Scalable storage solution based on data characteristics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large size, high speed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fine-grained data records with evolving structures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mostly write-once-read-many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Proper indexing to support efficient queries: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dirty="0" smtClean="0"/>
              <a:t>     - constraints on both text content and social context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32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Varied level of indexing support on NoSQL databases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046" y="1425493"/>
            <a:ext cx="28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Single-dimensional indices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27985" y="1417638"/>
            <a:ext cx="257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Multidimensional indices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2231" y="2263875"/>
            <a:ext cx="166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Sorted (B+ tree)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7179" y="2248635"/>
            <a:ext cx="156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Inverted index </a:t>
            </a:r>
          </a:p>
          <a:p>
            <a:pPr algn="ctr"/>
            <a:r>
              <a:rPr lang="en-US" dirty="0" smtClean="0"/>
              <a:t>(Lucene)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7665" y="2261538"/>
            <a:ext cx="176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Unsorted (Hash)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0138" y="1794825"/>
            <a:ext cx="0" cy="26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1808" y="2063969"/>
            <a:ext cx="25496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91808" y="206396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09383" y="2248635"/>
            <a:ext cx="111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 tree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PostGIS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950138" y="206396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00663" y="2248635"/>
            <a:ext cx="98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K-d tree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SciDB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241419" y="206396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669567" y="2248635"/>
            <a:ext cx="117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 tree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612090" y="1794825"/>
            <a:ext cx="0" cy="26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60313" y="2063969"/>
            <a:ext cx="3469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60313" y="206396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12090" y="206396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0092" y="206396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8235" y="3085856"/>
            <a:ext cx="858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38235" y="3085856"/>
            <a:ext cx="0" cy="34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7031" y="3085856"/>
            <a:ext cx="0" cy="34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27579" y="3369386"/>
            <a:ext cx="79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Single-field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96491" y="3381742"/>
            <a:ext cx="123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41832" y="2860440"/>
            <a:ext cx="0" cy="596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6416" y="3418361"/>
            <a:ext cx="79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Single-field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612090" y="2643270"/>
            <a:ext cx="1464" cy="467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84156" y="3111159"/>
            <a:ext cx="858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84156" y="3111159"/>
            <a:ext cx="0" cy="34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42952" y="3111159"/>
            <a:ext cx="0" cy="34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88740" y="3394689"/>
            <a:ext cx="79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Single-field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04416" y="3407045"/>
            <a:ext cx="123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94911" y="4100151"/>
            <a:ext cx="107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911" y="4572591"/>
            <a:ext cx="107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911" y="415170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HBase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01910" y="5045031"/>
            <a:ext cx="107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911" y="4624145"/>
            <a:ext cx="12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Cassandra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1910" y="5517471"/>
            <a:ext cx="107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911" y="509658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Riak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01910" y="5974671"/>
            <a:ext cx="107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4911" y="5553784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MongoDB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2845376" y="2630474"/>
            <a:ext cx="2536" cy="459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99242" y="4624147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134030" y="4624145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129862" y="5096585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34029" y="5111827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29862" y="5569026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36576" y="5569026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74935" y="5569026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34029" y="5569026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980964" y="5553784"/>
            <a:ext cx="5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5860362" y="3492398"/>
            <a:ext cx="965703" cy="256685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Twister MDS_353_1_81811.mp4&quot; Position=&quot;1&quot; SlideID=&quot;353&quot;/&gt;&lt;/Videos&gt;&#10;"/>
  <p:tag name="MMPROD_UIDATA" val="&lt;database version=&quot;8.0&quot;&gt;&lt;object type=&quot;1&quot; unique_id=&quot;10001&quot;&gt;&lt;property id=&quot;20226&quot; value=&quot;D:\JudyFoxBackupfromCDriver\CSColloquium\JudyQiu.pptx&quot;/&gt;&lt;object type=&quot;2&quot; unique_id=&quot;152845&quot;&gt;&lt;object type=&quot;3&quot; unique_id=&quot;152848&quot;&gt;&lt;property id=&quot;20148&quot; value=&quot;5&quot;/&gt;&lt;property id=&quot;20300&quot; value=&quot;Slide 1 - &amp;quot;Do we need 140 software packages?&amp;quot;&quot;/&gt;&lt;property id=&quot;20307&quot; value=&quot;290&quot;/&gt;&lt;/object&gt;&lt;/object&gt;&lt;object type=&quot;8&quot; unique_id=&quot;1529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8713</TotalTime>
  <Words>4304</Words>
  <Application>Microsoft Office PowerPoint</Application>
  <PresentationFormat>Widescreen</PresentationFormat>
  <Paragraphs>977</Paragraphs>
  <Slides>63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宋体</vt:lpstr>
      <vt:lpstr>Arial</vt:lpstr>
      <vt:lpstr>Calibri</vt:lpstr>
      <vt:lpstr>Cambria Math</vt:lpstr>
      <vt:lpstr>Corbel</vt:lpstr>
      <vt:lpstr>Courier New</vt:lpstr>
      <vt:lpstr>Times New Roman</vt:lpstr>
      <vt:lpstr>Wingdings</vt:lpstr>
      <vt:lpstr>2_Office Theme</vt:lpstr>
      <vt:lpstr>Scalable Architecture for Integrated Batch and Streaming Analysis of Big Data</vt:lpstr>
      <vt:lpstr>Outline</vt:lpstr>
      <vt:lpstr>Introduction – Big Data Challenges</vt:lpstr>
      <vt:lpstr>Big Data - emerging characteristics</vt:lpstr>
      <vt:lpstr>Social media data – an example data record</vt:lpstr>
      <vt:lpstr>Introduction – thesis research goal</vt:lpstr>
      <vt:lpstr>Outline</vt:lpstr>
      <vt:lpstr>Storage substrate - requirements</vt:lpstr>
      <vt:lpstr>Varied level of indexing support on NoSQL databases</vt:lpstr>
      <vt:lpstr>Storage substrate – query characteristics</vt:lpstr>
      <vt:lpstr>Query evaluation with traditional text indices</vt:lpstr>
      <vt:lpstr>More suitable index structure</vt:lpstr>
      <vt:lpstr>Customizable indexing framework</vt:lpstr>
      <vt:lpstr>Demonstration of customizability</vt:lpstr>
      <vt:lpstr>Implementation</vt:lpstr>
      <vt:lpstr>Data loading and query performance</vt:lpstr>
      <vt:lpstr>Historical data loading comparison</vt:lpstr>
      <vt:lpstr>Query evaluation performance comparison</vt:lpstr>
      <vt:lpstr>Comparison with related work</vt:lpstr>
      <vt:lpstr>Outline</vt:lpstr>
      <vt:lpstr>Efficient execution of integrated workflows</vt:lpstr>
      <vt:lpstr>Integrated analysis stack based on YARN</vt:lpstr>
      <vt:lpstr>Analysis algorithms for composing workflows</vt:lpstr>
      <vt:lpstr>Related Hashtag mining</vt:lpstr>
      <vt:lpstr>Domain name entropy computation</vt:lpstr>
      <vt:lpstr>Force-directed graph layout algorithm</vt:lpstr>
      <vt:lpstr>Composition of workflows</vt:lpstr>
      <vt:lpstr>Performance analysis</vt:lpstr>
      <vt:lpstr>Performance analysis</vt:lpstr>
      <vt:lpstr>Outline</vt:lpstr>
      <vt:lpstr>Streaming analysis module - introduction</vt:lpstr>
      <vt:lpstr>Sequential algorithm for clustering tweet stream</vt:lpstr>
      <vt:lpstr>Online K-Means clustering</vt:lpstr>
      <vt:lpstr>Sequential clustering algorithm</vt:lpstr>
      <vt:lpstr>Parallelization with Storm - challenges</vt:lpstr>
      <vt:lpstr>Parallelization with Storm - challenges</vt:lpstr>
      <vt:lpstr>Solution – enhanced Storm topology</vt:lpstr>
      <vt:lpstr>Scalability comparison</vt:lpstr>
      <vt:lpstr>Scalability comparison</vt:lpstr>
      <vt:lpstr>Comparison with related work</vt:lpstr>
      <vt:lpstr>Summary of contributions</vt:lpstr>
      <vt:lpstr>Publications</vt:lpstr>
      <vt:lpstr>Acknowledgements</vt:lpstr>
      <vt:lpstr>Future work</vt:lpstr>
      <vt:lpstr>Implementation on HBase - IndexedHBase</vt:lpstr>
      <vt:lpstr>Scalable historical data loading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mappings for other NoSQL databases</vt:lpstr>
      <vt:lpstr>Customizable indexing framework</vt:lpstr>
      <vt:lpstr>Scalable indexing of streaming data</vt:lpstr>
      <vt:lpstr>Storage substrate – parallel DBMS vs NoSQL</vt:lpstr>
      <vt:lpstr>Parallel query evaluation strategy</vt:lpstr>
      <vt:lpstr>Correctness verification</vt:lpstr>
      <vt:lpstr>Comparison with related work</vt:lpstr>
      <vt:lpstr>Scalability comparison</vt:lpstr>
      <vt:lpstr>Apply customized indices in analysis algorithms</vt:lpstr>
      <vt:lpstr>Online indexing and batch indexing mechanisms</vt:lpstr>
      <vt:lpstr>Streaming and historical data loading mechanisms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zhangbj</dc:creator>
  <cp:lastModifiedBy>xm gao</cp:lastModifiedBy>
  <cp:revision>795</cp:revision>
  <dcterms:created xsi:type="dcterms:W3CDTF">2014-03-26T02:42:24Z</dcterms:created>
  <dcterms:modified xsi:type="dcterms:W3CDTF">2015-01-21T04:07:46Z</dcterms:modified>
</cp:coreProperties>
</file>