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rawings/drawing2.xml" ContentType="application/vnd.openxmlformats-officedocument.drawingml.chartshape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3"/>
  </p:notesMasterIdLst>
  <p:handoutMasterIdLst>
    <p:handoutMasterId r:id="rId54"/>
  </p:handoutMasterIdLst>
  <p:sldIdLst>
    <p:sldId id="256" r:id="rId2"/>
    <p:sldId id="625" r:id="rId3"/>
    <p:sldId id="606" r:id="rId4"/>
    <p:sldId id="626" r:id="rId5"/>
    <p:sldId id="608" r:id="rId6"/>
    <p:sldId id="610" r:id="rId7"/>
    <p:sldId id="611" r:id="rId8"/>
    <p:sldId id="613" r:id="rId9"/>
    <p:sldId id="614" r:id="rId10"/>
    <p:sldId id="615" r:id="rId11"/>
    <p:sldId id="616" r:id="rId12"/>
    <p:sldId id="617" r:id="rId13"/>
    <p:sldId id="618" r:id="rId14"/>
    <p:sldId id="376" r:id="rId15"/>
    <p:sldId id="521" r:id="rId16"/>
    <p:sldId id="502" r:id="rId17"/>
    <p:sldId id="567" r:id="rId18"/>
    <p:sldId id="579" r:id="rId19"/>
    <p:sldId id="593" r:id="rId20"/>
    <p:sldId id="628" r:id="rId21"/>
    <p:sldId id="505" r:id="rId22"/>
    <p:sldId id="586" r:id="rId23"/>
    <p:sldId id="592" r:id="rId24"/>
    <p:sldId id="601" r:id="rId25"/>
    <p:sldId id="602" r:id="rId26"/>
    <p:sldId id="604" r:id="rId27"/>
    <p:sldId id="528" r:id="rId28"/>
    <p:sldId id="619" r:id="rId29"/>
    <p:sldId id="620" r:id="rId30"/>
    <p:sldId id="621" r:id="rId31"/>
    <p:sldId id="622" r:id="rId32"/>
    <p:sldId id="486" r:id="rId33"/>
    <p:sldId id="489" r:id="rId34"/>
    <p:sldId id="487" r:id="rId35"/>
    <p:sldId id="346" r:id="rId36"/>
    <p:sldId id="329" r:id="rId37"/>
    <p:sldId id="529" r:id="rId38"/>
    <p:sldId id="406" r:id="rId39"/>
    <p:sldId id="379" r:id="rId40"/>
    <p:sldId id="387" r:id="rId41"/>
    <p:sldId id="380" r:id="rId42"/>
    <p:sldId id="381" r:id="rId43"/>
    <p:sldId id="382" r:id="rId44"/>
    <p:sldId id="383" r:id="rId45"/>
    <p:sldId id="384" r:id="rId46"/>
    <p:sldId id="447" r:id="rId47"/>
    <p:sldId id="524" r:id="rId48"/>
    <p:sldId id="526" r:id="rId49"/>
    <p:sldId id="550" r:id="rId50"/>
    <p:sldId id="599" r:id="rId51"/>
    <p:sldId id="62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120"/>
    <a:srgbClr val="3E17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801" autoAdjust="0"/>
    <p:restoredTop sz="70375" autoAdjust="0"/>
  </p:normalViewPr>
  <p:slideViewPr>
    <p:cSldViewPr>
      <p:cViewPr varScale="1">
        <p:scale>
          <a:sx n="48" d="100"/>
          <a:sy n="48" d="100"/>
        </p:scale>
        <p:origin x="-1518" y="-102"/>
      </p:cViewPr>
      <p:guideLst>
        <p:guide orient="horz" pos="2160"/>
        <p:guide pos="2880"/>
      </p:guideLst>
    </p:cSldViewPr>
  </p:slideViewPr>
  <p:outlineViewPr>
    <p:cViewPr>
      <p:scale>
        <a:sx n="33" d="100"/>
        <a:sy n="33" d="100"/>
      </p:scale>
      <p:origin x="0" y="99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sayar\Desktop\Thesis%20Docs\WMS_performance\test_final_new.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sayar\Desktop\Thesis%20Docs\WMS_performance\test_final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b="1" i="0" baseline="0" dirty="0"/>
              <a:t>Map Image Creation </a:t>
            </a:r>
            <a:r>
              <a:rPr lang="en-US" sz="1400" b="1" i="0" baseline="0" dirty="0" smtClean="0"/>
              <a:t>steps/timings</a:t>
            </a:r>
          </a:p>
          <a:p>
            <a:pPr>
              <a:defRPr sz="1400">
                <a:solidFill>
                  <a:srgbClr val="C00000"/>
                </a:solidFill>
              </a:defRPr>
            </a:pPr>
            <a:r>
              <a:rPr lang="en-US" sz="1200" b="1" i="0" baseline="0" dirty="0" smtClean="0"/>
              <a:t>(for 400x400 pixel images)</a:t>
            </a:r>
            <a:endParaRPr lang="en-US" sz="1200" b="1" i="0" baseline="0" dirty="0"/>
          </a:p>
        </c:rich>
      </c:tx>
      <c:layout>
        <c:manualLayout>
          <c:xMode val="edge"/>
          <c:yMode val="edge"/>
          <c:x val="0.26324069785394488"/>
          <c:y val="3.7053419793114981E-2"/>
        </c:manualLayout>
      </c:layout>
      <c:spPr>
        <a:noFill/>
        <a:ln w="25400">
          <a:noFill/>
        </a:ln>
      </c:spPr>
    </c:title>
    <c:plotArea>
      <c:layout>
        <c:manualLayout>
          <c:layoutTarget val="inner"/>
          <c:xMode val="edge"/>
          <c:yMode val="edge"/>
          <c:x val="0.16385605252029276"/>
          <c:y val="0.16089129483814796"/>
          <c:w val="0.77572325656124375"/>
          <c:h val="0.66926655001459734"/>
        </c:manualLayout>
      </c:layout>
      <c:scatterChart>
        <c:scatterStyle val="lineMarker"/>
        <c:ser>
          <c:idx val="0"/>
          <c:order val="0"/>
          <c:tx>
            <c:v>data extraction</c:v>
          </c:tx>
          <c:marker>
            <c:symbol val="diamond"/>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itemized'!$B$15:$B$20</c:f>
              <c:numCache>
                <c:formatCode>#,##0.00</c:formatCode>
                <c:ptCount val="6"/>
                <c:pt idx="0">
                  <c:v>15.58823529411765</c:v>
                </c:pt>
                <c:pt idx="1">
                  <c:v>72.8125</c:v>
                </c:pt>
                <c:pt idx="2">
                  <c:v>183.0625</c:v>
                </c:pt>
                <c:pt idx="3">
                  <c:v>270.4736842105263</c:v>
                </c:pt>
                <c:pt idx="4">
                  <c:v>671.73684210526289</c:v>
                </c:pt>
                <c:pt idx="5">
                  <c:v>1025.6733333332998</c:v>
                </c:pt>
              </c:numCache>
            </c:numRef>
          </c:yVal>
        </c:ser>
        <c:ser>
          <c:idx val="1"/>
          <c:order val="1"/>
          <c:tx>
            <c:v>data plotting</c:v>
          </c:tx>
          <c:marker>
            <c:symbol val="square"/>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itemized'!$C$15:$C$20</c:f>
              <c:numCache>
                <c:formatCode>#,##0.00</c:formatCode>
                <c:ptCount val="6"/>
                <c:pt idx="0">
                  <c:v>0</c:v>
                </c:pt>
                <c:pt idx="1">
                  <c:v>3</c:v>
                </c:pt>
                <c:pt idx="2">
                  <c:v>15.33</c:v>
                </c:pt>
                <c:pt idx="3">
                  <c:v>83.11</c:v>
                </c:pt>
                <c:pt idx="4">
                  <c:v>153.66999999999999</c:v>
                </c:pt>
                <c:pt idx="5">
                  <c:v>828.5</c:v>
                </c:pt>
              </c:numCache>
            </c:numRef>
          </c:yVal>
        </c:ser>
        <c:ser>
          <c:idx val="2"/>
          <c:order val="2"/>
          <c:tx>
            <c:v>image conversion</c:v>
          </c:tx>
          <c:marker>
            <c:symbol val="triangle"/>
            <c:size val="4"/>
          </c:marker>
          <c:xVal>
            <c:numRef>
              <c:f>'WMS itemized'!$A$15:$A$20</c:f>
              <c:numCache>
                <c:formatCode>#,##0</c:formatCode>
                <c:ptCount val="6"/>
                <c:pt idx="0">
                  <c:v>1</c:v>
                </c:pt>
                <c:pt idx="1">
                  <c:v>10</c:v>
                </c:pt>
                <c:pt idx="2">
                  <c:v>100</c:v>
                </c:pt>
                <c:pt idx="3">
                  <c:v>1000</c:v>
                </c:pt>
                <c:pt idx="4">
                  <c:v>5000</c:v>
                </c:pt>
                <c:pt idx="5">
                  <c:v>10000</c:v>
                </c:pt>
              </c:numCache>
            </c:numRef>
          </c:xVal>
          <c:yVal>
            <c:numRef>
              <c:f>'WMS itemized'!$D$15:$D$20</c:f>
              <c:numCache>
                <c:formatCode>General</c:formatCode>
                <c:ptCount val="6"/>
                <c:pt idx="0">
                  <c:v>19.239999999999988</c:v>
                </c:pt>
                <c:pt idx="1">
                  <c:v>19.239999999999988</c:v>
                </c:pt>
                <c:pt idx="2">
                  <c:v>19.239999999999988</c:v>
                </c:pt>
                <c:pt idx="3">
                  <c:v>19.239999999999988</c:v>
                </c:pt>
                <c:pt idx="4">
                  <c:v>19.239999999999988</c:v>
                </c:pt>
                <c:pt idx="5">
                  <c:v>19.239999999999988</c:v>
                </c:pt>
              </c:numCache>
            </c:numRef>
          </c:yVal>
        </c:ser>
        <c:ser>
          <c:idx val="3"/>
          <c:order val="3"/>
          <c:tx>
            <c:v>total response time</c:v>
          </c:tx>
          <c:xVal>
            <c:numRef>
              <c:f>'WMS itemized'!$A$15:$A$20</c:f>
              <c:numCache>
                <c:formatCode>#,##0</c:formatCode>
                <c:ptCount val="6"/>
                <c:pt idx="0">
                  <c:v>1</c:v>
                </c:pt>
                <c:pt idx="1">
                  <c:v>10</c:v>
                </c:pt>
                <c:pt idx="2">
                  <c:v>100</c:v>
                </c:pt>
                <c:pt idx="3">
                  <c:v>1000</c:v>
                </c:pt>
                <c:pt idx="4">
                  <c:v>5000</c:v>
                </c:pt>
                <c:pt idx="5">
                  <c:v>10000</c:v>
                </c:pt>
              </c:numCache>
            </c:numRef>
          </c:xVal>
          <c:yVal>
            <c:numRef>
              <c:f>'WMS itemized'!$E$15:$E$20</c:f>
              <c:numCache>
                <c:formatCode>#,##0.00</c:formatCode>
                <c:ptCount val="6"/>
                <c:pt idx="0">
                  <c:v>34.828235294117661</c:v>
                </c:pt>
                <c:pt idx="1">
                  <c:v>95.052499999999981</c:v>
                </c:pt>
                <c:pt idx="2">
                  <c:v>217.63250000000002</c:v>
                </c:pt>
                <c:pt idx="3">
                  <c:v>372.82368421052632</c:v>
                </c:pt>
                <c:pt idx="4">
                  <c:v>844.64684210526298</c:v>
                </c:pt>
                <c:pt idx="5">
                  <c:v>1873.4133333333298</c:v>
                </c:pt>
              </c:numCache>
            </c:numRef>
          </c:yVal>
        </c:ser>
        <c:axId val="55605888"/>
        <c:axId val="55616256"/>
      </c:scatterChart>
      <c:valAx>
        <c:axId val="55605888"/>
        <c:scaling>
          <c:orientation val="minMax"/>
        </c:scaling>
        <c:axPos val="b"/>
        <c:title>
          <c:tx>
            <c:rich>
              <a:bodyPr/>
              <a:lstStyle/>
              <a:p>
                <a:pPr>
                  <a:defRPr sz="1200">
                    <a:solidFill>
                      <a:srgbClr val="002060"/>
                    </a:solidFill>
                  </a:defRPr>
                </a:pPr>
                <a:r>
                  <a:rPr lang="en-US" sz="1200">
                    <a:solidFill>
                      <a:srgbClr val="002060"/>
                    </a:solidFill>
                  </a:rPr>
                  <a:t>Data Size -KB</a:t>
                </a:r>
              </a:p>
            </c:rich>
          </c:tx>
          <c:layout/>
          <c:spPr>
            <a:noFill/>
            <a:ln w="25400">
              <a:noFill/>
            </a:ln>
          </c:spPr>
        </c:title>
        <c:numFmt formatCode="0" sourceLinked="0"/>
        <c:maj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55616256"/>
        <c:crosses val="autoZero"/>
        <c:crossBetween val="midCat"/>
      </c:valAx>
      <c:valAx>
        <c:axId val="55616256"/>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spPr>
            <a:noFill/>
            <a:ln w="25400">
              <a:noFill/>
            </a:ln>
          </c:spPr>
        </c:title>
        <c:numFmt formatCode="#,##0" sourceLinked="0"/>
        <c:majorTickMark val="none"/>
        <c:tickLblPos val="nextTo"/>
        <c:txPr>
          <a:bodyPr/>
          <a:lstStyle/>
          <a:p>
            <a:pPr>
              <a:defRPr sz="1200"/>
            </a:pPr>
            <a:endParaRPr lang="en-US"/>
          </a:p>
        </c:txPr>
        <c:crossAx val="55605888"/>
        <c:crosses val="autoZero"/>
        <c:crossBetween val="midCat"/>
      </c:valAx>
    </c:plotArea>
    <c:legend>
      <c:legendPos val="r"/>
      <c:layout>
        <c:manualLayout>
          <c:xMode val="edge"/>
          <c:yMode val="edge"/>
          <c:x val="0.17892412531002441"/>
          <c:y val="0.17256318484665273"/>
          <c:w val="0.42800211900117996"/>
          <c:h val="0.27815061578841138"/>
        </c:manualLayout>
      </c:layout>
      <c:txPr>
        <a:bodyPr/>
        <a:lstStyle/>
        <a:p>
          <a:pPr>
            <a:defRPr sz="1200"/>
          </a:pPr>
          <a:endParaRPr lang="en-US"/>
        </a:p>
      </c:txPr>
    </c:legend>
    <c:plotVisOnly val="1"/>
    <c:dispBlanksAs val="gap"/>
  </c:chart>
  <c:spPr>
    <a:solidFill>
      <a:schemeClr val="bg1"/>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sz="1400">
                <a:solidFill>
                  <a:srgbClr val="C00000"/>
                </a:solidFill>
              </a:defRPr>
            </a:pPr>
            <a:r>
              <a:rPr lang="en-US" sz="1400" dirty="0">
                <a:solidFill>
                  <a:srgbClr val="C00000"/>
                </a:solidFill>
              </a:rPr>
              <a:t>Image </a:t>
            </a:r>
            <a:r>
              <a:rPr lang="en-US" sz="1400" dirty="0" smtClean="0">
                <a:solidFill>
                  <a:srgbClr val="C00000"/>
                </a:solidFill>
              </a:rPr>
              <a:t>conversion time </a:t>
            </a:r>
          </a:p>
          <a:p>
            <a:pPr>
              <a:defRPr sz="1400">
                <a:solidFill>
                  <a:srgbClr val="C00000"/>
                </a:solidFill>
              </a:defRPr>
            </a:pPr>
            <a:r>
              <a:rPr lang="en-US" sz="1400" dirty="0" smtClean="0">
                <a:solidFill>
                  <a:srgbClr val="C00000"/>
                </a:solidFill>
              </a:rPr>
              <a:t>For different pixel resolutions</a:t>
            </a:r>
            <a:endParaRPr lang="en-US" sz="1400" dirty="0">
              <a:solidFill>
                <a:srgbClr val="C00000"/>
              </a:solidFill>
            </a:endParaRPr>
          </a:p>
        </c:rich>
      </c:tx>
      <c:layout>
        <c:manualLayout>
          <c:xMode val="edge"/>
          <c:yMode val="edge"/>
          <c:x val="0.27209090909090938"/>
          <c:y val="2.0408163265306142E-2"/>
        </c:manualLayout>
      </c:layout>
    </c:title>
    <c:plotArea>
      <c:layout>
        <c:manualLayout>
          <c:layoutTarget val="inner"/>
          <c:xMode val="edge"/>
          <c:yMode val="edge"/>
          <c:x val="0.16450268891213776"/>
          <c:y val="0.19480351414406533"/>
          <c:w val="0.81131310042555349"/>
          <c:h val="0.56957239720034958"/>
        </c:manualLayout>
      </c:layout>
      <c:barChart>
        <c:barDir val="col"/>
        <c:grouping val="clustered"/>
        <c:ser>
          <c:idx val="0"/>
          <c:order val="0"/>
          <c:tx>
            <c:v>conversion time</c:v>
          </c:tx>
          <c:cat>
            <c:strRef>
              <c:f>'WMS itemized'!$A$31:$A$34</c:f>
              <c:strCache>
                <c:ptCount val="4"/>
                <c:pt idx="0">
                  <c:v>200x200</c:v>
                </c:pt>
                <c:pt idx="1">
                  <c:v>400x400</c:v>
                </c:pt>
                <c:pt idx="2">
                  <c:v>600x600</c:v>
                </c:pt>
                <c:pt idx="3">
                  <c:v>800x800</c:v>
                </c:pt>
              </c:strCache>
            </c:strRef>
          </c:cat>
          <c:val>
            <c:numRef>
              <c:f>'WMS itemized'!$B$31:$B$34</c:f>
              <c:numCache>
                <c:formatCode>0.00</c:formatCode>
                <c:ptCount val="4"/>
                <c:pt idx="0">
                  <c:v>19.238095238095227</c:v>
                </c:pt>
                <c:pt idx="1">
                  <c:v>25.428571428571427</c:v>
                </c:pt>
                <c:pt idx="2">
                  <c:v>46.38095238095238</c:v>
                </c:pt>
                <c:pt idx="3">
                  <c:v>71.578947368418568</c:v>
                </c:pt>
              </c:numCache>
            </c:numRef>
          </c:val>
        </c:ser>
        <c:axId val="55705600"/>
        <c:axId val="55708672"/>
      </c:barChart>
      <c:catAx>
        <c:axId val="55705600"/>
        <c:scaling>
          <c:orientation val="minMax"/>
        </c:scaling>
        <c:axPos val="b"/>
        <c:title>
          <c:tx>
            <c:rich>
              <a:bodyPr/>
              <a:lstStyle/>
              <a:p>
                <a:pPr>
                  <a:defRPr sz="1200">
                    <a:solidFill>
                      <a:srgbClr val="002060"/>
                    </a:solidFill>
                  </a:defRPr>
                </a:pPr>
                <a:r>
                  <a:rPr lang="en-US" sz="1200">
                    <a:solidFill>
                      <a:srgbClr val="002060"/>
                    </a:solidFill>
                  </a:rPr>
                  <a:t>Resolution</a:t>
                </a:r>
                <a:r>
                  <a:rPr lang="en-US" sz="1200" baseline="0">
                    <a:solidFill>
                      <a:srgbClr val="002060"/>
                    </a:solidFill>
                  </a:rPr>
                  <a:t> in Pixels</a:t>
                </a:r>
                <a:endParaRPr lang="en-US" sz="1200">
                  <a:solidFill>
                    <a:srgbClr val="002060"/>
                  </a:solidFill>
                </a:endParaRPr>
              </a:p>
            </c:rich>
          </c:tx>
          <c:layout/>
        </c:title>
        <c:majorTickMark val="none"/>
        <c:tickLblPos val="nextTo"/>
        <c:txPr>
          <a:bodyPr/>
          <a:lstStyle/>
          <a:p>
            <a:pPr>
              <a:defRPr sz="1200"/>
            </a:pPr>
            <a:endParaRPr lang="en-US"/>
          </a:p>
        </c:txPr>
        <c:crossAx val="55708672"/>
        <c:crosses val="autoZero"/>
        <c:auto val="1"/>
        <c:lblAlgn val="ctr"/>
        <c:lblOffset val="100"/>
      </c:catAx>
      <c:valAx>
        <c:axId val="55708672"/>
        <c:scaling>
          <c:orientation val="minMax"/>
        </c:scaling>
        <c:axPos val="l"/>
        <c:majorGridlines/>
        <c:title>
          <c:tx>
            <c:rich>
              <a:bodyPr/>
              <a:lstStyle/>
              <a:p>
                <a:pPr>
                  <a:defRPr sz="1200">
                    <a:solidFill>
                      <a:srgbClr val="002060"/>
                    </a:solidFill>
                  </a:defRPr>
                </a:pPr>
                <a:r>
                  <a:rPr lang="en-US" sz="1200">
                    <a:solidFill>
                      <a:srgbClr val="002060"/>
                    </a:solidFill>
                  </a:rPr>
                  <a:t>Time msec</a:t>
                </a:r>
              </a:p>
            </c:rich>
          </c:tx>
          <c:layout/>
        </c:title>
        <c:numFmt formatCode="0" sourceLinked="0"/>
        <c:tickLblPos val="nextTo"/>
        <c:txPr>
          <a:bodyPr/>
          <a:lstStyle/>
          <a:p>
            <a:pPr>
              <a:defRPr sz="1200"/>
            </a:pPr>
            <a:endParaRPr lang="en-US"/>
          </a:p>
        </c:txPr>
        <c:crossAx val="55705600"/>
        <c:crosses val="autoZero"/>
        <c:crossBetween val="between"/>
      </c:valAx>
    </c:plotArea>
    <c:legend>
      <c:legendPos val="r"/>
      <c:layout>
        <c:manualLayout>
          <c:xMode val="edge"/>
          <c:yMode val="edge"/>
          <c:x val="0.19016113277102797"/>
          <c:y val="0.22409521726450857"/>
          <c:w val="0.45744175181986457"/>
          <c:h val="0.11759526409563772"/>
        </c:manualLayout>
      </c:layout>
      <c:txPr>
        <a:bodyPr/>
        <a:lstStyle/>
        <a:p>
          <a:pPr>
            <a:defRPr sz="1200"/>
          </a:pPr>
          <a:endParaRPr lang="en-US"/>
        </a:p>
      </c:txPr>
    </c:legend>
    <c:plotVisOnly val="1"/>
  </c:chart>
  <c:spPr>
    <a:solidFill>
      <a:schemeClr val="bg1"/>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0.76712</cdr:x>
      <cdr:y>0.76471</cdr:y>
    </cdr:from>
    <cdr:to>
      <cdr:x>0.87671</cdr:x>
      <cdr:y>0.84314</cdr:y>
    </cdr:to>
    <cdr:sp macro="" textlink="">
      <cdr:nvSpPr>
        <cdr:cNvPr id="2" name="TextBox 1"/>
        <cdr:cNvSpPr txBox="1"/>
      </cdr:nvSpPr>
      <cdr:spPr>
        <a:xfrm xmlns:a="http://schemas.openxmlformats.org/drawingml/2006/main">
          <a:off x="4267200" y="29718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0.39286</cdr:x>
      <cdr:y>0.51923</cdr:y>
    </cdr:from>
    <cdr:to>
      <cdr:x>0.53571</cdr:x>
      <cdr:y>0.59615</cdr:y>
    </cdr:to>
    <cdr:sp macro="" textlink="">
      <cdr:nvSpPr>
        <cdr:cNvPr id="3" name="TextBox 2"/>
        <cdr:cNvSpPr txBox="1"/>
      </cdr:nvSpPr>
      <cdr:spPr>
        <a:xfrm xmlns:a="http://schemas.openxmlformats.org/drawingml/2006/main">
          <a:off x="1676400" y="20574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dr:relSizeAnchor xmlns:cdr="http://schemas.openxmlformats.org/drawingml/2006/chartDrawing">
    <cdr:from>
      <cdr:x>0.35211</cdr:x>
      <cdr:y>0.53846</cdr:y>
    </cdr:from>
    <cdr:to>
      <cdr:x>0.54854</cdr:x>
      <cdr:y>0.59615</cdr:y>
    </cdr:to>
    <cdr:sp macro="" textlink="">
      <cdr:nvSpPr>
        <cdr:cNvPr id="5" name="Oval 4"/>
        <cdr:cNvSpPr/>
      </cdr:nvSpPr>
      <cdr:spPr>
        <a:xfrm xmlns:a="http://schemas.openxmlformats.org/drawingml/2006/main">
          <a:off x="1905000" y="2133600"/>
          <a:ext cx="1062718" cy="2286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6BE33-DDFD-4C53-A864-CDDD3EDD21A6}" type="datetimeFigureOut">
              <a:rPr lang="en-US" smtClean="0"/>
              <a:pPr/>
              <a:t>1/17/2009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8562D4-9ED0-486A-8810-1C86D44FE2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CFDCE-34E8-4926-B528-F01436E536C9}" type="datetimeFigureOut">
              <a:rPr lang="en-US" smtClean="0"/>
              <a:pPr/>
              <a:t>1/17/2009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E7DE9-532C-42C6-8C50-BF3204F045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a:t>
            </a:r>
            <a:r>
              <a:rPr lang="en-US" baseline="0" dirty="0" smtClean="0"/>
              <a:t> presentation is on my research topic – High …….systems.</a:t>
            </a:r>
          </a:p>
          <a:p>
            <a:endParaRPr lang="en-US" baseline="0" dirty="0" smtClean="0"/>
          </a:p>
          <a:p>
            <a:r>
              <a:rPr lang="en-US" baseline="0" dirty="0" smtClean="0"/>
              <a:t>SRB</a:t>
            </a:r>
          </a:p>
          <a:p>
            <a:endParaRPr lang="en-US" baseline="0" dirty="0" smtClean="0"/>
          </a:p>
          <a:p>
            <a:r>
              <a:rPr lang="en-US" baseline="0" dirty="0" smtClean="0"/>
              <a:t>Slide 5 de FEDERATION u highlight et; motivation </a:t>
            </a:r>
            <a:r>
              <a:rPr lang="en-US" baseline="0" dirty="0" err="1" smtClean="0"/>
              <a:t>olarak</a:t>
            </a:r>
            <a:r>
              <a:rPr lang="en-US" baseline="0" dirty="0" smtClean="0"/>
              <a:t> </a:t>
            </a:r>
            <a:r>
              <a:rPr lang="en-US" baseline="0" dirty="0" err="1" smtClean="0"/>
              <a:t>neden</a:t>
            </a:r>
            <a:r>
              <a:rPr lang="en-US" baseline="0" dirty="0" smtClean="0"/>
              <a:t> federation </a:t>
            </a:r>
            <a:r>
              <a:rPr lang="en-US" baseline="0" dirty="0" err="1" smtClean="0"/>
              <a:t>yapma</a:t>
            </a:r>
            <a:r>
              <a:rPr lang="en-US" baseline="0" dirty="0" smtClean="0"/>
              <a:t> </a:t>
            </a:r>
            <a:r>
              <a:rPr lang="en-US" baseline="0" dirty="0" err="1" smtClean="0"/>
              <a:t>geregi</a:t>
            </a:r>
            <a:r>
              <a:rPr lang="en-US" baseline="0" dirty="0" smtClean="0"/>
              <a:t> </a:t>
            </a:r>
            <a:r>
              <a:rPr lang="en-US" baseline="0" dirty="0" err="1" smtClean="0"/>
              <a:t>duydun</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Abstraction for transparent</a:t>
            </a:r>
            <a:r>
              <a:rPr lang="en-US" baseline="0" dirty="0" smtClean="0">
                <a:solidFill>
                  <a:schemeClr val="tx1">
                    <a:lumMod val="75000"/>
                    <a:lumOff val="25000"/>
                  </a:schemeClr>
                </a:solidFill>
              </a:rPr>
              <a:t> access to multiple types of storage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Our federator uses aggregated capability metadata file kept in its local disk.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BEC769D0-AD3A-469B-8F39-AC85D612D22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Service-level metadata describing the operations</a:t>
            </a:r>
            <a:r>
              <a:rPr lang="en-US" baseline="0" dirty="0" smtClean="0"/>
              <a:t> and content available at a service instance.</a:t>
            </a:r>
          </a:p>
          <a:p>
            <a:r>
              <a:rPr lang="en-US" dirty="0" smtClean="0"/>
              <a:t>Every OGC Web Service must have the ability to describe its abilities by returning service</a:t>
            </a:r>
            <a:r>
              <a:rPr lang="en-US" baseline="0" dirty="0" smtClean="0"/>
              <a:t> metadata in response to a </a:t>
            </a:r>
            <a:r>
              <a:rPr lang="en-US" baseline="0" dirty="0" err="1" smtClean="0"/>
              <a:t>getCapabilities</a:t>
            </a:r>
            <a:r>
              <a:rPr lang="en-US" baseline="0" dirty="0" smtClean="0"/>
              <a:t> request.</a:t>
            </a:r>
            <a:endParaRPr lang="en-US" dirty="0" smtClean="0">
              <a:solidFill>
                <a:schemeClr val="tx1">
                  <a:lumMod val="75000"/>
                  <a:lumOff val="25000"/>
                </a:schemeClr>
              </a:solidFill>
            </a:endParaRPr>
          </a:p>
          <a:p>
            <a:r>
              <a:rPr lang="en-US" dirty="0" smtClean="0">
                <a:solidFill>
                  <a:schemeClr val="tx1">
                    <a:lumMod val="75000"/>
                    <a:lumOff val="25000"/>
                  </a:schemeClr>
                </a:solidFill>
              </a:rPr>
              <a:t>Ex: Dublin Core and OAI-PMH (Open Archives Initiative Protocol for Metadata Harvesting) in digital libraries domain</a:t>
            </a:r>
          </a:p>
          <a:p>
            <a:pPr lvl="1"/>
            <a:r>
              <a:rPr lang="en-US" dirty="0" smtClean="0">
                <a:solidFill>
                  <a:schemeClr val="tx1">
                    <a:lumMod val="75000"/>
                    <a:lumOff val="25000"/>
                  </a:schemeClr>
                </a:solidFill>
              </a:rPr>
              <a:t>(Dublin Core - RDF)  - (Capability - GML) [relation mappings]</a:t>
            </a:r>
            <a:endParaRPr lang="en-GB" sz="2800" dirty="0" smtClean="0"/>
          </a:p>
          <a:p>
            <a:pPr marL="458788" lvl="1" indent="-285750">
              <a:spcBef>
                <a:spcPct val="20000"/>
              </a:spcBef>
              <a:buFontTx/>
              <a:buNone/>
            </a:pPr>
            <a:r>
              <a:rPr lang="en-GB" sz="2800" dirty="0" smtClean="0"/>
              <a:t>Dublin core: An attempt to improve resource discovery on the Web</a:t>
            </a:r>
            <a:r>
              <a:rPr lang="en-GB" sz="2800" baseline="0" dirty="0" smtClean="0"/>
              <a:t> - </a:t>
            </a:r>
            <a:r>
              <a:rPr lang="en-GB" dirty="0" smtClean="0"/>
              <a:t>now adopted more broadly</a:t>
            </a:r>
          </a:p>
          <a:p>
            <a:pPr marL="458788" lvl="1" indent="-285750">
              <a:spcBef>
                <a:spcPct val="20000"/>
              </a:spcBef>
              <a:buFontTx/>
              <a:buNone/>
            </a:pPr>
            <a:r>
              <a:rPr lang="en-US" dirty="0" smtClean="0"/>
              <a:t>15 elements for descriptive metadata:</a:t>
            </a:r>
            <a:r>
              <a:rPr lang="en-US" baseline="0" dirty="0" smtClean="0"/>
              <a:t> Title, creator, subject, description, publisher, date, type, source, format etc. - looks like end node.</a:t>
            </a:r>
          </a:p>
          <a:p>
            <a:pPr marL="458788" lvl="1" indent="-285750">
              <a:spcBef>
                <a:spcPct val="20000"/>
              </a:spcBef>
              <a:buFontTx/>
              <a:buNone/>
            </a:pPr>
            <a:r>
              <a:rPr lang="en-US" baseline="0" dirty="0" smtClean="0"/>
              <a:t>Dublin Core </a:t>
            </a:r>
            <a:r>
              <a:rPr lang="en-US" baseline="0" dirty="0" err="1" smtClean="0"/>
              <a:t>vs</a:t>
            </a:r>
            <a:r>
              <a:rPr lang="en-US" baseline="0" dirty="0" smtClean="0"/>
              <a:t> RDF (defined by W3C)    -    Capability </a:t>
            </a:r>
            <a:r>
              <a:rPr lang="en-US" baseline="0" dirty="0" err="1" smtClean="0"/>
              <a:t>vs</a:t>
            </a:r>
            <a:r>
              <a:rPr lang="en-US" baseline="0" dirty="0" smtClean="0"/>
              <a:t> GML</a:t>
            </a:r>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RDF and GML </a:t>
            </a:r>
            <a:r>
              <a:rPr lang="en-US" dirty="0" smtClean="0"/>
              <a:t>Imposes structural constraints on the expression of application data models</a:t>
            </a:r>
            <a:r>
              <a:rPr lang="en-US" baseline="0" dirty="0" smtClean="0"/>
              <a:t> </a:t>
            </a:r>
            <a:r>
              <a:rPr lang="en-US" dirty="0" smtClean="0"/>
              <a:t>for consistent </a:t>
            </a:r>
            <a:r>
              <a:rPr lang="en-US" u="sng" dirty="0" smtClean="0"/>
              <a:t>encoding</a:t>
            </a:r>
            <a:r>
              <a:rPr lang="en-US" dirty="0" smtClean="0"/>
              <a:t>, </a:t>
            </a:r>
            <a:r>
              <a:rPr lang="en-US" u="sng" dirty="0" smtClean="0"/>
              <a:t>exchange</a:t>
            </a:r>
            <a:r>
              <a:rPr lang="en-US" dirty="0" smtClean="0"/>
              <a:t> and </a:t>
            </a:r>
            <a:r>
              <a:rPr lang="en-US" u="sng" dirty="0" smtClean="0"/>
              <a:t>processing</a:t>
            </a:r>
            <a:r>
              <a:rPr lang="en-US" dirty="0" smtClean="0"/>
              <a:t> of metadata</a:t>
            </a:r>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dirty="0" smtClean="0"/>
              <a:t>Usage is different: dc elements</a:t>
            </a:r>
            <a:r>
              <a:rPr lang="en-US" baseline="0" dirty="0" smtClean="0"/>
              <a:t> for resource description is embedded in </a:t>
            </a:r>
            <a:r>
              <a:rPr lang="en-US" baseline="0" dirty="0" err="1" smtClean="0"/>
              <a:t>rdf</a:t>
            </a:r>
            <a:r>
              <a:rPr lang="en-US" baseline="0" dirty="0" smtClean="0"/>
              <a:t> documents. In GML-capability case: capability utilizes the semantics of GML elements.</a:t>
            </a:r>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Dublin core is an application of RDF data model</a:t>
            </a:r>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err="1" smtClean="0"/>
              <a:t>Dc:date</a:t>
            </a:r>
            <a:r>
              <a:rPr lang="en-US" baseline="0" dirty="0" smtClean="0"/>
              <a:t> -&gt; </a:t>
            </a:r>
            <a:r>
              <a:rPr lang="en-US" baseline="0" dirty="0" err="1" smtClean="0"/>
              <a:t>rdf:value</a:t>
            </a:r>
            <a:endParaRPr lang="en-US" baseline="0" dirty="0" smtClean="0"/>
          </a:p>
        </p:txBody>
      </p:sp>
      <p:sp>
        <p:nvSpPr>
          <p:cNvPr id="4" name="Slide Number Placeholder 3"/>
          <p:cNvSpPr>
            <a:spLocks noGrp="1"/>
          </p:cNvSpPr>
          <p:nvPr>
            <p:ph type="sldNum" sz="quarter" idx="10"/>
          </p:nvPr>
        </p:nvSpPr>
        <p:spPr/>
        <p:txBody>
          <a:bodyPr/>
          <a:lstStyle/>
          <a:p>
            <a:fld id="{BEC769D0-AD3A-469B-8F39-AC85D612D22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Capabilit</a:t>
            </a:r>
            <a:r>
              <a:rPr lang="en-US" baseline="0" dirty="0" smtClean="0"/>
              <a:t>y files schema are defined by OGC</a:t>
            </a:r>
            <a:endParaRPr lang="en-US" dirty="0" smtClean="0"/>
          </a:p>
          <a:p>
            <a:r>
              <a:rPr lang="en-US" dirty="0" smtClean="0"/>
              <a:t>&lt;</a:t>
            </a:r>
            <a:r>
              <a:rPr lang="en-US" dirty="0" err="1" smtClean="0"/>
              <a:t>LayerList</a:t>
            </a:r>
            <a:r>
              <a:rPr lang="en-US" dirty="0" smtClean="0"/>
              <a:t>&gt; and &lt;</a:t>
            </a:r>
            <a:r>
              <a:rPr lang="en-US" dirty="0" err="1" smtClean="0"/>
              <a:t>DataList</a:t>
            </a:r>
            <a:r>
              <a:rPr lang="en-US" dirty="0" smtClean="0"/>
              <a:t>&gt; tags have attribute based descriptions such as available </a:t>
            </a:r>
            <a:r>
              <a:rPr lang="en-US" dirty="0" err="1" smtClean="0"/>
              <a:t>bbox</a:t>
            </a:r>
            <a:r>
              <a:rPr lang="en-US" dirty="0" smtClean="0"/>
              <a:t>, spatial reference systems (SRS), output formats etc.</a:t>
            </a:r>
          </a:p>
          <a:p>
            <a:endParaRPr lang="en-US" dirty="0" smtClean="0"/>
          </a:p>
          <a:p>
            <a:r>
              <a:rPr lang="en-US" dirty="0" smtClean="0"/>
              <a:t>&lt;service&gt;:</a:t>
            </a:r>
          </a:p>
          <a:p>
            <a:r>
              <a:rPr lang="en-US" dirty="0" smtClean="0"/>
              <a:t>General service metadata</a:t>
            </a:r>
            <a:r>
              <a:rPr lang="en-US" baseline="0" dirty="0" smtClean="0"/>
              <a:t> as a whole. And services’ invocation point.</a:t>
            </a:r>
          </a:p>
          <a:p>
            <a:r>
              <a:rPr lang="en-US" baseline="0" dirty="0" smtClean="0"/>
              <a:t>Contact information such as names addresses etc.</a:t>
            </a:r>
          </a:p>
          <a:p>
            <a:endParaRPr lang="en-US" baseline="0" dirty="0" smtClean="0"/>
          </a:p>
          <a:p>
            <a:r>
              <a:rPr lang="en-US" baseline="0" dirty="0" smtClean="0"/>
              <a:t>&lt;Request&gt; names the actual operations that are supported. It also has some sub-tags about offered output formats and URL prefixes for each operations</a:t>
            </a:r>
          </a:p>
          <a:p>
            <a:r>
              <a:rPr lang="en-US" dirty="0" smtClean="0"/>
              <a:t>&lt;</a:t>
            </a:r>
            <a:r>
              <a:rPr lang="en-US" dirty="0" err="1" smtClean="0"/>
              <a:t>layerList</a:t>
            </a:r>
            <a:r>
              <a:rPr lang="en-US" dirty="0" smtClean="0"/>
              <a:t>&gt;:The geographic</a:t>
            </a:r>
            <a:r>
              <a:rPr lang="en-US" baseline="0" dirty="0" smtClean="0"/>
              <a:t> information content offered for a </a:t>
            </a:r>
            <a:r>
              <a:rPr lang="en-US" baseline="0" dirty="0" err="1" smtClean="0"/>
              <a:t>portroyal</a:t>
            </a:r>
            <a:r>
              <a:rPr lang="en-US" baseline="0" dirty="0" smtClean="0"/>
              <a:t> by a WMS server is </a:t>
            </a:r>
            <a:r>
              <a:rPr lang="en-US" baseline="0" dirty="0" err="1" smtClean="0"/>
              <a:t>orgnized</a:t>
            </a:r>
            <a:r>
              <a:rPr lang="en-US" baseline="0" dirty="0" smtClean="0"/>
              <a:t> into “layers”</a:t>
            </a:r>
          </a:p>
          <a:p>
            <a:r>
              <a:rPr lang="en-US" baseline="0" dirty="0" smtClean="0"/>
              <a:t>Moreover, each available map is advertised by a &lt;layer&gt; element.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WFS indicate which feature type they can serve and what operations are supported on each feature type.</a:t>
            </a:r>
            <a:endParaRPr lang="en-US" baseline="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solidFill>
                  <a:schemeClr val="tx1">
                    <a:lumMod val="75000"/>
                    <a:lumOff val="25000"/>
                  </a:schemeClr>
                </a:solidFill>
              </a:rPr>
              <a:t>Federated data sets are defined under the tags called “layer” with attribute cascaded (i.e. federated) set to 1.</a:t>
            </a:r>
          </a:p>
          <a:p>
            <a:r>
              <a:rPr lang="en-US" dirty="0" smtClean="0">
                <a:solidFill>
                  <a:schemeClr val="tx1">
                    <a:lumMod val="75000"/>
                    <a:lumOff val="25000"/>
                  </a:schemeClr>
                </a:solidFill>
              </a:rPr>
              <a:t>Since Federator is an extended WMS, aggregated capability is an extension to WMS’s standard capability.</a:t>
            </a:r>
            <a:r>
              <a:rPr lang="en-US" sz="1400" dirty="0" smtClean="0">
                <a:solidFill>
                  <a:schemeClr val="tx1">
                    <a:lumMod val="75000"/>
                    <a:lumOff val="25000"/>
                  </a:schemeClr>
                </a:solidFill>
              </a:rPr>
              <a:t> </a:t>
            </a:r>
            <a:endParaRPr lang="en-US" sz="1050" dirty="0" smtClean="0">
              <a:solidFill>
                <a:schemeClr val="tx1">
                  <a:lumMod val="75000"/>
                  <a:lumOff val="25000"/>
                </a:schemeClr>
              </a:solidFill>
            </a:endParaRPr>
          </a:p>
          <a:p>
            <a:r>
              <a:rPr lang="en-US" dirty="0" smtClean="0">
                <a:solidFill>
                  <a:schemeClr val="tx1">
                    <a:lumMod val="75000"/>
                    <a:lumOff val="25000"/>
                  </a:schemeClr>
                </a:solidFill>
              </a:rPr>
              <a:t>Federator publishes these data sets as if it’s own, and serves them as second hand</a:t>
            </a:r>
            <a:endParaRPr lang="en-US" baseline="0" dirty="0" smtClean="0"/>
          </a:p>
        </p:txBody>
      </p:sp>
      <p:sp>
        <p:nvSpPr>
          <p:cNvPr id="4" name="Slide Number Placeholder 3"/>
          <p:cNvSpPr>
            <a:spLocks noGrp="1"/>
          </p:cNvSpPr>
          <p:nvPr>
            <p:ph type="sldNum" sz="quarter" idx="10"/>
          </p:nvPr>
        </p:nvSpPr>
        <p:spPr/>
        <p:txBody>
          <a:bodyPr/>
          <a:lstStyle/>
          <a:p>
            <a:fld id="{BEC769D0-AD3A-469B-8F39-AC85D612D22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aseline="0" dirty="0" smtClean="0"/>
          </a:p>
          <a:p>
            <a:r>
              <a:rPr lang="en-US" sz="1200" baseline="0" dirty="0" smtClean="0"/>
              <a:t>.. for high-performance support in distributed map rendering.</a:t>
            </a:r>
          </a:p>
          <a:p>
            <a:endParaRPr lang="en-US" sz="1200" baseline="0" dirty="0" smtClean="0"/>
          </a:p>
          <a:p>
            <a:r>
              <a:rPr lang="en-US" sz="1200" baseline="0" dirty="0" smtClean="0"/>
              <a:t>Federated spatial database display</a:t>
            </a:r>
          </a:p>
          <a:p>
            <a:endParaRPr lang="en-US" sz="1200" baseline="0" dirty="0" smtClean="0"/>
          </a:p>
          <a:p>
            <a:r>
              <a:rPr lang="en-US" sz="1200" baseline="0" dirty="0" smtClean="0"/>
              <a:t>We propose federator-oriented data …optimization techniques for distributed map rendering</a:t>
            </a:r>
          </a:p>
        </p:txBody>
      </p:sp>
      <p:sp>
        <p:nvSpPr>
          <p:cNvPr id="4" name="Slide Number Placeholder 3"/>
          <p:cNvSpPr>
            <a:spLocks noGrp="1"/>
          </p:cNvSpPr>
          <p:nvPr>
            <p:ph type="sldNum" sz="quarter" idx="10"/>
          </p:nvPr>
        </p:nvSpPr>
        <p:spPr/>
        <p:txBody>
          <a:bodyPr/>
          <a:lstStyle/>
          <a:p>
            <a:fld id="{97EE7DE9-532C-42C6-8C50-BF3204F045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In addition to distributed nature of the data and common problems with large data movement over the internet, interoperability requirements bring up some compliance costs in</a:t>
            </a:r>
            <a:r>
              <a:rPr lang="en-US" baseline="0" dirty="0" smtClean="0">
                <a:solidFill>
                  <a:schemeClr val="tx1">
                    <a:lumMod val="75000"/>
                    <a:lumOff val="25000"/>
                  </a:schemeClr>
                </a:solidFill>
              </a:rPr>
              <a:t> </a:t>
            </a:r>
            <a:r>
              <a:rPr lang="en-US" dirty="0" smtClean="0">
                <a:solidFill>
                  <a:schemeClr val="tx1">
                    <a:lumMod val="75000"/>
                    <a:lumOff val="25000"/>
                  </a:schemeClr>
                </a:solidFill>
              </a:rPr>
              <a:t>such a distributed federated</a:t>
            </a:r>
            <a:r>
              <a:rPr lang="en-US" baseline="0" dirty="0" smtClean="0">
                <a:solidFill>
                  <a:schemeClr val="tx1">
                    <a:lumMod val="75000"/>
                    <a:lumOff val="25000"/>
                  </a:schemeClr>
                </a:solidFill>
              </a:rPr>
              <a:t> information framework.</a:t>
            </a: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1-using semi-structured data model:</a:t>
            </a:r>
          </a:p>
          <a:p>
            <a:r>
              <a:rPr lang="en-US" sz="1200" kern="1200" dirty="0" smtClean="0">
                <a:solidFill>
                  <a:schemeClr val="tx1"/>
                </a:solidFill>
                <a:latin typeface="+mn-lt"/>
                <a:ea typeface="+mn-ea"/>
                <a:cs typeface="+mn-cs"/>
              </a:rPr>
              <a:t>OGC recommends using GML data. GML carries content and the presentation tags together with the core data. </a:t>
            </a:r>
          </a:p>
          <a:p>
            <a:r>
              <a:rPr lang="en-US" sz="1200" kern="1200" dirty="0" smtClean="0">
                <a:solidFill>
                  <a:schemeClr val="tx1"/>
                </a:solidFill>
                <a:latin typeface="+mn-lt"/>
                <a:ea typeface="+mn-ea"/>
                <a:cs typeface="+mn-cs"/>
              </a:rPr>
              <a:t>That enables the data sources to be queried and displayed together</a:t>
            </a:r>
          </a:p>
          <a:p>
            <a:r>
              <a:rPr lang="en-US" sz="1200" kern="1200" dirty="0" smtClean="0">
                <a:solidFill>
                  <a:schemeClr val="tx1"/>
                </a:solidFill>
                <a:latin typeface="+mn-lt"/>
                <a:ea typeface="+mn-ea"/>
                <a:cs typeface="+mn-cs"/>
              </a:rPr>
              <a:t>Those resulting XML representations of data tend to be significantly larger than binary representations of the same data. </a:t>
            </a:r>
          </a:p>
          <a:p>
            <a:r>
              <a:rPr lang="en-US" sz="1200" kern="1200" dirty="0" smtClean="0">
                <a:solidFill>
                  <a:schemeClr val="tx1"/>
                </a:solidFill>
                <a:latin typeface="+mn-lt"/>
                <a:ea typeface="+mn-ea"/>
                <a:cs typeface="+mn-cs"/>
              </a:rPr>
              <a:t>The larger document size means that the greater bandwidth is required to transfer of data, as compared to the equivalent binary representations.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a:t>
            </a:r>
            <a:r>
              <a:rPr lang="en-US" baseline="0" dirty="0" smtClean="0">
                <a:solidFill>
                  <a:schemeClr val="tx1">
                    <a:lumMod val="75000"/>
                    <a:lumOff val="25000"/>
                  </a:schemeClr>
                </a:solidFill>
              </a:rPr>
              <a:t>There are also some characteristics of geo-data that make it difficult to design a distributed GIS with satisfactory performance.</a:t>
            </a:r>
            <a:endParaRPr lang="en-US" sz="1200" kern="1200" dirty="0" smtClean="0">
              <a:solidFill>
                <a:schemeClr val="tx1"/>
              </a:solidFill>
              <a:latin typeface="+mn-lt"/>
              <a:ea typeface="+mn-ea"/>
              <a:cs typeface="+mn-cs"/>
            </a:endParaRPr>
          </a:p>
          <a:p>
            <a:pPr>
              <a:buFontTx/>
              <a:buChar char="-"/>
            </a:pPr>
            <a:r>
              <a:rPr lang="en-US" baseline="0" dirty="0" smtClean="0">
                <a:solidFill>
                  <a:schemeClr val="tx1">
                    <a:lumMod val="75000"/>
                    <a:lumOff val="25000"/>
                  </a:schemeClr>
                </a:solidFill>
              </a:rPr>
              <a:t>Services provided by a GIS requires heavy CPU usage due to the complex computation involved in the underlying computational geometry.</a:t>
            </a:r>
          </a:p>
        </p:txBody>
      </p:sp>
      <p:sp>
        <p:nvSpPr>
          <p:cNvPr id="4" name="Slide Number Placeholder 3"/>
          <p:cNvSpPr>
            <a:spLocks noGrp="1"/>
          </p:cNvSpPr>
          <p:nvPr>
            <p:ph type="sldNum" sz="quarter" idx="10"/>
          </p:nvPr>
        </p:nvSpPr>
        <p:spPr/>
        <p:txBody>
          <a:bodyPr/>
          <a:lstStyle/>
          <a:p>
            <a:fld id="{97EE7DE9-532C-42C6-8C50-BF3204F045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In order to optimize</a:t>
            </a:r>
            <a:r>
              <a:rPr lang="en-US" sz="1200" baseline="0" dirty="0" smtClean="0">
                <a:solidFill>
                  <a:schemeClr val="tx1">
                    <a:lumMod val="75000"/>
                    <a:lumOff val="25000"/>
                  </a:schemeClr>
                </a:solidFill>
              </a:rPr>
              <a:t> range queries we applied query decomposition by partitioning their range attributes and making parallel queries instead of sending one large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Seems like a natural solution, but geo-data is variable sized and unevenly distributed.</a:t>
            </a:r>
            <a:endParaRPr lang="en-US" dirty="0" smtClean="0"/>
          </a:p>
          <a:p>
            <a:pPr lvl="0">
              <a:defRPr/>
            </a:pPr>
            <a:r>
              <a:rPr lang="en-US" dirty="0" smtClean="0"/>
              <a:t>It does not guarantee even-workload sharing.</a:t>
            </a:r>
            <a:endParaRPr lang="en-US" sz="320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address those issues by</a:t>
            </a:r>
            <a:r>
              <a:rPr lang="en-US" baseline="0" dirty="0" smtClean="0"/>
              <a:t> focusing on adaptive range query optimization</a:t>
            </a:r>
            <a:r>
              <a:rPr lang="en-US" dirty="0" smtClean="0"/>
              <a:t>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Recursive bisection method</a:t>
            </a:r>
          </a:p>
          <a:p>
            <a:r>
              <a:rPr lang="en-US" baseline="0" dirty="0" smtClean="0"/>
              <a:t>At each step find out the center of gravity on x and y coordinate </a:t>
            </a:r>
            <a:r>
              <a:rPr lang="en-US" baseline="0" dirty="0" err="1" smtClean="0"/>
              <a:t>alternatingly</a:t>
            </a:r>
            <a:endParaRPr lang="en-US" baseline="0" dirty="0" smtClean="0"/>
          </a:p>
          <a:p>
            <a:endParaRPr lang="en-US" baseline="0" dirty="0" smtClean="0"/>
          </a:p>
          <a:p>
            <a:r>
              <a:rPr lang="en-US" baseline="0" dirty="0" smtClean="0"/>
              <a:t>We use apache </a:t>
            </a:r>
            <a:r>
              <a:rPr lang="en-US" baseline="0" dirty="0" err="1" smtClean="0"/>
              <a:t>ehcache</a:t>
            </a:r>
            <a:r>
              <a:rPr lang="en-US" baseline="0" dirty="0" smtClean="0"/>
              <a:t> for WT</a:t>
            </a:r>
          </a:p>
          <a:p>
            <a:endParaRPr lang="en-US" baseline="0" dirty="0" smtClean="0"/>
          </a:p>
          <a:p>
            <a:r>
              <a:rPr lang="en-US" dirty="0" smtClean="0"/>
              <a:t>Adjustment running at the batch</a:t>
            </a:r>
          </a:p>
          <a:p>
            <a:r>
              <a:rPr lang="en-US" dirty="0" smtClean="0"/>
              <a:t>Not an actual query</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 the</a:t>
            </a:r>
            <a:r>
              <a:rPr lang="en-US" baseline="0" dirty="0" smtClean="0"/>
              <a:t> pronunciation of he word data!</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like plain http connection</a:t>
            </a:r>
          </a:p>
          <a:p>
            <a:r>
              <a:rPr lang="en-US" baseline="0" dirty="0" smtClean="0"/>
              <a:t>Single subscriber multiple NB for each WFS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solidFill>
                  <a:schemeClr val="tx1">
                    <a:lumMod val="75000"/>
                    <a:lumOff val="25000"/>
                  </a:schemeClr>
                </a:solidFill>
              </a:rPr>
              <a:t>The</a:t>
            </a:r>
            <a:r>
              <a:rPr lang="en-US" baseline="0" dirty="0" smtClean="0">
                <a:solidFill>
                  <a:schemeClr val="tx1">
                    <a:lumMod val="75000"/>
                    <a:lumOff val="25000"/>
                  </a:schemeClr>
                </a:solidFill>
              </a:rPr>
              <a:t> performance gain</a:t>
            </a:r>
            <a:r>
              <a:rPr lang="en-US" dirty="0" smtClean="0">
                <a:solidFill>
                  <a:schemeClr val="tx1">
                    <a:lumMod val="75000"/>
                    <a:lumOff val="25000"/>
                  </a:schemeClr>
                </a:solidFill>
              </a:rPr>
              <a:t> increases as the partition number increases and then increase rate decreases.</a:t>
            </a:r>
            <a:r>
              <a:rPr lang="en-US" baseline="0" dirty="0" smtClean="0">
                <a:solidFill>
                  <a:schemeClr val="tx1">
                    <a:lumMod val="75000"/>
                    <a:lumOff val="25000"/>
                  </a:schemeClr>
                </a:solidFill>
              </a:rPr>
              <a:t> </a:t>
            </a:r>
            <a:r>
              <a:rPr lang="en-US" dirty="0" smtClean="0">
                <a:solidFill>
                  <a:schemeClr val="tx1">
                    <a:lumMod val="75000"/>
                    <a:lumOff val="25000"/>
                  </a:schemeClr>
                </a:solidFill>
              </a:rPr>
              <a:t>The initial increase is due to improved load balance by reducing the effect of fluctuation in partitions’ loads,</a:t>
            </a:r>
            <a:r>
              <a:rPr lang="en-US" baseline="0" dirty="0" smtClean="0">
                <a:solidFill>
                  <a:schemeClr val="tx1">
                    <a:lumMod val="75000"/>
                    <a:lumOff val="25000"/>
                  </a:schemeClr>
                </a:solidFill>
              </a:rPr>
              <a:t> </a:t>
            </a:r>
            <a:r>
              <a:rPr lang="en-US" dirty="0" smtClean="0">
                <a:solidFill>
                  <a:schemeClr val="tx1">
                    <a:lumMod val="75000"/>
                    <a:lumOff val="25000"/>
                  </a:schemeClr>
                </a:solidFill>
              </a:rPr>
              <a:t>and the decrease is due to the non-parallelizable overheads and limited number of clusters.</a:t>
            </a:r>
            <a:endParaRPr lang="en-US" dirty="0" smtClean="0"/>
          </a:p>
          <a:p>
            <a:r>
              <a:rPr lang="en-US" dirty="0" smtClean="0"/>
              <a:t>	1	2	4</a:t>
            </a:r>
          </a:p>
          <a:p>
            <a:r>
              <a:rPr lang="en-US" dirty="0" smtClean="0"/>
              <a:t>6mb	49.0	34.2	34.1	avg:2prts  	</a:t>
            </a:r>
          </a:p>
          <a:p>
            <a:r>
              <a:rPr lang="en-US" dirty="0" smtClean="0"/>
              <a:t>4mb	49.82	26.2	19.7	avg:4prts</a:t>
            </a:r>
          </a:p>
          <a:p>
            <a:r>
              <a:rPr lang="en-US" dirty="0" smtClean="0"/>
              <a:t>2mb	52	27.3	15.8	avg:8pts</a:t>
            </a:r>
          </a:p>
          <a:p>
            <a:r>
              <a:rPr lang="en-US" dirty="0" smtClean="0"/>
              <a:t>1mb	56.9	29.6	14.6	avg:16prts</a:t>
            </a:r>
            <a:endParaRPr lang="en-US" baseline="0" dirty="0" smtClean="0"/>
          </a:p>
          <a:p>
            <a:r>
              <a:rPr lang="en-US" baseline="0" dirty="0" smtClean="0"/>
              <a:t>.5mb	59.9+62.2+63.1	32.7+32+32.5	17.6+17.9	avg:31.2prts</a:t>
            </a:r>
          </a:p>
          <a:p>
            <a:r>
              <a:rPr lang="en-US" baseline="0" dirty="0" smtClean="0"/>
              <a:t>Overhead times:</a:t>
            </a:r>
          </a:p>
          <a:p>
            <a:r>
              <a:rPr lang="en-US" dirty="0" smtClean="0"/>
              <a:t>Avg. sub-query</a:t>
            </a:r>
            <a:r>
              <a:rPr lang="en-US" baseline="0" dirty="0" smtClean="0"/>
              <a:t> creation time for a particular partition: </a:t>
            </a:r>
            <a:r>
              <a:rPr lang="en-US" dirty="0" smtClean="0"/>
              <a:t>10.89 </a:t>
            </a:r>
            <a:r>
              <a:rPr lang="en-US" dirty="0" err="1" smtClean="0"/>
              <a:t>msec</a:t>
            </a:r>
            <a:endParaRPr lang="en-US" baseline="0" dirty="0" smtClean="0"/>
          </a:p>
          <a:p>
            <a:r>
              <a:rPr lang="en-US" baseline="0" dirty="0" smtClean="0"/>
              <a:t>Merging the results: It is done in parallel and that does not effect performance – asynchronous run</a:t>
            </a:r>
          </a:p>
          <a:p>
            <a:r>
              <a:rPr lang="en-US" baseline="0" dirty="0" smtClean="0"/>
              <a:t>I/O and </a:t>
            </a:r>
            <a:r>
              <a:rPr lang="en-US" baseline="0" dirty="0" err="1" smtClean="0"/>
              <a:t>cpu</a:t>
            </a:r>
            <a:r>
              <a:rPr lang="en-US" baseline="0" dirty="0" smtClean="0"/>
              <a:t> jobs run together.</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have used REAL DATA</a:t>
            </a:r>
          </a:p>
          <a:p>
            <a:pPr eaLnBrk="1" hangingPunct="1">
              <a:spcBef>
                <a:spcPct val="0"/>
              </a:spcBef>
            </a:pPr>
            <a:endParaRPr lang="en-US" dirty="0" smtClean="0"/>
          </a:p>
          <a:p>
            <a:pPr eaLnBrk="1" hangingPunct="1">
              <a:spcBef>
                <a:spcPct val="0"/>
              </a:spcBef>
            </a:pPr>
            <a:r>
              <a:rPr lang="en-US" dirty="0" smtClean="0"/>
              <a:t>USGS: United States Geological Survey</a:t>
            </a:r>
          </a:p>
          <a:p>
            <a:pPr eaLnBrk="1" hangingPunct="1">
              <a:spcBef>
                <a:spcPct val="0"/>
              </a:spcBef>
            </a:pPr>
            <a:endParaRPr lang="en-US" dirty="0" smtClean="0"/>
          </a:p>
          <a:p>
            <a:pPr marL="0" marR="0" lvl="2"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1">
                    <a:lumMod val="65000"/>
                    <a:lumOff val="35000"/>
                  </a:schemeClr>
                </a:solidFill>
              </a:rPr>
              <a:t>Earthquake forecasting code developed by Prof. John Rundle (UC Davis) and collaborators, uses seismic archives.</a:t>
            </a:r>
          </a:p>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D5EF58-BAC7-44D1-9B04-29F0BE338050}"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Time to fetch data sets in parallel = </a:t>
            </a:r>
            <a:r>
              <a:rPr lang="en-US" dirty="0" err="1" smtClean="0"/>
              <a:t>dk</a:t>
            </a:r>
            <a:r>
              <a:rPr lang="en-US" dirty="0" smtClean="0"/>
              <a:t> : k is the index of data from the slowest server</a:t>
            </a:r>
          </a:p>
          <a:p>
            <a:pPr eaLnBrk="1" hangingPunct="1">
              <a:spcBef>
                <a:spcPct val="0"/>
              </a:spcBef>
            </a:pPr>
            <a:r>
              <a:rPr lang="en-US" dirty="0" smtClean="0"/>
              <a:t>Synchronous access = ∑(</a:t>
            </a:r>
            <a:r>
              <a:rPr lang="en-US" dirty="0" err="1" smtClean="0"/>
              <a:t>d</a:t>
            </a:r>
            <a:r>
              <a:rPr lang="en-US" baseline="-25000" dirty="0" err="1" smtClean="0"/>
              <a:t>i</a:t>
            </a:r>
            <a:r>
              <a:rPr lang="en-US" dirty="0" smtClean="0"/>
              <a:t>) </a:t>
            </a:r>
            <a:r>
              <a:rPr lang="en-US" dirty="0" err="1" smtClean="0"/>
              <a:t>i</a:t>
            </a:r>
            <a:r>
              <a:rPr lang="en-US" dirty="0" smtClean="0"/>
              <a:t>: from 1 to number of data to be fetched in parallel</a:t>
            </a:r>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645FDC-72E3-4F77-87A3-951721F4BAFC}"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Performance gain is not as much as expected from state boundaries.</a:t>
            </a:r>
          </a:p>
          <a:p>
            <a:r>
              <a:rPr lang="en-US" dirty="0" smtClean="0"/>
              <a:t>It is linear ring and partitioning is not giving exact decomposition of the objects (feature elements)</a:t>
            </a:r>
          </a:p>
          <a:p>
            <a:r>
              <a:rPr lang="en-US" dirty="0" smtClean="0"/>
              <a:t>There are minor repetitions of objects to be fetched.</a:t>
            </a:r>
          </a:p>
          <a:p>
            <a:endParaRPr lang="en-US" dirty="0" smtClean="0"/>
          </a:p>
          <a:p>
            <a:r>
              <a:rPr lang="en-US" dirty="0" smtClean="0"/>
              <a:t>For state boundaries 2 machines: gf12.ucs.indiana.edu, colorado.ccc</a:t>
            </a:r>
          </a:p>
          <a:p>
            <a:r>
              <a:rPr lang="en-US" dirty="0" smtClean="0"/>
              <a:t>WT is created by thr:2mb, no </a:t>
            </a:r>
            <a:r>
              <a:rPr lang="en-US" dirty="0" err="1" smtClean="0"/>
              <a:t>er</a:t>
            </a:r>
            <a:r>
              <a:rPr lang="en-US" dirty="0" smtClean="0"/>
              <a:t> defined</a:t>
            </a:r>
          </a:p>
          <a:p>
            <a:endParaRPr lang="en-US" dirty="0" smtClean="0"/>
          </a:p>
          <a:p>
            <a:r>
              <a:rPr lang="en-US" dirty="0" smtClean="0"/>
              <a:t>For earthquake seismic data 2 machines: gf16.ucs.indiana.edu, gf2.ucs.indiana.edu</a:t>
            </a:r>
          </a:p>
          <a:p>
            <a:r>
              <a:rPr lang="en-US" dirty="0" smtClean="0"/>
              <a:t>WT is created by thr:1mb, </a:t>
            </a:r>
            <a:r>
              <a:rPr lang="en-US" dirty="0" err="1" smtClean="0"/>
              <a:t>er</a:t>
            </a:r>
            <a:r>
              <a:rPr lang="en-US" dirty="0" smtClean="0"/>
              <a:t>=0.2</a:t>
            </a:r>
          </a:p>
        </p:txBody>
      </p:sp>
      <p:sp>
        <p:nvSpPr>
          <p:cNvPr id="4" name="Slide Number Placeholder 3"/>
          <p:cNvSpPr>
            <a:spLocks noGrp="1"/>
          </p:cNvSpPr>
          <p:nvPr>
            <p:ph type="sldNum" sz="quarter" idx="5"/>
          </p:nvPr>
        </p:nvSpPr>
        <p:spPr/>
        <p:txBody>
          <a:bodyPr/>
          <a:lstStyle/>
          <a:p>
            <a:pPr>
              <a:defRPr/>
            </a:pPr>
            <a:fld id="{696E7FC2-4C6B-4853-9EAA-13647090ECE8}"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28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Developing a proposed GIS-like federated system requires </a:t>
            </a:r>
          </a:p>
          <a:p>
            <a:endParaRPr lang="en-US" baseline="0" dirty="0" smtClean="0"/>
          </a:p>
          <a:p>
            <a:r>
              <a:rPr lang="en-US" baseline="0" dirty="0" smtClean="0"/>
              <a:t>Data and service descriptions are :By Standard bodies of the related domain.</a:t>
            </a:r>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en-US" dirty="0" smtClean="0">
                <a:solidFill>
                  <a:schemeClr val="tx1">
                    <a:lumMod val="75000"/>
                    <a:lumOff val="25000"/>
                  </a:schemeClr>
                </a:solidFill>
              </a:rPr>
              <a:t>Defines service and data attributes, and their constraints and limitations to enable clients to make valid queries and get expected results.</a:t>
            </a:r>
          </a:p>
          <a:p>
            <a:endParaRPr lang="en-US" dirty="0"/>
          </a:p>
        </p:txBody>
      </p:sp>
      <p:sp>
        <p:nvSpPr>
          <p:cNvPr id="4" name="Slide Number Placeholder 3"/>
          <p:cNvSpPr>
            <a:spLocks noGrp="1"/>
          </p:cNvSpPr>
          <p:nvPr>
            <p:ph type="sldNum" sz="quarter" idx="10"/>
          </p:nvPr>
        </p:nvSpPr>
        <p:spPr/>
        <p:txBody>
          <a:bodyPr/>
          <a:lstStyle/>
          <a:p>
            <a:fld id="{BEC769D0-AD3A-469B-8F39-AC85D612D22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2. Over the past two decades, GIS has evolved from traditional centralized mainframe and desktop systems to collaborative distributed 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collaborative distributed</a:t>
            </a:r>
            <a:r>
              <a:rPr lang="en-US" sz="1200" kern="1200" baseline="0" dirty="0" smtClean="0">
                <a:solidFill>
                  <a:schemeClr val="tx1"/>
                </a:solidFill>
                <a:latin typeface="+mn-lt"/>
                <a:ea typeface="+mn-ea"/>
                <a:cs typeface="+mn-cs"/>
              </a:rPr>
              <a:t> systems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resources span organizational disciplinary and technical boundaries and use different client-server models, data archiving systems and heterogeneous message transfer protocols.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3.The nature of the geographical applications requires seamless integration and sharing of spatial data from a variety of providers.</a:t>
            </a:r>
          </a:p>
          <a:p>
            <a:r>
              <a:rPr lang="en-US" dirty="0" smtClean="0">
                <a:solidFill>
                  <a:schemeClr val="tx1">
                    <a:lumMod val="75000"/>
                    <a:lumOff val="25000"/>
                  </a:schemeClr>
                </a:solidFill>
              </a:rPr>
              <a:t>By the federated GIS we mean displaying information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Geographical applications are mostly DM applications and Decision making in Geographic Information Systems (GIS) increasingly…</a:t>
            </a:r>
            <a:endParaRPr lang="en-US" sz="1200" kern="1200" dirty="0" smtClean="0">
              <a:solidFill>
                <a:schemeClr val="tx1"/>
              </a:solidFill>
              <a:latin typeface="+mn-lt"/>
              <a:ea typeface="+mn-ea"/>
              <a:cs typeface="+mn-cs"/>
            </a:endParaRPr>
          </a:p>
          <a:p>
            <a:r>
              <a:rPr lang="en-US" dirty="0" smtClean="0">
                <a:solidFill>
                  <a:schemeClr val="tx1">
                    <a:lumMod val="75000"/>
                    <a:lumOff val="25000"/>
                  </a:schemeClr>
                </a:solidFill>
              </a:rPr>
              <a:t>Maps are complex structures composed of layers </a:t>
            </a:r>
            <a:r>
              <a:rPr lang="en-US" sz="1800" dirty="0" smtClean="0">
                <a:solidFill>
                  <a:schemeClr val="tx1">
                    <a:lumMod val="75000"/>
                    <a:lumOff val="25000"/>
                  </a:schemeClr>
                </a:solidFill>
              </a:rPr>
              <a:t>rendered from potentially separate data source</a:t>
            </a:r>
          </a:p>
          <a:p>
            <a:endParaRPr lang="en-US" sz="1800"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In order to support this we proposed a federation framework</a:t>
            </a:r>
          </a:p>
          <a:p>
            <a:endParaRPr lang="en-US" sz="180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Abstract Components and data flow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We will need the domain-specific equivalents of the WMS</a:t>
            </a:r>
            <a:r>
              <a:rPr lang="en-US" baseline="0" dirty="0" smtClean="0">
                <a:solidFill>
                  <a:schemeClr val="tx1">
                    <a:lumMod val="75000"/>
                    <a:lumOff val="25000"/>
                  </a:schemeClr>
                </a:solidFill>
              </a:rPr>
              <a:t> and WFS</a:t>
            </a:r>
            <a:r>
              <a:rPr lang="en-US" dirty="0" smtClean="0">
                <a:solidFill>
                  <a:schemeClr val="tx1">
                    <a:lumMod val="75000"/>
                    <a:lumOff val="25000"/>
                  </a:schemeClr>
                </a:solidFill>
              </a:rPr>
              <a:t> </a:t>
            </a:r>
            <a:endParaRPr lang="en-US" dirty="0" smtClean="0"/>
          </a:p>
          <a:p>
            <a:pPr>
              <a:defRPr/>
            </a:pPr>
            <a:r>
              <a:rPr lang="en-US" dirty="0" smtClean="0">
                <a:solidFill>
                  <a:schemeClr val="tx1">
                    <a:lumMod val="75000"/>
                    <a:lumOff val="25000"/>
                  </a:schemeClr>
                </a:solidFill>
              </a:rPr>
              <a:t>Feature Service (</a:t>
            </a:r>
            <a:r>
              <a:rPr lang="en-US" dirty="0" smtClean="0">
                <a:solidFill>
                  <a:srgbClr val="C00000"/>
                </a:solidFill>
              </a:rPr>
              <a:t>ASFS</a:t>
            </a:r>
            <a:r>
              <a:rPr lang="en-US" dirty="0" smtClean="0">
                <a:solidFill>
                  <a:schemeClr val="tx1">
                    <a:lumMod val="75000"/>
                    <a:lumOff val="25000"/>
                  </a:schemeClr>
                </a:solidFill>
              </a:rPr>
              <a:t>) -&gt; WFS :Serving data in common language (ASL)</a:t>
            </a:r>
          </a:p>
          <a:p>
            <a:pPr>
              <a:defRPr/>
            </a:pPr>
            <a:r>
              <a:rPr lang="en-US" dirty="0" smtClean="0">
                <a:solidFill>
                  <a:schemeClr val="tx1">
                    <a:lumMod val="75000"/>
                    <a:lumOff val="25000"/>
                  </a:schemeClr>
                </a:solidFill>
              </a:rPr>
              <a:t>Rendering Services (</a:t>
            </a:r>
            <a:r>
              <a:rPr lang="en-US" dirty="0" smtClean="0">
                <a:solidFill>
                  <a:srgbClr val="C00000"/>
                </a:solidFill>
              </a:rPr>
              <a:t>ASVS</a:t>
            </a:r>
            <a:r>
              <a:rPr lang="en-US" dirty="0" smtClean="0">
                <a:solidFill>
                  <a:schemeClr val="tx1">
                    <a:lumMod val="75000"/>
                    <a:lumOff val="25000"/>
                  </a:schemeClr>
                </a:solidFill>
              </a:rPr>
              <a:t>) -&gt; WMS : Visualizes information and provides a way of navigating ASFS compatible/mediated data resources</a:t>
            </a:r>
          </a:p>
          <a:p>
            <a:endParaRPr lang="en-US" baseline="0" dirty="0" smtClean="0"/>
          </a:p>
          <a:p>
            <a:r>
              <a:rPr lang="en-US" baseline="0" dirty="0" smtClean="0"/>
              <a:t>Federator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It is actually an ASVS but with an extended capabilities for capability federation and interacting and integrating multiple servers providing data in hierarchical/integrated data views defined in capabilities metadata.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endParaRPr>
          </a:p>
          <a:p>
            <a:r>
              <a:rPr lang="en-US" dirty="0" smtClean="0"/>
              <a:t>ASL is</a:t>
            </a:r>
            <a:r>
              <a:rPr lang="en-US" baseline="0" dirty="0" smtClean="0"/>
              <a:t> domain specific XML-encoded common data model containing content and representation tags. </a:t>
            </a:r>
            <a:endParaRPr lang="en-US" dirty="0" smtClean="0"/>
          </a:p>
          <a:p>
            <a:endParaRPr lang="en-US" dirty="0" smtClean="0"/>
          </a:p>
          <a:p>
            <a:r>
              <a:rPr lang="en-US" dirty="0" smtClean="0"/>
              <a:t>ASVS must</a:t>
            </a:r>
            <a:r>
              <a:rPr lang="en-US" baseline="0" dirty="0" smtClean="0"/>
              <a:t> visualize information and provide a way of navigating ASFS and their underlying database. </a:t>
            </a:r>
          </a:p>
          <a:p>
            <a:r>
              <a:rPr lang="en-US" baseline="0" dirty="0" smtClean="0"/>
              <a:t>ASVS make successive queries to the related ASVSs to get the ASL data and render it to create final display for its clients. They provide comprehensible information in display formats.</a:t>
            </a:r>
          </a:p>
          <a:p>
            <a:endParaRPr lang="en-US" baseline="0" dirty="0" smtClean="0"/>
          </a:p>
          <a:p>
            <a:r>
              <a:rPr lang="en-US" baseline="0" dirty="0" smtClean="0"/>
              <a:t>ASFS are annotation services providing heterogeneous data in common data model (ASL) with an attribute-based query capability. </a:t>
            </a:r>
          </a:p>
          <a:p>
            <a:endParaRPr lang="en-US" baseline="0" dirty="0" smtClean="0"/>
          </a:p>
          <a:p>
            <a:r>
              <a:rPr lang="en-US" baseline="0" dirty="0" smtClean="0"/>
              <a:t>Capability helps clients to make valid requests for its successive queries. </a:t>
            </a:r>
          </a:p>
          <a:p>
            <a:r>
              <a:rPr lang="en-US" baseline="0" dirty="0" smtClean="0"/>
              <a:t>Capability basically provides information about the data sets and operations available on them with communication protocols, return types, attribute-based constraints, etc.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see the applicability of the GIS-style information model given, we have surveyed two science domains (Astronomy and Chemistry). Table 15 presents the results briefly in terms of service counterparts (ASIS vs. science domains)</a:t>
            </a:r>
          </a:p>
          <a:p>
            <a:endParaRPr lang="en-US" sz="1200" kern="1200" dirty="0" smtClean="0">
              <a:solidFill>
                <a:schemeClr val="tx1"/>
              </a:solidFill>
              <a:latin typeface="+mn-lt"/>
              <a:ea typeface="+mn-ea"/>
              <a:cs typeface="+mn-cs"/>
            </a:endParaRPr>
          </a:p>
          <a:p>
            <a:r>
              <a:rPr lang="en-US" dirty="0" smtClean="0"/>
              <a:t>IVOA: </a:t>
            </a:r>
            <a:r>
              <a:rPr lang="en-US" sz="1200" kern="1200" dirty="0" smtClean="0">
                <a:solidFill>
                  <a:schemeClr val="tx1"/>
                </a:solidFill>
                <a:latin typeface="+mn-lt"/>
                <a:ea typeface="+mn-ea"/>
                <a:cs typeface="+mn-cs"/>
              </a:rPr>
              <a:t>International Virtual Observatory Alliance</a:t>
            </a:r>
          </a:p>
          <a:p>
            <a:r>
              <a:rPr lang="en-US" sz="1200" kern="1200" dirty="0" smtClean="0">
                <a:solidFill>
                  <a:schemeClr val="tx1"/>
                </a:solidFill>
                <a:latin typeface="+mn-lt"/>
                <a:ea typeface="+mn-ea"/>
                <a:cs typeface="+mn-cs"/>
              </a:rPr>
              <a:t>FITS: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Flexible Image Transfer</a:t>
            </a:r>
          </a:p>
          <a:p>
            <a:endParaRPr lang="en-US" sz="1200" kern="1200" dirty="0" smtClean="0">
              <a:solidFill>
                <a:schemeClr val="tx1"/>
              </a:solidFill>
              <a:latin typeface="+mn-lt"/>
              <a:ea typeface="+mn-ea"/>
              <a:cs typeface="+mn-cs"/>
            </a:endParaRPr>
          </a:p>
          <a:p>
            <a:r>
              <a:rPr lang="en-US" dirty="0" err="1" smtClean="0"/>
              <a:t>SkyNodes</a:t>
            </a:r>
            <a:r>
              <a:rPr lang="en-US" baseline="0" dirty="0" smtClean="0"/>
              <a:t> are queried with ADQL </a:t>
            </a:r>
            <a:r>
              <a:rPr lang="en-US" sz="1200" kern="1200" dirty="0" smtClean="0">
                <a:solidFill>
                  <a:schemeClr val="tx1"/>
                </a:solidFill>
                <a:latin typeface="+mn-lt"/>
                <a:ea typeface="+mn-ea"/>
                <a:cs typeface="+mn-cs"/>
              </a:rPr>
              <a:t>Astronomy Distributed Query Language</a:t>
            </a:r>
            <a:endParaRPr lang="en-US" dirty="0"/>
          </a:p>
        </p:txBody>
      </p:sp>
      <p:sp>
        <p:nvSpPr>
          <p:cNvPr id="4" name="Slide Number Placeholder 3"/>
          <p:cNvSpPr>
            <a:spLocks noGrp="1"/>
          </p:cNvSpPr>
          <p:nvPr>
            <p:ph type="sldNum" sz="quarter" idx="10"/>
          </p:nvPr>
        </p:nvSpPr>
        <p:spPr/>
        <p:txBody>
          <a:bodyPr/>
          <a:lstStyle/>
          <a:p>
            <a:fld id="{BEC769D0-AD3A-469B-8F39-AC85D612D22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B4B0B71-0635-4BAB-A9D5-F1157BE62128}"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common data model based on content and presentation</a:t>
            </a:r>
          </a:p>
          <a:p>
            <a:r>
              <a:rPr lang="en-US" baseline="0" dirty="0" smtClean="0"/>
              <a:t>We can also further query the data layers based on their attributes </a:t>
            </a:r>
          </a:p>
          <a:p>
            <a:r>
              <a:rPr lang="en-US" baseline="0" dirty="0" smtClean="0"/>
              <a:t>Presentation tags are used for displaying.</a:t>
            </a:r>
          </a:p>
          <a:p>
            <a:endParaRPr lang="en-US" baseline="0" dirty="0" smtClean="0"/>
          </a:p>
          <a:p>
            <a:r>
              <a:rPr lang="en-US" baseline="0" dirty="0" smtClean="0"/>
              <a:t>Interactive Information Visualization tools provide researcher with remarkable capabilities to support discovery. By combining powerful data mining methods with user-controlled interfaces, users are able to benefit distributed heterogeneous data sources (access/attribute-based-query/display) from a single access point. </a:t>
            </a:r>
          </a:p>
          <a:p>
            <a:endParaRPr lang="en-US" baseline="0" dirty="0" smtClean="0"/>
          </a:p>
          <a:p>
            <a:r>
              <a:rPr lang="en-US" baseline="0" dirty="0" smtClean="0"/>
              <a:t>Users can begin with an overview, zoom-in on areas of interests, filter-out un-wanted items/layers, and click for details-on-demand. </a:t>
            </a:r>
          </a:p>
          <a:p>
            <a:r>
              <a:rPr lang="en-US" baseline="0" dirty="0" smtClean="0"/>
              <a:t>With careful design and efficient algorithms, OGC provided data-layers can be enriched with some other data and/or processing resources.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 In order to provide interoperable</a:t>
            </a:r>
            <a:r>
              <a:rPr lang="en-US" baseline="0" dirty="0" smtClean="0"/>
              <a:t> and extensible GIS framework, we adopted domain-specific standard specifications for data model and online-services from OGC.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WMS and WFS are two major services defined by OGC for creating a basic GIS framework enabling information rendering from heterogeneous data sources as map images.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ISO/TC211 defines a high-level data model for public sectors, such as governments, federal agencies, and professional organization.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a:t>
            </a:r>
            <a:r>
              <a:rPr lang="en-US" baseline="0" dirty="0" smtClean="0"/>
              <a:t> the other hand, OGC is interested in developing both abstract definitions of Open GIS frameworks and technical implementations details of data models and to a lesser extend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WMS produces maps from the geographic data in GML provided by WFS. It also enables attribute/feature based data querying over data display by its standard service interfaces. OGC’s WFS implementation specification defines interfaces for data access and manipulation operations on geographic features. Via its standard service interfaces, a web user/client can combine, use and manage geo-data from different sources by invoking several standard operations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Image conversion time in Figure is for resolution 400x400 in pixel.</a:t>
            </a:r>
          </a:p>
          <a:p>
            <a:pPr lvl="1"/>
            <a:r>
              <a:rPr lang="en-US" dirty="0" smtClean="0">
                <a:solidFill>
                  <a:schemeClr val="tx1">
                    <a:lumMod val="75000"/>
                    <a:lumOff val="25000"/>
                  </a:schemeClr>
                </a:solidFill>
              </a:rPr>
              <a:t>Sample image conversion values are for JPEG creation</a:t>
            </a:r>
          </a:p>
          <a:p>
            <a:pPr lvl="1"/>
            <a:r>
              <a:rPr lang="en-US" dirty="0" smtClean="0">
                <a:solidFill>
                  <a:schemeClr val="tx1">
                    <a:lumMod val="75000"/>
                    <a:lumOff val="25000"/>
                  </a:schemeClr>
                </a:solidFill>
              </a:rPr>
              <a:t>Average conversion time:25.43msec</a:t>
            </a:r>
          </a:p>
          <a:p>
            <a:r>
              <a:rPr lang="en-US" dirty="0" smtClean="0">
                <a:solidFill>
                  <a:schemeClr val="tx1">
                    <a:lumMod val="75000"/>
                    <a:lumOff val="25000"/>
                  </a:schemeClr>
                </a:solidFill>
              </a:rPr>
              <a:t>Image conversion time changes based on </a:t>
            </a:r>
          </a:p>
          <a:p>
            <a:pPr lvl="1"/>
            <a:r>
              <a:rPr lang="en-US" dirty="0" smtClean="0">
                <a:solidFill>
                  <a:schemeClr val="tx1">
                    <a:lumMod val="75000"/>
                    <a:lumOff val="25000"/>
                  </a:schemeClr>
                </a:solidFill>
              </a:rPr>
              <a:t>map images’ user-defined resolution values </a:t>
            </a:r>
          </a:p>
          <a:p>
            <a:pPr lvl="1"/>
            <a:r>
              <a:rPr lang="en-US" dirty="0" smtClean="0">
                <a:solidFill>
                  <a:schemeClr val="tx1">
                    <a:lumMod val="75000"/>
                    <a:lumOff val="25000"/>
                  </a:schemeClr>
                </a:solidFill>
              </a:rPr>
              <a:t>Requested image format such as JPEG.</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queries are created from these attributes and their</a:t>
            </a:r>
            <a:r>
              <a:rPr lang="en-US" baseline="0" dirty="0" smtClean="0"/>
              <a:t> constraint range values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1.2.</a:t>
            </a:r>
            <a:r>
              <a:rPr lang="en-US" sz="1200" kern="1200" baseline="0" dirty="0" smtClean="0">
                <a:solidFill>
                  <a:schemeClr val="tx1"/>
                </a:solidFill>
                <a:latin typeface="+mn-lt"/>
                <a:ea typeface="+mn-ea"/>
                <a:cs typeface="+mn-cs"/>
              </a:rPr>
              <a:t> stateless: needs to complete whole response to transfer transaction. But it might causes memory exception to create whole GML response.</a:t>
            </a:r>
          </a:p>
          <a:p>
            <a:pPr rtl="0" eaLnBrk="1" latinLnBrk="0" hangingPunct="1"/>
            <a:endParaRPr lang="en-US" sz="1200" kern="1200" dirty="0" smtClean="0">
              <a:solidFill>
                <a:schemeClr val="tx1"/>
              </a:solidFill>
              <a:latin typeface="+mn-lt"/>
              <a:ea typeface="+mn-ea"/>
              <a:cs typeface="+mn-cs"/>
            </a:endParaRPr>
          </a:p>
          <a:p>
            <a:pPr rtl="0" eaLnBrk="1" latinLnBrk="0" hangingPunct="1"/>
            <a:r>
              <a:rPr lang="en-US" sz="1200" kern="1200" dirty="0" smtClean="0">
                <a:solidFill>
                  <a:schemeClr val="tx1"/>
                </a:solidFill>
                <a:latin typeface="+mn-lt"/>
                <a:ea typeface="+mn-ea"/>
                <a:cs typeface="+mn-cs"/>
              </a:rPr>
              <a:t>Initial problems regarding data transfer and rendering in GIS developed in accordance with Open Standards</a:t>
            </a:r>
            <a:endParaRPr lang="en-US" dirty="0" smtClean="0"/>
          </a:p>
          <a:p>
            <a:pPr rtl="0" eaLnBrk="1" latinLnBrk="0" hangingPunct="1"/>
            <a:r>
              <a:rPr lang="en-US" sz="1200" kern="1200" dirty="0" smtClean="0">
                <a:solidFill>
                  <a:schemeClr val="tx1"/>
                </a:solidFill>
                <a:latin typeface="+mn-lt"/>
                <a:ea typeface="+mn-ea"/>
                <a:cs typeface="+mn-cs"/>
              </a:rPr>
              <a:t>HTTP based query/response does not allow large scale data move</a:t>
            </a:r>
            <a:endParaRPr lang="en-US" dirty="0" smtClean="0"/>
          </a:p>
          <a:p>
            <a:r>
              <a:rPr lang="en-US" sz="1200" kern="1200" dirty="0" smtClean="0">
                <a:solidFill>
                  <a:schemeClr val="tx1"/>
                </a:solidFill>
                <a:latin typeface="+mn-lt"/>
                <a:ea typeface="+mn-ea"/>
                <a:cs typeface="+mn-cs"/>
              </a:rPr>
              <a:t>Rendering large scale XML data with common xml processors had some problems such as </a:t>
            </a:r>
            <a:r>
              <a:rPr lang="en-US" sz="1200" kern="1200" dirty="0" err="1" smtClean="0">
                <a:solidFill>
                  <a:schemeClr val="tx1"/>
                </a:solidFill>
                <a:latin typeface="+mn-lt"/>
                <a:ea typeface="+mn-ea"/>
                <a:cs typeface="+mn-cs"/>
              </a:rPr>
              <a:t>mem</a:t>
            </a:r>
            <a:r>
              <a:rPr lang="en-US" sz="1200" kern="1200" dirty="0" smtClean="0">
                <a:solidFill>
                  <a:schemeClr val="tx1"/>
                </a:solidFill>
                <a:latin typeface="+mn-lt"/>
                <a:ea typeface="+mn-ea"/>
                <a:cs typeface="+mn-cs"/>
              </a:rPr>
              <a:t> exception</a:t>
            </a:r>
          </a:p>
          <a:p>
            <a:endParaRPr lang="en-US" sz="1200" kern="1200" dirty="0" smtClean="0">
              <a:solidFill>
                <a:schemeClr val="tx1"/>
              </a:solidFill>
              <a:latin typeface="+mn-lt"/>
              <a:ea typeface="+mn-ea"/>
              <a:cs typeface="+mn-cs"/>
            </a:endParaRPr>
          </a:p>
          <a:p>
            <a:r>
              <a:rPr lang="en-US" dirty="0" smtClean="0"/>
              <a:t>The streaming</a:t>
            </a:r>
            <a:r>
              <a:rPr lang="en-US" baseline="0" dirty="0" smtClean="0"/>
              <a:t> technique is commonly used in transmitting multimedia contents. For web browsing images, streaming is not very crucial; the required number of pixels will be limited by the web browser’s screen size.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 The internet and its</a:t>
            </a:r>
            <a:r>
              <a:rPr lang="en-US" baseline="0" dirty="0" smtClean="0"/>
              <a:t> associated web programming models have revolutionized accessibility to data/information sources. </a:t>
            </a:r>
          </a:p>
          <a:p>
            <a:r>
              <a:rPr lang="en-US" baseline="0" dirty="0" smtClean="0"/>
              <a:t>To be able to produce knowledge from these data resources, they need to be shared, integrated and federated.</a:t>
            </a:r>
          </a:p>
          <a:p>
            <a:r>
              <a:rPr lang="en-US" baseline="0" dirty="0" smtClean="0"/>
              <a:t>In order to be able to integrate the data/information, they need to be interoperable and provided with standard service interfaces.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in the real world, data is kept in different formats and stored in numerous incompatible storages and provided by heterogeneous systems and internet protocols.</a:t>
            </a:r>
            <a:endParaRPr lang="en-US" sz="2000" dirty="0" smtClean="0">
              <a:solidFill>
                <a:schemeClr val="tx1">
                  <a:lumMod val="75000"/>
                  <a:lumOff val="25000"/>
                </a:schemeClr>
              </a:solidFill>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Because of the interoperability-compliance costs and common problems with distributed nature of data and ownership issues, accessing/querying the data does not scale with data size.</a:t>
            </a:r>
          </a:p>
          <a:p>
            <a:r>
              <a:rPr lang="en-US" sz="1200" kern="1200" baseline="0" dirty="0" smtClean="0">
                <a:solidFill>
                  <a:schemeClr val="tx1"/>
                </a:solidFill>
                <a:latin typeface="+mn-lt"/>
                <a:ea typeface="+mn-ea"/>
                <a:cs typeface="+mn-cs"/>
              </a:rPr>
              <a:t>On the other hand, </a:t>
            </a:r>
          </a:p>
          <a:p>
            <a:pPr marL="514350" lvl="1" indent="-514350">
              <a:buFont typeface="Courier New" pitchFamily="49" charset="0"/>
              <a:buNone/>
            </a:pPr>
            <a:r>
              <a:rPr lang="en-US" sz="2200" dirty="0" smtClean="0">
                <a:solidFill>
                  <a:schemeClr val="tx1">
                    <a:lumMod val="75000"/>
                    <a:lumOff val="25000"/>
                  </a:schemeClr>
                </a:solidFill>
              </a:rPr>
              <a:t>GIS require large data movement, processing and rendering in a responsive manner</a:t>
            </a:r>
          </a:p>
          <a:p>
            <a:pPr marL="914400" lvl="2" indent="-514350">
              <a:buFont typeface="Courier New" pitchFamily="49" charset="0"/>
              <a:buChar char="o"/>
            </a:pPr>
            <a:r>
              <a:rPr lang="en-US" sz="1800" dirty="0" smtClean="0">
                <a:solidFill>
                  <a:schemeClr val="tx1">
                    <a:lumMod val="75000"/>
                    <a:lumOff val="25000"/>
                  </a:schemeClr>
                </a:solidFill>
              </a:rPr>
              <a:t>Decision making for building early-warning systems</a:t>
            </a:r>
          </a:p>
          <a:p>
            <a:pPr marL="914400" lvl="2" indent="-514350">
              <a:buFont typeface="Courier New" pitchFamily="49" charset="0"/>
              <a:buChar char="o"/>
            </a:pPr>
            <a:r>
              <a:rPr lang="en-US" sz="1800" dirty="0" smtClean="0">
                <a:solidFill>
                  <a:srgbClr val="FF0000"/>
                </a:solidFill>
              </a:rPr>
              <a:t>Crisis management for homeland security and natural disasters etc</a:t>
            </a:r>
            <a:r>
              <a:rPr lang="en-US" sz="1800" dirty="0" smtClean="0">
                <a:solidFill>
                  <a:schemeClr val="tx1">
                    <a:lumMod val="75000"/>
                    <a:lumOff val="25000"/>
                  </a:schemeClr>
                </a:solidFill>
              </a:rPr>
              <a:t>.</a:t>
            </a:r>
            <a:endParaRPr lang="en-US" sz="1200" kern="1200" baseline="0" dirty="0" smtClean="0">
              <a:solidFill>
                <a:schemeClr val="tx1"/>
              </a:solidFill>
              <a:latin typeface="+mn-lt"/>
              <a:ea typeface="+mn-ea"/>
              <a:cs typeface="+mn-cs"/>
            </a:endParaRPr>
          </a:p>
          <a:p>
            <a:pPr marL="457200" marR="0" lvl="1" indent="-514350" algn="l" defTabSz="914400" rtl="0" eaLnBrk="1" fontAlgn="auto" latinLnBrk="0" hangingPunct="1">
              <a:lnSpc>
                <a:spcPct val="100000"/>
              </a:lnSpc>
              <a:spcBef>
                <a:spcPts val="0"/>
              </a:spcBef>
              <a:spcAft>
                <a:spcPts val="0"/>
              </a:spcAft>
              <a:buClrTx/>
              <a:buSzTx/>
              <a:buFont typeface="Courier New" pitchFamily="49" charset="0"/>
              <a:buNone/>
              <a:tabLst/>
              <a:defRPr/>
            </a:pPr>
            <a:r>
              <a:rPr lang="en-US" sz="1800" dirty="0" smtClean="0"/>
              <a:t>3. </a:t>
            </a:r>
            <a:r>
              <a:rPr lang="en-US" sz="1800" dirty="0" smtClean="0">
                <a:solidFill>
                  <a:schemeClr val="tx1">
                    <a:lumMod val="75000"/>
                    <a:lumOff val="25000"/>
                  </a:schemeClr>
                </a:solidFill>
              </a:rPr>
              <a:t>By using conventional communication networks, storage and computation resources, we obtained high degree of responsiveness.</a:t>
            </a:r>
            <a:endParaRPr lang="en-US" sz="1800" dirty="0" smtClean="0"/>
          </a:p>
          <a:p>
            <a:pPr marL="457200" marR="0" lvl="1" indent="-514350" algn="l" defTabSz="914400" rtl="0" eaLnBrk="1" fontAlgn="auto" latinLnBrk="0" hangingPunct="1">
              <a:lnSpc>
                <a:spcPct val="100000"/>
              </a:lnSpc>
              <a:spcBef>
                <a:spcPts val="0"/>
              </a:spcBef>
              <a:spcAft>
                <a:spcPts val="0"/>
              </a:spcAft>
              <a:buClrTx/>
              <a:buSzTx/>
              <a:buFont typeface="Courier New" pitchFamily="49" charset="0"/>
              <a:buNone/>
              <a:tabLst/>
              <a:defRPr/>
            </a:pPr>
            <a:r>
              <a:rPr lang="en-US" sz="1800" dirty="0" smtClean="0"/>
              <a:t>Why is this problem you've worked on important </a:t>
            </a:r>
          </a:p>
          <a:p>
            <a:pPr marL="457200" marR="0" lvl="1" indent="-514350" algn="l" defTabSz="914400" rtl="0" eaLnBrk="1" fontAlgn="auto" latinLnBrk="0" hangingPunct="1">
              <a:lnSpc>
                <a:spcPct val="100000"/>
              </a:lnSpc>
              <a:spcBef>
                <a:spcPts val="0"/>
              </a:spcBef>
              <a:spcAft>
                <a:spcPts val="0"/>
              </a:spcAft>
              <a:buClrTx/>
              <a:buSzTx/>
              <a:buFont typeface="Courier New" pitchFamily="49" charset="0"/>
              <a:buNone/>
              <a:tabLst/>
              <a:defRPr/>
            </a:pPr>
            <a:endParaRPr lang="en-US" sz="180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Throughout the performance slides, we will be working on two-layers for simplicity.</a:t>
            </a:r>
          </a:p>
          <a:p>
            <a:pPr>
              <a:spcBef>
                <a:spcPct val="0"/>
              </a:spcBef>
            </a:pPr>
            <a:r>
              <a:rPr lang="en-US" baseline="0" dirty="0" smtClean="0"/>
              <a:t>These are the layers actually used in real geo-science applications Pattern Informatics and Virtual California</a:t>
            </a:r>
          </a:p>
          <a:p>
            <a:pPr>
              <a:spcBef>
                <a:spcPct val="0"/>
              </a:spcBef>
            </a:pPr>
            <a:endParaRPr lang="en-US" baseline="0" dirty="0" smtClean="0"/>
          </a:p>
          <a:p>
            <a:pPr>
              <a:spcBef>
                <a:spcPct val="0"/>
              </a:spcBef>
            </a:pPr>
            <a:r>
              <a:rPr lang="en-US" baseline="0" dirty="0" smtClean="0"/>
              <a:t>Performance enhancing design techniques are mostly focusing on XML-encoded common data model (GML) handling (transfer/rendering/display) </a:t>
            </a:r>
          </a:p>
          <a:p>
            <a:pPr>
              <a:spcBef>
                <a:spcPct val="0"/>
              </a:spcBef>
            </a:pPr>
            <a:r>
              <a:rPr lang="en-US" baseline="0" dirty="0" smtClean="0"/>
              <a:t>In this sense, GML data is fetched, rendered and overlaid on NASA satellite map images which is shown as layer 2 in the figure.</a:t>
            </a:r>
          </a:p>
          <a:p>
            <a:pPr>
              <a:spcBef>
                <a:spcPct val="0"/>
              </a:spcBef>
            </a:pPr>
            <a:endParaRPr lang="en-US" baseline="0" dirty="0" smtClean="0"/>
          </a:p>
          <a:p>
            <a:pPr>
              <a:spcBef>
                <a:spcPct val="0"/>
              </a:spcBef>
            </a:pPr>
            <a:r>
              <a:rPr lang="en-US" baseline="0" dirty="0" smtClean="0"/>
              <a:t>Binary map images are fast enough to access and display. Because there is no need burdening query and data conversion as it is done for GML.</a:t>
            </a:r>
          </a:p>
          <a:p>
            <a:pPr>
              <a:spcBef>
                <a:spcPct val="0"/>
              </a:spcBef>
            </a:pPr>
            <a:r>
              <a:rPr lang="en-US" baseline="0" dirty="0" smtClean="0">
                <a:solidFill>
                  <a:schemeClr val="tx1">
                    <a:lumMod val="75000"/>
                    <a:lumOff val="25000"/>
                  </a:schemeClr>
                </a:solidFill>
              </a:rPr>
              <a:t>We also have integrated and used Google Map as base map layer to overlay GML data. But not shown here.</a:t>
            </a:r>
            <a:endParaRPr lang="en-US" baseline="0" dirty="0" smtClean="0"/>
          </a:p>
          <a:p>
            <a:pPr>
              <a:spcBef>
                <a:spcPct val="0"/>
              </a:spcBef>
            </a:pPr>
            <a:endParaRPr lang="en-US" baseline="0" dirty="0" smtClean="0"/>
          </a:p>
          <a:p>
            <a:pPr>
              <a:spcBef>
                <a:spcPct val="0"/>
              </a:spcBef>
            </a:pPr>
            <a:r>
              <a:rPr lang="en-US" sz="1200" dirty="0" smtClean="0">
                <a:solidFill>
                  <a:schemeClr val="tx1">
                    <a:lumMod val="75000"/>
                    <a:lumOff val="25000"/>
                  </a:schemeClr>
                </a:solidFill>
              </a:rPr>
              <a:t>Intel Xeon processors running at 2.33 GHz with 8 GB of memory and operating Red Hat Enterprise Linux ES release</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E8489-E9FB-450E-A8EE-7FC9752C32CF}" type="slidenum">
              <a:rPr lang="en-US"/>
              <a:pPr fontAlgn="base">
                <a:spcBef>
                  <a:spcPct val="0"/>
                </a:spcBef>
                <a:spcAft>
                  <a:spcPct val="0"/>
                </a:spcAft>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a:t>
            </a:r>
            <a:r>
              <a:rPr lang="en-US" dirty="0" smtClean="0"/>
              <a:t>his slide I</a:t>
            </a:r>
            <a:r>
              <a:rPr lang="en-US" baseline="0" dirty="0" smtClean="0"/>
              <a:t> will discuss </a:t>
            </a:r>
            <a:r>
              <a:rPr lang="en-US" dirty="0" smtClean="0"/>
              <a:t>the motivating cases in which our proposed system can be applied.</a:t>
            </a:r>
          </a:p>
          <a:p>
            <a:r>
              <a:rPr lang="en-US" dirty="0" smtClean="0"/>
              <a:t>For </a:t>
            </a:r>
            <a:r>
              <a:rPr lang="en-US" dirty="0" err="1" smtClean="0"/>
              <a:t>eg</a:t>
            </a:r>
            <a:r>
              <a:rPr lang="en-US" dirty="0" smtClean="0"/>
              <a:t>: in the earthquake…….there are 2 sample projects….</a:t>
            </a:r>
          </a:p>
          <a:p>
            <a:r>
              <a:rPr lang="en-US" dirty="0" smtClean="0"/>
              <a:t>The next one is interdependent…………</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Under the motivations we mentioned earlier, I will address these research issues throughout the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-Use the words “investigate”, research, explore</a:t>
            </a:r>
            <a:endParaRPr lang="en-US" baseline="0"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terms of federation, we investigate how to aggregate standard web services capability </a:t>
            </a:r>
            <a:r>
              <a:rPr lang="en-US" sz="1200" kern="1200" baseline="0" dirty="0" err="1" smtClean="0">
                <a:solidFill>
                  <a:schemeClr val="tx1"/>
                </a:solidFill>
                <a:latin typeface="+mn-lt"/>
                <a:ea typeface="+mn-ea"/>
                <a:cs typeface="+mn-cs"/>
              </a:rPr>
              <a:t>meteadata</a:t>
            </a:r>
            <a:r>
              <a:rPr lang="en-US" sz="1200" kern="1200" baseline="0" dirty="0" smtClean="0">
                <a:solidFill>
                  <a:schemeClr val="tx1"/>
                </a:solidFill>
                <a:latin typeface="+mn-lt"/>
                <a:ea typeface="+mn-ea"/>
                <a:cs typeface="+mn-cs"/>
              </a:rPr>
              <a:t> and create an aggregated capability metadata enabling … over integrate data views from a single access point.</a:t>
            </a:r>
          </a:p>
          <a:p>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Capability metadata for each different group of components are </a:t>
            </a:r>
            <a:r>
              <a:rPr lang="en-US" sz="1200" kern="1200" baseline="0" dirty="0" smtClean="0">
                <a:solidFill>
                  <a:schemeClr val="tx1"/>
                </a:solidFill>
                <a:latin typeface="+mn-lt"/>
                <a:ea typeface="+mn-ea"/>
                <a:cs typeface="+mn-cs"/>
              </a:rPr>
              <a:t>defined by Standards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 define aggregated capability enabling hierarchical data definition in multi-layer format.</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mapping of common data model to a display model enabling integration/overlaying with other data sets (integrated data-view)</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2. Regarding the performance We will explore federator oriented data access/query optimization technique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Under this title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dirty="0" smtClean="0">
                <a:solidFill>
                  <a:schemeClr val="tx1">
                    <a:lumMod val="75000"/>
                    <a:lumOff val="25000"/>
                  </a:schemeClr>
                </a:solidFill>
              </a:rPr>
              <a:t>2. Interoperability &amp; Extensibility</a:t>
            </a:r>
          </a:p>
          <a:p>
            <a:pPr lvl="1"/>
            <a:r>
              <a:rPr lang="en-US" dirty="0" smtClean="0">
                <a:solidFill>
                  <a:schemeClr val="tx1">
                    <a:lumMod val="75000"/>
                    <a:lumOff val="25000"/>
                  </a:schemeClr>
                </a:solidFill>
              </a:rPr>
              <a:t>Adoption of domain specific Open Standards  -data model and services</a:t>
            </a:r>
          </a:p>
          <a:p>
            <a:pPr lvl="1"/>
            <a:r>
              <a:rPr lang="en-US" dirty="0" smtClean="0">
                <a:solidFill>
                  <a:schemeClr val="tx1">
                    <a:lumMod val="75000"/>
                    <a:lumOff val="25000"/>
                  </a:schemeClr>
                </a:solidFill>
              </a:rPr>
              <a:t>Integrating Web Service principles into some features of GIS.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3. Generalizing the proposed federated GIS system to general domains in terms of architectural principles and requirements</a:t>
            </a: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they can be composed by aggregating their capabilities. </a:t>
            </a:r>
          </a:p>
          <a:p>
            <a:r>
              <a:rPr lang="en-US" baseline="0" dirty="0" smtClean="0"/>
              <a:t>developed in accordance with the Web Service interoperability Organization’s standards (WS-I).</a:t>
            </a:r>
          </a:p>
          <a:p>
            <a:endParaRPr lang="en-US" baseline="0" dirty="0" smtClean="0"/>
          </a:p>
          <a:p>
            <a:r>
              <a:rPr lang="en-US" baseline="0" dirty="0" smtClean="0"/>
              <a:t>Federator combines standard GIS data services through aggregating their standard capability metadata and enables unified data access/query. </a:t>
            </a:r>
            <a:endParaRPr lang="en-GB" sz="2800" dirty="0" smtClean="0"/>
          </a:p>
          <a:p>
            <a:r>
              <a:rPr lang="en-US" dirty="0" smtClean="0">
                <a:solidFill>
                  <a:schemeClr val="tx1">
                    <a:lumMod val="75000"/>
                    <a:lumOff val="25000"/>
                  </a:schemeClr>
                </a:solidFill>
              </a:rPr>
              <a:t>Quality of services</a:t>
            </a:r>
          </a:p>
          <a:p>
            <a:pPr lvl="1"/>
            <a:r>
              <a:rPr lang="en-US" dirty="0" smtClean="0">
                <a:solidFill>
                  <a:schemeClr val="tx1">
                    <a:lumMod val="75000"/>
                    <a:lumOff val="25000"/>
                  </a:schemeClr>
                </a:solidFill>
              </a:rPr>
              <a:t>Fine-grained dynamic information presentation</a:t>
            </a:r>
          </a:p>
          <a:p>
            <a:pPr lvl="1"/>
            <a:r>
              <a:rPr lang="en-US" dirty="0" smtClean="0">
                <a:solidFill>
                  <a:schemeClr val="tx1">
                    <a:lumMod val="75000"/>
                    <a:lumOff val="25000"/>
                  </a:schemeClr>
                </a:solidFill>
              </a:rPr>
              <a:t>Enables more complex information creation by leveraging multiple data sources</a:t>
            </a:r>
          </a:p>
          <a:p>
            <a:pPr lvl="1"/>
            <a:r>
              <a:rPr lang="en-US" dirty="0" smtClean="0">
                <a:solidFill>
                  <a:schemeClr val="tx1">
                    <a:lumMod val="75000"/>
                    <a:lumOff val="25000"/>
                  </a:schemeClr>
                </a:solidFill>
              </a:rPr>
              <a:t>Provides </a:t>
            </a:r>
            <a:r>
              <a:rPr lang="en-US" dirty="0" err="1" smtClean="0">
                <a:solidFill>
                  <a:schemeClr val="tx1">
                    <a:lumMod val="75000"/>
                    <a:lumOff val="25000"/>
                  </a:schemeClr>
                </a:solidFill>
              </a:rPr>
              <a:t>stateful</a:t>
            </a:r>
            <a:r>
              <a:rPr lang="en-US" dirty="0" smtClean="0">
                <a:solidFill>
                  <a:schemeClr val="tx1">
                    <a:lumMod val="75000"/>
                    <a:lumOff val="25000"/>
                  </a:schemeClr>
                </a:solidFill>
              </a:rPr>
              <a:t> access/query over stateless data services </a:t>
            </a:r>
          </a:p>
          <a:p>
            <a:pPr lvl="1"/>
            <a:r>
              <a:rPr lang="en-US" dirty="0" smtClean="0">
                <a:solidFill>
                  <a:schemeClr val="tx1">
                    <a:lumMod val="75000"/>
                    <a:lumOff val="25000"/>
                  </a:schemeClr>
                </a:solidFill>
              </a:rPr>
              <a:t>Enables optimized parallel data access/query</a:t>
            </a:r>
          </a:p>
        </p:txBody>
      </p:sp>
      <p:sp>
        <p:nvSpPr>
          <p:cNvPr id="4" name="Slide Number Placeholder 3"/>
          <p:cNvSpPr>
            <a:spLocks noGrp="1"/>
          </p:cNvSpPr>
          <p:nvPr>
            <p:ph type="sldNum" sz="quarter" idx="10"/>
          </p:nvPr>
        </p:nvSpPr>
        <p:spPr/>
        <p:txBody>
          <a:bodyPr/>
          <a:lstStyle/>
          <a:p>
            <a:fld id="{C5FE40FD-015E-4322-9E2B-2FC80760EBF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VOTable</a:t>
            </a:r>
            <a:r>
              <a:rPr lang="en-US" dirty="0" smtClean="0"/>
              <a:t> schema</a:t>
            </a:r>
          </a:p>
          <a:p>
            <a:r>
              <a:rPr lang="en-US" dirty="0" smtClean="0"/>
              <a:t>http://www.ivoa.net/internal/IVOA/IvoaVOTable/VOTable-beta.xsd</a:t>
            </a:r>
          </a:p>
          <a:p>
            <a:endParaRPr lang="en-US" dirty="0" smtClean="0"/>
          </a:p>
          <a:p>
            <a:r>
              <a:rPr lang="en-US" dirty="0" smtClean="0"/>
              <a:t>CML Schema</a:t>
            </a:r>
          </a:p>
          <a:p>
            <a:r>
              <a:rPr lang="en-US" dirty="0" smtClean="0"/>
              <a:t>http://cml.sourceforge.net/schema/cmlCore.xsd</a:t>
            </a:r>
            <a:endParaRPr lang="en-US" dirty="0"/>
          </a:p>
        </p:txBody>
      </p:sp>
      <p:sp>
        <p:nvSpPr>
          <p:cNvPr id="4" name="Slide Number Placeholder 3"/>
          <p:cNvSpPr>
            <a:spLocks noGrp="1"/>
          </p:cNvSpPr>
          <p:nvPr>
            <p:ph type="sldNum" sz="quarter" idx="10"/>
          </p:nvPr>
        </p:nvSpPr>
        <p:spPr/>
        <p:txBody>
          <a:bodyPr/>
          <a:lstStyle/>
          <a:p>
            <a:fld id="{BEC769D0-AD3A-469B-8F39-AC85D612D22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Relate these to </a:t>
            </a:r>
            <a:r>
              <a:rPr lang="en-US" baseline="0" dirty="0" err="1" smtClean="0"/>
              <a:t>SkyServers</a:t>
            </a:r>
            <a:r>
              <a:rPr lang="en-US" baseline="0" dirty="0" smtClean="0"/>
              <a:t> and </a:t>
            </a:r>
            <a:r>
              <a:rPr lang="en-US" baseline="0" dirty="0" err="1" smtClean="0"/>
              <a:t>scommands</a:t>
            </a:r>
            <a:r>
              <a:rPr lang="en-US" baseline="0" dirty="0" smtClean="0"/>
              <a:t> !!!</a:t>
            </a:r>
          </a:p>
          <a:p>
            <a:endParaRPr lang="en-US" baseline="0" dirty="0" smtClean="0"/>
          </a:p>
          <a:p>
            <a:r>
              <a:rPr lang="en-US" baseline="0" dirty="0" smtClean="0"/>
              <a:t>FITS: Flexible Image Transport System</a:t>
            </a:r>
          </a:p>
          <a:p>
            <a:endParaRPr lang="en-US" dirty="0"/>
          </a:p>
        </p:txBody>
      </p:sp>
      <p:sp>
        <p:nvSpPr>
          <p:cNvPr id="4" name="Slide Number Placeholder 3"/>
          <p:cNvSpPr>
            <a:spLocks noGrp="1"/>
          </p:cNvSpPr>
          <p:nvPr>
            <p:ph type="sldNum" sz="quarter" idx="10"/>
          </p:nvPr>
        </p:nvSpPr>
        <p:spPr/>
        <p:txBody>
          <a:bodyPr/>
          <a:lstStyle/>
          <a:p>
            <a:fld id="{BEC769D0-AD3A-469B-8F39-AC85D612D22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14F8B-ED98-4380-8354-B0CEAEEE3884}" type="datetime1">
              <a:rPr lang="en-US" smtClean="0"/>
              <a:pPr/>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15F5-A49C-4589-8456-356426C6F9BF}" type="datetime1">
              <a:rPr lang="en-US" smtClean="0"/>
              <a:pPr/>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6ED2D-82EC-4E2A-B73B-906C5B253A37}" type="datetime1">
              <a:rPr lang="en-US" smtClean="0"/>
              <a:pPr/>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5A5C7-6361-43A4-BFC9-88CEE6C2D26C}" type="datetime1">
              <a:rPr lang="en-US" smtClean="0"/>
              <a:pPr/>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BE344-D78B-4FBD-BF7F-AA32CBBEC294}" type="datetime1">
              <a:rPr lang="en-US" smtClean="0"/>
              <a:pPr/>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F9B3D-0C08-43E3-A27E-BC3ADA5465BA}" type="datetime1">
              <a:rPr lang="en-US" smtClean="0"/>
              <a:pPr/>
              <a:t>1/17/2009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1547F-6C86-4F73-878E-CF13F718E271}" type="datetime1">
              <a:rPr lang="en-US" smtClean="0"/>
              <a:pPr/>
              <a:t>1/17/2009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99602-8457-49B2-8B4C-7B9549492220}" type="datetime1">
              <a:rPr lang="en-US" smtClean="0"/>
              <a:pPr/>
              <a:t>1/17/2009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2990F-C528-47FD-A96B-F5D345300B86}" type="datetime1">
              <a:rPr lang="en-US" smtClean="0"/>
              <a:pPr/>
              <a:t>1/17/2009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62EB1-74CC-459B-AD66-69D3FFEC926E}" type="datetime1">
              <a:rPr lang="en-US" smtClean="0"/>
              <a:pPr/>
              <a:t>1/17/2009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9E714-EC1A-40D5-ACD0-9F37461880F5}" type="datetime1">
              <a:rPr lang="en-US" smtClean="0"/>
              <a:pPr/>
              <a:t>1/17/2009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7380-9CC2-482A-9620-174813680FB6}" type="datetime1">
              <a:rPr lang="en-US" smtClean="0"/>
              <a:pPr/>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8F49-F254-4492-A20D-AEE6D2E28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yar@cs.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fs-1/services/wf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organization/services/wm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6764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chemeClr val="accent1">
                    <a:lumMod val="50000"/>
                  </a:schemeClr>
                </a:solidFill>
                <a:effectLst>
                  <a:outerShdw blurRad="76200" dist="50800" dir="5400000" algn="tl" rotWithShape="0">
                    <a:srgbClr val="000000">
                      <a:alpha val="65000"/>
                    </a:srgbClr>
                  </a:outerShdw>
                </a:effectLst>
              </a:rPr>
              <a:t>High Performance, Federated, </a:t>
            </a:r>
            <a:br>
              <a:rPr lang="en-US" sz="36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600" b="1" spc="50" dirty="0" smtClean="0">
                <a:ln w="11430"/>
                <a:solidFill>
                  <a:schemeClr val="accent1">
                    <a:lumMod val="50000"/>
                  </a:schemeClr>
                </a:solidFill>
                <a:effectLst>
                  <a:outerShdw blurRad="76200" dist="50800" dir="5400000" algn="tl" rotWithShape="0">
                    <a:srgbClr val="000000">
                      <a:alpha val="65000"/>
                    </a:srgbClr>
                  </a:outerShdw>
                </a:effectLst>
              </a:rPr>
              <a:t>Service-Oriented</a:t>
            </a:r>
            <a:br>
              <a:rPr lang="en-US" sz="36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600" b="1" spc="50" dirty="0" smtClean="0">
                <a:ln w="11430"/>
                <a:solidFill>
                  <a:schemeClr val="accent1">
                    <a:lumMod val="50000"/>
                  </a:schemeClr>
                </a:solidFill>
                <a:effectLst>
                  <a:outerShdw blurRad="76200" dist="50800" dir="5400000" algn="tl" rotWithShape="0">
                    <a:srgbClr val="000000">
                      <a:alpha val="65000"/>
                    </a:srgbClr>
                  </a:outerShdw>
                </a:effectLst>
              </a:rPr>
              <a:t> Geographic Information Systems</a:t>
            </a:r>
            <a:endParaRPr lang="en-US" sz="36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4" name="Text Box 3"/>
          <p:cNvSpPr txBox="1">
            <a:spLocks noGrp="1" noChangeArrowheads="1"/>
          </p:cNvSpPr>
          <p:nvPr>
            <p:ph type="subTitle" idx="1"/>
          </p:nvPr>
        </p:nvSpPr>
        <p:spPr bwMode="auto">
          <a:xfrm>
            <a:off x="1371600" y="3124200"/>
            <a:ext cx="6400800" cy="2449901"/>
          </a:xfrm>
          <a:prstGeom prst="rect">
            <a:avLst/>
          </a:prstGeom>
          <a:noFill/>
          <a:ln w="9525">
            <a:noFill/>
            <a:miter lim="800000"/>
            <a:headEnd/>
            <a:tailEnd/>
          </a:ln>
        </p:spPr>
        <p:txBody>
          <a:bodyPr wrap="square">
            <a:spAutoFit/>
          </a:bodyPr>
          <a:lstStyle/>
          <a:p>
            <a:pPr algn="ctr" eaLnBrk="0" hangingPunct="0"/>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Ahmet</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 Sayar</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a:p>
            <a:pPr algn="ctr" eaLnBrk="0" hangingPunct="0"/>
            <a:r>
              <a:rPr lang="en-US" sz="2400" dirty="0" smtClean="0">
                <a:solidFill>
                  <a:schemeClr val="tx1">
                    <a:lumMod val="75000"/>
                    <a:lumOff val="25000"/>
                  </a:schemeClr>
                </a:solidFill>
                <a:latin typeface="Garamond" pitchFamily="18" charset="0"/>
              </a:rPr>
              <a:t>(</a:t>
            </a:r>
            <a:r>
              <a:rPr lang="en-US" sz="2000" dirty="0" smtClean="0">
                <a:solidFill>
                  <a:schemeClr val="tx1">
                    <a:lumMod val="75000"/>
                    <a:lumOff val="25000"/>
                  </a:schemeClr>
                </a:solidFill>
                <a:latin typeface="Garamond" pitchFamily="18" charset="0"/>
                <a:hlinkClick r:id="rId3"/>
              </a:rPr>
              <a:t>asayar@cs.indiana.edu</a:t>
            </a:r>
            <a:r>
              <a:rPr lang="en-US" sz="2400" dirty="0" smtClean="0">
                <a:solidFill>
                  <a:schemeClr val="tx1">
                    <a:lumMod val="75000"/>
                    <a:lumOff val="25000"/>
                  </a:schemeClr>
                </a:solidFill>
                <a:latin typeface="Garamond" pitchFamily="18" charset="0"/>
              </a:rPr>
              <a:t>)</a:t>
            </a:r>
          </a:p>
          <a:p>
            <a:pPr algn="ctr" eaLnBrk="0" hangingPunct="0"/>
            <a:r>
              <a:rPr lang="en-US" sz="2400" dirty="0" smtClean="0">
                <a:solidFill>
                  <a:schemeClr val="tx1">
                    <a:lumMod val="75000"/>
                    <a:lumOff val="25000"/>
                  </a:schemeClr>
                </a:solidFill>
                <a:latin typeface="Garamond" pitchFamily="18" charset="0"/>
              </a:rPr>
              <a:t>Indiana University</a:t>
            </a:r>
          </a:p>
          <a:p>
            <a:pPr algn="ctr" eaLnBrk="0" hangingPunct="0">
              <a:spcAft>
                <a:spcPts val="1200"/>
              </a:spcAft>
            </a:pPr>
            <a:r>
              <a:rPr lang="en-US" sz="2400" dirty="0" smtClean="0">
                <a:solidFill>
                  <a:schemeClr val="tx1">
                    <a:lumMod val="75000"/>
                    <a:lumOff val="25000"/>
                  </a:schemeClr>
                </a:solidFill>
                <a:latin typeface="Garamond" pitchFamily="18" charset="0"/>
              </a:rPr>
              <a:t>Department of Computer Science</a:t>
            </a:r>
          </a:p>
          <a:p>
            <a:pPr algn="ctr" eaLnBrk="0" hangingPunct="0"/>
            <a:r>
              <a:rPr lang="en-US" sz="2400" dirty="0" smtClean="0">
                <a:solidFill>
                  <a:schemeClr val="tx1">
                    <a:lumMod val="75000"/>
                    <a:lumOff val="25000"/>
                  </a:schemeClr>
                </a:solidFill>
                <a:latin typeface="Garamond" pitchFamily="18" charset="0"/>
              </a:rPr>
              <a:t>Advisor: Prof. Geoffrey C. Fox</a:t>
            </a:r>
            <a:endParaRPr lang="en-US" sz="2400" dirty="0">
              <a:solidFill>
                <a:schemeClr val="tx1">
                  <a:lumMod val="75000"/>
                  <a:lumOff val="25000"/>
                </a:schemeClr>
              </a:solidFill>
              <a:latin typeface="Garamond" pitchFamily="18" charset="0"/>
            </a:endParaRPr>
          </a:p>
        </p:txBody>
      </p:sp>
      <p:sp>
        <p:nvSpPr>
          <p:cNvPr id="5" name="Slide Number Placeholder 4"/>
          <p:cNvSpPr>
            <a:spLocks noGrp="1"/>
          </p:cNvSpPr>
          <p:nvPr>
            <p:ph type="sldNum" sz="quarter" idx="12"/>
          </p:nvPr>
        </p:nvSpPr>
        <p:spPr/>
        <p:txBody>
          <a:bodyPr/>
          <a:lstStyle/>
          <a:p>
            <a:fld id="{052F8F49-F254-4492-A20D-AEE6D2E281C5}" type="slidenum">
              <a:rPr lang="en-US" smtClean="0"/>
              <a:pPr/>
              <a:t>1</a:t>
            </a:fld>
            <a:endParaRPr lang="en-US"/>
          </a:p>
        </p:txBody>
      </p:sp>
      <p:pic>
        <p:nvPicPr>
          <p:cNvPr id="6" name="Picture 7" descr="banner_cgl.jpg"/>
          <p:cNvPicPr>
            <a:picLocks noChangeAspect="1"/>
          </p:cNvPicPr>
          <p:nvPr/>
        </p:nvPicPr>
        <p:blipFill>
          <a:blip r:embed="rId4"/>
          <a:srcRect/>
          <a:stretch>
            <a:fillRect/>
          </a:stretch>
        </p:blipFill>
        <p:spPr bwMode="auto">
          <a:xfrm>
            <a:off x="609600" y="6248400"/>
            <a:ext cx="2667000" cy="388938"/>
          </a:xfrm>
          <a:prstGeom prst="rect">
            <a:avLst/>
          </a:prstGeom>
          <a:solidFill>
            <a:schemeClr val="bg1"/>
          </a:solidFill>
          <a:ln w="9525">
            <a:solidFill>
              <a:schemeClr val="bg1"/>
            </a:solidFill>
            <a:miter lim="800000"/>
            <a:headEnd/>
            <a:tailEnd/>
          </a:ln>
        </p:spPr>
      </p:pic>
      <p:pic>
        <p:nvPicPr>
          <p:cNvPr id="7" name="Picture 6" descr="PTL_logo_symbol_only.jpg"/>
          <p:cNvPicPr>
            <a:picLocks noChangeAspect="1"/>
          </p:cNvPicPr>
          <p:nvPr/>
        </p:nvPicPr>
        <p:blipFill>
          <a:blip r:embed="rId5"/>
          <a:srcRect/>
          <a:stretch>
            <a:fillRect/>
          </a:stretch>
        </p:blipFill>
        <p:spPr bwMode="auto">
          <a:xfrm>
            <a:off x="152400" y="6248400"/>
            <a:ext cx="381000" cy="457200"/>
          </a:xfrm>
          <a:prstGeom prst="rect">
            <a:avLst/>
          </a:prstGeom>
          <a:solidFill>
            <a:schemeClr val="bg1"/>
          </a:solid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3. Federator</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458200" cy="4800600"/>
          </a:xfrm>
        </p:spPr>
        <p:txBody>
          <a:bodyPr>
            <a:normAutofit fontScale="70000" lnSpcReduction="20000"/>
          </a:bodyPr>
          <a:lstStyle/>
          <a:p>
            <a:r>
              <a:rPr lang="en-US" dirty="0" smtClean="0">
                <a:solidFill>
                  <a:srgbClr val="0070C0"/>
                </a:solidFill>
              </a:rPr>
              <a:t>Enables unified data access/query over standard data components</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Aggregator of capability metadata of standard data components</a:t>
            </a:r>
          </a:p>
          <a:p>
            <a:pPr lvl="1"/>
            <a:r>
              <a:rPr lang="en-US" dirty="0" smtClean="0">
                <a:solidFill>
                  <a:schemeClr val="tx1">
                    <a:lumMod val="75000"/>
                    <a:lumOff val="25000"/>
                  </a:schemeClr>
                </a:solidFill>
              </a:rPr>
              <a:t>Aggregates, composes and orchestrates WMS and WFS services </a:t>
            </a:r>
          </a:p>
          <a:p>
            <a:pPr lvl="1"/>
            <a:r>
              <a:rPr lang="en-US" dirty="0" smtClean="0">
                <a:solidFill>
                  <a:schemeClr val="tx1">
                    <a:lumMod val="75000"/>
                    <a:lumOff val="25000"/>
                  </a:schemeClr>
                </a:solidFill>
              </a:rPr>
              <a:t>Expresses the compositions in its aggregated capability file</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A Web Map Server but extended with federation and display services</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Like a WMS to clients; and a client to the other WMS and WFS</a:t>
            </a:r>
            <a:endParaRPr lang="en-US" sz="1600" dirty="0" smtClean="0">
              <a:solidFill>
                <a:schemeClr val="tx1">
                  <a:lumMod val="75000"/>
                  <a:lumOff val="25000"/>
                </a:schemeClr>
              </a:solidFill>
            </a:endParaRP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Allows browsing of information from a single access point</a:t>
            </a:r>
            <a:endParaRPr lang="en-US" sz="1600" dirty="0" smtClean="0">
              <a:solidFill>
                <a:schemeClr val="tx1">
                  <a:lumMod val="75000"/>
                  <a:lumOff val="25000"/>
                </a:schemeClr>
              </a:solidFill>
            </a:endParaRP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Federator is like Storage Resource Broker (SRB) developed by SDSC</a:t>
            </a:r>
          </a:p>
          <a:p>
            <a:pPr lvl="1"/>
            <a:r>
              <a:rPr lang="en-US" dirty="0" smtClean="0">
                <a:solidFill>
                  <a:schemeClr val="tx1">
                    <a:lumMod val="75000"/>
                    <a:lumOff val="25000"/>
                  </a:schemeClr>
                </a:solidFill>
              </a:rPr>
              <a:t>Transparent access to multiple types of storage resources.</a:t>
            </a:r>
            <a:endParaRPr lang="en-US" sz="1600" dirty="0" smtClean="0">
              <a:solidFill>
                <a:schemeClr val="tx1">
                  <a:lumMod val="75000"/>
                  <a:lumOff val="25000"/>
                </a:schemeClr>
              </a:solidFill>
            </a:endParaRPr>
          </a:p>
          <a:p>
            <a:pPr lvl="1"/>
            <a:r>
              <a:rPr lang="en-US" dirty="0" smtClean="0">
                <a:solidFill>
                  <a:schemeClr val="tx1">
                    <a:lumMod val="75000"/>
                    <a:lumOff val="25000"/>
                  </a:schemeClr>
                </a:solidFill>
              </a:rPr>
              <a:t>Uses central metadata catalog (MCAT) for discovering data/services.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Capability Metadata</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-OGC Defined-</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114800"/>
          </a:xfrm>
        </p:spPr>
        <p:txBody>
          <a:bodyPr>
            <a:normAutofit fontScale="77500" lnSpcReduction="20000"/>
          </a:bodyPr>
          <a:lstStyle/>
          <a:p>
            <a:r>
              <a:rPr lang="en-US" dirty="0" smtClean="0">
                <a:solidFill>
                  <a:schemeClr val="tx1">
                    <a:lumMod val="75000"/>
                    <a:lumOff val="25000"/>
                  </a:schemeClr>
                </a:solidFill>
              </a:rPr>
              <a:t>OGC services are described with capability metadata</a:t>
            </a:r>
          </a:p>
          <a:p>
            <a:pPr lvl="1"/>
            <a:r>
              <a:rPr lang="en-US" dirty="0" smtClean="0">
                <a:solidFill>
                  <a:schemeClr val="tx1">
                    <a:lumMod val="75000"/>
                    <a:lumOff val="25000"/>
                  </a:schemeClr>
                </a:solidFill>
              </a:rPr>
              <a:t>XML-encoded </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Capability metadata are accessed online through standard service interface “</a:t>
            </a:r>
            <a:r>
              <a:rPr lang="en-US" dirty="0" err="1" smtClean="0">
                <a:solidFill>
                  <a:schemeClr val="tx1">
                    <a:lumMod val="75000"/>
                    <a:lumOff val="25000"/>
                  </a:schemeClr>
                </a:solidFill>
              </a:rPr>
              <a:t>getCapability</a:t>
            </a:r>
            <a:r>
              <a:rPr lang="en-US" dirty="0" smtClean="0">
                <a:solidFill>
                  <a:schemeClr val="tx1">
                    <a:lumMod val="75000"/>
                    <a:lumOff val="25000"/>
                  </a:schemeClr>
                </a:solidFill>
              </a:rPr>
              <a:t>”</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Information about the data sets and operations available on them with communication protocols, return types, attribute-based constraints.</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Clients determine whether they can work with that server based on its capabilities. </a:t>
            </a:r>
          </a:p>
        </p:txBody>
      </p:sp>
      <p:grpSp>
        <p:nvGrpSpPr>
          <p:cNvPr id="17" name="Group 16"/>
          <p:cNvGrpSpPr/>
          <p:nvPr/>
        </p:nvGrpSpPr>
        <p:grpSpPr>
          <a:xfrm>
            <a:off x="304800" y="533400"/>
            <a:ext cx="8686800" cy="6172200"/>
            <a:chOff x="304800" y="609600"/>
            <a:chExt cx="8686800" cy="6172200"/>
          </a:xfrm>
        </p:grpSpPr>
        <p:grpSp>
          <p:nvGrpSpPr>
            <p:cNvPr id="4" name="Group 16"/>
            <p:cNvGrpSpPr/>
            <p:nvPr/>
          </p:nvGrpSpPr>
          <p:grpSpPr>
            <a:xfrm>
              <a:off x="304800" y="609600"/>
              <a:ext cx="8686800" cy="6172200"/>
              <a:chOff x="381000" y="609600"/>
              <a:chExt cx="8686800" cy="6172200"/>
            </a:xfrm>
          </p:grpSpPr>
          <p:sp>
            <p:nvSpPr>
              <p:cNvPr id="9" name="Rectangle 3"/>
              <p:cNvSpPr txBox="1">
                <a:spLocks noChangeArrowheads="1"/>
              </p:cNvSpPr>
              <p:nvPr/>
            </p:nvSpPr>
            <p:spPr>
              <a:xfrm>
                <a:off x="381000" y="609600"/>
                <a:ext cx="8382000" cy="617220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&lt;?xml version='1.0' encoding="UTF-8" standalone="no" ?&gt;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&lt;!DOCTYPE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WMT_MS_Capabilities</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SYSTEM "http://toro.ucs.indiana.edu:8086/xml/capabilities.dtd"&gt;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&lt;Capabilities version="1.1.1"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updateSequence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="0"&gt;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&lt;Service&gt;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&lt;Name&gt;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CGL_Mapping</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&lt;/Name&gt;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&lt;Title&gt;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CGL_Mapping</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WMS&lt;/Title&gt;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OnlineResource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xmlns:xlink</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="http://www.w3.org/1999/xlink"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xlink:type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="simple“</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xlink:href</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="http://toro.ucs.indiana.edu:8086/WMSServices.wsdl" /&gt;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ContactInformation</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ContactInformation</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&lt;/Service&gt;</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&lt;Capability&gt;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&lt;Request&gt;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GetCapabilities</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&lt;Format&gt;WMS_XML&lt;/Format&gt;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DCPType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&gt;&lt;HTTP&gt;&lt;Get&gt;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OnlineResource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xmlns:xlink</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="http://w3.org/1999/xlink"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xlink:type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="simple“</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xlink:href</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="http://toro.ucs.indiana.edu:8086/WMSServices.wsdl" /&gt;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&lt;/Get&gt;&lt;/HTTP&gt;&lt;/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DCPType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GetCapabilities</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GetMap</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&lt;Format&gt;image/GIF&lt;/Format&gt;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&lt;Format&gt;image/PNG&lt;/Format&gt;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DCPType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&gt;&lt;HTTP&gt;&lt;Get&gt;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OnlineResource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xmlns:xlink</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="http://w3.org/1999/xlink"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xlink:type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="simple“</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xlink:href</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a:t>
                </a:r>
                <a:r>
                  <a:rPr kumimoji="0" lang="en-US" sz="1400" b="1" i="0" u="none" strike="noStrike" kern="1200" cap="none" spc="0" normalizeH="0" baseline="0" noProof="0" dirty="0" smtClean="0">
                    <a:ln>
                      <a:noFill/>
                    </a:ln>
                    <a:solidFill>
                      <a:srgbClr val="0070C0"/>
                    </a:solidFill>
                    <a:effectLst/>
                    <a:uLnTx/>
                    <a:uFillTx/>
                    <a:latin typeface="+mn-lt"/>
                    <a:ea typeface="+mn-ea"/>
                    <a:cs typeface="+mn-cs"/>
                  </a:rPr>
                  <a:t>http://toro.ucs.indiana.edu:8086/WMSServices.wsdl</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&lt;/Get&gt;&lt;/HTTP&gt;&lt;/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DCPType</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GetMap</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&lt;/Request&gt;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&lt;Layer&gt;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&lt;Name&gt;</a:t>
                </a:r>
                <a:r>
                  <a:rPr kumimoji="0" lang="en-US" sz="1400" b="1" i="0" u="none" strike="noStrike" kern="1200" cap="none" spc="0" normalizeH="0" baseline="0" noProof="0" dirty="0" err="1" smtClean="0">
                    <a:ln>
                      <a:noFill/>
                    </a:ln>
                    <a:solidFill>
                      <a:srgbClr val="0070C0"/>
                    </a:solidFill>
                    <a:effectLst/>
                    <a:uLnTx/>
                    <a:uFillTx/>
                    <a:latin typeface="+mn-lt"/>
                    <a:ea typeface="+mn-ea"/>
                    <a:cs typeface="+mn-cs"/>
                  </a:rPr>
                  <a:t>California:Faults</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&lt;/Name&gt;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&lt;Title&gt;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California:Faults</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&lt;/Title&gt;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&lt;SRS&gt;EPSG:4326&lt;/SRS&gt;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LatLonBoundingBox</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minx="-180"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miny</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="-82"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maxx</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="180" </a:t>
                </a:r>
                <a:r>
                  <a:rPr kumimoji="0" lang="en-US" sz="1200" b="1" i="0" u="none" strike="noStrike" kern="1200" cap="none" spc="0" normalizeH="0" baseline="0" noProof="0" dirty="0" err="1" smtClean="0">
                    <a:ln>
                      <a:noFill/>
                    </a:ln>
                    <a:solidFill>
                      <a:schemeClr val="accent2"/>
                    </a:solidFill>
                    <a:effectLst/>
                    <a:uLnTx/>
                    <a:uFillTx/>
                    <a:latin typeface="+mn-lt"/>
                    <a:ea typeface="+mn-ea"/>
                    <a:cs typeface="+mn-cs"/>
                  </a:rPr>
                  <a:t>maxy</a:t>
                </a: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="82"  / &gt;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&lt;/Layer&gt;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     &lt;/Capability&gt; </a:t>
                </a:r>
                <a:br>
                  <a:rPr kumimoji="0" lang="en-US" sz="1200" b="1" i="0" u="none" strike="noStrike" kern="1200" cap="none" spc="0" normalizeH="0" baseline="0" noProof="0" dirty="0" smtClean="0">
                    <a:ln>
                      <a:noFill/>
                    </a:ln>
                    <a:solidFill>
                      <a:schemeClr val="accent2"/>
                    </a:solidFill>
                    <a:effectLst/>
                    <a:uLnTx/>
                    <a:uFillTx/>
                    <a:latin typeface="+mn-lt"/>
                    <a:ea typeface="+mn-ea"/>
                    <a:cs typeface="+mn-cs"/>
                  </a:rPr>
                </a:br>
                <a:r>
                  <a:rPr kumimoji="0" lang="en-US" sz="1200" b="1" i="0" u="none" strike="noStrike" kern="1200" cap="none" spc="0" normalizeH="0" baseline="0" noProof="0" dirty="0" smtClean="0">
                    <a:ln>
                      <a:noFill/>
                    </a:ln>
                    <a:solidFill>
                      <a:schemeClr val="accent2"/>
                    </a:solidFill>
                    <a:effectLst/>
                    <a:uLnTx/>
                    <a:uFillTx/>
                    <a:latin typeface="+mn-lt"/>
                    <a:ea typeface="+mn-ea"/>
                    <a:cs typeface="+mn-cs"/>
                  </a:rPr>
                  <a:t>&lt;/Capabilities&gt; </a:t>
                </a:r>
                <a:endParaRPr kumimoji="0" lang="en-US" sz="1200" b="1" i="0" u="none" strike="noStrike" kern="1200" cap="none" spc="0" normalizeH="0" baseline="0" noProof="0" dirty="0">
                  <a:ln>
                    <a:noFill/>
                  </a:ln>
                  <a:solidFill>
                    <a:schemeClr val="accent2"/>
                  </a:solidFill>
                  <a:effectLst/>
                  <a:uLnTx/>
                  <a:uFillTx/>
                  <a:latin typeface="+mn-lt"/>
                  <a:ea typeface="+mn-ea"/>
                  <a:cs typeface="+mn-cs"/>
                </a:endParaRPr>
              </a:p>
            </p:txBody>
          </p:sp>
          <p:sp>
            <p:nvSpPr>
              <p:cNvPr id="10" name="TextBox 9"/>
              <p:cNvSpPr txBox="1"/>
              <p:nvPr/>
            </p:nvSpPr>
            <p:spPr>
              <a:xfrm>
                <a:off x="6324600" y="5562600"/>
                <a:ext cx="2362200" cy="738664"/>
              </a:xfrm>
              <a:prstGeom prst="rect">
                <a:avLst/>
              </a:prstGeom>
              <a:noFill/>
            </p:spPr>
            <p:txBody>
              <a:bodyPr wrap="square" rtlCol="0">
                <a:spAutoFit/>
              </a:bodyPr>
              <a:lstStyle/>
              <a:p>
                <a:r>
                  <a:rPr lang="en-US" sz="1400" b="1" dirty="0" smtClean="0">
                    <a:solidFill>
                      <a:schemeClr val="accent3">
                        <a:lumMod val="50000"/>
                      </a:schemeClr>
                    </a:solidFill>
                  </a:rPr>
                  <a:t>Data-definition: Domain specific attribute-based constraints</a:t>
                </a:r>
                <a:endParaRPr lang="en-US" sz="1400" b="1" dirty="0">
                  <a:solidFill>
                    <a:schemeClr val="accent3">
                      <a:lumMod val="50000"/>
                    </a:schemeClr>
                  </a:solidFill>
                </a:endParaRPr>
              </a:p>
            </p:txBody>
          </p:sp>
          <p:sp>
            <p:nvSpPr>
              <p:cNvPr id="11" name="TextBox 10"/>
              <p:cNvSpPr txBox="1"/>
              <p:nvPr/>
            </p:nvSpPr>
            <p:spPr>
              <a:xfrm>
                <a:off x="6781800" y="4038600"/>
                <a:ext cx="2286000" cy="523220"/>
              </a:xfrm>
              <a:prstGeom prst="rect">
                <a:avLst/>
              </a:prstGeom>
              <a:noFill/>
            </p:spPr>
            <p:txBody>
              <a:bodyPr wrap="square" rtlCol="0">
                <a:spAutoFit/>
              </a:bodyPr>
              <a:lstStyle/>
              <a:p>
                <a:r>
                  <a:rPr lang="en-US" sz="1400" b="1" dirty="0" smtClean="0">
                    <a:solidFill>
                      <a:schemeClr val="accent3">
                        <a:lumMod val="50000"/>
                      </a:schemeClr>
                    </a:solidFill>
                  </a:rPr>
                  <a:t>Supported return types</a:t>
                </a:r>
              </a:p>
              <a:p>
                <a:r>
                  <a:rPr lang="en-US" sz="1400" b="1" dirty="0" smtClean="0">
                    <a:solidFill>
                      <a:schemeClr val="accent3">
                        <a:lumMod val="50000"/>
                      </a:schemeClr>
                    </a:solidFill>
                  </a:rPr>
                  <a:t>Service invocation point</a:t>
                </a:r>
                <a:endParaRPr lang="en-US" sz="1400" b="1" dirty="0">
                  <a:solidFill>
                    <a:schemeClr val="accent3">
                      <a:lumMod val="50000"/>
                    </a:schemeClr>
                  </a:solidFill>
                </a:endParaRPr>
              </a:p>
            </p:txBody>
          </p:sp>
          <p:cxnSp>
            <p:nvCxnSpPr>
              <p:cNvPr id="13" name="Shape 12"/>
              <p:cNvCxnSpPr>
                <a:endCxn id="11" idx="1"/>
              </p:cNvCxnSpPr>
              <p:nvPr/>
            </p:nvCxnSpPr>
            <p:spPr>
              <a:xfrm rot="5400000" flipH="1" flipV="1">
                <a:off x="6455405" y="4474207"/>
                <a:ext cx="500391" cy="15239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2590800" y="2514600"/>
                <a:ext cx="9144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81400" y="2438400"/>
                <a:ext cx="2286000" cy="523220"/>
              </a:xfrm>
              <a:prstGeom prst="rect">
                <a:avLst/>
              </a:prstGeom>
              <a:noFill/>
            </p:spPr>
            <p:txBody>
              <a:bodyPr wrap="square" rtlCol="0">
                <a:spAutoFit/>
              </a:bodyPr>
              <a:lstStyle/>
              <a:p>
                <a:r>
                  <a:rPr lang="en-US" sz="1400" b="1" dirty="0" smtClean="0">
                    <a:solidFill>
                      <a:schemeClr val="accent3">
                        <a:lumMod val="50000"/>
                      </a:schemeClr>
                    </a:solidFill>
                  </a:rPr>
                  <a:t>Supported request types: </a:t>
                </a:r>
                <a:r>
                  <a:rPr lang="en-US" sz="1400" b="1" dirty="0" err="1" smtClean="0">
                    <a:solidFill>
                      <a:schemeClr val="accent3">
                        <a:lumMod val="50000"/>
                      </a:schemeClr>
                    </a:solidFill>
                  </a:rPr>
                  <a:t>getCapabilities</a:t>
                </a:r>
                <a:r>
                  <a:rPr lang="en-US" sz="1400" b="1" dirty="0" smtClean="0">
                    <a:solidFill>
                      <a:schemeClr val="accent3">
                        <a:lumMod val="50000"/>
                      </a:schemeClr>
                    </a:solidFill>
                  </a:rPr>
                  <a:t>, </a:t>
                </a:r>
                <a:r>
                  <a:rPr lang="en-US" sz="1400" b="1" dirty="0" err="1" smtClean="0">
                    <a:solidFill>
                      <a:schemeClr val="accent3">
                        <a:lumMod val="50000"/>
                      </a:schemeClr>
                    </a:solidFill>
                  </a:rPr>
                  <a:t>getMap</a:t>
                </a:r>
                <a:endParaRPr lang="en-US" sz="1400" b="1" dirty="0">
                  <a:solidFill>
                    <a:schemeClr val="accent3">
                      <a:lumMod val="50000"/>
                    </a:schemeClr>
                  </a:solidFill>
                </a:endParaRPr>
              </a:p>
            </p:txBody>
          </p:sp>
        </p:grpSp>
        <p:cxnSp>
          <p:nvCxnSpPr>
            <p:cNvPr id="14" name="Straight Arrow Connector 13"/>
            <p:cNvCxnSpPr/>
            <p:nvPr/>
          </p:nvCxnSpPr>
          <p:spPr>
            <a:xfrm>
              <a:off x="5791200" y="4191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8" name="Slide Number Placeholder 17"/>
          <p:cNvSpPr>
            <a:spLocks noGrp="1"/>
          </p:cNvSpPr>
          <p:nvPr>
            <p:ph type="sldNum" sz="quarter" idx="12"/>
          </p:nvPr>
        </p:nvSpPr>
        <p:spPr/>
        <p:txBody>
          <a:bodyPr/>
          <a:lstStyle/>
          <a:p>
            <a:fld id="{052F8F49-F254-4492-A20D-AEE6D2E281C5}"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normAutofit fontScale="90000"/>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Illustration of Standard Services’ Capability Files</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457200" y="1066800"/>
            <a:ext cx="4040188" cy="457200"/>
          </a:xfrm>
        </p:spPr>
        <p:txBody>
          <a:bodyPr>
            <a:normAutofit/>
          </a:bodyPr>
          <a:lstStyle/>
          <a:p>
            <a:pPr algn="ctr"/>
            <a:r>
              <a:rPr lang="en-US" sz="2200" dirty="0" smtClean="0">
                <a:solidFill>
                  <a:srgbClr val="0070C0"/>
                </a:solidFill>
              </a:rPr>
              <a:t>WMS</a:t>
            </a:r>
            <a:endParaRPr lang="en-US" sz="2200" dirty="0">
              <a:solidFill>
                <a:srgbClr val="0070C0"/>
              </a:solidFill>
            </a:endParaRPr>
          </a:p>
        </p:txBody>
      </p:sp>
      <p:sp>
        <p:nvSpPr>
          <p:cNvPr id="5" name="Text Placeholder 4"/>
          <p:cNvSpPr>
            <a:spLocks noGrp="1"/>
          </p:cNvSpPr>
          <p:nvPr>
            <p:ph type="body" sz="quarter" idx="3"/>
          </p:nvPr>
        </p:nvSpPr>
        <p:spPr>
          <a:xfrm>
            <a:off x="4572000" y="1143000"/>
            <a:ext cx="4041775" cy="381000"/>
          </a:xfrm>
        </p:spPr>
        <p:txBody>
          <a:bodyPr>
            <a:normAutofit fontScale="92500" lnSpcReduction="20000"/>
          </a:bodyPr>
          <a:lstStyle/>
          <a:p>
            <a:pPr algn="ctr"/>
            <a:r>
              <a:rPr lang="en-US" dirty="0" smtClean="0">
                <a:solidFill>
                  <a:srgbClr val="0070C0"/>
                </a:solidFill>
              </a:rPr>
              <a:t>WFS</a:t>
            </a:r>
            <a:endParaRPr lang="en-US" dirty="0">
              <a:solidFill>
                <a:srgbClr val="0070C0"/>
              </a:solidFill>
            </a:endParaRPr>
          </a:p>
        </p:txBody>
      </p:sp>
      <p:sp>
        <p:nvSpPr>
          <p:cNvPr id="7" name="TextBox 6"/>
          <p:cNvSpPr txBox="1"/>
          <p:nvPr/>
        </p:nvSpPr>
        <p:spPr>
          <a:xfrm>
            <a:off x="162498" y="1447800"/>
            <a:ext cx="4343400" cy="5355312"/>
          </a:xfrm>
          <a:prstGeom prst="rect">
            <a:avLst/>
          </a:prstGeom>
          <a:noFill/>
          <a:ln w="19050">
            <a:solidFill>
              <a:schemeClr val="tx1"/>
            </a:solidFill>
          </a:ln>
        </p:spPr>
        <p:txBody>
          <a:bodyPr wrap="square" rtlCol="0">
            <a:spAutoFit/>
          </a:bodyPr>
          <a:lstStyle/>
          <a:p>
            <a:r>
              <a:rPr lang="en-US" dirty="0" smtClean="0"/>
              <a:t>&lt;Capabilities&gt;</a:t>
            </a:r>
          </a:p>
          <a:p>
            <a:r>
              <a:rPr lang="en-US" dirty="0" smtClean="0"/>
              <a:t>	&lt;Service&gt;</a:t>
            </a:r>
          </a:p>
          <a:p>
            <a:r>
              <a:rPr lang="en-US" dirty="0" smtClean="0"/>
              <a:t>		&lt;Name&gt;</a:t>
            </a:r>
          </a:p>
          <a:p>
            <a:r>
              <a:rPr lang="en-US" dirty="0" smtClean="0"/>
              <a:t>		&lt;</a:t>
            </a:r>
            <a:r>
              <a:rPr lang="en-US" dirty="0" err="1" smtClean="0">
                <a:solidFill>
                  <a:srgbClr val="C00000"/>
                </a:solidFill>
              </a:rPr>
              <a:t>OnlineResource</a:t>
            </a:r>
            <a:r>
              <a:rPr lang="en-US" dirty="0" smtClean="0"/>
              <a:t>&gt;</a:t>
            </a:r>
          </a:p>
          <a:p>
            <a:r>
              <a:rPr lang="en-US" dirty="0" smtClean="0"/>
              <a:t>		&lt;</a:t>
            </a:r>
            <a:r>
              <a:rPr lang="en-US" dirty="0" err="1" smtClean="0"/>
              <a:t>ContactInfo</a:t>
            </a:r>
            <a:r>
              <a:rPr lang="en-US" dirty="0" smtClean="0"/>
              <a:t>&gt;</a:t>
            </a:r>
          </a:p>
          <a:p>
            <a:r>
              <a:rPr lang="en-US" dirty="0" smtClean="0"/>
              <a:t>	&lt;/Service&gt;</a:t>
            </a:r>
          </a:p>
          <a:p>
            <a:r>
              <a:rPr lang="en-US" dirty="0" smtClean="0"/>
              <a:t>	&lt;Capability&gt;</a:t>
            </a:r>
          </a:p>
          <a:p>
            <a:r>
              <a:rPr lang="en-US" dirty="0" smtClean="0"/>
              <a:t>		</a:t>
            </a:r>
            <a:r>
              <a:rPr lang="en-US" dirty="0" smtClean="0">
                <a:solidFill>
                  <a:srgbClr val="FF0000"/>
                </a:solidFill>
              </a:rPr>
              <a:t>&lt;Request&gt;</a:t>
            </a:r>
          </a:p>
          <a:p>
            <a:r>
              <a:rPr lang="en-US" dirty="0" smtClean="0">
                <a:solidFill>
                  <a:srgbClr val="FF0000"/>
                </a:solidFill>
              </a:rPr>
              <a:t>		              &lt;GetCapability&gt;</a:t>
            </a:r>
          </a:p>
          <a:p>
            <a:r>
              <a:rPr lang="en-US" dirty="0" smtClean="0">
                <a:solidFill>
                  <a:srgbClr val="FF0000"/>
                </a:solidFill>
              </a:rPr>
              <a:t>		              &lt;</a:t>
            </a:r>
            <a:r>
              <a:rPr lang="en-US" dirty="0" err="1" smtClean="0">
                <a:solidFill>
                  <a:srgbClr val="FF0000"/>
                </a:solidFill>
              </a:rPr>
              <a:t>GetMap</a:t>
            </a:r>
            <a:r>
              <a:rPr lang="en-US" dirty="0" smtClean="0">
                <a:solidFill>
                  <a:srgbClr val="FF0000"/>
                </a:solidFill>
              </a:rPr>
              <a:t>&gt;</a:t>
            </a:r>
          </a:p>
          <a:p>
            <a:r>
              <a:rPr lang="en-US" dirty="0" smtClean="0">
                <a:solidFill>
                  <a:srgbClr val="FF0000"/>
                </a:solidFill>
              </a:rPr>
              <a:t>		              &lt;</a:t>
            </a:r>
            <a:r>
              <a:rPr lang="en-US" dirty="0" err="1" smtClean="0">
                <a:solidFill>
                  <a:srgbClr val="FF0000"/>
                </a:solidFill>
              </a:rPr>
              <a:t>GetFeaturInfo</a:t>
            </a:r>
            <a:r>
              <a:rPr lang="en-US" dirty="0" smtClean="0">
                <a:solidFill>
                  <a:srgbClr val="FF0000"/>
                </a:solidFill>
              </a:rPr>
              <a:t>&gt;</a:t>
            </a:r>
          </a:p>
          <a:p>
            <a:r>
              <a:rPr lang="en-US" dirty="0" smtClean="0">
                <a:solidFill>
                  <a:srgbClr val="FF0000"/>
                </a:solidFill>
              </a:rPr>
              <a:t>		&lt;/Request&gt;</a:t>
            </a:r>
          </a:p>
          <a:p>
            <a:r>
              <a:rPr lang="en-US" dirty="0" smtClean="0">
                <a:solidFill>
                  <a:srgbClr val="FF0000"/>
                </a:solidFill>
              </a:rPr>
              <a:t>		&lt;</a:t>
            </a:r>
            <a:r>
              <a:rPr lang="en-US" dirty="0" err="1" smtClean="0">
                <a:solidFill>
                  <a:srgbClr val="FF0000"/>
                </a:solidFill>
              </a:rPr>
              <a:t>LayerList</a:t>
            </a:r>
            <a:r>
              <a:rPr lang="en-US" dirty="0" smtClean="0">
                <a:solidFill>
                  <a:srgbClr val="FF0000"/>
                </a:solidFill>
              </a:rPr>
              <a:t>&gt;</a:t>
            </a:r>
          </a:p>
          <a:p>
            <a:r>
              <a:rPr lang="en-US" dirty="0" smtClean="0">
                <a:solidFill>
                  <a:srgbClr val="FF0000"/>
                </a:solidFill>
              </a:rPr>
              <a:t>		   &lt;Data-1: Satellite </a:t>
            </a:r>
            <a:r>
              <a:rPr lang="en-US" dirty="0" err="1" smtClean="0">
                <a:solidFill>
                  <a:srgbClr val="FF0000"/>
                </a:solidFill>
              </a:rPr>
              <a:t>img</a:t>
            </a:r>
            <a:r>
              <a:rPr lang="en-US" dirty="0" smtClean="0">
                <a:solidFill>
                  <a:srgbClr val="FF0000"/>
                </a:solidFill>
              </a:rPr>
              <a:t>&gt;</a:t>
            </a:r>
          </a:p>
          <a:p>
            <a:r>
              <a:rPr lang="en-US" dirty="0" smtClean="0">
                <a:solidFill>
                  <a:srgbClr val="FF0000"/>
                </a:solidFill>
              </a:rPr>
              <a:t>		   &lt;Data-2: gas-pipeline&gt;</a:t>
            </a:r>
          </a:p>
          <a:p>
            <a:r>
              <a:rPr lang="en-US" dirty="0" smtClean="0">
                <a:solidFill>
                  <a:srgbClr val="FF0000"/>
                </a:solidFill>
              </a:rPr>
              <a:t>		   &lt;Data-3: Google-map&gt;</a:t>
            </a:r>
          </a:p>
          <a:p>
            <a:r>
              <a:rPr lang="en-US" dirty="0" smtClean="0">
                <a:solidFill>
                  <a:srgbClr val="FF0000"/>
                </a:solidFill>
              </a:rPr>
              <a:t>		&lt;/</a:t>
            </a:r>
            <a:r>
              <a:rPr lang="en-US" dirty="0" err="1" smtClean="0">
                <a:solidFill>
                  <a:srgbClr val="FF0000"/>
                </a:solidFill>
              </a:rPr>
              <a:t>LayerList</a:t>
            </a:r>
            <a:r>
              <a:rPr lang="en-US" dirty="0" smtClean="0">
                <a:solidFill>
                  <a:srgbClr val="FF0000"/>
                </a:solidFill>
              </a:rPr>
              <a:t>&gt;</a:t>
            </a:r>
          </a:p>
          <a:p>
            <a:r>
              <a:rPr lang="en-US" dirty="0" smtClean="0"/>
              <a:t>	&lt;/Capability&gt;</a:t>
            </a:r>
          </a:p>
          <a:p>
            <a:r>
              <a:rPr lang="en-US" dirty="0" smtClean="0"/>
              <a:t>&lt;/Capabilities&gt;</a:t>
            </a:r>
            <a:endParaRPr lang="en-US" dirty="0"/>
          </a:p>
        </p:txBody>
      </p:sp>
      <p:sp>
        <p:nvSpPr>
          <p:cNvPr id="8" name="TextBox 7"/>
          <p:cNvSpPr txBox="1"/>
          <p:nvPr/>
        </p:nvSpPr>
        <p:spPr>
          <a:xfrm>
            <a:off x="4494881" y="1447800"/>
            <a:ext cx="4572000" cy="5355312"/>
          </a:xfrm>
          <a:prstGeom prst="rect">
            <a:avLst/>
          </a:prstGeom>
          <a:noFill/>
          <a:ln w="19050">
            <a:solidFill>
              <a:schemeClr val="tx1"/>
            </a:solidFill>
          </a:ln>
        </p:spPr>
        <p:txBody>
          <a:bodyPr wrap="square" rtlCol="0">
            <a:spAutoFit/>
          </a:bodyPr>
          <a:lstStyle/>
          <a:p>
            <a:r>
              <a:rPr lang="en-US" dirty="0" smtClean="0"/>
              <a:t>&lt;Capabilities&gt;</a:t>
            </a:r>
          </a:p>
          <a:p>
            <a:r>
              <a:rPr lang="en-US" dirty="0" smtClean="0"/>
              <a:t>	&lt;Service&gt;</a:t>
            </a:r>
          </a:p>
          <a:p>
            <a:r>
              <a:rPr lang="en-US" dirty="0" smtClean="0"/>
              <a:t>		&lt;Name&gt;</a:t>
            </a:r>
          </a:p>
          <a:p>
            <a:r>
              <a:rPr lang="en-US" dirty="0" smtClean="0"/>
              <a:t>		&lt;</a:t>
            </a:r>
            <a:r>
              <a:rPr lang="en-US" dirty="0" err="1" smtClean="0">
                <a:solidFill>
                  <a:srgbClr val="C00000"/>
                </a:solidFill>
              </a:rPr>
              <a:t>OnlineResource</a:t>
            </a:r>
            <a:r>
              <a:rPr lang="en-US" dirty="0" smtClean="0"/>
              <a:t>&gt;</a:t>
            </a:r>
          </a:p>
          <a:p>
            <a:r>
              <a:rPr lang="en-US" dirty="0" smtClean="0"/>
              <a:t>		&lt;</a:t>
            </a:r>
            <a:r>
              <a:rPr lang="en-US" dirty="0" err="1" smtClean="0"/>
              <a:t>ContactInfo</a:t>
            </a:r>
            <a:r>
              <a:rPr lang="en-US" dirty="0" smtClean="0"/>
              <a:t>&gt;</a:t>
            </a:r>
          </a:p>
          <a:p>
            <a:r>
              <a:rPr lang="en-US" dirty="0" smtClean="0"/>
              <a:t>	&lt;/Service&gt;</a:t>
            </a:r>
          </a:p>
          <a:p>
            <a:r>
              <a:rPr lang="en-US" dirty="0" smtClean="0"/>
              <a:t>	&lt;Capability&gt;</a:t>
            </a:r>
          </a:p>
          <a:p>
            <a:r>
              <a:rPr lang="en-US" dirty="0" smtClean="0"/>
              <a:t>		</a:t>
            </a:r>
            <a:r>
              <a:rPr lang="en-US" dirty="0" smtClean="0">
                <a:solidFill>
                  <a:srgbClr val="FF0000"/>
                </a:solidFill>
              </a:rPr>
              <a:t>&lt;Request&gt;</a:t>
            </a:r>
          </a:p>
          <a:p>
            <a:r>
              <a:rPr lang="en-US" dirty="0" smtClean="0">
                <a:solidFill>
                  <a:srgbClr val="FF0000"/>
                </a:solidFill>
              </a:rPr>
              <a:t>		        &lt;GetCapability&gt;</a:t>
            </a:r>
          </a:p>
          <a:p>
            <a:r>
              <a:rPr lang="en-US" dirty="0" smtClean="0">
                <a:solidFill>
                  <a:srgbClr val="FF0000"/>
                </a:solidFill>
              </a:rPr>
              <a:t>		        &lt;GetFeature&gt;</a:t>
            </a:r>
          </a:p>
          <a:p>
            <a:r>
              <a:rPr lang="en-US" dirty="0" smtClean="0">
                <a:solidFill>
                  <a:srgbClr val="FF0000"/>
                </a:solidFill>
              </a:rPr>
              <a:t>		        &lt;</a:t>
            </a:r>
            <a:r>
              <a:rPr lang="en-US" dirty="0" err="1" smtClean="0">
                <a:solidFill>
                  <a:srgbClr val="FF0000"/>
                </a:solidFill>
              </a:rPr>
              <a:t>DescribeFeaturType</a:t>
            </a:r>
            <a:r>
              <a:rPr lang="en-US" dirty="0" smtClean="0">
                <a:solidFill>
                  <a:srgbClr val="FF0000"/>
                </a:solidFill>
              </a:rPr>
              <a:t>&gt;</a:t>
            </a:r>
          </a:p>
          <a:p>
            <a:r>
              <a:rPr lang="en-US" dirty="0" smtClean="0">
                <a:solidFill>
                  <a:srgbClr val="FF0000"/>
                </a:solidFill>
              </a:rPr>
              <a:t>		&lt;/Request&gt;</a:t>
            </a:r>
          </a:p>
          <a:p>
            <a:r>
              <a:rPr lang="en-US" dirty="0" smtClean="0">
                <a:solidFill>
                  <a:srgbClr val="FF0000"/>
                </a:solidFill>
              </a:rPr>
              <a:t>		&lt;</a:t>
            </a:r>
            <a:r>
              <a:rPr lang="en-US" dirty="0" err="1" smtClean="0">
                <a:solidFill>
                  <a:srgbClr val="FF0000"/>
                </a:solidFill>
              </a:rPr>
              <a:t>DataList</a:t>
            </a:r>
            <a:r>
              <a:rPr lang="en-US" dirty="0" smtClean="0">
                <a:solidFill>
                  <a:srgbClr val="FF0000"/>
                </a:solidFill>
              </a:rPr>
              <a:t>&gt;</a:t>
            </a:r>
          </a:p>
          <a:p>
            <a:r>
              <a:rPr lang="en-US" dirty="0" smtClean="0">
                <a:solidFill>
                  <a:srgbClr val="FF0000"/>
                </a:solidFill>
              </a:rPr>
              <a:t>		    &lt;Data-1: gas-pipeline&gt;</a:t>
            </a:r>
          </a:p>
          <a:p>
            <a:r>
              <a:rPr lang="en-US" dirty="0" smtClean="0">
                <a:solidFill>
                  <a:srgbClr val="FF0000"/>
                </a:solidFill>
              </a:rPr>
              <a:t>		    &lt;Data-2: electric-power&gt;</a:t>
            </a:r>
          </a:p>
          <a:p>
            <a:r>
              <a:rPr lang="en-US" dirty="0" smtClean="0">
                <a:solidFill>
                  <a:srgbClr val="FF0000"/>
                </a:solidFill>
              </a:rPr>
              <a:t>		    &lt;Data-3: other-data&gt;</a:t>
            </a:r>
          </a:p>
          <a:p>
            <a:r>
              <a:rPr lang="en-US" dirty="0" smtClean="0">
                <a:solidFill>
                  <a:srgbClr val="FF0000"/>
                </a:solidFill>
              </a:rPr>
              <a:t>		&lt;/ </a:t>
            </a:r>
            <a:r>
              <a:rPr lang="en-US" dirty="0" err="1" smtClean="0">
                <a:solidFill>
                  <a:srgbClr val="FF0000"/>
                </a:solidFill>
              </a:rPr>
              <a:t>DataList</a:t>
            </a:r>
            <a:r>
              <a:rPr lang="en-US" dirty="0" smtClean="0">
                <a:solidFill>
                  <a:srgbClr val="FF0000"/>
                </a:solidFill>
              </a:rPr>
              <a:t> &gt;</a:t>
            </a:r>
          </a:p>
          <a:p>
            <a:r>
              <a:rPr lang="en-US" dirty="0" smtClean="0"/>
              <a:t>	&lt;/Capability&gt;</a:t>
            </a:r>
          </a:p>
          <a:p>
            <a:r>
              <a:rPr lang="en-US" dirty="0" smtClean="0"/>
              <a:t>&lt;/Capabilities&gt;</a:t>
            </a:r>
            <a:endParaRPr lang="en-US" dirty="0"/>
          </a:p>
        </p:txBody>
      </p:sp>
      <p:grpSp>
        <p:nvGrpSpPr>
          <p:cNvPr id="3" name="Group 10"/>
          <p:cNvGrpSpPr/>
          <p:nvPr/>
        </p:nvGrpSpPr>
        <p:grpSpPr>
          <a:xfrm>
            <a:off x="457200" y="3429000"/>
            <a:ext cx="8534400" cy="1295400"/>
            <a:chOff x="457200" y="3505200"/>
            <a:chExt cx="8534400" cy="1295400"/>
          </a:xfrm>
        </p:grpSpPr>
        <p:sp>
          <p:nvSpPr>
            <p:cNvPr id="9" name="Rectangle 8"/>
            <p:cNvSpPr/>
            <p:nvPr/>
          </p:nvSpPr>
          <p:spPr>
            <a:xfrm>
              <a:off x="1981200" y="3505200"/>
              <a:ext cx="7010400" cy="1295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3657600"/>
              <a:ext cx="1524000" cy="923330"/>
            </a:xfrm>
            <a:prstGeom prst="rect">
              <a:avLst/>
            </a:prstGeom>
            <a:noFill/>
          </p:spPr>
          <p:txBody>
            <a:bodyPr wrap="square" rtlCol="0">
              <a:spAutoFit/>
            </a:bodyPr>
            <a:lstStyle/>
            <a:p>
              <a:r>
                <a:rPr lang="en-US" i="1" dirty="0" smtClean="0">
                  <a:solidFill>
                    <a:srgbClr val="0070C0"/>
                  </a:solidFill>
                </a:rPr>
                <a:t>Operations -</a:t>
              </a:r>
            </a:p>
            <a:p>
              <a:r>
                <a:rPr lang="en-US" i="1" dirty="0" smtClean="0">
                  <a:solidFill>
                    <a:srgbClr val="0070C0"/>
                  </a:solidFill>
                </a:rPr>
                <a:t>Web Service Interfaces</a:t>
              </a:r>
              <a:endParaRPr lang="en-US" i="1" dirty="0">
                <a:solidFill>
                  <a:srgbClr val="0070C0"/>
                </a:solidFill>
              </a:endParaRPr>
            </a:p>
          </p:txBody>
        </p:sp>
      </p:grpSp>
      <p:grpSp>
        <p:nvGrpSpPr>
          <p:cNvPr id="6" name="Group 11"/>
          <p:cNvGrpSpPr/>
          <p:nvPr/>
        </p:nvGrpSpPr>
        <p:grpSpPr>
          <a:xfrm>
            <a:off x="228600" y="4800600"/>
            <a:ext cx="8763000" cy="1371600"/>
            <a:chOff x="457200" y="3477888"/>
            <a:chExt cx="8534400" cy="1165860"/>
          </a:xfrm>
        </p:grpSpPr>
        <p:sp>
          <p:nvSpPr>
            <p:cNvPr id="13" name="Rectangle 12"/>
            <p:cNvSpPr/>
            <p:nvPr/>
          </p:nvSpPr>
          <p:spPr>
            <a:xfrm>
              <a:off x="2164080" y="3477888"/>
              <a:ext cx="6827520" cy="11658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3657599"/>
              <a:ext cx="1855304" cy="784831"/>
            </a:xfrm>
            <a:prstGeom prst="rect">
              <a:avLst/>
            </a:prstGeom>
            <a:noFill/>
          </p:spPr>
          <p:txBody>
            <a:bodyPr wrap="square" rtlCol="0">
              <a:spAutoFit/>
            </a:bodyPr>
            <a:lstStyle/>
            <a:p>
              <a:r>
                <a:rPr lang="en-US" i="1" dirty="0" smtClean="0">
                  <a:solidFill>
                    <a:srgbClr val="0070C0"/>
                  </a:solidFill>
                </a:rPr>
                <a:t>Metadata about provided data/information</a:t>
              </a:r>
              <a:endParaRPr lang="en-US" i="1" dirty="0">
                <a:solidFill>
                  <a:srgbClr val="0070C0"/>
                </a:solidFill>
              </a:endParaRPr>
            </a:p>
          </p:txBody>
        </p:sp>
      </p:grpSp>
      <p:grpSp>
        <p:nvGrpSpPr>
          <p:cNvPr id="11" name="Group 14"/>
          <p:cNvGrpSpPr/>
          <p:nvPr/>
        </p:nvGrpSpPr>
        <p:grpSpPr>
          <a:xfrm>
            <a:off x="152400" y="1828800"/>
            <a:ext cx="8839200" cy="1295400"/>
            <a:chOff x="457200" y="3505200"/>
            <a:chExt cx="8534400" cy="1295400"/>
          </a:xfrm>
        </p:grpSpPr>
        <p:sp>
          <p:nvSpPr>
            <p:cNvPr id="16" name="Rectangle 15"/>
            <p:cNvSpPr/>
            <p:nvPr/>
          </p:nvSpPr>
          <p:spPr>
            <a:xfrm>
              <a:off x="1487214" y="3505200"/>
              <a:ext cx="7504386" cy="1295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 y="3657600"/>
              <a:ext cx="1524000" cy="923330"/>
            </a:xfrm>
            <a:prstGeom prst="rect">
              <a:avLst/>
            </a:prstGeom>
            <a:noFill/>
          </p:spPr>
          <p:txBody>
            <a:bodyPr wrap="square" rtlCol="0">
              <a:spAutoFit/>
            </a:bodyPr>
            <a:lstStyle/>
            <a:p>
              <a:r>
                <a:rPr lang="en-US" i="1" dirty="0" smtClean="0">
                  <a:solidFill>
                    <a:srgbClr val="0070C0"/>
                  </a:solidFill>
                </a:rPr>
                <a:t>General Service Metadata</a:t>
              </a:r>
              <a:endParaRPr lang="en-US" i="1" dirty="0">
                <a:solidFill>
                  <a:srgbClr val="0070C0"/>
                </a:solidFill>
              </a:endParaRPr>
            </a:p>
          </p:txBody>
        </p:sp>
      </p:grpSp>
      <p:sp>
        <p:nvSpPr>
          <p:cNvPr id="18" name="Slide Number Placeholder 17"/>
          <p:cNvSpPr>
            <a:spLocks noGrp="1"/>
          </p:cNvSpPr>
          <p:nvPr>
            <p:ph type="sldNum" sz="quarter" idx="12"/>
          </p:nvPr>
        </p:nvSpPr>
        <p:spPr>
          <a:xfrm>
            <a:off x="6324600" y="6248400"/>
            <a:ext cx="2133600" cy="365125"/>
          </a:xfrm>
        </p:spPr>
        <p:txBody>
          <a:bodyPr/>
          <a:lstStyle/>
          <a:p>
            <a:fld id="{052F8F49-F254-4492-A20D-AEE6D2E281C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868362"/>
          </a:xfrm>
        </p:spPr>
        <p:txBody>
          <a:bodyPr>
            <a:noAutofit/>
          </a:bodyPr>
          <a:lstStyle/>
          <a:p>
            <a:r>
              <a:rPr lang="en-US" sz="2800" dirty="0" smtClean="0">
                <a:solidFill>
                  <a:schemeClr val="tx1">
                    <a:lumMod val="75000"/>
                    <a:lumOff val="25000"/>
                  </a:schemeClr>
                </a:solidFill>
                <a:effectLst>
                  <a:outerShdw blurRad="38100" dist="38100" dir="2700000" algn="tl">
                    <a:srgbClr val="000000">
                      <a:alpha val="43137"/>
                    </a:srgbClr>
                  </a:outerShdw>
                </a:effectLst>
              </a:rPr>
              <a:t>Federator’s Template Capability Metadata</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grpSp>
        <p:nvGrpSpPr>
          <p:cNvPr id="18" name="Group 17"/>
          <p:cNvGrpSpPr/>
          <p:nvPr/>
        </p:nvGrpSpPr>
        <p:grpSpPr>
          <a:xfrm>
            <a:off x="457200" y="826325"/>
            <a:ext cx="8153400" cy="5921185"/>
            <a:chOff x="457200" y="826325"/>
            <a:chExt cx="8153400" cy="5921185"/>
          </a:xfrm>
        </p:grpSpPr>
        <p:grpSp>
          <p:nvGrpSpPr>
            <p:cNvPr id="15" name="Group 14"/>
            <p:cNvGrpSpPr/>
            <p:nvPr/>
          </p:nvGrpSpPr>
          <p:grpSpPr>
            <a:xfrm>
              <a:off x="457200" y="838200"/>
              <a:ext cx="8153400" cy="5909310"/>
              <a:chOff x="1143000" y="838200"/>
              <a:chExt cx="8153400" cy="5909310"/>
            </a:xfrm>
          </p:grpSpPr>
          <p:grpSp>
            <p:nvGrpSpPr>
              <p:cNvPr id="2" name="Group 13"/>
              <p:cNvGrpSpPr/>
              <p:nvPr/>
            </p:nvGrpSpPr>
            <p:grpSpPr>
              <a:xfrm>
                <a:off x="1143000" y="838200"/>
                <a:ext cx="8153400" cy="5909310"/>
                <a:chOff x="1143000" y="838200"/>
                <a:chExt cx="8153400" cy="5909310"/>
              </a:xfrm>
            </p:grpSpPr>
            <p:sp>
              <p:nvSpPr>
                <p:cNvPr id="9" name="TextBox 8"/>
                <p:cNvSpPr txBox="1"/>
                <p:nvPr/>
              </p:nvSpPr>
              <p:spPr>
                <a:xfrm>
                  <a:off x="1143000" y="838200"/>
                  <a:ext cx="6248400" cy="5909310"/>
                </a:xfrm>
                <a:prstGeom prst="rect">
                  <a:avLst/>
                </a:prstGeom>
                <a:noFill/>
                <a:ln w="19050">
                  <a:solidFill>
                    <a:schemeClr val="tx1"/>
                  </a:solidFill>
                </a:ln>
              </p:spPr>
              <p:txBody>
                <a:bodyPr wrap="square" rtlCol="0">
                  <a:spAutoFit/>
                </a:bodyPr>
                <a:lstStyle/>
                <a:p>
                  <a:r>
                    <a:rPr lang="en-US" dirty="0" smtClean="0"/>
                    <a:t>&lt;Capabilities&gt;</a:t>
                  </a:r>
                </a:p>
                <a:p>
                  <a:r>
                    <a:rPr lang="en-US" dirty="0" smtClean="0"/>
                    <a:t>	&lt;Service&gt;</a:t>
                  </a:r>
                </a:p>
                <a:p>
                  <a:r>
                    <a:rPr lang="en-US" dirty="0" smtClean="0"/>
                    <a:t>		&lt;Name&gt;</a:t>
                  </a:r>
                </a:p>
                <a:p>
                  <a:r>
                    <a:rPr lang="en-US" dirty="0" smtClean="0"/>
                    <a:t>		&lt;</a:t>
                  </a:r>
                  <a:r>
                    <a:rPr lang="en-US" dirty="0" err="1" smtClean="0"/>
                    <a:t>OnlineResource</a:t>
                  </a:r>
                  <a:r>
                    <a:rPr lang="en-US" dirty="0" smtClean="0"/>
                    <a:t>&gt;</a:t>
                  </a:r>
                </a:p>
                <a:p>
                  <a:r>
                    <a:rPr lang="en-US" dirty="0" smtClean="0"/>
                    <a:t>		&lt;</a:t>
                  </a:r>
                  <a:r>
                    <a:rPr lang="en-US" dirty="0" err="1" smtClean="0"/>
                    <a:t>ContactInfo</a:t>
                  </a:r>
                  <a:r>
                    <a:rPr lang="en-US" dirty="0" smtClean="0"/>
                    <a:t>&gt;</a:t>
                  </a:r>
                </a:p>
                <a:p>
                  <a:r>
                    <a:rPr lang="en-US" dirty="0" smtClean="0"/>
                    <a:t>	&lt;/Service&gt;</a:t>
                  </a:r>
                </a:p>
                <a:p>
                  <a:r>
                    <a:rPr lang="en-US" dirty="0" smtClean="0"/>
                    <a:t>	&lt;Capability&gt;</a:t>
                  </a:r>
                </a:p>
                <a:p>
                  <a:r>
                    <a:rPr lang="en-US" dirty="0" smtClean="0"/>
                    <a:t>		</a:t>
                  </a:r>
                  <a:r>
                    <a:rPr lang="en-US" dirty="0" smtClean="0">
                      <a:solidFill>
                        <a:srgbClr val="FF0000"/>
                      </a:solidFill>
                    </a:rPr>
                    <a:t>&lt;Request&gt;</a:t>
                  </a:r>
                </a:p>
                <a:p>
                  <a:r>
                    <a:rPr lang="en-US" dirty="0" smtClean="0">
                      <a:solidFill>
                        <a:srgbClr val="FF0000"/>
                      </a:solidFill>
                    </a:rPr>
                    <a:t>		              &lt;GetCapability&gt;</a:t>
                  </a:r>
                </a:p>
                <a:p>
                  <a:r>
                    <a:rPr lang="en-US" dirty="0" smtClean="0">
                      <a:solidFill>
                        <a:srgbClr val="FF0000"/>
                      </a:solidFill>
                    </a:rPr>
                    <a:t>		              &lt;</a:t>
                  </a:r>
                  <a:r>
                    <a:rPr lang="en-US" dirty="0" err="1" smtClean="0">
                      <a:solidFill>
                        <a:srgbClr val="FF0000"/>
                      </a:solidFill>
                    </a:rPr>
                    <a:t>GetMap</a:t>
                  </a:r>
                  <a:r>
                    <a:rPr lang="en-US" dirty="0" smtClean="0">
                      <a:solidFill>
                        <a:srgbClr val="FF0000"/>
                      </a:solidFill>
                    </a:rPr>
                    <a:t>&gt;</a:t>
                  </a:r>
                </a:p>
                <a:p>
                  <a:r>
                    <a:rPr lang="en-US" dirty="0" smtClean="0">
                      <a:solidFill>
                        <a:srgbClr val="FF0000"/>
                      </a:solidFill>
                    </a:rPr>
                    <a:t>		              &lt;</a:t>
                  </a:r>
                  <a:r>
                    <a:rPr lang="en-US" dirty="0" err="1" smtClean="0">
                      <a:solidFill>
                        <a:srgbClr val="FF0000"/>
                      </a:solidFill>
                    </a:rPr>
                    <a:t>GetFeaturInfo</a:t>
                  </a:r>
                  <a:r>
                    <a:rPr lang="en-US" dirty="0" smtClean="0">
                      <a:solidFill>
                        <a:srgbClr val="FF0000"/>
                      </a:solidFill>
                    </a:rPr>
                    <a:t>&gt;</a:t>
                  </a:r>
                </a:p>
                <a:p>
                  <a:r>
                    <a:rPr lang="en-US" dirty="0" smtClean="0">
                      <a:solidFill>
                        <a:srgbClr val="FF0000"/>
                      </a:solidFill>
                    </a:rPr>
                    <a:t>		&lt;/Request&gt;</a:t>
                  </a:r>
                </a:p>
                <a:p>
                  <a:r>
                    <a:rPr lang="en-US" dirty="0" smtClean="0">
                      <a:solidFill>
                        <a:srgbClr val="FF0000"/>
                      </a:solidFill>
                    </a:rPr>
                    <a:t>		&lt;Layers </a:t>
                  </a:r>
                  <a:r>
                    <a:rPr lang="en-US" dirty="0" smtClean="0">
                      <a:solidFill>
                        <a:srgbClr val="0070C0"/>
                      </a:solidFill>
                    </a:rPr>
                    <a:t>cascaded=‘1’</a:t>
                  </a:r>
                  <a:r>
                    <a:rPr lang="en-US" dirty="0" smtClean="0">
                      <a:solidFill>
                        <a:srgbClr val="FF0000"/>
                      </a:solidFill>
                    </a:rPr>
                    <a:t>&gt;</a:t>
                  </a:r>
                </a:p>
                <a:p>
                  <a:r>
                    <a:rPr lang="en-US" dirty="0" smtClean="0">
                      <a:solidFill>
                        <a:srgbClr val="FF0000"/>
                      </a:solidFill>
                    </a:rPr>
                    <a:t>		           &lt;Layer-1: </a:t>
                  </a:r>
                  <a:r>
                    <a:rPr lang="en-US" dirty="0" smtClean="0">
                      <a:solidFill>
                        <a:srgbClr val="0070C0"/>
                      </a:solidFill>
                    </a:rPr>
                    <a:t>REFERENCE</a:t>
                  </a:r>
                  <a:r>
                    <a:rPr lang="en-US" dirty="0" smtClean="0">
                      <a:solidFill>
                        <a:srgbClr val="FF0000"/>
                      </a:solidFill>
                    </a:rPr>
                    <a:t> to remote WFS&gt;</a:t>
                  </a:r>
                </a:p>
                <a:p>
                  <a:r>
                    <a:rPr lang="en-US" dirty="0" smtClean="0">
                      <a:solidFill>
                        <a:srgbClr val="FF0000"/>
                      </a:solidFill>
                    </a:rPr>
                    <a:t>			  </a:t>
                  </a:r>
                  <a:r>
                    <a:rPr lang="en-US" i="1" dirty="0" smtClean="0">
                      <a:solidFill>
                        <a:srgbClr val="0070C0"/>
                      </a:solidFill>
                    </a:rPr>
                    <a:t>- Web Service invocation point</a:t>
                  </a:r>
                </a:p>
                <a:p>
                  <a:r>
                    <a:rPr lang="en-US" i="1" dirty="0" smtClean="0">
                      <a:solidFill>
                        <a:srgbClr val="0070C0"/>
                      </a:solidFill>
                    </a:rPr>
                    <a:t>			  - Query schema</a:t>
                  </a:r>
                </a:p>
                <a:p>
                  <a:r>
                    <a:rPr lang="en-US" dirty="0" smtClean="0">
                      <a:solidFill>
                        <a:srgbClr val="FF0000"/>
                      </a:solidFill>
                    </a:rPr>
                    <a:t>		           &lt;Layer-2: </a:t>
                  </a:r>
                  <a:r>
                    <a:rPr lang="en-US" dirty="0" smtClean="0">
                      <a:solidFill>
                        <a:srgbClr val="0070C0"/>
                      </a:solidFill>
                    </a:rPr>
                    <a:t>REFERENCE</a:t>
                  </a:r>
                  <a:r>
                    <a:rPr lang="en-US" dirty="0" smtClean="0">
                      <a:solidFill>
                        <a:srgbClr val="FF0000"/>
                      </a:solidFill>
                    </a:rPr>
                    <a:t> to remote WMS&gt;</a:t>
                  </a:r>
                </a:p>
                <a:p>
                  <a:r>
                    <a:rPr lang="en-US" dirty="0" smtClean="0">
                      <a:solidFill>
                        <a:srgbClr val="FF0000"/>
                      </a:solidFill>
                    </a:rPr>
                    <a:t>			  </a:t>
                  </a:r>
                  <a:r>
                    <a:rPr lang="en-US" dirty="0" smtClean="0">
                      <a:solidFill>
                        <a:srgbClr val="0070C0"/>
                      </a:solidFill>
                    </a:rPr>
                    <a:t> </a:t>
                  </a:r>
                  <a:r>
                    <a:rPr lang="en-US" i="1" dirty="0" smtClean="0">
                      <a:solidFill>
                        <a:srgbClr val="0070C0"/>
                      </a:solidFill>
                    </a:rPr>
                    <a:t>- Web Service invocation point</a:t>
                  </a:r>
                  <a:endParaRPr lang="en-US" i="1" dirty="0" smtClean="0">
                    <a:solidFill>
                      <a:srgbClr val="FF0000"/>
                    </a:solidFill>
                  </a:endParaRPr>
                </a:p>
                <a:p>
                  <a:r>
                    <a:rPr lang="en-US" dirty="0" smtClean="0">
                      <a:solidFill>
                        <a:srgbClr val="FF0000"/>
                      </a:solidFill>
                    </a:rPr>
                    <a:t>		&lt;/</a:t>
                  </a:r>
                  <a:r>
                    <a:rPr lang="en-US" dirty="0" err="1" smtClean="0">
                      <a:solidFill>
                        <a:srgbClr val="FF0000"/>
                      </a:solidFill>
                    </a:rPr>
                    <a:t>LayerList</a:t>
                  </a:r>
                  <a:r>
                    <a:rPr lang="en-US" dirty="0" smtClean="0">
                      <a:solidFill>
                        <a:srgbClr val="FF0000"/>
                      </a:solidFill>
                    </a:rPr>
                    <a:t>&gt;</a:t>
                  </a:r>
                </a:p>
                <a:p>
                  <a:r>
                    <a:rPr lang="en-US" dirty="0" smtClean="0"/>
                    <a:t>	&lt;/Capability&gt;</a:t>
                  </a:r>
                </a:p>
                <a:p>
                  <a:r>
                    <a:rPr lang="en-US" dirty="0" smtClean="0"/>
                    <a:t>&lt;/Capabilities&gt;</a:t>
                  </a:r>
                  <a:endParaRPr lang="en-US" dirty="0"/>
                </a:p>
              </p:txBody>
            </p:sp>
            <p:sp>
              <p:nvSpPr>
                <p:cNvPr id="12" name="TextBox 11"/>
                <p:cNvSpPr txBox="1"/>
                <p:nvPr/>
              </p:nvSpPr>
              <p:spPr>
                <a:xfrm>
                  <a:off x="7391400" y="4572000"/>
                  <a:ext cx="1905000" cy="954107"/>
                </a:xfrm>
                <a:prstGeom prst="rect">
                  <a:avLst/>
                </a:prstGeom>
                <a:noFill/>
                <a:ln w="12700"/>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buFontTx/>
                    <a:buChar char="-"/>
                  </a:pPr>
                  <a:r>
                    <a:rPr lang="en-US" sz="1400" dirty="0" smtClean="0">
                      <a:solidFill>
                        <a:schemeClr val="accent3">
                          <a:lumMod val="50000"/>
                        </a:schemeClr>
                      </a:solidFill>
                    </a:rPr>
                    <a:t>Definitions of bindings to federated standard data services </a:t>
                  </a:r>
                </a:p>
                <a:p>
                  <a:pPr>
                    <a:buFontTx/>
                    <a:buChar char="-"/>
                  </a:pPr>
                  <a:r>
                    <a:rPr lang="en-US" sz="1400" dirty="0" smtClean="0">
                      <a:solidFill>
                        <a:schemeClr val="accent3">
                          <a:lumMod val="50000"/>
                        </a:schemeClr>
                      </a:solidFill>
                    </a:rPr>
                    <a:t>See NEXT slide</a:t>
                  </a:r>
                </a:p>
              </p:txBody>
            </p:sp>
          </p:grpSp>
          <p:sp>
            <p:nvSpPr>
              <p:cNvPr id="13" name="Right Brace 12"/>
              <p:cNvSpPr/>
              <p:nvPr/>
            </p:nvSpPr>
            <p:spPr>
              <a:xfrm>
                <a:off x="5638800" y="3048000"/>
                <a:ext cx="152400" cy="914400"/>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4" name="TextBox 13"/>
              <p:cNvSpPr txBox="1"/>
              <p:nvPr/>
            </p:nvSpPr>
            <p:spPr>
              <a:xfrm>
                <a:off x="5867400" y="3200400"/>
                <a:ext cx="1524000" cy="523220"/>
              </a:xfrm>
              <a:prstGeom prst="rect">
                <a:avLst/>
              </a:prstGeom>
              <a:noFill/>
            </p:spPr>
            <p:txBody>
              <a:bodyPr wrap="square" rtlCol="0">
                <a:spAutoFit/>
              </a:bodyPr>
              <a:lstStyle/>
              <a:p>
                <a:r>
                  <a:rPr lang="en-US" sz="1400" dirty="0" smtClean="0">
                    <a:solidFill>
                      <a:schemeClr val="accent3">
                        <a:lumMod val="50000"/>
                      </a:schemeClr>
                    </a:solidFill>
                  </a:rPr>
                  <a:t>WMS Service Interface</a:t>
                </a:r>
                <a:endParaRPr lang="en-US" sz="1400" dirty="0">
                  <a:solidFill>
                    <a:schemeClr val="accent3">
                      <a:lumMod val="50000"/>
                    </a:schemeClr>
                  </a:solidFill>
                </a:endParaRPr>
              </a:p>
            </p:txBody>
          </p:sp>
          <p:sp>
            <p:nvSpPr>
              <p:cNvPr id="10" name="Right Brace 9"/>
              <p:cNvSpPr/>
              <p:nvPr/>
            </p:nvSpPr>
            <p:spPr>
              <a:xfrm>
                <a:off x="7162800" y="4419600"/>
                <a:ext cx="228600" cy="1447800"/>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sp>
          <p:nvSpPr>
            <p:cNvPr id="17" name="TextBox 16"/>
            <p:cNvSpPr txBox="1"/>
            <p:nvPr/>
          </p:nvSpPr>
          <p:spPr>
            <a:xfrm>
              <a:off x="4495800" y="826325"/>
              <a:ext cx="4114800" cy="1926681"/>
            </a:xfrm>
            <a:prstGeom prst="rect">
              <a:avLst/>
            </a:prstGeom>
            <a:solidFill>
              <a:schemeClr val="bg1"/>
            </a:solidFill>
            <a:ln w="9525">
              <a:solidFill>
                <a:schemeClr val="accent3">
                  <a:lumMod val="50000"/>
                </a:schemeClr>
              </a:solidFill>
            </a:ln>
          </p:spPr>
          <p:txBody>
            <a:bodyPr wrap="square" rtlCol="0">
              <a:spAutoFit/>
            </a:bodyPr>
            <a:lstStyle/>
            <a:p>
              <a:pPr>
                <a:lnSpc>
                  <a:spcPct val="90000"/>
                </a:lnSpc>
                <a:defRPr/>
              </a:pPr>
              <a:r>
                <a:rPr lang="en-US" sz="1400" dirty="0" smtClean="0">
                  <a:solidFill>
                    <a:schemeClr val="accent3">
                      <a:lumMod val="50000"/>
                    </a:schemeClr>
                  </a:solidFill>
                </a:rPr>
                <a:t>- Since Federator is an extended WMS, its capability is an extended WMS capability.</a:t>
              </a:r>
              <a:endParaRPr lang="en-US" sz="1600" dirty="0" smtClean="0">
                <a:solidFill>
                  <a:schemeClr val="accent3">
                    <a:lumMod val="50000"/>
                  </a:schemeClr>
                </a:solidFill>
              </a:endParaRPr>
            </a:p>
            <a:p>
              <a:endParaRPr lang="en-US" sz="1000" dirty="0" smtClean="0">
                <a:solidFill>
                  <a:schemeClr val="tx1">
                    <a:lumMod val="75000"/>
                    <a:lumOff val="25000"/>
                  </a:schemeClr>
                </a:solidFill>
              </a:endParaRPr>
            </a:p>
            <a:p>
              <a:r>
                <a:rPr lang="en-US" sz="1400" dirty="0" smtClean="0">
                  <a:solidFill>
                    <a:schemeClr val="accent3">
                      <a:lumMod val="50000"/>
                    </a:schemeClr>
                  </a:solidFill>
                </a:rPr>
                <a:t>- Federated data sets are defined under the tag called “Layers” with the  attribute “cascaded” set to 1.</a:t>
              </a:r>
              <a:r>
                <a:rPr lang="en-US" sz="1600" dirty="0" smtClean="0">
                  <a:solidFill>
                    <a:schemeClr val="tx1">
                      <a:lumMod val="75000"/>
                      <a:lumOff val="25000"/>
                    </a:schemeClr>
                  </a:solidFill>
                </a:rPr>
                <a:t> </a:t>
              </a:r>
            </a:p>
            <a:p>
              <a:endParaRPr lang="en-US" sz="1000" dirty="0" smtClean="0">
                <a:solidFill>
                  <a:schemeClr val="tx1">
                    <a:lumMod val="75000"/>
                    <a:lumOff val="25000"/>
                  </a:schemeClr>
                </a:solidFill>
              </a:endParaRPr>
            </a:p>
            <a:p>
              <a:r>
                <a:rPr lang="en-US" sz="1400" dirty="0" smtClean="0">
                  <a:solidFill>
                    <a:schemeClr val="accent3">
                      <a:lumMod val="50000"/>
                    </a:schemeClr>
                  </a:solidFill>
                </a:rPr>
                <a:t>- Federator publishes these data sets as if they are its own, and serves them indirectly</a:t>
              </a:r>
            </a:p>
            <a:p>
              <a:endParaRPr lang="en-US" sz="1600" dirty="0"/>
            </a:p>
          </p:txBody>
        </p:sp>
      </p:grpSp>
      <p:grpSp>
        <p:nvGrpSpPr>
          <p:cNvPr id="3" name="Group 9"/>
          <p:cNvGrpSpPr/>
          <p:nvPr/>
        </p:nvGrpSpPr>
        <p:grpSpPr>
          <a:xfrm>
            <a:off x="228600" y="1219200"/>
            <a:ext cx="8610600" cy="5105400"/>
            <a:chOff x="381000" y="2895600"/>
            <a:chExt cx="8610600" cy="5105400"/>
          </a:xfrm>
        </p:grpSpPr>
        <p:sp>
          <p:nvSpPr>
            <p:cNvPr id="6" name="Content Placeholder 7"/>
            <p:cNvSpPr txBox="1">
              <a:spLocks/>
            </p:cNvSpPr>
            <p:nvPr/>
          </p:nvSpPr>
          <p:spPr>
            <a:xfrm>
              <a:off x="1600200" y="2895600"/>
              <a:ext cx="7391400" cy="5105400"/>
            </a:xfrm>
            <a:prstGeom prst="rect">
              <a:avLst/>
            </a:prstGeom>
            <a:ln/>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600" b="0" i="0" u="none" strike="noStrike" kern="1200" cap="none" spc="0" normalizeH="0" baseline="0" noProof="0" dirty="0" smtClean="0">
                  <a:ln>
                    <a:noFill/>
                  </a:ln>
                  <a:solidFill>
                    <a:srgbClr val="002060"/>
                  </a:solidFill>
                  <a:effectLst/>
                  <a:uLnTx/>
                  <a:uFillTx/>
                  <a:latin typeface="+mn-lt"/>
                  <a:ea typeface="+mn-ea"/>
                  <a:cs typeface="+mn-cs"/>
                </a:rPr>
                <a:t>Ex. Federation</a:t>
              </a:r>
              <a:r>
                <a:rPr kumimoji="0" lang="en-US" sz="2600" b="0" i="0" u="none" strike="noStrike" kern="1200" cap="none" spc="0" normalizeH="0" noProof="0" dirty="0" smtClean="0">
                  <a:ln>
                    <a:noFill/>
                  </a:ln>
                  <a:solidFill>
                    <a:srgbClr val="002060"/>
                  </a:solidFill>
                  <a:effectLst/>
                  <a:uLnTx/>
                  <a:uFillTx/>
                  <a:latin typeface="+mn-lt"/>
                  <a:ea typeface="+mn-ea"/>
                  <a:cs typeface="+mn-cs"/>
                </a:rPr>
                <a:t> for</a:t>
              </a:r>
              <a:r>
                <a:rPr lang="en-US" sz="2600" dirty="0" smtClean="0">
                  <a:solidFill>
                    <a:srgbClr val="002060"/>
                  </a:solidFill>
                </a:rPr>
                <a:t> Pattern Informatics Geo-science Appl.</a:t>
              </a:r>
              <a:endParaRPr kumimoji="0" lang="en-US" sz="2600" b="0" i="0" u="none" strike="noStrike" kern="1200" cap="none" spc="0" normalizeH="0" baseline="0" noProof="0" dirty="0" smtClean="0">
                <a:ln>
                  <a:noFill/>
                </a:ln>
                <a:solidFill>
                  <a:srgbClr val="002060"/>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mn-lt"/>
                  <a:ea typeface="+mn-ea"/>
                  <a:cs typeface="+mn-cs"/>
                </a:rPr>
                <a:t>[</a:t>
              </a:r>
              <a:r>
                <a:rPr lang="en-US" sz="2400" noProof="0" dirty="0" smtClean="0">
                  <a:solidFill>
                    <a:schemeClr val="tx2">
                      <a:lumMod val="75000"/>
                    </a:schemeClr>
                  </a:solidFill>
                </a:rPr>
                <a:t>LayerData</a:t>
              </a:r>
              <a:r>
                <a:rPr kumimoji="0" lang="en-US" sz="2400" b="0" i="0" u="none" strike="noStrike" kern="1200" cap="none" spc="0" normalizeH="0" baseline="0" noProof="0" dirty="0" smtClean="0">
                  <a:ln>
                    <a:noFill/>
                  </a:ln>
                  <a:solidFill>
                    <a:schemeClr val="tx2">
                      <a:lumMod val="7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rPr>
                <a:t>Name: State-boundaries</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Type: WFS</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rPr>
                <a:t>Invocation-point: </a:t>
              </a:r>
              <a:r>
                <a:rPr lang="en-US" sz="2000" dirty="0" smtClean="0">
                  <a:solidFill>
                    <a:schemeClr val="tx1">
                      <a:lumMod val="75000"/>
                      <a:lumOff val="25000"/>
                    </a:schemeClr>
                  </a:solidFill>
                  <a:hlinkClick r:id="rId3"/>
                </a:rPr>
                <a:t>http://organization/services/wfs/....</a:t>
              </a:r>
              <a:endParaRPr lang="en-US" sz="2000" dirty="0" smtClean="0">
                <a:solidFill>
                  <a:schemeClr val="tx1">
                    <a:lumMod val="75000"/>
                    <a:lumOff val="25000"/>
                  </a:schemeClr>
                </a:solidFill>
              </a:endParaRP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Request-schema : “path to file.xml”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mn-lt"/>
                  <a:ea typeface="+mn-ea"/>
                  <a:cs typeface="+mn-cs"/>
                </a:rPr>
                <a:t>[</a:t>
              </a:r>
              <a:r>
                <a:rPr lang="en-US" sz="2400" noProof="0" dirty="0" smtClean="0">
                  <a:solidFill>
                    <a:schemeClr val="tx2">
                      <a:lumMod val="75000"/>
                    </a:schemeClr>
                  </a:solidFill>
                </a:rPr>
                <a:t>LayerData</a:t>
              </a:r>
              <a:r>
                <a:rPr kumimoji="0" lang="en-US" sz="2400" b="0" i="0" u="none" strike="noStrike" kern="1200" cap="none" spc="0" normalizeH="0" baseline="0" noProof="0" dirty="0" smtClean="0">
                  <a:ln>
                    <a:noFill/>
                  </a:ln>
                  <a:solidFill>
                    <a:schemeClr val="tx2">
                      <a:lumMod val="75000"/>
                    </a:schemeClr>
                  </a:solidFill>
                  <a:effectLst/>
                  <a:uLnTx/>
                  <a:uFillTx/>
                  <a:latin typeface="+mn-lt"/>
                  <a:ea typeface="+mn-ea"/>
                  <a:cs typeface="+mn-cs"/>
                </a:rPr>
                <a:t>-2] </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Name: Satellite-map-images</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tx1">
                      <a:lumMod val="75000"/>
                      <a:lumOff val="25000"/>
                    </a:schemeClr>
                  </a:solidFill>
                </a:rPr>
                <a:t>Type: </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WMS</a:t>
              </a:r>
            </a:p>
            <a:p>
              <a:pPr marL="1600200" lvl="3" indent="-228600">
                <a:spcBef>
                  <a:spcPct val="20000"/>
                </a:spcBef>
                <a:buFont typeface="Arial" pitchFamily="34" charset="0"/>
                <a:buChar char="–"/>
                <a:defRPr/>
              </a:pPr>
              <a:r>
                <a:rPr lang="en-US" sz="2000" dirty="0" smtClean="0">
                  <a:solidFill>
                    <a:schemeClr val="tx1">
                      <a:lumMod val="75000"/>
                      <a:lumOff val="25000"/>
                    </a:schemeClr>
                  </a:solidFill>
                </a:rPr>
                <a:t>Invocation-point: </a:t>
              </a:r>
              <a:r>
                <a:rPr lang="en-US" sz="2000" dirty="0" smtClean="0">
                  <a:solidFill>
                    <a:schemeClr val="tx1">
                      <a:lumMod val="75000"/>
                      <a:lumOff val="25000"/>
                    </a:schemeClr>
                  </a:solidFill>
                  <a:hlinkClick r:id="rId4"/>
                </a:rPr>
                <a:t>http://organization/services/wms/....</a:t>
              </a:r>
              <a:endPar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lvl="2" indent="-228600">
                <a:spcBef>
                  <a:spcPct val="20000"/>
                </a:spcBef>
                <a:buFont typeface="Arial" pitchFamily="34" charset="0"/>
                <a:buChar char="•"/>
                <a:defRPr/>
              </a:pPr>
              <a:r>
                <a:rPr lang="en-US" sz="2400" dirty="0" smtClean="0">
                  <a:solidFill>
                    <a:schemeClr val="tx2">
                      <a:lumMod val="75000"/>
                    </a:schemeClr>
                  </a:solidFill>
                </a:rPr>
                <a:t>[LayerData-3] </a:t>
              </a:r>
              <a:endParaRPr kumimoji="0" lang="en-US" sz="2400" b="0"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1600200" lvl="3" indent="-228600">
                <a:spcBef>
                  <a:spcPct val="20000"/>
                </a:spcBef>
                <a:buFont typeface="Arial" pitchFamily="34" charset="0"/>
                <a:buChar char="–"/>
                <a:defRPr/>
              </a:pPr>
              <a:r>
                <a:rPr lang="en-US" sz="2100" dirty="0" smtClean="0">
                  <a:solidFill>
                    <a:schemeClr val="tx1">
                      <a:lumMod val="75000"/>
                      <a:lumOff val="25000"/>
                    </a:schemeClr>
                  </a:solidFill>
                </a:rPr>
                <a:t>Name: Earthquake-seismic-records</a:t>
              </a:r>
            </a:p>
            <a:p>
              <a:pPr marL="1600200" lvl="3" indent="-228600">
                <a:spcBef>
                  <a:spcPct val="20000"/>
                </a:spcBef>
                <a:buFont typeface="Arial" pitchFamily="34" charset="0"/>
                <a:buChar char="–"/>
                <a:defRPr/>
              </a:pPr>
              <a:r>
                <a:rPr lang="en-US" sz="2100" dirty="0" smtClean="0">
                  <a:solidFill>
                    <a:schemeClr val="tx1">
                      <a:lumMod val="75000"/>
                      <a:lumOff val="25000"/>
                    </a:schemeClr>
                  </a:solidFill>
                </a:rPr>
                <a:t>Type: WFS</a:t>
              </a:r>
            </a:p>
            <a:p>
              <a:pPr marL="1600200" lvl="3" indent="-228600">
                <a:spcBef>
                  <a:spcPct val="20000"/>
                </a:spcBef>
                <a:buFont typeface="Arial" pitchFamily="34" charset="0"/>
                <a:buChar char="–"/>
                <a:defRPr/>
              </a:pPr>
              <a:r>
                <a:rPr lang="en-US" sz="2100" dirty="0" smtClean="0">
                  <a:solidFill>
                    <a:schemeClr val="tx1">
                      <a:lumMod val="75000"/>
                      <a:lumOff val="25000"/>
                    </a:schemeClr>
                  </a:solidFill>
                </a:rPr>
                <a:t>Invocation-point: </a:t>
              </a:r>
              <a:r>
                <a:rPr lang="en-US" sz="2100" dirty="0" smtClean="0">
                  <a:solidFill>
                    <a:schemeClr val="tx1">
                      <a:lumMod val="75000"/>
                      <a:lumOff val="25000"/>
                    </a:schemeClr>
                  </a:solidFill>
                  <a:hlinkClick r:id="rId3"/>
                </a:rPr>
                <a:t>http://organization/services/wfs/....</a:t>
              </a:r>
              <a:endParaRPr lang="en-US" sz="2100" dirty="0" smtClean="0">
                <a:solidFill>
                  <a:schemeClr val="tx1">
                    <a:lumMod val="75000"/>
                    <a:lumOff val="25000"/>
                  </a:schemeClr>
                </a:solidFill>
              </a:endParaRPr>
            </a:p>
            <a:p>
              <a:pPr marL="1600200" lvl="3" indent="-228600">
                <a:spcBef>
                  <a:spcPct val="20000"/>
                </a:spcBef>
                <a:buFont typeface="Arial" pitchFamily="34" charset="0"/>
                <a:buChar char="–"/>
                <a:defRPr/>
              </a:pPr>
              <a:r>
                <a:rPr lang="en-US" sz="2100" dirty="0" smtClean="0">
                  <a:solidFill>
                    <a:schemeClr val="tx1">
                      <a:lumMod val="75000"/>
                      <a:lumOff val="25000"/>
                    </a:schemeClr>
                  </a:solidFill>
                </a:rPr>
                <a:t>Request-schema : “path to file.xml”</a:t>
              </a:r>
            </a:p>
          </p:txBody>
        </p:sp>
        <p:sp>
          <p:nvSpPr>
            <p:cNvPr id="8" name="TextBox 7"/>
            <p:cNvSpPr txBox="1"/>
            <p:nvPr/>
          </p:nvSpPr>
          <p:spPr>
            <a:xfrm rot="5400000">
              <a:off x="219670" y="4498745"/>
              <a:ext cx="1846659" cy="1524000"/>
            </a:xfrm>
            <a:prstGeom prst="rect">
              <a:avLst/>
            </a:prstGeom>
            <a:solidFill>
              <a:schemeClr val="bg1"/>
            </a:solidFill>
          </p:spPr>
          <p:txBody>
            <a:bodyPr vert="vert270" wrap="square" rtlCol="0">
              <a:spAutoFit/>
            </a:bodyPr>
            <a:lstStyle/>
            <a:p>
              <a:pPr algn="ctr"/>
              <a:r>
                <a:rPr lang="en-US" i="1" dirty="0" smtClean="0">
                  <a:solidFill>
                    <a:srgbClr val="C00000"/>
                  </a:solidFill>
                </a:rPr>
                <a:t>Extracted from federated </a:t>
              </a:r>
            </a:p>
            <a:p>
              <a:pPr algn="ctr"/>
              <a:r>
                <a:rPr lang="en-US" i="1" dirty="0" smtClean="0">
                  <a:solidFill>
                    <a:srgbClr val="C00000"/>
                  </a:solidFill>
                </a:rPr>
                <a:t>WFS and WMS capability metadata files</a:t>
              </a:r>
            </a:p>
            <a:p>
              <a:pPr algn="ctr"/>
              <a:endParaRPr lang="en-US" dirty="0">
                <a:solidFill>
                  <a:srgbClr val="C00000"/>
                </a:solidFill>
              </a:endParaRPr>
            </a:p>
          </p:txBody>
        </p:sp>
      </p:grpSp>
      <p:sp>
        <p:nvSpPr>
          <p:cNvPr id="16" name="Slide Number Placeholder 15"/>
          <p:cNvSpPr>
            <a:spLocks noGrp="1"/>
          </p:cNvSpPr>
          <p:nvPr>
            <p:ph type="sldNum" sz="quarter" idx="12"/>
          </p:nvPr>
        </p:nvSpPr>
        <p:spPr/>
        <p:txBody>
          <a:bodyPr/>
          <a:lstStyle/>
          <a:p>
            <a:fld id="{052F8F49-F254-4492-A20D-AEE6D2E281C5}"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Federator-oriented </a:t>
            </a:r>
            <a:b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br>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data access/query optimization for distributed map rendering</a:t>
            </a:r>
            <a:endParaRPr lang="en-US" dirty="0">
              <a:ln w="10160">
                <a:solidFill>
                  <a:schemeClr val="accent1"/>
                </a:solidFill>
                <a:prstDash val="solid"/>
              </a:ln>
              <a:solidFill>
                <a:schemeClr val="tx2">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14</a:t>
            </a:fld>
            <a:endParaRPr lang="en-US"/>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Performance Investigation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382000" cy="2895600"/>
          </a:xfrm>
        </p:spPr>
        <p:txBody>
          <a:bodyPr>
            <a:normAutofit fontScale="77500" lnSpcReduction="20000"/>
          </a:bodyPr>
          <a:lstStyle/>
          <a:p>
            <a:pPr marL="514350" indent="-514350">
              <a:buFont typeface="+mj-lt"/>
              <a:buAutoNum type="arabicPeriod"/>
            </a:pPr>
            <a:r>
              <a:rPr lang="en-US" dirty="0" smtClean="0">
                <a:solidFill>
                  <a:schemeClr val="tx1">
                    <a:lumMod val="75000"/>
                    <a:lumOff val="25000"/>
                  </a:schemeClr>
                </a:solidFill>
              </a:rPr>
              <a:t>Interoperability requirements’ compliance costs</a:t>
            </a:r>
          </a:p>
          <a:p>
            <a:pPr lvl="1"/>
            <a:r>
              <a:rPr lang="en-US" dirty="0" smtClean="0">
                <a:solidFill>
                  <a:schemeClr val="tx1">
                    <a:lumMod val="75000"/>
                    <a:lumOff val="25000"/>
                  </a:schemeClr>
                </a:solidFill>
              </a:rPr>
              <a:t>Using XML-encoded common data model (GML)</a:t>
            </a:r>
          </a:p>
          <a:p>
            <a:pPr lvl="1"/>
            <a:r>
              <a:rPr lang="en-US" dirty="0" smtClean="0">
                <a:solidFill>
                  <a:schemeClr val="tx1">
                    <a:lumMod val="75000"/>
                    <a:lumOff val="25000"/>
                  </a:schemeClr>
                </a:solidFill>
              </a:rPr>
              <a:t>Costly query/response conversions at data resource (ex. WFS)</a:t>
            </a:r>
          </a:p>
          <a:p>
            <a:pPr lvl="2"/>
            <a:r>
              <a:rPr lang="en-US" sz="2500" dirty="0" smtClean="0">
                <a:solidFill>
                  <a:schemeClr val="tx1">
                    <a:lumMod val="75000"/>
                    <a:lumOff val="25000"/>
                  </a:schemeClr>
                </a:solidFill>
              </a:rPr>
              <a:t>XML-queries to SQL</a:t>
            </a:r>
          </a:p>
          <a:p>
            <a:pPr lvl="2"/>
            <a:r>
              <a:rPr lang="en-US" sz="2500" dirty="0" smtClean="0">
                <a:solidFill>
                  <a:schemeClr val="tx1">
                    <a:lumMod val="75000"/>
                    <a:lumOff val="25000"/>
                  </a:schemeClr>
                </a:solidFill>
              </a:rPr>
              <a:t>Relational objects to GML</a:t>
            </a:r>
          </a:p>
          <a:p>
            <a:endParaRPr lang="en-US" sz="1200" dirty="0" smtClean="0">
              <a:solidFill>
                <a:schemeClr val="tx1">
                  <a:lumMod val="75000"/>
                  <a:lumOff val="25000"/>
                </a:schemeClr>
              </a:solidFill>
            </a:endParaRPr>
          </a:p>
          <a:p>
            <a:pPr marL="514350" lvl="1" indent="-514350">
              <a:buFont typeface="+mj-lt"/>
              <a:buAutoNum type="arabicPeriod" startAt="2"/>
            </a:pPr>
            <a:r>
              <a:rPr lang="en-US" dirty="0" smtClean="0">
                <a:solidFill>
                  <a:schemeClr val="tx1">
                    <a:lumMod val="75000"/>
                    <a:lumOff val="25000"/>
                  </a:schemeClr>
                </a:solidFill>
              </a:rPr>
              <a:t>Variable-sized and unevenly-distributed nature of geo-data</a:t>
            </a:r>
          </a:p>
          <a:p>
            <a:pPr lvl="1"/>
            <a:r>
              <a:rPr lang="en-US" dirty="0" smtClean="0">
                <a:solidFill>
                  <a:schemeClr val="tx1">
                    <a:lumMod val="75000"/>
                    <a:lumOff val="25000"/>
                  </a:schemeClr>
                </a:solidFill>
              </a:rPr>
              <a:t>Range queries: Variable-sized and unevenly distributed</a:t>
            </a:r>
          </a:p>
          <a:p>
            <a:pPr lvl="1"/>
            <a:r>
              <a:rPr lang="en-US" dirty="0" smtClean="0">
                <a:solidFill>
                  <a:schemeClr val="tx1">
                    <a:lumMod val="75000"/>
                    <a:lumOff val="25000"/>
                  </a:schemeClr>
                </a:solidFill>
              </a:rPr>
              <a:t>Examples: County boundaries and Human population</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15</a:t>
            </a:fld>
            <a:endParaRPr lang="en-US"/>
          </a:p>
        </p:txBody>
      </p:sp>
      <p:sp>
        <p:nvSpPr>
          <p:cNvPr id="48" name="Content Placeholder 2"/>
          <p:cNvSpPr txBox="1">
            <a:spLocks/>
          </p:cNvSpPr>
          <p:nvPr/>
        </p:nvSpPr>
        <p:spPr>
          <a:xfrm>
            <a:off x="5638800" y="4572000"/>
            <a:ext cx="3276600" cy="1981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&gt;&gt; Unexpected workload distribution: The work is decomposed into independent work pieces, and the work pieces are of highly variable sized</a:t>
            </a:r>
          </a:p>
        </p:txBody>
      </p:sp>
      <p:pic>
        <p:nvPicPr>
          <p:cNvPr id="110" name="Picture 4"/>
          <p:cNvPicPr>
            <a:picLocks noChangeAspect="1" noChangeArrowheads="1"/>
          </p:cNvPicPr>
          <p:nvPr/>
        </p:nvPicPr>
        <p:blipFill>
          <a:blip r:embed="rId3"/>
          <a:srcRect/>
          <a:stretch>
            <a:fillRect/>
          </a:stretch>
        </p:blipFill>
        <p:spPr bwMode="auto">
          <a:xfrm>
            <a:off x="90332" y="4433888"/>
            <a:ext cx="5472268" cy="2347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534400" cy="8683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Parallel Range Queries via Federator</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16</a:t>
            </a:fld>
            <a:endParaRPr lang="en-US"/>
          </a:p>
        </p:txBody>
      </p:sp>
      <p:grpSp>
        <p:nvGrpSpPr>
          <p:cNvPr id="116" name="Group 115"/>
          <p:cNvGrpSpPr/>
          <p:nvPr/>
        </p:nvGrpSpPr>
        <p:grpSpPr>
          <a:xfrm>
            <a:off x="76200" y="1156252"/>
            <a:ext cx="5617028" cy="5625548"/>
            <a:chOff x="76200" y="1156252"/>
            <a:chExt cx="5617028" cy="5625548"/>
          </a:xfrm>
        </p:grpSpPr>
        <p:grpSp>
          <p:nvGrpSpPr>
            <p:cNvPr id="3" name="Group 6"/>
            <p:cNvGrpSpPr/>
            <p:nvPr/>
          </p:nvGrpSpPr>
          <p:grpSpPr>
            <a:xfrm>
              <a:off x="76200" y="2235465"/>
              <a:ext cx="1752600" cy="4546335"/>
              <a:chOff x="1447800" y="2438400"/>
              <a:chExt cx="1752600" cy="4331631"/>
            </a:xfrm>
          </p:grpSpPr>
          <p:sp>
            <p:nvSpPr>
              <p:cNvPr id="8" name="Oval 7"/>
              <p:cNvSpPr>
                <a:spLocks noChangeArrowheads="1"/>
              </p:cNvSpPr>
              <p:nvPr/>
            </p:nvSpPr>
            <p:spPr bwMode="auto">
              <a:xfrm>
                <a:off x="1905000" y="5428488"/>
                <a:ext cx="7620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9" name="Straight Arrow Connector 8"/>
              <p:cNvCxnSpPr>
                <a:stCxn id="13" idx="4"/>
              </p:cNvCxnSpPr>
              <p:nvPr/>
            </p:nvCxnSpPr>
            <p:spPr>
              <a:xfrm rot="5400000">
                <a:off x="1080570" y="4223851"/>
                <a:ext cx="2410070" cy="79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4232624"/>
                <a:ext cx="1219200" cy="381215"/>
              </a:xfrm>
              <a:prstGeom prst="rect">
                <a:avLst/>
              </a:prstGeom>
              <a:solidFill>
                <a:schemeClr val="bg1"/>
              </a:solidFill>
            </p:spPr>
            <p:txBody>
              <a:bodyPr wrap="square" lIns="0" tIns="0" rIns="0" bIns="0" rtlCol="0">
                <a:spAutoFit/>
              </a:bodyPr>
              <a:lstStyle/>
              <a:p>
                <a:r>
                  <a:rPr lang="en-US" sz="1300" dirty="0" smtClean="0"/>
                  <a:t>Single Query Range:</a:t>
                </a:r>
                <a:r>
                  <a:rPr lang="en-US" sz="1300" b="1" dirty="0" smtClean="0"/>
                  <a:t>[</a:t>
                </a:r>
                <a:r>
                  <a:rPr lang="en-US" sz="1300" b="1" dirty="0" smtClean="0">
                    <a:solidFill>
                      <a:srgbClr val="002060"/>
                    </a:solidFill>
                  </a:rPr>
                  <a:t>Range</a:t>
                </a:r>
                <a:r>
                  <a:rPr lang="en-US" sz="1300" b="1" dirty="0" smtClean="0"/>
                  <a:t>]</a:t>
                </a:r>
                <a:endParaRPr lang="en-US" sz="1300" b="1" dirty="0"/>
              </a:p>
            </p:txBody>
          </p:sp>
          <p:sp>
            <p:nvSpPr>
              <p:cNvPr id="11" name="AutoShape 4"/>
              <p:cNvSpPr>
                <a:spLocks noChangeArrowheads="1"/>
              </p:cNvSpPr>
              <p:nvPr/>
            </p:nvSpPr>
            <p:spPr bwMode="auto">
              <a:xfrm>
                <a:off x="2057400" y="5961888"/>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2" name="TextBox 11"/>
              <p:cNvSpPr txBox="1"/>
              <p:nvPr/>
            </p:nvSpPr>
            <p:spPr>
              <a:xfrm>
                <a:off x="2209800" y="4861334"/>
                <a:ext cx="304800" cy="351890"/>
              </a:xfrm>
              <a:prstGeom prst="rect">
                <a:avLst/>
              </a:prstGeom>
              <a:noFill/>
            </p:spPr>
            <p:txBody>
              <a:bodyPr wrap="square" rtlCol="0">
                <a:spAutoFit/>
              </a:bodyPr>
              <a:lstStyle/>
              <a:p>
                <a:r>
                  <a:rPr lang="en-US" dirty="0" smtClean="0">
                    <a:solidFill>
                      <a:srgbClr val="C00000"/>
                    </a:solidFill>
                  </a:rPr>
                  <a:t>Q</a:t>
                </a:r>
                <a:endParaRPr lang="en-US" dirty="0">
                  <a:solidFill>
                    <a:srgbClr val="C00000"/>
                  </a:solidFill>
                </a:endParaRPr>
              </a:p>
            </p:txBody>
          </p:sp>
          <p:sp>
            <p:nvSpPr>
              <p:cNvPr id="13" name="Oval 12"/>
              <p:cNvSpPr>
                <a:spLocks noChangeArrowheads="1"/>
              </p:cNvSpPr>
              <p:nvPr/>
            </p:nvSpPr>
            <p:spPr bwMode="auto">
              <a:xfrm>
                <a:off x="1676400" y="2438400"/>
                <a:ext cx="1219200" cy="580811"/>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14" name="TextBox 13"/>
              <p:cNvSpPr txBox="1"/>
              <p:nvPr/>
            </p:nvSpPr>
            <p:spPr>
              <a:xfrm>
                <a:off x="1447800" y="6431477"/>
                <a:ext cx="1752600" cy="338554"/>
              </a:xfrm>
              <a:prstGeom prst="rect">
                <a:avLst/>
              </a:prstGeom>
              <a:noFill/>
            </p:spPr>
            <p:txBody>
              <a:bodyPr wrap="square" rtlCol="0">
                <a:spAutoFit/>
              </a:bodyPr>
              <a:lstStyle/>
              <a:p>
                <a:r>
                  <a:rPr lang="en-US" sz="1600" b="1" dirty="0" smtClean="0">
                    <a:solidFill>
                      <a:srgbClr val="002060"/>
                    </a:solidFill>
                  </a:rPr>
                  <a:t>Straight-forward</a:t>
                </a:r>
                <a:endParaRPr lang="en-US" sz="1600" b="1" dirty="0">
                  <a:solidFill>
                    <a:srgbClr val="002060"/>
                  </a:solidFill>
                </a:endParaRPr>
              </a:p>
            </p:txBody>
          </p:sp>
          <p:sp>
            <p:nvSpPr>
              <p:cNvPr id="15" name="TextBox 14"/>
              <p:cNvSpPr txBox="1"/>
              <p:nvPr/>
            </p:nvSpPr>
            <p:spPr>
              <a:xfrm>
                <a:off x="1447800" y="2946610"/>
                <a:ext cx="1066800" cy="293242"/>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grpSp>
        <p:cxnSp>
          <p:nvCxnSpPr>
            <p:cNvPr id="17" name="Straight Arrow Connector 16"/>
            <p:cNvCxnSpPr/>
            <p:nvPr/>
          </p:nvCxnSpPr>
          <p:spPr>
            <a:xfrm rot="5400000">
              <a:off x="2172494" y="382469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553494" y="3843777"/>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934494" y="3832891"/>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359038" y="382200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133600" y="2514600"/>
              <a:ext cx="3124200" cy="2438400"/>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33600" y="3130851"/>
              <a:ext cx="2057400" cy="523220"/>
            </a:xfrm>
            <a:prstGeom prst="rect">
              <a:avLst/>
            </a:prstGeom>
            <a:noFill/>
          </p:spPr>
          <p:txBody>
            <a:bodyPr wrap="square" rtlCol="0">
              <a:spAutoFit/>
            </a:bodyPr>
            <a:lstStyle/>
            <a:p>
              <a:r>
                <a:rPr lang="en-US" sz="1400" b="1" dirty="0" smtClean="0">
                  <a:solidFill>
                    <a:schemeClr val="accent6">
                      <a:lumMod val="50000"/>
                    </a:schemeClr>
                  </a:solidFill>
                </a:rPr>
                <a:t>1. Partitioning into 4</a:t>
              </a:r>
              <a:r>
                <a:rPr lang="en-US" sz="1400" b="1" dirty="0" smtClean="0"/>
                <a:t> </a:t>
              </a:r>
            </a:p>
            <a:p>
              <a:r>
                <a:rPr lang="en-US" sz="1400" dirty="0" smtClean="0">
                  <a:solidFill>
                    <a:srgbClr val="002060"/>
                  </a:solidFill>
                </a:rPr>
                <a:t>(</a:t>
              </a:r>
              <a:r>
                <a:rPr lang="en-US" sz="1400" b="1" dirty="0" smtClean="0">
                  <a:solidFill>
                    <a:srgbClr val="002060"/>
                  </a:solidFill>
                </a:rPr>
                <a:t>R1</a:t>
              </a:r>
              <a:r>
                <a:rPr lang="en-US" sz="1400" dirty="0" smtClean="0">
                  <a:solidFill>
                    <a:srgbClr val="002060"/>
                  </a:solidFill>
                </a:rPr>
                <a:t>),</a:t>
              </a:r>
              <a:r>
                <a:rPr lang="en-US" sz="1400" dirty="0" smtClean="0"/>
                <a:t> (</a:t>
              </a:r>
              <a:r>
                <a:rPr lang="en-US" sz="1400" b="1" dirty="0" smtClean="0">
                  <a:solidFill>
                    <a:srgbClr val="002060"/>
                  </a:solidFill>
                </a:rPr>
                <a:t>R2</a:t>
              </a:r>
              <a:r>
                <a:rPr lang="en-US" sz="1400" dirty="0" smtClean="0">
                  <a:solidFill>
                    <a:srgbClr val="002060"/>
                  </a:solidFill>
                </a:rPr>
                <a:t>)</a:t>
              </a:r>
              <a:r>
                <a:rPr lang="en-US" sz="1400" dirty="0" smtClean="0"/>
                <a:t>, (</a:t>
              </a:r>
              <a:r>
                <a:rPr lang="en-US" sz="1400" b="1" dirty="0" smtClean="0">
                  <a:solidFill>
                    <a:srgbClr val="002060"/>
                  </a:solidFill>
                </a:rPr>
                <a:t>R3</a:t>
              </a:r>
              <a:r>
                <a:rPr lang="en-US" sz="1400" dirty="0" smtClean="0">
                  <a:solidFill>
                    <a:srgbClr val="002060"/>
                  </a:solidFill>
                </a:rPr>
                <a:t>)</a:t>
              </a:r>
              <a:r>
                <a:rPr lang="en-US" sz="1400" dirty="0" smtClean="0"/>
                <a:t>, (</a:t>
              </a:r>
              <a:r>
                <a:rPr lang="en-US" sz="1400" b="1" dirty="0" smtClean="0">
                  <a:solidFill>
                    <a:srgbClr val="002060"/>
                  </a:solidFill>
                </a:rPr>
                <a:t>R4</a:t>
              </a:r>
              <a:r>
                <a:rPr lang="en-US" sz="1400" dirty="0" smtClean="0">
                  <a:solidFill>
                    <a:srgbClr val="002060"/>
                  </a:solidFill>
                </a:rPr>
                <a:t>)</a:t>
              </a:r>
              <a:endParaRPr lang="en-US" sz="1400" dirty="0">
                <a:solidFill>
                  <a:srgbClr val="002060"/>
                </a:solidFill>
              </a:endParaRPr>
            </a:p>
          </p:txBody>
        </p:sp>
        <p:sp>
          <p:nvSpPr>
            <p:cNvPr id="24" name="TextBox 23"/>
            <p:cNvSpPr txBox="1"/>
            <p:nvPr/>
          </p:nvSpPr>
          <p:spPr>
            <a:xfrm>
              <a:off x="2133600" y="3999474"/>
              <a:ext cx="1905000" cy="523220"/>
            </a:xfrm>
            <a:prstGeom prst="rect">
              <a:avLst/>
            </a:prstGeom>
            <a:noFill/>
          </p:spPr>
          <p:txBody>
            <a:bodyPr wrap="square" rtlCol="0">
              <a:spAutoFit/>
            </a:bodyPr>
            <a:lstStyle/>
            <a:p>
              <a:r>
                <a:rPr lang="en-US" sz="1400" b="1" dirty="0" smtClean="0">
                  <a:solidFill>
                    <a:schemeClr val="accent6">
                      <a:lumMod val="50000"/>
                    </a:schemeClr>
                  </a:solidFill>
                </a:rPr>
                <a:t>2. Query Creations </a:t>
              </a:r>
              <a:r>
                <a:rPr lang="en-US" sz="1400" b="1" dirty="0" smtClean="0"/>
                <a:t> </a:t>
              </a:r>
            </a:p>
            <a:p>
              <a:r>
                <a:rPr lang="en-US" sz="1400" dirty="0" smtClean="0"/>
                <a:t>  </a:t>
              </a:r>
              <a:r>
                <a:rPr lang="en-US" sz="1400" dirty="0" smtClean="0">
                  <a:solidFill>
                    <a:srgbClr val="C00000"/>
                  </a:solidFill>
                </a:rPr>
                <a:t>Q1</a:t>
              </a:r>
              <a:r>
                <a:rPr lang="en-US" sz="1400" dirty="0" smtClean="0"/>
                <a:t>,    </a:t>
              </a:r>
              <a:r>
                <a:rPr lang="en-US" sz="1400" dirty="0" smtClean="0">
                  <a:solidFill>
                    <a:srgbClr val="C00000"/>
                  </a:solidFill>
                </a:rPr>
                <a:t>Q2</a:t>
              </a:r>
              <a:r>
                <a:rPr lang="en-US" sz="1400" dirty="0" smtClean="0"/>
                <a:t>,   </a:t>
              </a:r>
              <a:r>
                <a:rPr lang="en-US" sz="1400" dirty="0" smtClean="0">
                  <a:solidFill>
                    <a:srgbClr val="C00000"/>
                  </a:solidFill>
                </a:rPr>
                <a:t>Q3</a:t>
              </a:r>
              <a:r>
                <a:rPr lang="en-US" sz="1400" dirty="0" smtClean="0"/>
                <a:t>,     </a:t>
              </a:r>
              <a:r>
                <a:rPr lang="en-US" sz="1400" dirty="0" smtClean="0">
                  <a:solidFill>
                    <a:srgbClr val="C00000"/>
                  </a:solidFill>
                </a:rPr>
                <a:t>Q4</a:t>
              </a:r>
              <a:endParaRPr lang="en-US" sz="1400" dirty="0">
                <a:solidFill>
                  <a:srgbClr val="C00000"/>
                </a:solidFill>
              </a:endParaRPr>
            </a:p>
          </p:txBody>
        </p:sp>
        <p:sp>
          <p:nvSpPr>
            <p:cNvPr id="25" name="Oval 24"/>
            <p:cNvSpPr>
              <a:spLocks noChangeArrowheads="1"/>
            </p:cNvSpPr>
            <p:nvPr/>
          </p:nvSpPr>
          <p:spPr bwMode="auto">
            <a:xfrm>
              <a:off x="2797628"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26" name="Oval 25"/>
            <p:cNvSpPr>
              <a:spLocks noChangeArrowheads="1"/>
            </p:cNvSpPr>
            <p:nvPr/>
          </p:nvSpPr>
          <p:spPr bwMode="auto">
            <a:xfrm>
              <a:off x="2057400"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27" name="Straight Arrow Connector 26"/>
            <p:cNvCxnSpPr/>
            <p:nvPr/>
          </p:nvCxnSpPr>
          <p:spPr>
            <a:xfrm rot="5400000">
              <a:off x="2096294"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495947"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895600" y="4909783"/>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296047" y="4910577"/>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552702" y="2930172"/>
              <a:ext cx="380998" cy="1"/>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55027" y="5245387"/>
              <a:ext cx="609600" cy="215444"/>
            </a:xfrm>
            <a:prstGeom prst="rect">
              <a:avLst/>
            </a:prstGeom>
            <a:solidFill>
              <a:schemeClr val="bg1"/>
            </a:solidFill>
          </p:spPr>
          <p:txBody>
            <a:bodyPr wrap="square" lIns="0" tIns="0" rIns="0" bIns="0" rtlCol="0">
              <a:spAutoFit/>
            </a:bodyPr>
            <a:lstStyle/>
            <a:p>
              <a:r>
                <a:rPr lang="en-US" sz="1400" dirty="0" smtClean="0"/>
                <a:t>Queries</a:t>
              </a:r>
              <a:endParaRPr lang="en-US" sz="1400" dirty="0"/>
            </a:p>
          </p:txBody>
        </p:sp>
        <p:sp>
          <p:nvSpPr>
            <p:cNvPr id="34" name="AutoShape 4"/>
            <p:cNvSpPr>
              <a:spLocks noChangeArrowheads="1"/>
            </p:cNvSpPr>
            <p:nvPr/>
          </p:nvSpPr>
          <p:spPr bwMode="auto">
            <a:xfrm>
              <a:off x="3026230" y="5940071"/>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35" name="Shape 78"/>
            <p:cNvCxnSpPr/>
            <p:nvPr/>
          </p:nvCxnSpPr>
          <p:spPr>
            <a:xfrm flipV="1">
              <a:off x="2558142" y="2663473"/>
              <a:ext cx="2133600" cy="1828798"/>
            </a:xfrm>
            <a:prstGeom prst="bentConnector3">
              <a:avLst>
                <a:gd name="adj1" fmla="val 100000"/>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19400" y="6414052"/>
              <a:ext cx="1752600" cy="338554"/>
            </a:xfrm>
            <a:prstGeom prst="rect">
              <a:avLst/>
            </a:prstGeom>
            <a:noFill/>
          </p:spPr>
          <p:txBody>
            <a:bodyPr wrap="square" rtlCol="0">
              <a:spAutoFit/>
            </a:bodyPr>
            <a:lstStyle/>
            <a:p>
              <a:r>
                <a:rPr lang="en-US" sz="1600" b="1" dirty="0" smtClean="0">
                  <a:solidFill>
                    <a:srgbClr val="002060"/>
                  </a:solidFill>
                </a:rPr>
                <a:t>Parallel fetching</a:t>
              </a:r>
              <a:endParaRPr lang="en-US" sz="1600" b="1" dirty="0">
                <a:solidFill>
                  <a:srgbClr val="002060"/>
                </a:solidFill>
              </a:endParaRPr>
            </a:p>
          </p:txBody>
        </p:sp>
        <p:sp>
          <p:nvSpPr>
            <p:cNvPr id="37" name="Oval 36"/>
            <p:cNvSpPr>
              <a:spLocks noChangeArrowheads="1"/>
            </p:cNvSpPr>
            <p:nvPr/>
          </p:nvSpPr>
          <p:spPr bwMode="auto">
            <a:xfrm>
              <a:off x="2362200" y="2223796"/>
              <a:ext cx="2667000" cy="58510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38" name="TextBox 37"/>
            <p:cNvSpPr txBox="1"/>
            <p:nvPr/>
          </p:nvSpPr>
          <p:spPr>
            <a:xfrm>
              <a:off x="2209800" y="2601075"/>
              <a:ext cx="914400" cy="307777"/>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cxnSp>
          <p:nvCxnSpPr>
            <p:cNvPr id="39" name="Straight Arrow Connector 38"/>
            <p:cNvCxnSpPr/>
            <p:nvPr/>
          </p:nvCxnSpPr>
          <p:spPr>
            <a:xfrm rot="5400000">
              <a:off x="2128553"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53112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33706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933699" y="4910974"/>
              <a:ext cx="838200" cy="794"/>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19601" y="5354243"/>
              <a:ext cx="380206"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4419601" y="5659043"/>
              <a:ext cx="381000"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a:spLocks noChangeArrowheads="1"/>
            </p:cNvSpPr>
            <p:nvPr/>
          </p:nvSpPr>
          <p:spPr bwMode="auto">
            <a:xfrm>
              <a:off x="3526972" y="5406671"/>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47" name="TextBox 46"/>
            <p:cNvSpPr txBox="1"/>
            <p:nvPr/>
          </p:nvSpPr>
          <p:spPr>
            <a:xfrm>
              <a:off x="4158342" y="3574894"/>
              <a:ext cx="990600" cy="307777"/>
            </a:xfrm>
            <a:prstGeom prst="rect">
              <a:avLst/>
            </a:prstGeom>
            <a:solidFill>
              <a:schemeClr val="accent1">
                <a:lumMod val="20000"/>
                <a:lumOff val="80000"/>
              </a:schemeClr>
            </a:solidFill>
          </p:spPr>
          <p:txBody>
            <a:bodyPr wrap="square" rtlCol="0">
              <a:spAutoFit/>
            </a:bodyPr>
            <a:lstStyle/>
            <a:p>
              <a:pPr lvl="0"/>
              <a:r>
                <a:rPr lang="en-US" sz="1400" b="1" dirty="0" smtClean="0">
                  <a:solidFill>
                    <a:srgbClr val="F79646">
                      <a:lumMod val="50000"/>
                    </a:srgbClr>
                  </a:solidFill>
                </a:rPr>
                <a:t>3. Merging</a:t>
              </a:r>
              <a:endParaRPr lang="en-US" b="1" dirty="0"/>
            </a:p>
          </p:txBody>
        </p:sp>
        <p:sp>
          <p:nvSpPr>
            <p:cNvPr id="48" name="TextBox 47"/>
            <p:cNvSpPr txBox="1"/>
            <p:nvPr/>
          </p:nvSpPr>
          <p:spPr>
            <a:xfrm>
              <a:off x="4855028" y="5519799"/>
              <a:ext cx="838200" cy="215444"/>
            </a:xfrm>
            <a:prstGeom prst="rect">
              <a:avLst/>
            </a:prstGeom>
            <a:solidFill>
              <a:schemeClr val="bg1"/>
            </a:solidFill>
          </p:spPr>
          <p:txBody>
            <a:bodyPr wrap="square" lIns="0" tIns="0" rIns="0" bIns="0" rtlCol="0">
              <a:spAutoFit/>
            </a:bodyPr>
            <a:lstStyle/>
            <a:p>
              <a:r>
                <a:rPr lang="en-US" sz="1400" dirty="0" smtClean="0"/>
                <a:t>Responses</a:t>
              </a:r>
              <a:endParaRPr lang="en-US" sz="1400" dirty="0"/>
            </a:p>
          </p:txBody>
        </p:sp>
        <p:sp>
          <p:nvSpPr>
            <p:cNvPr id="91" name="Smiley Face 90"/>
            <p:cNvSpPr/>
            <p:nvPr/>
          </p:nvSpPr>
          <p:spPr>
            <a:xfrm>
              <a:off x="704421" y="1168665"/>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2" name="Smiley Face 91"/>
            <p:cNvSpPr/>
            <p:nvPr/>
          </p:nvSpPr>
          <p:spPr>
            <a:xfrm>
              <a:off x="3402412" y="1156252"/>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3" name="AutoShape 7"/>
            <p:cNvSpPr>
              <a:spLocks noChangeArrowheads="1"/>
            </p:cNvSpPr>
            <p:nvPr/>
          </p:nvSpPr>
          <p:spPr bwMode="auto">
            <a:xfrm>
              <a:off x="533400" y="1822045"/>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TextBox 93"/>
            <p:cNvSpPr txBox="1"/>
            <p:nvPr/>
          </p:nvSpPr>
          <p:spPr>
            <a:xfrm>
              <a:off x="1586979" y="1625779"/>
              <a:ext cx="1080021" cy="523220"/>
            </a:xfrm>
            <a:prstGeom prst="rect">
              <a:avLst/>
            </a:prstGeom>
            <a:noFill/>
          </p:spPr>
          <p:txBody>
            <a:bodyPr wrap="square" rtlCol="0">
              <a:spAutoFit/>
            </a:bodyPr>
            <a:lstStyle/>
            <a:p>
              <a:pPr algn="ctr"/>
              <a:r>
                <a:rPr lang="en-US" sz="1400" dirty="0" smtClean="0"/>
                <a:t>Interactive </a:t>
              </a:r>
            </a:p>
            <a:p>
              <a:pPr algn="ctr"/>
              <a:r>
                <a:rPr lang="en-US" sz="1400" dirty="0" smtClean="0"/>
                <a:t>Client Tools</a:t>
              </a:r>
              <a:endParaRPr lang="en-US" sz="1400" dirty="0"/>
            </a:p>
          </p:txBody>
        </p:sp>
        <p:cxnSp>
          <p:nvCxnSpPr>
            <p:cNvPr id="95" name="Straight Arrow Connector 94"/>
            <p:cNvCxnSpPr>
              <a:stCxn id="94" idx="3"/>
              <a:endCxn id="99" idx="5"/>
            </p:cNvCxnSpPr>
            <p:nvPr/>
          </p:nvCxnSpPr>
          <p:spPr>
            <a:xfrm flipV="1">
              <a:off x="2667000" y="1878468"/>
              <a:ext cx="663372" cy="8921"/>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4" idx="1"/>
              <a:endCxn id="93" idx="2"/>
            </p:cNvCxnSpPr>
            <p:nvPr/>
          </p:nvCxnSpPr>
          <p:spPr>
            <a:xfrm rot="10800000" flipV="1">
              <a:off x="1241629" y="1887389"/>
              <a:ext cx="345351" cy="3492"/>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7" name="Straight Arrow Connector 96"/>
            <p:cNvCxnSpPr/>
            <p:nvPr/>
          </p:nvCxnSpPr>
          <p:spPr>
            <a:xfrm rot="5400000">
              <a:off x="750525" y="1711971"/>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93" idx="4"/>
            </p:cNvCxnSpPr>
            <p:nvPr/>
          </p:nvCxnSpPr>
          <p:spPr>
            <a:xfrm rot="5400000">
              <a:off x="783214" y="2107345"/>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9" name="AutoShape 7"/>
            <p:cNvSpPr>
              <a:spLocks noChangeArrowheads="1"/>
            </p:cNvSpPr>
            <p:nvPr/>
          </p:nvSpPr>
          <p:spPr bwMode="auto">
            <a:xfrm>
              <a:off x="3238402" y="1809632"/>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0" name="Straight Arrow Connector 99"/>
            <p:cNvCxnSpPr>
              <a:stCxn id="92" idx="4"/>
            </p:cNvCxnSpPr>
            <p:nvPr/>
          </p:nvCxnSpPr>
          <p:spPr>
            <a:xfrm rot="5400000">
              <a:off x="3447339" y="1695724"/>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1" name="Straight Arrow Connector 100"/>
            <p:cNvCxnSpPr>
              <a:stCxn id="99" idx="4"/>
            </p:cNvCxnSpPr>
            <p:nvPr/>
          </p:nvCxnSpPr>
          <p:spPr>
            <a:xfrm rot="5400000">
              <a:off x="3498530" y="2082619"/>
              <a:ext cx="275288" cy="46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4" name="Rectangle 103"/>
            <p:cNvSpPr/>
            <p:nvPr/>
          </p:nvSpPr>
          <p:spPr>
            <a:xfrm>
              <a:off x="3975447" y="3032507"/>
              <a:ext cx="308578" cy="342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3975447" y="3104688"/>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75447" y="3203519"/>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962400" y="3290047"/>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9004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9766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051252"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6172200" y="1546047"/>
            <a:ext cx="2819400" cy="2543928"/>
            <a:chOff x="6172200" y="1546047"/>
            <a:chExt cx="2819400" cy="2543928"/>
          </a:xfrm>
        </p:grpSpPr>
        <p:sp>
          <p:nvSpPr>
            <p:cNvPr id="6" name="TextBox 5"/>
            <p:cNvSpPr txBox="1"/>
            <p:nvPr/>
          </p:nvSpPr>
          <p:spPr>
            <a:xfrm>
              <a:off x="6172200" y="3505200"/>
              <a:ext cx="2819400" cy="584775"/>
            </a:xfrm>
            <a:prstGeom prst="rect">
              <a:avLst/>
            </a:prstGeom>
            <a:noFill/>
          </p:spPr>
          <p:txBody>
            <a:bodyPr wrap="square" rtlCol="0">
              <a:spAutoFit/>
            </a:bodyPr>
            <a:lstStyle/>
            <a:p>
              <a:r>
                <a:rPr lang="en-US" sz="1600" dirty="0" smtClean="0"/>
                <a:t>Main query range:</a:t>
              </a:r>
            </a:p>
            <a:p>
              <a:r>
                <a:rPr lang="en-US" sz="1600" b="1" dirty="0" smtClean="0">
                  <a:solidFill>
                    <a:srgbClr val="002060"/>
                  </a:solidFill>
                </a:rPr>
                <a:t>[Range] = (R1)+(R2)+(R3)+(R4)</a:t>
              </a:r>
              <a:endParaRPr lang="en-US" sz="1600" b="1" dirty="0">
                <a:solidFill>
                  <a:srgbClr val="002060"/>
                </a:solidFill>
              </a:endParaRPr>
            </a:p>
          </p:txBody>
        </p:sp>
        <p:sp>
          <p:nvSpPr>
            <p:cNvPr id="106" name="Rectangle 20"/>
            <p:cNvSpPr>
              <a:spLocks noChangeArrowheads="1"/>
            </p:cNvSpPr>
            <p:nvPr/>
          </p:nvSpPr>
          <p:spPr bwMode="auto">
            <a:xfrm>
              <a:off x="6695223" y="1781087"/>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07" name="AutoShape 21"/>
            <p:cNvCxnSpPr>
              <a:cxnSpLocks noChangeShapeType="1"/>
            </p:cNvCxnSpPr>
            <p:nvPr/>
          </p:nvCxnSpPr>
          <p:spPr bwMode="auto">
            <a:xfrm>
              <a:off x="7325051" y="1586274"/>
              <a:ext cx="774" cy="1443545"/>
            </a:xfrm>
            <a:prstGeom prst="straightConnector1">
              <a:avLst/>
            </a:prstGeom>
            <a:noFill/>
            <a:ln w="9525">
              <a:solidFill>
                <a:srgbClr val="000000"/>
              </a:solidFill>
              <a:prstDash val="dash"/>
              <a:round/>
              <a:headEnd/>
              <a:tailEnd/>
            </a:ln>
          </p:spPr>
        </p:cxnSp>
        <p:cxnSp>
          <p:nvCxnSpPr>
            <p:cNvPr id="108" name="AutoShape 23"/>
            <p:cNvCxnSpPr>
              <a:cxnSpLocks noChangeShapeType="1"/>
            </p:cNvCxnSpPr>
            <p:nvPr/>
          </p:nvCxnSpPr>
          <p:spPr bwMode="auto">
            <a:xfrm>
              <a:off x="6580709" y="2363746"/>
              <a:ext cx="1501064" cy="774"/>
            </a:xfrm>
            <a:prstGeom prst="straightConnector1">
              <a:avLst/>
            </a:prstGeom>
            <a:noFill/>
            <a:ln w="9525">
              <a:solidFill>
                <a:srgbClr val="000000"/>
              </a:solidFill>
              <a:prstDash val="dash"/>
              <a:round/>
              <a:headEnd/>
              <a:tailEnd/>
            </a:ln>
          </p:spPr>
        </p:cxnSp>
        <p:sp>
          <p:nvSpPr>
            <p:cNvPr id="109" name="Text Box 28"/>
            <p:cNvSpPr txBox="1">
              <a:spLocks noChangeArrowheads="1"/>
            </p:cNvSpPr>
            <p:nvPr/>
          </p:nvSpPr>
          <p:spPr bwMode="auto">
            <a:xfrm>
              <a:off x="6802000" y="2544770"/>
              <a:ext cx="403894" cy="276177"/>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R3</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0" name="Text Box 29"/>
            <p:cNvSpPr txBox="1">
              <a:spLocks noChangeArrowheads="1"/>
            </p:cNvSpPr>
            <p:nvPr/>
          </p:nvSpPr>
          <p:spPr bwMode="auto">
            <a:xfrm>
              <a:off x="7422543" y="1933623"/>
              <a:ext cx="403894" cy="277724"/>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002060"/>
                  </a:solidFill>
                  <a:effectLst/>
                  <a:latin typeface="Calibri" pitchFamily="34" charset="0"/>
                  <a:cs typeface="Arial" pitchFamily="34" charset="0"/>
                </a:rPr>
                <a:t>R2</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1" name="Text Box 30"/>
            <p:cNvSpPr txBox="1">
              <a:spLocks noChangeArrowheads="1"/>
            </p:cNvSpPr>
            <p:nvPr/>
          </p:nvSpPr>
          <p:spPr bwMode="auto">
            <a:xfrm>
              <a:off x="6802000" y="1933623"/>
              <a:ext cx="512992"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R1</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2" name="Text Box 31"/>
            <p:cNvSpPr txBox="1">
              <a:spLocks noChangeArrowheads="1"/>
            </p:cNvSpPr>
            <p:nvPr/>
          </p:nvSpPr>
          <p:spPr bwMode="auto">
            <a:xfrm>
              <a:off x="7422543" y="2559468"/>
              <a:ext cx="403894" cy="276950"/>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R4</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3" name="Text Box 32"/>
            <p:cNvSpPr txBox="1">
              <a:spLocks noChangeArrowheads="1"/>
            </p:cNvSpPr>
            <p:nvPr/>
          </p:nvSpPr>
          <p:spPr bwMode="auto">
            <a:xfrm>
              <a:off x="7882921" y="1546047"/>
              <a:ext cx="575279"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Text Box 33"/>
            <p:cNvSpPr txBox="1">
              <a:spLocks noChangeArrowheads="1"/>
            </p:cNvSpPr>
            <p:nvPr/>
          </p:nvSpPr>
          <p:spPr bwMode="auto">
            <a:xfrm>
              <a:off x="6324600" y="2882449"/>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Text Box 34"/>
            <p:cNvSpPr txBox="1">
              <a:spLocks noChangeArrowheads="1"/>
            </p:cNvSpPr>
            <p:nvPr/>
          </p:nvSpPr>
          <p:spPr bwMode="auto">
            <a:xfrm>
              <a:off x="6934200" y="3041424"/>
              <a:ext cx="1066799"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a:t>
              </a:r>
              <a:r>
                <a:rPr lang="en-US" sz="1400" dirty="0" err="1" smtClean="0">
                  <a:latin typeface="Calibri" pitchFamily="34" charset="0"/>
                  <a:cs typeface="Arial" pitchFamily="34" charset="0"/>
                </a:rPr>
                <a:t>x+x</a:t>
              </a:r>
              <a:r>
                <a:rPr lang="en-US" sz="1400" dirty="0" smtClean="0">
                  <a:latin typeface="Calibri" pitchFamily="34" charset="0"/>
                  <a:cs typeface="Arial" pitchFamily="34" charset="0"/>
                </a:rPr>
                <a:t>’)/2, 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8" name="Group 127"/>
            <p:cNvGrpSpPr/>
            <p:nvPr/>
          </p:nvGrpSpPr>
          <p:grpSpPr>
            <a:xfrm>
              <a:off x="7027225" y="1774647"/>
              <a:ext cx="946289" cy="1067574"/>
              <a:chOff x="7408225" y="1663751"/>
              <a:chExt cx="946289" cy="1067574"/>
            </a:xfrm>
          </p:grpSpPr>
          <p:sp>
            <p:nvSpPr>
              <p:cNvPr id="102" name="AutoShape 8"/>
              <p:cNvSpPr>
                <a:spLocks noChangeArrowheads="1"/>
              </p:cNvSpPr>
              <p:nvPr/>
            </p:nvSpPr>
            <p:spPr bwMode="auto">
              <a:xfrm>
                <a:off x="7543800" y="238397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8"/>
              <p:cNvSpPr>
                <a:spLocks noChangeArrowheads="1"/>
              </p:cNvSpPr>
              <p:nvPr/>
            </p:nvSpPr>
            <p:spPr bwMode="auto">
              <a:xfrm>
                <a:off x="7620000" y="190422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nvGrpSpPr>
              <p:cNvPr id="5" name="Group 171"/>
              <p:cNvGrpSpPr/>
              <p:nvPr/>
            </p:nvGrpSpPr>
            <p:grpSpPr>
              <a:xfrm>
                <a:off x="7408225" y="1663751"/>
                <a:ext cx="946289" cy="1067574"/>
                <a:chOff x="7101315" y="2002474"/>
                <a:chExt cx="946289" cy="1067574"/>
              </a:xfrm>
            </p:grpSpPr>
            <p:sp>
              <p:nvSpPr>
                <p:cNvPr id="138" name="AutoShape 6"/>
                <p:cNvSpPr>
                  <a:spLocks noChangeArrowheads="1"/>
                </p:cNvSpPr>
                <p:nvPr/>
              </p:nvSpPr>
              <p:spPr bwMode="auto">
                <a:xfrm>
                  <a:off x="7820897" y="22647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AutoShape 7"/>
                <p:cNvSpPr>
                  <a:spLocks noChangeArrowheads="1"/>
                </p:cNvSpPr>
                <p:nvPr/>
              </p:nvSpPr>
              <p:spPr bwMode="auto">
                <a:xfrm>
                  <a:off x="7721084" y="218117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8"/>
                <p:cNvSpPr>
                  <a:spLocks noChangeArrowheads="1"/>
                </p:cNvSpPr>
                <p:nvPr/>
              </p:nvSpPr>
              <p:spPr bwMode="auto">
                <a:xfrm>
                  <a:off x="7304036" y="2570299"/>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AutoShape 10"/>
                <p:cNvSpPr>
                  <a:spLocks noChangeArrowheads="1"/>
                </p:cNvSpPr>
                <p:nvPr/>
              </p:nvSpPr>
              <p:spPr bwMode="auto">
                <a:xfrm>
                  <a:off x="7891308" y="248675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11"/>
                <p:cNvSpPr>
                  <a:spLocks noChangeArrowheads="1"/>
                </p:cNvSpPr>
                <p:nvPr/>
              </p:nvSpPr>
              <p:spPr bwMode="auto">
                <a:xfrm>
                  <a:off x="7918389"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5" name="AutoShape 13"/>
                <p:cNvSpPr>
                  <a:spLocks noChangeArrowheads="1"/>
                </p:cNvSpPr>
                <p:nvPr/>
              </p:nvSpPr>
              <p:spPr bwMode="auto">
                <a:xfrm>
                  <a:off x="7778341"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14"/>
                <p:cNvSpPr>
                  <a:spLocks noChangeArrowheads="1"/>
                </p:cNvSpPr>
                <p:nvPr/>
              </p:nvSpPr>
              <p:spPr bwMode="auto">
                <a:xfrm>
                  <a:off x="7519911" y="218117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7" name="AutoShape 15"/>
                <p:cNvSpPr>
                  <a:spLocks noChangeArrowheads="1"/>
                </p:cNvSpPr>
                <p:nvPr/>
              </p:nvSpPr>
              <p:spPr bwMode="auto">
                <a:xfrm>
                  <a:off x="7101315" y="291764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9" name="AutoShape 17"/>
                <p:cNvSpPr>
                  <a:spLocks noChangeArrowheads="1"/>
                </p:cNvSpPr>
                <p:nvPr/>
              </p:nvSpPr>
              <p:spPr bwMode="auto">
                <a:xfrm>
                  <a:off x="7878928" y="2002474"/>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0" name="AutoShape 18"/>
                <p:cNvSpPr>
                  <a:spLocks noChangeArrowheads="1"/>
                </p:cNvSpPr>
                <p:nvPr/>
              </p:nvSpPr>
              <p:spPr bwMode="auto">
                <a:xfrm>
                  <a:off x="7936959"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2" name="AutoShape 25"/>
                <p:cNvSpPr>
                  <a:spLocks noChangeArrowheads="1"/>
                </p:cNvSpPr>
                <p:nvPr/>
              </p:nvSpPr>
              <p:spPr bwMode="auto">
                <a:xfrm>
                  <a:off x="7590322" y="2417899"/>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3" name="AutoShape 26"/>
                <p:cNvSpPr>
                  <a:spLocks noChangeArrowheads="1"/>
                </p:cNvSpPr>
                <p:nvPr/>
              </p:nvSpPr>
              <p:spPr bwMode="auto">
                <a:xfrm>
                  <a:off x="7590322" y="246199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5" name="AutoShape 40"/>
                <p:cNvSpPr>
                  <a:spLocks noChangeArrowheads="1"/>
                </p:cNvSpPr>
                <p:nvPr/>
              </p:nvSpPr>
              <p:spPr bwMode="auto">
                <a:xfrm>
                  <a:off x="7819350"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6" name="AutoShape 41"/>
                <p:cNvSpPr>
                  <a:spLocks noChangeArrowheads="1"/>
                </p:cNvSpPr>
                <p:nvPr/>
              </p:nvSpPr>
              <p:spPr bwMode="auto">
                <a:xfrm>
                  <a:off x="7721084" y="207055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7" name="AutoShape 42"/>
                <p:cNvSpPr>
                  <a:spLocks noChangeArrowheads="1"/>
                </p:cNvSpPr>
                <p:nvPr/>
              </p:nvSpPr>
              <p:spPr bwMode="auto">
                <a:xfrm>
                  <a:off x="7832504" y="2127024"/>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8" name="AutoShape 43"/>
                <p:cNvSpPr>
                  <a:spLocks noChangeArrowheads="1"/>
                </p:cNvSpPr>
                <p:nvPr/>
              </p:nvSpPr>
              <p:spPr bwMode="auto">
                <a:xfrm>
                  <a:off x="7905235" y="22391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9" name="AutoShape 44"/>
                <p:cNvSpPr>
                  <a:spLocks noChangeArrowheads="1"/>
                </p:cNvSpPr>
                <p:nvPr/>
              </p:nvSpPr>
              <p:spPr bwMode="auto">
                <a:xfrm>
                  <a:off x="7620498" y="22531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0" name="AutoShape 45"/>
                <p:cNvSpPr>
                  <a:spLocks noChangeArrowheads="1"/>
                </p:cNvSpPr>
                <p:nvPr/>
              </p:nvSpPr>
              <p:spPr bwMode="auto">
                <a:xfrm>
                  <a:off x="7576394" y="218349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1" name="AutoShape 46"/>
                <p:cNvSpPr>
                  <a:spLocks noChangeArrowheads="1"/>
                </p:cNvSpPr>
                <p:nvPr/>
              </p:nvSpPr>
              <p:spPr bwMode="auto">
                <a:xfrm>
                  <a:off x="7634425" y="21285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8"/>
                <p:cNvSpPr>
                  <a:spLocks noChangeArrowheads="1"/>
                </p:cNvSpPr>
                <p:nvPr/>
              </p:nvSpPr>
              <p:spPr bwMode="auto">
                <a:xfrm>
                  <a:off x="7847205"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 name="AutoShape 49"/>
                <p:cNvSpPr>
                  <a:spLocks noChangeArrowheads="1"/>
                </p:cNvSpPr>
                <p:nvPr/>
              </p:nvSpPr>
              <p:spPr bwMode="auto">
                <a:xfrm>
                  <a:off x="7947791" y="242099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50"/>
                <p:cNvSpPr>
                  <a:spLocks noChangeArrowheads="1"/>
                </p:cNvSpPr>
                <p:nvPr/>
              </p:nvSpPr>
              <p:spPr bwMode="auto">
                <a:xfrm>
                  <a:off x="7403849"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6" name="AutoShape 51"/>
                <p:cNvSpPr>
                  <a:spLocks noChangeArrowheads="1"/>
                </p:cNvSpPr>
                <p:nvPr/>
              </p:nvSpPr>
              <p:spPr bwMode="auto">
                <a:xfrm>
                  <a:off x="7489735" y="250299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7" name="AutoShape 52"/>
                <p:cNvSpPr>
                  <a:spLocks noChangeArrowheads="1"/>
                </p:cNvSpPr>
                <p:nvPr/>
              </p:nvSpPr>
              <p:spPr bwMode="auto">
                <a:xfrm>
                  <a:off x="7504436" y="24171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8" name="AutoShape 53"/>
                <p:cNvSpPr>
                  <a:spLocks noChangeArrowheads="1"/>
                </p:cNvSpPr>
                <p:nvPr/>
              </p:nvSpPr>
              <p:spPr bwMode="auto">
                <a:xfrm>
                  <a:off x="7532291"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9" name="AutoShape 54"/>
                <p:cNvSpPr>
                  <a:spLocks noChangeArrowheads="1"/>
                </p:cNvSpPr>
                <p:nvPr/>
              </p:nvSpPr>
              <p:spPr bwMode="auto">
                <a:xfrm>
                  <a:off x="7690908" y="2420994"/>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0" name="AutoShape 55"/>
                <p:cNvSpPr>
                  <a:spLocks noChangeArrowheads="1"/>
                </p:cNvSpPr>
                <p:nvPr/>
              </p:nvSpPr>
              <p:spPr bwMode="auto">
                <a:xfrm>
                  <a:off x="7634425"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1" name="AutoShape 56"/>
                <p:cNvSpPr>
                  <a:spLocks noChangeArrowheads="1"/>
                </p:cNvSpPr>
                <p:nvPr/>
              </p:nvSpPr>
              <p:spPr bwMode="auto">
                <a:xfrm>
                  <a:off x="7546992" y="209762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sp>
          <p:nvSpPr>
            <p:cNvPr id="117" name="Text Box 34"/>
            <p:cNvSpPr txBox="1">
              <a:spLocks noChangeArrowheads="1"/>
            </p:cNvSpPr>
            <p:nvPr/>
          </p:nvSpPr>
          <p:spPr bwMode="auto">
            <a:xfrm>
              <a:off x="7924801" y="2286000"/>
              <a:ext cx="1066799"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(x’, (</a:t>
              </a:r>
              <a:r>
                <a:rPr lang="en-US" sz="1400" dirty="0" err="1" smtClean="0">
                  <a:latin typeface="Calibri" pitchFamily="34" charset="0"/>
                  <a:cs typeface="Arial" pitchFamily="34" charset="0"/>
                </a:rPr>
                <a:t>y+y</a:t>
              </a:r>
              <a:r>
                <a:rPr lang="en-US" sz="1400" dirty="0" smtClean="0">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1" name="Text Box 30"/>
          <p:cNvSpPr txBox="1">
            <a:spLocks noChangeArrowheads="1"/>
          </p:cNvSpPr>
          <p:nvPr/>
        </p:nvSpPr>
        <p:spPr bwMode="auto">
          <a:xfrm>
            <a:off x="7425456" y="1918648"/>
            <a:ext cx="512992" cy="29783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R2</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Adaptive Range Query Optimization</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3810000"/>
          </a:xfrm>
        </p:spPr>
        <p:txBody>
          <a:bodyPr>
            <a:normAutofit fontScale="85000" lnSpcReduction="10000"/>
          </a:bodyPr>
          <a:lstStyle/>
          <a:p>
            <a:r>
              <a:rPr lang="en-US" dirty="0" smtClean="0">
                <a:solidFill>
                  <a:schemeClr val="tx1">
                    <a:lumMod val="75000"/>
                    <a:lumOff val="25000"/>
                  </a:schemeClr>
                </a:solidFill>
              </a:rPr>
              <a:t>Query approximation problem</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Dynamic nature of data</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Optimal partitioning of data is difficult </a:t>
            </a:r>
          </a:p>
          <a:p>
            <a:pPr lvl="1"/>
            <a:r>
              <a:rPr lang="en-US" dirty="0" smtClean="0">
                <a:solidFill>
                  <a:schemeClr val="tx1">
                    <a:lumMod val="75000"/>
                    <a:lumOff val="25000"/>
                  </a:schemeClr>
                </a:solidFill>
              </a:rPr>
              <a:t>polygons-points-</a:t>
            </a:r>
            <a:r>
              <a:rPr lang="en-US" dirty="0" err="1" smtClean="0">
                <a:solidFill>
                  <a:schemeClr val="tx1">
                    <a:lumMod val="75000"/>
                    <a:lumOff val="25000"/>
                  </a:schemeClr>
                </a:solidFill>
              </a:rPr>
              <a:t>linestrings</a:t>
            </a:r>
            <a:r>
              <a:rPr lang="en-US" dirty="0" smtClean="0">
                <a:solidFill>
                  <a:schemeClr val="tx1">
                    <a:lumMod val="75000"/>
                    <a:lumOff val="25000"/>
                  </a:schemeClr>
                </a:solidFill>
              </a:rPr>
              <a:t> are neither distributed uniformly nor of similar size</a:t>
            </a:r>
          </a:p>
          <a:p>
            <a:pPr lvl="1"/>
            <a:r>
              <a:rPr lang="en-US" dirty="0" smtClean="0">
                <a:solidFill>
                  <a:schemeClr val="tx1">
                    <a:lumMod val="75000"/>
                    <a:lumOff val="25000"/>
                  </a:schemeClr>
                </a:solidFill>
              </a:rPr>
              <a:t>The load they impose varies, depending on query range</a:t>
            </a:r>
          </a:p>
          <a:p>
            <a:pPr lvl="1"/>
            <a:r>
              <a:rPr lang="en-US" dirty="0" smtClean="0">
                <a:solidFill>
                  <a:schemeClr val="tx1">
                    <a:lumMod val="75000"/>
                    <a:lumOff val="25000"/>
                  </a:schemeClr>
                </a:solidFill>
              </a:rPr>
              <a:t>It is difficult to develop a fair partitioning strategy that is optimal for all range queries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Workload Estimation Table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534400" cy="3505200"/>
          </a:xfrm>
        </p:spPr>
        <p:txBody>
          <a:bodyPr>
            <a:normAutofit fontScale="62500" lnSpcReduction="20000"/>
          </a:bodyPr>
          <a:lstStyle/>
          <a:p>
            <a:r>
              <a:rPr lang="en-US" dirty="0" smtClean="0">
                <a:solidFill>
                  <a:schemeClr val="tx1">
                    <a:lumMod val="75000"/>
                    <a:lumOff val="25000"/>
                  </a:schemeClr>
                </a:solidFill>
              </a:rPr>
              <a:t>Aim: Cutting the 2-dimensional query ranges into smaller pieces with approximately equal query sizes.</a:t>
            </a:r>
          </a:p>
          <a:p>
            <a:r>
              <a:rPr lang="en-US" dirty="0" smtClean="0">
                <a:solidFill>
                  <a:schemeClr val="tx1">
                    <a:lumMod val="75000"/>
                    <a:lumOff val="25000"/>
                  </a:schemeClr>
                </a:solidFill>
              </a:rPr>
              <a:t>Created once and synchronized/refined routinely with DB</a:t>
            </a:r>
          </a:p>
          <a:p>
            <a:r>
              <a:rPr lang="en-US" dirty="0" smtClean="0">
                <a:solidFill>
                  <a:schemeClr val="tx1">
                    <a:lumMod val="75000"/>
                    <a:lumOff val="25000"/>
                  </a:schemeClr>
                </a:solidFill>
              </a:rPr>
              <a:t>Consideration of data dense/sparse regions</a:t>
            </a:r>
          </a:p>
          <a:p>
            <a:r>
              <a:rPr lang="en-US" dirty="0" smtClean="0">
                <a:solidFill>
                  <a:schemeClr val="tx1">
                    <a:lumMod val="75000"/>
                    <a:lumOff val="25000"/>
                  </a:schemeClr>
                </a:solidFill>
              </a:rPr>
              <a:t>Each layer-data has its own distribution characteristics and WT</a:t>
            </a:r>
          </a:p>
          <a:p>
            <a:r>
              <a:rPr lang="en-US" dirty="0" smtClean="0">
                <a:solidFill>
                  <a:schemeClr val="tx1">
                    <a:lumMod val="75000"/>
                    <a:lumOff val="25000"/>
                  </a:schemeClr>
                </a:solidFill>
              </a:rPr>
              <a:t>WT is consisted of &lt;key, value&gt; : &lt;bbox, size&gt; pairs. </a:t>
            </a:r>
          </a:p>
          <a:p>
            <a:pPr lvl="1"/>
            <a:r>
              <a:rPr lang="en-US" dirty="0" smtClean="0">
                <a:solidFill>
                  <a:schemeClr val="tx1">
                    <a:lumMod val="75000"/>
                    <a:lumOff val="25000"/>
                  </a:schemeClr>
                </a:solidFill>
              </a:rPr>
              <a:t>size ≤ pre-defined threshold query size</a:t>
            </a:r>
          </a:p>
          <a:p>
            <a:r>
              <a:rPr lang="en-US" dirty="0" smtClean="0">
                <a:solidFill>
                  <a:schemeClr val="tx1">
                    <a:lumMod val="75000"/>
                    <a:lumOff val="25000"/>
                  </a:schemeClr>
                </a:solidFill>
              </a:rPr>
              <a:t>Lets illustrate this with a sample scenario </a:t>
            </a:r>
          </a:p>
          <a:p>
            <a:pPr lvl="1"/>
            <a:r>
              <a:rPr lang="en-US" dirty="0" smtClean="0">
                <a:solidFill>
                  <a:schemeClr val="tx1">
                    <a:lumMod val="75000"/>
                    <a:lumOff val="25000"/>
                  </a:schemeClr>
                </a:solidFill>
              </a:rPr>
              <a:t>Whole data range in database is (0,0,1,1) and 32MB of data size</a:t>
            </a:r>
          </a:p>
          <a:p>
            <a:pPr lvl="1"/>
            <a:r>
              <a:rPr lang="en-US" i="1" dirty="0" smtClean="0">
                <a:solidFill>
                  <a:schemeClr val="tx1">
                    <a:lumMod val="75000"/>
                    <a:lumOff val="25000"/>
                  </a:schemeClr>
                </a:solidFill>
                <a:cs typeface="Arial" pitchFamily="34" charset="0"/>
              </a:rPr>
              <a:t>Each ‘    ’ corresponds to 1MB and </a:t>
            </a:r>
          </a:p>
          <a:p>
            <a:pPr lvl="1"/>
            <a:r>
              <a:rPr lang="en-US" i="1" dirty="0" smtClean="0">
                <a:solidFill>
                  <a:schemeClr val="tx1">
                    <a:lumMod val="75000"/>
                    <a:lumOff val="25000"/>
                  </a:schemeClr>
                </a:solidFill>
                <a:cs typeface="Arial" pitchFamily="34" charset="0"/>
              </a:rPr>
              <a:t>Query size for each partition ≤ 5MB (max 5 ‘    ’ in each partition)</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18</a:t>
            </a:fld>
            <a:endParaRPr lang="en-US"/>
          </a:p>
        </p:txBody>
      </p:sp>
      <p:sp>
        <p:nvSpPr>
          <p:cNvPr id="91" name="AutoShape 5"/>
          <p:cNvSpPr>
            <a:spLocks noChangeArrowheads="1"/>
          </p:cNvSpPr>
          <p:nvPr/>
        </p:nvSpPr>
        <p:spPr bwMode="auto">
          <a:xfrm>
            <a:off x="1877677" y="368135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2" name="AutoShape 5"/>
          <p:cNvSpPr>
            <a:spLocks noChangeArrowheads="1"/>
          </p:cNvSpPr>
          <p:nvPr/>
        </p:nvSpPr>
        <p:spPr bwMode="auto">
          <a:xfrm>
            <a:off x="5361296" y="396240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7" name="Rectangle 66"/>
          <p:cNvSpPr>
            <a:spLocks noChangeArrowheads="1"/>
          </p:cNvSpPr>
          <p:nvPr/>
        </p:nvSpPr>
        <p:spPr bwMode="auto">
          <a:xfrm>
            <a:off x="5027651" y="475779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8" name="AutoShape 6"/>
          <p:cNvSpPr>
            <a:spLocks noChangeArrowheads="1"/>
          </p:cNvSpPr>
          <p:nvPr/>
        </p:nvSpPr>
        <p:spPr bwMode="auto">
          <a:xfrm>
            <a:off x="6614885" y="512120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9" name="AutoShape 7"/>
          <p:cNvSpPr>
            <a:spLocks noChangeArrowheads="1"/>
          </p:cNvSpPr>
          <p:nvPr/>
        </p:nvSpPr>
        <p:spPr bwMode="auto">
          <a:xfrm>
            <a:off x="6464332" y="499931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0" name="AutoShape 8"/>
          <p:cNvSpPr>
            <a:spLocks noChangeArrowheads="1"/>
          </p:cNvSpPr>
          <p:nvPr/>
        </p:nvSpPr>
        <p:spPr bwMode="auto">
          <a:xfrm>
            <a:off x="5835273" y="556701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1" name="AutoShape 9"/>
          <p:cNvSpPr>
            <a:spLocks noChangeArrowheads="1"/>
          </p:cNvSpPr>
          <p:nvPr/>
        </p:nvSpPr>
        <p:spPr bwMode="auto">
          <a:xfrm>
            <a:off x="6614885" y="566858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2" name="AutoShape 10"/>
          <p:cNvSpPr>
            <a:spLocks noChangeArrowheads="1"/>
          </p:cNvSpPr>
          <p:nvPr/>
        </p:nvSpPr>
        <p:spPr bwMode="auto">
          <a:xfrm>
            <a:off x="6721091" y="5445120"/>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3" name="AutoShape 11"/>
          <p:cNvSpPr>
            <a:spLocks noChangeArrowheads="1"/>
          </p:cNvSpPr>
          <p:nvPr/>
        </p:nvSpPr>
        <p:spPr bwMode="auto">
          <a:xfrm>
            <a:off x="6761938" y="489774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4" name="AutoShape 12"/>
          <p:cNvSpPr>
            <a:spLocks noChangeArrowheads="1"/>
          </p:cNvSpPr>
          <p:nvPr/>
        </p:nvSpPr>
        <p:spPr bwMode="auto">
          <a:xfrm>
            <a:off x="5683552" y="579047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5" name="AutoShape 13"/>
          <p:cNvSpPr>
            <a:spLocks noChangeArrowheads="1"/>
          </p:cNvSpPr>
          <p:nvPr/>
        </p:nvSpPr>
        <p:spPr bwMode="auto">
          <a:xfrm>
            <a:off x="6550696" y="489774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AutoShape 14"/>
          <p:cNvSpPr>
            <a:spLocks noChangeArrowheads="1"/>
          </p:cNvSpPr>
          <p:nvPr/>
        </p:nvSpPr>
        <p:spPr bwMode="auto">
          <a:xfrm>
            <a:off x="6160891" y="499931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AutoShape 15"/>
          <p:cNvSpPr>
            <a:spLocks noChangeArrowheads="1"/>
          </p:cNvSpPr>
          <p:nvPr/>
        </p:nvSpPr>
        <p:spPr bwMode="auto">
          <a:xfrm>
            <a:off x="5529497" y="6073759"/>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AutoShape 16"/>
          <p:cNvSpPr>
            <a:spLocks noChangeArrowheads="1"/>
          </p:cNvSpPr>
          <p:nvPr/>
        </p:nvSpPr>
        <p:spPr bwMode="auto">
          <a:xfrm>
            <a:off x="6569369" y="6073759"/>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AutoShape 17"/>
          <p:cNvSpPr>
            <a:spLocks noChangeArrowheads="1"/>
          </p:cNvSpPr>
          <p:nvPr/>
        </p:nvSpPr>
        <p:spPr bwMode="auto">
          <a:xfrm>
            <a:off x="6702417" y="4738606"/>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AutoShape 18"/>
          <p:cNvSpPr>
            <a:spLocks noChangeArrowheads="1"/>
          </p:cNvSpPr>
          <p:nvPr/>
        </p:nvSpPr>
        <p:spPr bwMode="auto">
          <a:xfrm>
            <a:off x="6789949" y="473860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1" name="AutoShape 25"/>
          <p:cNvSpPr>
            <a:spLocks noChangeArrowheads="1"/>
          </p:cNvSpPr>
          <p:nvPr/>
        </p:nvSpPr>
        <p:spPr bwMode="auto">
          <a:xfrm>
            <a:off x="6267096" y="53446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AutoShape 26"/>
          <p:cNvSpPr>
            <a:spLocks noChangeArrowheads="1"/>
          </p:cNvSpPr>
          <p:nvPr/>
        </p:nvSpPr>
        <p:spPr bwMode="auto">
          <a:xfrm>
            <a:off x="6267096" y="5409004"/>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AutoShape 27"/>
          <p:cNvSpPr>
            <a:spLocks noChangeArrowheads="1"/>
          </p:cNvSpPr>
          <p:nvPr/>
        </p:nvSpPr>
        <p:spPr bwMode="auto">
          <a:xfrm>
            <a:off x="5227222" y="621483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Text Box 35"/>
          <p:cNvSpPr txBox="1">
            <a:spLocks noChangeArrowheads="1"/>
          </p:cNvSpPr>
          <p:nvPr/>
        </p:nvSpPr>
        <p:spPr bwMode="auto">
          <a:xfrm>
            <a:off x="4572000" y="63246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Text Box 36"/>
          <p:cNvSpPr txBox="1">
            <a:spLocks noChangeArrowheads="1"/>
          </p:cNvSpPr>
          <p:nvPr/>
        </p:nvSpPr>
        <p:spPr bwMode="auto">
          <a:xfrm>
            <a:off x="6966178" y="4620399"/>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AutoShape 40"/>
          <p:cNvSpPr>
            <a:spLocks noChangeArrowheads="1"/>
          </p:cNvSpPr>
          <p:nvPr/>
        </p:nvSpPr>
        <p:spPr bwMode="auto">
          <a:xfrm>
            <a:off x="6612552" y="473860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AutoShape 41"/>
          <p:cNvSpPr>
            <a:spLocks noChangeArrowheads="1"/>
          </p:cNvSpPr>
          <p:nvPr/>
        </p:nvSpPr>
        <p:spPr bwMode="auto">
          <a:xfrm>
            <a:off x="6464332" y="4837924"/>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AutoShape 42"/>
          <p:cNvSpPr>
            <a:spLocks noChangeArrowheads="1"/>
          </p:cNvSpPr>
          <p:nvPr/>
        </p:nvSpPr>
        <p:spPr bwMode="auto">
          <a:xfrm>
            <a:off x="6632393" y="4920313"/>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9" name="AutoShape 43"/>
          <p:cNvSpPr>
            <a:spLocks noChangeArrowheads="1"/>
          </p:cNvSpPr>
          <p:nvPr/>
        </p:nvSpPr>
        <p:spPr bwMode="auto">
          <a:xfrm>
            <a:off x="6742097" y="5083963"/>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3" name="AutoShape 44"/>
          <p:cNvSpPr>
            <a:spLocks noChangeArrowheads="1"/>
          </p:cNvSpPr>
          <p:nvPr/>
        </p:nvSpPr>
        <p:spPr bwMode="auto">
          <a:xfrm>
            <a:off x="6312612" y="510427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4" name="AutoShape 45"/>
          <p:cNvSpPr>
            <a:spLocks noChangeArrowheads="1"/>
          </p:cNvSpPr>
          <p:nvPr/>
        </p:nvSpPr>
        <p:spPr bwMode="auto">
          <a:xfrm>
            <a:off x="6246087" y="5002702"/>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5" name="AutoShape 46"/>
          <p:cNvSpPr>
            <a:spLocks noChangeArrowheads="1"/>
          </p:cNvSpPr>
          <p:nvPr/>
        </p:nvSpPr>
        <p:spPr bwMode="auto">
          <a:xfrm>
            <a:off x="6333619" y="4922571"/>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6" name="AutoShape 47"/>
          <p:cNvSpPr>
            <a:spLocks noChangeArrowheads="1"/>
          </p:cNvSpPr>
          <p:nvPr/>
        </p:nvSpPr>
        <p:spPr bwMode="auto">
          <a:xfrm>
            <a:off x="5378944" y="603425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7" name="AutoShape 48"/>
          <p:cNvSpPr>
            <a:spLocks noChangeArrowheads="1"/>
          </p:cNvSpPr>
          <p:nvPr/>
        </p:nvSpPr>
        <p:spPr bwMode="auto">
          <a:xfrm>
            <a:off x="6654567" y="548913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AutoShape 49"/>
          <p:cNvSpPr>
            <a:spLocks noChangeArrowheads="1"/>
          </p:cNvSpPr>
          <p:nvPr/>
        </p:nvSpPr>
        <p:spPr bwMode="auto">
          <a:xfrm>
            <a:off x="6806287" y="5349188"/>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6" name="AutoShape 50"/>
          <p:cNvSpPr>
            <a:spLocks noChangeArrowheads="1"/>
          </p:cNvSpPr>
          <p:nvPr/>
        </p:nvSpPr>
        <p:spPr bwMode="auto">
          <a:xfrm>
            <a:off x="5985827" y="548913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7" name="AutoShape 51"/>
          <p:cNvSpPr>
            <a:spLocks noChangeArrowheads="1"/>
          </p:cNvSpPr>
          <p:nvPr/>
        </p:nvSpPr>
        <p:spPr bwMode="auto">
          <a:xfrm>
            <a:off x="6115374" y="54688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1" name="AutoShape 52"/>
          <p:cNvSpPr>
            <a:spLocks noChangeArrowheads="1"/>
          </p:cNvSpPr>
          <p:nvPr/>
        </p:nvSpPr>
        <p:spPr bwMode="auto">
          <a:xfrm>
            <a:off x="6137549" y="534354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AutoShape 53"/>
          <p:cNvSpPr>
            <a:spLocks noChangeArrowheads="1"/>
          </p:cNvSpPr>
          <p:nvPr/>
        </p:nvSpPr>
        <p:spPr bwMode="auto">
          <a:xfrm>
            <a:off x="6179564" y="524535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AutoShape 54"/>
          <p:cNvSpPr>
            <a:spLocks noChangeArrowheads="1"/>
          </p:cNvSpPr>
          <p:nvPr/>
        </p:nvSpPr>
        <p:spPr bwMode="auto">
          <a:xfrm>
            <a:off x="6418815" y="534918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AutoShape 55"/>
          <p:cNvSpPr>
            <a:spLocks noChangeArrowheads="1"/>
          </p:cNvSpPr>
          <p:nvPr/>
        </p:nvSpPr>
        <p:spPr bwMode="auto">
          <a:xfrm>
            <a:off x="6333619" y="524535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AutoShape 56"/>
          <p:cNvSpPr>
            <a:spLocks noChangeArrowheads="1"/>
          </p:cNvSpPr>
          <p:nvPr/>
        </p:nvSpPr>
        <p:spPr bwMode="auto">
          <a:xfrm>
            <a:off x="6201738" y="4877426"/>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16" name="Straight Connector 115"/>
          <p:cNvCxnSpPr/>
          <p:nvPr/>
        </p:nvCxnSpPr>
        <p:spPr>
          <a:xfrm>
            <a:off x="4936436" y="5487330"/>
            <a:ext cx="1616764"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7" name="Straight Connector 116"/>
          <p:cNvCxnSpPr/>
          <p:nvPr/>
        </p:nvCxnSpPr>
        <p:spPr>
          <a:xfrm rot="5400000">
            <a:off x="5245715" y="6019936"/>
            <a:ext cx="12192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8" name="Straight Connector 117"/>
          <p:cNvCxnSpPr/>
          <p:nvPr/>
        </p:nvCxnSpPr>
        <p:spPr>
          <a:xfrm rot="5400000">
            <a:off x="5843510" y="5181736"/>
            <a:ext cx="914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9" name="AutoShape 22"/>
          <p:cNvCxnSpPr>
            <a:cxnSpLocks noChangeShapeType="1"/>
          </p:cNvCxnSpPr>
          <p:nvPr/>
        </p:nvCxnSpPr>
        <p:spPr bwMode="auto">
          <a:xfrm>
            <a:off x="6503504" y="4572930"/>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20" name="Straight Connector 119"/>
          <p:cNvCxnSpPr/>
          <p:nvPr/>
        </p:nvCxnSpPr>
        <p:spPr>
          <a:xfrm>
            <a:off x="6400800" y="5535110"/>
            <a:ext cx="76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21" name="TextBox 120"/>
          <p:cNvSpPr txBox="1"/>
          <p:nvPr/>
        </p:nvSpPr>
        <p:spPr>
          <a:xfrm>
            <a:off x="5562600" y="5411130"/>
            <a:ext cx="533400" cy="400110"/>
          </a:xfrm>
          <a:prstGeom prst="rect">
            <a:avLst/>
          </a:prstGeom>
          <a:noFill/>
        </p:spPr>
        <p:txBody>
          <a:bodyPr wrap="square" rtlCol="0">
            <a:spAutoFit/>
          </a:bodyPr>
          <a:lstStyle/>
          <a:p>
            <a:r>
              <a:rPr lang="en-US" sz="2000" b="1" dirty="0" smtClean="0"/>
              <a:t>17</a:t>
            </a:r>
            <a:endParaRPr lang="en-US" sz="2000" b="1" dirty="0"/>
          </a:p>
        </p:txBody>
      </p:sp>
      <p:sp>
        <p:nvSpPr>
          <p:cNvPr id="122" name="TextBox 121"/>
          <p:cNvSpPr txBox="1"/>
          <p:nvPr/>
        </p:nvSpPr>
        <p:spPr>
          <a:xfrm>
            <a:off x="6553200" y="5334930"/>
            <a:ext cx="533400" cy="400110"/>
          </a:xfrm>
          <a:prstGeom prst="rect">
            <a:avLst/>
          </a:prstGeom>
          <a:noFill/>
        </p:spPr>
        <p:txBody>
          <a:bodyPr wrap="square" rtlCol="0">
            <a:spAutoFit/>
          </a:bodyPr>
          <a:lstStyle/>
          <a:p>
            <a:r>
              <a:rPr lang="en-US" sz="2000" b="1" dirty="0" smtClean="0"/>
              <a:t>15</a:t>
            </a:r>
            <a:endParaRPr lang="en-US" sz="2000" b="1" dirty="0"/>
          </a:p>
        </p:txBody>
      </p:sp>
      <p:cxnSp>
        <p:nvCxnSpPr>
          <p:cNvPr id="123" name="Straight Connector 122"/>
          <p:cNvCxnSpPr/>
          <p:nvPr/>
        </p:nvCxnSpPr>
        <p:spPr>
          <a:xfrm>
            <a:off x="6400800" y="5180942"/>
            <a:ext cx="76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24" name="TextBox 123"/>
          <p:cNvSpPr txBox="1"/>
          <p:nvPr/>
        </p:nvSpPr>
        <p:spPr>
          <a:xfrm>
            <a:off x="6629400" y="5487330"/>
            <a:ext cx="381000" cy="400110"/>
          </a:xfrm>
          <a:prstGeom prst="rect">
            <a:avLst/>
          </a:prstGeom>
          <a:noFill/>
        </p:spPr>
        <p:txBody>
          <a:bodyPr wrap="square" rtlCol="0">
            <a:spAutoFit/>
          </a:bodyPr>
          <a:lstStyle/>
          <a:p>
            <a:r>
              <a:rPr lang="en-US" sz="2000" b="1" dirty="0" smtClean="0"/>
              <a:t>7</a:t>
            </a:r>
            <a:endParaRPr lang="en-US" sz="2000" b="1" dirty="0"/>
          </a:p>
        </p:txBody>
      </p:sp>
      <p:sp>
        <p:nvSpPr>
          <p:cNvPr id="125" name="TextBox 124"/>
          <p:cNvSpPr txBox="1"/>
          <p:nvPr/>
        </p:nvSpPr>
        <p:spPr>
          <a:xfrm>
            <a:off x="6629400" y="4801530"/>
            <a:ext cx="304800" cy="400110"/>
          </a:xfrm>
          <a:prstGeom prst="rect">
            <a:avLst/>
          </a:prstGeom>
          <a:noFill/>
        </p:spPr>
        <p:txBody>
          <a:bodyPr wrap="square" rtlCol="0">
            <a:spAutoFit/>
          </a:bodyPr>
          <a:lstStyle/>
          <a:p>
            <a:r>
              <a:rPr lang="en-US" sz="2000" b="1" dirty="0" smtClean="0"/>
              <a:t>8</a:t>
            </a:r>
            <a:endParaRPr lang="en-US" sz="2000" b="1" dirty="0"/>
          </a:p>
        </p:txBody>
      </p:sp>
      <p:sp>
        <p:nvSpPr>
          <p:cNvPr id="126" name="TextBox 125"/>
          <p:cNvSpPr txBox="1"/>
          <p:nvPr/>
        </p:nvSpPr>
        <p:spPr>
          <a:xfrm>
            <a:off x="6603642" y="5755641"/>
            <a:ext cx="304800" cy="400110"/>
          </a:xfrm>
          <a:prstGeom prst="rect">
            <a:avLst/>
          </a:prstGeom>
          <a:noFill/>
        </p:spPr>
        <p:txBody>
          <a:bodyPr wrap="square" rtlCol="0">
            <a:spAutoFit/>
          </a:bodyPr>
          <a:lstStyle/>
          <a:p>
            <a:r>
              <a:rPr lang="en-US" sz="2000" b="1" dirty="0" smtClean="0"/>
              <a:t>4</a:t>
            </a:r>
            <a:endParaRPr lang="en-US" sz="2000" b="1" dirty="0"/>
          </a:p>
        </p:txBody>
      </p:sp>
      <p:sp>
        <p:nvSpPr>
          <p:cNvPr id="127" name="TextBox 126"/>
          <p:cNvSpPr txBox="1"/>
          <p:nvPr/>
        </p:nvSpPr>
        <p:spPr>
          <a:xfrm>
            <a:off x="6629400" y="5182530"/>
            <a:ext cx="304800" cy="400110"/>
          </a:xfrm>
          <a:prstGeom prst="rect">
            <a:avLst/>
          </a:prstGeom>
          <a:noFill/>
        </p:spPr>
        <p:txBody>
          <a:bodyPr wrap="square" rtlCol="0">
            <a:spAutoFit/>
          </a:bodyPr>
          <a:lstStyle/>
          <a:p>
            <a:r>
              <a:rPr lang="en-US" sz="2000" b="1" dirty="0" smtClean="0"/>
              <a:t>3</a:t>
            </a:r>
            <a:endParaRPr lang="en-US" sz="2000" b="1" dirty="0"/>
          </a:p>
        </p:txBody>
      </p:sp>
      <p:grpSp>
        <p:nvGrpSpPr>
          <p:cNvPr id="132" name="Group 131"/>
          <p:cNvGrpSpPr/>
          <p:nvPr/>
        </p:nvGrpSpPr>
        <p:grpSpPr>
          <a:xfrm>
            <a:off x="6477000" y="4738209"/>
            <a:ext cx="546279" cy="463431"/>
            <a:chOff x="3581400" y="2375079"/>
            <a:chExt cx="546279" cy="463431"/>
          </a:xfrm>
        </p:grpSpPr>
        <p:cxnSp>
          <p:nvCxnSpPr>
            <p:cNvPr id="136" name="Straight Connector 135"/>
            <p:cNvCxnSpPr/>
            <p:nvPr/>
          </p:nvCxnSpPr>
          <p:spPr>
            <a:xfrm rot="5400000">
              <a:off x="3605289" y="2602885"/>
              <a:ext cx="4572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39" name="TextBox 138"/>
            <p:cNvSpPr txBox="1"/>
            <p:nvPr/>
          </p:nvSpPr>
          <p:spPr>
            <a:xfrm>
              <a:off x="3822879" y="2438400"/>
              <a:ext cx="304800" cy="400110"/>
            </a:xfrm>
            <a:prstGeom prst="rect">
              <a:avLst/>
            </a:prstGeom>
            <a:noFill/>
          </p:spPr>
          <p:txBody>
            <a:bodyPr wrap="square" rtlCol="0">
              <a:spAutoFit/>
            </a:bodyPr>
            <a:lstStyle/>
            <a:p>
              <a:r>
                <a:rPr lang="en-US" sz="2000" b="1" dirty="0" smtClean="0"/>
                <a:t>4</a:t>
              </a:r>
              <a:endParaRPr lang="en-US" sz="2000" b="1" dirty="0"/>
            </a:p>
          </p:txBody>
        </p:sp>
        <p:sp>
          <p:nvSpPr>
            <p:cNvPr id="141" name="TextBox 140"/>
            <p:cNvSpPr txBox="1"/>
            <p:nvPr/>
          </p:nvSpPr>
          <p:spPr>
            <a:xfrm>
              <a:off x="3581400" y="2438400"/>
              <a:ext cx="304800" cy="400110"/>
            </a:xfrm>
            <a:prstGeom prst="rect">
              <a:avLst/>
            </a:prstGeom>
            <a:noFill/>
          </p:spPr>
          <p:txBody>
            <a:bodyPr wrap="square" rtlCol="0">
              <a:spAutoFit/>
            </a:bodyPr>
            <a:lstStyle/>
            <a:p>
              <a:r>
                <a:rPr lang="en-US" sz="2000" b="1" dirty="0" smtClean="0"/>
                <a:t>4</a:t>
              </a:r>
              <a:endParaRPr lang="en-US" sz="2000" b="1" dirty="0"/>
            </a:p>
          </p:txBody>
        </p:sp>
      </p:grpSp>
      <p:sp>
        <p:nvSpPr>
          <p:cNvPr id="142" name="TextBox 141"/>
          <p:cNvSpPr txBox="1"/>
          <p:nvPr/>
        </p:nvSpPr>
        <p:spPr>
          <a:xfrm>
            <a:off x="5638800" y="4953930"/>
            <a:ext cx="304800" cy="400110"/>
          </a:xfrm>
          <a:prstGeom prst="rect">
            <a:avLst/>
          </a:prstGeom>
          <a:noFill/>
        </p:spPr>
        <p:txBody>
          <a:bodyPr wrap="square" rtlCol="0">
            <a:spAutoFit/>
          </a:bodyPr>
          <a:lstStyle/>
          <a:p>
            <a:r>
              <a:rPr lang="en-US" sz="2000" b="1" dirty="0" smtClean="0"/>
              <a:t>8</a:t>
            </a:r>
            <a:endParaRPr lang="en-US" sz="2000" b="1" dirty="0"/>
          </a:p>
        </p:txBody>
      </p:sp>
      <p:sp>
        <p:nvSpPr>
          <p:cNvPr id="145" name="TextBox 144"/>
          <p:cNvSpPr txBox="1"/>
          <p:nvPr/>
        </p:nvSpPr>
        <p:spPr>
          <a:xfrm>
            <a:off x="5562600" y="5792130"/>
            <a:ext cx="304800" cy="400110"/>
          </a:xfrm>
          <a:prstGeom prst="rect">
            <a:avLst/>
          </a:prstGeom>
          <a:noFill/>
        </p:spPr>
        <p:txBody>
          <a:bodyPr wrap="square" rtlCol="0">
            <a:spAutoFit/>
          </a:bodyPr>
          <a:lstStyle/>
          <a:p>
            <a:r>
              <a:rPr lang="en-US" sz="2000" b="1" dirty="0" smtClean="0"/>
              <a:t>9</a:t>
            </a:r>
            <a:endParaRPr lang="en-US" sz="2000" b="1" dirty="0"/>
          </a:p>
        </p:txBody>
      </p:sp>
      <p:sp>
        <p:nvSpPr>
          <p:cNvPr id="147" name="TextBox 146"/>
          <p:cNvSpPr txBox="1"/>
          <p:nvPr/>
        </p:nvSpPr>
        <p:spPr>
          <a:xfrm>
            <a:off x="5791200" y="4964661"/>
            <a:ext cx="304800" cy="400110"/>
          </a:xfrm>
          <a:prstGeom prst="rect">
            <a:avLst/>
          </a:prstGeom>
          <a:noFill/>
        </p:spPr>
        <p:txBody>
          <a:bodyPr wrap="square" rtlCol="0">
            <a:spAutoFit/>
          </a:bodyPr>
          <a:lstStyle/>
          <a:p>
            <a:r>
              <a:rPr lang="en-US" sz="2000" b="1" dirty="0" smtClean="0"/>
              <a:t>4</a:t>
            </a:r>
            <a:endParaRPr lang="en-US" sz="2000" b="1" dirty="0"/>
          </a:p>
        </p:txBody>
      </p:sp>
      <p:sp>
        <p:nvSpPr>
          <p:cNvPr id="149" name="TextBox 148"/>
          <p:cNvSpPr txBox="1"/>
          <p:nvPr/>
        </p:nvSpPr>
        <p:spPr>
          <a:xfrm>
            <a:off x="6248400" y="4964661"/>
            <a:ext cx="304800" cy="400110"/>
          </a:xfrm>
          <a:prstGeom prst="rect">
            <a:avLst/>
          </a:prstGeom>
          <a:noFill/>
        </p:spPr>
        <p:txBody>
          <a:bodyPr wrap="square" rtlCol="0">
            <a:spAutoFit/>
          </a:bodyPr>
          <a:lstStyle/>
          <a:p>
            <a:r>
              <a:rPr lang="en-US" sz="2000" b="1" dirty="0" smtClean="0"/>
              <a:t>4</a:t>
            </a:r>
            <a:endParaRPr lang="en-US" sz="2000" b="1" dirty="0"/>
          </a:p>
        </p:txBody>
      </p:sp>
      <p:sp>
        <p:nvSpPr>
          <p:cNvPr id="150" name="TextBox 149"/>
          <p:cNvSpPr txBox="1"/>
          <p:nvPr/>
        </p:nvSpPr>
        <p:spPr>
          <a:xfrm>
            <a:off x="5943600" y="5773020"/>
            <a:ext cx="304800" cy="400110"/>
          </a:xfrm>
          <a:prstGeom prst="rect">
            <a:avLst/>
          </a:prstGeom>
          <a:noFill/>
        </p:spPr>
        <p:txBody>
          <a:bodyPr wrap="square" rtlCol="0">
            <a:spAutoFit/>
          </a:bodyPr>
          <a:lstStyle/>
          <a:p>
            <a:r>
              <a:rPr lang="en-US" sz="2000" b="1" dirty="0" smtClean="0"/>
              <a:t>5</a:t>
            </a:r>
            <a:endParaRPr lang="en-US" sz="2000" b="1" dirty="0"/>
          </a:p>
        </p:txBody>
      </p:sp>
      <p:sp>
        <p:nvSpPr>
          <p:cNvPr id="151" name="TextBox 150"/>
          <p:cNvSpPr txBox="1"/>
          <p:nvPr/>
        </p:nvSpPr>
        <p:spPr>
          <a:xfrm>
            <a:off x="5486400" y="5773020"/>
            <a:ext cx="304800" cy="400110"/>
          </a:xfrm>
          <a:prstGeom prst="rect">
            <a:avLst/>
          </a:prstGeom>
          <a:noFill/>
        </p:spPr>
        <p:txBody>
          <a:bodyPr wrap="square" rtlCol="0">
            <a:spAutoFit/>
          </a:bodyPr>
          <a:lstStyle/>
          <a:p>
            <a:r>
              <a:rPr lang="en-US" sz="2000" b="1" dirty="0" smtClean="0"/>
              <a:t>4</a:t>
            </a:r>
            <a:endParaRPr lang="en-US" sz="2000" b="1" dirty="0"/>
          </a:p>
        </p:txBody>
      </p:sp>
      <p:sp>
        <p:nvSpPr>
          <p:cNvPr id="152" name="TextBox 151"/>
          <p:cNvSpPr txBox="1"/>
          <p:nvPr/>
        </p:nvSpPr>
        <p:spPr>
          <a:xfrm>
            <a:off x="5791200" y="5410200"/>
            <a:ext cx="457200" cy="400110"/>
          </a:xfrm>
          <a:prstGeom prst="rect">
            <a:avLst/>
          </a:prstGeom>
          <a:noFill/>
        </p:spPr>
        <p:txBody>
          <a:bodyPr wrap="square" rtlCol="0">
            <a:spAutoFit/>
          </a:bodyPr>
          <a:lstStyle/>
          <a:p>
            <a:r>
              <a:rPr lang="en-US" sz="2000" b="1" dirty="0" smtClean="0"/>
              <a:t>32</a:t>
            </a:r>
            <a:endParaRPr lang="en-US" b="1" dirty="0"/>
          </a:p>
        </p:txBody>
      </p:sp>
      <p:sp>
        <p:nvSpPr>
          <p:cNvPr id="90" name="Rectangle 89"/>
          <p:cNvSpPr>
            <a:spLocks noChangeArrowheads="1"/>
          </p:cNvSpPr>
          <p:nvPr/>
        </p:nvSpPr>
        <p:spPr bwMode="auto">
          <a:xfrm>
            <a:off x="1293851" y="4709393"/>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2" name="AutoShape 6"/>
          <p:cNvSpPr>
            <a:spLocks noChangeArrowheads="1"/>
          </p:cNvSpPr>
          <p:nvPr/>
        </p:nvSpPr>
        <p:spPr bwMode="auto">
          <a:xfrm>
            <a:off x="2881085" y="50728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9" name="AutoShape 7"/>
          <p:cNvSpPr>
            <a:spLocks noChangeArrowheads="1"/>
          </p:cNvSpPr>
          <p:nvPr/>
        </p:nvSpPr>
        <p:spPr bwMode="auto">
          <a:xfrm>
            <a:off x="2730532" y="495091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0" name="AutoShape 8"/>
          <p:cNvSpPr>
            <a:spLocks noChangeArrowheads="1"/>
          </p:cNvSpPr>
          <p:nvPr/>
        </p:nvSpPr>
        <p:spPr bwMode="auto">
          <a:xfrm>
            <a:off x="2101473" y="5518611"/>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1" name="AutoShape 9"/>
          <p:cNvSpPr>
            <a:spLocks noChangeArrowheads="1"/>
          </p:cNvSpPr>
          <p:nvPr/>
        </p:nvSpPr>
        <p:spPr bwMode="auto">
          <a:xfrm>
            <a:off x="2881085" y="562018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2" name="AutoShape 10"/>
          <p:cNvSpPr>
            <a:spLocks noChangeArrowheads="1"/>
          </p:cNvSpPr>
          <p:nvPr/>
        </p:nvSpPr>
        <p:spPr bwMode="auto">
          <a:xfrm>
            <a:off x="2987291" y="53967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11"/>
          <p:cNvSpPr>
            <a:spLocks noChangeArrowheads="1"/>
          </p:cNvSpPr>
          <p:nvPr/>
        </p:nvSpPr>
        <p:spPr bwMode="auto">
          <a:xfrm>
            <a:off x="3028138" y="48493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4" name="AutoShape 12"/>
          <p:cNvSpPr>
            <a:spLocks noChangeArrowheads="1"/>
          </p:cNvSpPr>
          <p:nvPr/>
        </p:nvSpPr>
        <p:spPr bwMode="auto">
          <a:xfrm>
            <a:off x="1949752" y="574207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5" name="AutoShape 13"/>
          <p:cNvSpPr>
            <a:spLocks noChangeArrowheads="1"/>
          </p:cNvSpPr>
          <p:nvPr/>
        </p:nvSpPr>
        <p:spPr bwMode="auto">
          <a:xfrm>
            <a:off x="2816896" y="48493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8" name="AutoShape 14"/>
          <p:cNvSpPr>
            <a:spLocks noChangeArrowheads="1"/>
          </p:cNvSpPr>
          <p:nvPr/>
        </p:nvSpPr>
        <p:spPr bwMode="auto">
          <a:xfrm>
            <a:off x="2427091" y="4950918"/>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9" name="AutoShape 15"/>
          <p:cNvSpPr>
            <a:spLocks noChangeArrowheads="1"/>
          </p:cNvSpPr>
          <p:nvPr/>
        </p:nvSpPr>
        <p:spPr bwMode="auto">
          <a:xfrm>
            <a:off x="1795697" y="60253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0" name="AutoShape 16"/>
          <p:cNvSpPr>
            <a:spLocks noChangeArrowheads="1"/>
          </p:cNvSpPr>
          <p:nvPr/>
        </p:nvSpPr>
        <p:spPr bwMode="auto">
          <a:xfrm>
            <a:off x="2835569" y="60253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8" name="AutoShape 17"/>
          <p:cNvSpPr>
            <a:spLocks noChangeArrowheads="1"/>
          </p:cNvSpPr>
          <p:nvPr/>
        </p:nvSpPr>
        <p:spPr bwMode="auto">
          <a:xfrm>
            <a:off x="2968617" y="469020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9" name="AutoShape 18"/>
          <p:cNvSpPr>
            <a:spLocks noChangeArrowheads="1"/>
          </p:cNvSpPr>
          <p:nvPr/>
        </p:nvSpPr>
        <p:spPr bwMode="auto">
          <a:xfrm>
            <a:off x="3056149" y="46902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0" name="AutoShape 25"/>
          <p:cNvSpPr>
            <a:spLocks noChangeArrowheads="1"/>
          </p:cNvSpPr>
          <p:nvPr/>
        </p:nvSpPr>
        <p:spPr bwMode="auto">
          <a:xfrm>
            <a:off x="2533296" y="5296273"/>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1" name="AutoShape 26"/>
          <p:cNvSpPr>
            <a:spLocks noChangeArrowheads="1"/>
          </p:cNvSpPr>
          <p:nvPr/>
        </p:nvSpPr>
        <p:spPr bwMode="auto">
          <a:xfrm>
            <a:off x="2533296" y="5360605"/>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3" name="AutoShape 27"/>
          <p:cNvSpPr>
            <a:spLocks noChangeArrowheads="1"/>
          </p:cNvSpPr>
          <p:nvPr/>
        </p:nvSpPr>
        <p:spPr bwMode="auto">
          <a:xfrm>
            <a:off x="1493422" y="616643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4" name="Text Box 35"/>
          <p:cNvSpPr txBox="1">
            <a:spLocks noChangeArrowheads="1"/>
          </p:cNvSpPr>
          <p:nvPr/>
        </p:nvSpPr>
        <p:spPr bwMode="auto">
          <a:xfrm>
            <a:off x="838200" y="62484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Text Box 36"/>
          <p:cNvSpPr txBox="1">
            <a:spLocks noChangeArrowheads="1"/>
          </p:cNvSpPr>
          <p:nvPr/>
        </p:nvSpPr>
        <p:spPr bwMode="auto">
          <a:xfrm>
            <a:off x="3232378" y="4572000"/>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AutoShape 40"/>
          <p:cNvSpPr>
            <a:spLocks noChangeArrowheads="1"/>
          </p:cNvSpPr>
          <p:nvPr/>
        </p:nvSpPr>
        <p:spPr bwMode="auto">
          <a:xfrm>
            <a:off x="2878752" y="46902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8" name="AutoShape 41"/>
          <p:cNvSpPr>
            <a:spLocks noChangeArrowheads="1"/>
          </p:cNvSpPr>
          <p:nvPr/>
        </p:nvSpPr>
        <p:spPr bwMode="auto">
          <a:xfrm>
            <a:off x="2730532" y="4789525"/>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42"/>
          <p:cNvSpPr>
            <a:spLocks noChangeArrowheads="1"/>
          </p:cNvSpPr>
          <p:nvPr/>
        </p:nvSpPr>
        <p:spPr bwMode="auto">
          <a:xfrm>
            <a:off x="2898593" y="4871914"/>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43"/>
          <p:cNvSpPr>
            <a:spLocks noChangeArrowheads="1"/>
          </p:cNvSpPr>
          <p:nvPr/>
        </p:nvSpPr>
        <p:spPr bwMode="auto">
          <a:xfrm>
            <a:off x="3008297" y="5035564"/>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4" name="AutoShape 44"/>
          <p:cNvSpPr>
            <a:spLocks noChangeArrowheads="1"/>
          </p:cNvSpPr>
          <p:nvPr/>
        </p:nvSpPr>
        <p:spPr bwMode="auto">
          <a:xfrm>
            <a:off x="2578812" y="505587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45"/>
          <p:cNvSpPr>
            <a:spLocks noChangeArrowheads="1"/>
          </p:cNvSpPr>
          <p:nvPr/>
        </p:nvSpPr>
        <p:spPr bwMode="auto">
          <a:xfrm>
            <a:off x="2512287" y="4954303"/>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8" name="AutoShape 46"/>
          <p:cNvSpPr>
            <a:spLocks noChangeArrowheads="1"/>
          </p:cNvSpPr>
          <p:nvPr/>
        </p:nvSpPr>
        <p:spPr bwMode="auto">
          <a:xfrm>
            <a:off x="2599819" y="48741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7"/>
          <p:cNvSpPr>
            <a:spLocks noChangeArrowheads="1"/>
          </p:cNvSpPr>
          <p:nvPr/>
        </p:nvSpPr>
        <p:spPr bwMode="auto">
          <a:xfrm>
            <a:off x="1645144" y="5985859"/>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48"/>
          <p:cNvSpPr>
            <a:spLocks noChangeArrowheads="1"/>
          </p:cNvSpPr>
          <p:nvPr/>
        </p:nvSpPr>
        <p:spPr bwMode="auto">
          <a:xfrm>
            <a:off x="2920767" y="54407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8" name="AutoShape 49"/>
          <p:cNvSpPr>
            <a:spLocks noChangeArrowheads="1"/>
          </p:cNvSpPr>
          <p:nvPr/>
        </p:nvSpPr>
        <p:spPr bwMode="auto">
          <a:xfrm>
            <a:off x="3072487" y="5300789"/>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9" name="AutoShape 50"/>
          <p:cNvSpPr>
            <a:spLocks noChangeArrowheads="1"/>
          </p:cNvSpPr>
          <p:nvPr/>
        </p:nvSpPr>
        <p:spPr bwMode="auto">
          <a:xfrm>
            <a:off x="2252027" y="54407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0" name="AutoShape 51"/>
          <p:cNvSpPr>
            <a:spLocks noChangeArrowheads="1"/>
          </p:cNvSpPr>
          <p:nvPr/>
        </p:nvSpPr>
        <p:spPr bwMode="auto">
          <a:xfrm>
            <a:off x="2381574" y="542042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1" name="AutoShape 52"/>
          <p:cNvSpPr>
            <a:spLocks noChangeArrowheads="1"/>
          </p:cNvSpPr>
          <p:nvPr/>
        </p:nvSpPr>
        <p:spPr bwMode="auto">
          <a:xfrm>
            <a:off x="2403749" y="529514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2" name="AutoShape 53"/>
          <p:cNvSpPr>
            <a:spLocks noChangeArrowheads="1"/>
          </p:cNvSpPr>
          <p:nvPr/>
        </p:nvSpPr>
        <p:spPr bwMode="auto">
          <a:xfrm>
            <a:off x="2445764" y="51969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3" name="AutoShape 54"/>
          <p:cNvSpPr>
            <a:spLocks noChangeArrowheads="1"/>
          </p:cNvSpPr>
          <p:nvPr/>
        </p:nvSpPr>
        <p:spPr bwMode="auto">
          <a:xfrm>
            <a:off x="2685015" y="530078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4" name="AutoShape 55"/>
          <p:cNvSpPr>
            <a:spLocks noChangeArrowheads="1"/>
          </p:cNvSpPr>
          <p:nvPr/>
        </p:nvSpPr>
        <p:spPr bwMode="auto">
          <a:xfrm>
            <a:off x="2599819" y="51969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5" name="AutoShape 56"/>
          <p:cNvSpPr>
            <a:spLocks noChangeArrowheads="1"/>
          </p:cNvSpPr>
          <p:nvPr/>
        </p:nvSpPr>
        <p:spPr bwMode="auto">
          <a:xfrm>
            <a:off x="2467938" y="482902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04" name="Straight Arrow Connector 203"/>
          <p:cNvCxnSpPr/>
          <p:nvPr/>
        </p:nvCxnSpPr>
        <p:spPr>
          <a:xfrm>
            <a:off x="3657600" y="5562600"/>
            <a:ext cx="914400" cy="1588"/>
          </a:xfrm>
          <a:prstGeom prst="straightConnector1">
            <a:avLst/>
          </a:prstGeom>
          <a:ln w="3810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3" name="TextBox 152"/>
          <p:cNvSpPr txBox="1"/>
          <p:nvPr/>
        </p:nvSpPr>
        <p:spPr>
          <a:xfrm>
            <a:off x="152400" y="4648200"/>
            <a:ext cx="990600" cy="338554"/>
          </a:xfrm>
          <a:prstGeom prst="rect">
            <a:avLst/>
          </a:prstGeom>
          <a:noFill/>
        </p:spPr>
        <p:txBody>
          <a:bodyPr wrap="square" rtlCol="0">
            <a:spAutoFit/>
          </a:bodyPr>
          <a:lstStyle/>
          <a:p>
            <a:r>
              <a:rPr lang="en-US" sz="1600" b="1" dirty="0" smtClean="0">
                <a:solidFill>
                  <a:srgbClr val="C00000"/>
                </a:solidFill>
              </a:rPr>
              <a:t>Database</a:t>
            </a:r>
            <a:endParaRPr lang="en-US" sz="1600" b="1" dirty="0">
              <a:solidFill>
                <a:srgbClr val="C00000"/>
              </a:solidFill>
            </a:endParaRPr>
          </a:p>
        </p:txBody>
      </p:sp>
      <p:sp>
        <p:nvSpPr>
          <p:cNvPr id="154" name="TextBox 153"/>
          <p:cNvSpPr txBox="1"/>
          <p:nvPr/>
        </p:nvSpPr>
        <p:spPr>
          <a:xfrm>
            <a:off x="7467600" y="4724400"/>
            <a:ext cx="1600200" cy="1077218"/>
          </a:xfrm>
          <a:prstGeom prst="rect">
            <a:avLst/>
          </a:prstGeom>
          <a:noFill/>
        </p:spPr>
        <p:txBody>
          <a:bodyPr wrap="square" rtlCol="0">
            <a:spAutoFit/>
          </a:bodyPr>
          <a:lstStyle/>
          <a:p>
            <a:r>
              <a:rPr lang="en-US" sz="1600" b="1" dirty="0" smtClean="0">
                <a:solidFill>
                  <a:schemeClr val="accent3">
                    <a:lumMod val="50000"/>
                  </a:schemeClr>
                </a:solidFill>
              </a:rPr>
              <a:t>WT</a:t>
            </a:r>
            <a:r>
              <a:rPr lang="en-US" sz="1600" dirty="0" smtClean="0">
                <a:solidFill>
                  <a:schemeClr val="accent3">
                    <a:lumMod val="50000"/>
                  </a:schemeClr>
                </a:solidFill>
              </a:rPr>
              <a:t> consists of &lt;key, value&gt;</a:t>
            </a:r>
          </a:p>
          <a:p>
            <a:r>
              <a:rPr lang="en-US" sz="1600" dirty="0" smtClean="0">
                <a:solidFill>
                  <a:schemeClr val="accent3">
                    <a:lumMod val="50000"/>
                  </a:schemeClr>
                </a:solidFill>
              </a:rPr>
              <a:t>key: rectangle</a:t>
            </a:r>
          </a:p>
          <a:p>
            <a:r>
              <a:rPr lang="en-US" sz="1600" dirty="0" smtClean="0">
                <a:solidFill>
                  <a:schemeClr val="accent3">
                    <a:lumMod val="50000"/>
                  </a:schemeClr>
                </a:solidFill>
              </a:rPr>
              <a:t>value: query-size</a:t>
            </a:r>
            <a:endParaRPr lang="en-US" sz="1600" dirty="0">
              <a:solidFill>
                <a:schemeClr val="accent3">
                  <a:lumMod val="50000"/>
                </a:schemeClr>
              </a:solidFill>
            </a:endParaRPr>
          </a:p>
        </p:txBody>
      </p:sp>
      <p:pic>
        <p:nvPicPr>
          <p:cNvPr id="1026" name="Picture 2"/>
          <p:cNvPicPr>
            <a:picLocks noChangeAspect="1" noChangeArrowheads="1"/>
          </p:cNvPicPr>
          <p:nvPr/>
        </p:nvPicPr>
        <p:blipFill>
          <a:blip r:embed="rId3"/>
          <a:srcRect/>
          <a:stretch>
            <a:fillRect/>
          </a:stretch>
        </p:blipFill>
        <p:spPr bwMode="auto">
          <a:xfrm>
            <a:off x="4610100" y="4495800"/>
            <a:ext cx="2705100" cy="2166911"/>
          </a:xfrm>
          <a:prstGeom prst="rect">
            <a:avLst/>
          </a:prstGeom>
          <a:noFill/>
          <a:ln w="9525">
            <a:noFill/>
            <a:miter lim="800000"/>
            <a:headEnd/>
            <a:tailEnd/>
          </a:ln>
          <a:effectLst/>
        </p:spPr>
      </p:pic>
      <p:sp>
        <p:nvSpPr>
          <p:cNvPr id="155" name="TextBox 154"/>
          <p:cNvSpPr txBox="1"/>
          <p:nvPr/>
        </p:nvSpPr>
        <p:spPr>
          <a:xfrm>
            <a:off x="7162800" y="6214646"/>
            <a:ext cx="1143000" cy="338554"/>
          </a:xfrm>
          <a:prstGeom prst="rect">
            <a:avLst/>
          </a:prstGeom>
          <a:noFill/>
        </p:spPr>
        <p:txBody>
          <a:bodyPr wrap="square" rtlCol="0">
            <a:spAutoFit/>
          </a:bodyPr>
          <a:lstStyle/>
          <a:p>
            <a:r>
              <a:rPr lang="en-US" sz="1600" b="1" dirty="0" smtClean="0">
                <a:solidFill>
                  <a:srgbClr val="C00000"/>
                </a:solidFill>
              </a:rPr>
              <a:t>Federator</a:t>
            </a:r>
            <a:endParaRPr lang="en-US" sz="1600" b="1" dirty="0">
              <a:solidFill>
                <a:srgbClr val="C00000"/>
              </a:solidFill>
            </a:endParaRPr>
          </a:p>
        </p:txBody>
      </p:sp>
      <p:sp>
        <p:nvSpPr>
          <p:cNvPr id="158" name="TextBox 157"/>
          <p:cNvSpPr txBox="1"/>
          <p:nvPr/>
        </p:nvSpPr>
        <p:spPr>
          <a:xfrm>
            <a:off x="3429000" y="4977825"/>
            <a:ext cx="1524000" cy="584775"/>
          </a:xfrm>
          <a:prstGeom prst="rect">
            <a:avLst/>
          </a:prstGeom>
          <a:noFill/>
        </p:spPr>
        <p:txBody>
          <a:bodyPr wrap="square" rtlCol="0">
            <a:spAutoFit/>
          </a:bodyPr>
          <a:lstStyle/>
          <a:p>
            <a:r>
              <a:rPr lang="en-US" sz="1600" dirty="0" smtClean="0">
                <a:solidFill>
                  <a:srgbClr val="002060"/>
                </a:solidFill>
              </a:rPr>
              <a:t>Queries with different ranges</a:t>
            </a:r>
            <a:endParaRPr lang="en-US"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linds(horizontal)">
                                      <p:cBhvr>
                                        <p:cTn id="12" dur="500"/>
                                        <p:tgtEl>
                                          <p:spTgt spid="6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linds(horizontal)">
                                      <p:cBhvr>
                                        <p:cTn id="15" dur="500"/>
                                        <p:tgtEl>
                                          <p:spTgt spid="6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blinds(horizontal)">
                                      <p:cBhvr>
                                        <p:cTn id="18" dur="500"/>
                                        <p:tgtEl>
                                          <p:spTgt spid="6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blinds(horizontal)">
                                      <p:cBhvr>
                                        <p:cTn id="21" dur="500"/>
                                        <p:tgtEl>
                                          <p:spTgt spid="7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blinds(horizontal)">
                                      <p:cBhvr>
                                        <p:cTn id="24" dur="500"/>
                                        <p:tgtEl>
                                          <p:spTgt spid="7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blinds(horizontal)">
                                      <p:cBhvr>
                                        <p:cTn id="30" dur="500"/>
                                        <p:tgtEl>
                                          <p:spTgt spid="7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blinds(horizontal)">
                                      <p:cBhvr>
                                        <p:cTn id="33" dur="500"/>
                                        <p:tgtEl>
                                          <p:spTgt spid="7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linds(horizontal)">
                                      <p:cBhvr>
                                        <p:cTn id="36" dur="500"/>
                                        <p:tgtEl>
                                          <p:spTgt spid="7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linds(horizontal)">
                                      <p:cBhvr>
                                        <p:cTn id="39" dur="500"/>
                                        <p:tgtEl>
                                          <p:spTgt spid="7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blinds(horizontal)">
                                      <p:cBhvr>
                                        <p:cTn id="42" dur="500"/>
                                        <p:tgtEl>
                                          <p:spTgt spid="7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blinds(horizontal)">
                                      <p:cBhvr>
                                        <p:cTn id="45" dur="500"/>
                                        <p:tgtEl>
                                          <p:spTgt spid="7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blinds(horizontal)">
                                      <p:cBhvr>
                                        <p:cTn id="48" dur="500"/>
                                        <p:tgtEl>
                                          <p:spTgt spid="7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blinds(horizontal)">
                                      <p:cBhvr>
                                        <p:cTn id="51" dur="500"/>
                                        <p:tgtEl>
                                          <p:spTgt spid="8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blinds(horizontal)">
                                      <p:cBhvr>
                                        <p:cTn id="54" dur="500"/>
                                        <p:tgtEl>
                                          <p:spTgt spid="8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blinds(horizontal)">
                                      <p:cBhvr>
                                        <p:cTn id="57" dur="500"/>
                                        <p:tgtEl>
                                          <p:spTgt spid="8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linds(horizontal)">
                                      <p:cBhvr>
                                        <p:cTn id="60" dur="500"/>
                                        <p:tgtEl>
                                          <p:spTgt spid="8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blinds(horizontal)">
                                      <p:cBhvr>
                                        <p:cTn id="63" dur="500"/>
                                        <p:tgtEl>
                                          <p:spTgt spid="8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blinds(horizontal)">
                                      <p:cBhvr>
                                        <p:cTn id="66" dur="500"/>
                                        <p:tgtEl>
                                          <p:spTgt spid="8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blinds(horizontal)">
                                      <p:cBhvr>
                                        <p:cTn id="69" dur="500"/>
                                        <p:tgtEl>
                                          <p:spTgt spid="86"/>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blinds(horizontal)">
                                      <p:cBhvr>
                                        <p:cTn id="72" dur="500"/>
                                        <p:tgtEl>
                                          <p:spTgt spid="8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blinds(horizontal)">
                                      <p:cBhvr>
                                        <p:cTn id="75" dur="500"/>
                                        <p:tgtEl>
                                          <p:spTgt spid="8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blinds(horizontal)">
                                      <p:cBhvr>
                                        <p:cTn id="78" dur="500"/>
                                        <p:tgtEl>
                                          <p:spTgt spid="8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blinds(horizontal)">
                                      <p:cBhvr>
                                        <p:cTn id="81" dur="500"/>
                                        <p:tgtEl>
                                          <p:spTgt spid="93"/>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blinds(horizontal)">
                                      <p:cBhvr>
                                        <p:cTn id="84" dur="500"/>
                                        <p:tgtEl>
                                          <p:spTgt spid="9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blinds(horizontal)">
                                      <p:cBhvr>
                                        <p:cTn id="87" dur="500"/>
                                        <p:tgtEl>
                                          <p:spTgt spid="9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blinds(horizontal)">
                                      <p:cBhvr>
                                        <p:cTn id="90" dur="500"/>
                                        <p:tgtEl>
                                          <p:spTgt spid="96"/>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blinds(horizontal)">
                                      <p:cBhvr>
                                        <p:cTn id="93" dur="500"/>
                                        <p:tgtEl>
                                          <p:spTgt spid="97"/>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98"/>
                                        </p:tgtEl>
                                        <p:attrNameLst>
                                          <p:attrName>style.visibility</p:attrName>
                                        </p:attrNameLst>
                                      </p:cBhvr>
                                      <p:to>
                                        <p:strVal val="visible"/>
                                      </p:to>
                                    </p:set>
                                    <p:animEffect transition="in" filter="blinds(horizontal)">
                                      <p:cBhvr>
                                        <p:cTn id="96" dur="500"/>
                                        <p:tgtEl>
                                          <p:spTgt spid="98"/>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06"/>
                                        </p:tgtEl>
                                        <p:attrNameLst>
                                          <p:attrName>style.visibility</p:attrName>
                                        </p:attrNameLst>
                                      </p:cBhvr>
                                      <p:to>
                                        <p:strVal val="visible"/>
                                      </p:to>
                                    </p:set>
                                    <p:animEffect transition="in" filter="blinds(horizontal)">
                                      <p:cBhvr>
                                        <p:cTn id="99" dur="500"/>
                                        <p:tgtEl>
                                          <p:spTgt spid="106"/>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blinds(horizontal)">
                                      <p:cBhvr>
                                        <p:cTn id="102" dur="500"/>
                                        <p:tgtEl>
                                          <p:spTgt spid="107"/>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11"/>
                                        </p:tgtEl>
                                        <p:attrNameLst>
                                          <p:attrName>style.visibility</p:attrName>
                                        </p:attrNameLst>
                                      </p:cBhvr>
                                      <p:to>
                                        <p:strVal val="visible"/>
                                      </p:to>
                                    </p:set>
                                    <p:animEffect transition="in" filter="blinds(horizontal)">
                                      <p:cBhvr>
                                        <p:cTn id="105" dur="500"/>
                                        <p:tgtEl>
                                          <p:spTgt spid="111"/>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12"/>
                                        </p:tgtEl>
                                        <p:attrNameLst>
                                          <p:attrName>style.visibility</p:attrName>
                                        </p:attrNameLst>
                                      </p:cBhvr>
                                      <p:to>
                                        <p:strVal val="visible"/>
                                      </p:to>
                                    </p:set>
                                    <p:animEffect transition="in" filter="blinds(horizontal)">
                                      <p:cBhvr>
                                        <p:cTn id="108" dur="500"/>
                                        <p:tgtEl>
                                          <p:spTgt spid="112"/>
                                        </p:tgtEl>
                                      </p:cBhvr>
                                    </p:animEffect>
                                  </p:childTnLst>
                                </p:cTn>
                              </p:par>
                              <p:par>
                                <p:cTn id="109" presetID="3" presetClass="entr" presetSubtype="10" fill="hold" nodeType="withEffect">
                                  <p:stCondLst>
                                    <p:cond delay="0"/>
                                  </p:stCondLst>
                                  <p:childTnLst>
                                    <p:set>
                                      <p:cBhvr>
                                        <p:cTn id="110" dur="1" fill="hold">
                                          <p:stCondLst>
                                            <p:cond delay="0"/>
                                          </p:stCondLst>
                                        </p:cTn>
                                        <p:tgtEl>
                                          <p:spTgt spid="113"/>
                                        </p:tgtEl>
                                        <p:attrNameLst>
                                          <p:attrName>style.visibility</p:attrName>
                                        </p:attrNameLst>
                                      </p:cBhvr>
                                      <p:to>
                                        <p:strVal val="visible"/>
                                      </p:to>
                                    </p:set>
                                    <p:animEffect transition="in" filter="blinds(horizontal)">
                                      <p:cBhvr>
                                        <p:cTn id="111" dur="500"/>
                                        <p:tgtEl>
                                          <p:spTgt spid="113"/>
                                        </p:tgtEl>
                                      </p:cBhvr>
                                    </p:animEffect>
                                  </p:childTnLst>
                                </p:cTn>
                              </p:par>
                              <p:par>
                                <p:cTn id="112" presetID="3" presetClass="entr" presetSubtype="10" fill="hold"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blinds(horizontal)">
                                      <p:cBhvr>
                                        <p:cTn id="114" dur="500"/>
                                        <p:tgtEl>
                                          <p:spTgt spid="114"/>
                                        </p:tgtEl>
                                      </p:cBhvr>
                                    </p:animEffect>
                                  </p:childTnLst>
                                </p:cTn>
                              </p:par>
                              <p:par>
                                <p:cTn id="115" presetID="3" presetClass="entr" presetSubtype="10" fill="hold" nodeType="withEffect">
                                  <p:stCondLst>
                                    <p:cond delay="0"/>
                                  </p:stCondLst>
                                  <p:childTnLst>
                                    <p:set>
                                      <p:cBhvr>
                                        <p:cTn id="116" dur="1" fill="hold">
                                          <p:stCondLst>
                                            <p:cond delay="0"/>
                                          </p:stCondLst>
                                        </p:cTn>
                                        <p:tgtEl>
                                          <p:spTgt spid="115"/>
                                        </p:tgtEl>
                                        <p:attrNameLst>
                                          <p:attrName>style.visibility</p:attrName>
                                        </p:attrNameLst>
                                      </p:cBhvr>
                                      <p:to>
                                        <p:strVal val="visible"/>
                                      </p:to>
                                    </p:set>
                                    <p:animEffect transition="in" filter="blinds(horizontal)">
                                      <p:cBhvr>
                                        <p:cTn id="117" dur="500"/>
                                        <p:tgtEl>
                                          <p:spTgt spid="115"/>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152"/>
                                        </p:tgtEl>
                                        <p:attrNameLst>
                                          <p:attrName>style.visibility</p:attrName>
                                        </p:attrNameLst>
                                      </p:cBhvr>
                                      <p:to>
                                        <p:strVal val="visible"/>
                                      </p:to>
                                    </p:set>
                                    <p:animEffect transition="in" filter="box(in)">
                                      <p:cBhvr>
                                        <p:cTn id="122" dur="500"/>
                                        <p:tgtEl>
                                          <p:spTgt spid="152"/>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xit" presetSubtype="16" fill="hold" grpId="1" nodeType="clickEffect">
                                  <p:stCondLst>
                                    <p:cond delay="0"/>
                                  </p:stCondLst>
                                  <p:childTnLst>
                                    <p:animEffect transition="out" filter="box(in)">
                                      <p:cBhvr>
                                        <p:cTn id="126" dur="500"/>
                                        <p:tgtEl>
                                          <p:spTgt spid="152"/>
                                        </p:tgtEl>
                                      </p:cBhvr>
                                    </p:animEffect>
                                    <p:set>
                                      <p:cBhvr>
                                        <p:cTn id="127" dur="1" fill="hold">
                                          <p:stCondLst>
                                            <p:cond delay="499"/>
                                          </p:stCondLst>
                                        </p:cTn>
                                        <p:tgtEl>
                                          <p:spTgt spid="152"/>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119"/>
                                        </p:tgtEl>
                                        <p:attrNameLst>
                                          <p:attrName>style.visibility</p:attrName>
                                        </p:attrNameLst>
                                      </p:cBhvr>
                                      <p:to>
                                        <p:strVal val="visible"/>
                                      </p:to>
                                    </p:set>
                                    <p:animEffect transition="in" filter="wipe(down)">
                                      <p:cBhvr>
                                        <p:cTn id="132" dur="500"/>
                                        <p:tgtEl>
                                          <p:spTgt spid="119"/>
                                        </p:tgtEl>
                                      </p:cBhvr>
                                    </p:animEffect>
                                  </p:childTnLst>
                                </p:cTn>
                              </p:par>
                              <p:par>
                                <p:cTn id="133" presetID="22" presetClass="entr" presetSubtype="4" fill="hold" nodeType="withEffect">
                                  <p:stCondLst>
                                    <p:cond delay="0"/>
                                  </p:stCondLst>
                                  <p:childTnLst>
                                    <p:set>
                                      <p:cBhvr>
                                        <p:cTn id="134" dur="1" fill="hold">
                                          <p:stCondLst>
                                            <p:cond delay="0"/>
                                          </p:stCondLst>
                                        </p:cTn>
                                        <p:tgtEl>
                                          <p:spTgt spid="121"/>
                                        </p:tgtEl>
                                        <p:attrNameLst>
                                          <p:attrName>style.visibility</p:attrName>
                                        </p:attrNameLst>
                                      </p:cBhvr>
                                      <p:to>
                                        <p:strVal val="visible"/>
                                      </p:to>
                                    </p:set>
                                    <p:animEffect transition="in" filter="wipe(down)">
                                      <p:cBhvr>
                                        <p:cTn id="135" dur="500"/>
                                        <p:tgtEl>
                                          <p:spTgt spid="121"/>
                                        </p:tgtEl>
                                      </p:cBhvr>
                                    </p:animEffect>
                                  </p:childTnLst>
                                </p:cTn>
                              </p:par>
                              <p:par>
                                <p:cTn id="136" presetID="22" presetClass="entr" presetSubtype="4" fill="hold" nodeType="withEffect">
                                  <p:stCondLst>
                                    <p:cond delay="0"/>
                                  </p:stCondLst>
                                  <p:childTnLst>
                                    <p:set>
                                      <p:cBhvr>
                                        <p:cTn id="137" dur="1" fill="hold">
                                          <p:stCondLst>
                                            <p:cond delay="0"/>
                                          </p:stCondLst>
                                        </p:cTn>
                                        <p:tgtEl>
                                          <p:spTgt spid="122"/>
                                        </p:tgtEl>
                                        <p:attrNameLst>
                                          <p:attrName>style.visibility</p:attrName>
                                        </p:attrNameLst>
                                      </p:cBhvr>
                                      <p:to>
                                        <p:strVal val="visible"/>
                                      </p:to>
                                    </p:set>
                                    <p:animEffect transition="in" filter="wipe(down)">
                                      <p:cBhvr>
                                        <p:cTn id="138" dur="500"/>
                                        <p:tgtEl>
                                          <p:spTgt spid="122"/>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xit" presetSubtype="16" fill="hold" grpId="1" nodeType="clickEffect">
                                  <p:stCondLst>
                                    <p:cond delay="0"/>
                                  </p:stCondLst>
                                  <p:childTnLst>
                                    <p:animEffect transition="out" filter="box(in)">
                                      <p:cBhvr>
                                        <p:cTn id="142" dur="500"/>
                                        <p:tgtEl>
                                          <p:spTgt spid="122"/>
                                        </p:tgtEl>
                                      </p:cBhvr>
                                    </p:animEffect>
                                    <p:set>
                                      <p:cBhvr>
                                        <p:cTn id="143" dur="1" fill="hold">
                                          <p:stCondLst>
                                            <p:cond delay="499"/>
                                          </p:stCondLst>
                                        </p:cTn>
                                        <p:tgtEl>
                                          <p:spTgt spid="12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2" presetClass="entr" presetSubtype="2"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wipe(right)">
                                      <p:cBhvr>
                                        <p:cTn id="148" dur="500"/>
                                        <p:tgtEl>
                                          <p:spTgt spid="125"/>
                                        </p:tgtEl>
                                      </p:cBhvr>
                                    </p:animEffect>
                                  </p:childTnLst>
                                </p:cTn>
                              </p:par>
                              <p:par>
                                <p:cTn id="149" presetID="22" presetClass="entr" presetSubtype="2" fill="hold" nodeType="withEffect">
                                  <p:stCondLst>
                                    <p:cond delay="0"/>
                                  </p:stCondLst>
                                  <p:childTnLst>
                                    <p:set>
                                      <p:cBhvr>
                                        <p:cTn id="150" dur="1" fill="hold">
                                          <p:stCondLst>
                                            <p:cond delay="0"/>
                                          </p:stCondLst>
                                        </p:cTn>
                                        <p:tgtEl>
                                          <p:spTgt spid="123"/>
                                        </p:tgtEl>
                                        <p:attrNameLst>
                                          <p:attrName>style.visibility</p:attrName>
                                        </p:attrNameLst>
                                      </p:cBhvr>
                                      <p:to>
                                        <p:strVal val="visible"/>
                                      </p:to>
                                    </p:set>
                                    <p:animEffect transition="in" filter="wipe(right)">
                                      <p:cBhvr>
                                        <p:cTn id="151" dur="500"/>
                                        <p:tgtEl>
                                          <p:spTgt spid="123"/>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124"/>
                                        </p:tgtEl>
                                        <p:attrNameLst>
                                          <p:attrName>style.visibility</p:attrName>
                                        </p:attrNameLst>
                                      </p:cBhvr>
                                      <p:to>
                                        <p:strVal val="visible"/>
                                      </p:to>
                                    </p:set>
                                    <p:animEffect transition="in" filter="wipe(right)">
                                      <p:cBhvr>
                                        <p:cTn id="154" dur="500"/>
                                        <p:tgtEl>
                                          <p:spTgt spid="124"/>
                                        </p:tgtEl>
                                      </p:cBhvr>
                                    </p:animEffect>
                                  </p:childTnLst>
                                </p:cTn>
                              </p:par>
                            </p:childTnLst>
                          </p:cTn>
                        </p:par>
                      </p:childTnLst>
                    </p:cTn>
                  </p:par>
                  <p:par>
                    <p:cTn id="155" fill="hold">
                      <p:stCondLst>
                        <p:cond delay="indefinite"/>
                      </p:stCondLst>
                      <p:childTnLst>
                        <p:par>
                          <p:cTn id="156" fill="hold">
                            <p:stCondLst>
                              <p:cond delay="0"/>
                            </p:stCondLst>
                            <p:childTnLst>
                              <p:par>
                                <p:cTn id="157" presetID="4" presetClass="exit" presetSubtype="16" fill="hold" grpId="1" nodeType="clickEffect">
                                  <p:stCondLst>
                                    <p:cond delay="0"/>
                                  </p:stCondLst>
                                  <p:childTnLst>
                                    <p:animEffect transition="out" filter="box(in)">
                                      <p:cBhvr>
                                        <p:cTn id="158" dur="500"/>
                                        <p:tgtEl>
                                          <p:spTgt spid="124"/>
                                        </p:tgtEl>
                                      </p:cBhvr>
                                    </p:animEffect>
                                    <p:set>
                                      <p:cBhvr>
                                        <p:cTn id="159" dur="1" fill="hold">
                                          <p:stCondLst>
                                            <p:cond delay="499"/>
                                          </p:stCondLst>
                                        </p:cTn>
                                        <p:tgtEl>
                                          <p:spTgt spid="124"/>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grpId="0" nodeType="clickEffect">
                                  <p:stCondLst>
                                    <p:cond delay="0"/>
                                  </p:stCondLst>
                                  <p:childTnLst>
                                    <p:set>
                                      <p:cBhvr>
                                        <p:cTn id="163" dur="1" fill="hold">
                                          <p:stCondLst>
                                            <p:cond delay="0"/>
                                          </p:stCondLst>
                                        </p:cTn>
                                        <p:tgtEl>
                                          <p:spTgt spid="127"/>
                                        </p:tgtEl>
                                        <p:attrNameLst>
                                          <p:attrName>style.visibility</p:attrName>
                                        </p:attrNameLst>
                                      </p:cBhvr>
                                      <p:to>
                                        <p:strVal val="visible"/>
                                      </p:to>
                                    </p:set>
                                    <p:animEffect transition="in" filter="wipe(right)">
                                      <p:cBhvr>
                                        <p:cTn id="164" dur="500"/>
                                        <p:tgtEl>
                                          <p:spTgt spid="127"/>
                                        </p:tgtEl>
                                      </p:cBhvr>
                                    </p:animEffect>
                                  </p:childTnLst>
                                </p:cTn>
                              </p:par>
                              <p:par>
                                <p:cTn id="165" presetID="22" presetClass="entr" presetSubtype="2" fill="hold"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wipe(right)">
                                      <p:cBhvr>
                                        <p:cTn id="167" dur="500"/>
                                        <p:tgtEl>
                                          <p:spTgt spid="120"/>
                                        </p:tgtEl>
                                      </p:cBhvr>
                                    </p:animEffect>
                                  </p:childTnLst>
                                </p:cTn>
                              </p:par>
                              <p:par>
                                <p:cTn id="168" presetID="22" presetClass="entr" presetSubtype="2" fill="hold" grpId="0" nodeType="withEffect">
                                  <p:stCondLst>
                                    <p:cond delay="0"/>
                                  </p:stCondLst>
                                  <p:childTnLst>
                                    <p:set>
                                      <p:cBhvr>
                                        <p:cTn id="169" dur="1" fill="hold">
                                          <p:stCondLst>
                                            <p:cond delay="0"/>
                                          </p:stCondLst>
                                        </p:cTn>
                                        <p:tgtEl>
                                          <p:spTgt spid="126"/>
                                        </p:tgtEl>
                                        <p:attrNameLst>
                                          <p:attrName>style.visibility</p:attrName>
                                        </p:attrNameLst>
                                      </p:cBhvr>
                                      <p:to>
                                        <p:strVal val="visible"/>
                                      </p:to>
                                    </p:set>
                                    <p:animEffect transition="in" filter="wipe(right)">
                                      <p:cBhvr>
                                        <p:cTn id="170" dur="500"/>
                                        <p:tgtEl>
                                          <p:spTgt spid="126"/>
                                        </p:tgtEl>
                                      </p:cBhvr>
                                    </p:animEffect>
                                  </p:childTnLst>
                                </p:cTn>
                              </p:par>
                            </p:childTnLst>
                          </p:cTn>
                        </p:par>
                      </p:childTnLst>
                    </p:cTn>
                  </p:par>
                  <p:par>
                    <p:cTn id="171" fill="hold">
                      <p:stCondLst>
                        <p:cond delay="indefinite"/>
                      </p:stCondLst>
                      <p:childTnLst>
                        <p:par>
                          <p:cTn id="172" fill="hold">
                            <p:stCondLst>
                              <p:cond delay="0"/>
                            </p:stCondLst>
                            <p:childTnLst>
                              <p:par>
                                <p:cTn id="173" presetID="4" presetClass="exit" presetSubtype="16" fill="hold" grpId="1" nodeType="clickEffect">
                                  <p:stCondLst>
                                    <p:cond delay="0"/>
                                  </p:stCondLst>
                                  <p:childTnLst>
                                    <p:animEffect transition="out" filter="box(in)">
                                      <p:cBhvr>
                                        <p:cTn id="174" dur="500"/>
                                        <p:tgtEl>
                                          <p:spTgt spid="125"/>
                                        </p:tgtEl>
                                      </p:cBhvr>
                                    </p:animEffect>
                                    <p:set>
                                      <p:cBhvr>
                                        <p:cTn id="175" dur="1" fill="hold">
                                          <p:stCondLst>
                                            <p:cond delay="499"/>
                                          </p:stCondLst>
                                        </p:cTn>
                                        <p:tgtEl>
                                          <p:spTgt spid="125"/>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nodeType="clickEffect">
                                  <p:stCondLst>
                                    <p:cond delay="0"/>
                                  </p:stCondLst>
                                  <p:childTnLst>
                                    <p:set>
                                      <p:cBhvr>
                                        <p:cTn id="179" dur="1" fill="hold">
                                          <p:stCondLst>
                                            <p:cond delay="0"/>
                                          </p:stCondLst>
                                        </p:cTn>
                                        <p:tgtEl>
                                          <p:spTgt spid="132"/>
                                        </p:tgtEl>
                                        <p:attrNameLst>
                                          <p:attrName>style.visibility</p:attrName>
                                        </p:attrNameLst>
                                      </p:cBhvr>
                                      <p:to>
                                        <p:strVal val="visible"/>
                                      </p:to>
                                    </p:set>
                                    <p:animEffect transition="in" filter="wipe(down)">
                                      <p:cBhvr>
                                        <p:cTn id="180" dur="500"/>
                                        <p:tgtEl>
                                          <p:spTgt spid="132"/>
                                        </p:tgtEl>
                                      </p:cBhvr>
                                    </p:animEffect>
                                  </p:childTnLst>
                                </p:cTn>
                              </p:par>
                            </p:childTnLst>
                          </p:cTn>
                        </p:par>
                      </p:childTnLst>
                    </p:cTn>
                  </p:par>
                  <p:par>
                    <p:cTn id="181" fill="hold">
                      <p:stCondLst>
                        <p:cond delay="indefinite"/>
                      </p:stCondLst>
                      <p:childTnLst>
                        <p:par>
                          <p:cTn id="182" fill="hold">
                            <p:stCondLst>
                              <p:cond delay="0"/>
                            </p:stCondLst>
                            <p:childTnLst>
                              <p:par>
                                <p:cTn id="183" presetID="4" presetClass="exit" presetSubtype="16" fill="hold" grpId="1" nodeType="clickEffect">
                                  <p:stCondLst>
                                    <p:cond delay="0"/>
                                  </p:stCondLst>
                                  <p:childTnLst>
                                    <p:animEffect transition="out" filter="box(in)">
                                      <p:cBhvr>
                                        <p:cTn id="184" dur="500"/>
                                        <p:tgtEl>
                                          <p:spTgt spid="121"/>
                                        </p:tgtEl>
                                      </p:cBhvr>
                                    </p:animEffect>
                                    <p:set>
                                      <p:cBhvr>
                                        <p:cTn id="185" dur="1" fill="hold">
                                          <p:stCondLst>
                                            <p:cond delay="499"/>
                                          </p:stCondLst>
                                        </p:cTn>
                                        <p:tgtEl>
                                          <p:spTgt spid="121"/>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145"/>
                                        </p:tgtEl>
                                        <p:attrNameLst>
                                          <p:attrName>style.visibility</p:attrName>
                                        </p:attrNameLst>
                                      </p:cBhvr>
                                      <p:to>
                                        <p:strVal val="visible"/>
                                      </p:to>
                                    </p:set>
                                    <p:animEffect transition="in" filter="wipe(left)">
                                      <p:cBhvr>
                                        <p:cTn id="190" dur="500"/>
                                        <p:tgtEl>
                                          <p:spTgt spid="145"/>
                                        </p:tgtEl>
                                      </p:cBhvr>
                                    </p:animEffect>
                                  </p:childTnLst>
                                </p:cTn>
                              </p:par>
                              <p:par>
                                <p:cTn id="191" presetID="22" presetClass="entr" presetSubtype="8" fill="hold" nodeType="withEffect">
                                  <p:stCondLst>
                                    <p:cond delay="0"/>
                                  </p:stCondLst>
                                  <p:childTnLst>
                                    <p:set>
                                      <p:cBhvr>
                                        <p:cTn id="192" dur="1" fill="hold">
                                          <p:stCondLst>
                                            <p:cond delay="0"/>
                                          </p:stCondLst>
                                        </p:cTn>
                                        <p:tgtEl>
                                          <p:spTgt spid="116"/>
                                        </p:tgtEl>
                                        <p:attrNameLst>
                                          <p:attrName>style.visibility</p:attrName>
                                        </p:attrNameLst>
                                      </p:cBhvr>
                                      <p:to>
                                        <p:strVal val="visible"/>
                                      </p:to>
                                    </p:set>
                                    <p:animEffect transition="in" filter="wipe(left)">
                                      <p:cBhvr>
                                        <p:cTn id="193" dur="500"/>
                                        <p:tgtEl>
                                          <p:spTgt spid="116"/>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142"/>
                                        </p:tgtEl>
                                        <p:attrNameLst>
                                          <p:attrName>style.visibility</p:attrName>
                                        </p:attrNameLst>
                                      </p:cBhvr>
                                      <p:to>
                                        <p:strVal val="visible"/>
                                      </p:to>
                                    </p:set>
                                    <p:animEffect transition="in" filter="wipe(left)">
                                      <p:cBhvr>
                                        <p:cTn id="196" dur="500"/>
                                        <p:tgtEl>
                                          <p:spTgt spid="142"/>
                                        </p:tgtEl>
                                      </p:cBhvr>
                                    </p:animEffect>
                                  </p:childTnLst>
                                </p:cTn>
                              </p:par>
                            </p:childTnLst>
                          </p:cTn>
                        </p:par>
                      </p:childTnLst>
                    </p:cTn>
                  </p:par>
                  <p:par>
                    <p:cTn id="197" fill="hold">
                      <p:stCondLst>
                        <p:cond delay="indefinite"/>
                      </p:stCondLst>
                      <p:childTnLst>
                        <p:par>
                          <p:cTn id="198" fill="hold">
                            <p:stCondLst>
                              <p:cond delay="0"/>
                            </p:stCondLst>
                            <p:childTnLst>
                              <p:par>
                                <p:cTn id="199" presetID="4" presetClass="exit" presetSubtype="16" fill="hold" grpId="1" nodeType="clickEffect">
                                  <p:stCondLst>
                                    <p:cond delay="0"/>
                                  </p:stCondLst>
                                  <p:childTnLst>
                                    <p:animEffect transition="out" filter="box(in)">
                                      <p:cBhvr>
                                        <p:cTn id="200" dur="500"/>
                                        <p:tgtEl>
                                          <p:spTgt spid="142"/>
                                        </p:tgtEl>
                                      </p:cBhvr>
                                    </p:animEffect>
                                    <p:set>
                                      <p:cBhvr>
                                        <p:cTn id="201" dur="1" fill="hold">
                                          <p:stCondLst>
                                            <p:cond delay="499"/>
                                          </p:stCondLst>
                                        </p:cTn>
                                        <p:tgtEl>
                                          <p:spTgt spid="142"/>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2" presetClass="entr" presetSubtype="4" fill="hold" grpId="0" nodeType="clickEffect">
                                  <p:stCondLst>
                                    <p:cond delay="0"/>
                                  </p:stCondLst>
                                  <p:childTnLst>
                                    <p:set>
                                      <p:cBhvr>
                                        <p:cTn id="205" dur="1" fill="hold">
                                          <p:stCondLst>
                                            <p:cond delay="0"/>
                                          </p:stCondLst>
                                        </p:cTn>
                                        <p:tgtEl>
                                          <p:spTgt spid="147"/>
                                        </p:tgtEl>
                                        <p:attrNameLst>
                                          <p:attrName>style.visibility</p:attrName>
                                        </p:attrNameLst>
                                      </p:cBhvr>
                                      <p:to>
                                        <p:strVal val="visible"/>
                                      </p:to>
                                    </p:set>
                                    <p:animEffect transition="in" filter="wipe(down)">
                                      <p:cBhvr>
                                        <p:cTn id="206" dur="500"/>
                                        <p:tgtEl>
                                          <p:spTgt spid="147"/>
                                        </p:tgtEl>
                                      </p:cBhvr>
                                    </p:animEffect>
                                  </p:childTnLst>
                                </p:cTn>
                              </p:par>
                              <p:par>
                                <p:cTn id="207" presetID="22" presetClass="entr" presetSubtype="4" fill="hold" grpId="0" nodeType="withEffect">
                                  <p:stCondLst>
                                    <p:cond delay="0"/>
                                  </p:stCondLst>
                                  <p:childTnLst>
                                    <p:set>
                                      <p:cBhvr>
                                        <p:cTn id="208" dur="1" fill="hold">
                                          <p:stCondLst>
                                            <p:cond delay="0"/>
                                          </p:stCondLst>
                                        </p:cTn>
                                        <p:tgtEl>
                                          <p:spTgt spid="149"/>
                                        </p:tgtEl>
                                        <p:attrNameLst>
                                          <p:attrName>style.visibility</p:attrName>
                                        </p:attrNameLst>
                                      </p:cBhvr>
                                      <p:to>
                                        <p:strVal val="visible"/>
                                      </p:to>
                                    </p:set>
                                    <p:animEffect transition="in" filter="wipe(down)">
                                      <p:cBhvr>
                                        <p:cTn id="209" dur="500"/>
                                        <p:tgtEl>
                                          <p:spTgt spid="149"/>
                                        </p:tgtEl>
                                      </p:cBhvr>
                                    </p:animEffect>
                                  </p:childTnLst>
                                </p:cTn>
                              </p:par>
                              <p:par>
                                <p:cTn id="210" presetID="22" presetClass="entr" presetSubtype="4" fill="hold" nodeType="withEffect">
                                  <p:stCondLst>
                                    <p:cond delay="0"/>
                                  </p:stCondLst>
                                  <p:childTnLst>
                                    <p:set>
                                      <p:cBhvr>
                                        <p:cTn id="211" dur="1" fill="hold">
                                          <p:stCondLst>
                                            <p:cond delay="0"/>
                                          </p:stCondLst>
                                        </p:cTn>
                                        <p:tgtEl>
                                          <p:spTgt spid="118"/>
                                        </p:tgtEl>
                                        <p:attrNameLst>
                                          <p:attrName>style.visibility</p:attrName>
                                        </p:attrNameLst>
                                      </p:cBhvr>
                                      <p:to>
                                        <p:strVal val="visible"/>
                                      </p:to>
                                    </p:set>
                                    <p:animEffect transition="in" filter="wipe(down)">
                                      <p:cBhvr>
                                        <p:cTn id="212" dur="500"/>
                                        <p:tgtEl>
                                          <p:spTgt spid="118"/>
                                        </p:tgtEl>
                                      </p:cBhvr>
                                    </p:animEffect>
                                  </p:childTnLst>
                                </p:cTn>
                              </p:par>
                            </p:childTnLst>
                          </p:cTn>
                        </p:par>
                      </p:childTnLst>
                    </p:cTn>
                  </p:par>
                  <p:par>
                    <p:cTn id="213" fill="hold">
                      <p:stCondLst>
                        <p:cond delay="indefinite"/>
                      </p:stCondLst>
                      <p:childTnLst>
                        <p:par>
                          <p:cTn id="214" fill="hold">
                            <p:stCondLst>
                              <p:cond delay="0"/>
                            </p:stCondLst>
                            <p:childTnLst>
                              <p:par>
                                <p:cTn id="215" presetID="4" presetClass="exit" presetSubtype="16" fill="hold" grpId="1" nodeType="clickEffect">
                                  <p:stCondLst>
                                    <p:cond delay="0"/>
                                  </p:stCondLst>
                                  <p:childTnLst>
                                    <p:animEffect transition="out" filter="box(in)">
                                      <p:cBhvr>
                                        <p:cTn id="216" dur="500"/>
                                        <p:tgtEl>
                                          <p:spTgt spid="145"/>
                                        </p:tgtEl>
                                      </p:cBhvr>
                                    </p:animEffect>
                                    <p:set>
                                      <p:cBhvr>
                                        <p:cTn id="217" dur="1" fill="hold">
                                          <p:stCondLst>
                                            <p:cond delay="499"/>
                                          </p:stCondLst>
                                        </p:cTn>
                                        <p:tgtEl>
                                          <p:spTgt spid="145"/>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22" presetClass="entr" presetSubtype="4" fill="hold" grpId="0" nodeType="clickEffect">
                                  <p:stCondLst>
                                    <p:cond delay="0"/>
                                  </p:stCondLst>
                                  <p:childTnLst>
                                    <p:set>
                                      <p:cBhvr>
                                        <p:cTn id="221" dur="1" fill="hold">
                                          <p:stCondLst>
                                            <p:cond delay="0"/>
                                          </p:stCondLst>
                                        </p:cTn>
                                        <p:tgtEl>
                                          <p:spTgt spid="150"/>
                                        </p:tgtEl>
                                        <p:attrNameLst>
                                          <p:attrName>style.visibility</p:attrName>
                                        </p:attrNameLst>
                                      </p:cBhvr>
                                      <p:to>
                                        <p:strVal val="visible"/>
                                      </p:to>
                                    </p:set>
                                    <p:animEffect transition="in" filter="wipe(down)">
                                      <p:cBhvr>
                                        <p:cTn id="222" dur="500"/>
                                        <p:tgtEl>
                                          <p:spTgt spid="150"/>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151"/>
                                        </p:tgtEl>
                                        <p:attrNameLst>
                                          <p:attrName>style.visibility</p:attrName>
                                        </p:attrNameLst>
                                      </p:cBhvr>
                                      <p:to>
                                        <p:strVal val="visible"/>
                                      </p:to>
                                    </p:set>
                                    <p:animEffect transition="in" filter="wipe(down)">
                                      <p:cBhvr>
                                        <p:cTn id="225" dur="500"/>
                                        <p:tgtEl>
                                          <p:spTgt spid="151"/>
                                        </p:tgtEl>
                                      </p:cBhvr>
                                    </p:animEffect>
                                  </p:childTnLst>
                                </p:cTn>
                              </p:par>
                              <p:par>
                                <p:cTn id="226" presetID="22" presetClass="entr" presetSubtype="4" fill="hold" nodeType="withEffect">
                                  <p:stCondLst>
                                    <p:cond delay="0"/>
                                  </p:stCondLst>
                                  <p:childTnLst>
                                    <p:set>
                                      <p:cBhvr>
                                        <p:cTn id="227" dur="1" fill="hold">
                                          <p:stCondLst>
                                            <p:cond delay="0"/>
                                          </p:stCondLst>
                                        </p:cTn>
                                        <p:tgtEl>
                                          <p:spTgt spid="117"/>
                                        </p:tgtEl>
                                        <p:attrNameLst>
                                          <p:attrName>style.visibility</p:attrName>
                                        </p:attrNameLst>
                                      </p:cBhvr>
                                      <p:to>
                                        <p:strVal val="visible"/>
                                      </p:to>
                                    </p:set>
                                    <p:animEffect transition="in" filter="wipe(down)">
                                      <p:cBhvr>
                                        <p:cTn id="228"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animBg="1"/>
      <p:bldP spid="87" grpId="0" animBg="1"/>
      <p:bldP spid="88" grpId="0" animBg="1"/>
      <p:bldP spid="89" grpId="0" animBg="1"/>
      <p:bldP spid="93" grpId="0" animBg="1"/>
      <p:bldP spid="94" grpId="0" animBg="1"/>
      <p:bldP spid="95" grpId="0" animBg="1"/>
      <p:bldP spid="96" grpId="0" animBg="1"/>
      <p:bldP spid="97" grpId="0" animBg="1"/>
      <p:bldP spid="98" grpId="0" animBg="1"/>
      <p:bldP spid="106" grpId="0" animBg="1"/>
      <p:bldP spid="107" grpId="0" animBg="1"/>
      <p:bldP spid="111" grpId="0" animBg="1"/>
      <p:bldP spid="112" grpId="0" animBg="1"/>
      <p:bldP spid="121" grpId="1"/>
      <p:bldP spid="122" grpId="1"/>
      <p:bldP spid="124" grpId="0"/>
      <p:bldP spid="124" grpId="1"/>
      <p:bldP spid="125" grpId="0"/>
      <p:bldP spid="125" grpId="1"/>
      <p:bldP spid="126" grpId="0"/>
      <p:bldP spid="127" grpId="0"/>
      <p:bldP spid="142" grpId="0"/>
      <p:bldP spid="142" grpId="1"/>
      <p:bldP spid="145" grpId="0"/>
      <p:bldP spid="145" grpId="1"/>
      <p:bldP spid="147" grpId="0"/>
      <p:bldP spid="149" grpId="0"/>
      <p:bldP spid="150" grpId="0"/>
      <p:bldP spid="151" grpId="0"/>
      <p:bldP spid="152" grpId="0"/>
      <p:bldP spid="15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WT Creation/refinement</a:t>
            </a:r>
            <a:r>
              <a:rPr lang="en-US" sz="3600" dirty="0" smtClean="0">
                <a:solidFill>
                  <a:schemeClr val="tx1">
                    <a:lumMod val="75000"/>
                    <a:lumOff val="25000"/>
                  </a:schemeClr>
                </a:solidFill>
                <a:effectLst>
                  <a:outerShdw blurRad="38100" dist="38100" dir="2700000" algn="tl">
                    <a:srgbClr val="000000">
                      <a:alpha val="43137"/>
                    </a:srgbClr>
                  </a:outerShdw>
                </a:effectLst>
              </a:rPr>
              <a:t/>
            </a:r>
            <a:br>
              <a:rPr lang="en-US" sz="3600"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 Two-level recursive bisection-</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0" y="1447800"/>
            <a:ext cx="9144000" cy="5410200"/>
          </a:xfrm>
        </p:spPr>
        <p:txBody>
          <a:bodyPr>
            <a:normAutofit fontScale="92500" lnSpcReduction="10000"/>
          </a:bodyPr>
          <a:lstStyle/>
          <a:p>
            <a:pPr lvl="1"/>
            <a:r>
              <a:rPr lang="en-US" dirty="0" smtClean="0">
                <a:solidFill>
                  <a:schemeClr val="tx1">
                    <a:lumMod val="75000"/>
                    <a:lumOff val="25000"/>
                  </a:schemeClr>
                </a:solidFill>
              </a:rPr>
              <a:t>PT(R, t, er) = 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t, er) +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t, </a:t>
            </a:r>
            <a:r>
              <a:rPr lang="en-US" dirty="0" err="1" smtClean="0">
                <a:solidFill>
                  <a:schemeClr val="tx1">
                    <a:lumMod val="75000"/>
                    <a:lumOff val="25000"/>
                  </a:schemeClr>
                </a:solidFill>
              </a:rPr>
              <a:t>er</a:t>
            </a:r>
            <a:r>
              <a:rPr lang="en-US" dirty="0" smtClean="0">
                <a:solidFill>
                  <a:schemeClr val="tx1">
                    <a:lumMod val="75000"/>
                    <a:lumOff val="25000"/>
                  </a:schemeClr>
                </a:solidFill>
              </a:rPr>
              <a:t>)</a:t>
            </a:r>
          </a:p>
          <a:p>
            <a:pPr lvl="2"/>
            <a:r>
              <a:rPr lang="en-US" sz="1900" b="1" i="1" dirty="0" smtClean="0">
                <a:solidFill>
                  <a:srgbClr val="002060"/>
                </a:solidFill>
                <a:latin typeface="Times New Roman" pitchFamily="18" charset="0"/>
                <a:cs typeface="Times New Roman" pitchFamily="18" charset="0"/>
              </a:rPr>
              <a:t>t</a:t>
            </a:r>
            <a:r>
              <a:rPr lang="en-US" sz="1900" i="1" dirty="0" smtClean="0">
                <a:solidFill>
                  <a:srgbClr val="002060"/>
                </a:solidFill>
                <a:latin typeface="Times New Roman" pitchFamily="18" charset="0"/>
                <a:cs typeface="Times New Roman" pitchFamily="18" charset="0"/>
              </a:rPr>
              <a:t>:  </a:t>
            </a:r>
            <a:r>
              <a:rPr lang="en-US" sz="1900" dirty="0" smtClean="0">
                <a:solidFill>
                  <a:srgbClr val="002060"/>
                </a:solidFill>
                <a:latin typeface="Times New Roman" pitchFamily="18" charset="0"/>
                <a:cs typeface="Times New Roman" pitchFamily="18" charset="0"/>
              </a:rPr>
              <a:t>The max value of acceptable query size for a partition</a:t>
            </a:r>
            <a:endParaRPr lang="en-US" sz="1900" i="1" dirty="0" smtClean="0">
              <a:solidFill>
                <a:srgbClr val="002060"/>
              </a:solidFill>
              <a:latin typeface="Times New Roman" pitchFamily="18" charset="0"/>
              <a:cs typeface="Times New Roman" pitchFamily="18" charset="0"/>
            </a:endParaRPr>
          </a:p>
          <a:p>
            <a:pPr lvl="2"/>
            <a:r>
              <a:rPr lang="en-US" sz="1900" b="1" i="1" dirty="0" err="1" smtClean="0">
                <a:solidFill>
                  <a:srgbClr val="002060"/>
                </a:solidFill>
                <a:latin typeface="Times New Roman" pitchFamily="18" charset="0"/>
                <a:cs typeface="Times New Roman" pitchFamily="18" charset="0"/>
              </a:rPr>
              <a:t>er</a:t>
            </a:r>
            <a:r>
              <a:rPr lang="en-US" sz="1900" b="1" dirty="0" smtClean="0">
                <a:solidFill>
                  <a:srgbClr val="002060"/>
                </a:solidFill>
                <a:latin typeface="Times New Roman" pitchFamily="18" charset="0"/>
                <a:cs typeface="Times New Roman" pitchFamily="18" charset="0"/>
              </a:rPr>
              <a:t> (error rate) </a:t>
            </a:r>
            <a:r>
              <a:rPr lang="en-US" sz="1900" dirty="0" smtClean="0">
                <a:solidFill>
                  <a:srgbClr val="002060"/>
                </a:solidFill>
                <a:latin typeface="Times New Roman" pitchFamily="18" charset="0"/>
                <a:cs typeface="Times New Roman" pitchFamily="18" charset="0"/>
              </a:rPr>
              <a:t>: The max acceptable degree of fluctuations in partitions’ query sizes</a:t>
            </a:r>
          </a:p>
          <a:p>
            <a:pPr lvl="2"/>
            <a:r>
              <a:rPr lang="en-US" sz="1900" b="1" dirty="0" err="1" smtClean="0">
                <a:solidFill>
                  <a:srgbClr val="002060"/>
                </a:solidFill>
                <a:latin typeface="Times New Roman" pitchFamily="18" charset="0"/>
                <a:cs typeface="Times New Roman" pitchFamily="18" charset="0"/>
              </a:rPr>
              <a:t>er</a:t>
            </a:r>
            <a:r>
              <a:rPr lang="en-US" sz="1900" dirty="0" smtClean="0">
                <a:solidFill>
                  <a:srgbClr val="002060"/>
                </a:solidFill>
                <a:latin typeface="Times New Roman" pitchFamily="18" charset="0"/>
                <a:cs typeface="Times New Roman" pitchFamily="18" charset="0"/>
              </a:rPr>
              <a:t> = [size(R1)-size(R2)] / size(R</a:t>
            </a:r>
            <a:r>
              <a:rPr lang="en-US" sz="1900" baseline="-25000" dirty="0" smtClean="0">
                <a:solidFill>
                  <a:srgbClr val="002060"/>
                </a:solidFill>
                <a:latin typeface="Times New Roman" pitchFamily="18" charset="0"/>
                <a:cs typeface="Times New Roman" pitchFamily="18" charset="0"/>
              </a:rPr>
              <a:t>2</a:t>
            </a:r>
            <a:r>
              <a:rPr lang="en-US" sz="1900" dirty="0" smtClean="0">
                <a:solidFill>
                  <a:srgbClr val="002060"/>
                </a:solidFill>
                <a:latin typeface="Times New Roman" pitchFamily="18" charset="0"/>
                <a:cs typeface="Times New Roman" pitchFamily="18" charset="0"/>
              </a:rPr>
              <a:t>)</a:t>
            </a:r>
          </a:p>
          <a:p>
            <a:pPr lvl="1"/>
            <a:endParaRPr lang="en-US" sz="2200" dirty="0" smtClean="0">
              <a:solidFill>
                <a:schemeClr val="tx1">
                  <a:lumMod val="75000"/>
                  <a:lumOff val="25000"/>
                </a:schemeClr>
              </a:solidFill>
            </a:endParaRPr>
          </a:p>
          <a:p>
            <a:pPr lvl="1"/>
            <a:r>
              <a:rPr lang="en-US" sz="2600" dirty="0" smtClean="0">
                <a:solidFill>
                  <a:schemeClr val="tx1">
                    <a:lumMod val="75000"/>
                    <a:lumOff val="25000"/>
                  </a:schemeClr>
                </a:solidFill>
              </a:rPr>
              <a:t>PT(R, t, </a:t>
            </a:r>
            <a:r>
              <a:rPr lang="en-US" sz="2600" i="1" dirty="0" err="1" smtClean="0">
                <a:solidFill>
                  <a:schemeClr val="tx1">
                    <a:lumMod val="75000"/>
                    <a:lumOff val="25000"/>
                  </a:schemeClr>
                </a:solidFill>
              </a:rPr>
              <a:t>er</a:t>
            </a:r>
            <a:r>
              <a:rPr lang="en-US" sz="2600" dirty="0" smtClean="0">
                <a:solidFill>
                  <a:schemeClr val="tx1">
                    <a:lumMod val="75000"/>
                    <a:lumOff val="25000"/>
                  </a:schemeClr>
                </a:solidFill>
              </a:rPr>
              <a:t>) {</a:t>
            </a:r>
          </a:p>
          <a:p>
            <a:pPr lvl="2"/>
            <a:r>
              <a:rPr lang="en-US" dirty="0" smtClean="0">
                <a:solidFill>
                  <a:schemeClr val="tx1">
                    <a:lumMod val="75000"/>
                    <a:lumOff val="25000"/>
                  </a:schemeClr>
                </a:solidFill>
              </a:rPr>
              <a: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,size</a:t>
            </a:r>
            <a:r>
              <a:rPr lang="en-US" baseline="-25000" dirty="0" smtClean="0">
                <a:solidFill>
                  <a:schemeClr val="tx1">
                    <a:lumMod val="75000"/>
                    <a:lumOff val="25000"/>
                  </a:schemeClr>
                </a:solidFill>
              </a:rPr>
              <a:t>1</a:t>
            </a:r>
            <a:r>
              <a:rPr lang="en-US" dirty="0" smtClean="0">
                <a:solidFill>
                  <a:schemeClr val="tx1">
                    <a:lumMod val="75000"/>
                    <a:lumOff val="25000"/>
                  </a:schemeClr>
                </a:solidFill>
              </a:rPr>
              <a: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,size</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a:t>
            </a:r>
            <a:r>
              <a:rPr lang="en-US" dirty="0" err="1" smtClean="0">
                <a:solidFill>
                  <a:schemeClr val="tx2"/>
                </a:solidFill>
              </a:rPr>
              <a:t>PTInBalance</a:t>
            </a:r>
            <a:r>
              <a:rPr lang="en-US" dirty="0" smtClean="0">
                <a:solidFill>
                  <a:schemeClr val="tx2"/>
                </a:solidFill>
              </a:rPr>
              <a:t>(R</a:t>
            </a:r>
            <a:r>
              <a:rPr lang="en-US" dirty="0" smtClean="0">
                <a:solidFill>
                  <a:schemeClr val="tx1">
                    <a:lumMod val="75000"/>
                    <a:lumOff val="25000"/>
                  </a:schemeClr>
                </a:solidFill>
              </a:rPr>
              <a:t>, </a:t>
            </a:r>
            <a:r>
              <a:rPr lang="en-US" i="1" dirty="0" err="1" smtClean="0">
                <a:solidFill>
                  <a:schemeClr val="tx1">
                    <a:lumMod val="75000"/>
                    <a:lumOff val="25000"/>
                  </a:schemeClr>
                </a:solidFill>
              </a:rPr>
              <a:t>er</a:t>
            </a:r>
            <a:r>
              <a:rPr lang="en-US" dirty="0" smtClean="0">
                <a:solidFill>
                  <a:schemeClr val="tx1">
                    <a:lumMod val="75000"/>
                    <a:lumOff val="25000"/>
                  </a:schemeClr>
                </a:solidFill>
              </a:rPr>
              <a:t>)  </a:t>
            </a:r>
          </a:p>
          <a:p>
            <a:pPr lvl="2"/>
            <a:r>
              <a:rPr lang="en-US" dirty="0" smtClean="0">
                <a:solidFill>
                  <a:schemeClr val="tx1">
                    <a:lumMod val="75000"/>
                    <a:lumOff val="25000"/>
                  </a:schemeClr>
                </a:solidFill>
              </a:rPr>
              <a:t>If ((size</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or size</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t)  </a:t>
            </a:r>
            <a:r>
              <a:rPr lang="en-US" sz="1700" i="1" dirty="0" smtClean="0">
                <a:solidFill>
                  <a:schemeClr val="tx1">
                    <a:lumMod val="75000"/>
                    <a:lumOff val="25000"/>
                  </a:schemeClr>
                </a:solidFill>
                <a:latin typeface="Times New Roman" pitchFamily="18" charset="0"/>
                <a:cs typeface="Times New Roman" pitchFamily="18" charset="0"/>
              </a:rPr>
              <a:t>/*(sizes are almost the same)*/</a:t>
            </a:r>
            <a:endParaRPr lang="en-US" sz="2000" i="1" dirty="0" smtClean="0">
              <a:solidFill>
                <a:schemeClr val="tx1">
                  <a:lumMod val="75000"/>
                  <a:lumOff val="25000"/>
                </a:schemeClr>
              </a:solidFill>
              <a:latin typeface="Times New Roman" pitchFamily="18" charset="0"/>
              <a:cs typeface="Times New Roman" pitchFamily="18" charset="0"/>
            </a:endParaRPr>
          </a:p>
          <a:p>
            <a:pPr lvl="3"/>
            <a:r>
              <a:rPr lang="en-US" dirty="0" smtClean="0">
                <a:solidFill>
                  <a:schemeClr val="tx1">
                    <a:lumMod val="75000"/>
                    <a:lumOff val="25000"/>
                  </a:schemeClr>
                </a:solidFill>
              </a:rPr>
              <a:t>Put the partitions into WT as pairs </a:t>
            </a:r>
          </a:p>
          <a:p>
            <a:pPr lvl="4">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size</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&gt;</a:t>
            </a:r>
          </a:p>
          <a:p>
            <a:pPr lvl="4">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size</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&gt;</a:t>
            </a:r>
          </a:p>
          <a:p>
            <a:pPr lvl="3"/>
            <a:r>
              <a:rPr lang="en-US" dirty="0" smtClean="0">
                <a:solidFill>
                  <a:schemeClr val="tx1">
                    <a:lumMod val="75000"/>
                    <a:lumOff val="25000"/>
                  </a:schemeClr>
                </a:solidFill>
              </a:rPr>
              <a:t>And return;</a:t>
            </a:r>
          </a:p>
          <a:p>
            <a:pPr lvl="2"/>
            <a:r>
              <a:rPr lang="en-US" dirty="0" smtClean="0">
                <a:solidFill>
                  <a:schemeClr val="tx1">
                    <a:lumMod val="75000"/>
                    <a:lumOff val="25000"/>
                  </a:schemeClr>
                </a:solidFill>
              </a:rPr>
              <a:t>else</a:t>
            </a:r>
          </a:p>
          <a:p>
            <a:pPr lvl="3"/>
            <a:r>
              <a:rPr lang="en-US" dirty="0" smtClean="0">
                <a:solidFill>
                  <a:schemeClr val="tx1">
                    <a:lumMod val="75000"/>
                    <a:lumOff val="25000"/>
                  </a:schemeClr>
                </a:solidFill>
              </a:rPr>
              <a:t>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,t,er);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,t,er)</a:t>
            </a:r>
          </a:p>
          <a:p>
            <a:pPr lvl="2" indent="-401638">
              <a:buNone/>
            </a:pPr>
            <a:r>
              <a:rPr lang="en-US" sz="2600" dirty="0" smtClean="0">
                <a:solidFill>
                  <a:schemeClr val="tx1">
                    <a:lumMod val="75000"/>
                    <a:lumOff val="25000"/>
                  </a:schemeClr>
                </a:solidFill>
              </a:rPr>
              <a:t>}</a:t>
            </a:r>
          </a:p>
        </p:txBody>
      </p:sp>
      <p:grpSp>
        <p:nvGrpSpPr>
          <p:cNvPr id="25" name="Group 24"/>
          <p:cNvGrpSpPr/>
          <p:nvPr/>
        </p:nvGrpSpPr>
        <p:grpSpPr>
          <a:xfrm>
            <a:off x="5486400" y="4724401"/>
            <a:ext cx="2819400" cy="1904999"/>
            <a:chOff x="5638800" y="1600201"/>
            <a:chExt cx="2819400" cy="1904999"/>
          </a:xfrm>
        </p:grpSpPr>
        <p:grpSp>
          <p:nvGrpSpPr>
            <p:cNvPr id="21" name="Group 20"/>
            <p:cNvGrpSpPr/>
            <p:nvPr/>
          </p:nvGrpSpPr>
          <p:grpSpPr>
            <a:xfrm>
              <a:off x="5638800" y="1600201"/>
              <a:ext cx="2819400" cy="1904999"/>
              <a:chOff x="6096000" y="1066801"/>
              <a:chExt cx="2819400" cy="1904999"/>
            </a:xfrm>
          </p:grpSpPr>
          <p:sp>
            <p:nvSpPr>
              <p:cNvPr id="13" name="Rectangle 20"/>
              <p:cNvSpPr>
                <a:spLocks noChangeArrowheads="1"/>
              </p:cNvSpPr>
              <p:nvPr/>
            </p:nvSpPr>
            <p:spPr bwMode="auto">
              <a:xfrm>
                <a:off x="6771423" y="1301840"/>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4" name="AutoShape 21"/>
              <p:cNvCxnSpPr>
                <a:cxnSpLocks noChangeShapeType="1"/>
              </p:cNvCxnSpPr>
              <p:nvPr/>
            </p:nvCxnSpPr>
            <p:spPr bwMode="auto">
              <a:xfrm>
                <a:off x="7401251" y="1220275"/>
                <a:ext cx="774" cy="1443545"/>
              </a:xfrm>
              <a:prstGeom prst="straightConnector1">
                <a:avLst/>
              </a:prstGeom>
              <a:noFill/>
              <a:ln w="9525">
                <a:solidFill>
                  <a:srgbClr val="000000"/>
                </a:solidFill>
                <a:prstDash val="dash"/>
                <a:round/>
                <a:headEnd/>
                <a:tailEnd/>
              </a:ln>
            </p:spPr>
          </p:cxnSp>
          <p:sp>
            <p:nvSpPr>
              <p:cNvPr id="15" name="Text Box 32"/>
              <p:cNvSpPr txBox="1">
                <a:spLocks noChangeArrowheads="1"/>
              </p:cNvSpPr>
              <p:nvPr/>
            </p:nvSpPr>
            <p:spPr bwMode="auto">
              <a:xfrm>
                <a:off x="7696200" y="1066801"/>
                <a:ext cx="1219200" cy="30479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maxx,maxy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33"/>
              <p:cNvSpPr txBox="1">
                <a:spLocks noChangeArrowheads="1"/>
              </p:cNvSpPr>
              <p:nvPr/>
            </p:nvSpPr>
            <p:spPr bwMode="auto">
              <a:xfrm>
                <a:off x="6096000" y="2403202"/>
                <a:ext cx="1143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(minx,miny)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33"/>
              <p:cNvSpPr txBox="1">
                <a:spLocks noChangeArrowheads="1"/>
              </p:cNvSpPr>
              <p:nvPr/>
            </p:nvSpPr>
            <p:spPr bwMode="auto">
              <a:xfrm>
                <a:off x="6934200" y="2631802"/>
                <a:ext cx="1905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mp = (minx+maxx)/2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30"/>
              <p:cNvSpPr txBox="1">
                <a:spLocks noChangeArrowheads="1"/>
              </p:cNvSpPr>
              <p:nvPr/>
            </p:nvSpPr>
            <p:spPr bwMode="auto">
              <a:xfrm>
                <a:off x="6941356" y="1759562"/>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1</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sp>
            <p:nvSpPr>
              <p:cNvPr id="20" name="Text Box 30"/>
              <p:cNvSpPr txBox="1">
                <a:spLocks noChangeArrowheads="1"/>
              </p:cNvSpPr>
              <p:nvPr/>
            </p:nvSpPr>
            <p:spPr bwMode="auto">
              <a:xfrm>
                <a:off x="7550956" y="1752600"/>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2</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grpSp>
        <p:sp>
          <p:nvSpPr>
            <p:cNvPr id="22" name="Oval 21"/>
            <p:cNvSpPr/>
            <p:nvPr/>
          </p:nvSpPr>
          <p:spPr>
            <a:xfrm>
              <a:off x="7543800" y="1817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1242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8105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052F8F49-F254-4492-A20D-AEE6D2E281C5}"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Outline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sz="2800" dirty="0" smtClean="0">
                <a:solidFill>
                  <a:schemeClr val="tx1">
                    <a:lumMod val="75000"/>
                    <a:lumOff val="25000"/>
                  </a:schemeClr>
                </a:solidFill>
              </a:rPr>
              <a:t>Geographic Information Systems</a:t>
            </a:r>
          </a:p>
          <a:p>
            <a:endParaRPr lang="en-US" sz="1500" dirty="0" smtClean="0">
              <a:solidFill>
                <a:schemeClr val="tx1">
                  <a:lumMod val="75000"/>
                  <a:lumOff val="25000"/>
                </a:schemeClr>
              </a:solidFill>
            </a:endParaRPr>
          </a:p>
          <a:p>
            <a:r>
              <a:rPr lang="en-US" sz="2800" dirty="0" smtClean="0">
                <a:solidFill>
                  <a:schemeClr val="tx1">
                    <a:lumMod val="75000"/>
                    <a:lumOff val="25000"/>
                  </a:schemeClr>
                </a:solidFill>
              </a:rPr>
              <a:t>Motivations and Research Issues</a:t>
            </a:r>
          </a:p>
          <a:p>
            <a:endParaRPr lang="en-US" sz="1500" dirty="0" smtClean="0">
              <a:solidFill>
                <a:schemeClr val="tx1">
                  <a:lumMod val="75000"/>
                  <a:lumOff val="25000"/>
                </a:schemeClr>
              </a:solidFill>
            </a:endParaRPr>
          </a:p>
          <a:p>
            <a:r>
              <a:rPr lang="en-US" sz="2800" dirty="0" smtClean="0">
                <a:solidFill>
                  <a:schemeClr val="tx1">
                    <a:lumMod val="75000"/>
                    <a:lumOff val="25000"/>
                  </a:schemeClr>
                </a:solidFill>
              </a:rPr>
              <a:t>Federation framework</a:t>
            </a:r>
          </a:p>
          <a:p>
            <a:endParaRPr lang="en-US" sz="1500" dirty="0" smtClean="0">
              <a:solidFill>
                <a:schemeClr val="tx1">
                  <a:lumMod val="75000"/>
                  <a:lumOff val="25000"/>
                </a:schemeClr>
              </a:solidFill>
            </a:endParaRPr>
          </a:p>
          <a:p>
            <a:r>
              <a:rPr lang="en-US" sz="2800" dirty="0" smtClean="0">
                <a:solidFill>
                  <a:schemeClr val="tx1">
                    <a:lumMod val="75000"/>
                    <a:lumOff val="25000"/>
                  </a:schemeClr>
                </a:solidFill>
              </a:rPr>
              <a:t>Federator oriented data access/query optimizations</a:t>
            </a:r>
          </a:p>
          <a:p>
            <a:endParaRPr lang="en-US" sz="1500" dirty="0" smtClean="0">
              <a:solidFill>
                <a:schemeClr val="tx1">
                  <a:lumMod val="75000"/>
                  <a:lumOff val="25000"/>
                </a:schemeClr>
              </a:solidFill>
            </a:endParaRPr>
          </a:p>
          <a:p>
            <a:r>
              <a:rPr lang="en-US" sz="2800" dirty="0" smtClean="0">
                <a:solidFill>
                  <a:schemeClr val="tx1">
                    <a:lumMod val="75000"/>
                    <a:lumOff val="25000"/>
                  </a:schemeClr>
                </a:solidFill>
              </a:rPr>
              <a:t>Measurements and Analysis</a:t>
            </a:r>
          </a:p>
          <a:p>
            <a:endParaRPr lang="en-US" sz="1500" dirty="0" smtClean="0">
              <a:solidFill>
                <a:schemeClr val="tx1">
                  <a:lumMod val="75000"/>
                  <a:lumOff val="25000"/>
                </a:schemeClr>
              </a:solidFill>
            </a:endParaRPr>
          </a:p>
          <a:p>
            <a:r>
              <a:rPr lang="en-US" sz="2800" dirty="0" smtClean="0">
                <a:solidFill>
                  <a:schemeClr val="tx1">
                    <a:lumMod val="75000"/>
                    <a:lumOff val="25000"/>
                  </a:schemeClr>
                </a:solidFill>
              </a:rPr>
              <a:t>Abstract framework for General Science Domains </a:t>
            </a:r>
          </a:p>
          <a:p>
            <a:endParaRPr lang="en-US" sz="1500" dirty="0" smtClean="0">
              <a:solidFill>
                <a:schemeClr val="tx1">
                  <a:lumMod val="75000"/>
                  <a:lumOff val="25000"/>
                </a:schemeClr>
              </a:solidFill>
            </a:endParaRPr>
          </a:p>
          <a:p>
            <a:r>
              <a:rPr lang="en-US" sz="2800" dirty="0" smtClean="0">
                <a:solidFill>
                  <a:schemeClr val="tx1">
                    <a:lumMod val="75000"/>
                    <a:lumOff val="25000"/>
                  </a:schemeClr>
                </a:solidFill>
              </a:rPr>
              <a:t>Contributions and Future Work</a:t>
            </a:r>
          </a:p>
          <a:p>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81000" y="1371600"/>
            <a:ext cx="8534410" cy="5334000"/>
            <a:chOff x="457224" y="1295400"/>
            <a:chExt cx="8534410" cy="5493224"/>
          </a:xfrm>
        </p:grpSpPr>
        <p:grpSp>
          <p:nvGrpSpPr>
            <p:cNvPr id="28" name="Group 45"/>
            <p:cNvGrpSpPr/>
            <p:nvPr/>
          </p:nvGrpSpPr>
          <p:grpSpPr>
            <a:xfrm>
              <a:off x="457224" y="1295400"/>
              <a:ext cx="8534410" cy="5493224"/>
              <a:chOff x="457224" y="1295400"/>
              <a:chExt cx="8534410" cy="5493224"/>
            </a:xfrm>
          </p:grpSpPr>
          <p:grpSp>
            <p:nvGrpSpPr>
              <p:cNvPr id="31" name="Group 37"/>
              <p:cNvGrpSpPr/>
              <p:nvPr/>
            </p:nvGrpSpPr>
            <p:grpSpPr>
              <a:xfrm>
                <a:off x="457224" y="1295400"/>
                <a:ext cx="8534410" cy="5493224"/>
                <a:chOff x="457224" y="1295400"/>
                <a:chExt cx="8534410" cy="5493224"/>
              </a:xfrm>
            </p:grpSpPr>
            <p:grpSp>
              <p:nvGrpSpPr>
                <p:cNvPr id="33" name="Group 16"/>
                <p:cNvGrpSpPr/>
                <p:nvPr/>
              </p:nvGrpSpPr>
              <p:grpSpPr>
                <a:xfrm>
                  <a:off x="457224" y="1447800"/>
                  <a:ext cx="8534410" cy="5340824"/>
                  <a:chOff x="10365945" y="1290853"/>
                  <a:chExt cx="8229611" cy="5659679"/>
                </a:xfrm>
              </p:grpSpPr>
              <p:sp>
                <p:nvSpPr>
                  <p:cNvPr id="46" name="Content Placeholder 2"/>
                  <p:cNvSpPr txBox="1">
                    <a:spLocks/>
                  </p:cNvSpPr>
                  <p:nvPr/>
                </p:nvSpPr>
                <p:spPr>
                  <a:xfrm>
                    <a:off x="10365945" y="1290853"/>
                    <a:ext cx="8229611" cy="5659679"/>
                  </a:xfrm>
                  <a:prstGeom prst="rect">
                    <a:avLst/>
                  </a:prstGeom>
                  <a:solidFill>
                    <a:schemeClr val="bg1"/>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PTInBalance(R</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er</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current_er = 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75000"/>
                            <a:lumOff val="25000"/>
                          </a:schemeClr>
                        </a:solidFill>
                      </a:rPr>
                      <a:t>l = minx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75000"/>
                            <a:lumOff val="25000"/>
                          </a:schemeClr>
                        </a:solidFill>
                      </a:rPr>
                      <a:t>r = maxx</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While(current_er &gt;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er</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(l+r)/2</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minx, miny,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maxy    /*R=R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miny, maxx, maxy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getData(R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getData(R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If(gml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{r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else {l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current_er = (size(gml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max[size(gml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return [(R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noProof="0" dirty="0" smtClean="0">
                        <a:ln>
                          <a:noFill/>
                        </a:ln>
                        <a:solidFill>
                          <a:schemeClr val="tx1">
                            <a:lumMod val="75000"/>
                            <a:lumOff val="25000"/>
                          </a:schemeClr>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10906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47" name="TextBox 9"/>
                  <p:cNvSpPr txBox="1"/>
                  <p:nvPr/>
                </p:nvSpPr>
                <p:spPr>
                  <a:xfrm>
                    <a:off x="14337196" y="4016795"/>
                    <a:ext cx="3886195" cy="638185"/>
                  </a:xfrm>
                  <a:prstGeom prst="rect">
                    <a:avLst/>
                  </a:prstGeom>
                  <a:noFill/>
                  <a:ln>
                    <a:solidFill>
                      <a:srgbClr val="002060"/>
                    </a:solidFill>
                    <a:prstDash val="sysDot"/>
                  </a:ln>
                </p:spPr>
                <p:txBody>
                  <a:bodyPr wrap="square" rtlCol="0">
                    <a:spAutoFit/>
                  </a:bodyPr>
                  <a:lstStyle/>
                  <a:p>
                    <a:r>
                      <a:rPr lang="en-US" sz="1600" dirty="0" smtClean="0">
                        <a:solidFill>
                          <a:schemeClr val="bg2">
                            <a:lumMod val="25000"/>
                          </a:schemeClr>
                        </a:solidFill>
                        <a:latin typeface="Times New Roman" pitchFamily="18" charset="0"/>
                        <a:cs typeface="Times New Roman" pitchFamily="18" charset="0"/>
                      </a:rPr>
                      <a:t>Remote data access to find out the data size for the corresponding range (R</a:t>
                    </a:r>
                    <a:r>
                      <a:rPr lang="en-US" sz="1600" baseline="-25000" dirty="0" smtClean="0">
                        <a:solidFill>
                          <a:schemeClr val="tx1">
                            <a:lumMod val="75000"/>
                            <a:lumOff val="25000"/>
                          </a:schemeClr>
                        </a:solidFill>
                      </a:rPr>
                      <a:t>I</a:t>
                    </a:r>
                    <a:r>
                      <a:rPr lang="en-US" sz="1600" dirty="0" smtClean="0">
                        <a:solidFill>
                          <a:schemeClr val="bg2">
                            <a:lumMod val="25000"/>
                          </a:schemeClr>
                        </a:solidFill>
                        <a:latin typeface="Times New Roman" pitchFamily="18" charset="0"/>
                        <a:cs typeface="Times New Roman" pitchFamily="18" charset="0"/>
                      </a:rPr>
                      <a:t>)</a:t>
                    </a:r>
                    <a:endParaRPr lang="en-US" sz="1600" dirty="0">
                      <a:solidFill>
                        <a:schemeClr val="bg2">
                          <a:lumMod val="25000"/>
                        </a:schemeClr>
                      </a:solidFill>
                      <a:latin typeface="Times New Roman" pitchFamily="18" charset="0"/>
                      <a:cs typeface="Times New Roman" pitchFamily="18" charset="0"/>
                    </a:endParaRPr>
                  </a:p>
                </p:txBody>
              </p:sp>
              <p:cxnSp>
                <p:nvCxnSpPr>
                  <p:cNvPr id="48" name="Straight Arrow Connector 47"/>
                  <p:cNvCxnSpPr/>
                  <p:nvPr/>
                </p:nvCxnSpPr>
                <p:spPr>
                  <a:xfrm>
                    <a:off x="13525501" y="4323273"/>
                    <a:ext cx="838199" cy="1588"/>
                  </a:xfrm>
                  <a:prstGeom prst="straightConnector1">
                    <a:avLst/>
                  </a:prstGeom>
                  <a:ln>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34" name="Group 25"/>
                <p:cNvGrpSpPr/>
                <p:nvPr/>
              </p:nvGrpSpPr>
              <p:grpSpPr>
                <a:xfrm>
                  <a:off x="5715000" y="1295400"/>
                  <a:ext cx="3200400" cy="1904999"/>
                  <a:chOff x="5486400" y="1600201"/>
                  <a:chExt cx="3200400" cy="1904999"/>
                </a:xfrm>
              </p:grpSpPr>
              <p:grpSp>
                <p:nvGrpSpPr>
                  <p:cNvPr id="35" name="Group 20"/>
                  <p:cNvGrpSpPr/>
                  <p:nvPr/>
                </p:nvGrpSpPr>
                <p:grpSpPr>
                  <a:xfrm>
                    <a:off x="5486400" y="1600201"/>
                    <a:ext cx="3200400" cy="1904999"/>
                    <a:chOff x="5943600" y="1066801"/>
                    <a:chExt cx="3200400" cy="1904999"/>
                  </a:xfrm>
                </p:grpSpPr>
                <p:sp>
                  <p:nvSpPr>
                    <p:cNvPr id="39" name="Rectangle 20"/>
                    <p:cNvSpPr>
                      <a:spLocks noChangeArrowheads="1"/>
                    </p:cNvSpPr>
                    <p:nvPr/>
                  </p:nvSpPr>
                  <p:spPr bwMode="auto">
                    <a:xfrm>
                      <a:off x="7000023" y="1301840"/>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40" name="AutoShape 21"/>
                    <p:cNvCxnSpPr>
                      <a:cxnSpLocks noChangeShapeType="1"/>
                    </p:cNvCxnSpPr>
                    <p:nvPr/>
                  </p:nvCxnSpPr>
                  <p:spPr bwMode="auto">
                    <a:xfrm>
                      <a:off x="7629851" y="1220275"/>
                      <a:ext cx="774" cy="1443545"/>
                    </a:xfrm>
                    <a:prstGeom prst="straightConnector1">
                      <a:avLst/>
                    </a:prstGeom>
                    <a:noFill/>
                    <a:ln w="9525">
                      <a:solidFill>
                        <a:srgbClr val="000000"/>
                      </a:solidFill>
                      <a:prstDash val="dash"/>
                      <a:round/>
                      <a:headEnd/>
                      <a:tailEnd/>
                    </a:ln>
                  </p:spPr>
                </p:cxnSp>
                <p:sp>
                  <p:nvSpPr>
                    <p:cNvPr id="41" name="Text Box 32"/>
                    <p:cNvSpPr txBox="1">
                      <a:spLocks noChangeArrowheads="1"/>
                    </p:cNvSpPr>
                    <p:nvPr/>
                  </p:nvSpPr>
                  <p:spPr bwMode="auto">
                    <a:xfrm>
                      <a:off x="7924800" y="1066801"/>
                      <a:ext cx="1219200" cy="30479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maxx,maxy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33"/>
                    <p:cNvSpPr txBox="1">
                      <a:spLocks noChangeArrowheads="1"/>
                    </p:cNvSpPr>
                    <p:nvPr/>
                  </p:nvSpPr>
                  <p:spPr bwMode="auto">
                    <a:xfrm>
                      <a:off x="5943600" y="2403202"/>
                      <a:ext cx="1143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(minx,miny)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33"/>
                    <p:cNvSpPr txBox="1">
                      <a:spLocks noChangeArrowheads="1"/>
                    </p:cNvSpPr>
                    <p:nvPr/>
                  </p:nvSpPr>
                  <p:spPr bwMode="auto">
                    <a:xfrm>
                      <a:off x="7162800" y="2631802"/>
                      <a:ext cx="1905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mp = (minx+maxx)/2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30"/>
                    <p:cNvSpPr txBox="1">
                      <a:spLocks noChangeArrowheads="1"/>
                    </p:cNvSpPr>
                    <p:nvPr/>
                  </p:nvSpPr>
                  <p:spPr bwMode="auto">
                    <a:xfrm>
                      <a:off x="7169956" y="1759562"/>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1</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sp>
                  <p:nvSpPr>
                    <p:cNvPr id="45" name="Text Box 30"/>
                    <p:cNvSpPr txBox="1">
                      <a:spLocks noChangeArrowheads="1"/>
                    </p:cNvSpPr>
                    <p:nvPr/>
                  </p:nvSpPr>
                  <p:spPr bwMode="auto">
                    <a:xfrm>
                      <a:off x="7779556" y="1752600"/>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2</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grpSp>
              <p:sp>
                <p:nvSpPr>
                  <p:cNvPr id="36" name="Oval 35"/>
                  <p:cNvSpPr/>
                  <p:nvPr/>
                </p:nvSpPr>
                <p:spPr>
                  <a:xfrm>
                    <a:off x="7772400" y="1817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4102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50965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p:cNvSpPr txBox="1"/>
              <p:nvPr/>
            </p:nvSpPr>
            <p:spPr>
              <a:xfrm>
                <a:off x="3276600" y="1447800"/>
                <a:ext cx="3200400" cy="348660"/>
              </a:xfrm>
              <a:prstGeom prst="rect">
                <a:avLst/>
              </a:prstGeom>
              <a:noFill/>
            </p:spPr>
            <p:txBody>
              <a:bodyPr wrap="square" rtlCol="0">
                <a:spAutoFit/>
              </a:bodyPr>
              <a:lstStyle/>
              <a:p>
                <a:r>
                  <a:rPr lang="en-US" sz="1600" i="1" dirty="0" smtClean="0"/>
                  <a:t>/*Like finding out center of gravity*/</a:t>
                </a:r>
                <a:endParaRPr lang="en-US" sz="1600" i="1" dirty="0"/>
              </a:p>
            </p:txBody>
          </p:sp>
        </p:grpSp>
        <p:cxnSp>
          <p:nvCxnSpPr>
            <p:cNvPr id="29" name="Straight Arrow Connector 28"/>
            <p:cNvCxnSpPr/>
            <p:nvPr/>
          </p:nvCxnSpPr>
          <p:spPr>
            <a:xfrm>
              <a:off x="7467600" y="2895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7086600" y="2895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052F8F49-F254-4492-A20D-AEE6D2E281C5}" type="slidenum">
              <a:rPr lang="en-US" smtClean="0"/>
              <a:pPr/>
              <a:t>20</a:t>
            </a:fld>
            <a:endParaRPr lang="en-US"/>
          </a:p>
        </p:txBody>
      </p:sp>
      <p:sp>
        <p:nvSpPr>
          <p:cNvPr id="49" name="Title 1"/>
          <p:cNvSpPr txBox="1">
            <a:spLocks/>
          </p:cNvSpPr>
          <p:nvPr/>
        </p:nvSpPr>
        <p:spPr>
          <a:xfrm>
            <a:off x="457200" y="152400"/>
            <a:ext cx="8229600" cy="1066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j-lt"/>
                <a:ea typeface="+mj-ea"/>
                <a:cs typeface="+mj-cs"/>
              </a:rPr>
              <a:t>WT Creation/refinement</a:t>
            </a:r>
            <a:r>
              <a:rPr lang="en-US" sz="3600" dirty="0" smtClean="0">
                <a:solidFill>
                  <a:schemeClr val="tx1">
                    <a:lumMod val="75000"/>
                    <a:lumOff val="25000"/>
                  </a:schemeClr>
                </a:solidFill>
                <a:effectLst>
                  <a:outerShdw blurRad="38100" dist="38100" dir="2700000" algn="tl">
                    <a:srgbClr val="000000">
                      <a:alpha val="43137"/>
                    </a:srgbClr>
                  </a:outerShdw>
                </a:effectLst>
                <a:latin typeface="+mj-lt"/>
                <a:ea typeface="+mj-ea"/>
                <a:cs typeface="+mj-cs"/>
              </a:rPr>
              <a:t> -Cont </a:t>
            </a:r>
            <a:endParaRPr kumimoji="0" lang="en-US" sz="36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WT Utilization in Parallel Queries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458200" cy="1066799"/>
          </a:xfrm>
        </p:spPr>
        <p:txBody>
          <a:bodyPr>
            <a:noAutofit/>
          </a:bodyPr>
          <a:lstStyle/>
          <a:p>
            <a:r>
              <a:rPr lang="en-US" sz="2000" dirty="0" smtClean="0">
                <a:solidFill>
                  <a:schemeClr val="tx1">
                    <a:lumMod val="75000"/>
                    <a:lumOff val="25000"/>
                  </a:schemeClr>
                </a:solidFill>
              </a:rPr>
              <a:t>Lets say federator gets a query whose range is </a:t>
            </a:r>
            <a:r>
              <a:rPr lang="en-US" sz="2000" b="1" dirty="0" smtClean="0">
                <a:solidFill>
                  <a:schemeClr val="tx2"/>
                </a:solidFill>
              </a:rPr>
              <a:t>R</a:t>
            </a:r>
          </a:p>
          <a:p>
            <a:r>
              <a:rPr lang="en-US" sz="2000" b="1" dirty="0" smtClean="0">
                <a:solidFill>
                  <a:schemeClr val="tx2"/>
                </a:solidFill>
              </a:rPr>
              <a:t>R</a:t>
            </a:r>
            <a:r>
              <a:rPr lang="en-US" sz="2000" dirty="0" smtClean="0">
                <a:solidFill>
                  <a:schemeClr val="tx1">
                    <a:lumMod val="75000"/>
                    <a:lumOff val="25000"/>
                  </a:schemeClr>
                </a:solidFill>
              </a:rPr>
              <a:t> is positioned in the WT to see the most efficient partitions for parallel queries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21</a:t>
            </a:fld>
            <a:endParaRPr lang="en-US" dirty="0"/>
          </a:p>
        </p:txBody>
      </p:sp>
      <p:grpSp>
        <p:nvGrpSpPr>
          <p:cNvPr id="16" name="Group 45"/>
          <p:cNvGrpSpPr/>
          <p:nvPr/>
        </p:nvGrpSpPr>
        <p:grpSpPr>
          <a:xfrm>
            <a:off x="6858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069275"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414650"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2978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4789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28956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4384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9906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0668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1242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9" name="Rectangle 48"/>
          <p:cNvSpPr/>
          <p:nvPr/>
        </p:nvSpPr>
        <p:spPr>
          <a:xfrm>
            <a:off x="2097156" y="3859696"/>
            <a:ext cx="874644" cy="86470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b="1" dirty="0">
              <a:solidFill>
                <a:srgbClr val="0070C0"/>
              </a:solidFill>
            </a:endParaRPr>
          </a:p>
        </p:txBody>
      </p:sp>
      <p:sp>
        <p:nvSpPr>
          <p:cNvPr id="52" name="TextBox 51"/>
          <p:cNvSpPr txBox="1"/>
          <p:nvPr/>
        </p:nvSpPr>
        <p:spPr>
          <a:xfrm>
            <a:off x="838200" y="6019800"/>
            <a:ext cx="2895600" cy="584775"/>
          </a:xfrm>
          <a:prstGeom prst="rect">
            <a:avLst/>
          </a:prstGeom>
          <a:noFill/>
        </p:spPr>
        <p:txBody>
          <a:bodyPr wrap="square" rtlCol="0">
            <a:spAutoFit/>
          </a:bodyPr>
          <a:lstStyle/>
          <a:p>
            <a:r>
              <a:rPr lang="en-US" sz="1600" dirty="0" smtClean="0"/>
              <a:t>WT (Reflecting the distribution characteristics of data in DB)</a:t>
            </a:r>
            <a:endParaRPr lang="en-US" sz="1600" dirty="0"/>
          </a:p>
        </p:txBody>
      </p:sp>
      <p:sp>
        <p:nvSpPr>
          <p:cNvPr id="53" name="Content Placeholder 2"/>
          <p:cNvSpPr txBox="1">
            <a:spLocks/>
          </p:cNvSpPr>
          <p:nvPr/>
        </p:nvSpPr>
        <p:spPr>
          <a:xfrm>
            <a:off x="4267200" y="3048000"/>
            <a:ext cx="4800600" cy="33528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000" noProof="0" dirty="0" smtClean="0">
                <a:solidFill>
                  <a:schemeClr val="tx1">
                    <a:lumMod val="75000"/>
                    <a:lumOff val="25000"/>
                  </a:schemeClr>
                </a:solidFill>
              </a:rPr>
              <a:t>R overlaps with: p</a:t>
            </a:r>
            <a:r>
              <a:rPr lang="en-US" sz="2000" baseline="-25000" noProof="0" dirty="0" smtClean="0">
                <a:solidFill>
                  <a:schemeClr val="tx1">
                    <a:lumMod val="75000"/>
                    <a:lumOff val="25000"/>
                  </a:schemeClr>
                </a:solidFill>
              </a:rPr>
              <a:t>5</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6</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7,</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8</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9,</a:t>
            </a:r>
            <a:r>
              <a:rPr lang="en-US" sz="2000" dirty="0" smtClean="0">
                <a:solidFill>
                  <a:schemeClr val="tx1">
                    <a:lumMod val="75000"/>
                    <a:lumOff val="25000"/>
                  </a:schemeClr>
                </a:solidFill>
              </a:rPr>
              <a:t> and p</a:t>
            </a:r>
            <a:r>
              <a:rPr lang="en-US" sz="2000" baseline="-25000" dirty="0" smtClean="0">
                <a:solidFill>
                  <a:schemeClr val="tx1">
                    <a:lumMod val="75000"/>
                    <a:lumOff val="25000"/>
                  </a:schemeClr>
                </a:solidFill>
              </a:rPr>
              <a:t>10</a:t>
            </a:r>
          </a:p>
          <a:p>
            <a:pPr marL="342900" indent="-342900">
              <a:spcBef>
                <a:spcPct val="20000"/>
              </a:spcBef>
              <a:buFont typeface="Arial" pitchFamily="34" charset="0"/>
              <a:buChar char="•"/>
            </a:pPr>
            <a:r>
              <a:rPr lang="en-US" sz="2000" dirty="0" smtClean="0">
                <a:solidFill>
                  <a:schemeClr val="tx1">
                    <a:lumMod val="75000"/>
                    <a:lumOff val="25000"/>
                  </a:schemeClr>
                </a:solidFill>
              </a:rPr>
              <a:t>Instead of making one query in range </a:t>
            </a:r>
            <a:r>
              <a:rPr lang="en-US" sz="2000" dirty="0" smtClean="0">
                <a:solidFill>
                  <a:schemeClr val="accent1">
                    <a:lumMod val="75000"/>
                  </a:schemeClr>
                </a:solidFill>
              </a:rPr>
              <a:t>R</a:t>
            </a:r>
            <a:r>
              <a:rPr lang="en-US" sz="2000" dirty="0" smtClean="0">
                <a:solidFill>
                  <a:schemeClr val="tx1">
                    <a:lumMod val="75000"/>
                    <a:lumOff val="25000"/>
                  </a:schemeClr>
                </a:solidFill>
              </a:rPr>
              <a:t>;</a:t>
            </a:r>
          </a:p>
          <a:p>
            <a:pPr marL="800100" lvl="1" indent="-342900">
              <a:spcBef>
                <a:spcPct val="20000"/>
              </a:spcBef>
              <a:buFont typeface="Arial" pitchFamily="34" charset="0"/>
              <a:buChar char="•"/>
            </a:pPr>
            <a:r>
              <a:rPr lang="en-US" sz="2000" dirty="0" smtClean="0">
                <a:solidFill>
                  <a:schemeClr val="tx1">
                    <a:lumMod val="75000"/>
                    <a:lumOff val="25000"/>
                  </a:schemeClr>
                </a:solidFill>
              </a:rPr>
              <a:t>Make 6 parallel queries:</a:t>
            </a:r>
          </a:p>
          <a:p>
            <a:pPr marL="1257300" lvl="2" indent="-342900">
              <a:spcBef>
                <a:spcPct val="20000"/>
              </a:spcBef>
              <a:buFont typeface="Arial" pitchFamily="34" charset="0"/>
              <a:buChar char="•"/>
            </a:pP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5</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6</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7,</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8</a:t>
            </a:r>
            <a:r>
              <a:rPr lang="en-US" sz="2000" dirty="0" smtClean="0">
                <a:solidFill>
                  <a:schemeClr val="tx1">
                    <a:lumMod val="75000"/>
                    <a:lumOff val="25000"/>
                  </a:schemeClr>
                </a:solidFill>
              </a:rPr>
              <a:t>, r</a:t>
            </a:r>
            <a:r>
              <a:rPr lang="en-US" sz="2000" baseline="-25000" dirty="0" smtClean="0">
                <a:solidFill>
                  <a:schemeClr val="tx1">
                    <a:lumMod val="75000"/>
                    <a:lumOff val="25000"/>
                  </a:schemeClr>
                </a:solidFill>
              </a:rPr>
              <a:t>1</a:t>
            </a:r>
            <a:r>
              <a:rPr lang="en-US" sz="2000" dirty="0" smtClean="0">
                <a:solidFill>
                  <a:schemeClr val="tx1">
                    <a:lumMod val="75000"/>
                    <a:lumOff val="25000"/>
                  </a:schemeClr>
                </a:solidFill>
              </a:rPr>
              <a:t> and r</a:t>
            </a:r>
            <a:r>
              <a:rPr lang="en-US" sz="2000" baseline="-25000" dirty="0" smtClean="0">
                <a:solidFill>
                  <a:schemeClr val="tx1">
                    <a:lumMod val="75000"/>
                    <a:lumOff val="25000"/>
                  </a:schemeClr>
                </a:solidFill>
              </a:rPr>
              <a:t>2</a:t>
            </a:r>
          </a:p>
          <a:p>
            <a:pPr marL="1257300" lvl="2" indent="-342900">
              <a:spcBef>
                <a:spcPct val="20000"/>
              </a:spcBef>
              <a:buFont typeface="Arial" pitchFamily="34" charset="0"/>
              <a:buChar char="•"/>
            </a:pPr>
            <a:r>
              <a:rPr lang="en-US" sz="2000" noProof="0" dirty="0" smtClean="0">
                <a:solidFill>
                  <a:schemeClr val="tx1">
                    <a:lumMod val="75000"/>
                    <a:lumOff val="25000"/>
                  </a:schemeClr>
                </a:solidFill>
              </a:rPr>
              <a:t>R = </a:t>
            </a: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5</a:t>
            </a: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6</a:t>
            </a: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7</a:t>
            </a: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8</a:t>
            </a:r>
            <a:r>
              <a:rPr lang="en-US" sz="2000" dirty="0" smtClean="0">
                <a:solidFill>
                  <a:schemeClr val="tx1">
                    <a:lumMod val="75000"/>
                    <a:lumOff val="25000"/>
                  </a:schemeClr>
                </a:solidFill>
              </a:rPr>
              <a:t>+r</a:t>
            </a:r>
            <a:r>
              <a:rPr lang="en-US" sz="2000" baseline="-25000" dirty="0" smtClean="0">
                <a:solidFill>
                  <a:schemeClr val="tx1">
                    <a:lumMod val="75000"/>
                    <a:lumOff val="25000"/>
                  </a:schemeClr>
                </a:solidFill>
              </a:rPr>
              <a:t>1</a:t>
            </a:r>
            <a:r>
              <a:rPr lang="en-US" sz="2000" dirty="0" smtClean="0">
                <a:solidFill>
                  <a:schemeClr val="tx1">
                    <a:lumMod val="75000"/>
                    <a:lumOff val="25000"/>
                  </a:schemeClr>
                </a:solidFill>
              </a:rPr>
              <a:t>+r</a:t>
            </a:r>
            <a:r>
              <a:rPr lang="en-US" sz="2000" baseline="-25000" dirty="0" smtClean="0">
                <a:solidFill>
                  <a:schemeClr val="tx1">
                    <a:lumMod val="75000"/>
                    <a:lumOff val="25000"/>
                  </a:schemeClr>
                </a:solidFill>
              </a:rPr>
              <a:t>2</a:t>
            </a:r>
            <a:endParaRPr lang="en-US" sz="2000" noProof="0" dirty="0" smtClean="0">
              <a:solidFill>
                <a:schemeClr val="tx1">
                  <a:lumMod val="75000"/>
                  <a:lumOff val="25000"/>
                </a:schemeClr>
              </a:solidFill>
            </a:endParaRPr>
          </a:p>
          <a:p>
            <a:pPr marL="342900" indent="-342900">
              <a:spcBef>
                <a:spcPct val="20000"/>
              </a:spcBef>
              <a:buFont typeface="Arial" pitchFamily="34" charset="0"/>
              <a:buChar char="•"/>
            </a:pPr>
            <a:r>
              <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There are still minor fluctuations </a:t>
            </a:r>
          </a:p>
          <a:p>
            <a:pPr marL="800100" lvl="1" indent="-342900">
              <a:spcBef>
                <a:spcPct val="20000"/>
              </a:spcBef>
              <a:buFont typeface="Arial" pitchFamily="34" charset="0"/>
              <a:buChar char="•"/>
            </a:pPr>
            <a:r>
              <a:rPr lang="en-US" sz="2000" dirty="0" smtClean="0">
                <a:solidFill>
                  <a:schemeClr val="tx1">
                    <a:lumMod val="75000"/>
                    <a:lumOff val="25000"/>
                  </a:schemeClr>
                </a:solidFill>
              </a:rPr>
              <a:t>Inevitable </a:t>
            </a:r>
            <a:r>
              <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partial overlapping           (</a:t>
            </a:r>
            <a:r>
              <a:rPr lang="en-US" sz="2000" dirty="0" smtClean="0">
                <a:solidFill>
                  <a:schemeClr val="tx1">
                    <a:lumMod val="75000"/>
                    <a:lumOff val="25000"/>
                  </a:schemeClr>
                </a:solidFill>
              </a:rPr>
              <a:t>r</a:t>
            </a:r>
            <a:r>
              <a:rPr lang="en-US" sz="2000" baseline="-25000" dirty="0" smtClean="0">
                <a:solidFill>
                  <a:schemeClr val="tx1">
                    <a:lumMod val="75000"/>
                    <a:lumOff val="25000"/>
                  </a:schemeClr>
                </a:solidFill>
              </a:rPr>
              <a:t>1</a:t>
            </a:r>
            <a:r>
              <a:rPr lang="en-US" sz="2000" dirty="0" smtClean="0">
                <a:solidFill>
                  <a:schemeClr val="tx1">
                    <a:lumMod val="75000"/>
                    <a:lumOff val="25000"/>
                  </a:schemeClr>
                </a:solidFill>
              </a:rPr>
              <a:t> and r</a:t>
            </a:r>
            <a:r>
              <a:rPr lang="en-US" sz="2000" baseline="-25000" dirty="0" smtClean="0">
                <a:solidFill>
                  <a:schemeClr val="tx1">
                    <a:lumMod val="75000"/>
                    <a:lumOff val="25000"/>
                  </a:schemeClr>
                </a:solidFill>
              </a:rPr>
              <a:t>2</a:t>
            </a:r>
            <a:r>
              <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a:t>
            </a:r>
          </a:p>
        </p:txBody>
      </p:sp>
      <p:sp>
        <p:nvSpPr>
          <p:cNvPr id="34" name="Rectangle 33"/>
          <p:cNvSpPr/>
          <p:nvPr/>
        </p:nvSpPr>
        <p:spPr>
          <a:xfrm>
            <a:off x="2286000" y="4396408"/>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1</a:t>
            </a:r>
            <a:endParaRPr lang="en-US" sz="2000" b="1" dirty="0">
              <a:solidFill>
                <a:srgbClr val="0070C0"/>
              </a:solidFill>
            </a:endParaRPr>
          </a:p>
        </p:txBody>
      </p:sp>
      <p:sp>
        <p:nvSpPr>
          <p:cNvPr id="35" name="Rectangle 34"/>
          <p:cNvSpPr/>
          <p:nvPr/>
        </p:nvSpPr>
        <p:spPr>
          <a:xfrm>
            <a:off x="2667000" y="41148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2</a:t>
            </a:r>
            <a:endParaRPr lang="en-US" sz="2000" b="1" dirty="0">
              <a:solidFill>
                <a:srgbClr val="0070C0"/>
              </a:solidFill>
            </a:endParaRPr>
          </a:p>
        </p:txBody>
      </p:sp>
      <p:sp>
        <p:nvSpPr>
          <p:cNvPr id="51" name="Text Box 35"/>
          <p:cNvSpPr txBox="1">
            <a:spLocks noChangeArrowheads="1"/>
          </p:cNvSpPr>
          <p:nvPr/>
        </p:nvSpPr>
        <p:spPr bwMode="auto">
          <a:xfrm>
            <a:off x="152400" y="57150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Text Box 36"/>
          <p:cNvSpPr txBox="1">
            <a:spLocks noChangeArrowheads="1"/>
          </p:cNvSpPr>
          <p:nvPr/>
        </p:nvSpPr>
        <p:spPr bwMode="auto">
          <a:xfrm>
            <a:off x="3429000" y="2895600"/>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 name="Curved Connector 45"/>
          <p:cNvCxnSpPr>
            <a:stCxn id="49" idx="1"/>
          </p:cNvCxnSpPr>
          <p:nvPr/>
        </p:nvCxnSpPr>
        <p:spPr>
          <a:xfrm rot="10800000">
            <a:off x="1524000" y="4191000"/>
            <a:ext cx="573156" cy="101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219200" y="4038600"/>
            <a:ext cx="304800" cy="369332"/>
          </a:xfrm>
          <a:prstGeom prst="rect">
            <a:avLst/>
          </a:prstGeom>
          <a:noFill/>
        </p:spPr>
        <p:txBody>
          <a:bodyPr wrap="square" rtlCol="0">
            <a:spAutoFit/>
          </a:bodyPr>
          <a:lstStyle/>
          <a:p>
            <a:r>
              <a:rPr lang="en-US" b="1" dirty="0" smtClean="0">
                <a:solidFill>
                  <a:schemeClr val="accent1">
                    <a:lumMod val="75000"/>
                  </a:schemeClr>
                </a:solidFill>
              </a:rPr>
              <a:t>R</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Performance Evaluation</a:t>
            </a:r>
            <a:r>
              <a:rPr lang="en-US" dirty="0" smtClean="0">
                <a:solidFill>
                  <a:schemeClr val="tx1">
                    <a:lumMod val="75000"/>
                    <a:lumOff val="25000"/>
                  </a:schemeClr>
                </a:solidFill>
                <a:effectLst>
                  <a:outerShdw blurRad="38100" dist="38100" dir="2700000" algn="tl">
                    <a:srgbClr val="000000">
                      <a:alpha val="43137"/>
                    </a:srgbClr>
                  </a:outerShdw>
                </a:effectLst>
              </a:rPr>
              <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over the Streaming GIS Web Services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382000" cy="2514599"/>
          </a:xfrm>
        </p:spPr>
        <p:txBody>
          <a:bodyPr>
            <a:normAutofit fontScale="62500" lnSpcReduction="20000"/>
          </a:bodyPr>
          <a:lstStyle/>
          <a:p>
            <a:pPr marL="514350" indent="-514350">
              <a:buFont typeface="+mj-lt"/>
              <a:buAutoNum type="arabicPeriod"/>
            </a:pPr>
            <a:r>
              <a:rPr lang="en-US" dirty="0" smtClean="0">
                <a:solidFill>
                  <a:schemeClr val="tx1">
                    <a:lumMod val="75000"/>
                    <a:lumOff val="25000"/>
                  </a:schemeClr>
                </a:solidFill>
              </a:rPr>
              <a:t>How do the #of WFS and #of partitions together affect the performance?</a:t>
            </a:r>
          </a:p>
          <a:p>
            <a:pPr marL="514350" indent="-514350">
              <a:buFont typeface="+mj-lt"/>
              <a:buAutoNum type="arabicPeriod"/>
            </a:pPr>
            <a:r>
              <a:rPr lang="en-US" dirty="0" smtClean="0">
                <a:solidFill>
                  <a:schemeClr val="tx1">
                    <a:lumMod val="75000"/>
                    <a:lumOff val="25000"/>
                  </a:schemeClr>
                </a:solidFill>
              </a:rPr>
              <a:t>When the WFS number is kept same, how does the partition-threshold size in WT affect the #of parallel queries and the performance?</a:t>
            </a:r>
          </a:p>
          <a:p>
            <a:pPr marL="514350" indent="-514350">
              <a:buFont typeface="+mj-lt"/>
              <a:buAutoNum type="arabicPeriod"/>
            </a:pPr>
            <a:endParaRPr lang="en-US" sz="1700" dirty="0" smtClean="0">
              <a:solidFill>
                <a:schemeClr val="tx1">
                  <a:lumMod val="75000"/>
                  <a:lumOff val="25000"/>
                </a:schemeClr>
              </a:solidFill>
            </a:endParaRPr>
          </a:p>
          <a:p>
            <a:r>
              <a:rPr lang="en-US" dirty="0" smtClean="0">
                <a:solidFill>
                  <a:schemeClr val="tx1">
                    <a:lumMod val="75000"/>
                    <a:lumOff val="25000"/>
                  </a:schemeClr>
                </a:solidFill>
              </a:rPr>
              <a:t>Performance is evaluated with </a:t>
            </a:r>
            <a:r>
              <a:rPr lang="en-US" u="sng" dirty="0" smtClean="0">
                <a:solidFill>
                  <a:schemeClr val="tx1">
                    <a:lumMod val="75000"/>
                    <a:lumOff val="25000"/>
                  </a:schemeClr>
                </a:solidFill>
              </a:rPr>
              <a:t>real</a:t>
            </a:r>
            <a:r>
              <a:rPr lang="en-US" dirty="0" smtClean="0">
                <a:solidFill>
                  <a:schemeClr val="tx1">
                    <a:lumMod val="75000"/>
                    <a:lumOff val="25000"/>
                  </a:schemeClr>
                </a:solidFill>
              </a:rPr>
              <a:t> data (earthquake seismic data) kept in relational tables in </a:t>
            </a:r>
            <a:r>
              <a:rPr lang="en-US" dirty="0" err="1" smtClean="0">
                <a:solidFill>
                  <a:schemeClr val="tx1">
                    <a:lumMod val="75000"/>
                    <a:lumOff val="25000"/>
                  </a:schemeClr>
                </a:solidFill>
              </a:rPr>
              <a:t>MySQL</a:t>
            </a:r>
            <a:r>
              <a:rPr lang="en-US" dirty="0" smtClean="0">
                <a:solidFill>
                  <a:schemeClr val="tx1">
                    <a:lumMod val="75000"/>
                    <a:lumOff val="25000"/>
                  </a:schemeClr>
                </a:solidFill>
              </a:rPr>
              <a:t> database</a:t>
            </a:r>
          </a:p>
          <a:p>
            <a:r>
              <a:rPr lang="en-US" dirty="0" smtClean="0">
                <a:solidFill>
                  <a:schemeClr val="tx1">
                    <a:lumMod val="75000"/>
                    <a:lumOff val="25000"/>
                  </a:schemeClr>
                </a:solidFill>
              </a:rPr>
              <a:t>Replicated WFS and Databases</a:t>
            </a:r>
          </a:p>
          <a:p>
            <a:r>
              <a:rPr lang="en-US" dirty="0" smtClean="0">
                <a:solidFill>
                  <a:schemeClr val="tx1">
                    <a:lumMod val="75000"/>
                    <a:lumOff val="25000"/>
                  </a:schemeClr>
                </a:solidFill>
              </a:rPr>
              <a:t>Servers/nodes are deployed on 2 (Quad-core) processors running at 2.33 GHz with 8 GB of RAM.</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22</a:t>
            </a:fld>
            <a:endParaRPr lang="en-US"/>
          </a:p>
        </p:txBody>
      </p:sp>
      <p:grpSp>
        <p:nvGrpSpPr>
          <p:cNvPr id="40" name="Group 39"/>
          <p:cNvGrpSpPr/>
          <p:nvPr/>
        </p:nvGrpSpPr>
        <p:grpSpPr>
          <a:xfrm>
            <a:off x="1066800" y="4267200"/>
            <a:ext cx="6858000" cy="2325707"/>
            <a:chOff x="1066800" y="4267200"/>
            <a:chExt cx="6858000" cy="2325707"/>
          </a:xfrm>
        </p:grpSpPr>
        <p:sp>
          <p:nvSpPr>
            <p:cNvPr id="35" name="Rounded Rectangle 34"/>
            <p:cNvSpPr/>
            <p:nvPr/>
          </p:nvSpPr>
          <p:spPr>
            <a:xfrm>
              <a:off x="1066800" y="4419600"/>
              <a:ext cx="2286000" cy="1524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6" name="AutoShape 4"/>
            <p:cNvSpPr>
              <a:spLocks noChangeArrowheads="1"/>
            </p:cNvSpPr>
            <p:nvPr/>
          </p:nvSpPr>
          <p:spPr bwMode="auto">
            <a:xfrm>
              <a:off x="5791200" y="5011737"/>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7" name="Oval 6"/>
            <p:cNvSpPr>
              <a:spLocks noChangeArrowheads="1"/>
            </p:cNvSpPr>
            <p:nvPr/>
          </p:nvSpPr>
          <p:spPr bwMode="auto">
            <a:xfrm>
              <a:off x="4486275" y="4943475"/>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8" name="Straight Arrow Connector 7"/>
            <p:cNvCxnSpPr/>
            <p:nvPr/>
          </p:nvCxnSpPr>
          <p:spPr>
            <a:xfrm rot="10800000" flipV="1">
              <a:off x="3431428" y="5311121"/>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rot="10800000" flipV="1">
              <a:off x="5445126" y="5302560"/>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rot="10800000" flipV="1">
              <a:off x="3429001" y="5395360"/>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grpSp>
          <p:nvGrpSpPr>
            <p:cNvPr id="5" name="Group 20"/>
            <p:cNvGrpSpPr/>
            <p:nvPr/>
          </p:nvGrpSpPr>
          <p:grpSpPr>
            <a:xfrm>
              <a:off x="1600200" y="4724400"/>
              <a:ext cx="1219200" cy="1066801"/>
              <a:chOff x="5049338" y="4413873"/>
              <a:chExt cx="2262976" cy="2104869"/>
            </a:xfrm>
          </p:grpSpPr>
          <p:sp>
            <p:nvSpPr>
              <p:cNvPr id="14" name="Rectangle 4"/>
              <p:cNvSpPr>
                <a:spLocks noChangeArrowheads="1"/>
              </p:cNvSpPr>
              <p:nvPr/>
            </p:nvSpPr>
            <p:spPr bwMode="auto">
              <a:xfrm>
                <a:off x="5180051" y="4633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cxnSp>
            <p:nvCxnSpPr>
              <p:cNvPr id="15"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6617208" y="4575417"/>
                <a:ext cx="304801" cy="425084"/>
              </a:xfrm>
              <a:prstGeom prst="rect">
                <a:avLst/>
              </a:prstGeom>
              <a:noFill/>
            </p:spPr>
            <p:txBody>
              <a:bodyPr wrap="square" rtlCol="0">
                <a:spAutoFit/>
              </a:bodyPr>
              <a:lstStyle/>
              <a:p>
                <a:endParaRPr lang="en-US" sz="1100" dirty="0"/>
              </a:p>
            </p:txBody>
          </p:sp>
        </p:grpSp>
        <p:sp>
          <p:nvSpPr>
            <p:cNvPr id="13" name="TextBox 12"/>
            <p:cNvSpPr txBox="1"/>
            <p:nvPr/>
          </p:nvSpPr>
          <p:spPr>
            <a:xfrm>
              <a:off x="1066800" y="5420380"/>
              <a:ext cx="1066800" cy="523220"/>
            </a:xfrm>
            <a:prstGeom prst="rect">
              <a:avLst/>
            </a:prstGeom>
            <a:noFill/>
          </p:spPr>
          <p:txBody>
            <a:bodyPr wrap="square" rtlCol="0">
              <a:spAutoFit/>
            </a:bodyPr>
            <a:lstStyle/>
            <a:p>
              <a:r>
                <a:rPr lang="en-US" sz="1400" dirty="0" smtClean="0">
                  <a:latin typeface="Calibri" pitchFamily="34" charset="0"/>
                </a:rPr>
                <a:t>Partitioned main query</a:t>
              </a:r>
              <a:endParaRPr lang="en-US" sz="1400" dirty="0">
                <a:latin typeface="Calibri" pitchFamily="34" charset="0"/>
              </a:endParaRPr>
            </a:p>
          </p:txBody>
        </p:sp>
        <p:sp>
          <p:nvSpPr>
            <p:cNvPr id="26" name="Oval 25"/>
            <p:cNvSpPr/>
            <p:nvPr/>
          </p:nvSpPr>
          <p:spPr>
            <a:xfrm>
              <a:off x="2743200" y="51816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28" name="Oval 27"/>
            <p:cNvSpPr/>
            <p:nvPr/>
          </p:nvSpPr>
          <p:spPr>
            <a:xfrm>
              <a:off x="3352800" y="4267200"/>
              <a:ext cx="6858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NB</a:t>
              </a:r>
              <a:endParaRPr lang="en-US" dirty="0"/>
            </a:p>
          </p:txBody>
        </p:sp>
        <p:sp>
          <p:nvSpPr>
            <p:cNvPr id="29" name="AutoShape 4"/>
            <p:cNvSpPr>
              <a:spLocks noChangeArrowheads="1"/>
            </p:cNvSpPr>
            <p:nvPr/>
          </p:nvSpPr>
          <p:spPr bwMode="auto">
            <a:xfrm>
              <a:off x="5943600" y="5164137"/>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cxnSp>
          <p:nvCxnSpPr>
            <p:cNvPr id="30" name="Straight Arrow Connector 29"/>
            <p:cNvCxnSpPr/>
            <p:nvPr/>
          </p:nvCxnSpPr>
          <p:spPr>
            <a:xfrm rot="10800000" flipV="1">
              <a:off x="5423453" y="5373756"/>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stCxn id="34" idx="5"/>
              <a:endCxn id="47" idx="2"/>
            </p:cNvCxnSpPr>
            <p:nvPr/>
          </p:nvCxnSpPr>
          <p:spPr>
            <a:xfrm rot="16200000" flipH="1">
              <a:off x="3797538" y="4864337"/>
              <a:ext cx="742815" cy="50130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6"/>
              <a:endCxn id="27" idx="1"/>
            </p:cNvCxnSpPr>
            <p:nvPr/>
          </p:nvCxnSpPr>
          <p:spPr>
            <a:xfrm>
              <a:off x="4018724" y="4581940"/>
              <a:ext cx="315431" cy="56809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332924" y="4353340"/>
              <a:ext cx="6858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accent5">
                      <a:lumMod val="50000"/>
                    </a:schemeClr>
                  </a:solidFill>
                </a:rPr>
                <a:t>NB</a:t>
              </a:r>
              <a:endParaRPr lang="en-US" dirty="0">
                <a:solidFill>
                  <a:schemeClr val="accent5">
                    <a:lumMod val="50000"/>
                  </a:schemeClr>
                </a:solidFill>
              </a:endParaRPr>
            </a:p>
          </p:txBody>
        </p:sp>
        <p:cxnSp>
          <p:nvCxnSpPr>
            <p:cNvPr id="37" name="Straight Arrow Connector 36"/>
            <p:cNvCxnSpPr>
              <a:stCxn id="26" idx="0"/>
              <a:endCxn id="28" idx="2"/>
            </p:cNvCxnSpPr>
            <p:nvPr/>
          </p:nvCxnSpPr>
          <p:spPr>
            <a:xfrm rot="5400000" flipH="1" flipV="1">
              <a:off x="2819400" y="4648200"/>
              <a:ext cx="6858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0"/>
            </p:cNvCxnSpPr>
            <p:nvPr/>
          </p:nvCxnSpPr>
          <p:spPr>
            <a:xfrm rot="5400000" flipH="1" flipV="1">
              <a:off x="2971800" y="4724400"/>
              <a:ext cx="4572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600" y="53340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5" name="Oval 24"/>
            <p:cNvSpPr>
              <a:spLocks noChangeArrowheads="1"/>
            </p:cNvSpPr>
            <p:nvPr/>
          </p:nvSpPr>
          <p:spPr bwMode="auto">
            <a:xfrm>
              <a:off x="4419600" y="4827104"/>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solidFill>
                    <a:schemeClr val="accent5">
                      <a:lumMod val="50000"/>
                    </a:schemeClr>
                  </a:solidFill>
                  <a:latin typeface="Calibri" pitchFamily="34" charset="0"/>
                </a:rPr>
                <a:t>WFS</a:t>
              </a:r>
              <a:endParaRPr lang="en-US" sz="1200" dirty="0">
                <a:solidFill>
                  <a:schemeClr val="accent5">
                    <a:lumMod val="50000"/>
                  </a:schemeClr>
                </a:solidFill>
              </a:endParaRPr>
            </a:p>
          </p:txBody>
        </p:sp>
        <p:sp>
          <p:nvSpPr>
            <p:cNvPr id="27" name="Oval 26"/>
            <p:cNvSpPr/>
            <p:nvPr/>
          </p:nvSpPr>
          <p:spPr>
            <a:xfrm>
              <a:off x="4267200" y="51054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36" name="TextBox 35"/>
            <p:cNvSpPr txBox="1"/>
            <p:nvPr/>
          </p:nvSpPr>
          <p:spPr>
            <a:xfrm>
              <a:off x="3505200" y="5638800"/>
              <a:ext cx="3886200" cy="954107"/>
            </a:xfrm>
            <a:prstGeom prst="rect">
              <a:avLst/>
            </a:prstGeom>
            <a:noFill/>
          </p:spPr>
          <p:txBody>
            <a:bodyPr wrap="square" rtlCol="0">
              <a:spAutoFit/>
            </a:bodyPr>
            <a:lstStyle/>
            <a:p>
              <a:r>
                <a:rPr lang="en-US" sz="1400" dirty="0" smtClean="0"/>
                <a:t>S: Subscriber</a:t>
              </a:r>
            </a:p>
            <a:p>
              <a:r>
                <a:rPr lang="en-US" sz="1400" dirty="0" smtClean="0"/>
                <a:t>P: Publisher</a:t>
              </a:r>
            </a:p>
            <a:p>
              <a:r>
                <a:rPr lang="en-US" sz="1400" dirty="0" smtClean="0"/>
                <a:t>NB: </a:t>
              </a:r>
              <a:r>
                <a:rPr lang="en-US" sz="1400" dirty="0" err="1" smtClean="0"/>
                <a:t>NaradaBroker</a:t>
              </a:r>
              <a:r>
                <a:rPr lang="en-US" sz="1400" dirty="0" smtClean="0"/>
                <a:t> (publish/subscribe-based data streaming over a topic)</a:t>
              </a:r>
              <a:endParaRPr lang="en-US" sz="1400" dirty="0"/>
            </a:p>
          </p:txBody>
        </p:sp>
        <p:sp>
          <p:nvSpPr>
            <p:cNvPr id="39" name="TextBox 38"/>
            <p:cNvSpPr txBox="1"/>
            <p:nvPr/>
          </p:nvSpPr>
          <p:spPr>
            <a:xfrm>
              <a:off x="1066800" y="4431268"/>
              <a:ext cx="1752600" cy="369332"/>
            </a:xfrm>
            <a:prstGeom prst="rect">
              <a:avLst/>
            </a:prstGeom>
            <a:noFill/>
          </p:spPr>
          <p:txBody>
            <a:bodyPr wrap="square" rtlCol="0">
              <a:spAutoFit/>
            </a:bodyPr>
            <a:lstStyle/>
            <a:p>
              <a:r>
                <a:rPr lang="en-US" dirty="0" smtClean="0">
                  <a:solidFill>
                    <a:schemeClr val="accent5">
                      <a:lumMod val="50000"/>
                    </a:schemeClr>
                  </a:solidFill>
                </a:rPr>
                <a:t>Federator/WMS</a:t>
              </a:r>
              <a:endParaRPr lang="en-US" dirty="0">
                <a:solidFill>
                  <a:schemeClr val="accent5">
                    <a:lumMod val="50000"/>
                  </a:schemeClr>
                </a:solidFill>
              </a:endParaRPr>
            </a:p>
          </p:txBody>
        </p:sp>
        <p:sp>
          <p:nvSpPr>
            <p:cNvPr id="43" name="TextBox 42"/>
            <p:cNvSpPr txBox="1"/>
            <p:nvPr/>
          </p:nvSpPr>
          <p:spPr>
            <a:xfrm>
              <a:off x="5638800" y="4419600"/>
              <a:ext cx="2286000" cy="584775"/>
            </a:xfrm>
            <a:prstGeom prst="rect">
              <a:avLst/>
            </a:prstGeom>
            <a:noFill/>
          </p:spPr>
          <p:txBody>
            <a:bodyPr wrap="square" rtlCol="0">
              <a:spAutoFit/>
            </a:bodyPr>
            <a:lstStyle/>
            <a:p>
              <a:pPr algn="ctr"/>
              <a:r>
                <a:rPr lang="en-US" sz="1600" i="1" dirty="0" smtClean="0">
                  <a:solidFill>
                    <a:schemeClr val="tx1">
                      <a:lumMod val="75000"/>
                      <a:lumOff val="25000"/>
                    </a:schemeClr>
                  </a:solidFill>
                  <a:latin typeface="Times New Roman" pitchFamily="18" charset="0"/>
                  <a:cs typeface="Times New Roman" pitchFamily="18" charset="0"/>
                </a:rPr>
                <a:t>Earthquake seismic data (130MB in GML)</a:t>
              </a:r>
              <a:endParaRPr lang="en-US" sz="1600" i="1" dirty="0">
                <a:solidFill>
                  <a:schemeClr val="tx1">
                    <a:lumMod val="75000"/>
                    <a:lumOff val="25000"/>
                  </a:schemeClr>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04800" y="183325"/>
            <a:ext cx="8686800" cy="6474114"/>
            <a:chOff x="304800" y="183325"/>
            <a:chExt cx="8686800" cy="6474114"/>
          </a:xfrm>
        </p:grpSpPr>
        <p:pic>
          <p:nvPicPr>
            <p:cNvPr id="2051" name="Picture 3"/>
            <p:cNvPicPr>
              <a:picLocks noChangeAspect="1" noChangeArrowheads="1"/>
            </p:cNvPicPr>
            <p:nvPr/>
          </p:nvPicPr>
          <p:blipFill>
            <a:blip r:embed="rId3"/>
            <a:srcRect/>
            <a:stretch>
              <a:fillRect/>
            </a:stretch>
          </p:blipFill>
          <p:spPr bwMode="auto">
            <a:xfrm>
              <a:off x="1219200" y="183325"/>
              <a:ext cx="7772400" cy="5226875"/>
            </a:xfrm>
            <a:prstGeom prst="rect">
              <a:avLst/>
            </a:prstGeom>
            <a:noFill/>
            <a:ln w="9525">
              <a:noFill/>
              <a:miter lim="800000"/>
              <a:headEnd/>
              <a:tailEnd/>
            </a:ln>
            <a:effectLst/>
          </p:spPr>
        </p:pic>
        <p:sp>
          <p:nvSpPr>
            <p:cNvPr id="6" name="TextBox 5"/>
            <p:cNvSpPr txBox="1"/>
            <p:nvPr/>
          </p:nvSpPr>
          <p:spPr>
            <a:xfrm>
              <a:off x="304800" y="5334000"/>
              <a:ext cx="8610600" cy="1323439"/>
            </a:xfrm>
            <a:prstGeom prst="rect">
              <a:avLst/>
            </a:prstGeom>
            <a:noFill/>
          </p:spPr>
          <p:txBody>
            <a:bodyPr wrap="square" rtlCol="0">
              <a:spAutoFit/>
            </a:bodyPr>
            <a:lstStyle/>
            <a:p>
              <a:pPr>
                <a:buFontTx/>
                <a:buChar char="-"/>
              </a:pPr>
              <a:r>
                <a:rPr lang="en-US" sz="1600" dirty="0" smtClean="0">
                  <a:solidFill>
                    <a:schemeClr val="tx1">
                      <a:lumMod val="75000"/>
                      <a:lumOff val="25000"/>
                    </a:schemeClr>
                  </a:solidFill>
                </a:rPr>
                <a:t> Figure shows how #of parallel queries affects the response times together with #of WFS</a:t>
              </a:r>
            </a:p>
            <a:p>
              <a:pPr>
                <a:buFontTx/>
                <a:buChar char="-"/>
              </a:pPr>
              <a:r>
                <a:rPr lang="en-US" sz="1600" dirty="0" smtClean="0">
                  <a:solidFill>
                    <a:schemeClr val="tx1">
                      <a:lumMod val="75000"/>
                      <a:lumOff val="25000"/>
                    </a:schemeClr>
                  </a:solidFill>
                </a:rPr>
                <a:t> For the same query size (10MB) using different WT created with different “threshold partition size” </a:t>
              </a:r>
            </a:p>
            <a:p>
              <a:r>
                <a:rPr lang="en-US" sz="1600" dirty="0" smtClean="0">
                  <a:solidFill>
                    <a:schemeClr val="tx1">
                      <a:lumMod val="75000"/>
                      <a:lumOff val="25000"/>
                    </a:schemeClr>
                  </a:solidFill>
                </a:rPr>
                <a:t>– The average values of 10 different query regions/ranges and each query is 10MB in size</a:t>
              </a:r>
            </a:p>
            <a:p>
              <a:r>
                <a:rPr lang="en-US" sz="1600" dirty="0" smtClean="0">
                  <a:solidFill>
                    <a:schemeClr val="tx1">
                      <a:lumMod val="75000"/>
                      <a:lumOff val="25000"/>
                    </a:schemeClr>
                  </a:solidFill>
                </a:rPr>
                <a:t>- Without partitioning (single query); it takes average 64.51 seconds</a:t>
              </a:r>
            </a:p>
            <a:p>
              <a:r>
                <a:rPr lang="en-US" sz="1600" dirty="0" smtClean="0">
                  <a:solidFill>
                    <a:schemeClr val="tx1">
                      <a:lumMod val="75000"/>
                      <a:lumOff val="25000"/>
                    </a:schemeClr>
                  </a:solidFill>
                </a:rPr>
                <a:t>- As the threshold partition size decreases, the number of partitions/parallel-queries increases (X-axis)</a:t>
              </a:r>
            </a:p>
          </p:txBody>
        </p:sp>
        <p:sp>
          <p:nvSpPr>
            <p:cNvPr id="10" name="Oval 9"/>
            <p:cNvSpPr/>
            <p:nvPr/>
          </p:nvSpPr>
          <p:spPr>
            <a:xfrm>
              <a:off x="3605150" y="4521323"/>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2.2</a:t>
              </a:r>
              <a:endParaRPr lang="en-US" sz="1600" dirty="0">
                <a:solidFill>
                  <a:schemeClr val="tx1">
                    <a:lumMod val="75000"/>
                    <a:lumOff val="25000"/>
                  </a:schemeClr>
                </a:solidFill>
              </a:endParaRPr>
            </a:p>
          </p:txBody>
        </p:sp>
        <p:sp>
          <p:nvSpPr>
            <p:cNvPr id="13" name="Oval 12"/>
            <p:cNvSpPr/>
            <p:nvPr/>
          </p:nvSpPr>
          <p:spPr>
            <a:xfrm>
              <a:off x="8170225" y="4523096"/>
              <a:ext cx="6096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lumMod val="75000"/>
                      <a:lumOff val="25000"/>
                    </a:schemeClr>
                  </a:solidFill>
                </a:rPr>
                <a:t>31.3</a:t>
              </a:r>
              <a:endParaRPr lang="en-US" sz="1600" dirty="0">
                <a:solidFill>
                  <a:schemeClr val="tx1">
                    <a:lumMod val="75000"/>
                    <a:lumOff val="25000"/>
                  </a:schemeClr>
                </a:solidFill>
              </a:endParaRPr>
            </a:p>
          </p:txBody>
        </p:sp>
        <p:sp>
          <p:nvSpPr>
            <p:cNvPr id="14" name="Oval 13"/>
            <p:cNvSpPr/>
            <p:nvPr/>
          </p:nvSpPr>
          <p:spPr>
            <a:xfrm>
              <a:off x="2514600" y="3962400"/>
              <a:ext cx="3048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i</a:t>
              </a:r>
              <a:endParaRPr lang="en-US" dirty="0">
                <a:solidFill>
                  <a:schemeClr val="tx1">
                    <a:lumMod val="75000"/>
                    <a:lumOff val="25000"/>
                  </a:schemeClr>
                </a:solidFill>
              </a:endParaRPr>
            </a:p>
          </p:txBody>
        </p:sp>
        <p:sp>
          <p:nvSpPr>
            <p:cNvPr id="15" name="TextBox 14"/>
            <p:cNvSpPr txBox="1"/>
            <p:nvPr/>
          </p:nvSpPr>
          <p:spPr>
            <a:xfrm>
              <a:off x="2743200" y="3962400"/>
              <a:ext cx="2057400" cy="307777"/>
            </a:xfrm>
            <a:prstGeom prst="rect">
              <a:avLst/>
            </a:prstGeom>
            <a:noFill/>
          </p:spPr>
          <p:txBody>
            <a:bodyPr wrap="square" rtlCol="0">
              <a:spAutoFit/>
            </a:bodyPr>
            <a:lstStyle/>
            <a:p>
              <a:r>
                <a:rPr lang="en-US" sz="1400" dirty="0" smtClean="0">
                  <a:solidFill>
                    <a:schemeClr val="tx1">
                      <a:lumMod val="75000"/>
                      <a:lumOff val="25000"/>
                    </a:schemeClr>
                  </a:solidFill>
                </a:rPr>
                <a:t>Avg. #of partitions</a:t>
              </a:r>
              <a:endParaRPr lang="en-US" sz="1400" dirty="0">
                <a:solidFill>
                  <a:schemeClr val="tx1">
                    <a:lumMod val="75000"/>
                    <a:lumOff val="25000"/>
                  </a:schemeClr>
                </a:solidFill>
              </a:endParaRPr>
            </a:p>
          </p:txBody>
        </p:sp>
        <p:sp>
          <p:nvSpPr>
            <p:cNvPr id="18" name="Oval 17"/>
            <p:cNvSpPr/>
            <p:nvPr/>
          </p:nvSpPr>
          <p:spPr>
            <a:xfrm>
              <a:off x="5217225" y="4521323"/>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4.6</a:t>
              </a:r>
              <a:endParaRPr lang="en-US" sz="1600" dirty="0">
                <a:solidFill>
                  <a:schemeClr val="tx1">
                    <a:lumMod val="75000"/>
                    <a:lumOff val="25000"/>
                  </a:schemeClr>
                </a:solidFill>
              </a:endParaRPr>
            </a:p>
          </p:txBody>
        </p:sp>
        <p:sp>
          <p:nvSpPr>
            <p:cNvPr id="19" name="Oval 18"/>
            <p:cNvSpPr/>
            <p:nvPr/>
          </p:nvSpPr>
          <p:spPr>
            <a:xfrm>
              <a:off x="6812475" y="4521323"/>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8.5</a:t>
              </a:r>
              <a:endParaRPr lang="en-US" sz="1600" dirty="0">
                <a:solidFill>
                  <a:schemeClr val="tx1">
                    <a:lumMod val="75000"/>
                    <a:lumOff val="25000"/>
                  </a:schemeClr>
                </a:solidFill>
              </a:endParaRPr>
            </a:p>
          </p:txBody>
        </p:sp>
        <p:sp>
          <p:nvSpPr>
            <p:cNvPr id="21" name="Oval 20"/>
            <p:cNvSpPr/>
            <p:nvPr/>
          </p:nvSpPr>
          <p:spPr>
            <a:xfrm>
              <a:off x="1876300" y="4519550"/>
              <a:ext cx="7620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No </a:t>
              </a:r>
              <a:r>
                <a:rPr lang="en-US" sz="1600" dirty="0" err="1" smtClean="0">
                  <a:solidFill>
                    <a:schemeClr val="tx1">
                      <a:lumMod val="75000"/>
                      <a:lumOff val="25000"/>
                    </a:schemeClr>
                  </a:solidFill>
                </a:rPr>
                <a:t>prt</a:t>
              </a:r>
              <a:endParaRPr lang="en-US" sz="1600" dirty="0">
                <a:solidFill>
                  <a:schemeClr val="tx1">
                    <a:lumMod val="75000"/>
                    <a:lumOff val="25000"/>
                  </a:schemeClr>
                </a:solidFill>
              </a:endParaRPr>
            </a:p>
          </p:txBody>
        </p:sp>
        <p:sp>
          <p:nvSpPr>
            <p:cNvPr id="16" name="Oval 15"/>
            <p:cNvSpPr/>
            <p:nvPr/>
          </p:nvSpPr>
          <p:spPr>
            <a:xfrm>
              <a:off x="7531925" y="4519550"/>
              <a:ext cx="6096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lumMod val="75000"/>
                      <a:lumOff val="25000"/>
                    </a:schemeClr>
                  </a:solidFill>
                </a:rPr>
                <a:t>16.9</a:t>
              </a:r>
              <a:endParaRPr lang="en-US" sz="1600" dirty="0">
                <a:solidFill>
                  <a:schemeClr val="tx1">
                    <a:lumMod val="75000"/>
                    <a:lumOff val="25000"/>
                  </a:schemeClr>
                </a:solidFill>
              </a:endParaRPr>
            </a:p>
          </p:txBody>
        </p:sp>
      </p:grpSp>
      <p:pic>
        <p:nvPicPr>
          <p:cNvPr id="24" name="Picture 3"/>
          <p:cNvPicPr>
            <a:picLocks noChangeAspect="1" noChangeArrowheads="1"/>
          </p:cNvPicPr>
          <p:nvPr/>
        </p:nvPicPr>
        <p:blipFill>
          <a:blip r:embed="rId4"/>
          <a:srcRect/>
          <a:stretch>
            <a:fillRect/>
          </a:stretch>
        </p:blipFill>
        <p:spPr bwMode="auto">
          <a:xfrm>
            <a:off x="533400" y="685800"/>
            <a:ext cx="7010400" cy="5257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ppt_x"/>
                                          </p:val>
                                        </p:tav>
                                        <p:tav tm="100000">
                                          <p:val>
                                            <p:strVal val="#ppt_x"/>
                                          </p:val>
                                        </p:tav>
                                      </p:tavLst>
                                    </p:anim>
                                    <p:anim calcmode="lin" valueType="num">
                                      <p:cBhvr additive="base">
                                        <p:cTn id="1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868362"/>
          </a:xfrm>
        </p:spPr>
        <p:txBody>
          <a:bodyPr rtlCol="0">
            <a:noAutofit/>
          </a:bodyPr>
          <a:lstStyle/>
          <a:p>
            <a:pPr eaLnBrk="1" fontAlgn="auto" hangingPunct="1">
              <a:spcAft>
                <a:spcPts val="0"/>
              </a:spcAft>
              <a:defRPr/>
            </a:pPr>
            <a:r>
              <a:rPr lang="en-US" sz="3000" dirty="0" smtClean="0">
                <a:solidFill>
                  <a:schemeClr val="tx1">
                    <a:lumMod val="75000"/>
                    <a:lumOff val="25000"/>
                  </a:schemeClr>
                </a:solidFill>
                <a:effectLst>
                  <a:outerShdw blurRad="38100" dist="38100" dir="2700000" algn="tl">
                    <a:srgbClr val="000000">
                      <a:alpha val="43137"/>
                    </a:srgbClr>
                  </a:outerShdw>
                </a:effectLst>
              </a:rPr>
              <a:t>Test-Case Scenario: Multiple Distinct WFS and WMS</a:t>
            </a:r>
            <a:endParaRPr lang="en-US" sz="3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2590800"/>
          </a:xfrm>
        </p:spPr>
        <p:txBody>
          <a:bodyPr rtlCol="0">
            <a:normAutofit fontScale="62500" lnSpcReduction="20000"/>
          </a:bodyPr>
          <a:lstStyle/>
          <a:p>
            <a:pPr>
              <a:defRPr/>
            </a:pPr>
            <a:r>
              <a:rPr lang="en-US" dirty="0" smtClean="0">
                <a:solidFill>
                  <a:schemeClr val="tx1">
                    <a:lumMod val="75000"/>
                    <a:lumOff val="25000"/>
                  </a:schemeClr>
                </a:solidFill>
              </a:rPr>
              <a:t>Real Geo-science application: Pattern Informatics</a:t>
            </a:r>
          </a:p>
          <a:p>
            <a:pPr eaLnBrk="1" fontAlgn="auto" hangingPunct="1">
              <a:spcAft>
                <a:spcPts val="0"/>
              </a:spcAft>
              <a:buFont typeface="Arial" pitchFamily="34" charset="0"/>
              <a:buChar char="•"/>
              <a:defRPr/>
            </a:pPr>
            <a:r>
              <a:rPr lang="en-US" dirty="0" smtClean="0">
                <a:solidFill>
                  <a:schemeClr val="tx1">
                    <a:lumMod val="75000"/>
                    <a:lumOff val="25000"/>
                  </a:schemeClr>
                </a:solidFill>
              </a:rPr>
              <a:t>Federator federates </a:t>
            </a:r>
          </a:p>
          <a:p>
            <a:pPr lvl="1">
              <a:defRPr/>
            </a:pPr>
            <a:r>
              <a:rPr lang="en-US" dirty="0" smtClean="0">
                <a:solidFill>
                  <a:schemeClr val="tx1">
                    <a:lumMod val="75000"/>
                    <a:lumOff val="25000"/>
                  </a:schemeClr>
                </a:solidFill>
              </a:rPr>
              <a:t>WMS : Satellite map images (NASA </a:t>
            </a:r>
            <a:r>
              <a:rPr lang="en-US" b="1" dirty="0" smtClean="0">
                <a:solidFill>
                  <a:schemeClr val="tx2">
                    <a:lumMod val="75000"/>
                  </a:schemeClr>
                </a:solidFill>
              </a:rPr>
              <a:t>JPL</a:t>
            </a:r>
            <a:r>
              <a:rPr lang="en-US" dirty="0" smtClean="0">
                <a:solidFill>
                  <a:schemeClr val="tx1">
                    <a:lumMod val="75000"/>
                    <a:lumOff val="25000"/>
                  </a:schemeClr>
                </a:solidFill>
              </a:rPr>
              <a:t> Labs)</a:t>
            </a:r>
          </a:p>
          <a:p>
            <a:pPr lvl="1">
              <a:defRPr/>
            </a:pPr>
            <a:r>
              <a:rPr lang="en-US" dirty="0" smtClean="0">
                <a:solidFill>
                  <a:schemeClr val="tx1">
                    <a:lumMod val="75000"/>
                    <a:lumOff val="25000"/>
                  </a:schemeClr>
                </a:solidFill>
              </a:rPr>
              <a:t>WFS :Earthquake seismic data (</a:t>
            </a:r>
            <a:r>
              <a:rPr lang="en-US" b="1" dirty="0" smtClean="0">
                <a:solidFill>
                  <a:schemeClr val="tx2">
                    <a:lumMod val="75000"/>
                  </a:schemeClr>
                </a:solidFill>
              </a:rPr>
              <a:t>CGL</a:t>
            </a:r>
            <a:r>
              <a:rPr lang="en-US" dirty="0" smtClean="0">
                <a:solidFill>
                  <a:schemeClr val="tx1">
                    <a:lumMod val="75000"/>
                    <a:lumOff val="25000"/>
                  </a:schemeClr>
                </a:solidFill>
              </a:rPr>
              <a:t>) and State boundary lines (</a:t>
            </a:r>
            <a:r>
              <a:rPr lang="en-US" b="1" dirty="0" smtClean="0">
                <a:solidFill>
                  <a:schemeClr val="tx2">
                    <a:lumMod val="75000"/>
                  </a:schemeClr>
                </a:solidFill>
              </a:rPr>
              <a:t>USGS</a:t>
            </a:r>
            <a:r>
              <a:rPr lang="en-US" dirty="0" smtClean="0">
                <a:solidFill>
                  <a:schemeClr val="tx1">
                    <a:lumMod val="75000"/>
                    <a:lumOff val="25000"/>
                  </a:schemeClr>
                </a:solidFill>
              </a:rPr>
              <a:t>)</a:t>
            </a:r>
            <a:endParaRPr lang="en-US" sz="2600" dirty="0" smtClean="0">
              <a:solidFill>
                <a:schemeClr val="tx1">
                  <a:lumMod val="75000"/>
                  <a:lumOff val="25000"/>
                </a:schemeClr>
              </a:solidFill>
            </a:endParaRPr>
          </a:p>
          <a:p>
            <a:pPr>
              <a:buFont typeface="Arial" pitchFamily="34" charset="0"/>
              <a:buChar char="–"/>
              <a:defRPr/>
            </a:pPr>
            <a:r>
              <a:rPr lang="en-US" dirty="0" smtClean="0">
                <a:solidFill>
                  <a:schemeClr val="tx1">
                    <a:lumMod val="75000"/>
                    <a:lumOff val="25000"/>
                  </a:schemeClr>
                </a:solidFill>
              </a:rPr>
              <a:t>Measurements: </a:t>
            </a:r>
          </a:p>
          <a:p>
            <a:pPr marL="971550" lvl="1" indent="-514350">
              <a:buFont typeface="+mj-lt"/>
              <a:buAutoNum type="arabicPeriod"/>
              <a:defRPr/>
            </a:pPr>
            <a:r>
              <a:rPr lang="en-US" sz="3000" dirty="0" smtClean="0">
                <a:solidFill>
                  <a:schemeClr val="tx1">
                    <a:lumMod val="75000"/>
                    <a:lumOff val="25000"/>
                  </a:schemeClr>
                </a:solidFill>
              </a:rPr>
              <a:t>Baseline test: Sequential access to  the sources</a:t>
            </a:r>
          </a:p>
          <a:p>
            <a:pPr marL="971550" lvl="1" indent="-514350">
              <a:buFont typeface="+mj-lt"/>
              <a:buAutoNum type="arabicPeriod"/>
              <a:defRPr/>
            </a:pPr>
            <a:r>
              <a:rPr lang="en-US" sz="3000" dirty="0" smtClean="0">
                <a:solidFill>
                  <a:schemeClr val="tx1">
                    <a:lumMod val="75000"/>
                    <a:lumOff val="25000"/>
                  </a:schemeClr>
                </a:solidFill>
              </a:rPr>
              <a:t>Parallel access via </a:t>
            </a:r>
            <a:r>
              <a:rPr lang="en-US" sz="3000" i="1" dirty="0" smtClean="0">
                <a:solidFill>
                  <a:schemeClr val="tx1">
                    <a:lumMod val="75000"/>
                    <a:lumOff val="25000"/>
                  </a:schemeClr>
                </a:solidFill>
              </a:rPr>
              <a:t>federator</a:t>
            </a:r>
            <a:r>
              <a:rPr lang="en-US" sz="3300" dirty="0" smtClean="0">
                <a:solidFill>
                  <a:schemeClr val="tx1">
                    <a:lumMod val="75000"/>
                    <a:lumOff val="25000"/>
                  </a:schemeClr>
                </a:solidFill>
              </a:rPr>
              <a:t> </a:t>
            </a:r>
          </a:p>
          <a:p>
            <a:pPr marL="971550" lvl="1" indent="-514350">
              <a:buFont typeface="+mj-lt"/>
              <a:buAutoNum type="arabicPeriod"/>
              <a:defRPr/>
            </a:pPr>
            <a:r>
              <a:rPr lang="en-US" sz="3000" dirty="0" smtClean="0">
                <a:solidFill>
                  <a:schemeClr val="tx1">
                    <a:lumMod val="75000"/>
                    <a:lumOff val="25000"/>
                  </a:schemeClr>
                </a:solidFill>
              </a:rPr>
              <a:t>Parallel access through WT in </a:t>
            </a:r>
            <a:r>
              <a:rPr lang="en-US" sz="3000" i="1" dirty="0" smtClean="0">
                <a:solidFill>
                  <a:schemeClr val="tx1">
                    <a:lumMod val="75000"/>
                    <a:lumOff val="25000"/>
                  </a:schemeClr>
                </a:solidFill>
              </a:rPr>
              <a:t>federator</a:t>
            </a:r>
            <a:endParaRPr lang="en-US" sz="3000" i="1" dirty="0">
              <a:solidFill>
                <a:schemeClr val="tx1">
                  <a:lumMod val="75000"/>
                  <a:lumOff val="25000"/>
                </a:schemeClr>
              </a:solidFill>
            </a:endParaRPr>
          </a:p>
        </p:txBody>
      </p:sp>
      <p:sp>
        <p:nvSpPr>
          <p:cNvPr id="6" name="AutoShape 4"/>
          <p:cNvSpPr>
            <a:spLocks noChangeArrowheads="1"/>
          </p:cNvSpPr>
          <p:nvPr/>
        </p:nvSpPr>
        <p:spPr bwMode="auto">
          <a:xfrm>
            <a:off x="6553200" y="4749800"/>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a:solidFill>
                  <a:schemeClr val="bg1"/>
                </a:solidFill>
                <a:latin typeface="+mn-lt"/>
              </a:rPr>
              <a:t>DB1</a:t>
            </a:r>
          </a:p>
        </p:txBody>
      </p:sp>
      <p:sp>
        <p:nvSpPr>
          <p:cNvPr id="7" name="Oval 6"/>
          <p:cNvSpPr>
            <a:spLocks noChangeArrowheads="1"/>
          </p:cNvSpPr>
          <p:nvPr/>
        </p:nvSpPr>
        <p:spPr bwMode="auto">
          <a:xfrm>
            <a:off x="3336925" y="4579938"/>
            <a:ext cx="1327150" cy="87312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fontAlgn="auto">
              <a:spcBef>
                <a:spcPts val="0"/>
              </a:spcBef>
              <a:spcAft>
                <a:spcPts val="0"/>
              </a:spcAft>
              <a:defRPr/>
            </a:pPr>
            <a:r>
              <a:rPr lang="en-US" sz="1600" b="1" dirty="0">
                <a:latin typeface="Calibri" pitchFamily="34" charset="0"/>
              </a:rPr>
              <a:t>Federator</a:t>
            </a:r>
            <a:endParaRPr lang="en-US" sz="1600" dirty="0">
              <a:latin typeface="+mn-lt"/>
            </a:endParaRPr>
          </a:p>
        </p:txBody>
      </p:sp>
      <p:sp>
        <p:nvSpPr>
          <p:cNvPr id="8" name="Oval 6"/>
          <p:cNvSpPr>
            <a:spLocks noChangeArrowheads="1"/>
          </p:cNvSpPr>
          <p:nvPr/>
        </p:nvSpPr>
        <p:spPr bwMode="auto">
          <a:xfrm>
            <a:off x="5400675" y="4681538"/>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fontAlgn="auto">
              <a:spcBef>
                <a:spcPts val="0"/>
              </a:spcBef>
              <a:spcAft>
                <a:spcPts val="1000"/>
              </a:spcAft>
              <a:defRPr/>
            </a:pPr>
            <a:r>
              <a:rPr lang="en-US" sz="1600" b="1" dirty="0">
                <a:latin typeface="Calibri" pitchFamily="34" charset="0"/>
              </a:rPr>
              <a:t>WFS-1</a:t>
            </a:r>
            <a:endParaRPr lang="en-US" sz="1200" dirty="0">
              <a:latin typeface="+mn-lt"/>
            </a:endParaRPr>
          </a:p>
        </p:txBody>
      </p:sp>
      <p:cxnSp>
        <p:nvCxnSpPr>
          <p:cNvPr id="9" name="Straight Arrow Connector 8"/>
          <p:cNvCxnSpPr>
            <a:stCxn id="8" idx="2"/>
            <a:endCxn id="7" idx="6"/>
          </p:cNvCxnSpPr>
          <p:nvPr/>
        </p:nvCxnSpPr>
        <p:spPr>
          <a:xfrm rot="10800000" flipV="1">
            <a:off x="4664075" y="5014913"/>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stCxn id="7" idx="2"/>
            <a:endCxn id="14" idx="3"/>
          </p:cNvCxnSpPr>
          <p:nvPr/>
        </p:nvCxnSpPr>
        <p:spPr>
          <a:xfrm rot="10800000">
            <a:off x="2673350" y="5011738"/>
            <a:ext cx="663575" cy="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a:stCxn id="6" idx="2"/>
            <a:endCxn id="8" idx="6"/>
          </p:cNvCxnSpPr>
          <p:nvPr/>
        </p:nvCxnSpPr>
        <p:spPr>
          <a:xfrm rot="10800000" flipV="1">
            <a:off x="6359525" y="5014913"/>
            <a:ext cx="193675" cy="0"/>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2058" name="TextBox 14"/>
          <p:cNvSpPr txBox="1">
            <a:spLocks noChangeArrowheads="1"/>
          </p:cNvSpPr>
          <p:nvPr/>
        </p:nvSpPr>
        <p:spPr bwMode="auto">
          <a:xfrm>
            <a:off x="4751388" y="4721225"/>
            <a:ext cx="811212" cy="346075"/>
          </a:xfrm>
          <a:prstGeom prst="rect">
            <a:avLst/>
          </a:prstGeom>
          <a:noFill/>
          <a:ln w="9525">
            <a:noFill/>
            <a:miter lim="800000"/>
            <a:headEnd/>
            <a:tailEnd/>
          </a:ln>
        </p:spPr>
        <p:txBody>
          <a:bodyPr>
            <a:spAutoFit/>
          </a:bodyPr>
          <a:lstStyle/>
          <a:p>
            <a:r>
              <a:rPr lang="en-US" sz="1300">
                <a:solidFill>
                  <a:srgbClr val="5A2120"/>
                </a:solidFill>
                <a:latin typeface="Times New Roman" pitchFamily="18" charset="0"/>
                <a:cs typeface="Times New Roman" pitchFamily="18" charset="0"/>
              </a:rPr>
              <a:t>GML</a:t>
            </a:r>
          </a:p>
        </p:txBody>
      </p:sp>
      <p:sp>
        <p:nvSpPr>
          <p:cNvPr id="2059" name="TextBox 15"/>
          <p:cNvSpPr txBox="1">
            <a:spLocks noChangeArrowheads="1"/>
          </p:cNvSpPr>
          <p:nvPr/>
        </p:nvSpPr>
        <p:spPr bwMode="auto">
          <a:xfrm>
            <a:off x="2743200" y="4760913"/>
            <a:ext cx="663575" cy="492125"/>
          </a:xfrm>
          <a:prstGeom prst="rect">
            <a:avLst/>
          </a:prstGeom>
          <a:noFill/>
          <a:ln w="9525">
            <a:noFill/>
            <a:miter lim="800000"/>
            <a:headEnd/>
            <a:tailEnd/>
          </a:ln>
        </p:spPr>
        <p:txBody>
          <a:bodyPr>
            <a:spAutoFit/>
          </a:bodyPr>
          <a:lstStyle/>
          <a:p>
            <a:r>
              <a:rPr lang="en-US" sz="1300">
                <a:solidFill>
                  <a:srgbClr val="5A2120"/>
                </a:solidFill>
                <a:latin typeface="Times New Roman" pitchFamily="18" charset="0"/>
                <a:cs typeface="Times New Roman" pitchFamily="18" charset="0"/>
              </a:rPr>
              <a:t>Binary image</a:t>
            </a:r>
          </a:p>
        </p:txBody>
      </p:sp>
      <p:sp>
        <p:nvSpPr>
          <p:cNvPr id="14" name="Rounded Rectangle 13"/>
          <p:cNvSpPr/>
          <p:nvPr/>
        </p:nvSpPr>
        <p:spPr>
          <a:xfrm>
            <a:off x="1789113" y="4456113"/>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sp>
        <p:nvSpPr>
          <p:cNvPr id="17" name="Oval 6"/>
          <p:cNvSpPr>
            <a:spLocks noChangeArrowheads="1"/>
          </p:cNvSpPr>
          <p:nvPr/>
        </p:nvSpPr>
        <p:spPr bwMode="auto">
          <a:xfrm>
            <a:off x="5400675" y="3898900"/>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fontAlgn="auto">
              <a:spcBef>
                <a:spcPts val="0"/>
              </a:spcBef>
              <a:spcAft>
                <a:spcPts val="1000"/>
              </a:spcAft>
              <a:defRPr/>
            </a:pPr>
            <a:r>
              <a:rPr lang="en-US" sz="1600" b="1" dirty="0">
                <a:latin typeface="Calibri" pitchFamily="34" charset="0"/>
              </a:rPr>
              <a:t>WMS</a:t>
            </a:r>
            <a:endParaRPr lang="en-US" sz="1200" dirty="0">
              <a:latin typeface="+mn-lt"/>
            </a:endParaRPr>
          </a:p>
        </p:txBody>
      </p:sp>
      <p:cxnSp>
        <p:nvCxnSpPr>
          <p:cNvPr id="22" name="Elbow Connector 21"/>
          <p:cNvCxnSpPr>
            <a:stCxn id="43" idx="2"/>
            <a:endCxn id="7" idx="6"/>
          </p:cNvCxnSpPr>
          <p:nvPr/>
        </p:nvCxnSpPr>
        <p:spPr>
          <a:xfrm rot="10800000">
            <a:off x="4664075" y="5016500"/>
            <a:ext cx="746125" cy="815975"/>
          </a:xfrm>
          <a:prstGeom prst="bentConnector3">
            <a:avLst>
              <a:gd name="adj1" fmla="val 50000"/>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hape 22"/>
          <p:cNvCxnSpPr>
            <a:stCxn id="17" idx="2"/>
            <a:endCxn id="7" idx="7"/>
          </p:cNvCxnSpPr>
          <p:nvPr/>
        </p:nvCxnSpPr>
        <p:spPr>
          <a:xfrm rot="10800000" flipV="1">
            <a:off x="4470400" y="4216400"/>
            <a:ext cx="930275" cy="492125"/>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64" name="TextBox 30"/>
          <p:cNvSpPr txBox="1">
            <a:spLocks noChangeArrowheads="1"/>
          </p:cNvSpPr>
          <p:nvPr/>
        </p:nvSpPr>
        <p:spPr bwMode="auto">
          <a:xfrm>
            <a:off x="6359525" y="3962400"/>
            <a:ext cx="803275" cy="461963"/>
          </a:xfrm>
          <a:prstGeom prst="rect">
            <a:avLst/>
          </a:prstGeom>
          <a:noFill/>
          <a:ln w="9525">
            <a:noFill/>
            <a:miter lim="800000"/>
            <a:headEnd/>
            <a:tailEnd/>
          </a:ln>
        </p:spPr>
        <p:txBody>
          <a:bodyPr>
            <a:spAutoFit/>
          </a:bodyPr>
          <a:lstStyle/>
          <a:p>
            <a:r>
              <a:rPr lang="en-US" sz="1200">
                <a:solidFill>
                  <a:srgbClr val="5A2120"/>
                </a:solidFill>
                <a:latin typeface="Times New Roman" pitchFamily="18" charset="0"/>
                <a:cs typeface="Times New Roman" pitchFamily="18" charset="0"/>
              </a:rPr>
              <a:t>Satellite Maps</a:t>
            </a:r>
          </a:p>
        </p:txBody>
      </p:sp>
      <p:sp>
        <p:nvSpPr>
          <p:cNvPr id="2065" name="TextBox 31"/>
          <p:cNvSpPr txBox="1">
            <a:spLocks noChangeArrowheads="1"/>
          </p:cNvSpPr>
          <p:nvPr/>
        </p:nvSpPr>
        <p:spPr bwMode="auto">
          <a:xfrm>
            <a:off x="7010400" y="4724400"/>
            <a:ext cx="990600" cy="692150"/>
          </a:xfrm>
          <a:prstGeom prst="rect">
            <a:avLst/>
          </a:prstGeom>
          <a:noFill/>
          <a:ln w="9525">
            <a:noFill/>
            <a:miter lim="800000"/>
            <a:headEnd/>
            <a:tailEnd/>
          </a:ln>
        </p:spPr>
        <p:txBody>
          <a:bodyPr>
            <a:spAutoFit/>
          </a:bodyPr>
          <a:lstStyle/>
          <a:p>
            <a:r>
              <a:rPr lang="en-US" sz="1300" i="1">
                <a:solidFill>
                  <a:srgbClr val="5A2120"/>
                </a:solidFill>
                <a:latin typeface="Times New Roman" pitchFamily="18" charset="0"/>
                <a:cs typeface="Times New Roman" pitchFamily="18" charset="0"/>
              </a:rPr>
              <a:t>Earthquake Seismic data</a:t>
            </a:r>
          </a:p>
        </p:txBody>
      </p:sp>
      <p:sp>
        <p:nvSpPr>
          <p:cNvPr id="2066" name="TextBox 32"/>
          <p:cNvSpPr txBox="1">
            <a:spLocks noChangeArrowheads="1"/>
          </p:cNvSpPr>
          <p:nvPr/>
        </p:nvSpPr>
        <p:spPr bwMode="auto">
          <a:xfrm>
            <a:off x="4276725" y="3933825"/>
            <a:ext cx="1209675" cy="307975"/>
          </a:xfrm>
          <a:prstGeom prst="rect">
            <a:avLst/>
          </a:prstGeom>
          <a:noFill/>
          <a:ln w="9525">
            <a:noFill/>
            <a:miter lim="800000"/>
            <a:headEnd/>
            <a:tailEnd/>
          </a:ln>
        </p:spPr>
        <p:txBody>
          <a:bodyPr>
            <a:spAutoFit/>
          </a:bodyPr>
          <a:lstStyle/>
          <a:p>
            <a:r>
              <a:rPr lang="en-US" sz="1400">
                <a:solidFill>
                  <a:srgbClr val="5A2120"/>
                </a:solidFill>
                <a:latin typeface="Times New Roman" pitchFamily="18" charset="0"/>
                <a:cs typeface="Times New Roman" pitchFamily="18" charset="0"/>
              </a:rPr>
              <a:t>Binary image</a:t>
            </a:r>
          </a:p>
        </p:txBody>
      </p:sp>
      <p:sp>
        <p:nvSpPr>
          <p:cNvPr id="27" name="AutoShape 17"/>
          <p:cNvSpPr>
            <a:spLocks noChangeArrowheads="1"/>
          </p:cNvSpPr>
          <p:nvPr/>
        </p:nvSpPr>
        <p:spPr bwMode="auto">
          <a:xfrm>
            <a:off x="3783013" y="5278438"/>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endParaRPr>
          </a:p>
        </p:txBody>
      </p:sp>
      <p:sp>
        <p:nvSpPr>
          <p:cNvPr id="28" name="AutoShape 18"/>
          <p:cNvSpPr>
            <a:spLocks noChangeArrowheads="1"/>
          </p:cNvSpPr>
          <p:nvPr/>
        </p:nvSpPr>
        <p:spPr bwMode="auto">
          <a:xfrm>
            <a:off x="3783013" y="5207000"/>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fontAlgn="auto">
              <a:spcBef>
                <a:spcPts val="0"/>
              </a:spcBef>
              <a:spcAft>
                <a:spcPts val="0"/>
              </a:spcAft>
              <a:defRPr/>
            </a:pPr>
            <a:endParaRPr lang="en-US"/>
          </a:p>
        </p:txBody>
      </p:sp>
      <p:sp>
        <p:nvSpPr>
          <p:cNvPr id="32" name="TextBox 38"/>
          <p:cNvSpPr txBox="1">
            <a:spLocks noChangeArrowheads="1"/>
          </p:cNvSpPr>
          <p:nvPr/>
        </p:nvSpPr>
        <p:spPr bwMode="auto">
          <a:xfrm>
            <a:off x="7924800" y="3962400"/>
            <a:ext cx="1108075" cy="523875"/>
          </a:xfrm>
          <a:prstGeom prst="rect">
            <a:avLst/>
          </a:prstGeom>
          <a:noFill/>
          <a:ln w="9525">
            <a:noFill/>
            <a:miter lim="800000"/>
            <a:headEnd/>
            <a:tailEnd/>
          </a:ln>
        </p:spPr>
        <p:txBody>
          <a:bodyPr>
            <a:spAutoFit/>
          </a:bodyPr>
          <a:lstStyle/>
          <a:p>
            <a:pPr fontAlgn="auto">
              <a:spcBef>
                <a:spcPts val="0"/>
              </a:spcBef>
              <a:spcAft>
                <a:spcPts val="0"/>
              </a:spcAft>
              <a:defRPr/>
            </a:pPr>
            <a:r>
              <a:rPr lang="en-US" sz="1400" b="1" dirty="0">
                <a:solidFill>
                  <a:schemeClr val="tx2">
                    <a:lumMod val="75000"/>
                  </a:schemeClr>
                </a:solidFill>
                <a:latin typeface="Times New Roman" pitchFamily="18" charset="0"/>
                <a:cs typeface="Times New Roman" pitchFamily="18" charset="0"/>
              </a:rPr>
              <a:t>NASA-JPL California</a:t>
            </a:r>
          </a:p>
        </p:txBody>
      </p:sp>
      <p:sp>
        <p:nvSpPr>
          <p:cNvPr id="34" name="TextBox 33"/>
          <p:cNvSpPr txBox="1"/>
          <p:nvPr/>
        </p:nvSpPr>
        <p:spPr>
          <a:xfrm>
            <a:off x="2743200" y="4362450"/>
            <a:ext cx="990600" cy="339725"/>
          </a:xfrm>
          <a:prstGeom prst="rect">
            <a:avLst/>
          </a:prstGeom>
          <a:noFill/>
        </p:spPr>
        <p:txBody>
          <a:bodyPr>
            <a:spAutoFit/>
          </a:bodyPr>
          <a:lstStyle/>
          <a:p>
            <a:pPr fontAlgn="auto">
              <a:spcBef>
                <a:spcPts val="0"/>
              </a:spcBef>
              <a:spcAft>
                <a:spcPts val="0"/>
              </a:spcAft>
              <a:defRPr/>
            </a:pPr>
            <a:r>
              <a:rPr lang="en-US" sz="1600" dirty="0" err="1">
                <a:solidFill>
                  <a:srgbClr val="002060"/>
                </a:solidFill>
                <a:effectLst>
                  <a:outerShdw blurRad="38100" dist="38100" dir="2700000" algn="tl">
                    <a:srgbClr val="000000">
                      <a:alpha val="43137"/>
                    </a:srgbClr>
                  </a:outerShdw>
                </a:effectLst>
                <a:latin typeface="+mn-lt"/>
              </a:rPr>
              <a:t>GetMap</a:t>
            </a:r>
            <a:endParaRPr lang="en-US" sz="1600" dirty="0">
              <a:solidFill>
                <a:srgbClr val="002060"/>
              </a:solidFill>
              <a:effectLst>
                <a:outerShdw blurRad="38100" dist="38100" dir="2700000" algn="tl">
                  <a:srgbClr val="000000">
                    <a:alpha val="43137"/>
                  </a:srgbClr>
                </a:outerShdw>
              </a:effectLst>
              <a:latin typeface="+mn-lt"/>
            </a:endParaRPr>
          </a:p>
        </p:txBody>
      </p:sp>
      <p:cxnSp>
        <p:nvCxnSpPr>
          <p:cNvPr id="35" name="Straight Arrow Connector 34"/>
          <p:cNvCxnSpPr/>
          <p:nvPr/>
        </p:nvCxnSpPr>
        <p:spPr>
          <a:xfrm>
            <a:off x="2743200" y="4667250"/>
            <a:ext cx="8382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AutoShape 18"/>
          <p:cNvSpPr>
            <a:spLocks noChangeArrowheads="1"/>
          </p:cNvSpPr>
          <p:nvPr/>
        </p:nvSpPr>
        <p:spPr bwMode="auto">
          <a:xfrm>
            <a:off x="5688013" y="4325938"/>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fontAlgn="auto">
              <a:spcBef>
                <a:spcPts val="0"/>
              </a:spcBef>
              <a:spcAft>
                <a:spcPts val="0"/>
              </a:spcAft>
              <a:defRPr/>
            </a:pPr>
            <a:endParaRPr lang="en-US">
              <a:latin typeface="+mn-lt"/>
            </a:endParaRPr>
          </a:p>
        </p:txBody>
      </p:sp>
      <p:sp>
        <p:nvSpPr>
          <p:cNvPr id="2073" name="Text Box 20"/>
          <p:cNvSpPr txBox="1">
            <a:spLocks noChangeArrowheads="1"/>
          </p:cNvSpPr>
          <p:nvPr/>
        </p:nvSpPr>
        <p:spPr bwMode="auto">
          <a:xfrm>
            <a:off x="5486400" y="5048250"/>
            <a:ext cx="254000" cy="258763"/>
          </a:xfrm>
          <a:prstGeom prst="rect">
            <a:avLst/>
          </a:prstGeom>
          <a:noFill/>
          <a:ln w="9525">
            <a:noFill/>
            <a:miter lim="800000"/>
            <a:headEnd/>
            <a:tailEnd/>
          </a:ln>
        </p:spPr>
        <p:txBody>
          <a:bodyPr lIns="56721" tIns="28356" rIns="56721" bIns="28356"/>
          <a:lstStyle/>
          <a:p>
            <a:pPr>
              <a:spcAft>
                <a:spcPts val="1000"/>
              </a:spcAft>
            </a:pPr>
            <a:r>
              <a:rPr lang="en-US" sz="1400" b="1">
                <a:solidFill>
                  <a:srgbClr val="0070C0"/>
                </a:solidFill>
                <a:latin typeface="Calibri" pitchFamily="34" charset="0"/>
              </a:rPr>
              <a:t>1</a:t>
            </a:r>
            <a:endParaRPr lang="en-US" sz="1400">
              <a:solidFill>
                <a:srgbClr val="0070C0"/>
              </a:solidFill>
              <a:latin typeface="Calibri" pitchFamily="34" charset="0"/>
            </a:endParaRPr>
          </a:p>
        </p:txBody>
      </p:sp>
      <p:sp>
        <p:nvSpPr>
          <p:cNvPr id="43" name="Oval 6"/>
          <p:cNvSpPr>
            <a:spLocks noChangeArrowheads="1"/>
          </p:cNvSpPr>
          <p:nvPr/>
        </p:nvSpPr>
        <p:spPr bwMode="auto">
          <a:xfrm>
            <a:off x="5410200" y="5499100"/>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fontAlgn="auto">
              <a:spcBef>
                <a:spcPts val="0"/>
              </a:spcBef>
              <a:spcAft>
                <a:spcPts val="1000"/>
              </a:spcAft>
              <a:defRPr/>
            </a:pPr>
            <a:r>
              <a:rPr lang="en-US" sz="1600" b="1" dirty="0">
                <a:latin typeface="Calibri" pitchFamily="34" charset="0"/>
              </a:rPr>
              <a:t>WFS-2</a:t>
            </a:r>
            <a:endParaRPr lang="en-US" sz="1200" dirty="0">
              <a:latin typeface="+mn-lt"/>
            </a:endParaRPr>
          </a:p>
        </p:txBody>
      </p:sp>
      <p:sp>
        <p:nvSpPr>
          <p:cNvPr id="44" name="AutoShape 4"/>
          <p:cNvSpPr>
            <a:spLocks noChangeArrowheads="1"/>
          </p:cNvSpPr>
          <p:nvPr/>
        </p:nvSpPr>
        <p:spPr bwMode="auto">
          <a:xfrm>
            <a:off x="6553200" y="5568950"/>
            <a:ext cx="442913"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a:solidFill>
                  <a:schemeClr val="bg1"/>
                </a:solidFill>
                <a:latin typeface="+mn-lt"/>
              </a:rPr>
              <a:t>DB2</a:t>
            </a:r>
          </a:p>
        </p:txBody>
      </p:sp>
      <p:cxnSp>
        <p:nvCxnSpPr>
          <p:cNvPr id="45" name="Straight Arrow Connector 44"/>
          <p:cNvCxnSpPr>
            <a:stCxn id="44" idx="2"/>
            <a:endCxn id="43" idx="6"/>
          </p:cNvCxnSpPr>
          <p:nvPr/>
        </p:nvCxnSpPr>
        <p:spPr>
          <a:xfrm rot="10800000">
            <a:off x="6369050" y="5832475"/>
            <a:ext cx="184150" cy="0"/>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2077" name="Text Box 20"/>
          <p:cNvSpPr txBox="1">
            <a:spLocks noChangeArrowheads="1"/>
          </p:cNvSpPr>
          <p:nvPr/>
        </p:nvSpPr>
        <p:spPr bwMode="auto">
          <a:xfrm>
            <a:off x="5572125" y="5907088"/>
            <a:ext cx="254000" cy="258762"/>
          </a:xfrm>
          <a:prstGeom prst="rect">
            <a:avLst/>
          </a:prstGeom>
          <a:noFill/>
          <a:ln w="9525">
            <a:noFill/>
            <a:miter lim="800000"/>
            <a:headEnd/>
            <a:tailEnd/>
          </a:ln>
        </p:spPr>
        <p:txBody>
          <a:bodyPr lIns="56721" tIns="28356" rIns="56721" bIns="28356"/>
          <a:lstStyle/>
          <a:p>
            <a:pPr>
              <a:spcAft>
                <a:spcPts val="1000"/>
              </a:spcAft>
            </a:pPr>
            <a:r>
              <a:rPr lang="en-US" sz="1400" b="1">
                <a:solidFill>
                  <a:srgbClr val="0070C0"/>
                </a:solidFill>
                <a:latin typeface="Calibri" pitchFamily="34" charset="0"/>
              </a:rPr>
              <a:t>2</a:t>
            </a:r>
            <a:endParaRPr lang="en-US" sz="1400">
              <a:solidFill>
                <a:srgbClr val="0070C0"/>
              </a:solidFill>
              <a:latin typeface="Calibri" pitchFamily="34" charset="0"/>
            </a:endParaRPr>
          </a:p>
        </p:txBody>
      </p:sp>
      <p:sp>
        <p:nvSpPr>
          <p:cNvPr id="2078" name="TextBox 31"/>
          <p:cNvSpPr txBox="1">
            <a:spLocks noChangeArrowheads="1"/>
          </p:cNvSpPr>
          <p:nvPr/>
        </p:nvSpPr>
        <p:spPr bwMode="auto">
          <a:xfrm>
            <a:off x="7010400" y="5562600"/>
            <a:ext cx="838200" cy="692150"/>
          </a:xfrm>
          <a:prstGeom prst="rect">
            <a:avLst/>
          </a:prstGeom>
          <a:noFill/>
          <a:ln w="9525">
            <a:noFill/>
            <a:miter lim="800000"/>
            <a:headEnd/>
            <a:tailEnd/>
          </a:ln>
        </p:spPr>
        <p:txBody>
          <a:bodyPr>
            <a:spAutoFit/>
          </a:bodyPr>
          <a:lstStyle/>
          <a:p>
            <a:r>
              <a:rPr lang="en-US" sz="1300" i="1">
                <a:solidFill>
                  <a:srgbClr val="5A2120"/>
                </a:solidFill>
                <a:latin typeface="Times New Roman" pitchFamily="18" charset="0"/>
                <a:cs typeface="Times New Roman" pitchFamily="18" charset="0"/>
              </a:rPr>
              <a:t>State boundary lines</a:t>
            </a:r>
          </a:p>
        </p:txBody>
      </p:sp>
      <p:sp>
        <p:nvSpPr>
          <p:cNvPr id="53" name="AutoShape 18"/>
          <p:cNvSpPr>
            <a:spLocks noChangeArrowheads="1"/>
          </p:cNvSpPr>
          <p:nvPr/>
        </p:nvSpPr>
        <p:spPr bwMode="auto">
          <a:xfrm>
            <a:off x="3783013" y="5130800"/>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fontAlgn="auto">
              <a:spcBef>
                <a:spcPts val="0"/>
              </a:spcBef>
              <a:spcAft>
                <a:spcPts val="0"/>
              </a:spcAft>
              <a:defRPr/>
            </a:pPr>
            <a:endParaRPr lang="en-US"/>
          </a:p>
        </p:txBody>
      </p:sp>
      <p:sp>
        <p:nvSpPr>
          <p:cNvPr id="2080" name="Text Box 19"/>
          <p:cNvSpPr txBox="1">
            <a:spLocks noChangeArrowheads="1"/>
          </p:cNvSpPr>
          <p:nvPr/>
        </p:nvSpPr>
        <p:spPr bwMode="auto">
          <a:xfrm>
            <a:off x="4241800" y="5118100"/>
            <a:ext cx="254000" cy="219075"/>
          </a:xfrm>
          <a:prstGeom prst="rect">
            <a:avLst/>
          </a:prstGeom>
          <a:noFill/>
          <a:ln w="9525">
            <a:noFill/>
            <a:miter lim="800000"/>
            <a:headEnd/>
            <a:tailEnd/>
          </a:ln>
        </p:spPr>
        <p:txBody>
          <a:bodyPr lIns="56721" tIns="28356" rIns="56721" bIns="28356"/>
          <a:lstStyle/>
          <a:p>
            <a:pPr>
              <a:spcAft>
                <a:spcPts val="1000"/>
              </a:spcAft>
            </a:pPr>
            <a:r>
              <a:rPr lang="en-US" sz="1400" b="1">
                <a:solidFill>
                  <a:schemeClr val="tx2"/>
                </a:solidFill>
                <a:latin typeface="Calibri" pitchFamily="34" charset="0"/>
              </a:rPr>
              <a:t>1</a:t>
            </a:r>
            <a:endParaRPr lang="en-US" sz="1400">
              <a:solidFill>
                <a:schemeClr val="tx2"/>
              </a:solidFill>
              <a:latin typeface="Calibri" pitchFamily="34" charset="0"/>
            </a:endParaRPr>
          </a:p>
        </p:txBody>
      </p:sp>
      <p:sp>
        <p:nvSpPr>
          <p:cNvPr id="2081" name="Text Box 19"/>
          <p:cNvSpPr txBox="1">
            <a:spLocks noChangeArrowheads="1"/>
          </p:cNvSpPr>
          <p:nvPr/>
        </p:nvSpPr>
        <p:spPr bwMode="auto">
          <a:xfrm>
            <a:off x="4265613" y="4989513"/>
            <a:ext cx="254000" cy="219075"/>
          </a:xfrm>
          <a:prstGeom prst="rect">
            <a:avLst/>
          </a:prstGeom>
          <a:noFill/>
          <a:ln w="9525">
            <a:noFill/>
            <a:miter lim="800000"/>
            <a:headEnd/>
            <a:tailEnd/>
          </a:ln>
        </p:spPr>
        <p:txBody>
          <a:bodyPr lIns="56721" tIns="28356" rIns="56721" bIns="28356"/>
          <a:lstStyle/>
          <a:p>
            <a:pPr>
              <a:spcAft>
                <a:spcPts val="1000"/>
              </a:spcAft>
            </a:pPr>
            <a:r>
              <a:rPr lang="en-US" sz="1400" b="1">
                <a:solidFill>
                  <a:schemeClr val="tx2"/>
                </a:solidFill>
                <a:latin typeface="Calibri" pitchFamily="34" charset="0"/>
              </a:rPr>
              <a:t>2</a:t>
            </a:r>
            <a:endParaRPr lang="en-US" sz="1400">
              <a:solidFill>
                <a:schemeClr val="tx2"/>
              </a:solidFill>
              <a:latin typeface="Calibri" pitchFamily="34" charset="0"/>
            </a:endParaRPr>
          </a:p>
        </p:txBody>
      </p:sp>
      <p:grpSp>
        <p:nvGrpSpPr>
          <p:cNvPr id="4" name="Group 59"/>
          <p:cNvGrpSpPr>
            <a:grpSpLocks/>
          </p:cNvGrpSpPr>
          <p:nvPr/>
        </p:nvGrpSpPr>
        <p:grpSpPr bwMode="auto">
          <a:xfrm>
            <a:off x="400050" y="4376738"/>
            <a:ext cx="1276350" cy="1274762"/>
            <a:chOff x="4038600" y="2916115"/>
            <a:chExt cx="1276350" cy="1274885"/>
          </a:xfrm>
        </p:grpSpPr>
        <p:pic>
          <p:nvPicPr>
            <p:cNvPr id="2091" name="Picture 2"/>
            <p:cNvPicPr>
              <a:picLocks noChangeAspect="1" noChangeArrowheads="1"/>
            </p:cNvPicPr>
            <p:nvPr/>
          </p:nvPicPr>
          <p:blipFill>
            <a:blip r:embed="rId3"/>
            <a:srcRect/>
            <a:stretch>
              <a:fillRect/>
            </a:stretch>
          </p:blipFill>
          <p:spPr bwMode="auto">
            <a:xfrm>
              <a:off x="4038600" y="2916115"/>
              <a:ext cx="1276350" cy="1227260"/>
            </a:xfrm>
            <a:prstGeom prst="rect">
              <a:avLst/>
            </a:prstGeom>
            <a:noFill/>
            <a:ln w="9525">
              <a:noFill/>
              <a:miter lim="800000"/>
              <a:headEnd/>
              <a:tailEnd/>
            </a:ln>
          </p:spPr>
        </p:pic>
        <p:sp>
          <p:nvSpPr>
            <p:cNvPr id="2092" name="TextBox 18"/>
            <p:cNvSpPr txBox="1">
              <a:spLocks noChangeArrowheads="1"/>
            </p:cNvSpPr>
            <p:nvPr/>
          </p:nvSpPr>
          <p:spPr bwMode="auto">
            <a:xfrm>
              <a:off x="4038600" y="3852862"/>
              <a:ext cx="914400" cy="33813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Browser</a:t>
              </a:r>
            </a:p>
          </p:txBody>
        </p:sp>
      </p:grpSp>
      <p:cxnSp>
        <p:nvCxnSpPr>
          <p:cNvPr id="62" name="Curved Connector 61"/>
          <p:cNvCxnSpPr>
            <a:stCxn id="3074" idx="1"/>
          </p:cNvCxnSpPr>
          <p:nvPr/>
        </p:nvCxnSpPr>
        <p:spPr>
          <a:xfrm rot="10800000" flipV="1">
            <a:off x="228600" y="4991100"/>
            <a:ext cx="171450" cy="7366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rot="5400000">
            <a:off x="1028701" y="5689600"/>
            <a:ext cx="685800" cy="317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rot="16200000" flipH="1">
            <a:off x="1219200" y="5727700"/>
            <a:ext cx="990600" cy="228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0" y="5651500"/>
            <a:ext cx="1219200" cy="523875"/>
          </a:xfrm>
          <a:prstGeom prst="rect">
            <a:avLst/>
          </a:prstGeom>
          <a:noFill/>
        </p:spPr>
        <p:txBody>
          <a:bodyPr>
            <a:spAutoFit/>
          </a:bodyPr>
          <a:lstStyle/>
          <a:p>
            <a:pPr fontAlgn="auto">
              <a:spcBef>
                <a:spcPts val="0"/>
              </a:spcBef>
              <a:spcAft>
                <a:spcPts val="0"/>
              </a:spcAft>
              <a:defRPr/>
            </a:pPr>
            <a:r>
              <a:rPr lang="en-US" sz="1400" dirty="0">
                <a:latin typeface="+mn-lt"/>
              </a:rPr>
              <a:t>Satellite Map</a:t>
            </a:r>
          </a:p>
          <a:p>
            <a:pPr fontAlgn="auto">
              <a:spcBef>
                <a:spcPts val="0"/>
              </a:spcBef>
              <a:spcAft>
                <a:spcPts val="0"/>
              </a:spcAft>
              <a:defRPr/>
            </a:pPr>
            <a:r>
              <a:rPr lang="en-US" sz="1400" b="1" dirty="0">
                <a:solidFill>
                  <a:schemeClr val="tx2">
                    <a:lumMod val="75000"/>
                  </a:schemeClr>
                </a:solidFill>
                <a:latin typeface="+mn-lt"/>
              </a:rPr>
              <a:t>JPL</a:t>
            </a:r>
          </a:p>
        </p:txBody>
      </p:sp>
      <p:sp>
        <p:nvSpPr>
          <p:cNvPr id="71" name="TextBox 70"/>
          <p:cNvSpPr txBox="1"/>
          <p:nvPr/>
        </p:nvSpPr>
        <p:spPr>
          <a:xfrm>
            <a:off x="609600" y="5956300"/>
            <a:ext cx="1219200" cy="523875"/>
          </a:xfrm>
          <a:prstGeom prst="rect">
            <a:avLst/>
          </a:prstGeom>
          <a:noFill/>
        </p:spPr>
        <p:txBody>
          <a:bodyPr>
            <a:spAutoFit/>
          </a:bodyPr>
          <a:lstStyle/>
          <a:p>
            <a:pPr fontAlgn="auto">
              <a:spcBef>
                <a:spcPts val="0"/>
              </a:spcBef>
              <a:spcAft>
                <a:spcPts val="0"/>
              </a:spcAft>
              <a:defRPr/>
            </a:pPr>
            <a:r>
              <a:rPr lang="en-US" sz="1400" dirty="0">
                <a:latin typeface="+mn-lt"/>
              </a:rPr>
              <a:t>Earthquake data -</a:t>
            </a:r>
            <a:r>
              <a:rPr lang="en-US" sz="1400" b="1" dirty="0">
                <a:solidFill>
                  <a:schemeClr val="tx2">
                    <a:lumMod val="75000"/>
                  </a:schemeClr>
                </a:solidFill>
                <a:latin typeface="+mn-lt"/>
              </a:rPr>
              <a:t>CGL</a:t>
            </a:r>
          </a:p>
        </p:txBody>
      </p:sp>
      <p:sp>
        <p:nvSpPr>
          <p:cNvPr id="72" name="TextBox 71"/>
          <p:cNvSpPr txBox="1"/>
          <p:nvPr/>
        </p:nvSpPr>
        <p:spPr>
          <a:xfrm>
            <a:off x="1447800" y="6257925"/>
            <a:ext cx="1447800" cy="523875"/>
          </a:xfrm>
          <a:prstGeom prst="rect">
            <a:avLst/>
          </a:prstGeom>
          <a:noFill/>
        </p:spPr>
        <p:txBody>
          <a:bodyPr>
            <a:spAutoFit/>
          </a:bodyPr>
          <a:lstStyle/>
          <a:p>
            <a:pPr fontAlgn="auto">
              <a:spcBef>
                <a:spcPts val="0"/>
              </a:spcBef>
              <a:spcAft>
                <a:spcPts val="0"/>
              </a:spcAft>
              <a:defRPr/>
            </a:pPr>
            <a:r>
              <a:rPr lang="en-US" sz="1400" dirty="0">
                <a:latin typeface="+mn-lt"/>
              </a:rPr>
              <a:t>State boundary lines -</a:t>
            </a:r>
            <a:r>
              <a:rPr lang="en-US" sz="1400" b="1" dirty="0">
                <a:solidFill>
                  <a:schemeClr val="tx2">
                    <a:lumMod val="75000"/>
                  </a:schemeClr>
                </a:solidFill>
                <a:latin typeface="+mn-lt"/>
              </a:rPr>
              <a:t>USGS</a:t>
            </a:r>
          </a:p>
        </p:txBody>
      </p:sp>
      <p:sp>
        <p:nvSpPr>
          <p:cNvPr id="75" name="TextBox 38"/>
          <p:cNvSpPr txBox="1">
            <a:spLocks noChangeArrowheads="1"/>
          </p:cNvSpPr>
          <p:nvPr/>
        </p:nvSpPr>
        <p:spPr bwMode="auto">
          <a:xfrm>
            <a:off x="7924800" y="4733925"/>
            <a:ext cx="1108075" cy="523875"/>
          </a:xfrm>
          <a:prstGeom prst="rect">
            <a:avLst/>
          </a:prstGeom>
          <a:noFill/>
          <a:ln w="9525">
            <a:noFill/>
            <a:miter lim="800000"/>
            <a:headEnd/>
            <a:tailEnd/>
          </a:ln>
        </p:spPr>
        <p:txBody>
          <a:bodyPr>
            <a:spAutoFit/>
          </a:bodyPr>
          <a:lstStyle/>
          <a:p>
            <a:pPr fontAlgn="auto">
              <a:spcBef>
                <a:spcPts val="0"/>
              </a:spcBef>
              <a:spcAft>
                <a:spcPts val="0"/>
              </a:spcAft>
              <a:defRPr/>
            </a:pPr>
            <a:r>
              <a:rPr lang="en-US" sz="1400" b="1" dirty="0">
                <a:solidFill>
                  <a:schemeClr val="tx2">
                    <a:lumMod val="75000"/>
                  </a:schemeClr>
                </a:solidFill>
                <a:latin typeface="Times New Roman" pitchFamily="18" charset="0"/>
                <a:cs typeface="Times New Roman" pitchFamily="18" charset="0"/>
              </a:rPr>
              <a:t>CGL Indiana</a:t>
            </a:r>
          </a:p>
        </p:txBody>
      </p:sp>
      <p:sp>
        <p:nvSpPr>
          <p:cNvPr id="76" name="TextBox 38"/>
          <p:cNvSpPr txBox="1">
            <a:spLocks noChangeArrowheads="1"/>
          </p:cNvSpPr>
          <p:nvPr/>
        </p:nvSpPr>
        <p:spPr bwMode="auto">
          <a:xfrm>
            <a:off x="7924800" y="5562600"/>
            <a:ext cx="1108075" cy="523875"/>
          </a:xfrm>
          <a:prstGeom prst="rect">
            <a:avLst/>
          </a:prstGeom>
          <a:noFill/>
          <a:ln w="9525">
            <a:noFill/>
            <a:miter lim="800000"/>
            <a:headEnd/>
            <a:tailEnd/>
          </a:ln>
        </p:spPr>
        <p:txBody>
          <a:bodyPr>
            <a:spAutoFit/>
          </a:bodyPr>
          <a:lstStyle/>
          <a:p>
            <a:pPr fontAlgn="auto">
              <a:spcBef>
                <a:spcPts val="0"/>
              </a:spcBef>
              <a:spcAft>
                <a:spcPts val="0"/>
              </a:spcAft>
              <a:defRPr/>
            </a:pPr>
            <a:r>
              <a:rPr lang="en-US" sz="1400" b="1" dirty="0">
                <a:solidFill>
                  <a:schemeClr val="tx2">
                    <a:lumMod val="75000"/>
                  </a:schemeClr>
                </a:solidFill>
                <a:latin typeface="Times New Roman" pitchFamily="18" charset="0"/>
                <a:cs typeface="Times New Roman" pitchFamily="18" charset="0"/>
              </a:rPr>
              <a:t>USGS Colorado</a:t>
            </a:r>
          </a:p>
        </p:txBody>
      </p:sp>
      <p:sp>
        <p:nvSpPr>
          <p:cNvPr id="46" name="TextBox 38"/>
          <p:cNvSpPr txBox="1">
            <a:spLocks noChangeArrowheads="1"/>
          </p:cNvSpPr>
          <p:nvPr/>
        </p:nvSpPr>
        <p:spPr bwMode="auto">
          <a:xfrm>
            <a:off x="3352801" y="5486400"/>
            <a:ext cx="1600199"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200" b="1" dirty="0" smtClean="0">
                <a:solidFill>
                  <a:schemeClr val="tx2">
                    <a:lumMod val="75000"/>
                  </a:schemeClr>
                </a:solidFill>
                <a:latin typeface="Times New Roman" pitchFamily="18" charset="0"/>
                <a:cs typeface="Times New Roman" pitchFamily="18" charset="0"/>
              </a:rPr>
              <a:t>gf12.ucs.indiana.edu</a:t>
            </a:r>
            <a:endParaRPr lang="en-US" sz="1200" b="1" dirty="0">
              <a:solidFill>
                <a:schemeClr val="tx2">
                  <a:lumMod val="75000"/>
                </a:schemeClr>
              </a:solidFill>
              <a:latin typeface="Times New Roman" pitchFamily="18" charset="0"/>
              <a:cs typeface="Times New Roman" pitchFamily="18" charset="0"/>
            </a:endParaRPr>
          </a:p>
        </p:txBody>
      </p:sp>
      <p:sp>
        <p:nvSpPr>
          <p:cNvPr id="47" name="TextBox 38"/>
          <p:cNvSpPr txBox="1">
            <a:spLocks noChangeArrowheads="1"/>
          </p:cNvSpPr>
          <p:nvPr/>
        </p:nvSpPr>
        <p:spPr bwMode="auto">
          <a:xfrm>
            <a:off x="1676400" y="5552420"/>
            <a:ext cx="1600199"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200" b="1" dirty="0" smtClean="0">
                <a:solidFill>
                  <a:schemeClr val="tx2">
                    <a:lumMod val="75000"/>
                  </a:schemeClr>
                </a:solidFill>
                <a:latin typeface="Times New Roman" pitchFamily="18" charset="0"/>
                <a:cs typeface="Times New Roman" pitchFamily="18" charset="0"/>
              </a:rPr>
              <a:t>toro.ucs.indiana.edu</a:t>
            </a:r>
            <a:endParaRPr lang="en-US" sz="1200" b="1" dirty="0">
              <a:solidFill>
                <a:schemeClr val="tx2">
                  <a:lumMod val="75000"/>
                </a:schemeClr>
              </a:solidFill>
              <a:latin typeface="Times New Roman" pitchFamily="18" charset="0"/>
              <a:cs typeface="Times New Roman" pitchFamily="18" charset="0"/>
            </a:endParaRPr>
          </a:p>
        </p:txBody>
      </p:sp>
      <p:sp>
        <p:nvSpPr>
          <p:cNvPr id="48" name="Slide Number Placeholder 47"/>
          <p:cNvSpPr>
            <a:spLocks noGrp="1"/>
          </p:cNvSpPr>
          <p:nvPr>
            <p:ph type="sldNum" sz="quarter" idx="12"/>
          </p:nvPr>
        </p:nvSpPr>
        <p:spPr/>
        <p:txBody>
          <a:bodyPr/>
          <a:lstStyle/>
          <a:p>
            <a:fld id="{052F8F49-F254-4492-A20D-AEE6D2E281C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6D3E89-4664-489D-8AE8-7F1B8EE06AD5}" type="slidenum">
              <a:rPr lang="en-US"/>
              <a:pPr>
                <a:defRPr/>
              </a:pPr>
              <a:t>25</a:t>
            </a:fld>
            <a:endParaRPr lang="en-US"/>
          </a:p>
        </p:txBody>
      </p:sp>
      <p:grpSp>
        <p:nvGrpSpPr>
          <p:cNvPr id="20" name="Group 19"/>
          <p:cNvGrpSpPr/>
          <p:nvPr/>
        </p:nvGrpSpPr>
        <p:grpSpPr>
          <a:xfrm>
            <a:off x="228600" y="228600"/>
            <a:ext cx="8458200" cy="6477000"/>
            <a:chOff x="228600" y="228600"/>
            <a:chExt cx="8458200" cy="6477000"/>
          </a:xfrm>
        </p:grpSpPr>
        <p:grpSp>
          <p:nvGrpSpPr>
            <p:cNvPr id="2" name="Group 20"/>
            <p:cNvGrpSpPr>
              <a:grpSpLocks/>
            </p:cNvGrpSpPr>
            <p:nvPr/>
          </p:nvGrpSpPr>
          <p:grpSpPr bwMode="auto">
            <a:xfrm>
              <a:off x="228600" y="228600"/>
              <a:ext cx="8458200" cy="6477000"/>
              <a:chOff x="228600" y="228600"/>
              <a:chExt cx="8458200" cy="6477000"/>
            </a:xfrm>
          </p:grpSpPr>
          <p:pic>
            <p:nvPicPr>
              <p:cNvPr id="3078" name="Picture 20"/>
              <p:cNvPicPr>
                <a:picLocks noChangeAspect="1" noChangeArrowheads="1"/>
              </p:cNvPicPr>
              <p:nvPr/>
            </p:nvPicPr>
            <p:blipFill>
              <a:blip r:embed="rId3"/>
              <a:srcRect/>
              <a:stretch>
                <a:fillRect/>
              </a:stretch>
            </p:blipFill>
            <p:spPr bwMode="auto">
              <a:xfrm>
                <a:off x="990600" y="228600"/>
                <a:ext cx="6477000" cy="5410200"/>
              </a:xfrm>
              <a:prstGeom prst="rect">
                <a:avLst/>
              </a:prstGeom>
              <a:noFill/>
              <a:ln w="9525">
                <a:noFill/>
                <a:miter lim="800000"/>
                <a:headEnd/>
                <a:tailEnd/>
              </a:ln>
            </p:spPr>
          </p:pic>
          <p:sp>
            <p:nvSpPr>
              <p:cNvPr id="7" name="Content Placeholder 2"/>
              <p:cNvSpPr txBox="1">
                <a:spLocks/>
              </p:cNvSpPr>
              <p:nvPr/>
            </p:nvSpPr>
            <p:spPr bwMode="auto">
              <a:xfrm>
                <a:off x="228600" y="5715000"/>
                <a:ext cx="8458200" cy="990600"/>
              </a:xfrm>
              <a:prstGeom prst="rect">
                <a:avLst/>
              </a:prstGeom>
            </p:spPr>
            <p:txBody>
              <a:bodyPr>
                <a:normAutofit fontScale="62500" lnSpcReduction="20000"/>
              </a:bodyPr>
              <a:lstStyle/>
              <a:p>
                <a:pPr marL="342900" indent="-342900" fontAlgn="auto">
                  <a:spcBef>
                    <a:spcPct val="20000"/>
                  </a:spcBef>
                  <a:spcAft>
                    <a:spcPts val="0"/>
                  </a:spcAft>
                  <a:buFont typeface="Arial" pitchFamily="34" charset="0"/>
                  <a:buChar char="•"/>
                  <a:defRPr/>
                </a:pPr>
                <a:r>
                  <a:rPr lang="en-US" sz="3200" dirty="0">
                    <a:solidFill>
                      <a:schemeClr val="tx1">
                        <a:lumMod val="75000"/>
                        <a:lumOff val="25000"/>
                      </a:schemeClr>
                    </a:solidFill>
                    <a:latin typeface="+mn-lt"/>
                  </a:rPr>
                  <a:t>Baseline test: Data sources are accessed one after another.</a:t>
                </a:r>
              </a:p>
              <a:p>
                <a:pPr marL="342900" indent="-342900" fontAlgn="auto">
                  <a:spcBef>
                    <a:spcPct val="20000"/>
                  </a:spcBef>
                  <a:spcAft>
                    <a:spcPts val="0"/>
                  </a:spcAft>
                  <a:buFont typeface="Arial" pitchFamily="34" charset="0"/>
                  <a:buChar char="•"/>
                  <a:defRPr/>
                </a:pPr>
                <a:r>
                  <a:rPr lang="en-US" sz="3200" dirty="0">
                    <a:solidFill>
                      <a:schemeClr val="tx1">
                        <a:lumMod val="75000"/>
                        <a:lumOff val="25000"/>
                      </a:schemeClr>
                    </a:solidFill>
                    <a:latin typeface="+mn-lt"/>
                  </a:rPr>
                  <a:t>[Naturally] Unbalanced response times even for the same size of data</a:t>
                </a:r>
              </a:p>
              <a:p>
                <a:pPr marL="800100" lvl="1" indent="-342900" fontAlgn="auto">
                  <a:spcBef>
                    <a:spcPct val="20000"/>
                  </a:spcBef>
                  <a:spcAft>
                    <a:spcPts val="0"/>
                  </a:spcAft>
                  <a:buFont typeface="Arial" pitchFamily="34" charset="0"/>
                  <a:buChar char="•"/>
                  <a:defRPr/>
                </a:pPr>
                <a:r>
                  <a:rPr lang="en-US" sz="3200" dirty="0">
                    <a:solidFill>
                      <a:schemeClr val="tx1">
                        <a:lumMod val="75000"/>
                        <a:lumOff val="25000"/>
                      </a:schemeClr>
                    </a:solidFill>
                    <a:latin typeface="+mn-lt"/>
                  </a:rPr>
                  <a:t>Distinct data sources</a:t>
                </a:r>
              </a:p>
            </p:txBody>
          </p:sp>
          <p:grpSp>
            <p:nvGrpSpPr>
              <p:cNvPr id="3" name="Group 47"/>
              <p:cNvGrpSpPr>
                <a:grpSpLocks/>
              </p:cNvGrpSpPr>
              <p:nvPr/>
            </p:nvGrpSpPr>
            <p:grpSpPr bwMode="auto">
              <a:xfrm>
                <a:off x="3846513" y="2855913"/>
                <a:ext cx="439737" cy="14287"/>
                <a:chOff x="2743200" y="3898557"/>
                <a:chExt cx="420624" cy="14415"/>
              </a:xfrm>
            </p:grpSpPr>
            <p:cxnSp>
              <p:nvCxnSpPr>
                <p:cNvPr id="49" name="Straight Connector 48"/>
                <p:cNvCxnSpPr/>
                <p:nvPr/>
              </p:nvCxnSpPr>
              <p:spPr>
                <a:xfrm>
                  <a:off x="2743200" y="3898557"/>
                  <a:ext cx="42062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43200" y="3912972"/>
                  <a:ext cx="42062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50"/>
              <p:cNvGrpSpPr>
                <a:grpSpLocks/>
              </p:cNvGrpSpPr>
              <p:nvPr/>
            </p:nvGrpSpPr>
            <p:grpSpPr bwMode="auto">
              <a:xfrm>
                <a:off x="2728913" y="3886200"/>
                <a:ext cx="438150" cy="14288"/>
                <a:chOff x="2743200" y="3898557"/>
                <a:chExt cx="420624" cy="14415"/>
              </a:xfrm>
            </p:grpSpPr>
            <p:cxnSp>
              <p:nvCxnSpPr>
                <p:cNvPr id="52" name="Straight Connector 51"/>
                <p:cNvCxnSpPr/>
                <p:nvPr/>
              </p:nvCxnSpPr>
              <p:spPr>
                <a:xfrm>
                  <a:off x="2743200" y="3898557"/>
                  <a:ext cx="42062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743200" y="3912972"/>
                  <a:ext cx="42062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3"/>
              <p:cNvGrpSpPr>
                <a:grpSpLocks/>
              </p:cNvGrpSpPr>
              <p:nvPr/>
            </p:nvGrpSpPr>
            <p:grpSpPr bwMode="auto">
              <a:xfrm>
                <a:off x="2173288" y="4467225"/>
                <a:ext cx="438150" cy="14288"/>
                <a:chOff x="2743200" y="3898557"/>
                <a:chExt cx="420624" cy="14415"/>
              </a:xfrm>
            </p:grpSpPr>
            <p:cxnSp>
              <p:nvCxnSpPr>
                <p:cNvPr id="55" name="Straight Connector 54"/>
                <p:cNvCxnSpPr/>
                <p:nvPr/>
              </p:nvCxnSpPr>
              <p:spPr>
                <a:xfrm>
                  <a:off x="2743200" y="3898557"/>
                  <a:ext cx="42062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43200" y="3912972"/>
                  <a:ext cx="42062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56"/>
              <p:cNvGrpSpPr>
                <a:grpSpLocks/>
              </p:cNvGrpSpPr>
              <p:nvPr/>
            </p:nvGrpSpPr>
            <p:grpSpPr bwMode="auto">
              <a:xfrm>
                <a:off x="6075363" y="811213"/>
                <a:ext cx="438150" cy="14287"/>
                <a:chOff x="2743200" y="3898557"/>
                <a:chExt cx="420624" cy="14415"/>
              </a:xfrm>
            </p:grpSpPr>
            <p:cxnSp>
              <p:nvCxnSpPr>
                <p:cNvPr id="58" name="Straight Connector 57"/>
                <p:cNvCxnSpPr/>
                <p:nvPr/>
              </p:nvCxnSpPr>
              <p:spPr>
                <a:xfrm>
                  <a:off x="2743200" y="3898557"/>
                  <a:ext cx="42062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43200" y="3912972"/>
                  <a:ext cx="420624"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076" name="TextBox 21"/>
            <p:cNvSpPr txBox="1">
              <a:spLocks noChangeArrowheads="1"/>
            </p:cNvSpPr>
            <p:nvPr/>
          </p:nvSpPr>
          <p:spPr bwMode="auto">
            <a:xfrm>
              <a:off x="7010400" y="4953000"/>
              <a:ext cx="1676400" cy="461963"/>
            </a:xfrm>
            <a:prstGeom prst="rect">
              <a:avLst/>
            </a:prstGeom>
            <a:noFill/>
            <a:ln w="9525">
              <a:noFill/>
              <a:miter lim="800000"/>
              <a:headEnd/>
              <a:tailEnd/>
            </a:ln>
          </p:spPr>
          <p:txBody>
            <a:bodyPr>
              <a:spAutoFit/>
            </a:bodyPr>
            <a:lstStyle/>
            <a:p>
              <a:r>
                <a:rPr lang="en-US" sz="1200">
                  <a:solidFill>
                    <a:srgbClr val="0070C0"/>
                  </a:solidFill>
                </a:rPr>
                <a:t>Query sizes for each data source</a:t>
              </a:r>
            </a:p>
          </p:txBody>
        </p:sp>
        <p:cxnSp>
          <p:nvCxnSpPr>
            <p:cNvPr id="24" name="Straight Arrow Connector 23"/>
            <p:cNvCxnSpPr/>
            <p:nvPr/>
          </p:nvCxnSpPr>
          <p:spPr>
            <a:xfrm>
              <a:off x="6629400" y="5181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04800" y="76200"/>
            <a:ext cx="8686800" cy="6629400"/>
            <a:chOff x="304800" y="76200"/>
            <a:chExt cx="8686800" cy="6629400"/>
          </a:xfrm>
        </p:grpSpPr>
        <p:grpSp>
          <p:nvGrpSpPr>
            <p:cNvPr id="67" name="Group 9"/>
            <p:cNvGrpSpPr>
              <a:grpSpLocks/>
            </p:cNvGrpSpPr>
            <p:nvPr/>
          </p:nvGrpSpPr>
          <p:grpSpPr bwMode="auto">
            <a:xfrm>
              <a:off x="304800" y="76200"/>
              <a:ext cx="8686800" cy="6629400"/>
              <a:chOff x="152400" y="228600"/>
              <a:chExt cx="8686800" cy="6629400"/>
            </a:xfrm>
          </p:grpSpPr>
          <p:pic>
            <p:nvPicPr>
              <p:cNvPr id="82" name="Picture 4"/>
              <p:cNvPicPr>
                <a:picLocks noChangeAspect="1" noChangeArrowheads="1"/>
              </p:cNvPicPr>
              <p:nvPr/>
            </p:nvPicPr>
            <p:blipFill>
              <a:blip r:embed="rId4"/>
              <a:srcRect/>
              <a:stretch>
                <a:fillRect/>
              </a:stretch>
            </p:blipFill>
            <p:spPr bwMode="auto">
              <a:xfrm>
                <a:off x="1371600" y="228600"/>
                <a:ext cx="6019800" cy="5467350"/>
              </a:xfrm>
              <a:prstGeom prst="rect">
                <a:avLst/>
              </a:prstGeom>
              <a:noFill/>
              <a:ln w="9525">
                <a:noFill/>
                <a:miter lim="800000"/>
                <a:headEnd/>
                <a:tailEnd/>
              </a:ln>
            </p:spPr>
          </p:pic>
          <p:sp>
            <p:nvSpPr>
              <p:cNvPr id="83" name="Content Placeholder 2"/>
              <p:cNvSpPr txBox="1">
                <a:spLocks/>
              </p:cNvSpPr>
              <p:nvPr/>
            </p:nvSpPr>
            <p:spPr>
              <a:xfrm>
                <a:off x="152400" y="5638800"/>
                <a:ext cx="8686800" cy="1219200"/>
              </a:xfrm>
              <a:prstGeom prst="rect">
                <a:avLst/>
              </a:prstGeom>
            </p:spPr>
            <p:txBody>
              <a:bodyPr/>
              <a:lstStyle/>
              <a:p>
                <a:pPr marL="342900" indent="-342900" fontAlgn="auto">
                  <a:spcBef>
                    <a:spcPct val="20000"/>
                  </a:spcBef>
                  <a:spcAft>
                    <a:spcPts val="0"/>
                  </a:spcAft>
                  <a:buFont typeface="Arial" pitchFamily="34" charset="0"/>
                  <a:buChar char="•"/>
                  <a:defRPr/>
                </a:pPr>
                <a:r>
                  <a:rPr lang="en-US" dirty="0">
                    <a:solidFill>
                      <a:schemeClr val="tx1">
                        <a:lumMod val="75000"/>
                        <a:lumOff val="25000"/>
                      </a:schemeClr>
                    </a:solidFill>
                    <a:latin typeface="+mn-lt"/>
                  </a:rPr>
                  <a:t>Improved performance results by accessing data sources parallel</a:t>
                </a:r>
              </a:p>
              <a:p>
                <a:pPr marL="342900" indent="-342900" fontAlgn="auto">
                  <a:spcBef>
                    <a:spcPct val="20000"/>
                  </a:spcBef>
                  <a:spcAft>
                    <a:spcPts val="0"/>
                  </a:spcAft>
                  <a:buFont typeface="Arial" pitchFamily="34" charset="0"/>
                  <a:buChar char="•"/>
                  <a:defRPr/>
                </a:pPr>
                <a:r>
                  <a:rPr lang="en-US" dirty="0">
                    <a:solidFill>
                      <a:schemeClr val="tx1">
                        <a:lumMod val="75000"/>
                        <a:lumOff val="25000"/>
                      </a:schemeClr>
                    </a:solidFill>
                    <a:latin typeface="+mn-lt"/>
                  </a:rPr>
                  <a:t>The slowest data source’s response time defines the overall response time.</a:t>
                </a:r>
              </a:p>
              <a:p>
                <a:pPr marL="342900" indent="-342900" fontAlgn="auto">
                  <a:spcBef>
                    <a:spcPct val="20000"/>
                  </a:spcBef>
                  <a:spcAft>
                    <a:spcPts val="0"/>
                  </a:spcAft>
                  <a:buFont typeface="Arial" pitchFamily="34" charset="0"/>
                  <a:buChar char="•"/>
                  <a:defRPr/>
                </a:pPr>
                <a:r>
                  <a:rPr lang="en-US" dirty="0">
                    <a:solidFill>
                      <a:schemeClr val="tx1">
                        <a:lumMod val="75000"/>
                        <a:lumOff val="25000"/>
                      </a:schemeClr>
                    </a:solidFill>
                    <a:latin typeface="+mn-lt"/>
                  </a:rPr>
                  <a:t>Performance gain from parallel access increases as the response time difference between data sets decreases.</a:t>
                </a:r>
              </a:p>
            </p:txBody>
          </p:sp>
        </p:grpSp>
        <p:grpSp>
          <p:nvGrpSpPr>
            <p:cNvPr id="68" name="Group 29"/>
            <p:cNvGrpSpPr>
              <a:grpSpLocks/>
            </p:cNvGrpSpPr>
            <p:nvPr/>
          </p:nvGrpSpPr>
          <p:grpSpPr bwMode="auto">
            <a:xfrm>
              <a:off x="2630488" y="4406900"/>
              <a:ext cx="392112" cy="12700"/>
              <a:chOff x="2743621" y="3898214"/>
              <a:chExt cx="419472" cy="12700"/>
            </a:xfrm>
          </p:grpSpPr>
          <p:cxnSp>
            <p:nvCxnSpPr>
              <p:cNvPr id="80" name="Straight Connector 79"/>
              <p:cNvCxnSpPr/>
              <p:nvPr/>
            </p:nvCxnSpPr>
            <p:spPr>
              <a:xfrm>
                <a:off x="2743621" y="3898214"/>
                <a:ext cx="4194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743621" y="3910914"/>
                <a:ext cx="419472" cy="0"/>
              </a:xfrm>
              <a:prstGeom prst="line">
                <a:avLst/>
              </a:prstGeom>
              <a:ln w="12700">
                <a:solidFill>
                  <a:srgbClr val="5BFF5F"/>
                </a:solidFill>
              </a:ln>
            </p:spPr>
            <p:style>
              <a:lnRef idx="1">
                <a:schemeClr val="accent1"/>
              </a:lnRef>
              <a:fillRef idx="0">
                <a:schemeClr val="accent1"/>
              </a:fillRef>
              <a:effectRef idx="0">
                <a:schemeClr val="accent1"/>
              </a:effectRef>
              <a:fontRef idx="minor">
                <a:schemeClr val="tx1"/>
              </a:fontRef>
            </p:style>
          </p:cxnSp>
        </p:grpSp>
        <p:grpSp>
          <p:nvGrpSpPr>
            <p:cNvPr id="69" name="Group 38"/>
            <p:cNvGrpSpPr>
              <a:grpSpLocks/>
            </p:cNvGrpSpPr>
            <p:nvPr/>
          </p:nvGrpSpPr>
          <p:grpSpPr bwMode="auto">
            <a:xfrm>
              <a:off x="3151188" y="3810000"/>
              <a:ext cx="393700" cy="12357"/>
              <a:chOff x="2743200" y="4006771"/>
              <a:chExt cx="420624" cy="12357"/>
            </a:xfrm>
          </p:grpSpPr>
          <p:cxnSp>
            <p:nvCxnSpPr>
              <p:cNvPr id="78" name="Straight Connector 77"/>
              <p:cNvCxnSpPr/>
              <p:nvPr/>
            </p:nvCxnSpPr>
            <p:spPr>
              <a:xfrm>
                <a:off x="2743200" y="4006771"/>
                <a:ext cx="420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743200" y="4019128"/>
                <a:ext cx="420624" cy="0"/>
              </a:xfrm>
              <a:prstGeom prst="line">
                <a:avLst/>
              </a:prstGeom>
              <a:ln w="12700">
                <a:solidFill>
                  <a:srgbClr val="5BFF5F"/>
                </a:solidFill>
              </a:ln>
            </p:spPr>
            <p:style>
              <a:lnRef idx="1">
                <a:schemeClr val="accent1"/>
              </a:lnRef>
              <a:fillRef idx="0">
                <a:schemeClr val="accent1"/>
              </a:fillRef>
              <a:effectRef idx="0">
                <a:schemeClr val="accent1"/>
              </a:effectRef>
              <a:fontRef idx="minor">
                <a:schemeClr val="tx1"/>
              </a:fontRef>
            </p:style>
          </p:cxnSp>
        </p:grpSp>
        <p:grpSp>
          <p:nvGrpSpPr>
            <p:cNvPr id="70" name="Group 41"/>
            <p:cNvGrpSpPr>
              <a:grpSpLocks/>
            </p:cNvGrpSpPr>
            <p:nvPr/>
          </p:nvGrpSpPr>
          <p:grpSpPr bwMode="auto">
            <a:xfrm>
              <a:off x="4191000" y="2819400"/>
              <a:ext cx="393700" cy="11875"/>
              <a:chOff x="2743200" y="4006771"/>
              <a:chExt cx="420624" cy="11875"/>
            </a:xfrm>
          </p:grpSpPr>
          <p:cxnSp>
            <p:nvCxnSpPr>
              <p:cNvPr id="76" name="Straight Connector 75"/>
              <p:cNvCxnSpPr/>
              <p:nvPr/>
            </p:nvCxnSpPr>
            <p:spPr>
              <a:xfrm>
                <a:off x="2743200" y="4006771"/>
                <a:ext cx="42062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743200" y="4018646"/>
                <a:ext cx="420624" cy="0"/>
              </a:xfrm>
              <a:prstGeom prst="line">
                <a:avLst/>
              </a:prstGeom>
              <a:ln w="12700">
                <a:solidFill>
                  <a:srgbClr val="5BFF5F"/>
                </a:solidFill>
              </a:ln>
            </p:spPr>
            <p:style>
              <a:lnRef idx="1">
                <a:schemeClr val="accent1"/>
              </a:lnRef>
              <a:fillRef idx="0">
                <a:schemeClr val="accent1"/>
              </a:fillRef>
              <a:effectRef idx="0">
                <a:schemeClr val="accent1"/>
              </a:effectRef>
              <a:fontRef idx="minor">
                <a:schemeClr val="tx1"/>
              </a:fontRef>
            </p:style>
          </p:cxnSp>
        </p:grpSp>
        <p:grpSp>
          <p:nvGrpSpPr>
            <p:cNvPr id="71" name="Group 44"/>
            <p:cNvGrpSpPr>
              <a:grpSpLocks/>
            </p:cNvGrpSpPr>
            <p:nvPr/>
          </p:nvGrpSpPr>
          <p:grpSpPr bwMode="auto">
            <a:xfrm>
              <a:off x="6261100" y="788988"/>
              <a:ext cx="392113" cy="12700"/>
              <a:chOff x="2743569" y="3898773"/>
              <a:chExt cx="419470" cy="12700"/>
            </a:xfrm>
          </p:grpSpPr>
          <p:cxnSp>
            <p:nvCxnSpPr>
              <p:cNvPr id="74" name="Straight Connector 73"/>
              <p:cNvCxnSpPr/>
              <p:nvPr/>
            </p:nvCxnSpPr>
            <p:spPr>
              <a:xfrm>
                <a:off x="2743569" y="3898773"/>
                <a:ext cx="41947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743569" y="3911473"/>
                <a:ext cx="419470" cy="0"/>
              </a:xfrm>
              <a:prstGeom prst="line">
                <a:avLst/>
              </a:prstGeom>
              <a:ln w="19050">
                <a:solidFill>
                  <a:srgbClr val="5BFF5F"/>
                </a:solidFill>
              </a:ln>
            </p:spPr>
            <p:style>
              <a:lnRef idx="1">
                <a:schemeClr val="accent1"/>
              </a:lnRef>
              <a:fillRef idx="0">
                <a:schemeClr val="accent1"/>
              </a:fillRef>
              <a:effectRef idx="0">
                <a:schemeClr val="accent1"/>
              </a:effectRef>
              <a:fontRef idx="minor">
                <a:schemeClr val="tx1"/>
              </a:fontRef>
            </p:style>
          </p:cxnSp>
        </p:grpSp>
        <p:sp>
          <p:nvSpPr>
            <p:cNvPr id="72" name="TextBox 17"/>
            <p:cNvSpPr txBox="1">
              <a:spLocks noChangeArrowheads="1"/>
            </p:cNvSpPr>
            <p:nvPr/>
          </p:nvSpPr>
          <p:spPr bwMode="auto">
            <a:xfrm>
              <a:off x="7162800" y="4800600"/>
              <a:ext cx="1676400" cy="461963"/>
            </a:xfrm>
            <a:prstGeom prst="rect">
              <a:avLst/>
            </a:prstGeom>
            <a:noFill/>
            <a:ln w="9525">
              <a:noFill/>
              <a:miter lim="800000"/>
              <a:headEnd/>
              <a:tailEnd/>
            </a:ln>
          </p:spPr>
          <p:txBody>
            <a:bodyPr>
              <a:spAutoFit/>
            </a:bodyPr>
            <a:lstStyle/>
            <a:p>
              <a:r>
                <a:rPr lang="en-US" sz="1200">
                  <a:solidFill>
                    <a:srgbClr val="0070C0"/>
                  </a:solidFill>
                </a:rPr>
                <a:t>Query sizes for each data source</a:t>
              </a:r>
            </a:p>
          </p:txBody>
        </p:sp>
        <p:cxnSp>
          <p:nvCxnSpPr>
            <p:cNvPr id="73" name="Straight Arrow Connector 72"/>
            <p:cNvCxnSpPr/>
            <p:nvPr/>
          </p:nvCxnSpPr>
          <p:spPr>
            <a:xfrm>
              <a:off x="6781800" y="5029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 calcmode="lin" valueType="num">
                                      <p:cBhvr additive="base">
                                        <p:cTn id="10" dur="500" fill="hold"/>
                                        <p:tgtEl>
                                          <p:spTgt spid="66"/>
                                        </p:tgtEl>
                                        <p:attrNameLst>
                                          <p:attrName>ppt_x</p:attrName>
                                        </p:attrNameLst>
                                      </p:cBhvr>
                                      <p:tavLst>
                                        <p:tav tm="0">
                                          <p:val>
                                            <p:strVal val="#ppt_x"/>
                                          </p:val>
                                        </p:tav>
                                        <p:tav tm="100000">
                                          <p:val>
                                            <p:strVal val="#ppt_x"/>
                                          </p:val>
                                        </p:tav>
                                      </p:tavLst>
                                    </p:anim>
                                    <p:anim calcmode="lin" valueType="num">
                                      <p:cBhvr additive="base">
                                        <p:cTn id="1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srcRect/>
          <a:stretch>
            <a:fillRect/>
          </a:stretch>
        </p:blipFill>
        <p:spPr bwMode="auto">
          <a:xfrm>
            <a:off x="1066800" y="0"/>
            <a:ext cx="6477000" cy="5257800"/>
          </a:xfrm>
          <a:prstGeom prst="rect">
            <a:avLst/>
          </a:prstGeom>
          <a:noFill/>
          <a:ln w="9525">
            <a:noFill/>
            <a:miter lim="800000"/>
            <a:headEnd/>
            <a:tailEnd/>
          </a:ln>
        </p:spPr>
      </p:pic>
      <p:sp>
        <p:nvSpPr>
          <p:cNvPr id="7" name="Content Placeholder 2"/>
          <p:cNvSpPr>
            <a:spLocks noGrp="1"/>
          </p:cNvSpPr>
          <p:nvPr>
            <p:ph idx="1"/>
          </p:nvPr>
        </p:nvSpPr>
        <p:spPr>
          <a:xfrm>
            <a:off x="304800" y="5029200"/>
            <a:ext cx="8686800" cy="1828800"/>
          </a:xfrm>
          <a:solidFill>
            <a:schemeClr val="bg1"/>
          </a:solidFill>
        </p:spPr>
        <p:txBody>
          <a:bodyPr rtlCol="0">
            <a:normAutofit fontScale="92500" lnSpcReduction="10000"/>
          </a:bodyPr>
          <a:lstStyle/>
          <a:p>
            <a:pPr eaLnBrk="1" fontAlgn="auto" hangingPunct="1">
              <a:spcAft>
                <a:spcPts val="0"/>
              </a:spcAft>
              <a:buFont typeface="Arial" pitchFamily="34" charset="0"/>
              <a:buChar char="•"/>
              <a:defRPr/>
            </a:pPr>
            <a:r>
              <a:rPr lang="en-US" sz="2000" u="sng" dirty="0" smtClean="0">
                <a:solidFill>
                  <a:schemeClr val="tx1">
                    <a:lumMod val="75000"/>
                    <a:lumOff val="25000"/>
                  </a:schemeClr>
                </a:solidFill>
              </a:rPr>
              <a:t>Further</a:t>
            </a:r>
            <a:r>
              <a:rPr lang="en-US" sz="2000" dirty="0" smtClean="0">
                <a:solidFill>
                  <a:schemeClr val="tx1">
                    <a:lumMod val="75000"/>
                    <a:lumOff val="25000"/>
                  </a:schemeClr>
                </a:solidFill>
              </a:rPr>
              <a:t> improvement: Applying adaptive parallel query optimization technique for </a:t>
            </a:r>
            <a:r>
              <a:rPr lang="en-US" sz="2000" i="1" dirty="0" smtClean="0">
                <a:solidFill>
                  <a:schemeClr val="tx1">
                    <a:lumMod val="75000"/>
                    <a:lumOff val="25000"/>
                  </a:schemeClr>
                </a:solidFill>
              </a:rPr>
              <a:t>individual</a:t>
            </a:r>
            <a:r>
              <a:rPr lang="en-US" sz="2000" dirty="0" smtClean="0">
                <a:solidFill>
                  <a:schemeClr val="tx1">
                    <a:lumMod val="75000"/>
                    <a:lumOff val="25000"/>
                  </a:schemeClr>
                </a:solidFill>
              </a:rPr>
              <a:t> data sets. </a:t>
            </a:r>
          </a:p>
          <a:p>
            <a:pPr eaLnBrk="1" fontAlgn="auto" hangingPunct="1">
              <a:spcAft>
                <a:spcPts val="0"/>
              </a:spcAft>
              <a:buFont typeface="Arial" pitchFamily="34" charset="0"/>
              <a:buChar char="•"/>
              <a:defRPr/>
            </a:pPr>
            <a:r>
              <a:rPr lang="en-US" sz="2000" dirty="0" smtClean="0">
                <a:solidFill>
                  <a:schemeClr val="tx1">
                    <a:lumMod val="75000"/>
                    <a:lumOff val="25000"/>
                  </a:schemeClr>
                </a:solidFill>
              </a:rPr>
              <a:t>WT for </a:t>
            </a:r>
            <a:r>
              <a:rPr lang="en-US" sz="2000" i="1" dirty="0" smtClean="0">
                <a:solidFill>
                  <a:srgbClr val="002060"/>
                </a:solidFill>
              </a:rPr>
              <a:t>state boundaries</a:t>
            </a:r>
            <a:r>
              <a:rPr lang="en-US" sz="2000" dirty="0" smtClean="0"/>
              <a:t>: [</a:t>
            </a:r>
            <a:r>
              <a:rPr lang="en-US" sz="2000" dirty="0" err="1" smtClean="0">
                <a:solidFill>
                  <a:schemeClr val="tx1">
                    <a:lumMod val="75000"/>
                    <a:lumOff val="25000"/>
                  </a:schemeClr>
                </a:solidFill>
              </a:rPr>
              <a:t>partition_size</a:t>
            </a:r>
            <a:r>
              <a:rPr lang="en-US" sz="2000" dirty="0" smtClean="0">
                <a:solidFill>
                  <a:schemeClr val="tx1">
                    <a:lumMod val="75000"/>
                    <a:lumOff val="25000"/>
                  </a:schemeClr>
                </a:solidFill>
              </a:rPr>
              <a:t>=2MB and </a:t>
            </a:r>
            <a:r>
              <a:rPr lang="en-US" sz="2000" dirty="0" err="1" smtClean="0">
                <a:solidFill>
                  <a:schemeClr val="tx1">
                    <a:lumMod val="75000"/>
                    <a:lumOff val="25000"/>
                  </a:schemeClr>
                </a:solidFill>
              </a:rPr>
              <a:t>error_rate</a:t>
            </a:r>
            <a:r>
              <a:rPr lang="en-US" sz="2000" dirty="0" smtClean="0">
                <a:solidFill>
                  <a:schemeClr val="tx1">
                    <a:lumMod val="75000"/>
                    <a:lumOff val="25000"/>
                  </a:schemeClr>
                </a:solidFill>
              </a:rPr>
              <a:t>=1.0</a:t>
            </a:r>
            <a:r>
              <a:rPr lang="en-US" sz="2000" dirty="0" smtClean="0"/>
              <a:t>]</a:t>
            </a:r>
          </a:p>
          <a:p>
            <a:pPr lvl="1" eaLnBrk="1" fontAlgn="auto" hangingPunct="1">
              <a:spcAft>
                <a:spcPts val="0"/>
              </a:spcAft>
              <a:buFont typeface="Arial" pitchFamily="34" charset="0"/>
              <a:buChar char="•"/>
              <a:defRPr/>
            </a:pPr>
            <a:r>
              <a:rPr lang="en-US" sz="1600" dirty="0" smtClean="0">
                <a:solidFill>
                  <a:schemeClr val="tx1">
                    <a:lumMod val="75000"/>
                    <a:lumOff val="25000"/>
                  </a:schemeClr>
                </a:solidFill>
              </a:rPr>
              <a:t>Data sources: frameworkwfs.usgs.gov and gridfarm18.ucs.indiana.edu</a:t>
            </a:r>
          </a:p>
          <a:p>
            <a:pPr eaLnBrk="1" fontAlgn="auto" hangingPunct="1">
              <a:spcAft>
                <a:spcPts val="0"/>
              </a:spcAft>
              <a:buFont typeface="Arial" pitchFamily="34" charset="0"/>
              <a:buChar char="•"/>
              <a:defRPr/>
            </a:pPr>
            <a:r>
              <a:rPr lang="en-US" sz="2000" dirty="0" smtClean="0">
                <a:solidFill>
                  <a:schemeClr val="tx1">
                    <a:lumMod val="75000"/>
                    <a:lumOff val="25000"/>
                  </a:schemeClr>
                </a:solidFill>
              </a:rPr>
              <a:t>WT for </a:t>
            </a:r>
            <a:r>
              <a:rPr lang="en-US" sz="2000" i="1" dirty="0" smtClean="0">
                <a:solidFill>
                  <a:srgbClr val="002060"/>
                </a:solidFill>
              </a:rPr>
              <a:t>earthquake seismic data</a:t>
            </a:r>
            <a:r>
              <a:rPr lang="en-US" sz="2000" dirty="0" smtClean="0"/>
              <a:t>: [</a:t>
            </a:r>
            <a:r>
              <a:rPr lang="en-US" sz="2000" dirty="0" err="1" smtClean="0">
                <a:solidFill>
                  <a:schemeClr val="tx1">
                    <a:lumMod val="75000"/>
                    <a:lumOff val="25000"/>
                  </a:schemeClr>
                </a:solidFill>
              </a:rPr>
              <a:t>partition_size</a:t>
            </a:r>
            <a:r>
              <a:rPr lang="en-US" sz="2000" dirty="0" smtClean="0">
                <a:solidFill>
                  <a:schemeClr val="tx1">
                    <a:lumMod val="75000"/>
                    <a:lumOff val="25000"/>
                  </a:schemeClr>
                </a:solidFill>
              </a:rPr>
              <a:t>=1MB and </a:t>
            </a:r>
            <a:r>
              <a:rPr lang="en-US" sz="2000" dirty="0" err="1" smtClean="0">
                <a:solidFill>
                  <a:schemeClr val="tx1">
                    <a:lumMod val="75000"/>
                    <a:lumOff val="25000"/>
                  </a:schemeClr>
                </a:solidFill>
              </a:rPr>
              <a:t>error_rate</a:t>
            </a:r>
            <a:r>
              <a:rPr lang="en-US" sz="2000" dirty="0" smtClean="0">
                <a:solidFill>
                  <a:schemeClr val="tx1">
                    <a:lumMod val="75000"/>
                    <a:lumOff val="25000"/>
                  </a:schemeClr>
                </a:solidFill>
              </a:rPr>
              <a:t>=0.2</a:t>
            </a:r>
            <a:r>
              <a:rPr lang="en-US" sz="2000" dirty="0" smtClean="0"/>
              <a:t>]</a:t>
            </a:r>
          </a:p>
          <a:p>
            <a:pPr lvl="1" eaLnBrk="1" fontAlgn="auto" hangingPunct="1">
              <a:spcAft>
                <a:spcPts val="0"/>
              </a:spcAft>
              <a:buFont typeface="Arial" pitchFamily="34" charset="0"/>
              <a:buChar char="•"/>
              <a:defRPr/>
            </a:pPr>
            <a:r>
              <a:rPr lang="en-US" sz="1600" dirty="0" smtClean="0">
                <a:solidFill>
                  <a:schemeClr val="tx1">
                    <a:lumMod val="75000"/>
                    <a:lumOff val="25000"/>
                  </a:schemeClr>
                </a:solidFill>
              </a:rPr>
              <a:t>Data sources: gridfarm12.ucs.indiana.edu and gf.17.ucs.indiana.edu</a:t>
            </a:r>
          </a:p>
        </p:txBody>
      </p:sp>
      <p:grpSp>
        <p:nvGrpSpPr>
          <p:cNvPr id="36" name="Group 35"/>
          <p:cNvGrpSpPr/>
          <p:nvPr/>
        </p:nvGrpSpPr>
        <p:grpSpPr>
          <a:xfrm>
            <a:off x="2251075" y="3835400"/>
            <a:ext cx="420688" cy="12700"/>
            <a:chOff x="2251075" y="3835400"/>
            <a:chExt cx="420688" cy="12700"/>
          </a:xfrm>
        </p:grpSpPr>
        <p:cxnSp>
          <p:nvCxnSpPr>
            <p:cNvPr id="11" name="Straight Connector 10"/>
            <p:cNvCxnSpPr/>
            <p:nvPr/>
          </p:nvCxnSpPr>
          <p:spPr bwMode="auto">
            <a:xfrm>
              <a:off x="2251075" y="3835400"/>
              <a:ext cx="4206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2251075" y="3848100"/>
              <a:ext cx="420688" cy="0"/>
            </a:xfrm>
            <a:prstGeom prst="line">
              <a:avLst/>
            </a:prstGeom>
            <a:ln w="12700">
              <a:solidFill>
                <a:srgbClr val="5BFF5F"/>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800350" y="3149600"/>
            <a:ext cx="438150" cy="12700"/>
            <a:chOff x="2800350" y="3149600"/>
            <a:chExt cx="438150" cy="12700"/>
          </a:xfrm>
        </p:grpSpPr>
        <p:cxnSp>
          <p:nvCxnSpPr>
            <p:cNvPr id="14" name="Straight Connector 13"/>
            <p:cNvCxnSpPr/>
            <p:nvPr/>
          </p:nvCxnSpPr>
          <p:spPr bwMode="auto">
            <a:xfrm>
              <a:off x="2800350" y="3149600"/>
              <a:ext cx="4381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2800350" y="3162300"/>
              <a:ext cx="438150" cy="0"/>
            </a:xfrm>
            <a:prstGeom prst="line">
              <a:avLst/>
            </a:prstGeom>
            <a:ln w="12700">
              <a:solidFill>
                <a:srgbClr val="5BFF5F"/>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917950" y="2082800"/>
            <a:ext cx="438150" cy="12700"/>
            <a:chOff x="3917950" y="2082800"/>
            <a:chExt cx="438150" cy="12700"/>
          </a:xfrm>
        </p:grpSpPr>
        <p:cxnSp>
          <p:nvCxnSpPr>
            <p:cNvPr id="17" name="Straight Connector 16"/>
            <p:cNvCxnSpPr/>
            <p:nvPr/>
          </p:nvCxnSpPr>
          <p:spPr bwMode="auto">
            <a:xfrm>
              <a:off x="3917950" y="2082800"/>
              <a:ext cx="4381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3917950" y="2095500"/>
              <a:ext cx="438150" cy="0"/>
            </a:xfrm>
            <a:prstGeom prst="line">
              <a:avLst/>
            </a:prstGeom>
            <a:ln w="12700">
              <a:solidFill>
                <a:srgbClr val="5BFF5F"/>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153150" y="673100"/>
            <a:ext cx="438150" cy="12700"/>
            <a:chOff x="6153150" y="673100"/>
            <a:chExt cx="438150" cy="12700"/>
          </a:xfrm>
        </p:grpSpPr>
        <p:cxnSp>
          <p:nvCxnSpPr>
            <p:cNvPr id="20" name="Straight Connector 19"/>
            <p:cNvCxnSpPr/>
            <p:nvPr/>
          </p:nvCxnSpPr>
          <p:spPr bwMode="auto">
            <a:xfrm>
              <a:off x="6153150" y="673100"/>
              <a:ext cx="4381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6153150" y="685800"/>
              <a:ext cx="438150" cy="0"/>
            </a:xfrm>
            <a:prstGeom prst="line">
              <a:avLst/>
            </a:prstGeom>
            <a:ln w="19050">
              <a:solidFill>
                <a:srgbClr val="5BFF5F"/>
              </a:solidFill>
            </a:ln>
          </p:spPr>
          <p:style>
            <a:lnRef idx="1">
              <a:schemeClr val="accent1"/>
            </a:lnRef>
            <a:fillRef idx="0">
              <a:schemeClr val="accent1"/>
            </a:fillRef>
            <a:effectRef idx="0">
              <a:schemeClr val="accent1"/>
            </a:effectRef>
            <a:fontRef idx="minor">
              <a:schemeClr val="tx1"/>
            </a:fontRef>
          </p:style>
        </p:cxnSp>
      </p:grpSp>
      <p:pic>
        <p:nvPicPr>
          <p:cNvPr id="37" name="Picture 2"/>
          <p:cNvPicPr>
            <a:picLocks noChangeAspect="1" noChangeArrowheads="1"/>
          </p:cNvPicPr>
          <p:nvPr/>
        </p:nvPicPr>
        <p:blipFill>
          <a:blip r:embed="rId4"/>
          <a:srcRect/>
          <a:stretch>
            <a:fillRect/>
          </a:stretch>
        </p:blipFill>
        <p:spPr bwMode="auto">
          <a:xfrm>
            <a:off x="1219200" y="561975"/>
            <a:ext cx="6553200" cy="5457825"/>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fld id="{052F8F49-F254-4492-A20D-AEE6D2E281C5}"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7">
                                            <p:txEl>
                                              <p:pRg st="0" end="0"/>
                                            </p:txEl>
                                          </p:spTgt>
                                        </p:tgtEl>
                                      </p:cBhvr>
                                    </p:animEffect>
                                    <p:set>
                                      <p:cBhvr>
                                        <p:cTn id="10" dur="1" fill="hold">
                                          <p:stCondLst>
                                            <p:cond delay="499"/>
                                          </p:stCondLst>
                                        </p:cTn>
                                        <p:tgtEl>
                                          <p:spTgt spid="7">
                                            <p:txEl>
                                              <p:pRg st="0" end="0"/>
                                            </p:txEl>
                                          </p:spTgt>
                                        </p:tgtEl>
                                        <p:attrNameLst>
                                          <p:attrName>style.visibility</p:attrName>
                                        </p:attrNameLst>
                                      </p:cBhvr>
                                      <p:to>
                                        <p:strVal val="hidden"/>
                                      </p:to>
                                    </p:set>
                                  </p:childTnLst>
                                </p:cTn>
                              </p:par>
                              <p:par>
                                <p:cTn id="11" presetID="4" presetClass="exit" presetSubtype="16" fill="hold" grpId="0" nodeType="withEffect">
                                  <p:stCondLst>
                                    <p:cond delay="0"/>
                                  </p:stCondLst>
                                  <p:childTnLst>
                                    <p:animEffect transition="out" filter="box(in)">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4" presetClass="exit" presetSubtype="16" fill="hold" grpId="0" nodeType="withEffect">
                                  <p:stCondLst>
                                    <p:cond delay="0"/>
                                  </p:stCondLst>
                                  <p:childTnLst>
                                    <p:animEffect transition="out" filter="box(in)">
                                      <p:cBhvr>
                                        <p:cTn id="15" dur="500"/>
                                        <p:tgtEl>
                                          <p:spTgt spid="7">
                                            <p:txEl>
                                              <p:pRg st="2" end="2"/>
                                            </p:txEl>
                                          </p:spTgt>
                                        </p:tgtEl>
                                      </p:cBhvr>
                                    </p:animEffect>
                                    <p:set>
                                      <p:cBhvr>
                                        <p:cTn id="16" dur="1" fill="hold">
                                          <p:stCondLst>
                                            <p:cond delay="499"/>
                                          </p:stCondLst>
                                        </p:cTn>
                                        <p:tgtEl>
                                          <p:spTgt spid="7">
                                            <p:txEl>
                                              <p:pRg st="2" end="2"/>
                                            </p:txEl>
                                          </p:spTgt>
                                        </p:tgtEl>
                                        <p:attrNameLst>
                                          <p:attrName>style.visibility</p:attrName>
                                        </p:attrNameLst>
                                      </p:cBhvr>
                                      <p:to>
                                        <p:strVal val="hidden"/>
                                      </p:to>
                                    </p:set>
                                  </p:childTnLst>
                                </p:cTn>
                              </p:par>
                              <p:par>
                                <p:cTn id="17" presetID="4" presetClass="exit" presetSubtype="16" fill="hold" grpId="0" nodeType="withEffect">
                                  <p:stCondLst>
                                    <p:cond delay="0"/>
                                  </p:stCondLst>
                                  <p:childTnLst>
                                    <p:animEffect transition="out" filter="box(in)">
                                      <p:cBhvr>
                                        <p:cTn id="18" dur="500"/>
                                        <p:tgtEl>
                                          <p:spTgt spid="7">
                                            <p:txEl>
                                              <p:pRg st="3" end="3"/>
                                            </p:txEl>
                                          </p:spTgt>
                                        </p:tgtEl>
                                      </p:cBhvr>
                                    </p:animEffect>
                                    <p:set>
                                      <p:cBhvr>
                                        <p:cTn id="19" dur="1" fill="hold">
                                          <p:stCondLst>
                                            <p:cond delay="499"/>
                                          </p:stCondLst>
                                        </p:cTn>
                                        <p:tgtEl>
                                          <p:spTgt spid="7">
                                            <p:txEl>
                                              <p:pRg st="3" end="3"/>
                                            </p:txEl>
                                          </p:spTgt>
                                        </p:tgtEl>
                                        <p:attrNameLst>
                                          <p:attrName>style.visibility</p:attrName>
                                        </p:attrNameLst>
                                      </p:cBhvr>
                                      <p:to>
                                        <p:strVal val="hidden"/>
                                      </p:to>
                                    </p:set>
                                  </p:childTnLst>
                                </p:cTn>
                              </p:par>
                              <p:par>
                                <p:cTn id="20" presetID="4" presetClass="exit" presetSubtype="16" fill="hold" grpId="0" nodeType="withEffect">
                                  <p:stCondLst>
                                    <p:cond delay="0"/>
                                  </p:stCondLst>
                                  <p:childTnLst>
                                    <p:animEffect transition="out" filter="box(in)">
                                      <p:cBhvr>
                                        <p:cTn id="21" dur="500"/>
                                        <p:tgtEl>
                                          <p:spTgt spid="7">
                                            <p:txEl>
                                              <p:pRg st="4" end="4"/>
                                            </p:txEl>
                                          </p:spTgt>
                                        </p:tgtEl>
                                      </p:cBhvr>
                                    </p:animEffect>
                                    <p:set>
                                      <p:cBhvr>
                                        <p:cTn id="22" dur="1" fill="hold">
                                          <p:stCondLst>
                                            <p:cond delay="499"/>
                                          </p:stCondLst>
                                        </p:cTn>
                                        <p:tgtEl>
                                          <p:spTgt spid="7">
                                            <p:txEl>
                                              <p:pRg st="4" end="4"/>
                                            </p:txEl>
                                          </p:spTgt>
                                        </p:tgtEl>
                                        <p:attrNameLst>
                                          <p:attrName>style.visibility</p:attrName>
                                        </p:attrNameLst>
                                      </p:cBhvr>
                                      <p:to>
                                        <p:strVal val="hidden"/>
                                      </p:to>
                                    </p:set>
                                  </p:childTnLst>
                                </p:cTn>
                              </p:par>
                              <p:par>
                                <p:cTn id="23" presetID="4" presetClass="exit" presetSubtype="16" fill="hold" grpId="0" nodeType="withEffect">
                                  <p:stCondLst>
                                    <p:cond delay="0"/>
                                  </p:stCondLst>
                                  <p:childTnLst>
                                    <p:animEffect transition="out" filter="box(in)">
                                      <p:cBhvr>
                                        <p:cTn id="24" dur="500"/>
                                        <p:tgtEl>
                                          <p:spTgt spid="7">
                                            <p:bg/>
                                          </p:spTgt>
                                        </p:tgtEl>
                                      </p:cBhvr>
                                    </p:animEffect>
                                    <p:set>
                                      <p:cBhvr>
                                        <p:cTn id="25" dur="1" fill="hold">
                                          <p:stCondLst>
                                            <p:cond delay="499"/>
                                          </p:stCondLst>
                                        </p:cTn>
                                        <p:tgtEl>
                                          <p:spTgt spid="7">
                                            <p:bg/>
                                          </p:spTgt>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36"/>
                                        </p:tgtEl>
                                      </p:cBhvr>
                                    </p:animEffect>
                                    <p:set>
                                      <p:cBhvr>
                                        <p:cTn id="28" dur="1" fill="hold">
                                          <p:stCondLst>
                                            <p:cond delay="499"/>
                                          </p:stCondLst>
                                        </p:cTn>
                                        <p:tgtEl>
                                          <p:spTgt spid="36"/>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par>
                                <p:cTn id="38" presetID="2" presetClass="entr" presetSubtype="4"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 of the Architecture </a:t>
            </a:r>
            <a:endParaRPr lang="en-US" dirty="0"/>
          </a:p>
        </p:txBody>
      </p:sp>
      <p:sp>
        <p:nvSpPr>
          <p:cNvPr id="3" name="Content Placeholder 2"/>
          <p:cNvSpPr>
            <a:spLocks noGrp="1"/>
          </p:cNvSpPr>
          <p:nvPr>
            <p:ph idx="1"/>
          </p:nvPr>
        </p:nvSpPr>
        <p:spPr>
          <a:xfrm>
            <a:off x="457200" y="1524000"/>
            <a:ext cx="8305800" cy="4724400"/>
          </a:xfrm>
        </p:spPr>
        <p:txBody>
          <a:bodyPr>
            <a:normAutofit fontScale="70000" lnSpcReduction="20000"/>
          </a:bodyPr>
          <a:lstStyle/>
          <a:p>
            <a:r>
              <a:rPr lang="en-US" dirty="0" smtClean="0">
                <a:solidFill>
                  <a:schemeClr val="tx1">
                    <a:lumMod val="75000"/>
                    <a:lumOff val="25000"/>
                  </a:schemeClr>
                </a:solidFill>
              </a:rPr>
              <a:t>Federator’s natural characteristics allow optimized parallel processing</a:t>
            </a:r>
          </a:p>
          <a:p>
            <a:pPr lvl="1"/>
            <a:r>
              <a:rPr lang="en-US" dirty="0" smtClean="0">
                <a:solidFill>
                  <a:schemeClr val="tx1">
                    <a:lumMod val="75000"/>
                    <a:lumOff val="25000"/>
                  </a:schemeClr>
                </a:solidFill>
              </a:rPr>
              <a:t>Inherently datasets come from separate data sources</a:t>
            </a:r>
          </a:p>
          <a:p>
            <a:pPr lvl="1"/>
            <a:r>
              <a:rPr lang="en-US" dirty="0" smtClean="0">
                <a:solidFill>
                  <a:schemeClr val="tx1">
                    <a:lumMod val="75000"/>
                    <a:lumOff val="25000"/>
                  </a:schemeClr>
                </a:solidFill>
              </a:rPr>
              <a:t>Individual dataset decomposition and parallel processing</a:t>
            </a:r>
            <a:endParaRPr lang="en-US" sz="1900" dirty="0" smtClean="0">
              <a:solidFill>
                <a:schemeClr val="tx1">
                  <a:lumMod val="75000"/>
                  <a:lumOff val="25000"/>
                </a:schemeClr>
              </a:solidFill>
            </a:endParaRP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Parallelized the range queries by using data partitioning (to reduce synchronization) and dynamic load balancing (to improve speedup)</a:t>
            </a:r>
          </a:p>
          <a:p>
            <a:pPr lvl="1"/>
            <a:r>
              <a:rPr lang="en-US" dirty="0" smtClean="0">
                <a:solidFill>
                  <a:schemeClr val="tx1">
                    <a:lumMod val="75000"/>
                    <a:lumOff val="25000"/>
                  </a:schemeClr>
                </a:solidFill>
              </a:rPr>
              <a:t>Approximation of the workloads through WT</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Success of the parallel access/query is based on how well we share the workload with worker nodes.</a:t>
            </a:r>
            <a:endParaRPr lang="en-US" sz="1400" dirty="0" smtClean="0">
              <a:solidFill>
                <a:schemeClr val="tx1">
                  <a:lumMod val="75000"/>
                  <a:lumOff val="25000"/>
                </a:schemeClr>
              </a:solidFill>
            </a:endParaRP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Modular: Extensible with any third-party OGC compliant data service</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Enables the use of large data in Geo-science Grid applications in a responsive manner.</a:t>
            </a:r>
            <a:endParaRPr lang="en-US" sz="15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Generalizing the Problem Domain</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4648200" y="1219200"/>
            <a:ext cx="4191000" cy="5181600"/>
          </a:xfrm>
        </p:spPr>
        <p:txBody>
          <a:bodyPr>
            <a:normAutofit fontScale="70000" lnSpcReduction="20000"/>
          </a:bodyPr>
          <a:lstStyle/>
          <a:p>
            <a:pPr lvl="0">
              <a:defRPr/>
            </a:pPr>
            <a:r>
              <a:rPr lang="en-US" dirty="0" smtClean="0">
                <a:solidFill>
                  <a:schemeClr val="tx1">
                    <a:lumMod val="75000"/>
                    <a:lumOff val="25000"/>
                  </a:schemeClr>
                </a:solidFill>
              </a:rPr>
              <a:t>GIS-style information model can be redefined in any application area such as Chemistry and Astronomy</a:t>
            </a:r>
          </a:p>
          <a:p>
            <a:pPr lvl="1">
              <a:defRPr/>
            </a:pPr>
            <a:r>
              <a:rPr lang="en-US" dirty="0" smtClean="0">
                <a:solidFill>
                  <a:schemeClr val="tx1">
                    <a:lumMod val="75000"/>
                    <a:lumOff val="25000"/>
                  </a:schemeClr>
                </a:solidFill>
              </a:rPr>
              <a:t>Application Specific Information Systems (</a:t>
            </a:r>
            <a:r>
              <a:rPr lang="en-US" b="1" dirty="0" smtClean="0">
                <a:solidFill>
                  <a:schemeClr val="tx1">
                    <a:lumMod val="75000"/>
                    <a:lumOff val="25000"/>
                  </a:schemeClr>
                </a:solidFill>
              </a:rPr>
              <a:t>ASIS</a:t>
            </a:r>
            <a:r>
              <a:rPr lang="en-US" dirty="0" smtClean="0">
                <a:solidFill>
                  <a:schemeClr val="tx1">
                    <a:lumMod val="75000"/>
                    <a:lumOff val="25000"/>
                  </a:schemeClr>
                </a:solidFill>
              </a:rPr>
              <a:t>).</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Querying heterogeneous data sources as a single resource</a:t>
            </a:r>
          </a:p>
          <a:p>
            <a:pPr lvl="1"/>
            <a:r>
              <a:rPr lang="en-US" dirty="0" smtClean="0">
                <a:solidFill>
                  <a:schemeClr val="tx1">
                    <a:lumMod val="75000"/>
                    <a:lumOff val="25000"/>
                  </a:schemeClr>
                </a:solidFill>
              </a:rPr>
              <a:t>Heterogeneous: Local resource controls the definition of data</a:t>
            </a:r>
          </a:p>
          <a:p>
            <a:pPr lvl="1"/>
            <a:r>
              <a:rPr lang="en-US" dirty="0" smtClean="0">
                <a:solidFill>
                  <a:schemeClr val="tx1">
                    <a:lumMod val="75000"/>
                    <a:lumOff val="25000"/>
                  </a:schemeClr>
                </a:solidFill>
              </a:rPr>
              <a:t>Single resource: Removing the hassle of individually accessing each data source</a:t>
            </a:r>
          </a:p>
          <a:p>
            <a:r>
              <a:rPr lang="en-US" dirty="0" smtClean="0">
                <a:solidFill>
                  <a:schemeClr val="tx1">
                    <a:lumMod val="75000"/>
                    <a:lumOff val="25000"/>
                  </a:schemeClr>
                </a:solidFill>
              </a:rPr>
              <a:t>Data is always at its originating source</a:t>
            </a:r>
          </a:p>
        </p:txBody>
      </p:sp>
      <p:sp>
        <p:nvSpPr>
          <p:cNvPr id="38915" name="Rectangle 1027">
            <a:hlinkClick r:id="rId3"/>
          </p:cNvPr>
          <p:cNvSpPr>
            <a:spLocks noChangeArrowheads="1"/>
          </p:cNvSpPr>
          <p:nvPr/>
        </p:nvSpPr>
        <p:spPr bwMode="auto">
          <a:xfrm>
            <a:off x="1524000" y="2865437"/>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560637"/>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524000"/>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sp>
        <p:nvSpPr>
          <p:cNvPr id="38921" name="Line 1033"/>
          <p:cNvSpPr>
            <a:spLocks noChangeShapeType="1"/>
          </p:cNvSpPr>
          <p:nvPr/>
        </p:nvSpPr>
        <p:spPr bwMode="auto">
          <a:xfrm flipV="1">
            <a:off x="2209800" y="1905000"/>
            <a:ext cx="0" cy="609600"/>
          </a:xfrm>
          <a:prstGeom prst="line">
            <a:avLst/>
          </a:prstGeom>
          <a:noFill/>
          <a:ln w="28575">
            <a:solidFill>
              <a:schemeClr val="accent1"/>
            </a:solidFill>
            <a:round/>
            <a:headEnd type="triangle" w="med" len="med"/>
            <a:tailEnd type="triangle" w="med" len="med"/>
          </a:ln>
          <a:effectLst/>
        </p:spPr>
        <p:txBody>
          <a:bodyPr wrap="none" anchor="ctr"/>
          <a:lstStyle/>
          <a:p>
            <a:endParaRPr lang="en-US"/>
          </a:p>
        </p:txBody>
      </p:sp>
      <p:grpSp>
        <p:nvGrpSpPr>
          <p:cNvPr id="2" name="Group 1038"/>
          <p:cNvGrpSpPr>
            <a:grpSpLocks/>
          </p:cNvGrpSpPr>
          <p:nvPr/>
        </p:nvGrpSpPr>
        <p:grpSpPr bwMode="auto">
          <a:xfrm>
            <a:off x="1816100" y="4889500"/>
            <a:ext cx="698500" cy="596900"/>
            <a:chOff x="2544" y="3168"/>
            <a:chExt cx="480" cy="480"/>
          </a:xfrm>
          <a:solidFill>
            <a:schemeClr val="accent2"/>
          </a:solidFill>
        </p:grpSpPr>
        <p:sp>
          <p:nvSpPr>
            <p:cNvPr id="38927" name="AutoShape 1039"/>
            <p:cNvSpPr>
              <a:spLocks noChangeArrowheads="1"/>
            </p:cNvSpPr>
            <p:nvPr/>
          </p:nvSpPr>
          <p:spPr bwMode="auto">
            <a:xfrm>
              <a:off x="2640" y="3168"/>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8" name="AutoShape 1040"/>
            <p:cNvSpPr>
              <a:spLocks noChangeArrowheads="1"/>
            </p:cNvSpPr>
            <p:nvPr/>
          </p:nvSpPr>
          <p:spPr bwMode="auto">
            <a:xfrm>
              <a:off x="2592" y="3216"/>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9" name="AutoShape 1041"/>
            <p:cNvSpPr>
              <a:spLocks noChangeArrowheads="1"/>
            </p:cNvSpPr>
            <p:nvPr/>
          </p:nvSpPr>
          <p:spPr bwMode="auto">
            <a:xfrm>
              <a:off x="2544" y="3264"/>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grpSp>
      <p:sp>
        <p:nvSpPr>
          <p:cNvPr id="38930" name="Text Box 1042"/>
          <p:cNvSpPr txBox="1">
            <a:spLocks noChangeArrowheads="1"/>
          </p:cNvSpPr>
          <p:nvPr/>
        </p:nvSpPr>
        <p:spPr bwMode="auto">
          <a:xfrm>
            <a:off x="1708299" y="5105400"/>
            <a:ext cx="711200" cy="304800"/>
          </a:xfrm>
          <a:prstGeom prst="rect">
            <a:avLst/>
          </a:prstGeom>
          <a:noFill/>
          <a:ln w="12700">
            <a:noFill/>
            <a:miter lim="800000"/>
            <a:headEnd/>
            <a:tailEnd/>
          </a:ln>
          <a:effectLst/>
        </p:spPr>
        <p:txBody>
          <a:bodyPr>
            <a:spAutoFit/>
          </a:bodyPr>
          <a:lstStyle/>
          <a:p>
            <a:pPr algn="l"/>
            <a:r>
              <a:rPr lang="en-US" sz="1400" dirty="0">
                <a:solidFill>
                  <a:srgbClr val="002060"/>
                </a:solidFill>
                <a:latin typeface="Helvetica" pitchFamily="34" charset="0"/>
              </a:rPr>
              <a:t>  </a:t>
            </a:r>
            <a:r>
              <a:rPr lang="en-US" sz="1400" b="1" dirty="0">
                <a:solidFill>
                  <a:srgbClr val="002060"/>
                </a:solidFill>
                <a:latin typeface="Helvetica" pitchFamily="34" charset="0"/>
              </a:rPr>
              <a:t>Files</a:t>
            </a:r>
            <a:endParaRPr lang="en-US" sz="1400" dirty="0">
              <a:solidFill>
                <a:srgbClr val="002060"/>
              </a:solidFill>
              <a:latin typeface="Helvetica" pitchFamily="34" charset="0"/>
            </a:endParaRPr>
          </a:p>
        </p:txBody>
      </p:sp>
      <p:grpSp>
        <p:nvGrpSpPr>
          <p:cNvPr id="3" name="Group 1043"/>
          <p:cNvGrpSpPr>
            <a:grpSpLocks/>
          </p:cNvGrpSpPr>
          <p:nvPr/>
        </p:nvGrpSpPr>
        <p:grpSpPr bwMode="auto">
          <a:xfrm>
            <a:off x="3429000" y="4953000"/>
            <a:ext cx="685800" cy="685800"/>
            <a:chOff x="3456" y="2688"/>
            <a:chExt cx="528" cy="381"/>
          </a:xfrm>
          <a:solidFill>
            <a:schemeClr val="accent2"/>
          </a:solidFill>
        </p:grpSpPr>
        <p:sp>
          <p:nvSpPr>
            <p:cNvPr id="38932" name="AutoShape 1044"/>
            <p:cNvSpPr>
              <a:spLocks noChangeArrowheads="1"/>
            </p:cNvSpPr>
            <p:nvPr/>
          </p:nvSpPr>
          <p:spPr bwMode="auto">
            <a:xfrm>
              <a:off x="3456" y="2688"/>
              <a:ext cx="528" cy="381"/>
            </a:xfrm>
            <a:prstGeom prst="flowChartMultidocumen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33" name="Text Box 1045"/>
            <p:cNvSpPr txBox="1">
              <a:spLocks noChangeArrowheads="1"/>
            </p:cNvSpPr>
            <p:nvPr/>
          </p:nvSpPr>
          <p:spPr bwMode="auto">
            <a:xfrm>
              <a:off x="3513" y="2784"/>
              <a:ext cx="337" cy="15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rIns="0">
              <a:spAutoFit/>
            </a:bodyPr>
            <a:lstStyle/>
            <a:p>
              <a:pPr algn="l"/>
              <a:r>
                <a:rPr lang="en-US" sz="1200" b="1" dirty="0">
                  <a:solidFill>
                    <a:srgbClr val="002060"/>
                  </a:solidFill>
                  <a:latin typeface="Helvetica" pitchFamily="34" charset="0"/>
                </a:rPr>
                <a:t>WWW</a:t>
              </a:r>
              <a:endParaRPr lang="en-US" sz="1200" dirty="0">
                <a:solidFill>
                  <a:srgbClr val="002060"/>
                </a:solidFill>
                <a:latin typeface="Helvetica" pitchFamily="34" charset="0"/>
              </a:endParaRPr>
            </a:p>
          </p:txBody>
        </p:sp>
      </p:grpSp>
      <p:sp>
        <p:nvSpPr>
          <p:cNvPr id="38937" name="Text Box 1049"/>
          <p:cNvSpPr txBox="1">
            <a:spLocks noChangeArrowheads="1"/>
          </p:cNvSpPr>
          <p:nvPr/>
        </p:nvSpPr>
        <p:spPr bwMode="auto">
          <a:xfrm>
            <a:off x="152400" y="4494213"/>
            <a:ext cx="982961"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pPr algn="l"/>
            <a:r>
              <a:rPr lang="en-US" sz="1600" dirty="0" smtClean="0">
                <a:solidFill>
                  <a:srgbClr val="000000"/>
                </a:solidFill>
                <a:latin typeface="Helvetica" pitchFamily="34" charset="0"/>
              </a:rPr>
              <a:t>Mediator</a:t>
            </a:r>
            <a:endParaRPr lang="en-US" sz="1600" dirty="0">
              <a:solidFill>
                <a:srgbClr val="000000"/>
              </a:solidFill>
              <a:latin typeface="Helvetica" pitchFamily="34" charset="0"/>
            </a:endParaRPr>
          </a:p>
        </p:txBody>
      </p:sp>
      <p:sp>
        <p:nvSpPr>
          <p:cNvPr id="38938" name="Text Box 1050"/>
          <p:cNvSpPr txBox="1">
            <a:spLocks noChangeArrowheads="1"/>
          </p:cNvSpPr>
          <p:nvPr/>
        </p:nvSpPr>
        <p:spPr bwMode="auto">
          <a:xfrm>
            <a:off x="1828800" y="4494213"/>
            <a:ext cx="982961"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Mediator</a:t>
            </a:r>
          </a:p>
        </p:txBody>
      </p:sp>
      <p:sp>
        <p:nvSpPr>
          <p:cNvPr id="38939" name="Text Box 1051"/>
          <p:cNvSpPr txBox="1">
            <a:spLocks noChangeArrowheads="1"/>
          </p:cNvSpPr>
          <p:nvPr/>
        </p:nvSpPr>
        <p:spPr bwMode="auto">
          <a:xfrm>
            <a:off x="3352800" y="4494213"/>
            <a:ext cx="982961"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Mediator</a:t>
            </a: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0" y="5638800"/>
            <a:ext cx="4572000" cy="646331"/>
          </a:xfrm>
          <a:prstGeom prst="rect">
            <a:avLst/>
          </a:prstGeom>
          <a:noFill/>
        </p:spPr>
        <p:txBody>
          <a:bodyPr wrap="square" rtlCol="0">
            <a:spAutoFit/>
          </a:bodyPr>
          <a:lstStyle/>
          <a:p>
            <a:pPr algn="ctr"/>
            <a:r>
              <a:rPr lang="en-US" dirty="0" smtClean="0">
                <a:solidFill>
                  <a:schemeClr val="accent3">
                    <a:lumMod val="50000"/>
                  </a:schemeClr>
                </a:solidFill>
                <a:latin typeface="Times New Roman" pitchFamily="18" charset="0"/>
                <a:cs typeface="Times New Roman" pitchFamily="18" charset="0"/>
              </a:rPr>
              <a:t>Transparent/federated query and display of distributed heterogeneous data sources</a:t>
            </a:r>
            <a:endParaRPr lang="en-US" dirty="0">
              <a:solidFill>
                <a:schemeClr val="accent3">
                  <a:lumMod val="50000"/>
                </a:schemeClr>
              </a:solidFill>
              <a:latin typeface="Times New Roman" pitchFamily="18" charset="0"/>
              <a:cs typeface="Times New Roman" pitchFamily="18" charset="0"/>
            </a:endParaRPr>
          </a:p>
        </p:txBody>
      </p:sp>
      <p:cxnSp>
        <p:nvCxnSpPr>
          <p:cNvPr id="40" name="Straight Arrow Connector 39"/>
          <p:cNvCxnSpPr>
            <a:stCxn id="38937" idx="0"/>
          </p:cNvCxnSpPr>
          <p:nvPr/>
        </p:nvCxnSpPr>
        <p:spPr>
          <a:xfrm rot="5400000" flipH="1" flipV="1">
            <a:off x="703737" y="3597749"/>
            <a:ext cx="836608" cy="95632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8938" idx="0"/>
            <a:endCxn id="38915" idx="2"/>
          </p:cNvCxnSpPr>
          <p:nvPr/>
        </p:nvCxnSpPr>
        <p:spPr>
          <a:xfrm rot="16200000" flipV="1">
            <a:off x="1846735" y="4020666"/>
            <a:ext cx="836613" cy="110481"/>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8939" idx="0"/>
          </p:cNvCxnSpPr>
          <p:nvPr/>
        </p:nvCxnSpPr>
        <p:spPr>
          <a:xfrm rot="16200000" flipV="1">
            <a:off x="2913536" y="3563468"/>
            <a:ext cx="836612" cy="102487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381000" y="5029200"/>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28</a:t>
            </a:fld>
            <a:endParaRPr lang="en-US"/>
          </a:p>
        </p:txBody>
      </p:sp>
      <p:sp>
        <p:nvSpPr>
          <p:cNvPr id="27" name="AutoShape 17"/>
          <p:cNvSpPr>
            <a:spLocks noChangeArrowheads="1"/>
          </p:cNvSpPr>
          <p:nvPr/>
        </p:nvSpPr>
        <p:spPr bwMode="auto">
          <a:xfrm>
            <a:off x="1954213" y="2231164"/>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endParaRPr>
          </a:p>
        </p:txBody>
      </p:sp>
      <p:sp>
        <p:nvSpPr>
          <p:cNvPr id="28" name="AutoShape 18"/>
          <p:cNvSpPr>
            <a:spLocks noChangeArrowheads="1"/>
          </p:cNvSpPr>
          <p:nvPr/>
        </p:nvSpPr>
        <p:spPr bwMode="auto">
          <a:xfrm>
            <a:off x="1954213" y="2159726"/>
            <a:ext cx="484187" cy="93663"/>
          </a:xfrm>
          <a:prstGeom prst="parallelogram">
            <a:avLst>
              <a:gd name="adj" fmla="val 129730"/>
            </a:avLst>
          </a:prstGeom>
          <a:ln>
            <a:headEnd/>
            <a:tailEnd/>
          </a:ln>
        </p:spPr>
        <p:style>
          <a:lnRef idx="3">
            <a:schemeClr val="lt1"/>
          </a:lnRef>
          <a:fillRef idx="1">
            <a:schemeClr val="accent3"/>
          </a:fillRef>
          <a:effectRef idx="1">
            <a:schemeClr val="accent3"/>
          </a:effectRef>
          <a:fontRef idx="minor">
            <a:schemeClr val="lt1"/>
          </a:fontRef>
        </p:style>
        <p:txBody>
          <a:bodyPr lIns="56721" tIns="28356" rIns="56721" bIns="28356"/>
          <a:lstStyle/>
          <a:p>
            <a:pPr fontAlgn="auto">
              <a:spcBef>
                <a:spcPts val="0"/>
              </a:spcBef>
              <a:spcAft>
                <a:spcPts val="0"/>
              </a:spcAft>
              <a:defRPr/>
            </a:pPr>
            <a:endParaRPr lang="en-US"/>
          </a:p>
        </p:txBody>
      </p:sp>
      <p:sp>
        <p:nvSpPr>
          <p:cNvPr id="29" name="AutoShape 18"/>
          <p:cNvSpPr>
            <a:spLocks noChangeArrowheads="1"/>
          </p:cNvSpPr>
          <p:nvPr/>
        </p:nvSpPr>
        <p:spPr bwMode="auto">
          <a:xfrm>
            <a:off x="1954213" y="2083526"/>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fontAlgn="auto">
              <a:spcBef>
                <a:spcPts val="0"/>
              </a:spcBef>
              <a:spcAft>
                <a:spcPts val="0"/>
              </a:spcAft>
              <a:defRPr/>
            </a:pPr>
            <a:endParaRPr lang="en-US"/>
          </a:p>
        </p:txBody>
      </p:sp>
      <p:sp>
        <p:nvSpPr>
          <p:cNvPr id="30" name="AutoShape 18"/>
          <p:cNvSpPr>
            <a:spLocks noChangeArrowheads="1"/>
          </p:cNvSpPr>
          <p:nvPr/>
        </p:nvSpPr>
        <p:spPr bwMode="auto">
          <a:xfrm>
            <a:off x="1344613" y="3537811"/>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fontAlgn="auto">
              <a:spcBef>
                <a:spcPts val="0"/>
              </a:spcBef>
              <a:spcAft>
                <a:spcPts val="0"/>
              </a:spcAft>
              <a:defRPr/>
            </a:pPr>
            <a:endParaRPr lang="en-US"/>
          </a:p>
        </p:txBody>
      </p:sp>
      <p:sp>
        <p:nvSpPr>
          <p:cNvPr id="31" name="AutoShape 17"/>
          <p:cNvSpPr>
            <a:spLocks noChangeArrowheads="1"/>
          </p:cNvSpPr>
          <p:nvPr/>
        </p:nvSpPr>
        <p:spPr bwMode="auto">
          <a:xfrm>
            <a:off x="2563813" y="3518263"/>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endParaRPr>
          </a:p>
        </p:txBody>
      </p:sp>
      <p:sp>
        <p:nvSpPr>
          <p:cNvPr id="32" name="AutoShape 18"/>
          <p:cNvSpPr>
            <a:spLocks noChangeArrowheads="1"/>
          </p:cNvSpPr>
          <p:nvPr/>
        </p:nvSpPr>
        <p:spPr bwMode="auto">
          <a:xfrm>
            <a:off x="1954213" y="3531326"/>
            <a:ext cx="484187" cy="93663"/>
          </a:xfrm>
          <a:prstGeom prst="parallelogram">
            <a:avLst>
              <a:gd name="adj" fmla="val 129730"/>
            </a:avLst>
          </a:prstGeom>
          <a:ln>
            <a:headEnd/>
            <a:tailEnd/>
          </a:ln>
        </p:spPr>
        <p:style>
          <a:lnRef idx="3">
            <a:schemeClr val="lt1"/>
          </a:lnRef>
          <a:fillRef idx="1">
            <a:schemeClr val="accent3"/>
          </a:fillRef>
          <a:effectRef idx="1">
            <a:schemeClr val="accent3"/>
          </a:effectRef>
          <a:fontRef idx="minor">
            <a:schemeClr val="lt1"/>
          </a:fontRef>
        </p:style>
        <p:txBody>
          <a:bodyPr lIns="56721" tIns="28356" rIns="56721" bIns="28356"/>
          <a:lstStyle/>
          <a:p>
            <a:pPr fontAlgn="auto">
              <a:spcBef>
                <a:spcPts val="0"/>
              </a:spcBef>
              <a:spcAft>
                <a:spcPts val="0"/>
              </a:spcAft>
              <a:defRPr/>
            </a:pPr>
            <a:endParaRPr lang="en-US"/>
          </a:p>
        </p:txBody>
      </p:sp>
      <p:sp>
        <p:nvSpPr>
          <p:cNvPr id="33" name="TextBox 32"/>
          <p:cNvSpPr txBox="1"/>
          <p:nvPr/>
        </p:nvSpPr>
        <p:spPr>
          <a:xfrm>
            <a:off x="533400" y="3886200"/>
            <a:ext cx="3429000" cy="523220"/>
          </a:xfrm>
          <a:prstGeom prst="rect">
            <a:avLst/>
          </a:prstGeom>
          <a:noFill/>
        </p:spPr>
        <p:txBody>
          <a:bodyPr wrap="square" rtlCol="0">
            <a:spAutoFit/>
          </a:bodyPr>
          <a:lstStyle/>
          <a:p>
            <a:pPr algn="ctr"/>
            <a:r>
              <a:rPr lang="en-US" sz="1400" i="1" dirty="0" smtClean="0"/>
              <a:t>Standard service interfaces and </a:t>
            </a:r>
          </a:p>
          <a:p>
            <a:pPr algn="ctr"/>
            <a:r>
              <a:rPr lang="en-US" sz="1400" i="1" dirty="0" smtClean="0"/>
              <a:t>common data models</a:t>
            </a:r>
            <a:endParaRPr lang="en-US" sz="14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Architectural Requirements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800600"/>
          </a:xfrm>
        </p:spPr>
        <p:txBody>
          <a:bodyPr>
            <a:normAutofit fontScale="85000" lnSpcReduction="20000"/>
          </a:bodyPr>
          <a:lstStyle/>
          <a:p>
            <a:r>
              <a:rPr lang="en-US" sz="2600" dirty="0" smtClean="0">
                <a:solidFill>
                  <a:srgbClr val="C00000"/>
                </a:solidFill>
              </a:rPr>
              <a:t>Constraints</a:t>
            </a:r>
            <a:r>
              <a:rPr lang="en-US" sz="2600" dirty="0" smtClean="0">
                <a:solidFill>
                  <a:schemeClr val="tx1">
                    <a:lumMod val="75000"/>
                    <a:lumOff val="25000"/>
                  </a:schemeClr>
                </a:solidFill>
              </a:rPr>
              <a:t>: Each domain has its own set of attributes to describe the data and services. </a:t>
            </a:r>
            <a:endParaRPr lang="en-US" sz="2300" dirty="0" smtClean="0">
              <a:solidFill>
                <a:schemeClr val="tx1">
                  <a:lumMod val="75000"/>
                  <a:lumOff val="25000"/>
                </a:schemeClr>
              </a:solidFill>
            </a:endParaRPr>
          </a:p>
          <a:p>
            <a:endParaRPr lang="en-US" sz="1700" dirty="0" smtClean="0">
              <a:solidFill>
                <a:schemeClr val="tx1">
                  <a:lumMod val="75000"/>
                  <a:lumOff val="25000"/>
                </a:schemeClr>
              </a:solidFill>
            </a:endParaRPr>
          </a:p>
          <a:p>
            <a:pPr marL="971550" lvl="1" indent="-514350">
              <a:buFont typeface="+mj-lt"/>
              <a:buAutoNum type="arabicPeriod"/>
            </a:pPr>
            <a:r>
              <a:rPr lang="en-US" dirty="0" smtClean="0">
                <a:solidFill>
                  <a:schemeClr val="tx1">
                    <a:lumMod val="75000"/>
                    <a:lumOff val="25000"/>
                  </a:schemeClr>
                </a:solidFill>
              </a:rPr>
              <a:t>Defining a core language (such as </a:t>
            </a:r>
            <a:r>
              <a:rPr lang="en-US" dirty="0" smtClean="0">
                <a:solidFill>
                  <a:srgbClr val="002060"/>
                </a:solidFill>
              </a:rPr>
              <a:t>GML</a:t>
            </a:r>
            <a:r>
              <a:rPr lang="en-US" dirty="0" smtClean="0">
                <a:solidFill>
                  <a:schemeClr val="tx1">
                    <a:lumMod val="75000"/>
                    <a:lumOff val="25000"/>
                  </a:schemeClr>
                </a:solidFill>
              </a:rPr>
              <a:t>) </a:t>
            </a:r>
          </a:p>
          <a:p>
            <a:pPr marL="1371600" lvl="2" indent="-514350"/>
            <a:r>
              <a:rPr lang="en-US" dirty="0" smtClean="0">
                <a:solidFill>
                  <a:schemeClr val="tx1">
                    <a:lumMod val="75000"/>
                    <a:lumOff val="25000"/>
                  </a:schemeClr>
                </a:solidFill>
              </a:rPr>
              <a:t>Expressing the primitives of the domain</a:t>
            </a:r>
          </a:p>
          <a:p>
            <a:pPr marL="1371600" lvl="2" indent="-514350"/>
            <a:r>
              <a:rPr lang="en-US" dirty="0" smtClean="0">
                <a:solidFill>
                  <a:schemeClr val="tx1">
                    <a:lumMod val="75000"/>
                    <a:lumOff val="25000"/>
                  </a:schemeClr>
                </a:solidFill>
              </a:rPr>
              <a:t>Domain specific encoding of common data</a:t>
            </a:r>
          </a:p>
          <a:p>
            <a:pPr lvl="1"/>
            <a:endParaRPr lang="en-US" sz="1300" dirty="0" smtClean="0">
              <a:solidFill>
                <a:schemeClr val="tx1">
                  <a:lumMod val="75000"/>
                  <a:lumOff val="25000"/>
                </a:schemeClr>
              </a:solidFill>
            </a:endParaRPr>
          </a:p>
          <a:p>
            <a:pPr marL="971550" lvl="1" indent="-514350">
              <a:buFont typeface="+mj-lt"/>
              <a:buAutoNum type="arabicPeriod" startAt="2"/>
            </a:pPr>
            <a:r>
              <a:rPr lang="en-US" dirty="0" smtClean="0">
                <a:solidFill>
                  <a:schemeClr val="tx1">
                    <a:lumMod val="75000"/>
                    <a:lumOff val="25000"/>
                  </a:schemeClr>
                </a:solidFill>
              </a:rPr>
              <a:t>Key service components (such as </a:t>
            </a:r>
            <a:r>
              <a:rPr lang="en-US" dirty="0" smtClean="0">
                <a:solidFill>
                  <a:srgbClr val="002060"/>
                </a:solidFill>
              </a:rPr>
              <a:t>WMS</a:t>
            </a:r>
            <a:r>
              <a:rPr lang="en-US" dirty="0" smtClean="0">
                <a:solidFill>
                  <a:schemeClr val="tx1">
                    <a:lumMod val="75000"/>
                    <a:lumOff val="25000"/>
                  </a:schemeClr>
                </a:solidFill>
              </a:rPr>
              <a:t> and </a:t>
            </a:r>
            <a:r>
              <a:rPr lang="en-US" dirty="0" smtClean="0">
                <a:solidFill>
                  <a:srgbClr val="002060"/>
                </a:solidFill>
              </a:rPr>
              <a:t>WFS</a:t>
            </a:r>
            <a:r>
              <a:rPr lang="en-US" dirty="0" smtClean="0">
                <a:solidFill>
                  <a:schemeClr val="tx1">
                    <a:lumMod val="75000"/>
                    <a:lumOff val="25000"/>
                  </a:schemeClr>
                </a:solidFill>
              </a:rPr>
              <a:t>)</a:t>
            </a:r>
          </a:p>
          <a:p>
            <a:pPr marL="1371600" lvl="2" indent="-514350"/>
            <a:r>
              <a:rPr lang="en-US" dirty="0" smtClean="0">
                <a:solidFill>
                  <a:schemeClr val="tx1">
                    <a:lumMod val="75000"/>
                    <a:lumOff val="25000"/>
                  </a:schemeClr>
                </a:solidFill>
              </a:rPr>
              <a:t>Service type mediating heterogeneous data into the system as a common data model and std service interfaces</a:t>
            </a:r>
          </a:p>
          <a:p>
            <a:pPr marL="1371600" lvl="2" indent="-514350"/>
            <a:r>
              <a:rPr lang="en-US" dirty="0" smtClean="0">
                <a:solidFill>
                  <a:schemeClr val="tx1">
                    <a:lumMod val="75000"/>
                    <a:lumOff val="25000"/>
                  </a:schemeClr>
                </a:solidFill>
              </a:rPr>
              <a:t>Service type enabling rendering of common data model in a display format </a:t>
            </a:r>
          </a:p>
          <a:p>
            <a:pPr marL="971550" lvl="1" indent="-514350"/>
            <a:endParaRPr lang="en-US" sz="1300" dirty="0" smtClean="0">
              <a:solidFill>
                <a:schemeClr val="tx1">
                  <a:lumMod val="75000"/>
                  <a:lumOff val="25000"/>
                </a:schemeClr>
              </a:solidFill>
            </a:endParaRPr>
          </a:p>
          <a:p>
            <a:pPr marL="971550" lvl="1" indent="-514350">
              <a:buFont typeface="+mj-lt"/>
              <a:buAutoNum type="arabicPeriod" startAt="3"/>
            </a:pPr>
            <a:r>
              <a:rPr lang="en-US" dirty="0" smtClean="0">
                <a:solidFill>
                  <a:schemeClr val="tx1">
                    <a:lumMod val="75000"/>
                    <a:lumOff val="25000"/>
                  </a:schemeClr>
                </a:solidFill>
              </a:rPr>
              <a:t>The </a:t>
            </a:r>
            <a:r>
              <a:rPr lang="en-US" dirty="0" smtClean="0">
                <a:solidFill>
                  <a:srgbClr val="002060"/>
                </a:solidFill>
              </a:rPr>
              <a:t>capability</a:t>
            </a:r>
            <a:r>
              <a:rPr lang="en-US" dirty="0" smtClean="0">
                <a:solidFill>
                  <a:schemeClr val="tx1">
                    <a:lumMod val="75000"/>
                    <a:lumOff val="25000"/>
                  </a:schemeClr>
                </a:solidFill>
              </a:rPr>
              <a:t> file for each key service component</a:t>
            </a:r>
          </a:p>
          <a:p>
            <a:pPr marL="1371600" lvl="2" indent="-514350"/>
            <a:r>
              <a:rPr lang="en-US" dirty="0" smtClean="0">
                <a:solidFill>
                  <a:schemeClr val="tx1">
                    <a:lumMod val="75000"/>
                    <a:lumOff val="25000"/>
                  </a:schemeClr>
                </a:solidFill>
              </a:rPr>
              <a:t>Enabling inter-service communication to link services for the federation</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Federated </a:t>
            </a:r>
            <a:br>
              <a:rPr lang="en-US" sz="3600" dirty="0" smtClean="0">
                <a:solidFill>
                  <a:schemeClr val="tx1">
                    <a:lumMod val="75000"/>
                    <a:lumOff val="25000"/>
                  </a:schemeClr>
                </a:solidFill>
                <a:effectLst>
                  <a:outerShdw blurRad="38100" dist="38100" dir="2700000" algn="tl">
                    <a:srgbClr val="000000">
                      <a:alpha val="43137"/>
                    </a:srgbClr>
                  </a:outerShdw>
                </a:effectLst>
              </a:rPr>
            </a:br>
            <a:r>
              <a:rPr lang="en-US" sz="3600" dirty="0" smtClean="0">
                <a:solidFill>
                  <a:schemeClr val="tx1">
                    <a:lumMod val="75000"/>
                    <a:lumOff val="25000"/>
                  </a:schemeClr>
                </a:solidFill>
                <a:effectLst>
                  <a:outerShdw blurRad="38100" dist="38100" dir="2700000" algn="tl">
                    <a:srgbClr val="000000">
                      <a:alpha val="43137"/>
                    </a:srgbClr>
                  </a:outerShdw>
                </a:effectLst>
              </a:rPr>
              <a:t>Geographic Information Systems (GIS)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91000" y="1447800"/>
            <a:ext cx="4876800" cy="5029200"/>
          </a:xfrm>
        </p:spPr>
        <p:txBody>
          <a:bodyPr>
            <a:noAutofit/>
          </a:bodyPr>
          <a:lstStyle/>
          <a:p>
            <a:pPr marL="342860" indent="-342860" defTabSz="914293" fontAlgn="auto">
              <a:spcAft>
                <a:spcPts val="0"/>
              </a:spcAft>
              <a:defRPr/>
            </a:pPr>
            <a:r>
              <a:rPr lang="en-US" sz="2000" b="1" dirty="0" smtClean="0">
                <a:solidFill>
                  <a:schemeClr val="tx1">
                    <a:lumMod val="75000"/>
                    <a:lumOff val="25000"/>
                  </a:schemeClr>
                </a:solidFill>
              </a:rPr>
              <a:t>GIS</a:t>
            </a:r>
            <a:r>
              <a:rPr lang="en-US" sz="2000" dirty="0" smtClean="0">
                <a:solidFill>
                  <a:schemeClr val="tx1">
                    <a:lumMod val="75000"/>
                    <a:lumOff val="25000"/>
                  </a:schemeClr>
                </a:solidFill>
              </a:rPr>
              <a:t> is a system for creating, storing, sharing,  analyzing and displaying geo-data and associated attributes. </a:t>
            </a:r>
          </a:p>
          <a:p>
            <a:pPr marL="342860" indent="-342860" defTabSz="914293" fontAlgn="auto">
              <a:spcAft>
                <a:spcPts val="0"/>
              </a:spcAft>
              <a:defRPr/>
            </a:pPr>
            <a:endParaRPr lang="en-US" sz="1200" dirty="0" smtClean="0">
              <a:solidFill>
                <a:schemeClr val="tx1">
                  <a:lumMod val="75000"/>
                  <a:lumOff val="25000"/>
                </a:schemeClr>
              </a:solidFill>
            </a:endParaRPr>
          </a:p>
          <a:p>
            <a:pPr marL="342860" indent="-342860" defTabSz="914293" fontAlgn="auto">
              <a:spcAft>
                <a:spcPts val="0"/>
              </a:spcAft>
              <a:defRPr/>
            </a:pPr>
            <a:r>
              <a:rPr lang="en-US" sz="2000" dirty="0" smtClean="0">
                <a:solidFill>
                  <a:schemeClr val="tx1">
                    <a:lumMod val="75000"/>
                    <a:lumOff val="25000"/>
                  </a:schemeClr>
                </a:solidFill>
              </a:rPr>
              <a:t>From centralized systems to collaborative distributed systems</a:t>
            </a:r>
          </a:p>
          <a:p>
            <a:pPr marL="742910" lvl="1" indent="-342860" defTabSz="914293">
              <a:defRPr/>
            </a:pPr>
            <a:r>
              <a:rPr lang="en-US" sz="1800" dirty="0" smtClean="0">
                <a:solidFill>
                  <a:schemeClr val="tx1">
                    <a:lumMod val="75000"/>
                    <a:lumOff val="25000"/>
                  </a:schemeClr>
                </a:solidFill>
              </a:rPr>
              <a:t>Various client-server models, databases, HTTP, FTP</a:t>
            </a:r>
          </a:p>
          <a:p>
            <a:pPr marL="342860" indent="-342860" defTabSz="914293" fontAlgn="auto">
              <a:spcAft>
                <a:spcPts val="0"/>
              </a:spcAft>
              <a:defRPr/>
            </a:pPr>
            <a:endParaRPr lang="en-US" sz="1200" dirty="0" smtClean="0">
              <a:solidFill>
                <a:schemeClr val="tx1">
                  <a:lumMod val="75000"/>
                  <a:lumOff val="25000"/>
                </a:schemeClr>
              </a:solidFill>
            </a:endParaRPr>
          </a:p>
          <a:p>
            <a:pPr marL="342860" indent="-342860" defTabSz="914293">
              <a:defRPr/>
            </a:pPr>
            <a:r>
              <a:rPr lang="en-US" sz="2000" dirty="0" smtClean="0">
                <a:solidFill>
                  <a:schemeClr val="tx1">
                    <a:lumMod val="75000"/>
                    <a:lumOff val="25000"/>
                  </a:schemeClr>
                </a:solidFill>
              </a:rPr>
              <a:t>The primary function of </a:t>
            </a:r>
            <a:r>
              <a:rPr lang="en-US" sz="2000" b="1" u="sng" dirty="0" smtClean="0">
                <a:solidFill>
                  <a:schemeClr val="tx1">
                    <a:lumMod val="75000"/>
                    <a:lumOff val="25000"/>
                  </a:schemeClr>
                </a:solidFill>
              </a:rPr>
              <a:t>federation</a:t>
            </a:r>
            <a:r>
              <a:rPr lang="en-US" sz="2000" dirty="0" smtClean="0">
                <a:solidFill>
                  <a:schemeClr val="tx1">
                    <a:lumMod val="75000"/>
                    <a:lumOff val="25000"/>
                  </a:schemeClr>
                </a:solidFill>
              </a:rPr>
              <a:t> is to display information as maps with potentially many different layers of information </a:t>
            </a:r>
            <a:r>
              <a:rPr lang="en-US" sz="1800" i="1" dirty="0" smtClean="0">
                <a:solidFill>
                  <a:schemeClr val="tx1">
                    <a:lumMod val="75000"/>
                    <a:lumOff val="25000"/>
                  </a:schemeClr>
                </a:solidFill>
              </a:rPr>
              <a:t>(</a:t>
            </a:r>
            <a:r>
              <a:rPr lang="en-US" sz="1800" b="1" dirty="0" smtClean="0">
                <a:solidFill>
                  <a:srgbClr val="002060"/>
                </a:solidFill>
              </a:rPr>
              <a:t>Figure</a:t>
            </a:r>
            <a:r>
              <a:rPr lang="en-US" sz="1800" i="1" dirty="0" smtClean="0">
                <a:solidFill>
                  <a:schemeClr val="tx1">
                    <a:lumMod val="75000"/>
                    <a:lumOff val="25000"/>
                  </a:schemeClr>
                </a:solidFill>
              </a:rPr>
              <a:t>)</a:t>
            </a:r>
          </a:p>
          <a:p>
            <a:pPr marL="742910" lvl="1" indent="-342860" defTabSz="914293">
              <a:defRPr/>
            </a:pPr>
            <a:r>
              <a:rPr lang="en-US" sz="1800" dirty="0" smtClean="0">
                <a:solidFill>
                  <a:schemeClr val="tx1">
                    <a:lumMod val="75000"/>
                    <a:lumOff val="25000"/>
                  </a:schemeClr>
                </a:solidFill>
              </a:rPr>
              <a:t>Single point of access over integrated data views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a:t>
            </a:fld>
            <a:endParaRPr lang="en-US" dirty="0"/>
          </a:p>
        </p:txBody>
      </p:sp>
      <p:pic>
        <p:nvPicPr>
          <p:cNvPr id="5" name="Picture 4"/>
          <p:cNvPicPr/>
          <p:nvPr/>
        </p:nvPicPr>
        <p:blipFill>
          <a:blip r:embed="rId3"/>
          <a:srcRect/>
          <a:stretch>
            <a:fillRect/>
          </a:stretch>
        </p:blipFill>
        <p:spPr bwMode="auto">
          <a:xfrm>
            <a:off x="76200" y="1524000"/>
            <a:ext cx="4114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838"/>
            <a:ext cx="8915400" cy="639762"/>
          </a:xfrm>
        </p:spPr>
        <p:txBody>
          <a:bodyPr>
            <a:no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Generalization of the Proposed Architecture - </a:t>
            </a:r>
            <a:r>
              <a:rPr lang="en-US" sz="3200" b="1" dirty="0" smtClean="0">
                <a:solidFill>
                  <a:schemeClr val="tx1">
                    <a:lumMod val="75000"/>
                    <a:lumOff val="25000"/>
                  </a:schemeClr>
                </a:solidFill>
                <a:effectLst>
                  <a:outerShdw blurRad="38100" dist="38100" dir="2700000" algn="tl">
                    <a:srgbClr val="000000">
                      <a:alpha val="43137"/>
                    </a:srgbClr>
                  </a:outerShdw>
                </a:effectLst>
              </a:rPr>
              <a:t>ASIS</a:t>
            </a:r>
            <a:endParaRPr lang="en-US" sz="3200" b="1" i="1"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66700"/>
            <a:ext cx="8534400" cy="2086100"/>
          </a:xfrm>
        </p:spPr>
        <p:txBody>
          <a:bodyPr>
            <a:normAutofit fontScale="62500" lnSpcReduction="20000"/>
          </a:bodyPr>
          <a:lstStyle/>
          <a:p>
            <a:pPr>
              <a:defRPr/>
            </a:pPr>
            <a:r>
              <a:rPr lang="en-US" dirty="0" smtClean="0">
                <a:solidFill>
                  <a:schemeClr val="tx1">
                    <a:lumMod val="75000"/>
                    <a:lumOff val="25000"/>
                  </a:schemeClr>
                </a:solidFill>
              </a:rPr>
              <a:t>Language (ASL) -&gt; GML :Express domain specific features, semantics of data</a:t>
            </a:r>
          </a:p>
          <a:p>
            <a:pPr>
              <a:defRPr/>
            </a:pPr>
            <a:r>
              <a:rPr lang="en-US" dirty="0" smtClean="0">
                <a:solidFill>
                  <a:schemeClr val="tx1">
                    <a:lumMod val="75000"/>
                    <a:lumOff val="25000"/>
                  </a:schemeClr>
                </a:solidFill>
              </a:rPr>
              <a:t>Domain-specific equivalents of the WFS and WMS </a:t>
            </a:r>
            <a:r>
              <a:rPr lang="en-US" dirty="0" smtClean="0">
                <a:solidFill>
                  <a:schemeClr val="tx1">
                    <a:lumMod val="75000"/>
                    <a:lumOff val="25000"/>
                  </a:schemeClr>
                </a:solidFill>
                <a:sym typeface="Wingdings" pitchFamily="2" charset="2"/>
              </a:rPr>
              <a:t> ASVS and ASVS</a:t>
            </a:r>
            <a:endParaRPr lang="en-US" dirty="0" smtClean="0">
              <a:solidFill>
                <a:schemeClr val="tx1">
                  <a:lumMod val="75000"/>
                  <a:lumOff val="25000"/>
                </a:schemeClr>
              </a:solidFill>
            </a:endParaRPr>
          </a:p>
          <a:p>
            <a:pPr>
              <a:defRPr/>
            </a:pPr>
            <a:r>
              <a:rPr lang="en-US" dirty="0" smtClean="0">
                <a:solidFill>
                  <a:schemeClr val="tx1">
                    <a:lumMod val="75000"/>
                    <a:lumOff val="25000"/>
                  </a:schemeClr>
                </a:solidFill>
              </a:rPr>
              <a:t>Federator aggregates  metadata of distributed ASVS and ASFS to create application-based hierarchy of distributed data sources.</a:t>
            </a:r>
          </a:p>
          <a:p>
            <a:pPr>
              <a:defRPr/>
            </a:pPr>
            <a:r>
              <a:rPr lang="en-US" dirty="0" smtClean="0">
                <a:solidFill>
                  <a:schemeClr val="tx1">
                    <a:lumMod val="75000"/>
                    <a:lumOff val="25000"/>
                  </a:schemeClr>
                </a:solidFill>
              </a:rPr>
              <a:t>Mediators: Query and response conversions</a:t>
            </a:r>
          </a:p>
          <a:p>
            <a:pPr marL="800100" lvl="1" indent="-342900">
              <a:buFont typeface="Arial" pitchFamily="34" charset="0"/>
              <a:buChar char="•"/>
              <a:defRPr/>
            </a:pPr>
            <a:r>
              <a:rPr lang="en-US" sz="3200" dirty="0" smtClean="0">
                <a:solidFill>
                  <a:schemeClr val="tx1">
                    <a:lumMod val="75000"/>
                    <a:lumOff val="25000"/>
                  </a:schemeClr>
                </a:solidFill>
              </a:rPr>
              <a:t>Data sources maintain their internal structure</a:t>
            </a:r>
            <a:endParaRPr lang="en-US" dirty="0" smtClean="0">
              <a:solidFill>
                <a:schemeClr val="tx1">
                  <a:lumMod val="75000"/>
                  <a:lumOff val="25000"/>
                </a:schemeClr>
              </a:solidFill>
            </a:endParaRP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p:cNvGrpSpPr>
            <a:grpSpLocks noChangeAspect="1"/>
          </p:cNvGrpSpPr>
          <p:nvPr/>
        </p:nvGrpSpPr>
        <p:grpSpPr bwMode="auto">
          <a:xfrm>
            <a:off x="152400" y="4038604"/>
            <a:ext cx="8771114" cy="2666996"/>
            <a:chOff x="1440" y="10126"/>
            <a:chExt cx="9360" cy="2594"/>
          </a:xfrm>
        </p:grpSpPr>
        <p:sp>
          <p:nvSpPr>
            <p:cNvPr id="2067" name="AutoShape 19"/>
            <p:cNvSpPr>
              <a:spLocks noChangeAspect="1" noChangeArrowheads="1" noTextEdit="1"/>
            </p:cNvSpPr>
            <p:nvPr/>
          </p:nvSpPr>
          <p:spPr bwMode="auto">
            <a:xfrm>
              <a:off x="1440" y="10219"/>
              <a:ext cx="9360" cy="2501"/>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2065" name="AutoShape 17"/>
            <p:cNvSpPr>
              <a:spLocks noChangeShapeType="1"/>
            </p:cNvSpPr>
            <p:nvPr/>
          </p:nvSpPr>
          <p:spPr bwMode="auto">
            <a:xfrm flipH="1">
              <a:off x="2782" y="11221"/>
              <a:ext cx="7709" cy="29"/>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4" name="Oval 16"/>
            <p:cNvSpPr>
              <a:spLocks noChangeArrowheads="1"/>
            </p:cNvSpPr>
            <p:nvPr/>
          </p:nvSpPr>
          <p:spPr bwMode="auto">
            <a:xfrm>
              <a:off x="3219" y="10742"/>
              <a:ext cx="1779" cy="101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0" rIns="9144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kumimoji="0" lang="en-US"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ASVS</a:t>
              </a: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063" name="Oval 15"/>
            <p:cNvSpPr>
              <a:spLocks noChangeArrowheads="1"/>
            </p:cNvSpPr>
            <p:nvPr/>
          </p:nvSpPr>
          <p:spPr bwMode="auto">
            <a:xfrm>
              <a:off x="5350" y="10803"/>
              <a:ext cx="1909" cy="862"/>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AS Services</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(user defined)</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
          <p:nvSpPr>
            <p:cNvPr id="2061" name="Rectangle 13"/>
            <p:cNvSpPr>
              <a:spLocks noChangeArrowheads="1"/>
            </p:cNvSpPr>
            <p:nvPr/>
          </p:nvSpPr>
          <p:spPr bwMode="auto">
            <a:xfrm>
              <a:off x="9605" y="10126"/>
              <a:ext cx="1047" cy="634"/>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Oval 12"/>
            <p:cNvSpPr>
              <a:spLocks noChangeArrowheads="1"/>
            </p:cNvSpPr>
            <p:nvPr/>
          </p:nvSpPr>
          <p:spPr bwMode="auto">
            <a:xfrm>
              <a:off x="9605" y="11677"/>
              <a:ext cx="971" cy="861"/>
            </a:xfrm>
            <a:prstGeom prst="ellipse">
              <a:avLst/>
            </a:prstGeom>
            <a:solidFill>
              <a:schemeClr val="bg1">
                <a:lumMod val="75000"/>
              </a:schemeClr>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Oval 11"/>
            <p:cNvSpPr>
              <a:spLocks noChangeArrowheads="1"/>
            </p:cNvSpPr>
            <p:nvPr/>
          </p:nvSpPr>
          <p:spPr bwMode="auto">
            <a:xfrm>
              <a:off x="9498" y="11647"/>
              <a:ext cx="971" cy="861"/>
            </a:xfrm>
            <a:prstGeom prst="ellipse">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Sensor</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8" name="Rectangle 10"/>
            <p:cNvSpPr>
              <a:spLocks noChangeArrowheads="1"/>
            </p:cNvSpPr>
            <p:nvPr/>
          </p:nvSpPr>
          <p:spPr bwMode="auto">
            <a:xfrm>
              <a:off x="9445" y="10212"/>
              <a:ext cx="1119" cy="63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Repository</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7" name="Text Box 9"/>
            <p:cNvSpPr txBox="1">
              <a:spLocks noChangeArrowheads="1"/>
            </p:cNvSpPr>
            <p:nvPr/>
          </p:nvSpPr>
          <p:spPr bwMode="auto">
            <a:xfrm>
              <a:off x="4998" y="10193"/>
              <a:ext cx="3435" cy="4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Such as filtering, transformation, reasoning, data-mining, analysis</a:t>
              </a:r>
              <a:endParaRPr kumimoji="0" lang="en-US" sz="1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6" name="AutoShape 8"/>
            <p:cNvSpPr>
              <a:spLocks noChangeShapeType="1"/>
            </p:cNvSpPr>
            <p:nvPr/>
          </p:nvSpPr>
          <p:spPr bwMode="auto">
            <a:xfrm flipV="1">
              <a:off x="6864" y="10605"/>
              <a:ext cx="1" cy="524"/>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4823" y="12309"/>
              <a:ext cx="2171" cy="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Messages using </a:t>
              </a:r>
              <a:r>
                <a:rPr lang="en-US" sz="1600" b="1" dirty="0" smtClean="0">
                  <a:solidFill>
                    <a:srgbClr val="FF0000"/>
                  </a:solidFill>
                  <a:latin typeface="Calibri" pitchFamily="34" charset="0"/>
                  <a:ea typeface="Calibri" pitchFamily="34" charset="0"/>
                  <a:cs typeface="Times New Roman" pitchFamily="18" charset="0"/>
                </a:rPr>
                <a:t>ASL</a:t>
              </a:r>
            </a:p>
          </p:txBody>
        </p:sp>
        <p:sp>
          <p:nvSpPr>
            <p:cNvPr id="2054" name="AutoShape 6"/>
            <p:cNvSpPr>
              <a:spLocks noChangeShapeType="1"/>
            </p:cNvSpPr>
            <p:nvPr/>
          </p:nvSpPr>
          <p:spPr bwMode="auto">
            <a:xfrm flipV="1">
              <a:off x="5909" y="11238"/>
              <a:ext cx="1548"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ShapeType="1"/>
            </p:cNvSpPr>
            <p:nvPr/>
          </p:nvSpPr>
          <p:spPr bwMode="auto">
            <a:xfrm flipH="1" flipV="1">
              <a:off x="5099" y="11238"/>
              <a:ext cx="810"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2" name="Oval 14"/>
            <p:cNvSpPr>
              <a:spLocks noChangeArrowheads="1"/>
            </p:cNvSpPr>
            <p:nvPr/>
          </p:nvSpPr>
          <p:spPr bwMode="auto">
            <a:xfrm>
              <a:off x="7577" y="10754"/>
              <a:ext cx="1732" cy="98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ASFS</a:t>
              </a: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pSp>
      <p:cxnSp>
        <p:nvCxnSpPr>
          <p:cNvPr id="26" name="Straight Connector 25"/>
          <p:cNvCxnSpPr>
            <a:stCxn id="2064" idx="1"/>
            <a:endCxn id="2064" idx="3"/>
          </p:cNvCxnSpPr>
          <p:nvPr/>
        </p:nvCxnSpPr>
        <p:spPr>
          <a:xfrm rot="16200000" flipH="1">
            <a:off x="1696111"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4953000"/>
            <a:ext cx="304800" cy="400110"/>
          </a:xfrm>
          <a:prstGeom prst="rect">
            <a:avLst/>
          </a:prstGeom>
          <a:noFill/>
        </p:spPr>
        <p:txBody>
          <a:bodyPr wrap="square" rtlCol="0">
            <a:spAutoFit/>
          </a:bodyPr>
          <a:lstStyle/>
          <a:p>
            <a:r>
              <a:rPr lang="en-US" sz="2000" b="1" dirty="0" smtClean="0">
                <a:solidFill>
                  <a:srgbClr val="002060"/>
                </a:solidFill>
              </a:rPr>
              <a:t>1</a:t>
            </a:r>
            <a:endParaRPr lang="en-US" sz="2000" b="1" dirty="0">
              <a:solidFill>
                <a:srgbClr val="002060"/>
              </a:solidFill>
            </a:endParaRPr>
          </a:p>
        </p:txBody>
      </p:sp>
      <p:sp>
        <p:nvSpPr>
          <p:cNvPr id="34" name="TextBox 33"/>
          <p:cNvSpPr txBox="1"/>
          <p:nvPr/>
        </p:nvSpPr>
        <p:spPr>
          <a:xfrm>
            <a:off x="5867400" y="4964017"/>
            <a:ext cx="304800" cy="400110"/>
          </a:xfrm>
          <a:prstGeom prst="rect">
            <a:avLst/>
          </a:prstGeom>
          <a:noFill/>
        </p:spPr>
        <p:txBody>
          <a:bodyPr wrap="square" rtlCol="0">
            <a:spAutoFit/>
          </a:bodyPr>
          <a:lstStyle/>
          <a:p>
            <a:r>
              <a:rPr lang="en-US" sz="2000" b="1" dirty="0" smtClean="0">
                <a:solidFill>
                  <a:srgbClr val="002060"/>
                </a:solidFill>
              </a:rPr>
              <a:t>2</a:t>
            </a:r>
            <a:endParaRPr lang="en-US" sz="2000" b="1" dirty="0">
              <a:solidFill>
                <a:srgbClr val="002060"/>
              </a:solidFill>
            </a:endParaRPr>
          </a:p>
        </p:txBody>
      </p:sp>
      <p:sp>
        <p:nvSpPr>
          <p:cNvPr id="35" name="TextBox 34"/>
          <p:cNvSpPr txBox="1"/>
          <p:nvPr/>
        </p:nvSpPr>
        <p:spPr>
          <a:xfrm>
            <a:off x="3200400" y="4950355"/>
            <a:ext cx="30480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solidFill>
                  <a:srgbClr val="002060"/>
                </a:solidFill>
              </a:rPr>
              <a:t>3</a:t>
            </a:r>
            <a:endParaRPr lang="en-US" sz="2000" b="1" dirty="0">
              <a:solidFill>
                <a:srgbClr val="002060"/>
              </a:solidFill>
            </a:endParaRPr>
          </a:p>
        </p:txBody>
      </p:sp>
      <p:sp>
        <p:nvSpPr>
          <p:cNvPr id="36" name="TextBox 35"/>
          <p:cNvSpPr txBox="1"/>
          <p:nvPr/>
        </p:nvSpPr>
        <p:spPr>
          <a:xfrm>
            <a:off x="1784732" y="4964017"/>
            <a:ext cx="304800" cy="400110"/>
          </a:xfrm>
          <a:prstGeom prst="rect">
            <a:avLst/>
          </a:prstGeom>
          <a:noFill/>
        </p:spPr>
        <p:txBody>
          <a:bodyPr wrap="square" rtlCol="0">
            <a:spAutoFit/>
          </a:bodyPr>
          <a:lstStyle/>
          <a:p>
            <a:r>
              <a:rPr lang="en-US" sz="2000" b="1" dirty="0" smtClean="0">
                <a:solidFill>
                  <a:srgbClr val="002060"/>
                </a:solidFill>
              </a:rPr>
              <a:t>4</a:t>
            </a:r>
            <a:endParaRPr lang="en-US" sz="2000" b="1" dirty="0">
              <a:solidFill>
                <a:srgbClr val="002060"/>
              </a:solidFill>
            </a:endParaRPr>
          </a:p>
        </p:txBody>
      </p:sp>
      <p:cxnSp>
        <p:nvCxnSpPr>
          <p:cNvPr id="44" name="Straight Connector 43"/>
          <p:cNvCxnSpPr>
            <a:stCxn id="2064" idx="7"/>
            <a:endCxn id="2064" idx="5"/>
          </p:cNvCxnSpPr>
          <p:nvPr/>
        </p:nvCxnSpPr>
        <p:spPr>
          <a:xfrm rot="16200000" flipH="1">
            <a:off x="2874909"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062" idx="1"/>
            <a:endCxn id="2062" idx="3"/>
          </p:cNvCxnSpPr>
          <p:nvPr/>
        </p:nvCxnSpPr>
        <p:spPr>
          <a:xfrm rot="16200000" flipH="1">
            <a:off x="5781473"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62" idx="7"/>
            <a:endCxn id="2062" idx="5"/>
          </p:cNvCxnSpPr>
          <p:nvPr/>
        </p:nvCxnSpPr>
        <p:spPr>
          <a:xfrm rot="16200000" flipH="1">
            <a:off x="6929128"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Slide Number Placeholder 44"/>
          <p:cNvSpPr>
            <a:spLocks noGrp="1"/>
          </p:cNvSpPr>
          <p:nvPr>
            <p:ph type="sldNum" sz="quarter" idx="12"/>
          </p:nvPr>
        </p:nvSpPr>
        <p:spPr>
          <a:xfrm>
            <a:off x="6858000" y="6416675"/>
            <a:ext cx="2133600" cy="365125"/>
          </a:xfrm>
        </p:spPr>
        <p:txBody>
          <a:bodyPr/>
          <a:lstStyle/>
          <a:p>
            <a:fld id="{052F8F49-F254-4492-A20D-AEE6D2E281C5}" type="slidenum">
              <a:rPr lang="en-US" smtClean="0"/>
              <a:pPr/>
              <a:t>30</a:t>
            </a:fld>
            <a:endParaRPr lang="en-US" dirty="0"/>
          </a:p>
        </p:txBody>
      </p:sp>
      <p:sp>
        <p:nvSpPr>
          <p:cNvPr id="31" name="TextBox 30"/>
          <p:cNvSpPr txBox="1"/>
          <p:nvPr/>
        </p:nvSpPr>
        <p:spPr>
          <a:xfrm>
            <a:off x="55626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2" name="TextBox 31"/>
          <p:cNvSpPr txBox="1"/>
          <p:nvPr/>
        </p:nvSpPr>
        <p:spPr>
          <a:xfrm>
            <a:off x="7239000" y="51816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37" name="TextBox 36"/>
          <p:cNvSpPr txBox="1"/>
          <p:nvPr/>
        </p:nvSpPr>
        <p:spPr>
          <a:xfrm>
            <a:off x="16002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8" name="TextBox 37"/>
          <p:cNvSpPr txBox="1"/>
          <p:nvPr/>
        </p:nvSpPr>
        <p:spPr>
          <a:xfrm>
            <a:off x="3124200" y="52578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49" name="Oval 16"/>
          <p:cNvSpPr>
            <a:spLocks noChangeArrowheads="1"/>
          </p:cNvSpPr>
          <p:nvPr/>
        </p:nvSpPr>
        <p:spPr bwMode="auto">
          <a:xfrm>
            <a:off x="416714" y="4648200"/>
            <a:ext cx="1031086" cy="1054335"/>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Calibri" pitchFamily="34" charset="0"/>
                <a:cs typeface="Arial" pitchFamily="34" charset="0"/>
              </a:rPr>
              <a:t>Federator </a:t>
            </a: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lvl="0" fontAlgn="base">
              <a:spcBef>
                <a:spcPct val="0"/>
              </a:spcBef>
              <a:spcAft>
                <a:spcPct val="0"/>
              </a:spcAft>
            </a:pPr>
            <a:r>
              <a:rPr lang="en-US" sz="1200" b="1" dirty="0" smtClean="0">
                <a:latin typeface="Calibri" pitchFamily="34" charset="0"/>
                <a:cs typeface="Arial" pitchFamily="34" charset="0"/>
              </a:rPr>
              <a:t>ASVS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Text Box 50"/>
          <p:cNvSpPr txBox="1">
            <a:spLocks noChangeArrowheads="1"/>
          </p:cNvSpPr>
          <p:nvPr/>
        </p:nvSpPr>
        <p:spPr bwMode="auto">
          <a:xfrm>
            <a:off x="304800" y="5843155"/>
            <a:ext cx="1371600" cy="5576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Capability Federation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ASL-Rendering</a:t>
            </a:r>
            <a:endParaRPr lang="en-US" sz="1200" b="1" dirty="0" smtClean="0">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Standard</a:t>
            </a:r>
            <a:r>
              <a:rPr kumimoji="0" lang="en-US" sz="1200" b="1" i="0" u="none" strike="noStrike" cap="none" normalizeH="0" dirty="0" smtClean="0">
                <a:ln>
                  <a:noFill/>
                </a:ln>
                <a:solidFill>
                  <a:schemeClr val="tx1"/>
                </a:solidFill>
                <a:effectLst/>
                <a:latin typeface="Calibri" pitchFamily="34" charset="0"/>
                <a:cs typeface="Arial" pitchFamily="34" charset="0"/>
              </a:rPr>
              <a:t> service API</a:t>
            </a: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p:txBody>
      </p:sp>
      <p:sp>
        <p:nvSpPr>
          <p:cNvPr id="54" name="AutoShape 36"/>
          <p:cNvSpPr>
            <a:spLocks noChangeArrowheads="1"/>
          </p:cNvSpPr>
          <p:nvPr/>
        </p:nvSpPr>
        <p:spPr bwMode="auto">
          <a:xfrm>
            <a:off x="767696" y="5486400"/>
            <a:ext cx="483636" cy="91718"/>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5" name="AutoShape 37"/>
          <p:cNvSpPr>
            <a:spLocks noChangeArrowheads="1"/>
          </p:cNvSpPr>
          <p:nvPr/>
        </p:nvSpPr>
        <p:spPr bwMode="auto">
          <a:xfrm>
            <a:off x="767696" y="5445501"/>
            <a:ext cx="483636" cy="9340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6" name="AutoShape 38"/>
          <p:cNvSpPr>
            <a:spLocks noChangeArrowheads="1"/>
          </p:cNvSpPr>
          <p:nvPr/>
        </p:nvSpPr>
        <p:spPr bwMode="auto">
          <a:xfrm>
            <a:off x="767696" y="5393841"/>
            <a:ext cx="483636" cy="92559"/>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Text Box 50"/>
          <p:cNvSpPr txBox="1">
            <a:spLocks noChangeArrowheads="1"/>
          </p:cNvSpPr>
          <p:nvPr/>
        </p:nvSpPr>
        <p:spPr bwMode="auto">
          <a:xfrm>
            <a:off x="304800" y="4242955"/>
            <a:ext cx="1435630" cy="4052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Unified data query/access/display</a:t>
            </a:r>
          </a:p>
        </p:txBody>
      </p:sp>
      <p:pic>
        <p:nvPicPr>
          <p:cNvPr id="59" name="Picture 43"/>
          <p:cNvPicPr>
            <a:picLocks noChangeAspect="1" noChangeArrowheads="1"/>
          </p:cNvPicPr>
          <p:nvPr/>
        </p:nvPicPr>
        <p:blipFill>
          <a:blip r:embed="rId3"/>
          <a:srcRect/>
          <a:stretch>
            <a:fillRect/>
          </a:stretch>
        </p:blipFill>
        <p:spPr bwMode="auto">
          <a:xfrm>
            <a:off x="6073966" y="4495800"/>
            <a:ext cx="297235" cy="488040"/>
          </a:xfrm>
          <a:prstGeom prst="rect">
            <a:avLst/>
          </a:prstGeom>
          <a:noFill/>
        </p:spPr>
      </p:pic>
      <p:pic>
        <p:nvPicPr>
          <p:cNvPr id="60" name="Picture 43"/>
          <p:cNvPicPr>
            <a:picLocks noChangeAspect="1" noChangeArrowheads="1"/>
          </p:cNvPicPr>
          <p:nvPr/>
        </p:nvPicPr>
        <p:blipFill>
          <a:blip r:embed="rId3"/>
          <a:srcRect/>
          <a:stretch>
            <a:fillRect/>
          </a:stretch>
        </p:blipFill>
        <p:spPr bwMode="auto">
          <a:xfrm>
            <a:off x="1981200" y="4495800"/>
            <a:ext cx="297235" cy="488040"/>
          </a:xfrm>
          <a:prstGeom prst="rect">
            <a:avLst/>
          </a:prstGeom>
          <a:noFill/>
        </p:spPr>
      </p:pic>
      <p:pic>
        <p:nvPicPr>
          <p:cNvPr id="61" name="Picture 43"/>
          <p:cNvPicPr>
            <a:picLocks noChangeAspect="1" noChangeArrowheads="1"/>
          </p:cNvPicPr>
          <p:nvPr/>
        </p:nvPicPr>
        <p:blipFill>
          <a:blip r:embed="rId3"/>
          <a:srcRect/>
          <a:stretch>
            <a:fillRect/>
          </a:stretch>
        </p:blipFill>
        <p:spPr bwMode="auto">
          <a:xfrm>
            <a:off x="1219200" y="4648200"/>
            <a:ext cx="297235" cy="488040"/>
          </a:xfrm>
          <a:prstGeom prst="rect">
            <a:avLst/>
          </a:prstGeom>
          <a:noFill/>
        </p:spPr>
      </p:pic>
      <p:sp>
        <p:nvSpPr>
          <p:cNvPr id="39" name="AutoShape 35"/>
          <p:cNvSpPr>
            <a:spLocks noChangeArrowheads="1"/>
          </p:cNvSpPr>
          <p:nvPr/>
        </p:nvSpPr>
        <p:spPr bwMode="auto">
          <a:xfrm rot="16200000">
            <a:off x="3537423" y="1567976"/>
            <a:ext cx="3352800" cy="7227245"/>
          </a:xfrm>
          <a:prstGeom prst="triangle">
            <a:avLst>
              <a:gd name="adj" fmla="val 50438"/>
            </a:avLst>
          </a:prstGeom>
          <a:solidFill>
            <a:srgbClr val="C4BC96">
              <a:alpha val="14999"/>
            </a:srgbClr>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TextBox 61"/>
          <p:cNvSpPr txBox="1"/>
          <p:nvPr/>
        </p:nvSpPr>
        <p:spPr>
          <a:xfrm>
            <a:off x="1143000" y="4652840"/>
            <a:ext cx="457200" cy="400110"/>
          </a:xfrm>
          <a:prstGeom prst="rect">
            <a:avLst/>
          </a:prstGeom>
          <a:noFill/>
        </p:spPr>
        <p:txBody>
          <a:bodyPr wrap="square" rtlCol="0">
            <a:spAutoFit/>
          </a:bodyPr>
          <a:lstStyle/>
          <a:p>
            <a:r>
              <a:rPr lang="en-US" sz="1000" b="1" dirty="0" smtClean="0"/>
              <a:t>ASVS</a:t>
            </a:r>
          </a:p>
          <a:p>
            <a:r>
              <a:rPr lang="en-US" sz="1000" b="1" dirty="0" smtClean="0"/>
              <a:t>ASFS</a:t>
            </a:r>
            <a:endParaRPr lang="en-US" sz="1000" b="1" dirty="0"/>
          </a:p>
        </p:txBody>
      </p:sp>
      <p:sp>
        <p:nvSpPr>
          <p:cNvPr id="48" name="AutoShape 38"/>
          <p:cNvSpPr>
            <a:spLocks noChangeArrowheads="1"/>
          </p:cNvSpPr>
          <p:nvPr/>
        </p:nvSpPr>
        <p:spPr bwMode="auto">
          <a:xfrm>
            <a:off x="2411964" y="5510150"/>
            <a:ext cx="483636" cy="92559"/>
          </a:xfrm>
          <a:prstGeom prst="parallelogram">
            <a:avLst>
              <a:gd name="adj" fmla="val 130909"/>
            </a:avLst>
          </a:prstGeom>
          <a:solidFill>
            <a:schemeClr val="tx1">
              <a:lumMod val="50000"/>
              <a:lumOff val="50000"/>
            </a:schemeClr>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Survey on Feasibility of Generalization</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1828800"/>
          </a:xfrm>
        </p:spPr>
        <p:txBody>
          <a:bodyPr>
            <a:normAutofit fontScale="62500" lnSpcReduction="20000"/>
          </a:bodyPr>
          <a:lstStyle/>
          <a:p>
            <a:r>
              <a:rPr lang="en-US" dirty="0" smtClean="0">
                <a:solidFill>
                  <a:schemeClr val="tx1">
                    <a:lumMod val="75000"/>
                    <a:lumOff val="25000"/>
                  </a:schemeClr>
                </a:solidFill>
              </a:rPr>
              <a:t>GIS is a mature domain in terms of information system studies and experiences and standard bodies, but many other fields do not have this.</a:t>
            </a:r>
          </a:p>
          <a:p>
            <a:endParaRPr lang="en-US" sz="1800" dirty="0" smtClean="0">
              <a:solidFill>
                <a:schemeClr val="tx1">
                  <a:lumMod val="75000"/>
                  <a:lumOff val="25000"/>
                </a:schemeClr>
              </a:solidFill>
            </a:endParaRPr>
          </a:p>
          <a:p>
            <a:r>
              <a:rPr lang="en-US" dirty="0" smtClean="0">
                <a:solidFill>
                  <a:schemeClr val="tx1">
                    <a:lumMod val="75000"/>
                    <a:lumOff val="25000"/>
                  </a:schemeClr>
                </a:solidFill>
              </a:rPr>
              <a:t>Comparison/matching of ASIS’s elements with selected science domains</a:t>
            </a:r>
          </a:p>
          <a:p>
            <a:pPr lvl="1"/>
            <a:r>
              <a:rPr lang="en-US" dirty="0" smtClean="0">
                <a:solidFill>
                  <a:schemeClr val="tx1">
                    <a:lumMod val="75000"/>
                    <a:lumOff val="25000"/>
                  </a:schemeClr>
                </a:solidFill>
              </a:rPr>
              <a:t>Geo-science, Astronomy and Chemistry</a:t>
            </a:r>
          </a:p>
          <a:p>
            <a:pPr lvl="1"/>
            <a:r>
              <a:rPr lang="en-US" sz="2900" dirty="0" smtClean="0">
                <a:solidFill>
                  <a:schemeClr val="tx1">
                    <a:lumMod val="75000"/>
                    <a:lumOff val="25000"/>
                  </a:schemeClr>
                </a:solidFill>
              </a:rPr>
              <a:t>Comparison is based on data model, services and metadata counterparts</a:t>
            </a:r>
            <a:endParaRPr lang="en-US" sz="2900" dirty="0">
              <a:solidFill>
                <a:schemeClr val="tx1">
                  <a:lumMod val="75000"/>
                  <a:lumOff val="25000"/>
                </a:schemeClr>
              </a:solidFill>
            </a:endParaRPr>
          </a:p>
        </p:txBody>
      </p:sp>
      <p:sp>
        <p:nvSpPr>
          <p:cNvPr id="5" name="TextBox 4"/>
          <p:cNvSpPr txBox="1"/>
          <p:nvPr/>
        </p:nvSpPr>
        <p:spPr>
          <a:xfrm>
            <a:off x="7543800" y="4673025"/>
            <a:ext cx="1295400" cy="584775"/>
          </a:xfrm>
          <a:prstGeom prst="rect">
            <a:avLst/>
          </a:prstGeom>
          <a:noFill/>
        </p:spPr>
        <p:txBody>
          <a:bodyPr wrap="square" rtlCol="0">
            <a:spAutoFit/>
          </a:bodyPr>
          <a:lstStyle/>
          <a:p>
            <a:r>
              <a:rPr lang="en-US" sz="1600" dirty="0" smtClean="0">
                <a:solidFill>
                  <a:schemeClr val="tx1">
                    <a:lumMod val="75000"/>
                    <a:lumOff val="25000"/>
                  </a:schemeClr>
                </a:solidFill>
              </a:rPr>
              <a:t>OGC and ISO/TC211</a:t>
            </a:r>
            <a:endParaRPr lang="en-US" sz="1600" dirty="0">
              <a:solidFill>
                <a:schemeClr val="tx1">
                  <a:lumMod val="75000"/>
                  <a:lumOff val="25000"/>
                </a:schemeClr>
              </a:solidFill>
            </a:endParaRPr>
          </a:p>
        </p:txBody>
      </p:sp>
      <p:sp>
        <p:nvSpPr>
          <p:cNvPr id="6" name="TextBox 5"/>
          <p:cNvSpPr txBox="1"/>
          <p:nvPr/>
        </p:nvSpPr>
        <p:spPr>
          <a:xfrm>
            <a:off x="7543800" y="5345668"/>
            <a:ext cx="1295400" cy="338554"/>
          </a:xfrm>
          <a:prstGeom prst="rect">
            <a:avLst/>
          </a:prstGeom>
          <a:noFill/>
        </p:spPr>
        <p:txBody>
          <a:bodyPr wrap="square" rtlCol="0">
            <a:spAutoFit/>
          </a:bodyPr>
          <a:lstStyle/>
          <a:p>
            <a:r>
              <a:rPr lang="en-US" sz="1600" dirty="0" smtClean="0">
                <a:solidFill>
                  <a:schemeClr val="tx1">
                    <a:lumMod val="75000"/>
                    <a:lumOff val="25000"/>
                  </a:schemeClr>
                </a:solidFill>
              </a:rPr>
              <a:t>IVOA</a:t>
            </a:r>
            <a:endParaRPr lang="en-US" sz="1600" dirty="0">
              <a:solidFill>
                <a:schemeClr val="tx1">
                  <a:lumMod val="75000"/>
                  <a:lumOff val="25000"/>
                </a:schemeClr>
              </a:solidFill>
            </a:endParaRPr>
          </a:p>
        </p:txBody>
      </p:sp>
      <p:sp>
        <p:nvSpPr>
          <p:cNvPr id="7" name="TextBox 6"/>
          <p:cNvSpPr txBox="1"/>
          <p:nvPr/>
        </p:nvSpPr>
        <p:spPr>
          <a:xfrm>
            <a:off x="7620000" y="5791200"/>
            <a:ext cx="1295400" cy="338554"/>
          </a:xfrm>
          <a:prstGeom prst="rect">
            <a:avLst/>
          </a:prstGeom>
          <a:noFill/>
        </p:spPr>
        <p:txBody>
          <a:bodyPr wrap="square" rtlCol="0">
            <a:spAutoFit/>
          </a:bodyPr>
          <a:lstStyle/>
          <a:p>
            <a:r>
              <a:rPr lang="en-US" sz="1600" dirty="0" smtClean="0">
                <a:solidFill>
                  <a:schemeClr val="tx1">
                    <a:lumMod val="75000"/>
                    <a:lumOff val="25000"/>
                  </a:schemeClr>
                </a:solidFill>
              </a:rPr>
              <a:t>----</a:t>
            </a:r>
            <a:endParaRPr lang="en-US" sz="1600" dirty="0">
              <a:solidFill>
                <a:schemeClr val="tx1">
                  <a:lumMod val="75000"/>
                  <a:lumOff val="25000"/>
                </a:schemeClr>
              </a:solidFill>
            </a:endParaRPr>
          </a:p>
        </p:txBody>
      </p:sp>
      <p:sp>
        <p:nvSpPr>
          <p:cNvPr id="8" name="TextBox 7"/>
          <p:cNvSpPr txBox="1"/>
          <p:nvPr/>
        </p:nvSpPr>
        <p:spPr>
          <a:xfrm>
            <a:off x="7315200" y="3958325"/>
            <a:ext cx="1295400" cy="584775"/>
          </a:xfrm>
          <a:prstGeom prst="rect">
            <a:avLst/>
          </a:prstGeom>
          <a:noFill/>
        </p:spPr>
        <p:txBody>
          <a:bodyPr wrap="square" rtlCol="0">
            <a:spAutoFit/>
          </a:bodyPr>
          <a:lstStyle/>
          <a:p>
            <a:pPr algn="ctr"/>
            <a:r>
              <a:rPr lang="en-US" sz="1600" dirty="0" smtClean="0">
                <a:solidFill>
                  <a:schemeClr val="tx1">
                    <a:lumMod val="75000"/>
                    <a:lumOff val="25000"/>
                  </a:schemeClr>
                </a:solidFill>
              </a:rPr>
              <a:t>Standard Bodies</a:t>
            </a:r>
            <a:endParaRPr lang="en-US" sz="1600" dirty="0">
              <a:solidFill>
                <a:schemeClr val="tx1">
                  <a:lumMod val="75000"/>
                  <a:lumOff val="25000"/>
                </a:schemeClr>
              </a:solidFill>
            </a:endParaRPr>
          </a:p>
        </p:txBody>
      </p:sp>
      <p:cxnSp>
        <p:nvCxnSpPr>
          <p:cNvPr id="10" name="Straight Connector 9"/>
          <p:cNvCxnSpPr/>
          <p:nvPr/>
        </p:nvCxnSpPr>
        <p:spPr>
          <a:xfrm>
            <a:off x="7162800" y="4604658"/>
            <a:ext cx="1447800" cy="1588"/>
          </a:xfrm>
          <a:prstGeom prst="line">
            <a:avLst/>
          </a:prstGeom>
          <a:ln w="12700"/>
        </p:spPr>
        <p:style>
          <a:lnRef idx="1">
            <a:schemeClr val="dk1"/>
          </a:lnRef>
          <a:fillRef idx="0">
            <a:schemeClr val="dk1"/>
          </a:fillRef>
          <a:effectRef idx="0">
            <a:schemeClr val="dk1"/>
          </a:effectRef>
          <a:fontRef idx="minor">
            <a:schemeClr val="tx1"/>
          </a:fontRef>
        </p:style>
      </p:cxnSp>
      <p:sp>
        <p:nvSpPr>
          <p:cNvPr id="11" name="Slide Number Placeholder 10"/>
          <p:cNvSpPr>
            <a:spLocks noGrp="1"/>
          </p:cNvSpPr>
          <p:nvPr>
            <p:ph type="sldNum" sz="quarter" idx="12"/>
          </p:nvPr>
        </p:nvSpPr>
        <p:spPr/>
        <p:txBody>
          <a:bodyPr/>
          <a:lstStyle/>
          <a:p>
            <a:fld id="{052F8F49-F254-4492-A20D-AEE6D2E281C5}" type="slidenum">
              <a:rPr lang="en-US" smtClean="0"/>
              <a:pPr/>
              <a:t>31</a:t>
            </a:fld>
            <a:endParaRPr lang="en-US"/>
          </a:p>
        </p:txBody>
      </p:sp>
      <p:graphicFrame>
        <p:nvGraphicFramePr>
          <p:cNvPr id="12" name="Table 11"/>
          <p:cNvGraphicFramePr>
            <a:graphicFrameLocks noGrp="1"/>
          </p:cNvGraphicFramePr>
          <p:nvPr/>
        </p:nvGraphicFramePr>
        <p:xfrm>
          <a:off x="1600200" y="3708307"/>
          <a:ext cx="5486399" cy="2651345"/>
        </p:xfrm>
        <a:graphic>
          <a:graphicData uri="http://schemas.openxmlformats.org/drawingml/2006/table">
            <a:tbl>
              <a:tblPr/>
              <a:tblGrid>
                <a:gridCol w="1048014"/>
                <a:gridCol w="1161786"/>
                <a:gridCol w="914089"/>
                <a:gridCol w="1146545"/>
                <a:gridCol w="1215965"/>
              </a:tblGrid>
              <a:tr h="831995">
                <a:tc>
                  <a:txBody>
                    <a:bodyPr/>
                    <a:lstStyle/>
                    <a:p>
                      <a:pPr marL="0" marR="0" indent="274320" algn="just">
                        <a:lnSpc>
                          <a:spcPct val="115000"/>
                        </a:lnSpc>
                        <a:spcBef>
                          <a:spcPts val="0"/>
                        </a:spcBef>
                        <a:spcAft>
                          <a:spcPts val="0"/>
                        </a:spcAft>
                      </a:pPr>
                      <a:r>
                        <a:rPr lang="en-US" sz="1400" dirty="0">
                          <a:latin typeface="Calibri"/>
                          <a:ea typeface="Times New Roman"/>
                          <a:cs typeface="Times New Roman"/>
                        </a:rPr>
                        <a:t>         </a:t>
                      </a:r>
                      <a:r>
                        <a:rPr lang="en-US" sz="1400" dirty="0" smtClean="0">
                          <a:latin typeface="Calibri"/>
                          <a:ea typeface="Times New Roman"/>
                          <a:cs typeface="Times New Roman"/>
                        </a:rPr>
                        <a:t>                        </a:t>
                      </a:r>
                      <a:r>
                        <a:rPr lang="en-US" sz="1400" dirty="0" smtClean="0">
                          <a:solidFill>
                            <a:srgbClr val="808080"/>
                          </a:solidFill>
                          <a:latin typeface="Calibri"/>
                          <a:ea typeface="Times New Roman"/>
                          <a:cs typeface="Times New Roman"/>
                        </a:rPr>
                        <a:t>…</a:t>
                      </a:r>
                      <a:r>
                        <a:rPr lang="en-US" sz="1400" b="1" dirty="0" smtClean="0">
                          <a:solidFill>
                            <a:srgbClr val="FFFFFF"/>
                          </a:solidFill>
                          <a:latin typeface="Calibri"/>
                          <a:ea typeface="Times New Roman"/>
                          <a:cs typeface="Times New Roman"/>
                        </a:rPr>
                        <a:t>ASIS</a:t>
                      </a:r>
                      <a:endParaRPr lang="en-US" sz="1400" dirty="0">
                        <a:latin typeface="Calibri"/>
                        <a:ea typeface="Times New Roman"/>
                        <a:cs typeface="Times New Roman"/>
                      </a:endParaRPr>
                    </a:p>
                    <a:p>
                      <a:pPr marL="0" marR="0" indent="0" algn="just">
                        <a:lnSpc>
                          <a:spcPct val="115000"/>
                        </a:lnSpc>
                        <a:spcBef>
                          <a:spcPts val="0"/>
                        </a:spcBef>
                        <a:spcAft>
                          <a:spcPts val="0"/>
                        </a:spcAft>
                      </a:pPr>
                      <a:r>
                        <a:rPr lang="en-US" sz="1200" b="1" dirty="0">
                          <a:solidFill>
                            <a:srgbClr val="FFFFFF"/>
                          </a:solidFill>
                          <a:latin typeface="Calibri"/>
                          <a:ea typeface="Times New Roman"/>
                          <a:cs typeface="Times New Roman"/>
                        </a:rPr>
                        <a:t>  Science</a:t>
                      </a:r>
                      <a:endParaRPr lang="en-US" sz="1600" dirty="0">
                        <a:latin typeface="Calibri"/>
                        <a:ea typeface="Times New Roman"/>
                        <a:cs typeface="Times New Roman"/>
                      </a:endParaRPr>
                    </a:p>
                    <a:p>
                      <a:pPr marL="0" marR="0" indent="0" algn="just">
                        <a:lnSpc>
                          <a:spcPct val="115000"/>
                        </a:lnSpc>
                        <a:spcBef>
                          <a:spcPts val="0"/>
                        </a:spcBef>
                        <a:spcAft>
                          <a:spcPts val="0"/>
                        </a:spcAft>
                      </a:pPr>
                      <a:r>
                        <a:rPr lang="en-US" sz="1100" b="1" dirty="0">
                          <a:solidFill>
                            <a:srgbClr val="FFFFFF"/>
                          </a:solidFill>
                          <a:latin typeface="Calibri"/>
                          <a:ea typeface="Times New Roman"/>
                          <a:cs typeface="Times New Roman"/>
                        </a:rPr>
                        <a:t>  </a:t>
                      </a:r>
                      <a:r>
                        <a:rPr lang="en-US" sz="1200" b="1" dirty="0">
                          <a:solidFill>
                            <a:srgbClr val="FFFFFF"/>
                          </a:solidFill>
                          <a:latin typeface="Calibri"/>
                          <a:ea typeface="Times New Roman"/>
                          <a:cs typeface="Times New Roman"/>
                        </a:rPr>
                        <a:t>Domains</a:t>
                      </a:r>
                      <a:endParaRPr lang="en-US" sz="1400" dirty="0">
                        <a:latin typeface="Calibri"/>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indent="0" algn="ctr">
                        <a:lnSpc>
                          <a:spcPct val="115000"/>
                        </a:lnSpc>
                        <a:spcBef>
                          <a:spcPts val="0"/>
                        </a:spcBef>
                        <a:spcAft>
                          <a:spcPts val="0"/>
                        </a:spcAft>
                      </a:pPr>
                      <a:endParaRPr lang="en-US" sz="1400" b="1" dirty="0" smtClean="0">
                        <a:solidFill>
                          <a:srgbClr val="FFFFFF"/>
                        </a:solidFill>
                        <a:latin typeface="Calibri"/>
                        <a:ea typeface="Times New Roman"/>
                        <a:cs typeface="Times New Roman"/>
                      </a:endParaRPr>
                    </a:p>
                    <a:p>
                      <a:pPr marL="0" marR="0" indent="0" algn="ctr">
                        <a:lnSpc>
                          <a:spcPct val="115000"/>
                        </a:lnSpc>
                        <a:spcBef>
                          <a:spcPts val="0"/>
                        </a:spcBef>
                        <a:spcAft>
                          <a:spcPts val="0"/>
                        </a:spcAft>
                      </a:pPr>
                      <a:r>
                        <a:rPr lang="en-US" sz="1400" b="1" dirty="0" smtClean="0">
                          <a:solidFill>
                            <a:srgbClr val="FFFFFF"/>
                          </a:solidFill>
                          <a:latin typeface="Calibri"/>
                          <a:ea typeface="Times New Roman"/>
                          <a:cs typeface="Times New Roman"/>
                        </a:rPr>
                        <a:t>Data </a:t>
                      </a:r>
                      <a:r>
                        <a:rPr lang="en-US" sz="1400" b="1" dirty="0">
                          <a:solidFill>
                            <a:srgbClr val="FFFFFF"/>
                          </a:solidFill>
                          <a:latin typeface="Calibri"/>
                          <a:ea typeface="Times New Roman"/>
                          <a:cs typeface="Times New Roman"/>
                        </a:rPr>
                        <a:t>Model  ASL</a:t>
                      </a: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marL="0" marR="0" indent="274320">
                        <a:lnSpc>
                          <a:spcPct val="115000"/>
                        </a:lnSpc>
                        <a:spcBef>
                          <a:spcPts val="0"/>
                        </a:spcBef>
                        <a:spcAft>
                          <a:spcPts val="0"/>
                        </a:spcAft>
                      </a:pPr>
                      <a:r>
                        <a:rPr lang="en-US" sz="1400" b="1" dirty="0">
                          <a:solidFill>
                            <a:srgbClr val="FFFFFF"/>
                          </a:solidFill>
                          <a:latin typeface="Calibri"/>
                          <a:ea typeface="Times New Roman"/>
                          <a:cs typeface="Times New Roman"/>
                        </a:rPr>
                        <a:t>       </a:t>
                      </a:r>
                      <a:endParaRPr lang="en-US" sz="1400" b="1" dirty="0" smtClean="0">
                        <a:solidFill>
                          <a:srgbClr val="FFFFFF"/>
                        </a:solidFill>
                        <a:latin typeface="Calibri"/>
                        <a:ea typeface="Times New Roman"/>
                        <a:cs typeface="Times New Roman"/>
                      </a:endParaRPr>
                    </a:p>
                    <a:p>
                      <a:pPr marL="0" marR="0" indent="274320">
                        <a:lnSpc>
                          <a:spcPct val="115000"/>
                        </a:lnSpc>
                        <a:spcBef>
                          <a:spcPts val="0"/>
                        </a:spcBef>
                        <a:spcAft>
                          <a:spcPts val="0"/>
                        </a:spcAft>
                      </a:pPr>
                      <a:r>
                        <a:rPr lang="en-US" sz="1400" b="1" dirty="0" smtClean="0">
                          <a:solidFill>
                            <a:srgbClr val="FFFFFF"/>
                          </a:solidFill>
                          <a:latin typeface="Calibri"/>
                          <a:ea typeface="Times New Roman"/>
                          <a:cs typeface="Times New Roman"/>
                        </a:rPr>
                        <a:t>      Components</a:t>
                      </a:r>
                      <a:endParaRPr lang="en-US" sz="1400" dirty="0">
                        <a:latin typeface="Calibri"/>
                        <a:ea typeface="Times New Roman"/>
                        <a:cs typeface="Times New Roman"/>
                      </a:endParaRPr>
                    </a:p>
                    <a:p>
                      <a:pPr marL="0" marR="0" indent="274320">
                        <a:lnSpc>
                          <a:spcPct val="115000"/>
                        </a:lnSpc>
                        <a:spcBef>
                          <a:spcPts val="0"/>
                        </a:spcBef>
                        <a:spcAft>
                          <a:spcPts val="0"/>
                        </a:spcAft>
                      </a:pPr>
                      <a:r>
                        <a:rPr lang="en-US" sz="1400" b="1" dirty="0">
                          <a:solidFill>
                            <a:srgbClr val="FFFFFF"/>
                          </a:solidFill>
                          <a:latin typeface="Calibri"/>
                          <a:ea typeface="Times New Roman"/>
                          <a:cs typeface="Times New Roman"/>
                        </a:rPr>
                        <a:t>ASFS                   ASVS</a:t>
                      </a: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a:txBody>
                    <a:bodyPr/>
                    <a:lstStyle/>
                    <a:p>
                      <a:pPr marL="0" marR="0" indent="274320" algn="just">
                        <a:lnSpc>
                          <a:spcPct val="115000"/>
                        </a:lnSpc>
                        <a:spcBef>
                          <a:spcPts val="0"/>
                        </a:spcBef>
                        <a:spcAft>
                          <a:spcPts val="0"/>
                        </a:spcAft>
                      </a:pPr>
                      <a:endParaRPr lang="en-US" sz="1400" dirty="0">
                        <a:latin typeface="Calibri"/>
                        <a:ea typeface="Times New Roman"/>
                        <a:cs typeface="Times New Roman"/>
                      </a:endParaRPr>
                    </a:p>
                    <a:p>
                      <a:pPr marL="0" marR="0" indent="274320">
                        <a:lnSpc>
                          <a:spcPct val="115000"/>
                        </a:lnSpc>
                        <a:spcBef>
                          <a:spcPts val="0"/>
                        </a:spcBef>
                        <a:spcAft>
                          <a:spcPts val="0"/>
                        </a:spcAft>
                      </a:pPr>
                      <a:r>
                        <a:rPr lang="en-US" sz="1400" b="1" dirty="0">
                          <a:solidFill>
                            <a:srgbClr val="FFFFFF"/>
                          </a:solidFill>
                          <a:latin typeface="Calibri"/>
                          <a:ea typeface="Times New Roman"/>
                          <a:cs typeface="Times New Roman"/>
                        </a:rPr>
                        <a:t>Metadata</a:t>
                      </a: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69499">
                <a:tc>
                  <a:txBody>
                    <a:bodyPr/>
                    <a:lstStyle/>
                    <a:p>
                      <a:pPr marL="0" marR="0" indent="0" algn="just">
                        <a:lnSpc>
                          <a:spcPct val="115000"/>
                        </a:lnSpc>
                        <a:spcBef>
                          <a:spcPts val="0"/>
                        </a:spcBef>
                        <a:spcAft>
                          <a:spcPts val="0"/>
                        </a:spcAft>
                      </a:pPr>
                      <a:r>
                        <a:rPr lang="en-US" sz="1400" b="1" dirty="0">
                          <a:solidFill>
                            <a:srgbClr val="FFFFFF"/>
                          </a:solidFill>
                          <a:latin typeface="Calibri"/>
                          <a:ea typeface="Times New Roman"/>
                          <a:cs typeface="Times New Roman"/>
                        </a:rPr>
                        <a:t> </a:t>
                      </a:r>
                      <a:endParaRPr lang="en-US" sz="1400" dirty="0">
                        <a:latin typeface="Calibri"/>
                        <a:ea typeface="Times New Roman"/>
                        <a:cs typeface="Times New Roman"/>
                      </a:endParaRPr>
                    </a:p>
                    <a:p>
                      <a:pPr marL="0" marR="0" indent="0" algn="just">
                        <a:lnSpc>
                          <a:spcPct val="115000"/>
                        </a:lnSpc>
                        <a:spcBef>
                          <a:spcPts val="0"/>
                        </a:spcBef>
                        <a:spcAft>
                          <a:spcPts val="0"/>
                        </a:spcAft>
                      </a:pPr>
                      <a:r>
                        <a:rPr lang="en-US" sz="1400" b="1" dirty="0">
                          <a:solidFill>
                            <a:srgbClr val="FFFFFF"/>
                          </a:solidFill>
                          <a:latin typeface="Calibri"/>
                          <a:ea typeface="Times New Roman"/>
                          <a:cs typeface="Times New Roman"/>
                        </a:rPr>
                        <a:t> </a:t>
                      </a:r>
                      <a:r>
                        <a:rPr lang="en-US" sz="1400" b="1" dirty="0" smtClean="0">
                          <a:solidFill>
                            <a:srgbClr val="FFFFFF"/>
                          </a:solidFill>
                          <a:latin typeface="Calibri"/>
                          <a:ea typeface="Times New Roman"/>
                          <a:cs typeface="Times New Roman"/>
                        </a:rPr>
                        <a:t>  GIS</a:t>
                      </a:r>
                      <a:endParaRPr lang="en-US" sz="1400" dirty="0">
                        <a:latin typeface="Calibri"/>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indent="0" algn="ctr">
                        <a:lnSpc>
                          <a:spcPct val="115000"/>
                        </a:lnSpc>
                        <a:spcBef>
                          <a:spcPts val="0"/>
                        </a:spcBef>
                        <a:spcAft>
                          <a:spcPts val="0"/>
                        </a:spcAft>
                      </a:pPr>
                      <a:endParaRPr lang="en-US" sz="1400" dirty="0" smtClean="0">
                        <a:latin typeface="Calibri"/>
                        <a:ea typeface="Times New Roman"/>
                        <a:cs typeface="Times New Roman"/>
                      </a:endParaRPr>
                    </a:p>
                    <a:p>
                      <a:pPr marL="0" marR="0" indent="0" algn="ctr">
                        <a:lnSpc>
                          <a:spcPct val="115000"/>
                        </a:lnSpc>
                        <a:spcBef>
                          <a:spcPts val="0"/>
                        </a:spcBef>
                        <a:spcAft>
                          <a:spcPts val="0"/>
                        </a:spcAft>
                      </a:pPr>
                      <a:r>
                        <a:rPr lang="en-US" sz="1400" dirty="0" smtClean="0">
                          <a:latin typeface="Calibri"/>
                          <a:ea typeface="Times New Roman"/>
                          <a:cs typeface="Times New Roman"/>
                        </a:rPr>
                        <a:t>GML</a:t>
                      </a:r>
                      <a:endParaRPr lang="en-US" sz="1400" dirty="0">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E"/>
                    </a:solidFill>
                  </a:tcPr>
                </a:tc>
                <a:tc>
                  <a:txBody>
                    <a:bodyPr/>
                    <a:lstStyle/>
                    <a:p>
                      <a:pPr marL="0" marR="0" indent="0" algn="ctr">
                        <a:lnSpc>
                          <a:spcPct val="115000"/>
                        </a:lnSpc>
                        <a:spcBef>
                          <a:spcPts val="0"/>
                        </a:spcBef>
                        <a:spcAft>
                          <a:spcPts val="0"/>
                        </a:spcAft>
                      </a:pPr>
                      <a:endParaRPr lang="en-US" sz="1400">
                        <a:latin typeface="Calibri"/>
                        <a:ea typeface="Times New Roman"/>
                        <a:cs typeface="Times New Roman"/>
                      </a:endParaRPr>
                    </a:p>
                    <a:p>
                      <a:pPr marL="0" marR="0" indent="0" algn="ctr">
                        <a:lnSpc>
                          <a:spcPct val="115000"/>
                        </a:lnSpc>
                        <a:spcBef>
                          <a:spcPts val="0"/>
                        </a:spcBef>
                        <a:spcAft>
                          <a:spcPts val="0"/>
                        </a:spcAft>
                      </a:pPr>
                      <a:r>
                        <a:rPr lang="en-US" sz="1400">
                          <a:latin typeface="Calibri"/>
                          <a:ea typeface="Times New Roman"/>
                          <a:cs typeface="Times New Roman"/>
                        </a:rPr>
                        <a:t>WFS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E"/>
                    </a:solidFill>
                  </a:tcPr>
                </a:tc>
                <a:tc>
                  <a:txBody>
                    <a:bodyPr/>
                    <a:lstStyle/>
                    <a:p>
                      <a:pPr marL="0" marR="0" indent="0" algn="ctr">
                        <a:lnSpc>
                          <a:spcPct val="115000"/>
                        </a:lnSpc>
                        <a:spcBef>
                          <a:spcPts val="0"/>
                        </a:spcBef>
                        <a:spcAft>
                          <a:spcPts val="0"/>
                        </a:spcAft>
                      </a:pPr>
                      <a:endParaRPr lang="en-US" sz="1400">
                        <a:latin typeface="Calibri"/>
                        <a:ea typeface="Times New Roman"/>
                        <a:cs typeface="Times New Roman"/>
                      </a:endParaRPr>
                    </a:p>
                    <a:p>
                      <a:pPr marL="0" marR="0" indent="0" algn="ctr">
                        <a:lnSpc>
                          <a:spcPct val="115000"/>
                        </a:lnSpc>
                        <a:spcBef>
                          <a:spcPts val="0"/>
                        </a:spcBef>
                        <a:spcAft>
                          <a:spcPts val="0"/>
                        </a:spcAft>
                      </a:pPr>
                      <a:r>
                        <a:rPr lang="en-US" sz="1400">
                          <a:latin typeface="Calibri"/>
                          <a:ea typeface="Times New Roman"/>
                          <a:cs typeface="Times New Roman"/>
                        </a:rPr>
                        <a:t>WMS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E"/>
                    </a:solidFill>
                  </a:tcPr>
                </a:tc>
                <a:tc>
                  <a:txBody>
                    <a:bodyPr/>
                    <a:lstStyle/>
                    <a:p>
                      <a:pPr marL="0" marR="0" indent="0" algn="ctr">
                        <a:lnSpc>
                          <a:spcPct val="115000"/>
                        </a:lnSpc>
                        <a:spcBef>
                          <a:spcPts val="0"/>
                        </a:spcBef>
                        <a:spcAft>
                          <a:spcPts val="0"/>
                        </a:spcAft>
                      </a:pPr>
                      <a:r>
                        <a:rPr lang="en-US" sz="1400">
                          <a:latin typeface="Calibri"/>
                          <a:ea typeface="Times New Roman"/>
                          <a:cs typeface="Times New Roman"/>
                        </a:rPr>
                        <a:t>capability.xml schema</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E"/>
                    </a:solidFill>
                  </a:tcPr>
                </a:tc>
              </a:tr>
              <a:tr h="513173">
                <a:tc>
                  <a:txBody>
                    <a:bodyPr/>
                    <a:lstStyle/>
                    <a:p>
                      <a:pPr marL="0" marR="0" indent="0">
                        <a:lnSpc>
                          <a:spcPct val="115000"/>
                        </a:lnSpc>
                        <a:spcBef>
                          <a:spcPts val="0"/>
                        </a:spcBef>
                        <a:spcAft>
                          <a:spcPts val="0"/>
                        </a:spcAft>
                      </a:pPr>
                      <a:r>
                        <a:rPr lang="en-US" sz="1400" b="1" dirty="0">
                          <a:solidFill>
                            <a:srgbClr val="FFFFFF"/>
                          </a:solidFill>
                          <a:latin typeface="Calibri"/>
                          <a:ea typeface="Times New Roman"/>
                          <a:cs typeface="Times New Roman"/>
                        </a:rPr>
                        <a:t> </a:t>
                      </a:r>
                      <a:endParaRPr lang="en-US" sz="1400" dirty="0">
                        <a:latin typeface="Calibri"/>
                        <a:ea typeface="Times New Roman"/>
                        <a:cs typeface="Times New Roman"/>
                      </a:endParaRPr>
                    </a:p>
                    <a:p>
                      <a:pPr marL="0" marR="0" indent="0">
                        <a:lnSpc>
                          <a:spcPct val="115000"/>
                        </a:lnSpc>
                        <a:spcBef>
                          <a:spcPts val="0"/>
                        </a:spcBef>
                        <a:spcAft>
                          <a:spcPts val="0"/>
                        </a:spcAft>
                      </a:pPr>
                      <a:r>
                        <a:rPr lang="en-US" sz="1400" b="1" dirty="0">
                          <a:solidFill>
                            <a:srgbClr val="FFFFFF"/>
                          </a:solidFill>
                          <a:latin typeface="Calibri"/>
                          <a:ea typeface="Times New Roman"/>
                          <a:cs typeface="Times New Roman"/>
                        </a:rPr>
                        <a:t> </a:t>
                      </a:r>
                      <a:r>
                        <a:rPr lang="en-US" sz="1400" b="1" dirty="0" smtClean="0">
                          <a:solidFill>
                            <a:srgbClr val="FFFFFF"/>
                          </a:solidFill>
                          <a:latin typeface="Calibri"/>
                          <a:ea typeface="Times New Roman"/>
                          <a:cs typeface="Times New Roman"/>
                        </a:rPr>
                        <a:t>  Astronomy</a:t>
                      </a:r>
                      <a:endParaRPr lang="en-US" sz="1400" dirty="0">
                        <a:latin typeface="Calibri"/>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indent="0" algn="ctr">
                        <a:lnSpc>
                          <a:spcPct val="115000"/>
                        </a:lnSpc>
                        <a:spcBef>
                          <a:spcPts val="0"/>
                        </a:spcBef>
                        <a:spcAft>
                          <a:spcPts val="0"/>
                        </a:spcAft>
                      </a:pPr>
                      <a:r>
                        <a:rPr lang="en-US" sz="1400">
                          <a:latin typeface="Calibri"/>
                          <a:ea typeface="Times New Roman"/>
                          <a:cs typeface="Times New Roman"/>
                        </a:rPr>
                        <a:t>VOTable, </a:t>
                      </a:r>
                    </a:p>
                    <a:p>
                      <a:pPr marL="0" marR="0" indent="0" algn="ctr">
                        <a:lnSpc>
                          <a:spcPct val="115000"/>
                        </a:lnSpc>
                        <a:spcBef>
                          <a:spcPts val="0"/>
                        </a:spcBef>
                        <a:spcAft>
                          <a:spcPts val="0"/>
                        </a:spcAft>
                      </a:pPr>
                      <a:r>
                        <a:rPr lang="en-US" sz="1400">
                          <a:latin typeface="Calibri"/>
                          <a:ea typeface="Times New Roman"/>
                          <a:cs typeface="Times New Roman"/>
                        </a:rPr>
                        <a:t>FITS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E"/>
                    </a:solidFill>
                  </a:tcPr>
                </a:tc>
                <a:tc>
                  <a:txBody>
                    <a:bodyPr/>
                    <a:lstStyle/>
                    <a:p>
                      <a:pPr marL="0" marR="0" indent="274320" algn="ctr">
                        <a:lnSpc>
                          <a:spcPct val="115000"/>
                        </a:lnSpc>
                        <a:spcBef>
                          <a:spcPts val="0"/>
                        </a:spcBef>
                        <a:spcAft>
                          <a:spcPts val="0"/>
                        </a:spcAft>
                      </a:pPr>
                      <a:endParaRPr lang="en-US" sz="1400" dirty="0">
                        <a:latin typeface="Calibri"/>
                        <a:ea typeface="Times New Roman"/>
                        <a:cs typeface="Times New Roman"/>
                      </a:endParaRPr>
                    </a:p>
                    <a:p>
                      <a:pPr marL="0" marR="0" indent="0">
                        <a:lnSpc>
                          <a:spcPct val="115000"/>
                        </a:lnSpc>
                        <a:spcBef>
                          <a:spcPts val="0"/>
                        </a:spcBef>
                        <a:spcAft>
                          <a:spcPts val="0"/>
                        </a:spcAft>
                      </a:pPr>
                      <a:r>
                        <a:rPr lang="en-US" sz="1400" dirty="0">
                          <a:latin typeface="Calibri"/>
                          <a:ea typeface="Times New Roman"/>
                          <a:cs typeface="Times New Roman"/>
                        </a:rPr>
                        <a:t>     SkyNode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E"/>
                    </a:solidFill>
                  </a:tcPr>
                </a:tc>
                <a:tc>
                  <a:txBody>
                    <a:bodyPr/>
                    <a:lstStyle/>
                    <a:p>
                      <a:pPr marL="0" marR="0" indent="0" algn="ctr">
                        <a:lnSpc>
                          <a:spcPct val="115000"/>
                        </a:lnSpc>
                        <a:spcBef>
                          <a:spcPts val="0"/>
                        </a:spcBef>
                        <a:spcAft>
                          <a:spcPts val="0"/>
                        </a:spcAft>
                      </a:pPr>
                      <a:r>
                        <a:rPr lang="en-US" sz="1400">
                          <a:latin typeface="Calibri"/>
                          <a:ea typeface="Times New Roman"/>
                          <a:cs typeface="Times New Roman"/>
                        </a:rPr>
                        <a:t>VOPlot</a:t>
                      </a:r>
                    </a:p>
                    <a:p>
                      <a:pPr marL="0" marR="0" indent="0" algn="ctr">
                        <a:lnSpc>
                          <a:spcPct val="115000"/>
                        </a:lnSpc>
                        <a:spcBef>
                          <a:spcPts val="0"/>
                        </a:spcBef>
                        <a:spcAft>
                          <a:spcPts val="0"/>
                        </a:spcAft>
                      </a:pPr>
                      <a:r>
                        <a:rPr lang="en-US" sz="1400">
                          <a:latin typeface="Calibri"/>
                          <a:ea typeface="Times New Roman"/>
                          <a:cs typeface="Times New Roman"/>
                        </a:rPr>
                        <a:t>TopCat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E"/>
                    </a:solidFill>
                  </a:tcPr>
                </a:tc>
                <a:tc>
                  <a:txBody>
                    <a:bodyPr/>
                    <a:lstStyle/>
                    <a:p>
                      <a:pPr marL="0" marR="0" indent="0" algn="ctr">
                        <a:lnSpc>
                          <a:spcPct val="115000"/>
                        </a:lnSpc>
                        <a:spcBef>
                          <a:spcPts val="0"/>
                        </a:spcBef>
                        <a:spcAft>
                          <a:spcPts val="0"/>
                        </a:spcAft>
                      </a:pPr>
                      <a:endParaRPr lang="en-US" sz="1400">
                        <a:latin typeface="Calibri"/>
                        <a:ea typeface="Times New Roman"/>
                        <a:cs typeface="Times New Roman"/>
                      </a:endParaRPr>
                    </a:p>
                    <a:p>
                      <a:pPr marL="0" marR="0" indent="0" algn="ctr">
                        <a:lnSpc>
                          <a:spcPct val="115000"/>
                        </a:lnSpc>
                        <a:spcBef>
                          <a:spcPts val="0"/>
                        </a:spcBef>
                        <a:spcAft>
                          <a:spcPts val="0"/>
                        </a:spcAft>
                      </a:pPr>
                      <a:r>
                        <a:rPr lang="en-US" sz="1400">
                          <a:latin typeface="Calibri"/>
                          <a:ea typeface="Times New Roman"/>
                          <a:cs typeface="Times New Roman"/>
                        </a:rPr>
                        <a:t>VOResource</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E"/>
                    </a:solidFill>
                  </a:tcPr>
                </a:tc>
              </a:tr>
              <a:tr h="662976">
                <a:tc>
                  <a:txBody>
                    <a:bodyPr/>
                    <a:lstStyle/>
                    <a:p>
                      <a:pPr marL="0" marR="0" indent="274320" algn="just">
                        <a:lnSpc>
                          <a:spcPct val="115000"/>
                        </a:lnSpc>
                        <a:spcBef>
                          <a:spcPts val="0"/>
                        </a:spcBef>
                        <a:spcAft>
                          <a:spcPts val="0"/>
                        </a:spcAft>
                      </a:pPr>
                      <a:r>
                        <a:rPr lang="en-US" sz="1400" b="1" dirty="0">
                          <a:solidFill>
                            <a:srgbClr val="FFFFFF"/>
                          </a:solidFill>
                          <a:latin typeface="Calibri"/>
                          <a:ea typeface="Times New Roman"/>
                          <a:cs typeface="Times New Roman"/>
                        </a:rPr>
                        <a:t>        </a:t>
                      </a:r>
                      <a:endParaRPr lang="en-US" sz="1400" dirty="0">
                        <a:latin typeface="Calibri"/>
                        <a:ea typeface="Times New Roman"/>
                        <a:cs typeface="Times New Roman"/>
                      </a:endParaRPr>
                    </a:p>
                    <a:p>
                      <a:pPr marL="0" marR="0" indent="0" algn="just">
                        <a:lnSpc>
                          <a:spcPct val="115000"/>
                        </a:lnSpc>
                        <a:spcBef>
                          <a:spcPts val="0"/>
                        </a:spcBef>
                        <a:spcAft>
                          <a:spcPts val="0"/>
                        </a:spcAft>
                      </a:pPr>
                      <a:r>
                        <a:rPr lang="en-US" sz="1400" b="1" dirty="0">
                          <a:solidFill>
                            <a:srgbClr val="FFFFFF"/>
                          </a:solidFill>
                          <a:latin typeface="Calibri"/>
                          <a:ea typeface="Times New Roman"/>
                          <a:cs typeface="Times New Roman"/>
                        </a:rPr>
                        <a:t> </a:t>
                      </a:r>
                      <a:r>
                        <a:rPr lang="en-US" sz="1400" b="1" dirty="0" smtClean="0">
                          <a:solidFill>
                            <a:srgbClr val="FFFFFF"/>
                          </a:solidFill>
                          <a:latin typeface="Calibri"/>
                          <a:ea typeface="Times New Roman"/>
                          <a:cs typeface="Times New Roman"/>
                        </a:rPr>
                        <a:t>  Chemistry</a:t>
                      </a:r>
                      <a:endParaRPr lang="en-US" sz="1400" dirty="0">
                        <a:latin typeface="Calibri"/>
                        <a:ea typeface="Times New Roman"/>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a:txBody>
                    <a:bodyPr/>
                    <a:lstStyle/>
                    <a:p>
                      <a:pPr marL="0" marR="0" indent="0" algn="ctr">
                        <a:lnSpc>
                          <a:spcPct val="115000"/>
                        </a:lnSpc>
                        <a:spcBef>
                          <a:spcPts val="0"/>
                        </a:spcBef>
                        <a:spcAft>
                          <a:spcPts val="0"/>
                        </a:spcAft>
                      </a:pPr>
                      <a:r>
                        <a:rPr lang="en-US" sz="1400" dirty="0">
                          <a:latin typeface="Calibri"/>
                          <a:ea typeface="Times New Roman"/>
                          <a:cs typeface="Times New Roman"/>
                        </a:rPr>
                        <a:t>CML, </a:t>
                      </a:r>
                    </a:p>
                    <a:p>
                      <a:pPr marL="0" marR="0" indent="0" algn="ctr">
                        <a:lnSpc>
                          <a:spcPct val="115000"/>
                        </a:lnSpc>
                        <a:spcBef>
                          <a:spcPts val="0"/>
                        </a:spcBef>
                        <a:spcAft>
                          <a:spcPts val="0"/>
                        </a:spcAft>
                      </a:pPr>
                      <a:r>
                        <a:rPr lang="en-US" sz="1400" dirty="0">
                          <a:latin typeface="Calibri"/>
                          <a:ea typeface="Times New Roman"/>
                          <a:cs typeface="Times New Roman"/>
                        </a:rPr>
                        <a:t>PubChem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E"/>
                    </a:solidFill>
                  </a:tcPr>
                </a:tc>
                <a:tc>
                  <a:txBody>
                    <a:bodyPr/>
                    <a:lstStyle/>
                    <a:p>
                      <a:pPr marL="0" marR="0" indent="274320">
                        <a:lnSpc>
                          <a:spcPct val="115000"/>
                        </a:lnSpc>
                        <a:spcBef>
                          <a:spcPts val="0"/>
                        </a:spcBef>
                        <a:spcAft>
                          <a:spcPts val="0"/>
                        </a:spcAft>
                      </a:pPr>
                      <a:endParaRPr lang="en-US" sz="1400">
                        <a:latin typeface="Calibri"/>
                        <a:ea typeface="Times New Roman"/>
                        <a:cs typeface="Times New Roman"/>
                      </a:endParaRPr>
                    </a:p>
                    <a:p>
                      <a:pPr marL="0" marR="0" indent="274320">
                        <a:lnSpc>
                          <a:spcPct val="115000"/>
                        </a:lnSpc>
                        <a:spcBef>
                          <a:spcPts val="0"/>
                        </a:spcBef>
                        <a:spcAft>
                          <a:spcPts val="0"/>
                        </a:spcAft>
                      </a:pPr>
                      <a:r>
                        <a:rPr lang="en-US" sz="1400">
                          <a:latin typeface="Calibri"/>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E"/>
                    </a:solidFill>
                  </a:tcPr>
                </a:tc>
                <a:tc>
                  <a:txBody>
                    <a:bodyPr/>
                    <a:lstStyle/>
                    <a:p>
                      <a:pPr marL="0" marR="0" indent="0" algn="ctr">
                        <a:lnSpc>
                          <a:spcPct val="115000"/>
                        </a:lnSpc>
                        <a:spcBef>
                          <a:spcPts val="0"/>
                        </a:spcBef>
                        <a:spcAft>
                          <a:spcPts val="0"/>
                        </a:spcAft>
                      </a:pPr>
                      <a:r>
                        <a:rPr lang="en-US" sz="1400" dirty="0">
                          <a:latin typeface="Calibri"/>
                          <a:ea typeface="Times New Roman"/>
                          <a:cs typeface="Times New Roman"/>
                        </a:rPr>
                        <a:t>NO standard</a:t>
                      </a:r>
                    </a:p>
                    <a:p>
                      <a:pPr marL="0" marR="0" indent="0" algn="ctr">
                        <a:lnSpc>
                          <a:spcPct val="115000"/>
                        </a:lnSpc>
                        <a:spcBef>
                          <a:spcPts val="0"/>
                        </a:spcBef>
                        <a:spcAft>
                          <a:spcPts val="0"/>
                        </a:spcAft>
                      </a:pPr>
                      <a:r>
                        <a:rPr lang="en-US" sz="1400" dirty="0">
                          <a:latin typeface="Calibri"/>
                          <a:ea typeface="Times New Roman"/>
                          <a:cs typeface="Times New Roman"/>
                        </a:rPr>
                        <a:t>JChemPaint, JMOL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E"/>
                    </a:solidFill>
                  </a:tcPr>
                </a:tc>
                <a:tc>
                  <a:txBody>
                    <a:bodyPr/>
                    <a:lstStyle/>
                    <a:p>
                      <a:pPr marL="0" marR="0" indent="274320">
                        <a:lnSpc>
                          <a:spcPct val="115000"/>
                        </a:lnSpc>
                        <a:spcBef>
                          <a:spcPts val="0"/>
                        </a:spcBef>
                        <a:spcAft>
                          <a:spcPts val="0"/>
                        </a:spcAft>
                      </a:pPr>
                      <a:endParaRPr lang="en-US" sz="1400" dirty="0">
                        <a:latin typeface="Calibri"/>
                        <a:ea typeface="Times New Roman"/>
                        <a:cs typeface="Times New Roman"/>
                      </a:endParaRPr>
                    </a:p>
                    <a:p>
                      <a:pPr marL="0" marR="0" indent="274320">
                        <a:lnSpc>
                          <a:spcPct val="115000"/>
                        </a:lnSpc>
                        <a:spcBef>
                          <a:spcPts val="0"/>
                        </a:spcBef>
                        <a:spcAft>
                          <a:spcPts val="0"/>
                        </a:spcAft>
                      </a:pPr>
                      <a:r>
                        <a:rPr lang="en-US" sz="1400" dirty="0">
                          <a:latin typeface="Calibri"/>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E"/>
                    </a:solidFill>
                  </a:tcPr>
                </a:tc>
              </a:tr>
            </a:tbl>
          </a:graphicData>
        </a:graphic>
      </p:graphicFrame>
      <p:sp>
        <p:nvSpPr>
          <p:cNvPr id="13" name="Line 1"/>
          <p:cNvSpPr>
            <a:spLocks noChangeShapeType="1"/>
          </p:cNvSpPr>
          <p:nvPr/>
        </p:nvSpPr>
        <p:spPr bwMode="auto">
          <a:xfrm>
            <a:off x="1600200" y="3722914"/>
            <a:ext cx="1066800" cy="87085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458200" cy="5181600"/>
          </a:xfrm>
        </p:spPr>
        <p:txBody>
          <a:bodyPr>
            <a:normAutofit fontScale="70000" lnSpcReduction="20000"/>
          </a:bodyPr>
          <a:lstStyle/>
          <a:p>
            <a:r>
              <a:rPr lang="en-US" dirty="0" smtClean="0">
                <a:solidFill>
                  <a:schemeClr val="tx1">
                    <a:lumMod val="75000"/>
                    <a:lumOff val="25000"/>
                  </a:schemeClr>
                </a:solidFill>
              </a:rPr>
              <a:t>A SOA architecture to provide a common platform to integrate Geo-data sources into Geo-science Grid applications seamlessly and responsively.</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Federated Service-oriented GIS framework</a:t>
            </a:r>
          </a:p>
          <a:p>
            <a:pPr lvl="1"/>
            <a:r>
              <a:rPr lang="en-US" dirty="0" smtClean="0">
                <a:solidFill>
                  <a:schemeClr val="tx1">
                    <a:lumMod val="75000"/>
                    <a:lumOff val="25000"/>
                  </a:schemeClr>
                </a:solidFill>
              </a:rPr>
              <a:t>Production of knowledge as integrated data-views in the form of multi-layer map images</a:t>
            </a:r>
          </a:p>
          <a:p>
            <a:pPr lvl="1"/>
            <a:r>
              <a:rPr lang="en-US" dirty="0" smtClean="0">
                <a:solidFill>
                  <a:schemeClr val="tx1">
                    <a:lumMod val="75000"/>
                    <a:lumOff val="25000"/>
                  </a:schemeClr>
                </a:solidFill>
              </a:rPr>
              <a:t>Hierarchical data definitions through metadata aggregation</a:t>
            </a:r>
          </a:p>
          <a:p>
            <a:pPr lvl="1"/>
            <a:r>
              <a:rPr lang="en-US" dirty="0" smtClean="0">
                <a:solidFill>
                  <a:schemeClr val="tx1">
                    <a:lumMod val="75000"/>
                    <a:lumOff val="25000"/>
                  </a:schemeClr>
                </a:solidFill>
              </a:rPr>
              <a:t>Unified interactive data access/query and display from a single access point.</a:t>
            </a:r>
            <a:endParaRPr lang="en-US" sz="1800" dirty="0" smtClean="0">
              <a:solidFill>
                <a:schemeClr val="tx1">
                  <a:lumMod val="75000"/>
                  <a:lumOff val="25000"/>
                </a:schemeClr>
              </a:solidFill>
            </a:endParaRP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Adaptive range-query optimization and applications to distributed map rendering</a:t>
            </a:r>
          </a:p>
          <a:p>
            <a:pPr lvl="1"/>
            <a:r>
              <a:rPr lang="en-US" dirty="0" smtClean="0">
                <a:solidFill>
                  <a:schemeClr val="tx1">
                    <a:lumMod val="75000"/>
                    <a:lumOff val="25000"/>
                  </a:schemeClr>
                </a:solidFill>
              </a:rPr>
              <a:t>Dynamic load balancing for sharing unpredictable workload</a:t>
            </a:r>
          </a:p>
          <a:p>
            <a:pPr lvl="1"/>
            <a:r>
              <a:rPr lang="en-US" dirty="0" smtClean="0">
                <a:solidFill>
                  <a:schemeClr val="tx1">
                    <a:lumMod val="75000"/>
                    <a:lumOff val="25000"/>
                  </a:schemeClr>
                </a:solidFill>
              </a:rPr>
              <a:t>Parallel optimized range queries through partitioning</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Blueprint architecture for generalization of GIS-like federated information system enabling attribute-based transparent data access/query</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393987"/>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 (Systems Software)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382000" cy="4953000"/>
          </a:xfrm>
        </p:spPr>
        <p:txBody>
          <a:bodyPr>
            <a:normAutofit fontScale="77500" lnSpcReduction="20000"/>
          </a:bodyPr>
          <a:lstStyle/>
          <a:p>
            <a:r>
              <a:rPr lang="en-US" dirty="0" smtClean="0">
                <a:solidFill>
                  <a:schemeClr val="tx1">
                    <a:lumMod val="75000"/>
                    <a:lumOff val="25000"/>
                  </a:schemeClr>
                </a:solidFill>
              </a:rPr>
              <a:t>Web Map Server (WMS) in Open Geographic Standards</a:t>
            </a:r>
          </a:p>
          <a:p>
            <a:pPr lvl="1"/>
            <a:r>
              <a:rPr lang="en-US" dirty="0" smtClean="0">
                <a:solidFill>
                  <a:schemeClr val="tx1">
                    <a:lumMod val="75000"/>
                    <a:lumOff val="25000"/>
                  </a:schemeClr>
                </a:solidFill>
              </a:rPr>
              <a:t>Extended with Web Service Standards, and</a:t>
            </a:r>
          </a:p>
          <a:p>
            <a:pPr lvl="1"/>
            <a:r>
              <a:rPr lang="en-US" dirty="0" smtClean="0">
                <a:solidFill>
                  <a:schemeClr val="tx1">
                    <a:lumMod val="75000"/>
                    <a:lumOff val="25000"/>
                  </a:schemeClr>
                </a:solidFill>
              </a:rPr>
              <a:t>Streaming map creation capabilities</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GIS Federator</a:t>
            </a:r>
          </a:p>
          <a:p>
            <a:pPr lvl="1"/>
            <a:r>
              <a:rPr lang="en-US" dirty="0" smtClean="0">
                <a:solidFill>
                  <a:schemeClr val="tx1">
                    <a:lumMod val="75000"/>
                    <a:lumOff val="25000"/>
                  </a:schemeClr>
                </a:solidFill>
              </a:rPr>
              <a:t>Extended from WMS</a:t>
            </a:r>
          </a:p>
          <a:p>
            <a:pPr lvl="1"/>
            <a:r>
              <a:rPr lang="en-US" dirty="0" smtClean="0">
                <a:solidFill>
                  <a:schemeClr val="tx1">
                    <a:lumMod val="75000"/>
                    <a:lumOff val="25000"/>
                  </a:schemeClr>
                </a:solidFill>
              </a:rPr>
              <a:t>Provides application-specific and layer-structured hierarchical data as a composition of distributed GIS Web Service components</a:t>
            </a:r>
          </a:p>
          <a:p>
            <a:pPr lvl="1"/>
            <a:r>
              <a:rPr lang="en-US" dirty="0" smtClean="0">
                <a:solidFill>
                  <a:schemeClr val="tx1">
                    <a:lumMod val="75000"/>
                    <a:lumOff val="25000"/>
                  </a:schemeClr>
                </a:solidFill>
              </a:rPr>
              <a:t>Enables uniform data access and query from a single access point.</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Interactive map tools for data display, query and analysis.</a:t>
            </a:r>
          </a:p>
          <a:p>
            <a:pPr lvl="1"/>
            <a:r>
              <a:rPr lang="en-US" dirty="0" smtClean="0">
                <a:solidFill>
                  <a:schemeClr val="tx1">
                    <a:lumMod val="75000"/>
                    <a:lumOff val="25000"/>
                  </a:schemeClr>
                </a:solidFill>
              </a:rPr>
              <a:t>Browser and event-based</a:t>
            </a:r>
          </a:p>
          <a:p>
            <a:pPr lvl="1"/>
            <a:r>
              <a:rPr lang="en-US" dirty="0" smtClean="0">
                <a:solidFill>
                  <a:schemeClr val="tx1">
                    <a:lumMod val="75000"/>
                    <a:lumOff val="25000"/>
                  </a:schemeClr>
                </a:solidFill>
              </a:rPr>
              <a:t>Extended with AJAX (Asynchronous Java and XML)</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8229600" cy="9144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Acknowledgement</a:t>
            </a:r>
          </a:p>
        </p:txBody>
      </p:sp>
      <p:sp>
        <p:nvSpPr>
          <p:cNvPr id="3" name="Content Placeholder 2"/>
          <p:cNvSpPr>
            <a:spLocks noGrp="1"/>
          </p:cNvSpPr>
          <p:nvPr>
            <p:ph idx="1"/>
          </p:nvPr>
        </p:nvSpPr>
        <p:spPr>
          <a:xfrm>
            <a:off x="457200" y="2133601"/>
            <a:ext cx="8229600" cy="2362199"/>
          </a:xfrm>
        </p:spPr>
        <p:txBody>
          <a:bodyPr rtlCol="0">
            <a:normAutofit fontScale="85000" lnSpcReduction="10000"/>
          </a:bodyPr>
          <a:lstStyle/>
          <a:p>
            <a:pPr marL="342860" indent="-342860" defTabSz="914293" fontAlgn="auto">
              <a:spcAft>
                <a:spcPts val="0"/>
              </a:spcAft>
              <a:defRPr/>
            </a:pPr>
            <a:r>
              <a:rPr lang="en-US" dirty="0" smtClean="0">
                <a:solidFill>
                  <a:schemeClr val="tx1">
                    <a:lumMod val="75000"/>
                    <a:lumOff val="25000"/>
                  </a:schemeClr>
                </a:solidFill>
              </a:rPr>
              <a:t>The work described in this presentation is part of the QuakeSim project which is supported by the Advanced Information Systems Technology Program of NASA's Earth-Sun System Technology Office.</a:t>
            </a:r>
          </a:p>
          <a:p>
            <a:pPr marL="342860" indent="-342860" defTabSz="914293">
              <a:defRPr/>
            </a:pPr>
            <a:r>
              <a:rPr lang="en-US" dirty="0" err="1" smtClean="0">
                <a:solidFill>
                  <a:schemeClr val="tx1">
                    <a:lumMod val="75000"/>
                    <a:lumOff val="25000"/>
                  </a:schemeClr>
                </a:solidFill>
              </a:rPr>
              <a:t>Galip</a:t>
            </a:r>
            <a:r>
              <a:rPr lang="en-US" dirty="0" smtClean="0">
                <a:solidFill>
                  <a:schemeClr val="tx1">
                    <a:lumMod val="75000"/>
                    <a:lumOff val="25000"/>
                  </a:schemeClr>
                </a:solidFill>
              </a:rPr>
              <a:t> </a:t>
            </a:r>
            <a:r>
              <a:rPr lang="en-US" dirty="0" err="1" smtClean="0">
                <a:solidFill>
                  <a:schemeClr val="tx1">
                    <a:lumMod val="75000"/>
                    <a:lumOff val="25000"/>
                  </a:schemeClr>
                </a:solidFill>
              </a:rPr>
              <a:t>Aydin</a:t>
            </a:r>
            <a:r>
              <a:rPr lang="en-US" dirty="0" smtClean="0">
                <a:solidFill>
                  <a:schemeClr val="tx1">
                    <a:lumMod val="75000"/>
                    <a:lumOff val="25000"/>
                  </a:schemeClr>
                </a:solidFill>
              </a:rPr>
              <a:t>: Web Feature Server (WFS)</a:t>
            </a:r>
          </a:p>
        </p:txBody>
      </p:sp>
      <p:sp>
        <p:nvSpPr>
          <p:cNvPr id="4" name="Slide Number Placeholder 3"/>
          <p:cNvSpPr>
            <a:spLocks noGrp="1"/>
          </p:cNvSpPr>
          <p:nvPr>
            <p:ph type="sldNum" sz="quarter" idx="12"/>
          </p:nvPr>
        </p:nvSpPr>
        <p:spPr/>
        <p:txBody>
          <a:bodyPr/>
          <a:lstStyle/>
          <a:p>
            <a:pPr>
              <a:defRPr/>
            </a:pPr>
            <a:fld id="{10C74C35-073E-44EA-94A6-9A7A35A234E0}" type="slidenum">
              <a:rPr lang="en-US"/>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solidFill>
            <a:schemeClr val="accent2"/>
          </a:solidFill>
        </p:spPr>
        <p:txBody>
          <a:bodyPr/>
          <a:lstStyle/>
          <a:p>
            <a:r>
              <a:rPr lang="en-US" dirty="0" smtClean="0">
                <a:solidFill>
                  <a:schemeClr val="bg1"/>
                </a:solidFill>
                <a:effectLst>
                  <a:outerShdw blurRad="38100" dist="38100" dir="2700000" algn="tl">
                    <a:srgbClr val="000000">
                      <a:alpha val="43137"/>
                    </a:srgbClr>
                  </a:outerShdw>
                </a:effectLst>
              </a:rPr>
              <a:t>Thanks!....</a:t>
            </a:r>
            <a:endParaRPr lang="en-US" dirty="0">
              <a:solidFill>
                <a:schemeClr val="bg1"/>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normAutofit/>
          </a:bodyPr>
          <a:lstStyle/>
          <a:p>
            <a:endParaRPr lang="en-US" sz="1600"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Possible Future Research Directions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1">
                    <a:lumMod val="75000"/>
                    <a:lumOff val="25000"/>
                  </a:schemeClr>
                </a:solidFill>
              </a:rPr>
              <a:t>Integrating dynamic/adaptable resources discovery and capability aggregation service to federator.</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Applying distributed hard-disk approach (ex. </a:t>
            </a:r>
            <a:r>
              <a:rPr lang="en-US" dirty="0" err="1" smtClean="0">
                <a:solidFill>
                  <a:schemeClr val="tx1">
                    <a:lumMod val="75000"/>
                    <a:lumOff val="25000"/>
                  </a:schemeClr>
                </a:solidFill>
              </a:rPr>
              <a:t>Hadoop</a:t>
            </a:r>
            <a:r>
              <a:rPr lang="en-US" dirty="0" smtClean="0">
                <a:solidFill>
                  <a:schemeClr val="tx1">
                    <a:lumMod val="75000"/>
                    <a:lumOff val="25000"/>
                  </a:schemeClr>
                </a:solidFill>
              </a:rPr>
              <a:t>) to handle large scale of workload estimation tables</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Layered WT for different zoom levels</a:t>
            </a:r>
          </a:p>
          <a:p>
            <a:pPr lvl="1"/>
            <a:r>
              <a:rPr lang="en-US" dirty="0" smtClean="0">
                <a:solidFill>
                  <a:schemeClr val="tx1">
                    <a:lumMod val="75000"/>
                    <a:lumOff val="25000"/>
                  </a:schemeClr>
                </a:solidFill>
              </a:rPr>
              <a:t>Avoiding from unnecessary number of parallel queries </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Extending the system with Web2.0 standards</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Handling/optimizing multiple range-queries</a:t>
            </a:r>
          </a:p>
          <a:p>
            <a:pPr lvl="1"/>
            <a:r>
              <a:rPr lang="en-US" dirty="0" smtClean="0">
                <a:solidFill>
                  <a:schemeClr val="tx1">
                    <a:lumMod val="75000"/>
                    <a:lumOff val="25000"/>
                  </a:schemeClr>
                </a:solidFill>
              </a:rPr>
              <a:t>Currently we handle only bbox ranges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38</a:t>
            </a:fld>
            <a:endParaRPr lang="en-US" dirty="0"/>
          </a:p>
        </p:txBody>
      </p:sp>
      <p:pic>
        <p:nvPicPr>
          <p:cNvPr id="6" name="Picture 3" descr="C:\Users\asayar\Desktop\pi.JPG"/>
          <p:cNvPicPr>
            <a:picLocks noChangeAspect="1" noChangeArrowheads="1"/>
          </p:cNvPicPr>
          <p:nvPr/>
        </p:nvPicPr>
        <p:blipFill>
          <a:blip r:embed="rId3"/>
          <a:srcRect/>
          <a:stretch>
            <a:fillRect/>
          </a:stretch>
        </p:blipFill>
        <p:spPr bwMode="auto">
          <a:xfrm>
            <a:off x="152400" y="44068"/>
            <a:ext cx="6162676" cy="6731704"/>
          </a:xfrm>
          <a:prstGeom prst="rect">
            <a:avLst/>
          </a:prstGeom>
          <a:noFill/>
        </p:spPr>
      </p:pic>
      <p:sp>
        <p:nvSpPr>
          <p:cNvPr id="8" name="AutoShape 7"/>
          <p:cNvSpPr>
            <a:spLocks noChangeArrowheads="1"/>
          </p:cNvSpPr>
          <p:nvPr/>
        </p:nvSpPr>
        <p:spPr bwMode="auto">
          <a:xfrm>
            <a:off x="6629400" y="45720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7"/>
          <p:cNvSpPr>
            <a:spLocks noChangeArrowheads="1"/>
          </p:cNvSpPr>
          <p:nvPr/>
        </p:nvSpPr>
        <p:spPr bwMode="auto">
          <a:xfrm>
            <a:off x="6629400" y="44196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7"/>
          <p:cNvSpPr>
            <a:spLocks noChangeArrowheads="1"/>
          </p:cNvSpPr>
          <p:nvPr/>
        </p:nvSpPr>
        <p:spPr bwMode="auto">
          <a:xfrm>
            <a:off x="6629400" y="42672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6629400" y="3581400"/>
            <a:ext cx="1981200" cy="584775"/>
          </a:xfrm>
          <a:prstGeom prst="rect">
            <a:avLst/>
          </a:prstGeom>
          <a:noFill/>
        </p:spPr>
        <p:txBody>
          <a:bodyPr wrap="square" rtlCol="0">
            <a:spAutoFit/>
          </a:bodyPr>
          <a:lstStyle/>
          <a:p>
            <a:r>
              <a:rPr lang="en-US" sz="1600" b="1" dirty="0" smtClean="0">
                <a:solidFill>
                  <a:srgbClr val="002060"/>
                </a:solidFill>
              </a:rPr>
              <a:t>Hierarchical data</a:t>
            </a:r>
          </a:p>
          <a:p>
            <a:r>
              <a:rPr lang="en-US" sz="1600" b="1" dirty="0" smtClean="0">
                <a:solidFill>
                  <a:srgbClr val="002060"/>
                </a:solidFill>
              </a:rPr>
              <a:t>Integrated data-view</a:t>
            </a:r>
            <a:endParaRPr lang="en-US" sz="1600" b="1" dirty="0">
              <a:solidFill>
                <a:srgbClr val="002060"/>
              </a:solidFill>
            </a:endParaRPr>
          </a:p>
        </p:txBody>
      </p:sp>
      <p:grpSp>
        <p:nvGrpSpPr>
          <p:cNvPr id="2" name="Group 18"/>
          <p:cNvGrpSpPr/>
          <p:nvPr/>
        </p:nvGrpSpPr>
        <p:grpSpPr>
          <a:xfrm>
            <a:off x="4038600" y="94488"/>
            <a:ext cx="4953000" cy="3258312"/>
            <a:chOff x="4038600" y="94488"/>
            <a:chExt cx="4953000" cy="3258312"/>
          </a:xfrm>
        </p:grpSpPr>
        <p:pic>
          <p:nvPicPr>
            <p:cNvPr id="7" name="Picture 6"/>
            <p:cNvPicPr/>
            <p:nvPr/>
          </p:nvPicPr>
          <p:blipFill>
            <a:blip r:embed="rId4"/>
            <a:srcRect/>
            <a:stretch>
              <a:fillRect/>
            </a:stretch>
          </p:blipFill>
          <p:spPr bwMode="auto">
            <a:xfrm>
              <a:off x="5249798" y="94488"/>
              <a:ext cx="3741802" cy="3258312"/>
            </a:xfrm>
            <a:prstGeom prst="rect">
              <a:avLst/>
            </a:prstGeom>
            <a:noFill/>
            <a:ln w="9525">
              <a:noFill/>
              <a:miter lim="800000"/>
              <a:headEnd/>
              <a:tailEnd/>
            </a:ln>
          </p:spPr>
        </p:pic>
        <p:sp>
          <p:nvSpPr>
            <p:cNvPr id="12" name="Notched Right Arrow 11"/>
            <p:cNvSpPr/>
            <p:nvPr/>
          </p:nvSpPr>
          <p:spPr>
            <a:xfrm>
              <a:off x="4038600" y="990600"/>
              <a:ext cx="457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urved Connector 13"/>
            <p:cNvCxnSpPr/>
            <p:nvPr/>
          </p:nvCxnSpPr>
          <p:spPr>
            <a:xfrm>
              <a:off x="4572000" y="1143000"/>
              <a:ext cx="685800" cy="4572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305800" y="4038600"/>
            <a:ext cx="228600" cy="338554"/>
          </a:xfrm>
          <a:prstGeom prst="rect">
            <a:avLst/>
          </a:prstGeom>
          <a:noFill/>
        </p:spPr>
        <p:txBody>
          <a:bodyPr wrap="square" rtlCol="0">
            <a:spAutoFit/>
          </a:bodyPr>
          <a:lstStyle/>
          <a:p>
            <a:r>
              <a:rPr lang="en-US" sz="1600" dirty="0" smtClean="0"/>
              <a:t>1</a:t>
            </a:r>
            <a:endParaRPr lang="en-US" sz="1600" dirty="0"/>
          </a:p>
        </p:txBody>
      </p:sp>
      <p:sp>
        <p:nvSpPr>
          <p:cNvPr id="16" name="TextBox 15"/>
          <p:cNvSpPr txBox="1"/>
          <p:nvPr/>
        </p:nvSpPr>
        <p:spPr>
          <a:xfrm>
            <a:off x="8229600" y="4267200"/>
            <a:ext cx="228600" cy="338554"/>
          </a:xfrm>
          <a:prstGeom prst="rect">
            <a:avLst/>
          </a:prstGeom>
          <a:noFill/>
        </p:spPr>
        <p:txBody>
          <a:bodyPr wrap="square" rtlCol="0">
            <a:spAutoFit/>
          </a:bodyPr>
          <a:lstStyle/>
          <a:p>
            <a:r>
              <a:rPr lang="en-US" sz="1600" dirty="0" smtClean="0"/>
              <a:t>2</a:t>
            </a:r>
            <a:endParaRPr lang="en-US" sz="1600" dirty="0"/>
          </a:p>
        </p:txBody>
      </p:sp>
      <p:sp>
        <p:nvSpPr>
          <p:cNvPr id="17" name="TextBox 16"/>
          <p:cNvSpPr txBox="1"/>
          <p:nvPr/>
        </p:nvSpPr>
        <p:spPr>
          <a:xfrm>
            <a:off x="8153400" y="4572000"/>
            <a:ext cx="228600" cy="338554"/>
          </a:xfrm>
          <a:prstGeom prst="rect">
            <a:avLst/>
          </a:prstGeom>
          <a:noFill/>
        </p:spPr>
        <p:txBody>
          <a:bodyPr wrap="square" rtlCol="0">
            <a:spAutoFit/>
          </a:bodyPr>
          <a:lstStyle/>
          <a:p>
            <a:r>
              <a:rPr lang="en-US" sz="1600" dirty="0" smtClean="0"/>
              <a:t>3</a:t>
            </a:r>
            <a:endParaRPr lang="en-US" sz="1600" dirty="0"/>
          </a:p>
        </p:txBody>
      </p:sp>
      <p:sp>
        <p:nvSpPr>
          <p:cNvPr id="18" name="TextBox 17"/>
          <p:cNvSpPr txBox="1"/>
          <p:nvPr/>
        </p:nvSpPr>
        <p:spPr>
          <a:xfrm>
            <a:off x="6629400" y="5029200"/>
            <a:ext cx="1905000" cy="1077218"/>
          </a:xfrm>
          <a:prstGeom prst="rect">
            <a:avLst/>
          </a:prstGeom>
          <a:noFill/>
        </p:spPr>
        <p:txBody>
          <a:bodyPr wrap="square" rtlCol="0">
            <a:spAutoFit/>
          </a:bodyPr>
          <a:lstStyle/>
          <a:p>
            <a:r>
              <a:rPr lang="en-US" sz="1600" dirty="0" smtClean="0"/>
              <a:t>1:</a:t>
            </a:r>
            <a:r>
              <a:rPr lang="en-US" sz="1600" dirty="0" smtClean="0">
                <a:solidFill>
                  <a:schemeClr val="tx1">
                    <a:lumMod val="75000"/>
                    <a:lumOff val="25000"/>
                  </a:schemeClr>
                </a:solidFill>
              </a:rPr>
              <a:t> Google map layer</a:t>
            </a:r>
          </a:p>
          <a:p>
            <a:r>
              <a:rPr lang="en-US" sz="1600" dirty="0" smtClean="0"/>
              <a:t>2: </a:t>
            </a:r>
            <a:r>
              <a:rPr lang="en-US" sz="1600" dirty="0" smtClean="0">
                <a:solidFill>
                  <a:schemeClr val="tx1">
                    <a:lumMod val="75000"/>
                    <a:lumOff val="25000"/>
                  </a:schemeClr>
                </a:solidFill>
              </a:rPr>
              <a:t>States boundary lines layer</a:t>
            </a:r>
          </a:p>
          <a:p>
            <a:r>
              <a:rPr lang="en-US" sz="1600" dirty="0" smtClean="0"/>
              <a:t>3:</a:t>
            </a:r>
            <a:r>
              <a:rPr lang="en-US" sz="1600" dirty="0" smtClean="0">
                <a:solidFill>
                  <a:schemeClr val="tx1">
                    <a:lumMod val="75000"/>
                    <a:lumOff val="25000"/>
                  </a:schemeClr>
                </a:solidFill>
              </a:rPr>
              <a:t> seismic data layer</a:t>
            </a:r>
          </a:p>
        </p:txBody>
      </p:sp>
      <p:sp>
        <p:nvSpPr>
          <p:cNvPr id="20" name="TextBox 19"/>
          <p:cNvSpPr txBox="1"/>
          <p:nvPr/>
        </p:nvSpPr>
        <p:spPr>
          <a:xfrm>
            <a:off x="2819400" y="6043136"/>
            <a:ext cx="5257800" cy="738664"/>
          </a:xfrm>
          <a:prstGeom prst="rect">
            <a:avLst/>
          </a:prstGeom>
          <a:noFill/>
        </p:spPr>
        <p:txBody>
          <a:bodyPr wrap="square" rtlCol="0">
            <a:spAutoFit/>
          </a:bodyPr>
          <a:lstStyle/>
          <a:p>
            <a:r>
              <a:rPr lang="en-US" sz="2400" dirty="0" smtClean="0">
                <a:solidFill>
                  <a:schemeClr val="tx1">
                    <a:lumMod val="75000"/>
                    <a:lumOff val="25000"/>
                  </a:schemeClr>
                </a:solidFill>
                <a:effectLst>
                  <a:outerShdw blurRad="38100" dist="38100" dir="2700000" algn="tl">
                    <a:srgbClr val="000000">
                      <a:alpha val="43137"/>
                    </a:srgbClr>
                  </a:outerShdw>
                </a:effectLst>
              </a:rPr>
              <a:t>Event-based Interactive Tools :</a:t>
            </a:r>
          </a:p>
          <a:p>
            <a:r>
              <a:rPr lang="en-US" dirty="0" smtClean="0">
                <a:solidFill>
                  <a:schemeClr val="tx1">
                    <a:lumMod val="75000"/>
                    <a:lumOff val="25000"/>
                  </a:schemeClr>
                </a:solidFill>
              </a:rPr>
              <a:t>Query and data analysis over integrated data views</a:t>
            </a:r>
            <a:endParaRPr lang="en-US" dirty="0">
              <a:solidFill>
                <a:schemeClr val="tx1">
                  <a:lumMod val="75000"/>
                  <a:lumOff val="25000"/>
                </a:schemeClr>
              </a:solidFill>
            </a:endParaRPr>
          </a:p>
        </p:txBody>
      </p:sp>
      <p:sp>
        <p:nvSpPr>
          <p:cNvPr id="21" name="Right Brace 20"/>
          <p:cNvSpPr/>
          <p:nvPr/>
        </p:nvSpPr>
        <p:spPr>
          <a:xfrm>
            <a:off x="1524000" y="381000"/>
            <a:ext cx="228600" cy="914400"/>
          </a:xfrm>
          <a:prstGeom prst="rightBrac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Curved Connector 22"/>
          <p:cNvCxnSpPr>
            <a:stCxn id="21" idx="1"/>
          </p:cNvCxnSpPr>
          <p:nvPr/>
        </p:nvCxnSpPr>
        <p:spPr>
          <a:xfrm rot="10800000" flipH="1" flipV="1">
            <a:off x="1752600" y="838200"/>
            <a:ext cx="4876800" cy="3505200"/>
          </a:xfrm>
          <a:prstGeom prst="curvedConnector3">
            <a:avLst>
              <a:gd name="adj1" fmla="val 34230"/>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74638"/>
            <a:ext cx="8686800" cy="715962"/>
          </a:xfrm>
        </p:spPr>
        <p:txBody>
          <a:bodyPr>
            <a:noAutofit/>
          </a:bodyPr>
          <a:lstStyle/>
          <a:p>
            <a:r>
              <a:rPr lang="en-US" sz="2800" dirty="0" err="1" smtClean="0">
                <a:solidFill>
                  <a:schemeClr val="tx1">
                    <a:lumMod val="75000"/>
                    <a:lumOff val="25000"/>
                  </a:schemeClr>
                </a:solidFill>
                <a:effectLst>
                  <a:outerShdw blurRad="38100" dist="38100" dir="2700000" algn="tl">
                    <a:srgbClr val="000000">
                      <a:alpha val="43137"/>
                    </a:srgbClr>
                  </a:outerShdw>
                </a:effectLst>
              </a:rPr>
              <a:t>GetCapabilities</a:t>
            </a:r>
            <a:r>
              <a:rPr lang="en-US" sz="28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39</a:t>
            </a:fld>
            <a:endParaRPr lang="en-US"/>
          </a:p>
        </p:txBody>
      </p:sp>
      <p:pic>
        <p:nvPicPr>
          <p:cNvPr id="5" name="Picture 4" descr="à͂è͂x"/>
          <p:cNvPicPr/>
          <p:nvPr/>
        </p:nvPicPr>
        <p:blipFill>
          <a:blip r:embed="rId3"/>
          <a:srcRect/>
          <a:stretch>
            <a:fillRect/>
          </a:stretch>
        </p:blipFill>
        <p:spPr bwMode="auto">
          <a:xfrm>
            <a:off x="304800" y="1600200"/>
            <a:ext cx="4267199" cy="3886200"/>
          </a:xfrm>
          <a:prstGeom prst="rect">
            <a:avLst/>
          </a:prstGeom>
          <a:noFill/>
          <a:ln w="9525">
            <a:noFill/>
            <a:miter lim="800000"/>
            <a:headEnd/>
            <a:tailEnd/>
          </a:ln>
        </p:spPr>
      </p:pic>
      <p:pic>
        <p:nvPicPr>
          <p:cNvPr id="7" name="Picture 6" descr="C:\Documents and Settings\Ahmet Sayar\Desktop\FAQ_Blog\getcapasnapshot.bmp"/>
          <p:cNvPicPr/>
          <p:nvPr/>
        </p:nvPicPr>
        <p:blipFill>
          <a:blip r:embed="rId4"/>
          <a:srcRect/>
          <a:stretch>
            <a:fillRect/>
          </a:stretch>
        </p:blipFill>
        <p:spPr bwMode="auto">
          <a:xfrm>
            <a:off x="3975513" y="1295400"/>
            <a:ext cx="50160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4120380" y="5274625"/>
            <a:ext cx="1670819" cy="13241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905000" y="5274625"/>
            <a:ext cx="1676400" cy="1308365"/>
          </a:xfrm>
          <a:prstGeom prst="rect">
            <a:avLst/>
          </a:prstGeom>
          <a:noFill/>
          <a:ln w="9525">
            <a:noFill/>
            <a:miter lim="800000"/>
            <a:headEnd/>
            <a:tailEnd/>
          </a:ln>
          <a:effectLst/>
        </p:spPr>
      </p:pic>
      <p:sp>
        <p:nvSpPr>
          <p:cNvPr id="2" name="Title 1"/>
          <p:cNvSpPr>
            <a:spLocks noGrp="1"/>
          </p:cNvSpPr>
          <p:nvPr>
            <p:ph type="title"/>
          </p:nvPr>
        </p:nvSpPr>
        <p:spPr>
          <a:xfrm>
            <a:off x="457200" y="350838"/>
            <a:ext cx="8229600" cy="7921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Interoperability Standards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295400"/>
            <a:ext cx="8382000" cy="2590800"/>
          </a:xfrm>
        </p:spPr>
        <p:txBody>
          <a:bodyPr>
            <a:noAutofit/>
          </a:bodyPr>
          <a:lstStyle/>
          <a:p>
            <a:r>
              <a:rPr lang="en-US" sz="2000" dirty="0" smtClean="0">
                <a:solidFill>
                  <a:schemeClr val="tx1">
                    <a:lumMod val="75000"/>
                    <a:lumOff val="25000"/>
                  </a:schemeClr>
                </a:solidFill>
              </a:rPr>
              <a:t>Standards bodies: Open Geospatial Consortium (OGC) and ISO/TC211</a:t>
            </a:r>
          </a:p>
          <a:p>
            <a:r>
              <a:rPr lang="en-US" sz="2000" dirty="0" smtClean="0">
                <a:solidFill>
                  <a:schemeClr val="tx1">
                    <a:lumMod val="75000"/>
                    <a:lumOff val="25000"/>
                  </a:schemeClr>
                </a:solidFill>
              </a:rPr>
              <a:t>Enable geographic information and services neutral and available across any network, application, or platform</a:t>
            </a:r>
          </a:p>
          <a:p>
            <a:r>
              <a:rPr lang="en-US" sz="2000" dirty="0" smtClean="0">
                <a:solidFill>
                  <a:schemeClr val="tx1">
                    <a:lumMod val="75000"/>
                    <a:lumOff val="25000"/>
                  </a:schemeClr>
                </a:solidFill>
              </a:rPr>
              <a:t>Standards for services and data models</a:t>
            </a:r>
          </a:p>
          <a:p>
            <a:pPr lvl="1"/>
            <a:r>
              <a:rPr lang="en-US" sz="1800" dirty="0" smtClean="0">
                <a:solidFill>
                  <a:schemeClr val="tx1">
                    <a:lumMod val="75000"/>
                    <a:lumOff val="25000"/>
                  </a:schemeClr>
                </a:solidFill>
              </a:rPr>
              <a:t>Web Map Services (WMS) - rendering map images</a:t>
            </a:r>
          </a:p>
          <a:p>
            <a:pPr lvl="1"/>
            <a:r>
              <a:rPr lang="en-US" sz="1800" dirty="0" smtClean="0">
                <a:solidFill>
                  <a:schemeClr val="tx1">
                    <a:lumMod val="75000"/>
                    <a:lumOff val="25000"/>
                  </a:schemeClr>
                </a:solidFill>
              </a:rPr>
              <a:t>Web Feature Services (WFS) – serving data in common data model</a:t>
            </a:r>
          </a:p>
          <a:p>
            <a:pPr lvl="1"/>
            <a:r>
              <a:rPr lang="en-US" sz="1800" dirty="0" smtClean="0">
                <a:solidFill>
                  <a:schemeClr val="tx1">
                    <a:lumMod val="75000"/>
                    <a:lumOff val="25000"/>
                  </a:schemeClr>
                </a:solidFill>
              </a:rPr>
              <a:t>Geographic Markup Language (</a:t>
            </a:r>
            <a:r>
              <a:rPr lang="en-US" sz="1800" dirty="0" smtClean="0">
                <a:solidFill>
                  <a:schemeClr val="accent3">
                    <a:lumMod val="50000"/>
                  </a:schemeClr>
                </a:solidFill>
              </a:rPr>
              <a:t>GML</a:t>
            </a:r>
            <a:r>
              <a:rPr lang="en-US" sz="1800" dirty="0" smtClean="0">
                <a:solidFill>
                  <a:schemeClr val="tx1">
                    <a:lumMod val="75000"/>
                    <a:lumOff val="25000"/>
                  </a:schemeClr>
                </a:solidFill>
              </a:rPr>
              <a:t>) :  Content and presentation</a:t>
            </a:r>
            <a:endParaRPr lang="en-US" sz="3600" dirty="0" smtClean="0">
              <a:solidFill>
                <a:schemeClr val="tx1">
                  <a:lumMod val="75000"/>
                  <a:lumOff val="25000"/>
                </a:schemeClr>
              </a:solidFill>
            </a:endParaRPr>
          </a:p>
        </p:txBody>
      </p:sp>
      <p:sp>
        <p:nvSpPr>
          <p:cNvPr id="4" name="Slide Number Placeholder 3"/>
          <p:cNvSpPr>
            <a:spLocks noGrp="1"/>
          </p:cNvSpPr>
          <p:nvPr>
            <p:ph type="sldNum" sz="quarter" idx="12"/>
          </p:nvPr>
        </p:nvSpPr>
        <p:spPr>
          <a:xfrm>
            <a:off x="6705600" y="6340475"/>
            <a:ext cx="2133600" cy="365125"/>
          </a:xfrm>
        </p:spPr>
        <p:txBody>
          <a:bodyPr/>
          <a:lstStyle/>
          <a:p>
            <a:fld id="{052F8F49-F254-4492-A20D-AEE6D2E281C5}" type="slidenum">
              <a:rPr lang="en-US" smtClean="0"/>
              <a:pPr/>
              <a:t>4</a:t>
            </a:fld>
            <a:endParaRPr lang="en-US" dirty="0"/>
          </a:p>
        </p:txBody>
      </p:sp>
      <p:grpSp>
        <p:nvGrpSpPr>
          <p:cNvPr id="5" name="Group 25"/>
          <p:cNvGrpSpPr/>
          <p:nvPr/>
        </p:nvGrpSpPr>
        <p:grpSpPr>
          <a:xfrm>
            <a:off x="228600" y="4648200"/>
            <a:ext cx="8229600" cy="1666460"/>
            <a:chOff x="228600" y="4267200"/>
            <a:chExt cx="8229600" cy="1666460"/>
          </a:xfrm>
        </p:grpSpPr>
        <p:pic>
          <p:nvPicPr>
            <p:cNvPr id="33" name="Picture 2"/>
            <p:cNvPicPr>
              <a:picLocks noChangeAspect="1" noChangeArrowheads="1"/>
            </p:cNvPicPr>
            <p:nvPr/>
          </p:nvPicPr>
          <p:blipFill>
            <a:blip r:embed="rId5"/>
            <a:srcRect/>
            <a:stretch>
              <a:fillRect/>
            </a:stretch>
          </p:blipFill>
          <p:spPr bwMode="auto">
            <a:xfrm>
              <a:off x="1400175" y="5334000"/>
              <a:ext cx="428625" cy="304800"/>
            </a:xfrm>
            <a:prstGeom prst="rect">
              <a:avLst/>
            </a:prstGeom>
            <a:noFill/>
            <a:ln w="9525">
              <a:noFill/>
              <a:miter lim="800000"/>
              <a:headEnd/>
              <a:tailEnd/>
            </a:ln>
            <a:effectLst/>
          </p:spPr>
        </p:pic>
        <p:cxnSp>
          <p:nvCxnSpPr>
            <p:cNvPr id="37" name="Straight Arrow Connector 36"/>
            <p:cNvCxnSpPr>
              <a:endCxn id="45" idx="1"/>
            </p:cNvCxnSpPr>
            <p:nvPr/>
          </p:nvCxnSpPr>
          <p:spPr>
            <a:xfrm>
              <a:off x="5867400" y="5552660"/>
              <a:ext cx="8382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a:off x="3491948" y="5536097"/>
              <a:ext cx="699052" cy="33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1" name="TextBox 40"/>
            <p:cNvSpPr txBox="1"/>
            <p:nvPr/>
          </p:nvSpPr>
          <p:spPr>
            <a:xfrm>
              <a:off x="3581400" y="5105400"/>
              <a:ext cx="685800" cy="381000"/>
            </a:xfrm>
            <a:prstGeom prst="rect">
              <a:avLst/>
            </a:prstGeom>
            <a:noFill/>
          </p:spPr>
          <p:txBody>
            <a:bodyPr wrap="square" rtlCol="0">
              <a:spAutoFit/>
            </a:bodyPr>
            <a:lstStyle/>
            <a:p>
              <a:r>
                <a:rPr lang="en-US" dirty="0" smtClean="0">
                  <a:solidFill>
                    <a:schemeClr val="bg2">
                      <a:lumMod val="25000"/>
                    </a:schemeClr>
                  </a:solidFill>
                </a:rPr>
                <a:t>GML</a:t>
              </a:r>
              <a:endParaRPr lang="en-US" dirty="0">
                <a:solidFill>
                  <a:schemeClr val="bg2">
                    <a:lumMod val="25000"/>
                  </a:schemeClr>
                </a:solidFill>
              </a:endParaRPr>
            </a:p>
          </p:txBody>
        </p:sp>
        <p:sp>
          <p:nvSpPr>
            <p:cNvPr id="42" name="TextBox 41"/>
            <p:cNvSpPr txBox="1"/>
            <p:nvPr/>
          </p:nvSpPr>
          <p:spPr>
            <a:xfrm>
              <a:off x="5854148" y="5221356"/>
              <a:ext cx="775252" cy="646330"/>
            </a:xfrm>
            <a:prstGeom prst="rect">
              <a:avLst/>
            </a:prstGeom>
            <a:noFill/>
          </p:spPr>
          <p:txBody>
            <a:bodyPr wrap="square" rtlCol="0">
              <a:spAutoFit/>
            </a:bodyPr>
            <a:lstStyle/>
            <a:p>
              <a:r>
                <a:rPr lang="en-US" dirty="0" smtClean="0">
                  <a:solidFill>
                    <a:schemeClr val="bg2">
                      <a:lumMod val="25000"/>
                    </a:schemeClr>
                  </a:solidFill>
                </a:rPr>
                <a:t>Binary data</a:t>
              </a:r>
              <a:endParaRPr lang="en-US" dirty="0">
                <a:solidFill>
                  <a:schemeClr val="bg2">
                    <a:lumMod val="25000"/>
                  </a:schemeClr>
                </a:solidFill>
              </a:endParaRPr>
            </a:p>
          </p:txBody>
        </p:sp>
        <p:pic>
          <p:nvPicPr>
            <p:cNvPr id="45" name="Picture 2"/>
            <p:cNvPicPr>
              <a:picLocks noChangeAspect="1" noChangeArrowheads="1"/>
            </p:cNvPicPr>
            <p:nvPr/>
          </p:nvPicPr>
          <p:blipFill>
            <a:blip r:embed="rId6"/>
            <a:srcRect/>
            <a:stretch>
              <a:fillRect/>
            </a:stretch>
          </p:blipFill>
          <p:spPr bwMode="auto">
            <a:xfrm>
              <a:off x="6705600" y="5171660"/>
              <a:ext cx="1752600" cy="762000"/>
            </a:xfrm>
            <a:prstGeom prst="rect">
              <a:avLst/>
            </a:prstGeom>
            <a:noFill/>
            <a:ln w="9525">
              <a:noFill/>
              <a:miter lim="800000"/>
              <a:headEnd/>
              <a:tailEnd/>
            </a:ln>
            <a:effectLst/>
          </p:spPr>
        </p:pic>
        <p:pic>
          <p:nvPicPr>
            <p:cNvPr id="46" name="Picture 4"/>
            <p:cNvPicPr>
              <a:picLocks noChangeAspect="1" noChangeArrowheads="1"/>
            </p:cNvPicPr>
            <p:nvPr/>
          </p:nvPicPr>
          <p:blipFill>
            <a:blip r:embed="rId7"/>
            <a:srcRect/>
            <a:stretch>
              <a:fillRect/>
            </a:stretch>
          </p:blipFill>
          <p:spPr bwMode="auto">
            <a:xfrm>
              <a:off x="609600" y="5087860"/>
              <a:ext cx="762000" cy="829236"/>
            </a:xfrm>
            <a:prstGeom prst="rect">
              <a:avLst/>
            </a:prstGeom>
            <a:noFill/>
            <a:ln w="9525">
              <a:noFill/>
              <a:miter lim="800000"/>
              <a:headEnd/>
              <a:tailEnd/>
            </a:ln>
            <a:effectLst/>
          </p:spPr>
        </p:pic>
        <p:sp>
          <p:nvSpPr>
            <p:cNvPr id="47" name="TextBox 46"/>
            <p:cNvSpPr txBox="1"/>
            <p:nvPr/>
          </p:nvSpPr>
          <p:spPr>
            <a:xfrm>
              <a:off x="228600" y="4648200"/>
              <a:ext cx="1828800" cy="369332"/>
            </a:xfrm>
            <a:prstGeom prst="rect">
              <a:avLst/>
            </a:prstGeom>
            <a:noFill/>
          </p:spPr>
          <p:txBody>
            <a:bodyPr wrap="square" rtlCol="0">
              <a:spAutoFit/>
            </a:bodyPr>
            <a:lstStyle/>
            <a:p>
              <a:r>
                <a:rPr lang="en-US" dirty="0" smtClean="0">
                  <a:solidFill>
                    <a:schemeClr val="tx2"/>
                  </a:solidFill>
                  <a:latin typeface="Times New Roman" pitchFamily="18" charset="0"/>
                  <a:cs typeface="Times New Roman" pitchFamily="18" charset="0"/>
                </a:rPr>
                <a:t>Ex. Street Data</a:t>
              </a:r>
              <a:endParaRPr lang="en-US" dirty="0">
                <a:solidFill>
                  <a:schemeClr val="tx2"/>
                </a:solidFill>
                <a:latin typeface="Times New Roman" pitchFamily="18" charset="0"/>
                <a:cs typeface="Times New Roman" pitchFamily="18" charset="0"/>
              </a:endParaRPr>
            </a:p>
          </p:txBody>
        </p:sp>
        <p:sp>
          <p:nvSpPr>
            <p:cNvPr id="48" name="TextBox 47"/>
            <p:cNvSpPr txBox="1"/>
            <p:nvPr/>
          </p:nvSpPr>
          <p:spPr>
            <a:xfrm>
              <a:off x="6781800" y="4724400"/>
              <a:ext cx="1676400" cy="369332"/>
            </a:xfrm>
            <a:prstGeom prst="rect">
              <a:avLst/>
            </a:prstGeom>
            <a:noFill/>
          </p:spPr>
          <p:txBody>
            <a:bodyPr wrap="square" rtlCol="0">
              <a:spAutoFit/>
            </a:bodyPr>
            <a:lstStyle/>
            <a:p>
              <a:r>
                <a:rPr lang="en-US" dirty="0" smtClean="0">
                  <a:solidFill>
                    <a:schemeClr val="tx2"/>
                  </a:solidFill>
                  <a:latin typeface="Times New Roman" pitchFamily="18" charset="0"/>
                  <a:cs typeface="Times New Roman" pitchFamily="18" charset="0"/>
                </a:rPr>
                <a:t>Ex. Street Layer</a:t>
              </a:r>
              <a:endParaRPr lang="en-US" dirty="0">
                <a:solidFill>
                  <a:schemeClr val="tx2"/>
                </a:solidFill>
                <a:latin typeface="Times New Roman" pitchFamily="18" charset="0"/>
                <a:cs typeface="Times New Roman" pitchFamily="18" charset="0"/>
              </a:endParaRPr>
            </a:p>
          </p:txBody>
        </p:sp>
        <p:sp>
          <p:nvSpPr>
            <p:cNvPr id="49" name="TextBox 48"/>
            <p:cNvSpPr txBox="1"/>
            <p:nvPr/>
          </p:nvSpPr>
          <p:spPr>
            <a:xfrm>
              <a:off x="6858000" y="4267200"/>
              <a:ext cx="15240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Display Tools</a:t>
              </a:r>
              <a:endParaRPr lang="en-US" dirty="0">
                <a:solidFill>
                  <a:srgbClr val="C00000"/>
                </a:solidFill>
                <a:latin typeface="Times New Roman" pitchFamily="18" charset="0"/>
                <a:cs typeface="Times New Roman" pitchFamily="18" charset="0"/>
              </a:endParaRPr>
            </a:p>
          </p:txBody>
        </p:sp>
        <p:sp>
          <p:nvSpPr>
            <p:cNvPr id="50" name="TextBox 49"/>
            <p:cNvSpPr txBox="1"/>
            <p:nvPr/>
          </p:nvSpPr>
          <p:spPr>
            <a:xfrm>
              <a:off x="4191000" y="4267200"/>
              <a:ext cx="2057400"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Rendering Engine</a:t>
              </a:r>
              <a:endParaRPr lang="en-US" dirty="0">
                <a:solidFill>
                  <a:srgbClr val="C00000"/>
                </a:solidFill>
                <a:latin typeface="Times New Roman" pitchFamily="18" charset="0"/>
                <a:cs typeface="Times New Roman" pitchFamily="18" charset="0"/>
              </a:endParaRPr>
            </a:p>
          </p:txBody>
        </p:sp>
        <p:sp>
          <p:nvSpPr>
            <p:cNvPr id="51" name="TextBox 50"/>
            <p:cNvSpPr txBox="1"/>
            <p:nvPr/>
          </p:nvSpPr>
          <p:spPr>
            <a:xfrm>
              <a:off x="1752600" y="4267200"/>
              <a:ext cx="18288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Adaptor/wrapper</a:t>
              </a:r>
              <a:endParaRPr lang="en-US" dirty="0">
                <a:solidFill>
                  <a:srgbClr val="C00000"/>
                </a:solidFill>
                <a:latin typeface="Times New Roman" pitchFamily="18" charset="0"/>
                <a:cs typeface="Times New Roman" pitchFamily="18" charset="0"/>
              </a:endParaRPr>
            </a:p>
          </p:txBody>
        </p:sp>
        <p:sp>
          <p:nvSpPr>
            <p:cNvPr id="52" name="TextBox 51"/>
            <p:cNvSpPr txBox="1"/>
            <p:nvPr/>
          </p:nvSpPr>
          <p:spPr>
            <a:xfrm>
              <a:off x="381000" y="4267200"/>
              <a:ext cx="12954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Database</a:t>
              </a:r>
              <a:endParaRPr lang="en-US" dirty="0">
                <a:solidFill>
                  <a:srgbClr val="C00000"/>
                </a:solidFill>
                <a:latin typeface="Times New Roman" pitchFamily="18" charset="0"/>
                <a:cs typeface="Times New Roman" pitchFamily="18" charset="0"/>
              </a:endParaRPr>
            </a:p>
          </p:txBody>
        </p:sp>
        <p:pic>
          <p:nvPicPr>
            <p:cNvPr id="44" name="Picture 51"/>
            <p:cNvPicPr>
              <a:picLocks noChangeAspect="1" noChangeArrowheads="1"/>
            </p:cNvPicPr>
            <p:nvPr/>
          </p:nvPicPr>
          <p:blipFill>
            <a:blip r:embed="rId8"/>
            <a:srcRect/>
            <a:stretch>
              <a:fillRect/>
            </a:stretch>
          </p:blipFill>
          <p:spPr bwMode="auto">
            <a:xfrm>
              <a:off x="2286000" y="4648200"/>
              <a:ext cx="297235" cy="499390"/>
            </a:xfrm>
            <a:prstGeom prst="rect">
              <a:avLst/>
            </a:prstGeom>
            <a:noFill/>
          </p:spPr>
        </p:pic>
        <p:pic>
          <p:nvPicPr>
            <p:cNvPr id="43" name="Picture 51"/>
            <p:cNvPicPr>
              <a:picLocks noChangeAspect="1" noChangeArrowheads="1"/>
            </p:cNvPicPr>
            <p:nvPr/>
          </p:nvPicPr>
          <p:blipFill>
            <a:blip r:embed="rId8"/>
            <a:srcRect/>
            <a:stretch>
              <a:fillRect/>
            </a:stretch>
          </p:blipFill>
          <p:spPr bwMode="auto">
            <a:xfrm>
              <a:off x="4495800" y="4724400"/>
              <a:ext cx="297235" cy="499390"/>
            </a:xfrm>
            <a:prstGeom prst="rect">
              <a:avLst/>
            </a:prstGeom>
            <a:noFill/>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487362"/>
          </a:xfrm>
        </p:spPr>
        <p:txBody>
          <a:bodyPr>
            <a:normAutofit fontScale="90000"/>
          </a:bodyPr>
          <a:lstStyle/>
          <a:p>
            <a:r>
              <a:rPr lang="en-US" sz="3200" dirty="0" err="1" smtClean="0">
                <a:solidFill>
                  <a:schemeClr val="tx1">
                    <a:lumMod val="75000"/>
                    <a:lumOff val="25000"/>
                  </a:schemeClr>
                </a:solidFill>
                <a:effectLst>
                  <a:outerShdw blurRad="38100" dist="38100" dir="2700000" algn="tl">
                    <a:srgbClr val="000000">
                      <a:alpha val="43137"/>
                    </a:srgbClr>
                  </a:outerShdw>
                </a:effectLst>
              </a:rPr>
              <a:t>GetMap</a:t>
            </a:r>
            <a:r>
              <a:rPr lang="en-US" sz="32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40</a:t>
            </a:fld>
            <a:endParaRPr lang="en-US"/>
          </a:p>
        </p:txBody>
      </p:sp>
      <p:pic>
        <p:nvPicPr>
          <p:cNvPr id="6" name="Picture 5" descr="䉈͏䉐͏x"/>
          <p:cNvPicPr/>
          <p:nvPr/>
        </p:nvPicPr>
        <p:blipFill>
          <a:blip r:embed="rId3"/>
          <a:srcRect/>
          <a:stretch>
            <a:fillRect/>
          </a:stretch>
        </p:blipFill>
        <p:spPr bwMode="auto">
          <a:xfrm>
            <a:off x="152400" y="733567"/>
            <a:ext cx="4800600" cy="5895833"/>
          </a:xfrm>
          <a:prstGeom prst="rect">
            <a:avLst/>
          </a:prstGeom>
          <a:noFill/>
          <a:ln w="9525">
            <a:noFill/>
            <a:miter lim="800000"/>
            <a:headEnd/>
            <a:tailEnd/>
          </a:ln>
        </p:spPr>
      </p:pic>
      <p:pic>
        <p:nvPicPr>
          <p:cNvPr id="8" name="Picture 7" descr="C:\Documents and Settings\Ahmet Sayar\Desktop\FAQ_Blog\getmapsnapshot.bmp"/>
          <p:cNvPicPr/>
          <p:nvPr/>
        </p:nvPicPr>
        <p:blipFill>
          <a:blip r:embed="rId4"/>
          <a:srcRect/>
          <a:stretch>
            <a:fillRect/>
          </a:stretch>
        </p:blipFill>
        <p:spPr bwMode="auto">
          <a:xfrm>
            <a:off x="4572000" y="703612"/>
            <a:ext cx="4518312" cy="577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41</a:t>
            </a:fld>
            <a:endParaRPr lang="en-US"/>
          </a:p>
        </p:txBody>
      </p:sp>
      <p:pic>
        <p:nvPicPr>
          <p:cNvPr id="5" name="Picture 4" descr="getfeatureinf"/>
          <p:cNvPicPr/>
          <p:nvPr/>
        </p:nvPicPr>
        <p:blipFill>
          <a:blip r:embed="rId3"/>
          <a:srcRect/>
          <a:stretch>
            <a:fillRect/>
          </a:stretch>
        </p:blipFill>
        <p:spPr bwMode="auto">
          <a:xfrm>
            <a:off x="76200" y="152400"/>
            <a:ext cx="4800600" cy="6629400"/>
          </a:xfrm>
          <a:prstGeom prst="rect">
            <a:avLst/>
          </a:prstGeom>
          <a:noFill/>
          <a:ln w="9525">
            <a:noFill/>
            <a:miter lim="800000"/>
            <a:headEnd/>
            <a:tailEnd/>
          </a:ln>
        </p:spPr>
      </p:pic>
      <p:pic>
        <p:nvPicPr>
          <p:cNvPr id="6" name="Picture 5" descr="C:\Documents and Settings\Ahmet Sayar\Desktop\FAQ_Blog\getFeatureInfosnapshot.bmp"/>
          <p:cNvPicPr/>
          <p:nvPr/>
        </p:nvPicPr>
        <p:blipFill>
          <a:blip r:embed="rId4"/>
          <a:srcRect/>
          <a:stretch>
            <a:fillRect/>
          </a:stretch>
        </p:blipFill>
        <p:spPr bwMode="auto">
          <a:xfrm>
            <a:off x="4978223" y="1219200"/>
            <a:ext cx="4165777" cy="4429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Event-based Interactive Map Tools </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2400" dirty="0" smtClean="0"/>
              <a:t>&lt;</a:t>
            </a:r>
            <a:r>
              <a:rPr lang="en-US" sz="2400" dirty="0" err="1" smtClean="0"/>
              <a:t>event_controller</a:t>
            </a:r>
            <a:r>
              <a:rPr lang="en-US" sz="2400" dirty="0" smtClean="0"/>
              <a:t>&gt;</a:t>
            </a:r>
          </a:p>
          <a:p>
            <a:pPr lvl="1"/>
            <a:r>
              <a:rPr lang="en-US" sz="2000" dirty="0" smtClean="0"/>
              <a:t>&lt;event name="init" class="</a:t>
            </a:r>
            <a:r>
              <a:rPr lang="en-US" sz="2000" dirty="0" err="1" smtClean="0"/>
              <a:t>Path.InitListener</a:t>
            </a:r>
            <a:r>
              <a:rPr lang="en-US" sz="2000" dirty="0" smtClean="0"/>
              <a:t>" next="map.jsp"/&gt;</a:t>
            </a:r>
          </a:p>
          <a:p>
            <a:pPr lvl="1"/>
            <a:r>
              <a:rPr lang="en-US" sz="2000" dirty="0" smtClean="0"/>
              <a:t>&lt;event name="REFRESH" class=" </a:t>
            </a:r>
            <a:r>
              <a:rPr lang="en-US" sz="2000" dirty="0" err="1" smtClean="0"/>
              <a:t>Path.InitListener</a:t>
            </a:r>
            <a:r>
              <a:rPr lang="en-US" sz="2000" dirty="0" smtClean="0"/>
              <a:t> " next="map.jsp"/&gt;</a:t>
            </a:r>
          </a:p>
          <a:p>
            <a:pPr lvl="1"/>
            <a:r>
              <a:rPr lang="en-US" sz="2000" dirty="0" smtClean="0"/>
              <a:t>&lt;event name="ZOOMIN" class=" </a:t>
            </a:r>
            <a:r>
              <a:rPr lang="en-US" sz="2000" dirty="0" err="1" smtClean="0"/>
              <a:t>Path.InitListener</a:t>
            </a:r>
            <a:r>
              <a:rPr lang="en-US" sz="2000" dirty="0" smtClean="0"/>
              <a:t> " next="map.jsp"/&gt;</a:t>
            </a:r>
          </a:p>
          <a:p>
            <a:pPr lvl="1"/>
            <a:r>
              <a:rPr lang="en-US" sz="2000" dirty="0" smtClean="0"/>
              <a:t>&lt;event name="ZOOMOUT" class="</a:t>
            </a:r>
            <a:r>
              <a:rPr lang="en-US" sz="2000" dirty="0" err="1" smtClean="0"/>
              <a:t>Path.InitListener</a:t>
            </a:r>
            <a:r>
              <a:rPr lang="en-US" sz="2000" dirty="0" smtClean="0"/>
              <a:t>" next="map.jsp"/&gt;</a:t>
            </a:r>
          </a:p>
          <a:p>
            <a:pPr lvl="1"/>
            <a:r>
              <a:rPr lang="en-US" sz="2000" dirty="0" smtClean="0"/>
              <a:t>&lt;event name="RECENTER" class="</a:t>
            </a:r>
            <a:r>
              <a:rPr lang="en-US" sz="2000" dirty="0" err="1" smtClean="0"/>
              <a:t>Path.InitListener“next</a:t>
            </a:r>
            <a:r>
              <a:rPr lang="en-US" sz="2000" dirty="0" smtClean="0"/>
              <a:t>="map.jsp"/&gt;</a:t>
            </a:r>
          </a:p>
          <a:p>
            <a:pPr lvl="1"/>
            <a:r>
              <a:rPr lang="en-US" sz="2000" dirty="0" smtClean="0"/>
              <a:t>&lt;event name="RESET" class=" </a:t>
            </a:r>
            <a:r>
              <a:rPr lang="en-US" sz="2000" dirty="0" err="1" smtClean="0"/>
              <a:t>Path.InitListener</a:t>
            </a:r>
            <a:r>
              <a:rPr lang="en-US" sz="2000" dirty="0" smtClean="0"/>
              <a:t> " next="map.jsp"/&gt;</a:t>
            </a:r>
          </a:p>
          <a:p>
            <a:pPr lvl="1"/>
            <a:r>
              <a:rPr lang="en-US" sz="2000" dirty="0" smtClean="0"/>
              <a:t>&lt;event name="PAN" class=" </a:t>
            </a:r>
            <a:r>
              <a:rPr lang="en-US" sz="2000" dirty="0" err="1" smtClean="0"/>
              <a:t>Path.InitListener</a:t>
            </a:r>
            <a:r>
              <a:rPr lang="en-US" sz="2000" dirty="0" smtClean="0"/>
              <a:t> " next="map.jsp"/&gt;</a:t>
            </a:r>
          </a:p>
          <a:p>
            <a:pPr lvl="1"/>
            <a:r>
              <a:rPr lang="en-US" sz="2000" dirty="0" smtClean="0"/>
              <a:t>&lt;event name="INFO" class=" </a:t>
            </a:r>
            <a:r>
              <a:rPr lang="en-US" sz="2000" dirty="0" err="1" smtClean="0"/>
              <a:t>Path.InitListener</a:t>
            </a:r>
            <a:r>
              <a:rPr lang="en-US" sz="2000" dirty="0" smtClean="0"/>
              <a:t> " next="map.jsp"/&gt;</a:t>
            </a:r>
          </a:p>
          <a:p>
            <a:r>
              <a:rPr lang="en-US" sz="2400" dirty="0" smtClean="0"/>
              <a:t>&lt;/</a:t>
            </a:r>
            <a:r>
              <a:rPr lang="en-US" sz="2400" dirty="0" err="1" smtClean="0"/>
              <a:t>event_controller</a:t>
            </a:r>
            <a:r>
              <a:rPr lang="en-US" sz="2400" dirty="0" smtClean="0"/>
              <a:t>&gt;</a:t>
            </a:r>
          </a:p>
          <a:p>
            <a:endParaRPr lang="en-US" sz="2400"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42</a:t>
            </a:fld>
            <a:endParaRPr lang="en-US"/>
          </a:p>
        </p:txBody>
      </p:sp>
      <p:pic>
        <p:nvPicPr>
          <p:cNvPr id="6" name="Picture 5" descr="C:\Documents and Settings\Ahmet Sayar\Desktop\FAQ_Blog\gui.bmp"/>
          <p:cNvPicPr/>
          <p:nvPr/>
        </p:nvPicPr>
        <p:blipFill>
          <a:blip r:embed="rId3"/>
          <a:srcRect/>
          <a:stretch>
            <a:fillRect/>
          </a:stretch>
        </p:blipFill>
        <p:spPr bwMode="auto">
          <a:xfrm>
            <a:off x="1752600" y="54934"/>
            <a:ext cx="5633559" cy="678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GML document</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43</a:t>
            </a:fld>
            <a:endParaRPr lang="en-US"/>
          </a:p>
        </p:txBody>
      </p:sp>
      <p:pic>
        <p:nvPicPr>
          <p:cNvPr id="5" name="Picture 4"/>
          <p:cNvPicPr/>
          <p:nvPr/>
        </p:nvPicPr>
        <p:blipFill>
          <a:blip r:embed="rId3"/>
          <a:srcRect/>
          <a:stretch>
            <a:fillRect/>
          </a:stretch>
        </p:blipFill>
        <p:spPr bwMode="auto">
          <a:xfrm>
            <a:off x="1828800" y="712519"/>
            <a:ext cx="5365763" cy="6069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GetFeature Request Instance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44</a:t>
            </a:fld>
            <a:endParaRPr lang="en-US"/>
          </a:p>
        </p:txBody>
      </p:sp>
      <p:pic>
        <p:nvPicPr>
          <p:cNvPr id="5" name="Picture 4"/>
          <p:cNvPicPr/>
          <p:nvPr/>
        </p:nvPicPr>
        <p:blipFill>
          <a:blip r:embed="rId3"/>
          <a:srcRect/>
          <a:stretch>
            <a:fillRect/>
          </a:stretch>
        </p:blipFill>
        <p:spPr bwMode="auto">
          <a:xfrm>
            <a:off x="1999817" y="1505197"/>
            <a:ext cx="5144365" cy="3847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Autofit/>
          </a:bodyPr>
          <a:lstStyle/>
          <a:p>
            <a:r>
              <a:rPr lang="en-US" sz="2000" dirty="0" smtClean="0">
                <a:solidFill>
                  <a:schemeClr val="tx1">
                    <a:lumMod val="75000"/>
                    <a:lumOff val="25000"/>
                  </a:schemeClr>
                </a:solidFill>
                <a:effectLst>
                  <a:outerShdw blurRad="38100" dist="38100" dir="2700000" algn="tl">
                    <a:srgbClr val="000000">
                      <a:alpha val="43137"/>
                    </a:srgbClr>
                  </a:outerShdw>
                </a:effectLst>
              </a:rPr>
              <a:t>A Template simple capabilities file for a WMS</a:t>
            </a:r>
            <a:endParaRPr lang="en-US" sz="20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45</a:t>
            </a:fld>
            <a:endParaRPr lang="en-US"/>
          </a:p>
        </p:txBody>
      </p:sp>
      <p:pic>
        <p:nvPicPr>
          <p:cNvPr id="5" name="Picture 4" descr="C:\Documents and Settings\Ahmet Sayar\Desktop\FAQ_Blog\capasnapshot.bmp"/>
          <p:cNvPicPr/>
          <p:nvPr/>
        </p:nvPicPr>
        <p:blipFill>
          <a:blip r:embed="rId3"/>
          <a:srcRect/>
          <a:stretch>
            <a:fillRect/>
          </a:stretch>
        </p:blipFill>
        <p:spPr bwMode="auto">
          <a:xfrm>
            <a:off x="1828801" y="457200"/>
            <a:ext cx="5562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56350"/>
            <a:ext cx="2133600" cy="365125"/>
          </a:xfrm>
        </p:spPr>
        <p:txBody>
          <a:bodyPr/>
          <a:lstStyle/>
          <a:p>
            <a:pPr>
              <a:defRPr/>
            </a:pPr>
            <a:fld id="{AB4CF679-D7BE-42A3-91E0-0A7203F69A2C}" type="slidenum">
              <a:rPr lang="en-US"/>
              <a:pPr>
                <a:defRPr/>
              </a:pPr>
              <a:t>46</a:t>
            </a:fld>
            <a:endParaRPr lang="en-US" dirty="0"/>
          </a:p>
        </p:txBody>
      </p:sp>
      <p:grpSp>
        <p:nvGrpSpPr>
          <p:cNvPr id="2" name="Group 21"/>
          <p:cNvGrpSpPr>
            <a:grpSpLocks/>
          </p:cNvGrpSpPr>
          <p:nvPr/>
        </p:nvGrpSpPr>
        <p:grpSpPr bwMode="auto">
          <a:xfrm>
            <a:off x="1981200" y="119063"/>
            <a:ext cx="6477000" cy="6575425"/>
            <a:chOff x="1860932" y="1838"/>
            <a:chExt cx="6477000" cy="6575234"/>
          </a:xfrm>
        </p:grpSpPr>
        <p:pic>
          <p:nvPicPr>
            <p:cNvPr id="23" name="Picture 22"/>
            <p:cNvPicPr/>
            <p:nvPr/>
          </p:nvPicPr>
          <p:blipFill>
            <a:blip r:embed="rId3"/>
            <a:srcRect/>
            <a:stretch>
              <a:fillRect/>
            </a:stretch>
          </p:blipFill>
          <p:spPr bwMode="auto">
            <a:xfrm>
              <a:off x="1860932" y="1838"/>
              <a:ext cx="6477000" cy="6575234"/>
            </a:xfrm>
            <a:prstGeom prst="rect">
              <a:avLst/>
            </a:prstGeom>
            <a:ln>
              <a:noFill/>
            </a:ln>
            <a:effectLst>
              <a:outerShdw blurRad="292100" dist="139700" dir="2700000" algn="tl" rotWithShape="0">
                <a:srgbClr val="333333">
                  <a:alpha val="65000"/>
                </a:srgbClr>
              </a:outerShdw>
            </a:effectLst>
          </p:spPr>
        </p:pic>
        <p:sp>
          <p:nvSpPr>
            <p:cNvPr id="27656" name="TextBox 23"/>
            <p:cNvSpPr txBox="1">
              <a:spLocks noChangeArrowheads="1"/>
            </p:cNvSpPr>
            <p:nvPr/>
          </p:nvSpPr>
          <p:spPr bwMode="auto">
            <a:xfrm>
              <a:off x="5029200" y="3048000"/>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110,35</a:t>
              </a:r>
              <a:r>
                <a:rPr lang="en-US" sz="1200">
                  <a:solidFill>
                    <a:srgbClr val="C00000"/>
                  </a:solidFill>
                  <a:latin typeface="Calibri" pitchFamily="34" charset="0"/>
                </a:rPr>
                <a:t>,-</a:t>
              </a:r>
              <a:r>
                <a:rPr lang="en-US" sz="1200" b="1">
                  <a:solidFill>
                    <a:srgbClr val="C00000"/>
                  </a:solidFill>
                  <a:latin typeface="Calibri" pitchFamily="34" charset="0"/>
                </a:rPr>
                <a:t>100,36</a:t>
              </a:r>
            </a:p>
          </p:txBody>
        </p:sp>
        <p:cxnSp>
          <p:nvCxnSpPr>
            <p:cNvPr id="25" name="Straight Arrow Connector 24"/>
            <p:cNvCxnSpPr/>
            <p:nvPr/>
          </p:nvCxnSpPr>
          <p:spPr>
            <a:xfrm>
              <a:off x="6297995" y="3230719"/>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8" name="TextBox 25"/>
            <p:cNvSpPr txBox="1">
              <a:spLocks noChangeArrowheads="1"/>
            </p:cNvSpPr>
            <p:nvPr/>
          </p:nvSpPr>
          <p:spPr bwMode="auto">
            <a:xfrm>
              <a:off x="6841209" y="3048000"/>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GFeature-1</a:t>
              </a:r>
            </a:p>
          </p:txBody>
        </p:sp>
        <p:sp>
          <p:nvSpPr>
            <p:cNvPr id="27659" name="TextBox 26"/>
            <p:cNvSpPr txBox="1">
              <a:spLocks noChangeArrowheads="1"/>
            </p:cNvSpPr>
            <p:nvPr/>
          </p:nvSpPr>
          <p:spPr bwMode="auto">
            <a:xfrm>
              <a:off x="5029200" y="3308118"/>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110,36</a:t>
              </a:r>
              <a:r>
                <a:rPr lang="en-US" sz="1200">
                  <a:solidFill>
                    <a:srgbClr val="C00000"/>
                  </a:solidFill>
                  <a:latin typeface="Calibri" pitchFamily="34" charset="0"/>
                </a:rPr>
                <a:t>,-</a:t>
              </a:r>
              <a:r>
                <a:rPr lang="en-US" sz="1200" b="1">
                  <a:solidFill>
                    <a:srgbClr val="C00000"/>
                  </a:solidFill>
                  <a:latin typeface="Calibri" pitchFamily="34" charset="0"/>
                </a:rPr>
                <a:t>100,37</a:t>
              </a:r>
            </a:p>
          </p:txBody>
        </p:sp>
        <p:cxnSp>
          <p:nvCxnSpPr>
            <p:cNvPr id="28" name="Straight Arrow Connector 27"/>
            <p:cNvCxnSpPr/>
            <p:nvPr/>
          </p:nvCxnSpPr>
          <p:spPr>
            <a:xfrm>
              <a:off x="6297995" y="3491062"/>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1" name="TextBox 28"/>
            <p:cNvSpPr txBox="1">
              <a:spLocks noChangeArrowheads="1"/>
            </p:cNvSpPr>
            <p:nvPr/>
          </p:nvSpPr>
          <p:spPr bwMode="auto">
            <a:xfrm>
              <a:off x="6841209" y="3308118"/>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GFeature-2</a:t>
              </a:r>
            </a:p>
          </p:txBody>
        </p:sp>
        <p:sp>
          <p:nvSpPr>
            <p:cNvPr id="27662" name="TextBox 29"/>
            <p:cNvSpPr txBox="1">
              <a:spLocks noChangeArrowheads="1"/>
            </p:cNvSpPr>
            <p:nvPr/>
          </p:nvSpPr>
          <p:spPr bwMode="auto">
            <a:xfrm>
              <a:off x="5029200" y="3581406"/>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110,37</a:t>
              </a:r>
              <a:r>
                <a:rPr lang="en-US" sz="1200">
                  <a:solidFill>
                    <a:srgbClr val="C00000"/>
                  </a:solidFill>
                  <a:latin typeface="Calibri" pitchFamily="34" charset="0"/>
                </a:rPr>
                <a:t>,-</a:t>
              </a:r>
              <a:r>
                <a:rPr lang="en-US" sz="1200" b="1">
                  <a:solidFill>
                    <a:srgbClr val="C00000"/>
                  </a:solidFill>
                  <a:latin typeface="Calibri" pitchFamily="34" charset="0"/>
                </a:rPr>
                <a:t>100,38</a:t>
              </a:r>
            </a:p>
          </p:txBody>
        </p:sp>
        <p:cxnSp>
          <p:nvCxnSpPr>
            <p:cNvPr id="31" name="Straight Arrow Connector 30"/>
            <p:cNvCxnSpPr/>
            <p:nvPr/>
          </p:nvCxnSpPr>
          <p:spPr>
            <a:xfrm>
              <a:off x="6297995" y="3764104"/>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6841209" y="3581406"/>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GFeature-3</a:t>
              </a:r>
            </a:p>
          </p:txBody>
        </p:sp>
        <p:sp>
          <p:nvSpPr>
            <p:cNvPr id="27665" name="TextBox 32"/>
            <p:cNvSpPr txBox="1">
              <a:spLocks noChangeArrowheads="1"/>
            </p:cNvSpPr>
            <p:nvPr/>
          </p:nvSpPr>
          <p:spPr bwMode="auto">
            <a:xfrm>
              <a:off x="5029200" y="3867865"/>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110,38</a:t>
              </a:r>
              <a:r>
                <a:rPr lang="en-US" sz="1200">
                  <a:solidFill>
                    <a:srgbClr val="C00000"/>
                  </a:solidFill>
                  <a:latin typeface="Calibri" pitchFamily="34" charset="0"/>
                </a:rPr>
                <a:t>,-</a:t>
              </a:r>
              <a:r>
                <a:rPr lang="en-US" sz="1200" b="1">
                  <a:solidFill>
                    <a:srgbClr val="C00000"/>
                  </a:solidFill>
                  <a:latin typeface="Calibri" pitchFamily="34" charset="0"/>
                </a:rPr>
                <a:t>100,39</a:t>
              </a:r>
            </a:p>
          </p:txBody>
        </p:sp>
        <p:cxnSp>
          <p:nvCxnSpPr>
            <p:cNvPr id="34" name="Straight Arrow Connector 33"/>
            <p:cNvCxnSpPr/>
            <p:nvPr/>
          </p:nvCxnSpPr>
          <p:spPr>
            <a:xfrm>
              <a:off x="6297995" y="4049845"/>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7" name="TextBox 34"/>
            <p:cNvSpPr txBox="1">
              <a:spLocks noChangeArrowheads="1"/>
            </p:cNvSpPr>
            <p:nvPr/>
          </p:nvSpPr>
          <p:spPr bwMode="auto">
            <a:xfrm>
              <a:off x="6841209" y="3867865"/>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GFeature-4</a:t>
              </a:r>
            </a:p>
          </p:txBody>
        </p:sp>
        <p:sp>
          <p:nvSpPr>
            <p:cNvPr id="27668" name="TextBox 35"/>
            <p:cNvSpPr txBox="1">
              <a:spLocks noChangeArrowheads="1"/>
            </p:cNvSpPr>
            <p:nvPr/>
          </p:nvSpPr>
          <p:spPr bwMode="auto">
            <a:xfrm>
              <a:off x="5029200" y="4141153"/>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110,39</a:t>
              </a:r>
              <a:r>
                <a:rPr lang="en-US" sz="1200">
                  <a:solidFill>
                    <a:srgbClr val="C00000"/>
                  </a:solidFill>
                  <a:latin typeface="Calibri" pitchFamily="34" charset="0"/>
                </a:rPr>
                <a:t>,-</a:t>
              </a:r>
              <a:r>
                <a:rPr lang="en-US" sz="1200" b="1">
                  <a:solidFill>
                    <a:srgbClr val="C00000"/>
                  </a:solidFill>
                  <a:latin typeface="Calibri" pitchFamily="34" charset="0"/>
                </a:rPr>
                <a:t>100,40</a:t>
              </a:r>
            </a:p>
          </p:txBody>
        </p:sp>
        <p:cxnSp>
          <p:nvCxnSpPr>
            <p:cNvPr id="37" name="Straight Arrow Connector 36"/>
            <p:cNvCxnSpPr/>
            <p:nvPr/>
          </p:nvCxnSpPr>
          <p:spPr>
            <a:xfrm>
              <a:off x="6297995" y="4322887"/>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70" name="TextBox 37"/>
            <p:cNvSpPr txBox="1">
              <a:spLocks noChangeArrowheads="1"/>
            </p:cNvSpPr>
            <p:nvPr/>
          </p:nvSpPr>
          <p:spPr bwMode="auto">
            <a:xfrm>
              <a:off x="6841209" y="4141153"/>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GFeature-5</a:t>
              </a:r>
            </a:p>
          </p:txBody>
        </p:sp>
      </p:grpSp>
      <p:sp>
        <p:nvSpPr>
          <p:cNvPr id="27652" name="TextBox 38"/>
          <p:cNvSpPr txBox="1">
            <a:spLocks noChangeArrowheads="1"/>
          </p:cNvSpPr>
          <p:nvPr/>
        </p:nvSpPr>
        <p:spPr bwMode="auto">
          <a:xfrm>
            <a:off x="5334000" y="4923472"/>
            <a:ext cx="3124200" cy="1477328"/>
          </a:xfrm>
          <a:prstGeom prst="rect">
            <a:avLst/>
          </a:prstGeom>
          <a:noFill/>
          <a:ln w="9525">
            <a:noFill/>
            <a:miter lim="800000"/>
            <a:headEnd/>
            <a:tailEnd/>
          </a:ln>
        </p:spPr>
        <p:txBody>
          <a:bodyPr wrap="square">
            <a:spAutoFit/>
          </a:bodyPr>
          <a:lstStyle/>
          <a:p>
            <a:r>
              <a:rPr lang="en-US" dirty="0" smtClean="0">
                <a:solidFill>
                  <a:srgbClr val="0070C0"/>
                </a:solidFill>
                <a:latin typeface="Calibri" pitchFamily="34" charset="0"/>
              </a:rPr>
              <a:t>Partition list as bbox values for sample case : </a:t>
            </a:r>
          </a:p>
          <a:p>
            <a:r>
              <a:rPr lang="en-US" dirty="0" smtClean="0">
                <a:solidFill>
                  <a:srgbClr val="0070C0"/>
                </a:solidFill>
                <a:latin typeface="Calibri" pitchFamily="34" charset="0"/>
              </a:rPr>
              <a:t>      - </a:t>
            </a:r>
            <a:r>
              <a:rPr lang="en-US" dirty="0" err="1" smtClean="0">
                <a:solidFill>
                  <a:srgbClr val="0070C0"/>
                </a:solidFill>
                <a:latin typeface="Calibri" pitchFamily="34" charset="0"/>
              </a:rPr>
              <a:t>Pn</a:t>
            </a:r>
            <a:r>
              <a:rPr lang="en-US" dirty="0" smtClean="0">
                <a:solidFill>
                  <a:srgbClr val="0070C0"/>
                </a:solidFill>
                <a:latin typeface="Calibri" pitchFamily="34" charset="0"/>
              </a:rPr>
              <a:t>=5</a:t>
            </a:r>
          </a:p>
          <a:p>
            <a:r>
              <a:rPr lang="en-US" dirty="0" smtClean="0">
                <a:solidFill>
                  <a:srgbClr val="0070C0"/>
                </a:solidFill>
                <a:latin typeface="Calibri" pitchFamily="34" charset="0"/>
              </a:rPr>
              <a:t>      - Main query </a:t>
            </a:r>
            <a:r>
              <a:rPr lang="en-US" dirty="0" err="1" smtClean="0">
                <a:solidFill>
                  <a:srgbClr val="0070C0"/>
                </a:solidFill>
                <a:latin typeface="Calibri" pitchFamily="34" charset="0"/>
              </a:rPr>
              <a:t>getMap</a:t>
            </a:r>
            <a:r>
              <a:rPr lang="en-US" dirty="0" smtClean="0">
                <a:solidFill>
                  <a:srgbClr val="0070C0"/>
                </a:solidFill>
                <a:latin typeface="Calibri" pitchFamily="34" charset="0"/>
              </a:rPr>
              <a:t> bbox      	</a:t>
            </a:r>
            <a:r>
              <a:rPr lang="en-US" dirty="0" smtClean="0">
                <a:solidFill>
                  <a:srgbClr val="FF0000"/>
                </a:solidFill>
                <a:latin typeface="Calibri" pitchFamily="34" charset="0"/>
              </a:rPr>
              <a:t>110,35 -100,40</a:t>
            </a:r>
            <a:endParaRPr lang="en-US" dirty="0">
              <a:solidFill>
                <a:srgbClr val="FF0000"/>
              </a:solidFill>
              <a:latin typeface="Calibri" pitchFamily="34" charset="0"/>
            </a:endParaRPr>
          </a:p>
        </p:txBody>
      </p:sp>
      <p:sp>
        <p:nvSpPr>
          <p:cNvPr id="40" name="Rounded Rectangle 39"/>
          <p:cNvSpPr/>
          <p:nvPr/>
        </p:nvSpPr>
        <p:spPr>
          <a:xfrm>
            <a:off x="2863701" y="22860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2916866" y="32766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32"/>
          <p:cNvSpPr txBox="1"/>
          <p:nvPr/>
        </p:nvSpPr>
        <p:spPr>
          <a:xfrm>
            <a:off x="0" y="1143000"/>
            <a:ext cx="1981200" cy="1200329"/>
          </a:xfrm>
          <a:prstGeom prst="rect">
            <a:avLst/>
          </a:prstGeom>
          <a:noFill/>
        </p:spPr>
        <p:txBody>
          <a:bodyPr wrap="square" rtlCol="0">
            <a:spAutoFit/>
          </a:bodyPr>
          <a:lstStyle/>
          <a:p>
            <a:r>
              <a:rPr lang="en-US" dirty="0" smtClean="0">
                <a:solidFill>
                  <a:srgbClr val="002060"/>
                </a:solidFill>
              </a:rPr>
              <a:t>Sample </a:t>
            </a:r>
            <a:r>
              <a:rPr lang="en-US" b="1" dirty="0" smtClean="0">
                <a:solidFill>
                  <a:srgbClr val="002060"/>
                </a:solidFill>
              </a:rPr>
              <a:t>GetFeature</a:t>
            </a:r>
            <a:r>
              <a:rPr lang="en-US" dirty="0" smtClean="0">
                <a:solidFill>
                  <a:srgbClr val="002060"/>
                </a:solidFill>
              </a:rPr>
              <a:t> request to get feature data (GML) from WFS.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47</a:t>
            </a:fld>
            <a:endParaRPr lang="en-US"/>
          </a:p>
        </p:txBody>
      </p:sp>
      <p:sp>
        <p:nvSpPr>
          <p:cNvPr id="9" name="Title 1"/>
          <p:cNvSpPr>
            <a:spLocks noGrp="1"/>
          </p:cNvSpPr>
          <p:nvPr>
            <p:ph type="title"/>
          </p:nvPr>
        </p:nvSpPr>
        <p:spPr>
          <a:xfrm>
            <a:off x="457200" y="152400"/>
            <a:ext cx="8229600" cy="609600"/>
          </a:xfrm>
        </p:spPr>
        <p:txBody>
          <a:bodyPr>
            <a:normAutofit fontScale="90000"/>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Map rendering from GML</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grpSp>
        <p:nvGrpSpPr>
          <p:cNvPr id="2" name="Group 9"/>
          <p:cNvGrpSpPr/>
          <p:nvPr/>
        </p:nvGrpSpPr>
        <p:grpSpPr>
          <a:xfrm>
            <a:off x="762000" y="990600"/>
            <a:ext cx="6774236" cy="1676400"/>
            <a:chOff x="685799" y="4876800"/>
            <a:chExt cx="6774236" cy="1676400"/>
          </a:xfrm>
        </p:grpSpPr>
        <p:grpSp>
          <p:nvGrpSpPr>
            <p:cNvPr id="3" name="Group 28"/>
            <p:cNvGrpSpPr/>
            <p:nvPr/>
          </p:nvGrpSpPr>
          <p:grpSpPr>
            <a:xfrm>
              <a:off x="685799" y="4876800"/>
              <a:ext cx="6774236" cy="1676400"/>
              <a:chOff x="685799" y="4876800"/>
              <a:chExt cx="6774236" cy="1676400"/>
            </a:xfrm>
          </p:grpSpPr>
          <p:sp>
            <p:nvSpPr>
              <p:cNvPr id="13" name="Rounded Rectangle 12"/>
              <p:cNvSpPr/>
              <p:nvPr/>
            </p:nvSpPr>
            <p:spPr>
              <a:xfrm>
                <a:off x="2514599" y="4876800"/>
                <a:ext cx="3733800" cy="1676400"/>
              </a:xfrm>
              <a:prstGeom prst="roundRect">
                <a:avLst/>
              </a:prstGeom>
              <a:ln w="25400">
                <a:solidFill>
                  <a:srgbClr val="002060"/>
                </a:solidFill>
              </a:ln>
              <a:effectLst>
                <a:outerShdw blurRad="40000" dist="20000" dir="5400000" rotWithShape="0">
                  <a:schemeClr val="bg2">
                    <a:lumMod val="25000"/>
                    <a:alpha val="38000"/>
                  </a:schemeClr>
                </a:outerShdw>
              </a:effectLst>
            </p:spPr>
            <p:style>
              <a:lnRef idx="1">
                <a:schemeClr val="dk1"/>
              </a:lnRef>
              <a:fillRef idx="2">
                <a:schemeClr val="dk1"/>
              </a:fillRef>
              <a:effectRef idx="1">
                <a:schemeClr val="dk1"/>
              </a:effectRef>
              <a:fontRef idx="minor">
                <a:schemeClr val="dk1"/>
              </a:fontRef>
            </p:style>
            <p:txBody>
              <a:bodyPr tIns="0" rtlCol="0" anchor="t" anchorCtr="0"/>
              <a:lstStyle/>
              <a:p>
                <a:pPr algn="ctr">
                  <a:spcAft>
                    <a:spcPts val="0"/>
                  </a:spcAft>
                  <a:defRPr/>
                </a:pPr>
                <a:r>
                  <a:rPr lang="en-US" b="1" dirty="0" smtClean="0">
                    <a:solidFill>
                      <a:srgbClr val="002060"/>
                    </a:solidFill>
                    <a:latin typeface="Calibri" pitchFamily="34" charset="0"/>
                  </a:rPr>
                  <a:t>WMS</a:t>
                </a:r>
                <a:endParaRPr lang="en-US" dirty="0">
                  <a:solidFill>
                    <a:srgbClr val="002060"/>
                  </a:solidFill>
                </a:endParaRPr>
              </a:p>
            </p:txBody>
          </p:sp>
          <p:cxnSp>
            <p:nvCxnSpPr>
              <p:cNvPr id="14" name="Straight Arrow Connector 13"/>
              <p:cNvCxnSpPr/>
              <p:nvPr/>
            </p:nvCxnSpPr>
            <p:spPr>
              <a:xfrm rot="10800000">
                <a:off x="6248400"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5" name="TextBox 14"/>
              <p:cNvSpPr txBox="1">
                <a:spLocks noChangeArrowheads="1"/>
              </p:cNvSpPr>
              <p:nvPr/>
            </p:nvSpPr>
            <p:spPr bwMode="auto">
              <a:xfrm>
                <a:off x="6553200" y="5791200"/>
                <a:ext cx="811212" cy="307777"/>
              </a:xfrm>
              <a:prstGeom prst="rect">
                <a:avLst/>
              </a:prstGeom>
              <a:noFill/>
              <a:ln w="9525">
                <a:noFill/>
                <a:miter lim="800000"/>
                <a:headEnd/>
                <a:tailEnd/>
              </a:ln>
            </p:spPr>
            <p:txBody>
              <a:bodyPr>
                <a:spAutoFit/>
              </a:bodyPr>
              <a:lstStyle/>
              <a:p>
                <a:r>
                  <a:rPr lang="en-US" sz="1400" b="1" dirty="0">
                    <a:solidFill>
                      <a:srgbClr val="5A2120"/>
                    </a:solidFill>
                    <a:latin typeface="Times New Roman" pitchFamily="18" charset="0"/>
                    <a:cs typeface="Times New Roman" pitchFamily="18" charset="0"/>
                  </a:rPr>
                  <a:t>GML</a:t>
                </a:r>
              </a:p>
            </p:txBody>
          </p:sp>
          <p:sp>
            <p:nvSpPr>
              <p:cNvPr id="16" name="TextBox 15"/>
              <p:cNvSpPr txBox="1">
                <a:spLocks noChangeArrowheads="1"/>
              </p:cNvSpPr>
              <p:nvPr/>
            </p:nvSpPr>
            <p:spPr bwMode="auto">
              <a:xfrm>
                <a:off x="685799" y="5864423"/>
                <a:ext cx="1600200" cy="307777"/>
              </a:xfrm>
              <a:prstGeom prst="rect">
                <a:avLst/>
              </a:prstGeom>
              <a:noFill/>
              <a:ln w="9525">
                <a:noFill/>
                <a:miter lim="800000"/>
                <a:headEnd/>
                <a:tailEnd/>
              </a:ln>
            </p:spPr>
            <p:txBody>
              <a:bodyPr wrap="square">
                <a:spAutoFit/>
              </a:bodyPr>
              <a:lstStyle/>
              <a:p>
                <a:r>
                  <a:rPr lang="en-US" sz="1400" b="1" dirty="0">
                    <a:solidFill>
                      <a:srgbClr val="5A2120"/>
                    </a:solidFill>
                    <a:latin typeface="Times New Roman" pitchFamily="18" charset="0"/>
                    <a:cs typeface="Times New Roman" pitchFamily="18" charset="0"/>
                  </a:rPr>
                  <a:t>Binary map image</a:t>
                </a:r>
              </a:p>
            </p:txBody>
          </p:sp>
          <p:sp>
            <p:nvSpPr>
              <p:cNvPr id="17" name="AutoShape 18"/>
              <p:cNvSpPr>
                <a:spLocks noChangeArrowheads="1"/>
              </p:cNvSpPr>
              <p:nvPr/>
            </p:nvSpPr>
            <p:spPr bwMode="auto">
              <a:xfrm>
                <a:off x="990599" y="5638800"/>
                <a:ext cx="685800" cy="123827"/>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cxnSp>
            <p:nvCxnSpPr>
              <p:cNvPr id="18" name="Straight Arrow Connector 17"/>
              <p:cNvCxnSpPr/>
              <p:nvPr/>
            </p:nvCxnSpPr>
            <p:spPr>
              <a:xfrm rot="10800000">
                <a:off x="1676399"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9" name="Folded Corner 18"/>
              <p:cNvSpPr/>
              <p:nvPr/>
            </p:nvSpPr>
            <p:spPr>
              <a:xfrm>
                <a:off x="5029199" y="5257800"/>
                <a:ext cx="1134136"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t>Parsing and extracting geometry elements</a:t>
                </a:r>
                <a:endParaRPr lang="en-US" sz="1500" b="1" dirty="0"/>
              </a:p>
            </p:txBody>
          </p:sp>
          <p:sp>
            <p:nvSpPr>
              <p:cNvPr id="20" name="Folded Corner 19"/>
              <p:cNvSpPr/>
              <p:nvPr/>
            </p:nvSpPr>
            <p:spPr>
              <a:xfrm>
                <a:off x="380823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dirty="0" smtClean="0"/>
              </a:p>
              <a:p>
                <a:pPr algn="ctr"/>
                <a:r>
                  <a:rPr lang="en-US" sz="1500" b="1" dirty="0" smtClean="0"/>
                  <a:t>Plotting geometry</a:t>
                </a:r>
              </a:p>
              <a:p>
                <a:pPr algn="ctr"/>
                <a:r>
                  <a:rPr lang="en-US" sz="1500" b="1" dirty="0" smtClean="0"/>
                  <a:t>elements over the layer</a:t>
                </a:r>
                <a:endParaRPr lang="en-US" sz="1500" b="1" dirty="0"/>
              </a:p>
            </p:txBody>
          </p:sp>
          <p:sp>
            <p:nvSpPr>
              <p:cNvPr id="21" name="Left Arrow 20"/>
              <p:cNvSpPr/>
              <p:nvPr/>
            </p:nvSpPr>
            <p:spPr>
              <a:xfrm>
                <a:off x="48767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36575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1"/>
              <p:cNvPicPr>
                <a:picLocks noChangeAspect="1" noChangeArrowheads="1"/>
              </p:cNvPicPr>
              <p:nvPr/>
            </p:nvPicPr>
            <p:blipFill>
              <a:blip r:embed="rId3"/>
              <a:srcRect/>
              <a:stretch>
                <a:fillRect/>
              </a:stretch>
            </p:blipFill>
            <p:spPr bwMode="auto">
              <a:xfrm>
                <a:off x="7162800" y="5475767"/>
                <a:ext cx="297235" cy="499390"/>
              </a:xfrm>
              <a:prstGeom prst="rect">
                <a:avLst/>
              </a:prstGeom>
              <a:noFill/>
            </p:spPr>
          </p:pic>
        </p:grpSp>
        <p:sp>
          <p:nvSpPr>
            <p:cNvPr id="12" name="Folded Corner 11"/>
            <p:cNvSpPr/>
            <p:nvPr/>
          </p:nvSpPr>
          <p:spPr>
            <a:xfrm>
              <a:off x="259080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smtClean="0"/>
                <a:t>Converting objects into image </a:t>
              </a:r>
            </a:p>
          </p:txBody>
        </p:sp>
      </p:grpSp>
      <p:grpSp>
        <p:nvGrpSpPr>
          <p:cNvPr id="6" name="Group 25"/>
          <p:cNvGrpSpPr/>
          <p:nvPr/>
        </p:nvGrpSpPr>
        <p:grpSpPr>
          <a:xfrm>
            <a:off x="1371600" y="2819400"/>
            <a:ext cx="6324600" cy="3886200"/>
            <a:chOff x="1371600" y="2819400"/>
            <a:chExt cx="6324600" cy="3886200"/>
          </a:xfrm>
        </p:grpSpPr>
        <p:graphicFrame>
          <p:nvGraphicFramePr>
            <p:cNvPr id="5" name="Chart 4"/>
            <p:cNvGraphicFramePr>
              <a:graphicFrameLocks/>
            </p:cNvGraphicFramePr>
            <p:nvPr/>
          </p:nvGraphicFramePr>
          <p:xfrm>
            <a:off x="1371600" y="2819400"/>
            <a:ext cx="63246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Oval 24"/>
            <p:cNvSpPr/>
            <p:nvPr/>
          </p:nvSpPr>
          <p:spPr>
            <a:xfrm>
              <a:off x="6096000" y="5791200"/>
              <a:ext cx="838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hart 6"/>
          <p:cNvGraphicFramePr/>
          <p:nvPr/>
        </p:nvGraphicFramePr>
        <p:xfrm>
          <a:off x="1828800" y="1905000"/>
          <a:ext cx="5410200" cy="3962400"/>
        </p:xfrm>
        <a:graphic>
          <a:graphicData uri="http://schemas.openxmlformats.org/drawingml/2006/chart">
            <c:chart xmlns:c="http://schemas.openxmlformats.org/drawingml/2006/chart" xmlns:r="http://schemas.openxmlformats.org/officeDocument/2006/relationships" r:id="rId5"/>
          </a:graphicData>
        </a:graphic>
      </p:graphicFrame>
      <p:sp>
        <p:nvSpPr>
          <p:cNvPr id="27" name="Oval 26"/>
          <p:cNvSpPr/>
          <p:nvPr/>
        </p:nvSpPr>
        <p:spPr>
          <a:xfrm>
            <a:off x="228600" y="152400"/>
            <a:ext cx="533400" cy="457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Standard Query (</a:t>
            </a:r>
            <a:r>
              <a:rPr lang="en-US" sz="3600" dirty="0" err="1" smtClean="0">
                <a:solidFill>
                  <a:schemeClr val="tx1">
                    <a:lumMod val="75000"/>
                    <a:lumOff val="25000"/>
                  </a:schemeClr>
                </a:solidFill>
                <a:effectLst>
                  <a:outerShdw blurRad="38100" dist="38100" dir="2700000" algn="tl">
                    <a:srgbClr val="000000">
                      <a:alpha val="43137"/>
                    </a:srgbClr>
                  </a:outerShdw>
                </a:effectLst>
              </a:rPr>
              <a:t>GetFeature</a:t>
            </a:r>
            <a:r>
              <a:rPr lang="en-US" sz="3600" dirty="0" smtClean="0">
                <a:solidFill>
                  <a:schemeClr val="tx1">
                    <a:lumMod val="75000"/>
                    <a:lumOff val="25000"/>
                  </a:schemeClr>
                </a:solidFill>
                <a:effectLst>
                  <a:outerShdw blurRad="38100" dist="38100" dir="2700000" algn="tl">
                    <a:srgbClr val="000000">
                      <a:alpha val="43137"/>
                    </a:srgbClr>
                  </a:outerShdw>
                </a:effectLst>
              </a:rPr>
              <a: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229600" cy="5867400"/>
          </a:xfrm>
        </p:spPr>
        <p:txBody>
          <a:bodyPr>
            <a:normAutofit fontScale="40000" lnSpcReduction="20000"/>
          </a:bodyPr>
          <a:lstStyle/>
          <a:p>
            <a:r>
              <a:rPr lang="en-US" dirty="0" smtClean="0"/>
              <a:t>&lt;?xml version="1.0" encoding="iso-8859-1"?&gt;</a:t>
            </a:r>
          </a:p>
          <a:p>
            <a:r>
              <a:rPr lang="en-US" dirty="0" smtClean="0"/>
              <a:t>     &lt;</a:t>
            </a:r>
            <a:r>
              <a:rPr lang="en-US" dirty="0" err="1" smtClean="0"/>
              <a:t>wfs:</a:t>
            </a:r>
            <a:r>
              <a:rPr lang="en-US" b="1" dirty="0" err="1" smtClean="0"/>
              <a:t>GetFeature</a:t>
            </a:r>
            <a:r>
              <a:rPr lang="en-US" dirty="0" smtClean="0"/>
              <a:t> </a:t>
            </a:r>
            <a:r>
              <a:rPr lang="en-US" dirty="0" err="1" smtClean="0"/>
              <a:t>outputFormat</a:t>
            </a:r>
            <a:r>
              <a:rPr lang="en-US" dirty="0" smtClean="0"/>
              <a:t>="GML2" </a:t>
            </a:r>
            <a:r>
              <a:rPr lang="en-US" dirty="0" err="1" smtClean="0"/>
              <a:t>xmlns:gml</a:t>
            </a:r>
            <a:r>
              <a:rPr lang="en-US" dirty="0" smtClean="0"/>
              <a:t>="http://www.opengis.net/gml" &gt;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LATITUDE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LONGITUDE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MAGNITUDE</a:t>
            </a:r>
            <a:r>
              <a:rPr lang="en-US" dirty="0" smtClean="0"/>
              <a:t>&lt;/</a:t>
            </a:r>
            <a:r>
              <a:rPr lang="en-US" dirty="0" err="1" smtClean="0"/>
              <a:t>wfs:PropertyName</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ogc:PropertyName</a:t>
            </a:r>
            <a:r>
              <a:rPr lang="en-US" dirty="0" smtClean="0"/>
              <a:t>&gt;coordinates&lt;/</a:t>
            </a:r>
            <a:r>
              <a:rPr lang="en-US" dirty="0" err="1" smtClean="0"/>
              <a:t>ogc:PropertyName</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gml:coordinates</a:t>
            </a:r>
            <a:r>
              <a:rPr lang="en-US" dirty="0" smtClean="0"/>
              <a:t>&gt;</a:t>
            </a:r>
            <a:r>
              <a:rPr lang="en-US" b="1" dirty="0" smtClean="0">
                <a:solidFill>
                  <a:schemeClr val="accent3">
                    <a:lumMod val="50000"/>
                  </a:schemeClr>
                </a:solidFill>
              </a:rPr>
              <a:t>-124.85,32.26 -113.36,42.75</a:t>
            </a:r>
            <a:r>
              <a:rPr lang="en-US" dirty="0" smtClean="0"/>
              <a:t>&lt;/</a:t>
            </a:r>
            <a:r>
              <a:rPr lang="en-US" dirty="0" err="1" smtClean="0"/>
              <a:t>gml:coordinates</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MAGNITUDE</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7</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10</a:t>
            </a:r>
            <a:r>
              <a:rPr lang="en-US" dirty="0" smtClean="0"/>
              <a:t>&lt;/</a:t>
            </a:r>
            <a:r>
              <a:rPr lang="en-US" dirty="0" err="1" smtClean="0"/>
              <a:t>ogc:Literal</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a:t>
            </a:r>
            <a:r>
              <a:rPr lang="en-US" b="1" dirty="0" err="1" smtClean="0"/>
              <a:t>GetFeature</a:t>
            </a:r>
            <a:r>
              <a:rPr lang="en-US" dirty="0" smtClean="0"/>
              <a:t>&gt;</a:t>
            </a:r>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48</a:t>
            </a:fld>
            <a:endParaRPr lang="en-US" dirty="0"/>
          </a:p>
        </p:txBody>
      </p:sp>
      <p:sp>
        <p:nvSpPr>
          <p:cNvPr id="5" name="TextBox 4"/>
          <p:cNvSpPr txBox="1"/>
          <p:nvPr/>
        </p:nvSpPr>
        <p:spPr>
          <a:xfrm>
            <a:off x="4343400" y="4570274"/>
            <a:ext cx="4724400" cy="1754326"/>
          </a:xfrm>
          <a:prstGeom prst="rect">
            <a:avLst/>
          </a:prstGeom>
          <a:noFill/>
          <a:ln>
            <a:solidFill>
              <a:schemeClr val="tx1">
                <a:lumMod val="75000"/>
                <a:lumOff val="25000"/>
              </a:schemeClr>
            </a:solidFill>
          </a:ln>
        </p:spPr>
        <p:txBody>
          <a:bodyPr wrap="square" rtlCol="0">
            <a:spAutoFit/>
          </a:bodyPr>
          <a:lstStyle/>
          <a:p>
            <a:r>
              <a:rPr lang="en-US" dirty="0" smtClean="0">
                <a:solidFill>
                  <a:schemeClr val="tx1">
                    <a:lumMod val="95000"/>
                    <a:lumOff val="5000"/>
                  </a:schemeClr>
                </a:solidFill>
                <a:effectLst>
                  <a:outerShdw blurRad="38100" dist="38100" dir="2700000" algn="tl">
                    <a:srgbClr val="000000">
                      <a:alpha val="43137"/>
                    </a:srgbClr>
                  </a:outerShdw>
                </a:effectLst>
              </a:rPr>
              <a:t>Corresponding</a:t>
            </a:r>
            <a:r>
              <a:rPr lang="en-US" b="1" dirty="0" smtClean="0">
                <a:solidFill>
                  <a:schemeClr val="tx1">
                    <a:lumMod val="95000"/>
                    <a:lumOff val="5000"/>
                  </a:schemeClr>
                </a:solidFill>
                <a:effectLst>
                  <a:outerShdw blurRad="38100" dist="38100" dir="2700000" algn="tl">
                    <a:srgbClr val="000000">
                      <a:alpha val="43137"/>
                    </a:srgbClr>
                  </a:outerShdw>
                </a:effectLst>
              </a:rPr>
              <a:t> SQL </a:t>
            </a:r>
            <a:r>
              <a:rPr lang="en-US" dirty="0" smtClean="0">
                <a:solidFill>
                  <a:schemeClr val="tx1">
                    <a:lumMod val="95000"/>
                    <a:lumOff val="5000"/>
                  </a:schemeClr>
                </a:solidFill>
                <a:effectLst>
                  <a:outerShdw blurRad="38100" dist="38100" dir="2700000" algn="tl">
                    <a:srgbClr val="000000">
                      <a:alpha val="43137"/>
                    </a:srgbClr>
                  </a:outerShdw>
                </a:effectLst>
              </a:rPr>
              <a:t>query</a:t>
            </a:r>
            <a:r>
              <a:rPr lang="en-US" b="1" dirty="0" smtClean="0">
                <a:solidFill>
                  <a:schemeClr val="tx1">
                    <a:lumMod val="95000"/>
                    <a:lumOff val="5000"/>
                  </a:schemeClr>
                </a:solidFill>
                <a:effectLst>
                  <a:outerShdw blurRad="38100" dist="38100" dir="2700000" algn="tl">
                    <a:srgbClr val="000000">
                      <a:alpha val="43137"/>
                    </a:srgbClr>
                  </a:outerShdw>
                </a:effectLst>
              </a:rPr>
              <a:t>:</a:t>
            </a:r>
          </a:p>
          <a:p>
            <a:endParaRPr lang="en-US" b="1" dirty="0" smtClean="0"/>
          </a:p>
          <a:p>
            <a:r>
              <a:rPr lang="en-US" i="1" dirty="0" smtClean="0">
                <a:latin typeface="Times New Roman" pitchFamily="18" charset="0"/>
                <a:cs typeface="Times New Roman" pitchFamily="18" charset="0"/>
              </a:rPr>
              <a:t>Select LATITUDE, LONGITUDE, MAGNITUDE from Earthquake-Seismic where  </a:t>
            </a:r>
          </a:p>
          <a:p>
            <a:r>
              <a:rPr lang="en-US" i="1" dirty="0" smtClean="0">
                <a:latin typeface="Times New Roman" pitchFamily="18" charset="0"/>
                <a:cs typeface="Times New Roman" pitchFamily="18" charset="0"/>
              </a:rPr>
              <a:t>-124.85 &lt; X &lt; -113.36 &amp;  32.26 &lt; Y &lt; 42.75  </a:t>
            </a:r>
          </a:p>
          <a:p>
            <a:r>
              <a:rPr lang="en-US" i="1" dirty="0" smtClean="0">
                <a:latin typeface="Times New Roman" pitchFamily="18" charset="0"/>
                <a:cs typeface="Times New Roman" pitchFamily="18" charset="0"/>
              </a:rPr>
              <a:t>&amp; 7 &lt; MAGNITUDE &lt; 10</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Streaming data transfer</a:t>
            </a:r>
            <a:endParaRPr lang="en-US" sz="48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43400" y="1524000"/>
            <a:ext cx="4572000" cy="4267200"/>
          </a:xfrm>
        </p:spPr>
        <p:txBody>
          <a:bodyPr>
            <a:normAutofit fontScale="70000" lnSpcReduction="20000"/>
          </a:bodyPr>
          <a:lstStyle/>
          <a:p>
            <a:r>
              <a:rPr lang="en-US" dirty="0" smtClean="0">
                <a:solidFill>
                  <a:schemeClr val="tx1">
                    <a:lumMod val="75000"/>
                    <a:lumOff val="25000"/>
                  </a:schemeClr>
                </a:solidFill>
              </a:rPr>
              <a:t>XML Encoding: Size of the geospatial data increases with GML encoding which increases transfer times, or may cause exceptions</a:t>
            </a:r>
          </a:p>
          <a:p>
            <a:r>
              <a:rPr lang="en-US" sz="3100" dirty="0" smtClean="0">
                <a:solidFill>
                  <a:schemeClr val="tx1">
                    <a:lumMod val="75000"/>
                    <a:lumOff val="25000"/>
                  </a:schemeClr>
                </a:solidFill>
              </a:rPr>
              <a:t>SOAP message creation overhead</a:t>
            </a:r>
          </a:p>
          <a:p>
            <a:pPr lvl="1"/>
            <a:endParaRPr lang="en-US" sz="1400" dirty="0" smtClean="0">
              <a:solidFill>
                <a:schemeClr val="tx1">
                  <a:lumMod val="75000"/>
                  <a:lumOff val="25000"/>
                </a:schemeClr>
              </a:solidFill>
            </a:endParaRPr>
          </a:p>
          <a:p>
            <a:pPr lvl="1"/>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Web Service -as a handshake protocol.</a:t>
            </a:r>
          </a:p>
          <a:p>
            <a:pPr lvl="1"/>
            <a:r>
              <a:rPr lang="en-US" dirty="0" smtClean="0">
                <a:solidFill>
                  <a:schemeClr val="tx1">
                    <a:lumMod val="75000"/>
                    <a:lumOff val="25000"/>
                  </a:schemeClr>
                </a:solidFill>
              </a:rPr>
              <a:t>Data is transferred over publish-subscribe messaging systems.</a:t>
            </a:r>
          </a:p>
          <a:p>
            <a:pPr lvl="1"/>
            <a:r>
              <a:rPr lang="en-US" dirty="0" smtClean="0">
                <a:solidFill>
                  <a:schemeClr val="tx1">
                    <a:lumMod val="75000"/>
                    <a:lumOff val="25000"/>
                  </a:schemeClr>
                </a:solidFill>
              </a:rPr>
              <a:t>Enables client to render map images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49</a:t>
            </a:fld>
            <a:endParaRPr lang="en-US"/>
          </a:p>
        </p:txBody>
      </p:sp>
      <p:grpSp>
        <p:nvGrpSpPr>
          <p:cNvPr id="5" name="Group 4"/>
          <p:cNvGrpSpPr/>
          <p:nvPr/>
        </p:nvGrpSpPr>
        <p:grpSpPr>
          <a:xfrm>
            <a:off x="228600" y="1524000"/>
            <a:ext cx="3505200" cy="4952999"/>
            <a:chOff x="646440" y="1676400"/>
            <a:chExt cx="3505200" cy="4952999"/>
          </a:xfrm>
        </p:grpSpPr>
        <p:sp>
          <p:nvSpPr>
            <p:cNvPr id="6" name="Text Box 51"/>
            <p:cNvSpPr txBox="1">
              <a:spLocks noChangeArrowheads="1"/>
            </p:cNvSpPr>
            <p:nvPr/>
          </p:nvSpPr>
          <p:spPr bwMode="auto">
            <a:xfrm>
              <a:off x="2133599" y="3733800"/>
              <a:ext cx="152400" cy="1175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(topic, IP, port)</a:t>
              </a:r>
            </a:p>
          </p:txBody>
        </p:sp>
        <p:sp>
          <p:nvSpPr>
            <p:cNvPr id="7" name="AutoShape 33"/>
            <p:cNvSpPr>
              <a:spLocks noChangeArrowheads="1"/>
            </p:cNvSpPr>
            <p:nvPr/>
          </p:nvSpPr>
          <p:spPr bwMode="auto">
            <a:xfrm rot="16200000">
              <a:off x="2571885" y="4081262"/>
              <a:ext cx="1104627" cy="457201"/>
            </a:xfrm>
            <a:custGeom>
              <a:avLst/>
              <a:gdLst>
                <a:gd name="G0" fmla="+- 647 0 0"/>
                <a:gd name="G1" fmla="+- 7431533 0 0"/>
                <a:gd name="G2" fmla="+- 0 0 7431533"/>
                <a:gd name="T0" fmla="*/ 0 256 1"/>
                <a:gd name="T1" fmla="*/ 180 256 1"/>
                <a:gd name="G3" fmla="+- 7431533 T0 T1"/>
                <a:gd name="T2" fmla="*/ 0 256 1"/>
                <a:gd name="T3" fmla="*/ 90 256 1"/>
                <a:gd name="G4" fmla="+- 7431533 T2 T3"/>
                <a:gd name="G5" fmla="*/ G4 2 1"/>
                <a:gd name="T4" fmla="*/ 90 256 1"/>
                <a:gd name="T5" fmla="*/ 0 256 1"/>
                <a:gd name="G6" fmla="+- 7431533 T4 T5"/>
                <a:gd name="G7" fmla="*/ G6 2 1"/>
                <a:gd name="G8" fmla="abs 74315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7"/>
                <a:gd name="G18" fmla="*/ 647 1 2"/>
                <a:gd name="G19" fmla="+- G18 5400 0"/>
                <a:gd name="G20" fmla="cos G19 7431533"/>
                <a:gd name="G21" fmla="sin G19 7431533"/>
                <a:gd name="G22" fmla="+- G20 10800 0"/>
                <a:gd name="G23" fmla="+- G21 10800 0"/>
                <a:gd name="G24" fmla="+- 10800 0 G20"/>
                <a:gd name="G25" fmla="+- 647 10800 0"/>
                <a:gd name="G26" fmla="?: G9 G17 G25"/>
                <a:gd name="G27" fmla="?: G9 0 21600"/>
                <a:gd name="G28" fmla="cos 10800 7431533"/>
                <a:gd name="G29" fmla="sin 10800 7431533"/>
                <a:gd name="G30" fmla="sin 647 7431533"/>
                <a:gd name="G31" fmla="+- G28 10800 0"/>
                <a:gd name="G32" fmla="+- G29 10800 0"/>
                <a:gd name="G33" fmla="+- G30 10800 0"/>
                <a:gd name="G34" fmla="?: G4 0 G31"/>
                <a:gd name="G35" fmla="?: 7431533 G34 0"/>
                <a:gd name="G36" fmla="?: G6 G35 G31"/>
                <a:gd name="G37" fmla="+- 21600 0 G36"/>
                <a:gd name="G38" fmla="?: G4 0 G33"/>
                <a:gd name="G39" fmla="?: 7431533 G38 G32"/>
                <a:gd name="G40" fmla="?: G6 G39 0"/>
                <a:gd name="G41" fmla="?: G4 G32 21600"/>
                <a:gd name="G42" fmla="?: G6 G41 G33"/>
                <a:gd name="T12" fmla="*/ 10800 w 21600"/>
                <a:gd name="T13" fmla="*/ 0 h 21600"/>
                <a:gd name="T14" fmla="*/ 8527 w 21600"/>
                <a:gd name="T15" fmla="*/ 16053 h 21600"/>
                <a:gd name="T16" fmla="*/ 10800 w 21600"/>
                <a:gd name="T17" fmla="*/ 10153 h 21600"/>
                <a:gd name="T18" fmla="*/ 13073 w 21600"/>
                <a:gd name="T19" fmla="*/ 160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543" y="11393"/>
                  </a:moveTo>
                  <a:cubicBezTo>
                    <a:pt x="10306" y="11291"/>
                    <a:pt x="10153" y="11058"/>
                    <a:pt x="10153" y="10800"/>
                  </a:cubicBezTo>
                  <a:cubicBezTo>
                    <a:pt x="10153" y="10442"/>
                    <a:pt x="10442" y="10153"/>
                    <a:pt x="10800" y="10153"/>
                  </a:cubicBezTo>
                  <a:cubicBezTo>
                    <a:pt x="11157" y="10153"/>
                    <a:pt x="11447" y="10442"/>
                    <a:pt x="11447" y="10800"/>
                  </a:cubicBezTo>
                  <a:cubicBezTo>
                    <a:pt x="11447" y="11058"/>
                    <a:pt x="11293" y="11291"/>
                    <a:pt x="11056" y="11393"/>
                  </a:cubicBezTo>
                  <a:lnTo>
                    <a:pt x="15088" y="20712"/>
                  </a:lnTo>
                  <a:cubicBezTo>
                    <a:pt x="19041" y="19001"/>
                    <a:pt x="21600" y="15106"/>
                    <a:pt x="21600" y="10800"/>
                  </a:cubicBezTo>
                  <a:cubicBezTo>
                    <a:pt x="21600" y="4835"/>
                    <a:pt x="16764" y="0"/>
                    <a:pt x="10800" y="0"/>
                  </a:cubicBezTo>
                  <a:cubicBezTo>
                    <a:pt x="4835" y="0"/>
                    <a:pt x="0" y="4835"/>
                    <a:pt x="0" y="10800"/>
                  </a:cubicBezTo>
                  <a:cubicBezTo>
                    <a:pt x="-1" y="15106"/>
                    <a:pt x="2558" y="19001"/>
                    <a:pt x="6511" y="20712"/>
                  </a:cubicBezTo>
                  <a:close/>
                </a:path>
              </a:pathLst>
            </a:custGeom>
            <a:solidFill>
              <a:schemeClr val="bg1">
                <a:lumMod val="95000"/>
              </a:schemeClr>
            </a:solidFill>
            <a:ln w="9525">
              <a:solidFill>
                <a:srgbClr val="000000"/>
              </a:solidFill>
              <a:miter lim="800000"/>
              <a:headEnd/>
              <a:tailEnd/>
            </a:ln>
          </p:spPr>
          <p:txBody>
            <a:bodyPr vert="horz" wrap="square" lIns="98737" tIns="49367" rIns="98737" bIns="4936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Topic,IP,port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6"/>
            <p:cNvSpPr>
              <a:spLocks noChangeArrowheads="1"/>
            </p:cNvSpPr>
            <p:nvPr/>
          </p:nvSpPr>
          <p:spPr bwMode="auto">
            <a:xfrm>
              <a:off x="3124199" y="3810000"/>
              <a:ext cx="1027441" cy="1029138"/>
            </a:xfrm>
            <a:prstGeom prst="flowChartConnector">
              <a:avLst/>
            </a:prstGeom>
            <a:solidFill>
              <a:srgbClr val="FFFFFF"/>
            </a:solidFill>
            <a:ln w="28575">
              <a:solidFill>
                <a:srgbClr val="002060"/>
              </a:solidFill>
              <a:round/>
              <a:headEnd/>
              <a:tailEnd/>
            </a:ln>
          </p:spPr>
          <p:txBody>
            <a:bodyPr vert="horz" wrap="square" lIns="9874" tIns="29621" rIns="9874" bIns="296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Narada</a:t>
              </a:r>
              <a:r>
                <a:rPr kumimoji="0" lang="en-US" sz="1400" b="0" i="0" u="none" strike="noStrike" cap="none" normalizeH="0" baseline="0" dirty="0" smtClean="0">
                  <a:ln>
                    <a:noFill/>
                  </a:ln>
                  <a:solidFill>
                    <a:schemeClr val="tx1"/>
                  </a:solidFill>
                  <a:effectLst/>
                  <a:latin typeface="Calibri" pitchFamily="34" charset="0"/>
                  <a:cs typeface="Arial" pitchFamily="34" charset="0"/>
                </a:rPr>
                <a:t> Brokering Server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8"/>
            <p:cNvSpPr txBox="1">
              <a:spLocks noChangeArrowheads="1"/>
            </p:cNvSpPr>
            <p:nvPr/>
          </p:nvSpPr>
          <p:spPr bwMode="auto">
            <a:xfrm>
              <a:off x="685800" y="2642506"/>
              <a:ext cx="6095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client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39"/>
            <p:cNvSpPr txBox="1">
              <a:spLocks noChangeArrowheads="1"/>
            </p:cNvSpPr>
            <p:nvPr/>
          </p:nvSpPr>
          <p:spPr bwMode="auto">
            <a:xfrm>
              <a:off x="646440" y="5943600"/>
              <a:ext cx="804987"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server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AutoShape 43"/>
            <p:cNvCxnSpPr>
              <a:cxnSpLocks noChangeShapeType="1"/>
              <a:stCxn id="26" idx="3"/>
            </p:cNvCxnSpPr>
            <p:nvPr/>
          </p:nvCxnSpPr>
          <p:spPr bwMode="auto">
            <a:xfrm flipV="1">
              <a:off x="2590799" y="4876800"/>
              <a:ext cx="533400" cy="735776"/>
            </a:xfrm>
            <a:prstGeom prst="curvedConnector2">
              <a:avLst/>
            </a:prstGeom>
            <a:noFill/>
            <a:ln w="19050">
              <a:solidFill>
                <a:srgbClr val="002060"/>
              </a:solidFill>
              <a:round/>
              <a:headEnd/>
              <a:tailEnd type="triangle" w="med" len="med"/>
            </a:ln>
          </p:spPr>
        </p:cxnSp>
        <p:cxnSp>
          <p:nvCxnSpPr>
            <p:cNvPr id="12" name="AutoShape 44"/>
            <p:cNvCxnSpPr>
              <a:cxnSpLocks noChangeShapeType="1"/>
              <a:stCxn id="23" idx="3"/>
            </p:cNvCxnSpPr>
            <p:nvPr/>
          </p:nvCxnSpPr>
          <p:spPr bwMode="auto">
            <a:xfrm>
              <a:off x="2666999" y="3238500"/>
              <a:ext cx="457200" cy="571500"/>
            </a:xfrm>
            <a:prstGeom prst="curvedConnector2">
              <a:avLst/>
            </a:prstGeom>
            <a:noFill/>
            <a:ln w="19050">
              <a:solidFill>
                <a:srgbClr val="002060"/>
              </a:solidFill>
              <a:round/>
              <a:headEnd type="triangle" w="med" len="med"/>
              <a:tailEnd type="none" w="med" len="med"/>
            </a:ln>
          </p:spPr>
        </p:cxnSp>
        <p:sp>
          <p:nvSpPr>
            <p:cNvPr id="13" name="Text Box 47"/>
            <p:cNvSpPr txBox="1">
              <a:spLocks noChangeArrowheads="1"/>
            </p:cNvSpPr>
            <p:nvPr/>
          </p:nvSpPr>
          <p:spPr bwMode="auto">
            <a:xfrm>
              <a:off x="2819399" y="5235034"/>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51"/>
            <p:cNvSpPr txBox="1">
              <a:spLocks noChangeArrowheads="1"/>
            </p:cNvSpPr>
            <p:nvPr/>
          </p:nvSpPr>
          <p:spPr bwMode="auto">
            <a:xfrm>
              <a:off x="1523999" y="4005713"/>
              <a:ext cx="152399" cy="794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err="1" smtClean="0">
                  <a:latin typeface="Times New Roman" pitchFamily="18" charset="0"/>
                  <a:cs typeface="Times New Roman" pitchFamily="18" charset="0"/>
                </a:rPr>
                <a:t>G</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etFeature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Text Box 50"/>
            <p:cNvSpPr txBox="1">
              <a:spLocks noChangeArrowheads="1"/>
            </p:cNvSpPr>
            <p:nvPr/>
          </p:nvSpPr>
          <p:spPr bwMode="auto">
            <a:xfrm>
              <a:off x="2666999" y="4114800"/>
              <a:ext cx="252706" cy="329294"/>
            </a:xfrm>
            <a:prstGeom prst="rect">
              <a:avLst/>
            </a:prstGeom>
            <a:no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2</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6" name="Straight Arrow Connector 15"/>
            <p:cNvCxnSpPr>
              <a:stCxn id="22" idx="2"/>
              <a:endCxn id="25" idx="0"/>
            </p:cNvCxnSpPr>
            <p:nvPr/>
          </p:nvCxnSpPr>
          <p:spPr>
            <a:xfrm rot="16200000" flipH="1">
              <a:off x="1225270" y="4346995"/>
              <a:ext cx="1361933" cy="2475"/>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AutoShape 4"/>
            <p:cNvSpPr>
              <a:spLocks noChangeArrowheads="1"/>
            </p:cNvSpPr>
            <p:nvPr/>
          </p:nvSpPr>
          <p:spPr bwMode="auto">
            <a:xfrm>
              <a:off x="1681121" y="6096000"/>
              <a:ext cx="528678" cy="533399"/>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b="1" dirty="0" smtClean="0">
                  <a:solidFill>
                    <a:schemeClr val="bg1"/>
                  </a:solidFill>
                  <a:latin typeface="+mn-lt"/>
                  <a:cs typeface="+mn-cs"/>
                </a:rPr>
                <a:t>DB</a:t>
              </a:r>
              <a:endParaRPr lang="en-US" b="1" dirty="0">
                <a:solidFill>
                  <a:schemeClr val="bg1"/>
                </a:solidFill>
                <a:latin typeface="+mn-lt"/>
                <a:cs typeface="+mn-cs"/>
              </a:endParaRPr>
            </a:p>
          </p:txBody>
        </p:sp>
        <p:sp>
          <p:nvSpPr>
            <p:cNvPr id="18" name="Smiley Face 17"/>
            <p:cNvSpPr/>
            <p:nvPr/>
          </p:nvSpPr>
          <p:spPr>
            <a:xfrm>
              <a:off x="1669099" y="1676400"/>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AutoShape 7"/>
            <p:cNvSpPr>
              <a:spLocks noChangeArrowheads="1"/>
            </p:cNvSpPr>
            <p:nvPr/>
          </p:nvSpPr>
          <p:spPr bwMode="auto">
            <a:xfrm>
              <a:off x="1498078" y="2329780"/>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 name="Straight Arrow Connector 19"/>
            <p:cNvCxnSpPr/>
            <p:nvPr/>
          </p:nvCxnSpPr>
          <p:spPr>
            <a:xfrm rot="5400000">
              <a:off x="1715203" y="2219706"/>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a:stCxn id="19" idx="4"/>
              <a:endCxn id="22" idx="0"/>
            </p:cNvCxnSpPr>
            <p:nvPr/>
          </p:nvCxnSpPr>
          <p:spPr>
            <a:xfrm rot="16200000" flipH="1">
              <a:off x="1725614" y="2640015"/>
              <a:ext cx="351948" cy="68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AutoShape 34"/>
            <p:cNvSpPr>
              <a:spLocks noChangeArrowheads="1"/>
            </p:cNvSpPr>
            <p:nvPr/>
          </p:nvSpPr>
          <p:spPr bwMode="auto">
            <a:xfrm>
              <a:off x="1142999" y="2819400"/>
              <a:ext cx="1524000"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0"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WMS              </a:t>
              </a:r>
              <a:r>
                <a:rPr lang="en-US" sz="1200" b="1" dirty="0" smtClean="0">
                  <a:latin typeface="Calibri" pitchFamily="34" charset="0"/>
                  <a:cs typeface="Arial" pitchFamily="34" charset="0"/>
                </a:rPr>
                <a:t>GML rendering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56"/>
            <p:cNvSpPr>
              <a:spLocks noChangeArrowheads="1"/>
            </p:cNvSpPr>
            <p:nvPr/>
          </p:nvSpPr>
          <p:spPr bwMode="auto">
            <a:xfrm>
              <a:off x="2438399" y="2819400"/>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Subscriber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AutoShape 35"/>
            <p:cNvSpPr>
              <a:spLocks noChangeArrowheads="1"/>
            </p:cNvSpPr>
            <p:nvPr/>
          </p:nvSpPr>
          <p:spPr bwMode="auto">
            <a:xfrm>
              <a:off x="1319149" y="5183809"/>
              <a:ext cx="1164274"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55"/>
            <p:cNvSpPr>
              <a:spLocks noChangeArrowheads="1"/>
            </p:cNvSpPr>
            <p:nvPr/>
          </p:nvSpPr>
          <p:spPr bwMode="auto">
            <a:xfrm>
              <a:off x="1488374" y="5029200"/>
              <a:ext cx="838200" cy="152401"/>
            </a:xfrm>
            <a:prstGeom prst="rect">
              <a:avLst/>
            </a:prstGeom>
            <a:solidFill>
              <a:schemeClr val="bg1">
                <a:lumMod val="95000"/>
              </a:scheme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  S  D  L</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56"/>
            <p:cNvSpPr>
              <a:spLocks noChangeArrowheads="1"/>
            </p:cNvSpPr>
            <p:nvPr/>
          </p:nvSpPr>
          <p:spPr bwMode="auto">
            <a:xfrm>
              <a:off x="2362199" y="5193476"/>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Publisher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Straight Arrow Connector 26"/>
            <p:cNvCxnSpPr/>
            <p:nvPr/>
          </p:nvCxnSpPr>
          <p:spPr>
            <a:xfrm rot="16200000" flipH="1">
              <a:off x="1600201" y="3886199"/>
              <a:ext cx="30479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flipH="1" flipV="1">
              <a:off x="1980405" y="4800600"/>
              <a:ext cx="30559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 Box 48"/>
            <p:cNvSpPr txBox="1">
              <a:spLocks noChangeArrowheads="1"/>
            </p:cNvSpPr>
            <p:nvPr/>
          </p:nvSpPr>
          <p:spPr bwMode="auto">
            <a:xfrm>
              <a:off x="1780250" y="4191000"/>
              <a:ext cx="2533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1</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0" name="Text Box 47"/>
            <p:cNvSpPr txBox="1">
              <a:spLocks noChangeArrowheads="1"/>
            </p:cNvSpPr>
            <p:nvPr/>
          </p:nvSpPr>
          <p:spPr bwMode="auto">
            <a:xfrm>
              <a:off x="2895599" y="3352800"/>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Rounded Rectangle 30"/>
          <p:cNvSpPr/>
          <p:nvPr/>
        </p:nvSpPr>
        <p:spPr>
          <a:xfrm>
            <a:off x="918826" y="1431731"/>
            <a:ext cx="1214774" cy="1235269"/>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81200" y="2590800"/>
            <a:ext cx="1752600" cy="3352800"/>
          </a:xfrm>
          <a:prstGeom prst="rect">
            <a:avLst/>
          </a:prstGeom>
          <a:noFill/>
          <a:ln w="127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438400" y="2286000"/>
            <a:ext cx="1143000" cy="369332"/>
          </a:xfrm>
          <a:prstGeom prst="rect">
            <a:avLst/>
          </a:prstGeom>
          <a:noFill/>
        </p:spPr>
        <p:txBody>
          <a:bodyPr wrap="square" rtlCol="0">
            <a:spAutoFit/>
          </a:bodyPr>
          <a:lstStyle/>
          <a:p>
            <a:r>
              <a:rPr lang="en-US" dirty="0" smtClean="0">
                <a:solidFill>
                  <a:schemeClr val="accent6">
                    <a:lumMod val="75000"/>
                  </a:schemeClr>
                </a:solidFill>
                <a:latin typeface="Times New Roman" pitchFamily="18" charset="0"/>
                <a:cs typeface="Times New Roman" pitchFamily="18" charset="0"/>
              </a:rPr>
              <a:t>Extension</a:t>
            </a:r>
            <a:endParaRPr lang="en-US"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Motivations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343400"/>
          </a:xfrm>
        </p:spPr>
        <p:txBody>
          <a:bodyPr>
            <a:noAutofit/>
          </a:bodyPr>
          <a:lstStyle/>
          <a:p>
            <a:pPr marL="514350" indent="-514350">
              <a:buFont typeface="Courier New" pitchFamily="49" charset="0"/>
              <a:buChar char="o"/>
            </a:pPr>
            <a:r>
              <a:rPr lang="en-US" sz="2800" dirty="0" smtClean="0">
                <a:solidFill>
                  <a:schemeClr val="tx1">
                    <a:lumMod val="75000"/>
                    <a:lumOff val="25000"/>
                  </a:schemeClr>
                </a:solidFill>
              </a:rPr>
              <a:t>Necessity for sharing and integrating heterogeneous data resources to produce knowledge</a:t>
            </a:r>
          </a:p>
          <a:p>
            <a:pPr marL="914400" lvl="1" indent="-514350">
              <a:buFont typeface="Courier New" pitchFamily="49" charset="0"/>
              <a:buChar char="o"/>
            </a:pPr>
            <a:r>
              <a:rPr lang="en-US" sz="2400" dirty="0" smtClean="0">
                <a:solidFill>
                  <a:schemeClr val="tx1">
                    <a:lumMod val="75000"/>
                    <a:lumOff val="25000"/>
                  </a:schemeClr>
                </a:solidFill>
              </a:rPr>
              <a:t>Problems in data and storage heterogeneities</a:t>
            </a:r>
          </a:p>
          <a:p>
            <a:pPr marL="914400" lvl="1" indent="-514350">
              <a:buFont typeface="Courier New" pitchFamily="49" charset="0"/>
              <a:buChar char="o"/>
            </a:pPr>
            <a:r>
              <a:rPr lang="en-US" sz="2400" dirty="0" smtClean="0">
                <a:solidFill>
                  <a:schemeClr val="tx1">
                    <a:lumMod val="75000"/>
                    <a:lumOff val="25000"/>
                  </a:schemeClr>
                </a:solidFill>
              </a:rPr>
              <a:t>Burden of individually accessing each data source</a:t>
            </a:r>
          </a:p>
          <a:p>
            <a:pPr marL="514350" indent="-514350">
              <a:buFont typeface="Courier New" pitchFamily="49" charset="0"/>
              <a:buChar char="o"/>
            </a:pPr>
            <a:endParaRPr lang="en-US" sz="1800" dirty="0" smtClean="0">
              <a:solidFill>
                <a:schemeClr val="tx1">
                  <a:lumMod val="75000"/>
                  <a:lumOff val="25000"/>
                </a:schemeClr>
              </a:solidFill>
            </a:endParaRPr>
          </a:p>
          <a:p>
            <a:pPr marL="514350" indent="-514350">
              <a:buFont typeface="Courier New" pitchFamily="49" charset="0"/>
              <a:buChar char="o"/>
            </a:pPr>
            <a:r>
              <a:rPr lang="en-US" sz="2800" dirty="0" smtClean="0">
                <a:solidFill>
                  <a:schemeClr val="tx1">
                    <a:lumMod val="75000"/>
                    <a:lumOff val="25000"/>
                  </a:schemeClr>
                </a:solidFill>
              </a:rPr>
              <a:t>Data access/query do not scale with the data size increases</a:t>
            </a:r>
          </a:p>
          <a:p>
            <a:pPr marL="914400" lvl="1" indent="-514350">
              <a:buFont typeface="Courier New" pitchFamily="49" charset="0"/>
              <a:buChar char="o"/>
            </a:pPr>
            <a:r>
              <a:rPr lang="en-US" sz="2400" dirty="0" smtClean="0">
                <a:solidFill>
                  <a:schemeClr val="tx1">
                    <a:lumMod val="75000"/>
                    <a:lumOff val="25000"/>
                  </a:schemeClr>
                </a:solidFill>
              </a:rPr>
              <a:t>Distributed nature of data and ownership</a:t>
            </a:r>
          </a:p>
          <a:p>
            <a:pPr marL="914400" lvl="1" indent="-514350">
              <a:buFont typeface="Courier New" pitchFamily="49" charset="0"/>
              <a:buChar char="o"/>
            </a:pPr>
            <a:r>
              <a:rPr lang="en-US" sz="2400" dirty="0" smtClean="0">
                <a:solidFill>
                  <a:schemeClr val="tx1">
                    <a:lumMod val="75000"/>
                    <a:lumOff val="25000"/>
                  </a:schemeClr>
                </a:solidFill>
              </a:rPr>
              <a:t>Interoperability/compliance costs</a:t>
            </a:r>
            <a:endParaRPr lang="en-US" sz="20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458200" cy="487362"/>
          </a:xfrm>
        </p:spPr>
        <p:txBody>
          <a:bodyPr rtlCol="0">
            <a:noAutofit/>
          </a:bodyPr>
          <a:lstStyle/>
          <a:p>
            <a:pPr fontAlgn="auto">
              <a:spcAft>
                <a:spcPts val="0"/>
              </a:spcAft>
              <a:defRPr/>
            </a:pPr>
            <a:r>
              <a:rPr lang="en-US" sz="3600" dirty="0" smtClean="0">
                <a:solidFill>
                  <a:schemeClr val="tx1">
                    <a:lumMod val="75000"/>
                    <a:lumOff val="25000"/>
                  </a:schemeClr>
                </a:solidFill>
                <a:effectLst>
                  <a:outerShdw blurRad="38100" dist="38100" dir="2700000" algn="tl">
                    <a:srgbClr val="000000">
                      <a:alpha val="43137"/>
                    </a:srgbClr>
                  </a:outerShdw>
                </a:effectLst>
              </a:rPr>
              <a:t>Overall performance evaluation (1)</a:t>
            </a:r>
            <a:endParaRPr 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001000" cy="2514600"/>
          </a:xfrm>
        </p:spPr>
        <p:txBody>
          <a:bodyPr rtlCol="0">
            <a:normAutofit fontScale="92500" lnSpcReduction="20000"/>
          </a:bodyPr>
          <a:lstStyle/>
          <a:p>
            <a:pPr lvl="0">
              <a:defRPr/>
            </a:pPr>
            <a:r>
              <a:rPr lang="en-US" sz="2400" dirty="0" smtClean="0">
                <a:solidFill>
                  <a:schemeClr val="tx1">
                    <a:lumMod val="75000"/>
                    <a:lumOff val="25000"/>
                  </a:schemeClr>
                </a:solidFill>
              </a:rPr>
              <a:t>Parallel query, rendering /display one dataset provided by 4 distinct WFS</a:t>
            </a:r>
          </a:p>
          <a:p>
            <a:pPr lvl="0">
              <a:defRPr/>
            </a:pPr>
            <a:r>
              <a:rPr lang="en-US" sz="2400" dirty="0" smtClean="0">
                <a:solidFill>
                  <a:schemeClr val="tx1">
                    <a:lumMod val="75000"/>
                    <a:lumOff val="25000"/>
                  </a:schemeClr>
                </a:solidFill>
              </a:rPr>
              <a:t>Test Data</a:t>
            </a:r>
          </a:p>
          <a:p>
            <a:pPr lvl="1">
              <a:defRPr/>
            </a:pPr>
            <a:r>
              <a:rPr lang="en-US" sz="2000" dirty="0" smtClean="0">
                <a:solidFill>
                  <a:schemeClr val="tx1">
                    <a:lumMod val="75000"/>
                    <a:lumOff val="25000"/>
                  </a:schemeClr>
                </a:solidFill>
              </a:rPr>
              <a:t>NASA Satellite maps  image from WMS (at California NASA JPL)</a:t>
            </a:r>
          </a:p>
          <a:p>
            <a:pPr lvl="1">
              <a:defRPr/>
            </a:pPr>
            <a:r>
              <a:rPr lang="en-US" sz="2000" dirty="0" smtClean="0">
                <a:solidFill>
                  <a:schemeClr val="tx1">
                    <a:lumMod val="75000"/>
                    <a:lumOff val="25000"/>
                  </a:schemeClr>
                </a:solidFill>
              </a:rPr>
              <a:t>Earthquake Seismic data from WFS (at Indiana Univ. CGL Labs)</a:t>
            </a:r>
          </a:p>
          <a:p>
            <a:pPr lvl="0">
              <a:defRPr/>
            </a:pPr>
            <a:r>
              <a:rPr lang="en-US" sz="2400" dirty="0" smtClean="0">
                <a:solidFill>
                  <a:schemeClr val="tx1">
                    <a:lumMod val="75000"/>
                    <a:lumOff val="25000"/>
                  </a:schemeClr>
                </a:solidFill>
              </a:rPr>
              <a:t>Setup is in LAN</a:t>
            </a:r>
          </a:p>
          <a:p>
            <a:pPr lvl="1">
              <a:defRPr/>
            </a:pPr>
            <a:r>
              <a:rPr lang="en-US" sz="2000" dirty="0" smtClean="0">
                <a:solidFill>
                  <a:schemeClr val="tx1">
                    <a:lumMod val="75000"/>
                    <a:lumOff val="25000"/>
                  </a:schemeClr>
                </a:solidFill>
              </a:rPr>
              <a:t>gf12,17,18,19.ucs.indiana.edu.  </a:t>
            </a:r>
          </a:p>
          <a:p>
            <a:pPr lvl="1">
              <a:defRPr/>
            </a:pPr>
            <a:r>
              <a:rPr lang="en-US" sz="2000" dirty="0" smtClean="0">
                <a:solidFill>
                  <a:schemeClr val="tx1">
                    <a:lumMod val="75000"/>
                    <a:lumOff val="25000"/>
                  </a:schemeClr>
                </a:solidFill>
              </a:rPr>
              <a:t>2 (Quad-core) processors running at 2.33 GHz with 8 GB of RAM.</a:t>
            </a:r>
          </a:p>
        </p:txBody>
      </p:sp>
      <p:grpSp>
        <p:nvGrpSpPr>
          <p:cNvPr id="4" name="Group 57"/>
          <p:cNvGrpSpPr/>
          <p:nvPr/>
        </p:nvGrpSpPr>
        <p:grpSpPr>
          <a:xfrm>
            <a:off x="685800" y="3879850"/>
            <a:ext cx="7966075" cy="2825750"/>
            <a:chOff x="685800" y="3879850"/>
            <a:chExt cx="7966075" cy="2825750"/>
          </a:xfrm>
        </p:grpSpPr>
        <p:sp>
          <p:nvSpPr>
            <p:cNvPr id="9" name="AutoShape 4"/>
            <p:cNvSpPr>
              <a:spLocks noChangeArrowheads="1"/>
            </p:cNvSpPr>
            <p:nvPr/>
          </p:nvSpPr>
          <p:spPr bwMode="auto">
            <a:xfrm>
              <a:off x="6781800" y="4806950"/>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DB1</a:t>
              </a:r>
              <a:endParaRPr lang="en-US" sz="1400" b="1" dirty="0">
                <a:solidFill>
                  <a:schemeClr val="bg1"/>
                </a:solidFill>
                <a:latin typeface="+mn-lt"/>
                <a:cs typeface="+mn-cs"/>
              </a:endParaRPr>
            </a:p>
          </p:txBody>
        </p:sp>
        <p:sp>
          <p:nvSpPr>
            <p:cNvPr id="10" name="Oval 9"/>
            <p:cNvSpPr>
              <a:spLocks noChangeArrowheads="1"/>
            </p:cNvSpPr>
            <p:nvPr/>
          </p:nvSpPr>
          <p:spPr bwMode="auto">
            <a:xfrm>
              <a:off x="3413125" y="4637088"/>
              <a:ext cx="1327150" cy="87312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a:latin typeface="Calibri" pitchFamily="34" charset="0"/>
                </a:rPr>
                <a:t>Federator</a:t>
              </a:r>
              <a:endParaRPr lang="en-US" sz="1600" dirty="0"/>
            </a:p>
          </p:txBody>
        </p:sp>
        <p:sp>
          <p:nvSpPr>
            <p:cNvPr id="11" name="Oval 6"/>
            <p:cNvSpPr>
              <a:spLocks noChangeArrowheads="1"/>
            </p:cNvSpPr>
            <p:nvPr/>
          </p:nvSpPr>
          <p:spPr bwMode="auto">
            <a:xfrm>
              <a:off x="5476875" y="4738688"/>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WFS-1</a:t>
              </a:r>
              <a:endParaRPr lang="en-US" sz="1200" dirty="0"/>
            </a:p>
          </p:txBody>
        </p:sp>
        <p:cxnSp>
          <p:nvCxnSpPr>
            <p:cNvPr id="12" name="Straight Arrow Connector 11"/>
            <p:cNvCxnSpPr>
              <a:stCxn id="11" idx="2"/>
              <a:endCxn id="10" idx="6"/>
            </p:cNvCxnSpPr>
            <p:nvPr/>
          </p:nvCxnSpPr>
          <p:spPr>
            <a:xfrm rot="10800000" flipV="1">
              <a:off x="4740275" y="5072063"/>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0" idx="2"/>
              <a:endCxn id="17" idx="3"/>
            </p:cNvCxnSpPr>
            <p:nvPr/>
          </p:nvCxnSpPr>
          <p:spPr>
            <a:xfrm rot="10800000">
              <a:off x="2749550" y="5068888"/>
              <a:ext cx="663575" cy="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9" idx="2"/>
              <a:endCxn id="11" idx="6"/>
            </p:cNvCxnSpPr>
            <p:nvPr/>
          </p:nvCxnSpPr>
          <p:spPr>
            <a:xfrm rot="10800000" flipV="1">
              <a:off x="6435726" y="5071269"/>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9947" name="TextBox 14"/>
            <p:cNvSpPr txBox="1">
              <a:spLocks noChangeArrowheads="1"/>
            </p:cNvSpPr>
            <p:nvPr/>
          </p:nvSpPr>
          <p:spPr bwMode="auto">
            <a:xfrm>
              <a:off x="4827588" y="4778375"/>
              <a:ext cx="811212" cy="346075"/>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GML</a:t>
              </a:r>
            </a:p>
          </p:txBody>
        </p:sp>
        <p:sp>
          <p:nvSpPr>
            <p:cNvPr id="39948" name="TextBox 15"/>
            <p:cNvSpPr txBox="1">
              <a:spLocks noChangeArrowheads="1"/>
            </p:cNvSpPr>
            <p:nvPr/>
          </p:nvSpPr>
          <p:spPr bwMode="auto">
            <a:xfrm>
              <a:off x="2897188" y="4794250"/>
              <a:ext cx="663575" cy="692150"/>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Binary map image</a:t>
              </a:r>
            </a:p>
          </p:txBody>
        </p:sp>
        <p:sp>
          <p:nvSpPr>
            <p:cNvPr id="17" name="Rounded Rectangle 16"/>
            <p:cNvSpPr/>
            <p:nvPr/>
          </p:nvSpPr>
          <p:spPr>
            <a:xfrm>
              <a:off x="1865313" y="4513263"/>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39950" name="Picture 17"/>
            <p:cNvPicPr>
              <a:picLocks noChangeAspect="1" noChangeArrowheads="1"/>
            </p:cNvPicPr>
            <p:nvPr/>
          </p:nvPicPr>
          <p:blipFill>
            <a:blip r:embed="rId3"/>
            <a:srcRect/>
            <a:stretch>
              <a:fillRect/>
            </a:stretch>
          </p:blipFill>
          <p:spPr bwMode="auto">
            <a:xfrm>
              <a:off x="685800" y="4625975"/>
              <a:ext cx="1092200" cy="917575"/>
            </a:xfrm>
            <a:prstGeom prst="rect">
              <a:avLst/>
            </a:prstGeom>
            <a:noFill/>
            <a:ln w="9525">
              <a:noFill/>
              <a:miter lim="800000"/>
              <a:headEnd/>
              <a:tailEnd/>
            </a:ln>
          </p:spPr>
        </p:pic>
        <p:sp>
          <p:nvSpPr>
            <p:cNvPr id="39951" name="TextBox 18"/>
            <p:cNvSpPr txBox="1">
              <a:spLocks noChangeArrowheads="1"/>
            </p:cNvSpPr>
            <p:nvPr/>
          </p:nvSpPr>
          <p:spPr bwMode="auto">
            <a:xfrm>
              <a:off x="762000" y="5124450"/>
              <a:ext cx="914400" cy="33813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Browser</a:t>
              </a:r>
            </a:p>
          </p:txBody>
        </p:sp>
        <p:sp>
          <p:nvSpPr>
            <p:cNvPr id="20" name="Oval 6"/>
            <p:cNvSpPr>
              <a:spLocks noChangeArrowheads="1"/>
            </p:cNvSpPr>
            <p:nvPr/>
          </p:nvSpPr>
          <p:spPr bwMode="auto">
            <a:xfrm>
              <a:off x="5476875" y="3956050"/>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22" name="Oval 6"/>
            <p:cNvSpPr>
              <a:spLocks noChangeArrowheads="1"/>
            </p:cNvSpPr>
            <p:nvPr/>
          </p:nvSpPr>
          <p:spPr bwMode="auto">
            <a:xfrm>
              <a:off x="5476875" y="6038850"/>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WFS-4</a:t>
              </a:r>
              <a:endParaRPr lang="en-US" sz="1200" dirty="0"/>
            </a:p>
          </p:txBody>
        </p:sp>
        <p:sp>
          <p:nvSpPr>
            <p:cNvPr id="39955" name="TextBox 22"/>
            <p:cNvSpPr txBox="1">
              <a:spLocks noChangeArrowheads="1"/>
            </p:cNvSpPr>
            <p:nvPr/>
          </p:nvSpPr>
          <p:spPr bwMode="auto">
            <a:xfrm>
              <a:off x="5854071" y="5452285"/>
              <a:ext cx="220663" cy="671512"/>
            </a:xfrm>
            <a:prstGeom prst="rect">
              <a:avLst/>
            </a:prstGeom>
            <a:noFill/>
            <a:ln w="9525">
              <a:noFill/>
              <a:miter lim="800000"/>
              <a:headEnd/>
              <a:tailEnd/>
            </a:ln>
          </p:spPr>
          <p:txBody>
            <a:bodyPr>
              <a:spAutoFit/>
            </a:bodyPr>
            <a:lstStyle/>
            <a:p>
              <a:r>
                <a:rPr lang="en-US" dirty="0">
                  <a:latin typeface="Calibri" pitchFamily="34" charset="0"/>
                </a:rPr>
                <a:t>..</a:t>
              </a:r>
            </a:p>
          </p:txBody>
        </p:sp>
        <p:sp>
          <p:nvSpPr>
            <p:cNvPr id="26" name="AutoShape 4"/>
            <p:cNvSpPr>
              <a:spLocks noChangeArrowheads="1"/>
            </p:cNvSpPr>
            <p:nvPr/>
          </p:nvSpPr>
          <p:spPr bwMode="auto">
            <a:xfrm>
              <a:off x="6785338" y="6108221"/>
              <a:ext cx="442912" cy="52863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DB4</a:t>
              </a:r>
              <a:endParaRPr lang="en-US" sz="1400" b="1" dirty="0">
                <a:solidFill>
                  <a:schemeClr val="bg1"/>
                </a:solidFill>
                <a:latin typeface="+mn-lt"/>
                <a:cs typeface="+mn-cs"/>
              </a:endParaRPr>
            </a:p>
          </p:txBody>
        </p:sp>
        <p:cxnSp>
          <p:nvCxnSpPr>
            <p:cNvPr id="27" name="Straight Arrow Connector 26"/>
            <p:cNvCxnSpPr>
              <a:stCxn id="26" idx="2"/>
              <a:endCxn id="22" idx="6"/>
            </p:cNvCxnSpPr>
            <p:nvPr/>
          </p:nvCxnSpPr>
          <p:spPr>
            <a:xfrm rot="10800000">
              <a:off x="6435726" y="6372226"/>
              <a:ext cx="349613" cy="315"/>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9" name="Elbow Connector 28"/>
            <p:cNvCxnSpPr>
              <a:stCxn id="22" idx="2"/>
              <a:endCxn id="10" idx="6"/>
            </p:cNvCxnSpPr>
            <p:nvPr/>
          </p:nvCxnSpPr>
          <p:spPr>
            <a:xfrm rot="10800000">
              <a:off x="4740275" y="5073651"/>
              <a:ext cx="736600" cy="1298574"/>
            </a:xfrm>
            <a:prstGeom prst="bentConnector3">
              <a:avLst>
                <a:gd name="adj1" fmla="val 50000"/>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hape 29"/>
            <p:cNvCxnSpPr>
              <a:stCxn id="20" idx="2"/>
              <a:endCxn id="10" idx="7"/>
            </p:cNvCxnSpPr>
            <p:nvPr/>
          </p:nvCxnSpPr>
          <p:spPr>
            <a:xfrm rot="10800000" flipV="1">
              <a:off x="4545919" y="4273550"/>
              <a:ext cx="930957" cy="491404"/>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963" name="TextBox 30"/>
            <p:cNvSpPr txBox="1">
              <a:spLocks noChangeArrowheads="1"/>
            </p:cNvSpPr>
            <p:nvPr/>
          </p:nvSpPr>
          <p:spPr bwMode="auto">
            <a:xfrm>
              <a:off x="6435725" y="3879850"/>
              <a:ext cx="1184275" cy="461963"/>
            </a:xfrm>
            <a:prstGeom prst="rect">
              <a:avLst/>
            </a:prstGeom>
            <a:noFill/>
            <a:ln w="9525">
              <a:noFill/>
              <a:miter lim="800000"/>
              <a:headEnd/>
              <a:tailEnd/>
            </a:ln>
          </p:spPr>
          <p:txBody>
            <a:bodyPr>
              <a:spAutoFit/>
            </a:bodyPr>
            <a:lstStyle/>
            <a:p>
              <a:r>
                <a:rPr lang="en-US" sz="1200">
                  <a:solidFill>
                    <a:srgbClr val="5A2120"/>
                  </a:solidFill>
                  <a:latin typeface="Times New Roman" pitchFamily="18" charset="0"/>
                  <a:cs typeface="Times New Roman" pitchFamily="18" charset="0"/>
                </a:rPr>
                <a:t>NASA Satellite Map Images</a:t>
              </a:r>
            </a:p>
          </p:txBody>
        </p:sp>
        <p:sp>
          <p:nvSpPr>
            <p:cNvPr id="39964" name="TextBox 31"/>
            <p:cNvSpPr txBox="1">
              <a:spLocks noChangeArrowheads="1"/>
            </p:cNvSpPr>
            <p:nvPr/>
          </p:nvSpPr>
          <p:spPr bwMode="auto">
            <a:xfrm>
              <a:off x="6248400" y="5581650"/>
              <a:ext cx="1219200" cy="492125"/>
            </a:xfrm>
            <a:prstGeom prst="rect">
              <a:avLst/>
            </a:prstGeom>
            <a:noFill/>
            <a:ln w="9525">
              <a:noFill/>
              <a:miter lim="800000"/>
              <a:headEnd/>
              <a:tailEnd/>
            </a:ln>
          </p:spPr>
          <p:txBody>
            <a:bodyPr>
              <a:spAutoFit/>
            </a:bodyPr>
            <a:lstStyle/>
            <a:p>
              <a:r>
                <a:rPr lang="en-US" sz="1300" i="1" dirty="0">
                  <a:solidFill>
                    <a:srgbClr val="5A2120"/>
                  </a:solidFill>
                  <a:latin typeface="Times New Roman" pitchFamily="18" charset="0"/>
                  <a:cs typeface="Times New Roman" pitchFamily="18" charset="0"/>
                </a:rPr>
                <a:t>Earthquake Seismic records</a:t>
              </a:r>
            </a:p>
          </p:txBody>
        </p:sp>
        <p:sp>
          <p:nvSpPr>
            <p:cNvPr id="39965" name="TextBox 32"/>
            <p:cNvSpPr txBox="1">
              <a:spLocks noChangeArrowheads="1"/>
            </p:cNvSpPr>
            <p:nvPr/>
          </p:nvSpPr>
          <p:spPr bwMode="auto">
            <a:xfrm>
              <a:off x="4343400" y="4035425"/>
              <a:ext cx="1133475" cy="523875"/>
            </a:xfrm>
            <a:prstGeom prst="rect">
              <a:avLst/>
            </a:prstGeom>
            <a:noFill/>
            <a:ln w="9525">
              <a:noFill/>
              <a:miter lim="800000"/>
              <a:headEnd/>
              <a:tailEnd/>
            </a:ln>
          </p:spPr>
          <p:txBody>
            <a:bodyPr>
              <a:spAutoFit/>
            </a:bodyPr>
            <a:lstStyle/>
            <a:p>
              <a:r>
                <a:rPr lang="en-US" sz="1400">
                  <a:solidFill>
                    <a:srgbClr val="5A2120"/>
                  </a:solidFill>
                  <a:latin typeface="Times New Roman" pitchFamily="18" charset="0"/>
                  <a:cs typeface="Times New Roman" pitchFamily="18" charset="0"/>
                </a:rPr>
                <a:t>Binary map image</a:t>
              </a:r>
            </a:p>
          </p:txBody>
        </p:sp>
        <p:sp>
          <p:nvSpPr>
            <p:cNvPr id="34" name="AutoShape 17"/>
            <p:cNvSpPr>
              <a:spLocks noChangeArrowheads="1"/>
            </p:cNvSpPr>
            <p:nvPr/>
          </p:nvSpPr>
          <p:spPr bwMode="auto">
            <a:xfrm>
              <a:off x="3859213" y="5335588"/>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35" name="AutoShape 18"/>
            <p:cNvSpPr>
              <a:spLocks noChangeArrowheads="1"/>
            </p:cNvSpPr>
            <p:nvPr/>
          </p:nvSpPr>
          <p:spPr bwMode="auto">
            <a:xfrm>
              <a:off x="3859213" y="5200650"/>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36" name="Text Box 19"/>
            <p:cNvSpPr txBox="1">
              <a:spLocks noChangeArrowheads="1"/>
            </p:cNvSpPr>
            <p:nvPr/>
          </p:nvSpPr>
          <p:spPr bwMode="auto">
            <a:xfrm>
              <a:off x="3642833" y="5232549"/>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37" name="Text Box 20"/>
            <p:cNvSpPr txBox="1">
              <a:spLocks noChangeArrowheads="1"/>
            </p:cNvSpPr>
            <p:nvPr/>
          </p:nvSpPr>
          <p:spPr bwMode="auto">
            <a:xfrm>
              <a:off x="3729666" y="505175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38" name="TextBox 37"/>
            <p:cNvSpPr txBox="1"/>
            <p:nvPr/>
          </p:nvSpPr>
          <p:spPr>
            <a:xfrm>
              <a:off x="3200400" y="5756275"/>
              <a:ext cx="1524000" cy="892552"/>
            </a:xfrm>
            <a:prstGeom prst="rect">
              <a:avLst/>
            </a:prstGeom>
            <a:noFill/>
          </p:spPr>
          <p:txBody>
            <a:bodyPr wrap="square">
              <a:spAutoFit/>
            </a:bodyPr>
            <a:lstStyle/>
            <a:p>
              <a:pPr fontAlgn="auto">
                <a:spcBef>
                  <a:spcPts val="0"/>
                </a:spcBef>
                <a:spcAft>
                  <a:spcPts val="0"/>
                </a:spcAft>
                <a:defRPr/>
              </a:pPr>
              <a:r>
                <a:rPr lang="en-US" sz="1300" b="1" i="1" dirty="0">
                  <a:solidFill>
                    <a:schemeClr val="accent6"/>
                  </a:solidFill>
                  <a:latin typeface="Times" pitchFamily="18" charset="0"/>
                  <a:cs typeface="+mn-cs"/>
                </a:rPr>
                <a:t>1</a:t>
              </a:r>
              <a:r>
                <a:rPr lang="en-US" sz="1300" i="1" dirty="0">
                  <a:solidFill>
                    <a:srgbClr val="002060"/>
                  </a:solidFill>
                  <a:latin typeface="Times" pitchFamily="18" charset="0"/>
                  <a:cs typeface="+mn-cs"/>
                </a:rPr>
                <a:t>: NASA satellite   </a:t>
              </a:r>
            </a:p>
            <a:p>
              <a:pPr fontAlgn="auto">
                <a:spcBef>
                  <a:spcPts val="0"/>
                </a:spcBef>
                <a:spcAft>
                  <a:spcPts val="0"/>
                </a:spcAft>
                <a:defRPr/>
              </a:pPr>
              <a:r>
                <a:rPr lang="en-US" sz="1300" i="1" dirty="0">
                  <a:solidFill>
                    <a:srgbClr val="002060"/>
                  </a:solidFill>
                  <a:latin typeface="Times" pitchFamily="18" charset="0"/>
                  <a:cs typeface="+mn-cs"/>
                </a:rPr>
                <a:t>    map images</a:t>
              </a:r>
            </a:p>
            <a:p>
              <a:pPr fontAlgn="auto">
                <a:spcBef>
                  <a:spcPts val="0"/>
                </a:spcBef>
                <a:spcAft>
                  <a:spcPts val="0"/>
                </a:spcAft>
                <a:defRPr/>
              </a:pPr>
              <a:r>
                <a:rPr lang="en-US" sz="1300" b="1" i="1" dirty="0">
                  <a:solidFill>
                    <a:schemeClr val="accent6"/>
                  </a:solidFill>
                  <a:latin typeface="Times" pitchFamily="18" charset="0"/>
                  <a:cs typeface="+mn-cs"/>
                </a:rPr>
                <a:t>2</a:t>
              </a:r>
              <a:r>
                <a:rPr lang="en-US" sz="1300" i="1" dirty="0">
                  <a:solidFill>
                    <a:srgbClr val="002060"/>
                  </a:solidFill>
                  <a:latin typeface="Times" pitchFamily="18" charset="0"/>
                  <a:cs typeface="+mn-cs"/>
                </a:rPr>
                <a:t>: Earthquake-</a:t>
              </a:r>
            </a:p>
            <a:p>
              <a:pPr fontAlgn="auto">
                <a:spcBef>
                  <a:spcPts val="0"/>
                </a:spcBef>
                <a:spcAft>
                  <a:spcPts val="0"/>
                </a:spcAft>
                <a:defRPr/>
              </a:pPr>
              <a:r>
                <a:rPr lang="en-US" sz="1300" i="1" dirty="0">
                  <a:solidFill>
                    <a:srgbClr val="002060"/>
                  </a:solidFill>
                  <a:latin typeface="Times" pitchFamily="18" charset="0"/>
                  <a:cs typeface="+mn-cs"/>
                </a:rPr>
                <a:t>    seismic records</a:t>
              </a:r>
            </a:p>
          </p:txBody>
        </p:sp>
        <p:sp>
          <p:nvSpPr>
            <p:cNvPr id="39971" name="TextBox 38"/>
            <p:cNvSpPr txBox="1">
              <a:spLocks noChangeArrowheads="1"/>
            </p:cNvSpPr>
            <p:nvPr/>
          </p:nvSpPr>
          <p:spPr bwMode="auto">
            <a:xfrm>
              <a:off x="7620000" y="3905250"/>
              <a:ext cx="1031875" cy="461963"/>
            </a:xfrm>
            <a:prstGeom prst="rect">
              <a:avLst/>
            </a:prstGeom>
            <a:noFill/>
            <a:ln w="9525">
              <a:noFill/>
              <a:miter lim="800000"/>
              <a:headEnd/>
              <a:tailEnd/>
            </a:ln>
          </p:spPr>
          <p:txBody>
            <a:bodyPr>
              <a:spAutoFit/>
            </a:bodyPr>
            <a:lstStyle/>
            <a:p>
              <a:r>
                <a:rPr lang="en-US" sz="1200" dirty="0">
                  <a:solidFill>
                    <a:srgbClr val="5A2120"/>
                  </a:solidFill>
                  <a:latin typeface="Times New Roman" pitchFamily="18" charset="0"/>
                  <a:cs typeface="Times New Roman" pitchFamily="18" charset="0"/>
                </a:rPr>
                <a:t>JPL California</a:t>
              </a:r>
            </a:p>
          </p:txBody>
        </p:sp>
        <p:sp>
          <p:nvSpPr>
            <p:cNvPr id="39972" name="TextBox 39"/>
            <p:cNvSpPr txBox="1">
              <a:spLocks noChangeArrowheads="1"/>
            </p:cNvSpPr>
            <p:nvPr/>
          </p:nvSpPr>
          <p:spPr bwMode="auto">
            <a:xfrm>
              <a:off x="7620000" y="5867400"/>
              <a:ext cx="762000" cy="461962"/>
            </a:xfrm>
            <a:prstGeom prst="rect">
              <a:avLst/>
            </a:prstGeom>
            <a:noFill/>
            <a:ln w="9525">
              <a:noFill/>
              <a:miter lim="800000"/>
              <a:headEnd/>
              <a:tailEnd/>
            </a:ln>
          </p:spPr>
          <p:txBody>
            <a:bodyPr wrap="square">
              <a:spAutoFit/>
            </a:bodyPr>
            <a:lstStyle/>
            <a:p>
              <a:r>
                <a:rPr lang="en-US" sz="1200" dirty="0">
                  <a:solidFill>
                    <a:srgbClr val="5A2120"/>
                  </a:solidFill>
                  <a:latin typeface="Times New Roman" pitchFamily="18" charset="0"/>
                  <a:cs typeface="Times New Roman" pitchFamily="18" charset="0"/>
                </a:rPr>
                <a:t>CGL</a:t>
              </a:r>
            </a:p>
            <a:p>
              <a:r>
                <a:rPr lang="en-US" sz="1200" dirty="0">
                  <a:solidFill>
                    <a:srgbClr val="5A2120"/>
                  </a:solidFill>
                  <a:latin typeface="Times New Roman" pitchFamily="18" charset="0"/>
                  <a:cs typeface="Times New Roman" pitchFamily="18" charset="0"/>
                </a:rPr>
                <a:t>Indiana</a:t>
              </a:r>
            </a:p>
          </p:txBody>
        </p:sp>
        <p:sp>
          <p:nvSpPr>
            <p:cNvPr id="40" name="TextBox 39"/>
            <p:cNvSpPr txBox="1"/>
            <p:nvPr/>
          </p:nvSpPr>
          <p:spPr>
            <a:xfrm>
              <a:off x="2819400" y="4419600"/>
              <a:ext cx="990600" cy="338554"/>
            </a:xfrm>
            <a:prstGeom prst="rect">
              <a:avLst/>
            </a:prstGeom>
            <a:noFill/>
          </p:spPr>
          <p:txBody>
            <a:bodyPr wrap="square" rtlCol="0">
              <a:spAutoFit/>
            </a:bodyPr>
            <a:lstStyle/>
            <a:p>
              <a:r>
                <a:rPr lang="en-US" sz="1600" dirty="0" err="1" smtClean="0">
                  <a:solidFill>
                    <a:srgbClr val="002060"/>
                  </a:solidFill>
                  <a:effectLst>
                    <a:outerShdw blurRad="38100" dist="38100" dir="2700000" algn="tl">
                      <a:srgbClr val="000000">
                        <a:alpha val="43137"/>
                      </a:srgbClr>
                    </a:outerShdw>
                  </a:effectLst>
                </a:rPr>
                <a:t>GetMap</a:t>
              </a:r>
              <a:endParaRPr lang="en-US" sz="1600" dirty="0">
                <a:solidFill>
                  <a:srgbClr val="002060"/>
                </a:solidFill>
                <a:effectLst>
                  <a:outerShdw blurRad="38100" dist="38100" dir="2700000" algn="tl">
                    <a:srgbClr val="000000">
                      <a:alpha val="43137"/>
                    </a:srgbClr>
                  </a:outerShdw>
                </a:effectLst>
              </a:endParaRPr>
            </a:p>
          </p:txBody>
        </p:sp>
        <p:cxnSp>
          <p:nvCxnSpPr>
            <p:cNvPr id="42" name="Straight Arrow Connector 41"/>
            <p:cNvCxnSpPr/>
            <p:nvPr/>
          </p:nvCxnSpPr>
          <p:spPr>
            <a:xfrm>
              <a:off x="2819400" y="4724400"/>
              <a:ext cx="8382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AutoShape 18"/>
            <p:cNvSpPr>
              <a:spLocks noChangeArrowheads="1"/>
            </p:cNvSpPr>
            <p:nvPr/>
          </p:nvSpPr>
          <p:spPr bwMode="auto">
            <a:xfrm>
              <a:off x="5764213" y="4382302"/>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43" name="Text Box 20"/>
            <p:cNvSpPr txBox="1">
              <a:spLocks noChangeArrowheads="1"/>
            </p:cNvSpPr>
            <p:nvPr/>
          </p:nvSpPr>
          <p:spPr bwMode="auto">
            <a:xfrm>
              <a:off x="5634666" y="4287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44" name="Text Box 20"/>
            <p:cNvSpPr txBox="1">
              <a:spLocks noChangeArrowheads="1"/>
            </p:cNvSpPr>
            <p:nvPr/>
          </p:nvSpPr>
          <p:spPr bwMode="auto">
            <a:xfrm>
              <a:off x="5562600" y="510540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46" name="Text Box 20"/>
            <p:cNvSpPr txBox="1">
              <a:spLocks noChangeArrowheads="1"/>
            </p:cNvSpPr>
            <p:nvPr/>
          </p:nvSpPr>
          <p:spPr bwMode="auto">
            <a:xfrm>
              <a:off x="5638800" y="6446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sp>
        <p:nvSpPr>
          <p:cNvPr id="47" name="Rounded Rectangle 46"/>
          <p:cNvSpPr/>
          <p:nvPr/>
        </p:nvSpPr>
        <p:spPr>
          <a:xfrm>
            <a:off x="5334000" y="4724400"/>
            <a:ext cx="2133600" cy="2028700"/>
          </a:xfrm>
          <a:prstGeom prst="roundRect">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620000" y="4800600"/>
            <a:ext cx="1371600" cy="584775"/>
          </a:xfrm>
          <a:prstGeom prst="rect">
            <a:avLst/>
          </a:prstGeom>
          <a:noFill/>
        </p:spPr>
        <p:txBody>
          <a:bodyPr wrap="square" rtlCol="0">
            <a:spAutoFit/>
          </a:bodyPr>
          <a:lstStyle/>
          <a:p>
            <a:r>
              <a:rPr lang="en-US" sz="1600" dirty="0" smtClean="0">
                <a:solidFill>
                  <a:schemeClr val="accent6">
                    <a:lumMod val="75000"/>
                  </a:schemeClr>
                </a:solidFill>
              </a:rPr>
              <a:t>Replicated WFS and DBs</a:t>
            </a:r>
            <a:endParaRPr lang="en-US" sz="1600" dirty="0">
              <a:solidFill>
                <a:schemeClr val="accent6">
                  <a:lumMod val="75000"/>
                </a:schemeClr>
              </a:solidFill>
            </a:endParaRPr>
          </a:p>
        </p:txBody>
      </p:sp>
      <p:cxnSp>
        <p:nvCxnSpPr>
          <p:cNvPr id="50" name="Shape 49"/>
          <p:cNvCxnSpPr>
            <a:endCxn id="48" idx="1"/>
          </p:cNvCxnSpPr>
          <p:nvPr/>
        </p:nvCxnSpPr>
        <p:spPr>
          <a:xfrm rot="5400000" flipH="1" flipV="1">
            <a:off x="7270894" y="5213494"/>
            <a:ext cx="469612" cy="228600"/>
          </a:xfrm>
          <a:prstGeom prst="curvedConnector2">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60"/>
          <p:cNvGrpSpPr/>
          <p:nvPr/>
        </p:nvGrpSpPr>
        <p:grpSpPr>
          <a:xfrm>
            <a:off x="76200" y="3962400"/>
            <a:ext cx="8991600" cy="1712025"/>
            <a:chOff x="76200" y="3962400"/>
            <a:chExt cx="8991600" cy="1712025"/>
          </a:xfrm>
        </p:grpSpPr>
        <p:sp>
          <p:nvSpPr>
            <p:cNvPr id="59" name="Rounded Rectangle 58"/>
            <p:cNvSpPr/>
            <p:nvPr/>
          </p:nvSpPr>
          <p:spPr>
            <a:xfrm>
              <a:off x="76200" y="4455225"/>
              <a:ext cx="8991600" cy="1219200"/>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04800" y="3962400"/>
              <a:ext cx="2209800" cy="381000"/>
            </a:xfrm>
            <a:prstGeom prst="rect">
              <a:avLst/>
            </a:prstGeom>
            <a:noFill/>
          </p:spPr>
          <p:txBody>
            <a:bodyPr wrap="square" rtlCol="0">
              <a:spAutoFit/>
            </a:bodyPr>
            <a:lstStyle/>
            <a:p>
              <a:r>
                <a:rPr lang="en-US" dirty="0" smtClean="0">
                  <a:solidFill>
                    <a:schemeClr val="tx2">
                      <a:lumMod val="75000"/>
                    </a:schemeClr>
                  </a:solidFill>
                </a:rPr>
                <a:t>Baseline-test:</a:t>
              </a:r>
              <a:endParaRPr lang="en-US" dirty="0">
                <a:solidFill>
                  <a:schemeClr val="tx2">
                    <a:lumMod val="75000"/>
                  </a:schemeClr>
                </a:solidFill>
              </a:endParaRPr>
            </a:p>
          </p:txBody>
        </p:sp>
      </p:grpSp>
      <p:grpSp>
        <p:nvGrpSpPr>
          <p:cNvPr id="6" name="Group 54"/>
          <p:cNvGrpSpPr/>
          <p:nvPr/>
        </p:nvGrpSpPr>
        <p:grpSpPr>
          <a:xfrm>
            <a:off x="457200" y="1066800"/>
            <a:ext cx="7924800" cy="5638800"/>
            <a:chOff x="1295400" y="1759803"/>
            <a:chExt cx="6172200" cy="5098197"/>
          </a:xfrm>
          <a:solidFill>
            <a:schemeClr val="bg1"/>
          </a:solidFill>
        </p:grpSpPr>
        <p:pic>
          <p:nvPicPr>
            <p:cNvPr id="56" name="Picture 3"/>
            <p:cNvPicPr>
              <a:picLocks noChangeAspect="1" noChangeArrowheads="1"/>
            </p:cNvPicPr>
            <p:nvPr/>
          </p:nvPicPr>
          <p:blipFill>
            <a:blip r:embed="rId4"/>
            <a:srcRect/>
            <a:stretch>
              <a:fillRect/>
            </a:stretch>
          </p:blipFill>
          <p:spPr bwMode="auto">
            <a:xfrm>
              <a:off x="1295400" y="2209800"/>
              <a:ext cx="6172200" cy="4648200"/>
            </a:xfrm>
            <a:prstGeom prst="rect">
              <a:avLst/>
            </a:prstGeom>
            <a:grpFill/>
            <a:ln w="9525">
              <a:noFill/>
              <a:miter lim="800000"/>
              <a:headEnd/>
              <a:tailEnd/>
            </a:ln>
            <a:effectLst/>
          </p:spPr>
        </p:pic>
        <p:sp>
          <p:nvSpPr>
            <p:cNvPr id="57" name="TextBox 56"/>
            <p:cNvSpPr txBox="1"/>
            <p:nvPr/>
          </p:nvSpPr>
          <p:spPr>
            <a:xfrm>
              <a:off x="1295400" y="1759803"/>
              <a:ext cx="6172200" cy="830997"/>
            </a:xfrm>
            <a:prstGeom prst="rect">
              <a:avLst/>
            </a:prstGeom>
            <a:grpFill/>
          </p:spPr>
          <p:txBody>
            <a:bodyPr wrap="square" rtlCol="0">
              <a:spAutoFit/>
            </a:bodyPr>
            <a:lstStyle/>
            <a:p>
              <a:pPr algn="ctr"/>
              <a:r>
                <a:rPr lang="en-US" sz="1600" b="1" dirty="0" smtClean="0">
                  <a:solidFill>
                    <a:srgbClr val="0070C0"/>
                  </a:solidFill>
                </a:rPr>
                <a:t>Baseline System Test:</a:t>
              </a:r>
            </a:p>
            <a:p>
              <a:pPr algn="ctr"/>
              <a:r>
                <a:rPr lang="en-US" sz="1600" dirty="0" smtClean="0"/>
                <a:t>Using 1-WFS for querying earthquake seismic data</a:t>
              </a:r>
            </a:p>
            <a:p>
              <a:pPr algn="ctr"/>
              <a:r>
                <a:rPr lang="en-US" sz="1600" dirty="0" smtClean="0"/>
                <a:t>Detailed Average Response Times</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effectLst>
                  <a:outerShdw blurRad="38100" dist="38100" dir="2700000" algn="tl">
                    <a:srgbClr val="000000">
                      <a:alpha val="43137"/>
                    </a:srgbClr>
                  </a:outerShdw>
                </a:effectLst>
              </a:rPr>
              <a:t>Motivating Use Cases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495800"/>
          </a:xfrm>
        </p:spPr>
        <p:txBody>
          <a:bodyPr>
            <a:normAutofit/>
          </a:bodyPr>
          <a:lstStyle/>
          <a:p>
            <a:pPr>
              <a:lnSpc>
                <a:spcPct val="90000"/>
              </a:lnSpc>
            </a:pPr>
            <a:r>
              <a:rPr lang="en-US" sz="2400" b="1" dirty="0" smtClean="0">
                <a:solidFill>
                  <a:schemeClr val="tx1">
                    <a:lumMod val="65000"/>
                    <a:lumOff val="35000"/>
                  </a:schemeClr>
                </a:solidFill>
              </a:rPr>
              <a:t>Earthquake science applications</a:t>
            </a:r>
          </a:p>
          <a:p>
            <a:pPr lvl="1">
              <a:lnSpc>
                <a:spcPct val="90000"/>
              </a:lnSpc>
            </a:pPr>
            <a:r>
              <a:rPr lang="en-US" sz="2100" b="1" dirty="0" smtClean="0">
                <a:solidFill>
                  <a:schemeClr val="tx1">
                    <a:lumMod val="65000"/>
                    <a:lumOff val="35000"/>
                  </a:schemeClr>
                </a:solidFill>
              </a:rPr>
              <a:t>Pattern Informatics (PI)</a:t>
            </a:r>
          </a:p>
          <a:p>
            <a:pPr lvl="2">
              <a:lnSpc>
                <a:spcPct val="90000"/>
              </a:lnSpc>
            </a:pPr>
            <a:r>
              <a:rPr lang="en-US" sz="2000" dirty="0" smtClean="0">
                <a:solidFill>
                  <a:schemeClr val="tx1">
                    <a:lumMod val="65000"/>
                    <a:lumOff val="35000"/>
                  </a:schemeClr>
                </a:solidFill>
              </a:rPr>
              <a:t>Earthquake forecasting code developed by Prof. John Rundle (UC Davis) and collaborators, uses seismic archives.</a:t>
            </a:r>
          </a:p>
          <a:p>
            <a:pPr lvl="1">
              <a:lnSpc>
                <a:spcPct val="90000"/>
              </a:lnSpc>
            </a:pPr>
            <a:r>
              <a:rPr lang="en-US" sz="2100" b="1" dirty="0" smtClean="0">
                <a:solidFill>
                  <a:schemeClr val="tx1">
                    <a:lumMod val="65000"/>
                    <a:lumOff val="35000"/>
                  </a:schemeClr>
                </a:solidFill>
              </a:rPr>
              <a:t>Virtual California (VC)</a:t>
            </a:r>
          </a:p>
          <a:p>
            <a:pPr lvl="2">
              <a:lnSpc>
                <a:spcPct val="90000"/>
              </a:lnSpc>
            </a:pPr>
            <a:r>
              <a:rPr lang="en-US" sz="2000" dirty="0" smtClean="0">
                <a:solidFill>
                  <a:schemeClr val="tx1">
                    <a:lumMod val="65000"/>
                    <a:lumOff val="35000"/>
                  </a:schemeClr>
                </a:solidFill>
              </a:rPr>
              <a:t>Time series analysis code, can be applied to GPS and seismic archives. It can be applied to real-time and archival data.</a:t>
            </a:r>
          </a:p>
          <a:p>
            <a:pPr>
              <a:lnSpc>
                <a:spcPct val="90000"/>
              </a:lnSpc>
            </a:pPr>
            <a:r>
              <a:rPr lang="en-US" sz="2400" b="1" dirty="0" smtClean="0">
                <a:solidFill>
                  <a:schemeClr val="tx1">
                    <a:lumMod val="65000"/>
                    <a:lumOff val="35000"/>
                  </a:schemeClr>
                </a:solidFill>
              </a:rPr>
              <a:t>Interdependent Energy Infrastructure Simulation System (IEISS) – Los Alamos National Laboratory (LANL)</a:t>
            </a:r>
          </a:p>
          <a:p>
            <a:pPr lvl="1">
              <a:lnSpc>
                <a:spcPct val="90000"/>
              </a:lnSpc>
            </a:pPr>
            <a:r>
              <a:rPr lang="en-US" sz="2000" dirty="0" smtClean="0">
                <a:solidFill>
                  <a:schemeClr val="tx1">
                    <a:lumMod val="65000"/>
                    <a:lumOff val="35000"/>
                  </a:schemeClr>
                </a:solidFill>
              </a:rPr>
              <a:t>Models infrastructure networks (e.g. electric power systems and natural gas pipelines) and simulates their physical behavior, interdependencies between systems.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Research Issues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686800" cy="5181600"/>
          </a:xfrm>
        </p:spPr>
        <p:txBody>
          <a:bodyPr>
            <a:normAutofit fontScale="92500" lnSpcReduction="10000"/>
          </a:bodyPr>
          <a:lstStyle/>
          <a:p>
            <a:pPr marL="342900" lvl="1" indent="-342900">
              <a:buFont typeface="Arial" pitchFamily="34" charset="0"/>
              <a:buChar char="•"/>
            </a:pPr>
            <a:r>
              <a:rPr lang="en-US" dirty="0" smtClean="0">
                <a:solidFill>
                  <a:schemeClr val="tx1">
                    <a:lumMod val="75000"/>
                    <a:lumOff val="25000"/>
                  </a:schemeClr>
                </a:solidFill>
              </a:rPr>
              <a:t>Integrating GIS into Grid and e-Science </a:t>
            </a:r>
          </a:p>
          <a:p>
            <a:pPr marL="742950" lvl="2" indent="-342900"/>
            <a:r>
              <a:rPr lang="en-US" dirty="0" smtClean="0">
                <a:solidFill>
                  <a:schemeClr val="tx1">
                    <a:lumMod val="75000"/>
                    <a:lumOff val="25000"/>
                  </a:schemeClr>
                </a:solidFill>
              </a:rPr>
              <a:t>Adopting Web Service principles into some features of GIS.</a:t>
            </a:r>
          </a:p>
          <a:p>
            <a:endParaRPr lang="en-US" sz="1100" dirty="0" smtClean="0">
              <a:solidFill>
                <a:schemeClr val="tx1">
                  <a:lumMod val="75000"/>
                  <a:lumOff val="25000"/>
                </a:schemeClr>
              </a:solidFill>
            </a:endParaRPr>
          </a:p>
          <a:p>
            <a:r>
              <a:rPr lang="en-US" sz="2800" dirty="0" smtClean="0">
                <a:solidFill>
                  <a:schemeClr val="tx1">
                    <a:lumMod val="75000"/>
                    <a:lumOff val="25000"/>
                  </a:schemeClr>
                </a:solidFill>
              </a:rPr>
              <a:t>Federation </a:t>
            </a:r>
          </a:p>
          <a:p>
            <a:pPr lvl="1"/>
            <a:r>
              <a:rPr lang="en-US" sz="2400" dirty="0" smtClean="0">
                <a:solidFill>
                  <a:schemeClr val="tx1">
                    <a:lumMod val="75000"/>
                    <a:lumOff val="25000"/>
                  </a:schemeClr>
                </a:solidFill>
              </a:rPr>
              <a:t>Metadata aggregation of standard GIS Web Service components</a:t>
            </a:r>
          </a:p>
          <a:p>
            <a:pPr lvl="1"/>
            <a:r>
              <a:rPr lang="en-US" sz="2400" dirty="0" smtClean="0">
                <a:solidFill>
                  <a:schemeClr val="tx1">
                    <a:lumMod val="75000"/>
                    <a:lumOff val="25000"/>
                  </a:schemeClr>
                </a:solidFill>
              </a:rPr>
              <a:t>Unified data </a:t>
            </a:r>
            <a:r>
              <a:rPr lang="en-US" sz="2400" dirty="0" smtClean="0">
                <a:solidFill>
                  <a:schemeClr val="bg2">
                    <a:lumMod val="25000"/>
                  </a:schemeClr>
                </a:solidFill>
              </a:rPr>
              <a:t>access/query/display</a:t>
            </a:r>
            <a:r>
              <a:rPr lang="en-US" sz="2400" dirty="0" smtClean="0">
                <a:solidFill>
                  <a:schemeClr val="tx1">
                    <a:lumMod val="75000"/>
                    <a:lumOff val="25000"/>
                  </a:schemeClr>
                </a:solidFill>
              </a:rPr>
              <a:t> from a single access point</a:t>
            </a:r>
          </a:p>
          <a:p>
            <a:endParaRPr lang="en-US" sz="1100" dirty="0" smtClean="0">
              <a:solidFill>
                <a:schemeClr val="tx1">
                  <a:lumMod val="75000"/>
                  <a:lumOff val="25000"/>
                </a:schemeClr>
              </a:solidFill>
            </a:endParaRPr>
          </a:p>
          <a:p>
            <a:r>
              <a:rPr lang="en-US" sz="2800" dirty="0" smtClean="0">
                <a:solidFill>
                  <a:schemeClr val="tx1">
                    <a:lumMod val="75000"/>
                    <a:lumOff val="25000"/>
                  </a:schemeClr>
                </a:solidFill>
              </a:rPr>
              <a:t>Performance: Data access/query optimizations</a:t>
            </a:r>
          </a:p>
          <a:p>
            <a:pPr lvl="1"/>
            <a:r>
              <a:rPr lang="en-US" sz="2400" dirty="0" smtClean="0">
                <a:solidFill>
                  <a:schemeClr val="tx1">
                    <a:lumMod val="75000"/>
                    <a:lumOff val="25000"/>
                  </a:schemeClr>
                </a:solidFill>
              </a:rPr>
              <a:t>Adaptive optimized range queries</a:t>
            </a:r>
          </a:p>
          <a:p>
            <a:pPr lvl="1"/>
            <a:r>
              <a:rPr lang="en-US" sz="2400" dirty="0" smtClean="0">
                <a:solidFill>
                  <a:schemeClr val="tx1">
                    <a:lumMod val="75000"/>
                    <a:lumOff val="25000"/>
                  </a:schemeClr>
                </a:solidFill>
              </a:rPr>
              <a:t>Parallel data access/query via attribute-based query decomposition</a:t>
            </a:r>
            <a:endParaRPr lang="en-US" sz="1100" dirty="0" smtClean="0">
              <a:solidFill>
                <a:schemeClr val="tx1">
                  <a:lumMod val="75000"/>
                  <a:lumOff val="25000"/>
                </a:schemeClr>
              </a:solidFill>
            </a:endParaRPr>
          </a:p>
          <a:p>
            <a:endParaRPr lang="en-US" sz="1100" dirty="0" smtClean="0">
              <a:solidFill>
                <a:schemeClr val="tx1">
                  <a:lumMod val="75000"/>
                  <a:lumOff val="25000"/>
                </a:schemeClr>
              </a:solidFill>
            </a:endParaRPr>
          </a:p>
          <a:p>
            <a:r>
              <a:rPr lang="en-US" sz="2800" dirty="0" smtClean="0">
                <a:solidFill>
                  <a:schemeClr val="tx1">
                    <a:lumMod val="75000"/>
                    <a:lumOff val="25000"/>
                  </a:schemeClr>
                </a:solidFill>
              </a:rPr>
              <a:t>Analyzing the applicability of such a framework to the other science domains</a:t>
            </a:r>
          </a:p>
          <a:p>
            <a:pPr lvl="1"/>
            <a:r>
              <a:rPr lang="en-US" sz="2400" dirty="0" smtClean="0">
                <a:solidFill>
                  <a:schemeClr val="tx1">
                    <a:lumMod val="75000"/>
                    <a:lumOff val="25000"/>
                  </a:schemeClr>
                </a:solidFill>
              </a:rPr>
              <a:t>Architectural principles and requirements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3"/>
          <a:srcRect/>
          <a:stretch>
            <a:fillRect/>
          </a:stretch>
        </p:blipFill>
        <p:spPr bwMode="auto">
          <a:xfrm>
            <a:off x="228600" y="3505200"/>
            <a:ext cx="8839200" cy="3276600"/>
          </a:xfrm>
          <a:prstGeom prst="rect">
            <a:avLst/>
          </a:prstGeom>
          <a:noFill/>
          <a:ln w="9525">
            <a:noFill/>
            <a:miter lim="800000"/>
            <a:headEnd/>
            <a:tailEnd/>
          </a:ln>
          <a:effectLst/>
        </p:spPr>
      </p:pic>
      <p:sp>
        <p:nvSpPr>
          <p:cNvPr id="2" name="Title 1"/>
          <p:cNvSpPr>
            <a:spLocks noGrp="1"/>
          </p:cNvSpPr>
          <p:nvPr>
            <p:ph type="title"/>
          </p:nvPr>
        </p:nvSpPr>
        <p:spPr>
          <a:xfrm>
            <a:off x="457200" y="76200"/>
            <a:ext cx="8229600" cy="944562"/>
          </a:xfrm>
        </p:spPr>
        <p:txBody>
          <a:bodyPr>
            <a:no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Federated Geographic Information System</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381000" y="1066800"/>
            <a:ext cx="8382000" cy="2362200"/>
          </a:xfrm>
          <a:prstGeom prst="rect">
            <a:avLst/>
          </a:prstGeom>
          <a:solidFill>
            <a:schemeClr val="bg1"/>
          </a:solidFill>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Just-in-time or late-binding federation</a:t>
            </a:r>
            <a:endPar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lvl="0" indent="-342900">
              <a:spcBef>
                <a:spcPct val="20000"/>
              </a:spcBef>
              <a:buFont typeface="Arial" pitchFamily="34" charset="0"/>
              <a:buChar char="•"/>
              <a:defRPr/>
            </a:pPr>
            <a:r>
              <a:rPr lang="en-US" sz="3200" dirty="0" smtClean="0">
                <a:solidFill>
                  <a:schemeClr val="tx1">
                    <a:lumMod val="75000"/>
                    <a:lumOff val="25000"/>
                  </a:schemeClr>
                </a:solidFill>
              </a:rPr>
              <a:t>Federation Framework</a:t>
            </a:r>
          </a:p>
          <a:p>
            <a:pPr marL="971550" lvl="1" indent="-514350">
              <a:spcBef>
                <a:spcPct val="20000"/>
              </a:spcBef>
              <a:buFont typeface="+mj-lt"/>
              <a:buAutoNum type="arabicPeriod"/>
              <a:defRPr/>
            </a:pPr>
            <a:r>
              <a:rPr lang="en-US" sz="2800" dirty="0" smtClean="0">
                <a:solidFill>
                  <a:schemeClr val="tx1">
                    <a:lumMod val="75000"/>
                    <a:lumOff val="25000"/>
                  </a:schemeClr>
                </a:solidFill>
              </a:rPr>
              <a:t>Common data model	(OGC defined)</a:t>
            </a:r>
          </a:p>
          <a:p>
            <a:pPr marL="971550" lvl="1" indent="-514350">
              <a:spcBef>
                <a:spcPct val="20000"/>
              </a:spcBef>
              <a:buFont typeface="+mj-lt"/>
              <a:buAutoNum type="arabicPeriod"/>
              <a:defRPr/>
            </a:pPr>
            <a:r>
              <a:rPr lang="en-US" sz="2800" dirty="0" smtClean="0">
                <a:solidFill>
                  <a:schemeClr val="tx1">
                    <a:lumMod val="75000"/>
                    <a:lumOff val="25000"/>
                  </a:schemeClr>
                </a:solidFill>
              </a:rPr>
              <a:t>Standard Web Services	(OGC defined </a:t>
            </a:r>
            <a:r>
              <a:rPr lang="en-US" sz="2800" b="1" dirty="0" smtClean="0">
                <a:solidFill>
                  <a:schemeClr val="tx1">
                    <a:lumMod val="75000"/>
                    <a:lumOff val="25000"/>
                  </a:schemeClr>
                </a:solidFill>
              </a:rPr>
              <a:t>– extended as Web Services</a:t>
            </a:r>
            <a:r>
              <a:rPr lang="en-US" sz="2800" dirty="0" smtClean="0">
                <a:solidFill>
                  <a:schemeClr val="tx1">
                    <a:lumMod val="75000"/>
                    <a:lumOff val="25000"/>
                  </a:schemeClr>
                </a:solidFill>
              </a:rPr>
              <a:t>)</a:t>
            </a:r>
          </a:p>
          <a:p>
            <a:pPr marL="971550" lvl="1" indent="-514350">
              <a:spcBef>
                <a:spcPct val="20000"/>
              </a:spcBef>
              <a:buFont typeface="+mj-lt"/>
              <a:buAutoNum type="arabicPeriod"/>
              <a:defRPr/>
            </a:pPr>
            <a:r>
              <a:rPr lang="en-US" sz="2800" b="1" dirty="0" smtClean="0">
                <a:solidFill>
                  <a:schemeClr val="tx1">
                    <a:lumMod val="75000"/>
                    <a:lumOff val="25000"/>
                  </a:schemeClr>
                </a:solidFill>
              </a:rPr>
              <a:t>Federator 		(Introduced)</a:t>
            </a:r>
            <a:endParaRPr kumimoji="0" lang="en-US" sz="3200" b="0" i="0"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strike="noStrike" kern="1200" cap="none" spc="0" normalizeH="0" baseline="0" noProof="0" dirty="0" smtClean="0">
                <a:ln>
                  <a:noFill/>
                </a:ln>
                <a:solidFill>
                  <a:schemeClr val="tx1">
                    <a:lumMod val="75000"/>
                    <a:lumOff val="25000"/>
                  </a:schemeClr>
                </a:solidFill>
                <a:effectLst/>
                <a:uLnTx/>
                <a:uFillTx/>
                <a:latin typeface="+mn-lt"/>
                <a:ea typeface="+mn-ea"/>
                <a:cs typeface="+mn-cs"/>
              </a:rPr>
              <a:t>Federator</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Collects/harvests domain specific standard capabilities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Provides a global view of distributed data sources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1. Common Data Model</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686800" cy="4953000"/>
          </a:xfrm>
        </p:spPr>
        <p:txBody>
          <a:bodyPr>
            <a:normAutofit fontScale="62500" lnSpcReduction="20000"/>
          </a:bodyPr>
          <a:lstStyle/>
          <a:p>
            <a:r>
              <a:rPr lang="en-US" dirty="0" smtClean="0">
                <a:solidFill>
                  <a:schemeClr val="tx1">
                    <a:lumMod val="75000"/>
                    <a:lumOff val="25000"/>
                  </a:schemeClr>
                </a:solidFill>
              </a:rPr>
              <a:t>Geographic Markup Language (GML)</a:t>
            </a:r>
          </a:p>
          <a:p>
            <a:pPr lvl="1"/>
            <a:r>
              <a:rPr lang="en-US" dirty="0" smtClean="0">
                <a:solidFill>
                  <a:schemeClr val="tx1">
                    <a:lumMod val="75000"/>
                    <a:lumOff val="25000"/>
                  </a:schemeClr>
                </a:solidFill>
              </a:rPr>
              <a:t>XML encoding for the transport and storage of geographic information</a:t>
            </a:r>
          </a:p>
          <a:p>
            <a:endParaRPr lang="en-US" sz="1400" dirty="0" smtClean="0">
              <a:solidFill>
                <a:schemeClr val="tx1">
                  <a:lumMod val="75000"/>
                  <a:lumOff val="25000"/>
                </a:schemeClr>
              </a:solidFill>
            </a:endParaRP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Separation of content and presentation</a:t>
            </a:r>
          </a:p>
          <a:p>
            <a:pPr lvl="1"/>
            <a:r>
              <a:rPr lang="en-US" dirty="0" smtClean="0">
                <a:solidFill>
                  <a:schemeClr val="tx1">
                    <a:lumMod val="75000"/>
                    <a:lumOff val="25000"/>
                  </a:schemeClr>
                </a:solidFill>
              </a:rPr>
              <a:t>Data is with the spatial (geometric) and non-spatial (attributive) features</a:t>
            </a:r>
            <a:endParaRPr lang="en-US" sz="1100" dirty="0" smtClean="0">
              <a:solidFill>
                <a:schemeClr val="tx1">
                  <a:lumMod val="75000"/>
                  <a:lumOff val="25000"/>
                </a:schemeClr>
              </a:solidFill>
            </a:endParaRPr>
          </a:p>
          <a:p>
            <a:pPr lvl="1"/>
            <a:r>
              <a:rPr lang="en-US" dirty="0" smtClean="0">
                <a:solidFill>
                  <a:schemeClr val="tx1">
                    <a:lumMod val="75000"/>
                    <a:lumOff val="25000"/>
                  </a:schemeClr>
                </a:solidFill>
              </a:rPr>
              <a:t>Enables display and query together</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Allows geo-data and its attributes to be moved between disparate systems with ease</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Can be processed by many XML tools in various environments</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Each type of data sets has its own schema</a:t>
            </a:r>
          </a:p>
          <a:p>
            <a:pPr lvl="1"/>
            <a:r>
              <a:rPr lang="en-US" dirty="0" smtClean="0">
                <a:solidFill>
                  <a:schemeClr val="tx1">
                    <a:lumMod val="75000"/>
                    <a:lumOff val="25000"/>
                  </a:schemeClr>
                </a:solidFill>
              </a:rPr>
              <a:t>Composed of Geometry schema (geometry.xsd) and Feature Schema (feature.xsd) </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Common data model examples from other domains</a:t>
            </a:r>
          </a:p>
          <a:p>
            <a:pPr lvl="1"/>
            <a:r>
              <a:rPr lang="en-US" dirty="0" smtClean="0">
                <a:solidFill>
                  <a:schemeClr val="tx1">
                    <a:lumMod val="75000"/>
                    <a:lumOff val="25000"/>
                  </a:schemeClr>
                </a:solidFill>
              </a:rPr>
              <a:t>Astronomy -&gt; </a:t>
            </a:r>
            <a:r>
              <a:rPr lang="en-US" dirty="0" err="1" smtClean="0">
                <a:solidFill>
                  <a:schemeClr val="tx1">
                    <a:lumMod val="75000"/>
                    <a:lumOff val="25000"/>
                  </a:schemeClr>
                </a:solidFill>
              </a:rPr>
              <a:t>VOTable</a:t>
            </a:r>
            <a:r>
              <a:rPr lang="en-US" dirty="0" smtClean="0">
                <a:solidFill>
                  <a:schemeClr val="tx1">
                    <a:lumMod val="75000"/>
                    <a:lumOff val="25000"/>
                  </a:schemeClr>
                </a:solidFill>
              </a:rPr>
              <a:t>: Tabular data representation in XML</a:t>
            </a:r>
          </a:p>
          <a:p>
            <a:pPr lvl="1"/>
            <a:r>
              <a:rPr lang="en-US" dirty="0" smtClean="0">
                <a:solidFill>
                  <a:schemeClr val="tx1">
                    <a:lumMod val="75000"/>
                    <a:lumOff val="25000"/>
                  </a:schemeClr>
                </a:solidFill>
              </a:rPr>
              <a:t>Chemistry -&gt; CML: Chemical data representation in XML</a:t>
            </a:r>
            <a:endParaRPr lang="en-US" dirty="0">
              <a:solidFill>
                <a:schemeClr val="tx1">
                  <a:lumMod val="75000"/>
                  <a:lumOff val="25000"/>
                </a:schemeClr>
              </a:solidFill>
            </a:endParaRPr>
          </a:p>
        </p:txBody>
      </p:sp>
      <p:grpSp>
        <p:nvGrpSpPr>
          <p:cNvPr id="4" name="Group 15"/>
          <p:cNvGrpSpPr/>
          <p:nvPr/>
        </p:nvGrpSpPr>
        <p:grpSpPr>
          <a:xfrm>
            <a:off x="152400" y="533400"/>
            <a:ext cx="8763000" cy="6019800"/>
            <a:chOff x="1219200" y="605589"/>
            <a:chExt cx="7302500" cy="6336632"/>
          </a:xfrm>
        </p:grpSpPr>
        <p:pic>
          <p:nvPicPr>
            <p:cNvPr id="6" name="Picture 5"/>
            <p:cNvPicPr>
              <a:picLocks noChangeAspect="1" noChangeArrowheads="1"/>
            </p:cNvPicPr>
            <p:nvPr/>
          </p:nvPicPr>
          <p:blipFill>
            <a:blip r:embed="rId3"/>
            <a:srcRect/>
            <a:stretch>
              <a:fillRect/>
            </a:stretch>
          </p:blipFill>
          <p:spPr bwMode="auto">
            <a:xfrm>
              <a:off x="1545281" y="605589"/>
              <a:ext cx="6976419" cy="6336632"/>
            </a:xfrm>
            <a:prstGeom prst="rect">
              <a:avLst/>
            </a:prstGeom>
            <a:noFill/>
          </p:spPr>
        </p:pic>
        <p:sp>
          <p:nvSpPr>
            <p:cNvPr id="7" name="Text Box 6"/>
            <p:cNvSpPr txBox="1">
              <a:spLocks noChangeArrowheads="1"/>
            </p:cNvSpPr>
            <p:nvPr/>
          </p:nvSpPr>
          <p:spPr bwMode="auto">
            <a:xfrm>
              <a:off x="5334000" y="1981200"/>
              <a:ext cx="2590800" cy="517525"/>
            </a:xfrm>
            <a:prstGeom prst="rect">
              <a:avLst/>
            </a:prstGeom>
            <a:solidFill>
              <a:schemeClr val="accent1"/>
            </a:solidFill>
            <a:ln w="9525">
              <a:noFill/>
              <a:miter lim="800000"/>
              <a:headEnd/>
              <a:tailEnd/>
            </a:ln>
            <a:effectLst/>
          </p:spPr>
          <p:txBody>
            <a:bodyPr>
              <a:spAutoFit/>
            </a:bodyPr>
            <a:lstStyle/>
            <a:p>
              <a:pPr>
                <a:spcBef>
                  <a:spcPct val="50000"/>
                </a:spcBef>
              </a:pPr>
              <a:r>
                <a:rPr lang="en-US" sz="1400">
                  <a:solidFill>
                    <a:srgbClr val="990000"/>
                  </a:solidFill>
                </a:rPr>
                <a:t>Geographic object described as feature member</a:t>
              </a:r>
            </a:p>
          </p:txBody>
        </p:sp>
        <p:sp>
          <p:nvSpPr>
            <p:cNvPr id="8" name="Line 7"/>
            <p:cNvSpPr>
              <a:spLocks noChangeShapeType="1"/>
            </p:cNvSpPr>
            <p:nvPr/>
          </p:nvSpPr>
          <p:spPr bwMode="auto">
            <a:xfrm>
              <a:off x="3124200" y="1981200"/>
              <a:ext cx="2209800" cy="0"/>
            </a:xfrm>
            <a:prstGeom prst="line">
              <a:avLst/>
            </a:prstGeom>
            <a:noFill/>
            <a:ln w="9525">
              <a:solidFill>
                <a:schemeClr val="tx1"/>
              </a:solidFill>
              <a:round/>
              <a:headEnd/>
              <a:tailEnd type="triangle" w="med" len="med"/>
            </a:ln>
            <a:effectLst/>
          </p:spPr>
          <p:txBody>
            <a:bodyPr/>
            <a:lstStyle/>
            <a:p>
              <a:endParaRPr lang="en-US"/>
            </a:p>
          </p:txBody>
        </p:sp>
        <p:sp>
          <p:nvSpPr>
            <p:cNvPr id="9" name="Line 8"/>
            <p:cNvSpPr>
              <a:spLocks noChangeShapeType="1"/>
            </p:cNvSpPr>
            <p:nvPr/>
          </p:nvSpPr>
          <p:spPr bwMode="auto">
            <a:xfrm>
              <a:off x="2057400" y="3124200"/>
              <a:ext cx="0" cy="1600200"/>
            </a:xfrm>
            <a:prstGeom prst="line">
              <a:avLst/>
            </a:prstGeom>
            <a:noFill/>
            <a:ln w="76200">
              <a:solidFill>
                <a:schemeClr val="hlink"/>
              </a:solidFill>
              <a:round/>
              <a:headEnd/>
              <a:tailEnd/>
            </a:ln>
            <a:effectLst/>
          </p:spPr>
          <p:txBody>
            <a:bodyPr/>
            <a:lstStyle/>
            <a:p>
              <a:endParaRPr lang="en-US"/>
            </a:p>
          </p:txBody>
        </p:sp>
        <p:sp>
          <p:nvSpPr>
            <p:cNvPr id="10" name="Line 9"/>
            <p:cNvSpPr>
              <a:spLocks noChangeShapeType="1"/>
            </p:cNvSpPr>
            <p:nvPr/>
          </p:nvSpPr>
          <p:spPr bwMode="auto">
            <a:xfrm>
              <a:off x="1219200" y="2133600"/>
              <a:ext cx="0" cy="990600"/>
            </a:xfrm>
            <a:prstGeom prst="line">
              <a:avLst/>
            </a:prstGeom>
            <a:noFill/>
            <a:ln w="76200">
              <a:solidFill>
                <a:schemeClr val="accent2"/>
              </a:solidFill>
              <a:round/>
              <a:headEnd/>
              <a:tailEnd/>
            </a:ln>
            <a:effectLst/>
          </p:spPr>
          <p:txBody>
            <a:bodyPr/>
            <a:lstStyle/>
            <a:p>
              <a:endParaRPr lang="en-US"/>
            </a:p>
          </p:txBody>
        </p:sp>
        <p:sp>
          <p:nvSpPr>
            <p:cNvPr id="11" name="Line 10"/>
            <p:cNvSpPr>
              <a:spLocks noChangeShapeType="1"/>
            </p:cNvSpPr>
            <p:nvPr/>
          </p:nvSpPr>
          <p:spPr bwMode="auto">
            <a:xfrm>
              <a:off x="1219200" y="4724400"/>
              <a:ext cx="0" cy="914400"/>
            </a:xfrm>
            <a:prstGeom prst="line">
              <a:avLst/>
            </a:prstGeom>
            <a:noFill/>
            <a:ln w="76200">
              <a:solidFill>
                <a:schemeClr val="accent2"/>
              </a:solidFill>
              <a:round/>
              <a:headEnd/>
              <a:tailEnd/>
            </a:ln>
            <a:effectLst/>
          </p:spPr>
          <p:txBody>
            <a:bodyPr/>
            <a:lstStyle/>
            <a:p>
              <a:endParaRPr lang="en-US"/>
            </a:p>
          </p:txBody>
        </p:sp>
        <p:sp>
          <p:nvSpPr>
            <p:cNvPr id="12" name="Line 12"/>
            <p:cNvSpPr>
              <a:spLocks noChangeShapeType="1"/>
            </p:cNvSpPr>
            <p:nvPr/>
          </p:nvSpPr>
          <p:spPr bwMode="auto">
            <a:xfrm>
              <a:off x="6477000" y="5105400"/>
              <a:ext cx="381000" cy="0"/>
            </a:xfrm>
            <a:prstGeom prst="line">
              <a:avLst/>
            </a:prstGeom>
            <a:noFill/>
            <a:ln w="76200">
              <a:solidFill>
                <a:schemeClr val="hlink"/>
              </a:solidFill>
              <a:round/>
              <a:headEnd/>
              <a:tailEnd/>
            </a:ln>
            <a:effectLst/>
          </p:spPr>
          <p:txBody>
            <a:bodyPr/>
            <a:lstStyle/>
            <a:p>
              <a:endParaRPr lang="en-US"/>
            </a:p>
          </p:txBody>
        </p:sp>
        <p:sp>
          <p:nvSpPr>
            <p:cNvPr id="13" name="Line 13"/>
            <p:cNvSpPr>
              <a:spLocks noChangeShapeType="1"/>
            </p:cNvSpPr>
            <p:nvPr/>
          </p:nvSpPr>
          <p:spPr bwMode="auto">
            <a:xfrm>
              <a:off x="6477000" y="5410200"/>
              <a:ext cx="381000" cy="0"/>
            </a:xfrm>
            <a:prstGeom prst="line">
              <a:avLst/>
            </a:prstGeom>
            <a:noFill/>
            <a:ln w="76200">
              <a:solidFill>
                <a:schemeClr val="accent2"/>
              </a:solidFill>
              <a:round/>
              <a:headEnd/>
              <a:tailEnd/>
            </a:ln>
            <a:effectLst/>
          </p:spPr>
          <p:txBody>
            <a:bodyPr/>
            <a:lstStyle/>
            <a:p>
              <a:endParaRPr lang="en-US"/>
            </a:p>
          </p:txBody>
        </p:sp>
        <p:sp>
          <p:nvSpPr>
            <p:cNvPr id="14" name="Text Box 14"/>
            <p:cNvSpPr txBox="1">
              <a:spLocks noChangeArrowheads="1"/>
            </p:cNvSpPr>
            <p:nvPr/>
          </p:nvSpPr>
          <p:spPr bwMode="auto">
            <a:xfrm>
              <a:off x="6858000" y="5226050"/>
              <a:ext cx="1219200" cy="336550"/>
            </a:xfrm>
            <a:prstGeom prst="rect">
              <a:avLst/>
            </a:prstGeom>
            <a:noFill/>
            <a:ln w="9525">
              <a:noFill/>
              <a:miter lim="800000"/>
              <a:headEnd/>
              <a:tailEnd/>
            </a:ln>
            <a:effectLst/>
          </p:spPr>
          <p:txBody>
            <a:bodyPr>
              <a:spAutoFit/>
            </a:bodyPr>
            <a:lstStyle/>
            <a:p>
              <a:pPr>
                <a:spcBef>
                  <a:spcPct val="50000"/>
                </a:spcBef>
              </a:pPr>
              <a:r>
                <a:rPr lang="en-US" b="1">
                  <a:solidFill>
                    <a:schemeClr val="accent2"/>
                  </a:solidFill>
                </a:rPr>
                <a:t>Content</a:t>
              </a:r>
            </a:p>
          </p:txBody>
        </p:sp>
        <p:sp>
          <p:nvSpPr>
            <p:cNvPr id="15" name="Text Box 15"/>
            <p:cNvSpPr txBox="1">
              <a:spLocks noChangeArrowheads="1"/>
            </p:cNvSpPr>
            <p:nvPr/>
          </p:nvSpPr>
          <p:spPr bwMode="auto">
            <a:xfrm>
              <a:off x="6858000" y="4921250"/>
              <a:ext cx="1600200" cy="336550"/>
            </a:xfrm>
            <a:prstGeom prst="rect">
              <a:avLst/>
            </a:prstGeom>
            <a:noFill/>
            <a:ln w="9525">
              <a:noFill/>
              <a:miter lim="800000"/>
              <a:headEnd/>
              <a:tailEnd/>
            </a:ln>
            <a:effectLst/>
          </p:spPr>
          <p:txBody>
            <a:bodyPr>
              <a:spAutoFit/>
            </a:bodyPr>
            <a:lstStyle/>
            <a:p>
              <a:pPr>
                <a:spcBef>
                  <a:spcPct val="50000"/>
                </a:spcBef>
              </a:pPr>
              <a:r>
                <a:rPr lang="en-US" b="1">
                  <a:solidFill>
                    <a:schemeClr val="hlink"/>
                  </a:solidFill>
                </a:rPr>
                <a:t>Presentation</a:t>
              </a:r>
            </a:p>
          </p:txBody>
        </p:sp>
      </p:grpSp>
      <p:sp>
        <p:nvSpPr>
          <p:cNvPr id="17" name="Slide Number Placeholder 16"/>
          <p:cNvSpPr>
            <a:spLocks noGrp="1"/>
          </p:cNvSpPr>
          <p:nvPr>
            <p:ph type="sldNum" sz="quarter" idx="12"/>
          </p:nvPr>
        </p:nvSpPr>
        <p:spPr/>
        <p:txBody>
          <a:bodyPr/>
          <a:lstStyle/>
          <a:p>
            <a:fld id="{052F8F49-F254-4492-A20D-AEE6D2E281C5}"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2. Standard Data Components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71600"/>
            <a:ext cx="8610600" cy="5029200"/>
          </a:xfrm>
        </p:spPr>
        <p:txBody>
          <a:bodyPr>
            <a:noAutofit/>
          </a:bodyPr>
          <a:lstStyle/>
          <a:p>
            <a:r>
              <a:rPr lang="en-US" sz="2000" dirty="0" smtClean="0">
                <a:solidFill>
                  <a:srgbClr val="0070C0"/>
                </a:solidFill>
              </a:rPr>
              <a:t>Provide data sets in standard formats with standard service interfaces</a:t>
            </a:r>
          </a:p>
          <a:p>
            <a:r>
              <a:rPr lang="en-US" sz="2000" dirty="0" smtClean="0">
                <a:solidFill>
                  <a:schemeClr val="tx1">
                    <a:lumMod val="75000"/>
                    <a:lumOff val="25000"/>
                  </a:schemeClr>
                </a:solidFill>
              </a:rPr>
              <a:t>Translate information into common data models with corresponding metadata</a:t>
            </a:r>
          </a:p>
          <a:p>
            <a:endParaRPr lang="en-US" sz="1100" dirty="0" smtClean="0">
              <a:solidFill>
                <a:schemeClr val="tx1">
                  <a:lumMod val="75000"/>
                  <a:lumOff val="25000"/>
                </a:schemeClr>
              </a:solidFill>
            </a:endParaRPr>
          </a:p>
          <a:p>
            <a:r>
              <a:rPr lang="en-US" sz="2000" b="1" dirty="0" smtClean="0">
                <a:solidFill>
                  <a:schemeClr val="tx1">
                    <a:lumMod val="75000"/>
                    <a:lumOff val="25000"/>
                  </a:schemeClr>
                </a:solidFill>
                <a:effectLst>
                  <a:outerShdw blurRad="38100" dist="38100" dir="2700000" algn="tl">
                    <a:srgbClr val="000000">
                      <a:alpha val="43137"/>
                    </a:srgbClr>
                  </a:outerShdw>
                </a:effectLst>
              </a:rPr>
              <a:t>WFS</a:t>
            </a:r>
            <a:r>
              <a:rPr lang="en-US" sz="2000" dirty="0" smtClean="0">
                <a:solidFill>
                  <a:schemeClr val="tx1">
                    <a:lumMod val="75000"/>
                    <a:lumOff val="25000"/>
                  </a:schemeClr>
                </a:solidFill>
              </a:rPr>
              <a:t>: Provide data in common data model – GML type</a:t>
            </a:r>
          </a:p>
          <a:p>
            <a:pPr lvl="1"/>
            <a:r>
              <a:rPr lang="en-US" sz="1800" dirty="0" err="1" smtClean="0">
                <a:solidFill>
                  <a:schemeClr val="tx1">
                    <a:lumMod val="75000"/>
                    <a:lumOff val="25000"/>
                  </a:schemeClr>
                </a:solidFill>
              </a:rPr>
              <a:t>GetCapability</a:t>
            </a:r>
            <a:r>
              <a:rPr lang="en-US" sz="1800" dirty="0" smtClean="0">
                <a:solidFill>
                  <a:schemeClr val="tx1">
                    <a:lumMod val="75000"/>
                    <a:lumOff val="25000"/>
                  </a:schemeClr>
                </a:solidFill>
              </a:rPr>
              <a:t>, </a:t>
            </a:r>
            <a:r>
              <a:rPr lang="en-US" sz="1800" dirty="0" err="1" smtClean="0">
                <a:solidFill>
                  <a:schemeClr val="tx1">
                    <a:lumMod val="75000"/>
                    <a:lumOff val="25000"/>
                  </a:schemeClr>
                </a:solidFill>
              </a:rPr>
              <a:t>GetFeature</a:t>
            </a:r>
            <a:r>
              <a:rPr lang="en-US" sz="1800" dirty="0" smtClean="0">
                <a:solidFill>
                  <a:schemeClr val="tx1">
                    <a:lumMod val="75000"/>
                    <a:lumOff val="25000"/>
                  </a:schemeClr>
                </a:solidFill>
              </a:rPr>
              <a:t>, </a:t>
            </a:r>
            <a:r>
              <a:rPr lang="en-US" sz="1800" dirty="0" err="1" smtClean="0">
                <a:solidFill>
                  <a:schemeClr val="tx1">
                    <a:lumMod val="75000"/>
                    <a:lumOff val="25000"/>
                  </a:schemeClr>
                </a:solidFill>
              </a:rPr>
              <a:t>DescribeFeatureType</a:t>
            </a:r>
            <a:endParaRPr lang="en-US" sz="1800" dirty="0" smtClean="0">
              <a:solidFill>
                <a:schemeClr val="tx1">
                  <a:lumMod val="75000"/>
                  <a:lumOff val="25000"/>
                </a:schemeClr>
              </a:solidFill>
            </a:endParaRPr>
          </a:p>
          <a:p>
            <a:endParaRPr lang="en-US" sz="1100" dirty="0" smtClean="0">
              <a:solidFill>
                <a:schemeClr val="tx1">
                  <a:lumMod val="75000"/>
                  <a:lumOff val="25000"/>
                </a:schemeClr>
              </a:solidFill>
            </a:endParaRPr>
          </a:p>
          <a:p>
            <a:r>
              <a:rPr lang="en-US" sz="2000" b="1" dirty="0" smtClean="0">
                <a:solidFill>
                  <a:schemeClr val="tx1">
                    <a:lumMod val="75000"/>
                    <a:lumOff val="25000"/>
                  </a:schemeClr>
                </a:solidFill>
                <a:effectLst>
                  <a:outerShdw blurRad="38100" dist="38100" dir="2700000" algn="tl">
                    <a:srgbClr val="000000">
                      <a:alpha val="43137"/>
                    </a:srgbClr>
                  </a:outerShdw>
                </a:effectLst>
              </a:rPr>
              <a:t>WMS</a:t>
            </a:r>
            <a:r>
              <a:rPr lang="en-US" sz="2000" dirty="0" smtClean="0">
                <a:solidFill>
                  <a:schemeClr val="tx1">
                    <a:lumMod val="75000"/>
                    <a:lumOff val="25000"/>
                  </a:schemeClr>
                </a:solidFill>
              </a:rPr>
              <a:t>: Geo-data rendering services – rendered GML as a layer – image type</a:t>
            </a:r>
          </a:p>
          <a:p>
            <a:pPr lvl="1"/>
            <a:r>
              <a:rPr lang="en-US" sz="1800" dirty="0" err="1" smtClean="0">
                <a:solidFill>
                  <a:schemeClr val="tx1">
                    <a:lumMod val="75000"/>
                    <a:lumOff val="25000"/>
                  </a:schemeClr>
                </a:solidFill>
              </a:rPr>
              <a:t>GetCapability</a:t>
            </a:r>
            <a:r>
              <a:rPr lang="en-US" sz="1800" dirty="0" smtClean="0">
                <a:solidFill>
                  <a:schemeClr val="tx1">
                    <a:lumMod val="75000"/>
                    <a:lumOff val="25000"/>
                  </a:schemeClr>
                </a:solidFill>
              </a:rPr>
              <a:t>, </a:t>
            </a:r>
            <a:r>
              <a:rPr lang="en-US" sz="1800" dirty="0" err="1" smtClean="0">
                <a:solidFill>
                  <a:schemeClr val="tx1">
                    <a:lumMod val="75000"/>
                    <a:lumOff val="25000"/>
                  </a:schemeClr>
                </a:solidFill>
              </a:rPr>
              <a:t>GetMap</a:t>
            </a:r>
            <a:r>
              <a:rPr lang="en-US" sz="1800" dirty="0" smtClean="0">
                <a:solidFill>
                  <a:schemeClr val="tx1">
                    <a:lumMod val="75000"/>
                    <a:lumOff val="25000"/>
                  </a:schemeClr>
                </a:solidFill>
              </a:rPr>
              <a:t>, </a:t>
            </a:r>
            <a:r>
              <a:rPr lang="en-US" sz="1800" dirty="0" err="1" smtClean="0">
                <a:solidFill>
                  <a:schemeClr val="tx1">
                    <a:lumMod val="75000"/>
                    <a:lumOff val="25000"/>
                  </a:schemeClr>
                </a:solidFill>
              </a:rPr>
              <a:t>GetFeatureInfo</a:t>
            </a:r>
            <a:endParaRPr lang="en-US" sz="1800" dirty="0" smtClean="0">
              <a:solidFill>
                <a:schemeClr val="tx1">
                  <a:lumMod val="75000"/>
                  <a:lumOff val="25000"/>
                </a:schemeClr>
              </a:solidFill>
            </a:endParaRPr>
          </a:p>
          <a:p>
            <a:endParaRPr lang="en-US" sz="1100" dirty="0" smtClean="0">
              <a:solidFill>
                <a:schemeClr val="tx1">
                  <a:lumMod val="75000"/>
                  <a:lumOff val="25000"/>
                </a:schemeClr>
              </a:solidFill>
            </a:endParaRPr>
          </a:p>
          <a:p>
            <a:r>
              <a:rPr lang="en-US" sz="2200" dirty="0" smtClean="0">
                <a:solidFill>
                  <a:schemeClr val="tx1">
                    <a:lumMod val="75000"/>
                    <a:lumOff val="25000"/>
                  </a:schemeClr>
                </a:solidFill>
              </a:rPr>
              <a:t>Developed with OGC standards and </a:t>
            </a:r>
            <a:r>
              <a:rPr lang="en-US" sz="2200" u="sng" dirty="0" smtClean="0">
                <a:solidFill>
                  <a:schemeClr val="tx1">
                    <a:lumMod val="75000"/>
                    <a:lumOff val="25000"/>
                  </a:schemeClr>
                </a:solidFill>
              </a:rPr>
              <a:t>extended</a:t>
            </a:r>
            <a:r>
              <a:rPr lang="en-US" sz="2200" dirty="0" smtClean="0">
                <a:solidFill>
                  <a:schemeClr val="tx1">
                    <a:lumMod val="75000"/>
                    <a:lumOff val="25000"/>
                  </a:schemeClr>
                </a:solidFill>
              </a:rPr>
              <a:t> with Web-Service Capabilities (WS-I standards)</a:t>
            </a:r>
          </a:p>
          <a:p>
            <a:endParaRPr lang="en-US" sz="1100" dirty="0" smtClean="0">
              <a:solidFill>
                <a:schemeClr val="tx1">
                  <a:lumMod val="75000"/>
                  <a:lumOff val="25000"/>
                </a:schemeClr>
              </a:solidFill>
            </a:endParaRPr>
          </a:p>
          <a:p>
            <a:r>
              <a:rPr lang="en-US" sz="2000" dirty="0" err="1" smtClean="0">
                <a:solidFill>
                  <a:schemeClr val="tx1">
                    <a:lumMod val="75000"/>
                    <a:lumOff val="25000"/>
                  </a:schemeClr>
                </a:solidFill>
              </a:rPr>
              <a:t>SkyServers</a:t>
            </a:r>
            <a:r>
              <a:rPr lang="en-US" sz="2000" dirty="0" smtClean="0">
                <a:solidFill>
                  <a:schemeClr val="tx1">
                    <a:lumMod val="75000"/>
                    <a:lumOff val="25000"/>
                  </a:schemeClr>
                </a:solidFill>
              </a:rPr>
              <a:t> in Astronomy serve the same purpose as WFS in Geo-science</a:t>
            </a:r>
          </a:p>
          <a:p>
            <a:pPr lvl="1"/>
            <a:r>
              <a:rPr lang="en-US" sz="1800" dirty="0" smtClean="0">
                <a:solidFill>
                  <a:schemeClr val="tx1">
                    <a:lumMod val="75000"/>
                    <a:lumOff val="25000"/>
                  </a:schemeClr>
                </a:solidFill>
              </a:rPr>
              <a:t>Defined by IVOA Open standards </a:t>
            </a:r>
          </a:p>
          <a:p>
            <a:pPr lvl="1"/>
            <a:r>
              <a:rPr lang="en-US" sz="1800" dirty="0" smtClean="0">
                <a:solidFill>
                  <a:schemeClr val="tx1">
                    <a:lumMod val="75000"/>
                    <a:lumOff val="25000"/>
                  </a:schemeClr>
                </a:solidFill>
              </a:rPr>
              <a:t>Attribute-based access to distributed heterogeneous resources </a:t>
            </a:r>
          </a:p>
          <a:p>
            <a:pPr lvl="1"/>
            <a:r>
              <a:rPr lang="en-US" sz="1800" dirty="0" smtClean="0">
                <a:solidFill>
                  <a:schemeClr val="tx1">
                    <a:lumMod val="75000"/>
                    <a:lumOff val="25000"/>
                  </a:schemeClr>
                </a:solidFill>
              </a:rPr>
              <a:t>Standard data models (</a:t>
            </a:r>
            <a:r>
              <a:rPr lang="en-US" sz="1800" dirty="0" err="1" smtClean="0">
                <a:solidFill>
                  <a:schemeClr val="tx1">
                    <a:lumMod val="75000"/>
                    <a:lumOff val="25000"/>
                  </a:schemeClr>
                </a:solidFill>
              </a:rPr>
              <a:t>VOTable</a:t>
            </a:r>
            <a:r>
              <a:rPr lang="en-US" sz="1800" dirty="0" smtClean="0">
                <a:solidFill>
                  <a:schemeClr val="tx1">
                    <a:lumMod val="75000"/>
                    <a:lumOff val="25000"/>
                  </a:schemeClr>
                </a:solidFill>
              </a:rPr>
              <a:t> and FITS) - with standard service interfaces </a:t>
            </a:r>
          </a:p>
        </p:txBody>
      </p:sp>
      <p:sp>
        <p:nvSpPr>
          <p:cNvPr id="4" name="Slide Number Placeholder 3"/>
          <p:cNvSpPr>
            <a:spLocks noGrp="1"/>
          </p:cNvSpPr>
          <p:nvPr>
            <p:ph type="sldNum" sz="quarter" idx="12"/>
          </p:nvPr>
        </p:nvSpPr>
        <p:spPr/>
        <p:txBody>
          <a:bodyPr/>
          <a:lstStyle/>
          <a:p>
            <a:fld id="{052F8F49-F254-4492-A20D-AEE6D2E281C5}"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275897</TotalTime>
  <Words>6291</Words>
  <Application>Microsoft Office PowerPoint</Application>
  <PresentationFormat>On-screen Show (4:3)</PresentationFormat>
  <Paragraphs>1158</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High Performance, Federated,  Service-Oriented  Geographic Information Systems</vt:lpstr>
      <vt:lpstr>Outline</vt:lpstr>
      <vt:lpstr>Federated  Geographic Information Systems (GIS)</vt:lpstr>
      <vt:lpstr>Interoperability Standards</vt:lpstr>
      <vt:lpstr>Motivations</vt:lpstr>
      <vt:lpstr>Research Issues</vt:lpstr>
      <vt:lpstr>Federated Geographic Information System</vt:lpstr>
      <vt:lpstr>1. Common Data Model</vt:lpstr>
      <vt:lpstr>2. Standard Data Components</vt:lpstr>
      <vt:lpstr>3. Federator</vt:lpstr>
      <vt:lpstr>Capability Metadata -OGC Defined-</vt:lpstr>
      <vt:lpstr>Illustration of Standard Services’ Capability Files</vt:lpstr>
      <vt:lpstr>Federator’s Template Capability Metadata</vt:lpstr>
      <vt:lpstr>Federator-oriented  data access/query optimization for distributed map rendering</vt:lpstr>
      <vt:lpstr>Performance Investigation</vt:lpstr>
      <vt:lpstr>Parallel Range Queries via Federator</vt:lpstr>
      <vt:lpstr>Adaptive Range Query Optimization</vt:lpstr>
      <vt:lpstr>Workload Estimation Table (WT)</vt:lpstr>
      <vt:lpstr>WT Creation/refinement - Two-level recursive bisection-</vt:lpstr>
      <vt:lpstr>Slide 20</vt:lpstr>
      <vt:lpstr>WT Utilization in Parallel Queries</vt:lpstr>
      <vt:lpstr>Performance Evaluation over the Streaming GIS Web Services</vt:lpstr>
      <vt:lpstr>Slide 23</vt:lpstr>
      <vt:lpstr>Test-Case Scenario: Multiple Distinct WFS and WMS</vt:lpstr>
      <vt:lpstr>Slide 25</vt:lpstr>
      <vt:lpstr>Slide 26</vt:lpstr>
      <vt:lpstr>Summary of the Architecture </vt:lpstr>
      <vt:lpstr>Generalizing the Problem Domain</vt:lpstr>
      <vt:lpstr>Architectural Requirements</vt:lpstr>
      <vt:lpstr>Generalization of the Proposed Architecture - ASIS</vt:lpstr>
      <vt:lpstr>Survey on Feasibility of Generalization</vt:lpstr>
      <vt:lpstr>Contributions</vt:lpstr>
      <vt:lpstr>Contributions (Systems Software)</vt:lpstr>
      <vt:lpstr>Acknowledgement</vt:lpstr>
      <vt:lpstr>Thanks!....</vt:lpstr>
      <vt:lpstr>BACK-UP SLIDES</vt:lpstr>
      <vt:lpstr>Possible Future Research Directions</vt:lpstr>
      <vt:lpstr>Slide 38</vt:lpstr>
      <vt:lpstr>GetCapabilities Schema and Sample Request Instance</vt:lpstr>
      <vt:lpstr>GetMap Schema and Sample Request Instance</vt:lpstr>
      <vt:lpstr>Slide 41</vt:lpstr>
      <vt:lpstr>Event-based Interactive Map Tools </vt:lpstr>
      <vt:lpstr>Sample GML document</vt:lpstr>
      <vt:lpstr>Sample GetFeature Request Instance</vt:lpstr>
      <vt:lpstr>A Template simple capabilities file for a WMS</vt:lpstr>
      <vt:lpstr>Slide 46</vt:lpstr>
      <vt:lpstr>Map rendering from GML</vt:lpstr>
      <vt:lpstr>Standard Query (GetFeature)</vt:lpstr>
      <vt:lpstr>Streaming data transfer</vt:lpstr>
      <vt:lpstr>Overall performance evaluation (1)</vt:lpstr>
      <vt:lpstr>Motivating Use Cases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asayar</dc:creator>
  <cp:lastModifiedBy> </cp:lastModifiedBy>
  <cp:revision>8510</cp:revision>
  <dcterms:created xsi:type="dcterms:W3CDTF">2007-09-28T08:12:14Z</dcterms:created>
  <dcterms:modified xsi:type="dcterms:W3CDTF">2009-01-17T19:53:20Z</dcterms:modified>
</cp:coreProperties>
</file>