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Lst>
  <p:notesMasterIdLst>
    <p:notesMasterId r:id="rId80"/>
  </p:notesMasterIdLst>
  <p:sldIdLst>
    <p:sldId id="338" r:id="rId2"/>
    <p:sldId id="488" r:id="rId3"/>
    <p:sldId id="440" r:id="rId4"/>
    <p:sldId id="490" r:id="rId5"/>
    <p:sldId id="494" r:id="rId6"/>
    <p:sldId id="495" r:id="rId7"/>
    <p:sldId id="491" r:id="rId8"/>
    <p:sldId id="562" r:id="rId9"/>
    <p:sldId id="489" r:id="rId10"/>
    <p:sldId id="478" r:id="rId11"/>
    <p:sldId id="483" r:id="rId12"/>
    <p:sldId id="536" r:id="rId13"/>
    <p:sldId id="501" r:id="rId14"/>
    <p:sldId id="471" r:id="rId15"/>
    <p:sldId id="472" r:id="rId16"/>
    <p:sldId id="443" r:id="rId17"/>
    <p:sldId id="519" r:id="rId18"/>
    <p:sldId id="537" r:id="rId19"/>
    <p:sldId id="522" r:id="rId20"/>
    <p:sldId id="528" r:id="rId21"/>
    <p:sldId id="446" r:id="rId22"/>
    <p:sldId id="527" r:id="rId23"/>
    <p:sldId id="439" r:id="rId24"/>
    <p:sldId id="545" r:id="rId25"/>
    <p:sldId id="563" r:id="rId26"/>
    <p:sldId id="447" r:id="rId27"/>
    <p:sldId id="450" r:id="rId28"/>
    <p:sldId id="451" r:id="rId29"/>
    <p:sldId id="453" r:id="rId30"/>
    <p:sldId id="548" r:id="rId31"/>
    <p:sldId id="546" r:id="rId32"/>
    <p:sldId id="531" r:id="rId33"/>
    <p:sldId id="532" r:id="rId34"/>
    <p:sldId id="529" r:id="rId35"/>
    <p:sldId id="513" r:id="rId36"/>
    <p:sldId id="514" r:id="rId37"/>
    <p:sldId id="504" r:id="rId38"/>
    <p:sldId id="505" r:id="rId39"/>
    <p:sldId id="507" r:id="rId40"/>
    <p:sldId id="550" r:id="rId41"/>
    <p:sldId id="544" r:id="rId42"/>
    <p:sldId id="506" r:id="rId43"/>
    <p:sldId id="508" r:id="rId44"/>
    <p:sldId id="560" r:id="rId45"/>
    <p:sldId id="556" r:id="rId46"/>
    <p:sldId id="557" r:id="rId47"/>
    <p:sldId id="558" r:id="rId48"/>
    <p:sldId id="534" r:id="rId49"/>
    <p:sldId id="535" r:id="rId50"/>
    <p:sldId id="455" r:id="rId51"/>
    <p:sldId id="554" r:id="rId52"/>
    <p:sldId id="555" r:id="rId53"/>
    <p:sldId id="525" r:id="rId54"/>
    <p:sldId id="533" r:id="rId55"/>
    <p:sldId id="549" r:id="rId56"/>
    <p:sldId id="552" r:id="rId57"/>
    <p:sldId id="553" r:id="rId58"/>
    <p:sldId id="503" r:id="rId59"/>
    <p:sldId id="547" r:id="rId60"/>
    <p:sldId id="540" r:id="rId61"/>
    <p:sldId id="542" r:id="rId62"/>
    <p:sldId id="480" r:id="rId63"/>
    <p:sldId id="482" r:id="rId64"/>
    <p:sldId id="409" r:id="rId65"/>
    <p:sldId id="509" r:id="rId66"/>
    <p:sldId id="467" r:id="rId67"/>
    <p:sldId id="510" r:id="rId68"/>
    <p:sldId id="511" r:id="rId69"/>
    <p:sldId id="512" r:id="rId70"/>
    <p:sldId id="469" r:id="rId71"/>
    <p:sldId id="515" r:id="rId72"/>
    <p:sldId id="521" r:id="rId73"/>
    <p:sldId id="518" r:id="rId74"/>
    <p:sldId id="543" r:id="rId75"/>
    <p:sldId id="410" r:id="rId76"/>
    <p:sldId id="551" r:id="rId77"/>
    <p:sldId id="498" r:id="rId78"/>
    <p:sldId id="559"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04B4DD-9A16-4962-8F92-86F0C8519FB7}">
          <p14:sldIdLst>
            <p14:sldId id="338"/>
            <p14:sldId id="488"/>
            <p14:sldId id="440"/>
            <p14:sldId id="490"/>
            <p14:sldId id="494"/>
            <p14:sldId id="495"/>
            <p14:sldId id="491"/>
            <p14:sldId id="562"/>
            <p14:sldId id="489"/>
            <p14:sldId id="478"/>
            <p14:sldId id="483"/>
            <p14:sldId id="536"/>
            <p14:sldId id="501"/>
            <p14:sldId id="471"/>
            <p14:sldId id="472"/>
            <p14:sldId id="443"/>
            <p14:sldId id="519"/>
            <p14:sldId id="537"/>
            <p14:sldId id="522"/>
            <p14:sldId id="528"/>
            <p14:sldId id="446"/>
            <p14:sldId id="527"/>
            <p14:sldId id="439"/>
            <p14:sldId id="545"/>
            <p14:sldId id="563"/>
            <p14:sldId id="447"/>
            <p14:sldId id="450"/>
            <p14:sldId id="451"/>
            <p14:sldId id="453"/>
            <p14:sldId id="548"/>
            <p14:sldId id="546"/>
            <p14:sldId id="531"/>
            <p14:sldId id="532"/>
            <p14:sldId id="529"/>
            <p14:sldId id="513"/>
            <p14:sldId id="514"/>
            <p14:sldId id="504"/>
            <p14:sldId id="505"/>
            <p14:sldId id="507"/>
            <p14:sldId id="550"/>
            <p14:sldId id="544"/>
            <p14:sldId id="506"/>
            <p14:sldId id="508"/>
            <p14:sldId id="560"/>
            <p14:sldId id="556"/>
            <p14:sldId id="557"/>
            <p14:sldId id="558"/>
            <p14:sldId id="534"/>
            <p14:sldId id="535"/>
            <p14:sldId id="455"/>
            <p14:sldId id="554"/>
            <p14:sldId id="555"/>
            <p14:sldId id="525"/>
            <p14:sldId id="533"/>
            <p14:sldId id="549"/>
            <p14:sldId id="552"/>
            <p14:sldId id="553"/>
            <p14:sldId id="503"/>
          </p14:sldIdLst>
        </p14:section>
        <p14:section name="Backups slides" id="{12BA1677-9793-48CD-8953-2D68D9504863}">
          <p14:sldIdLst>
            <p14:sldId id="547"/>
            <p14:sldId id="540"/>
            <p14:sldId id="542"/>
            <p14:sldId id="480"/>
            <p14:sldId id="482"/>
            <p14:sldId id="409"/>
            <p14:sldId id="509"/>
            <p14:sldId id="467"/>
            <p14:sldId id="510"/>
            <p14:sldId id="511"/>
            <p14:sldId id="512"/>
            <p14:sldId id="469"/>
            <p14:sldId id="515"/>
            <p14:sldId id="521"/>
            <p14:sldId id="518"/>
            <p14:sldId id="543"/>
            <p14:sldId id="410"/>
            <p14:sldId id="551"/>
            <p14:sldId id="498"/>
            <p14:sldId id="5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81414" autoAdjust="0"/>
  </p:normalViewPr>
  <p:slideViewPr>
    <p:cSldViewPr snapToGrid="0">
      <p:cViewPr varScale="1">
        <p:scale>
          <a:sx n="67" d="100"/>
          <a:sy n="67" d="100"/>
        </p:scale>
        <p:origin x="984" y="5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E6778-B450-423B-B7B7-BF6DF9015041}" type="datetimeFigureOut">
              <a:rPr lang="en-US" smtClean="0"/>
              <a:t>5/20/2018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FAF46-25CC-458C-9F6F-FEB9EF0EFEE4}" type="slidenum">
              <a:rPr lang="en-US" smtClean="0"/>
              <a:t>‹#›</a:t>
            </a:fld>
            <a:endParaRPr lang="en-US"/>
          </a:p>
        </p:txBody>
      </p:sp>
    </p:spTree>
    <p:extLst>
      <p:ext uri="{BB962C8B-B14F-4D97-AF65-F5344CB8AC3E}">
        <p14:creationId xmlns:p14="http://schemas.microsoft.com/office/powerpoint/2010/main" val="12043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is to create an</a:t>
            </a:r>
            <a:r>
              <a:rPr lang="en-US" baseline="0" dirty="0"/>
              <a:t> environment where machine learning, streaming and big data co-exist in a single framework. We are not about creating a machine learning framework. This presentation describes how we get here, the problems we encountered and the solutions we are providing. </a:t>
            </a:r>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1</a:t>
            </a:fld>
            <a:endParaRPr lang="en-US"/>
          </a:p>
        </p:txBody>
      </p:sp>
    </p:spTree>
    <p:extLst>
      <p:ext uri="{BB962C8B-B14F-4D97-AF65-F5344CB8AC3E}">
        <p14:creationId xmlns:p14="http://schemas.microsoft.com/office/powerpoint/2010/main" val="4200739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53</a:t>
            </a:fld>
            <a:endParaRPr lang="en-US"/>
          </a:p>
        </p:txBody>
      </p:sp>
    </p:spTree>
    <p:extLst>
      <p:ext uri="{BB962C8B-B14F-4D97-AF65-F5344CB8AC3E}">
        <p14:creationId xmlns:p14="http://schemas.microsoft.com/office/powerpoint/2010/main" val="3441327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54</a:t>
            </a:fld>
            <a:endParaRPr lang="en-US"/>
          </a:p>
        </p:txBody>
      </p:sp>
    </p:spTree>
    <p:extLst>
      <p:ext uri="{BB962C8B-B14F-4D97-AF65-F5344CB8AC3E}">
        <p14:creationId xmlns:p14="http://schemas.microsoft.com/office/powerpoint/2010/main" val="1458270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55</a:t>
            </a:fld>
            <a:endParaRPr lang="en-US"/>
          </a:p>
        </p:txBody>
      </p:sp>
    </p:spTree>
    <p:extLst>
      <p:ext uri="{BB962C8B-B14F-4D97-AF65-F5344CB8AC3E}">
        <p14:creationId xmlns:p14="http://schemas.microsoft.com/office/powerpoint/2010/main" val="2539202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58</a:t>
            </a:fld>
            <a:endParaRPr lang="en-US"/>
          </a:p>
        </p:txBody>
      </p:sp>
    </p:spTree>
    <p:extLst>
      <p:ext uri="{BB962C8B-B14F-4D97-AF65-F5344CB8AC3E}">
        <p14:creationId xmlns:p14="http://schemas.microsoft.com/office/powerpoint/2010/main" val="3663452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64</a:t>
            </a:fld>
            <a:endParaRPr lang="en-US" altLang="en-US"/>
          </a:p>
        </p:txBody>
      </p:sp>
    </p:spTree>
    <p:extLst>
      <p:ext uri="{BB962C8B-B14F-4D97-AF65-F5344CB8AC3E}">
        <p14:creationId xmlns:p14="http://schemas.microsoft.com/office/powerpoint/2010/main" val="699217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71</a:t>
            </a:fld>
            <a:endParaRPr lang="en-US"/>
          </a:p>
        </p:txBody>
      </p:sp>
    </p:spTree>
    <p:extLst>
      <p:ext uri="{BB962C8B-B14F-4D97-AF65-F5344CB8AC3E}">
        <p14:creationId xmlns:p14="http://schemas.microsoft.com/office/powerpoint/2010/main" val="2298075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78</a:t>
            </a:fld>
            <a:endParaRPr lang="en-US"/>
          </a:p>
        </p:txBody>
      </p:sp>
    </p:spTree>
    <p:extLst>
      <p:ext uri="{BB962C8B-B14F-4D97-AF65-F5344CB8AC3E}">
        <p14:creationId xmlns:p14="http://schemas.microsoft.com/office/powerpoint/2010/main" val="802439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4</a:t>
            </a:fld>
            <a:endParaRPr lang="en-US"/>
          </a:p>
        </p:txBody>
      </p:sp>
    </p:spTree>
    <p:extLst>
      <p:ext uri="{BB962C8B-B14F-4D97-AF65-F5344CB8AC3E}">
        <p14:creationId xmlns:p14="http://schemas.microsoft.com/office/powerpoint/2010/main" val="1410657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Note the differences</a:t>
            </a:r>
            <a:r>
              <a:rPr lang="en-US" baseline="0" dirty="0"/>
              <a:t> in communication architectures</a:t>
            </a:r>
          </a:p>
          <a:p>
            <a:pPr marL="232943" indent="-232943">
              <a:buAutoNum type="arabicPeriod"/>
            </a:pPr>
            <a:r>
              <a:rPr lang="en-US" baseline="0" dirty="0"/>
              <a:t>Note times are in log scale</a:t>
            </a:r>
          </a:p>
          <a:p>
            <a:pPr marL="232943" indent="-232943">
              <a:buAutoNum type="arabicPeriod"/>
            </a:pPr>
            <a:r>
              <a:rPr lang="en-US" baseline="0" dirty="0"/>
              <a:t>Bars indicate compute only times, which is similar across these frameworks</a:t>
            </a:r>
          </a:p>
          <a:p>
            <a:pPr marL="232943" indent="-232943">
              <a:buAutoNum type="arabicPeriod"/>
            </a:pPr>
            <a:r>
              <a:rPr lang="en-US" baseline="0" dirty="0"/>
              <a:t>Overhead is dominated by communications in </a:t>
            </a:r>
            <a:r>
              <a:rPr lang="en-US" baseline="0" dirty="0" err="1"/>
              <a:t>Flink</a:t>
            </a:r>
            <a:r>
              <a:rPr lang="en-US" baseline="0" dirty="0"/>
              <a:t> and Spark</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5</a:t>
            </a:fld>
            <a:endParaRPr lang="en-US"/>
          </a:p>
        </p:txBody>
      </p:sp>
    </p:spTree>
    <p:extLst>
      <p:ext uri="{BB962C8B-B14F-4D97-AF65-F5344CB8AC3E}">
        <p14:creationId xmlns:p14="http://schemas.microsoft.com/office/powerpoint/2010/main" val="2798949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Note the differences</a:t>
            </a:r>
            <a:r>
              <a:rPr lang="en-US" baseline="0" dirty="0"/>
              <a:t> in communication architectures</a:t>
            </a:r>
          </a:p>
          <a:p>
            <a:pPr marL="232943" indent="-232943">
              <a:buAutoNum type="arabicPeriod"/>
            </a:pPr>
            <a:r>
              <a:rPr lang="en-US" baseline="0" dirty="0"/>
              <a:t>Note times are in log scale</a:t>
            </a:r>
          </a:p>
          <a:p>
            <a:pPr marL="232943" indent="-232943">
              <a:buAutoNum type="arabicPeriod"/>
            </a:pPr>
            <a:r>
              <a:rPr lang="en-US" baseline="0" dirty="0"/>
              <a:t>Bars indicate compute only times, which is similar across these frameworks</a:t>
            </a:r>
          </a:p>
          <a:p>
            <a:pPr marL="232943" indent="-232943">
              <a:buAutoNum type="arabicPeriod"/>
            </a:pPr>
            <a:r>
              <a:rPr lang="en-US" baseline="0" dirty="0"/>
              <a:t>Overhead is dominated by communications in </a:t>
            </a:r>
            <a:r>
              <a:rPr lang="en-US" baseline="0" dirty="0" err="1"/>
              <a:t>Flink</a:t>
            </a:r>
            <a:r>
              <a:rPr lang="en-US" baseline="0" dirty="0"/>
              <a:t> and Spark</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6</a:t>
            </a:fld>
            <a:endParaRPr lang="en-US"/>
          </a:p>
        </p:txBody>
      </p:sp>
    </p:spTree>
    <p:extLst>
      <p:ext uri="{BB962C8B-B14F-4D97-AF65-F5344CB8AC3E}">
        <p14:creationId xmlns:p14="http://schemas.microsoft.com/office/powerpoint/2010/main" val="3522445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10</a:t>
            </a:fld>
            <a:endParaRPr lang="en-US"/>
          </a:p>
        </p:txBody>
      </p:sp>
    </p:spTree>
    <p:extLst>
      <p:ext uri="{BB962C8B-B14F-4D97-AF65-F5344CB8AC3E}">
        <p14:creationId xmlns:p14="http://schemas.microsoft.com/office/powerpoint/2010/main" val="1037356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14</a:t>
            </a:fld>
            <a:endParaRPr lang="en-US"/>
          </a:p>
        </p:txBody>
      </p:sp>
    </p:spTree>
    <p:extLst>
      <p:ext uri="{BB962C8B-B14F-4D97-AF65-F5344CB8AC3E}">
        <p14:creationId xmlns:p14="http://schemas.microsoft.com/office/powerpoint/2010/main" val="793795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16</a:t>
            </a:fld>
            <a:endParaRPr lang="en-US"/>
          </a:p>
        </p:txBody>
      </p:sp>
    </p:spTree>
    <p:extLst>
      <p:ext uri="{BB962C8B-B14F-4D97-AF65-F5344CB8AC3E}">
        <p14:creationId xmlns:p14="http://schemas.microsoft.com/office/powerpoint/2010/main" val="1242501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35</a:t>
            </a:fld>
            <a:endParaRPr lang="en-US"/>
          </a:p>
        </p:txBody>
      </p:sp>
    </p:spTree>
    <p:extLst>
      <p:ext uri="{BB962C8B-B14F-4D97-AF65-F5344CB8AC3E}">
        <p14:creationId xmlns:p14="http://schemas.microsoft.com/office/powerpoint/2010/main" val="1352429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47</a:t>
            </a:fld>
            <a:endParaRPr lang="en-US"/>
          </a:p>
        </p:txBody>
      </p:sp>
    </p:spTree>
    <p:extLst>
      <p:ext uri="{BB962C8B-B14F-4D97-AF65-F5344CB8AC3E}">
        <p14:creationId xmlns:p14="http://schemas.microsoft.com/office/powerpoint/2010/main" val="2542328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9865E0-B3EC-4F1F-B4C2-2E6E604427CB}" type="datetime1">
              <a:rPr lang="en-US" smtClean="0">
                <a:solidFill>
                  <a:prstClr val="black">
                    <a:tint val="75000"/>
                  </a:prstClr>
                </a:solidFill>
              </a:rPr>
              <a:t>5/20/2018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C32E0681-A260-457F-A39E-7A3EA8749E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69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EB1900-E03E-4653-9427-DE696F879125}" type="datetime1">
              <a:rPr lang="en-US" smtClean="0">
                <a:solidFill>
                  <a:prstClr val="black">
                    <a:tint val="75000"/>
                  </a:prstClr>
                </a:solidFill>
              </a:rPr>
              <a:t>5/20/2018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293090"/>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EB1900-E03E-4653-9427-DE696F879125}" type="datetime1">
              <a:rPr lang="en-US" smtClean="0">
                <a:solidFill>
                  <a:prstClr val="black">
                    <a:tint val="75000"/>
                  </a:prstClr>
                </a:solidFill>
              </a:rPr>
              <a:t>5/20/2018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431259"/>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8221" cy="762000"/>
          </a:xfrm>
        </p:spPr>
        <p:txBody>
          <a:bodyPr/>
          <a:lstStyle/>
          <a:p>
            <a:r>
              <a:rPr lang="en-US"/>
              <a:t>Click to edit Master title style</a:t>
            </a:r>
          </a:p>
        </p:txBody>
      </p:sp>
      <p:pic>
        <p:nvPicPr>
          <p:cNvPr id="3" name="Picture 2">
            <a:extLst>
              <a:ext uri="{FF2B5EF4-FFF2-40B4-BE49-F238E27FC236}">
                <a16:creationId xmlns:a16="http://schemas.microsoft.com/office/drawing/2014/main" id="{589FC66F-16C5-4876-946B-E740E441C3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8">
            <a:extLst>
              <a:ext uri="{FF2B5EF4-FFF2-40B4-BE49-F238E27FC236}">
                <a16:creationId xmlns:a16="http://schemas.microsoft.com/office/drawing/2014/main" id="{8B434362-D6C3-4B13-B8DA-25DEC06C3C68}"/>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287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 1_Title Slide">
    <p:spTree>
      <p:nvGrpSpPr>
        <p:cNvPr id="1" name=""/>
        <p:cNvGrpSpPr/>
        <p:nvPr/>
      </p:nvGrpSpPr>
      <p:grpSpPr>
        <a:xfrm>
          <a:off x="0" y="0"/>
          <a:ext cx="0" cy="0"/>
          <a:chOff x="0" y="0"/>
          <a:chExt cx="0" cy="0"/>
        </a:xfrm>
      </p:grpSpPr>
      <p:sp>
        <p:nvSpPr>
          <p:cNvPr id="18" name="Rectangle"/>
          <p:cNvSpPr/>
          <p:nvPr/>
        </p:nvSpPr>
        <p:spPr>
          <a:xfrm>
            <a:off x="11528983" y="273543"/>
            <a:ext cx="474615" cy="367647"/>
          </a:xfrm>
          <a:prstGeom prst="rect">
            <a:avLst/>
          </a:prstGeom>
          <a:solidFill>
            <a:srgbClr val="04AD94"/>
          </a:solidFill>
          <a:ln w="25400">
            <a:miter lim="400000"/>
          </a:ln>
        </p:spPr>
        <p:txBody>
          <a:bodyPr lIns="38100" tIns="38100" rIns="38100" bIns="38100" anchor="ctr"/>
          <a:lstStyle/>
          <a:p>
            <a:pPr algn="ctr">
              <a:buClr>
                <a:srgbClr val="FFFFFF"/>
              </a:buClr>
              <a:defRPr>
                <a:solidFill>
                  <a:srgbClr val="FFFFFF"/>
                </a:solidFill>
                <a:uFill>
                  <a:solidFill>
                    <a:srgbClr val="FFFFFF"/>
                  </a:solidFill>
                </a:uFill>
              </a:defRPr>
            </a:pPr>
            <a:endParaRPr sz="900"/>
          </a:p>
        </p:txBody>
      </p:sp>
      <p:sp>
        <p:nvSpPr>
          <p:cNvPr id="19" name="Rectangle"/>
          <p:cNvSpPr/>
          <p:nvPr/>
        </p:nvSpPr>
        <p:spPr>
          <a:xfrm>
            <a:off x="11528983" y="641189"/>
            <a:ext cx="474615" cy="45720"/>
          </a:xfrm>
          <a:prstGeom prst="rect">
            <a:avLst/>
          </a:prstGeom>
          <a:solidFill>
            <a:srgbClr val="038975"/>
          </a:solidFill>
          <a:ln w="25400">
            <a:miter lim="400000"/>
          </a:ln>
        </p:spPr>
        <p:txBody>
          <a:bodyPr lIns="38100" tIns="38100" rIns="38100" bIns="38100" anchor="ctr"/>
          <a:lstStyle/>
          <a:p>
            <a:pPr algn="ctr">
              <a:buClr>
                <a:srgbClr val="FFFFFF"/>
              </a:buClr>
              <a:defRPr>
                <a:solidFill>
                  <a:srgbClr val="FFFFFF"/>
                </a:solidFill>
                <a:uFill>
                  <a:solidFill>
                    <a:srgbClr val="FFFFFF"/>
                  </a:solidFill>
                </a:uFill>
              </a:defRPr>
            </a:pPr>
            <a:endParaRPr sz="900"/>
          </a:p>
        </p:txBody>
      </p:sp>
      <p:grpSp>
        <p:nvGrpSpPr>
          <p:cNvPr id="22" name="Group"/>
          <p:cNvGrpSpPr/>
          <p:nvPr/>
        </p:nvGrpSpPr>
        <p:grpSpPr>
          <a:xfrm>
            <a:off x="347419" y="6409324"/>
            <a:ext cx="224083" cy="221157"/>
            <a:chOff x="0" y="0"/>
            <a:chExt cx="448164" cy="442312"/>
          </a:xfrm>
        </p:grpSpPr>
        <p:sp>
          <p:nvSpPr>
            <p:cNvPr id="20" name="Shape">
              <a:hlinkClick r:id="" action="ppaction://hlinkshowjump?jump=previousslide"/>
            </p:cNvPr>
            <p:cNvSpPr/>
            <p:nvPr/>
          </p:nvSpPr>
          <p:spPr>
            <a:xfrm>
              <a:off x="171709" y="131470"/>
              <a:ext cx="104747" cy="179373"/>
            </a:xfrm>
            <a:custGeom>
              <a:avLst/>
              <a:gdLst/>
              <a:ahLst/>
              <a:cxnLst>
                <a:cxn ang="0">
                  <a:pos x="wd2" y="hd2"/>
                </a:cxn>
                <a:cxn ang="5400000">
                  <a:pos x="wd2" y="hd2"/>
                </a:cxn>
                <a:cxn ang="10800000">
                  <a:pos x="wd2" y="hd2"/>
                </a:cxn>
                <a:cxn ang="16200000">
                  <a:pos x="wd2" y="hd2"/>
                </a:cxn>
              </a:cxnLst>
              <a:rect l="0" t="0" r="r" b="b"/>
              <a:pathLst>
                <a:path w="21600" h="21600" extrusionOk="0">
                  <a:moveTo>
                    <a:pt x="21193" y="2285"/>
                  </a:moveTo>
                  <a:cubicBezTo>
                    <a:pt x="6658" y="10800"/>
                    <a:pt x="6658" y="10800"/>
                    <a:pt x="6658" y="10800"/>
                  </a:cubicBezTo>
                  <a:cubicBezTo>
                    <a:pt x="21193" y="19286"/>
                    <a:pt x="21193" y="19286"/>
                    <a:pt x="21193" y="19286"/>
                  </a:cubicBezTo>
                  <a:cubicBezTo>
                    <a:pt x="21448" y="19434"/>
                    <a:pt x="21600" y="19612"/>
                    <a:pt x="21600" y="19790"/>
                  </a:cubicBezTo>
                  <a:cubicBezTo>
                    <a:pt x="21600" y="19968"/>
                    <a:pt x="21448" y="20176"/>
                    <a:pt x="21193" y="20295"/>
                  </a:cubicBezTo>
                  <a:cubicBezTo>
                    <a:pt x="19364" y="21363"/>
                    <a:pt x="19364" y="21363"/>
                    <a:pt x="19364" y="21363"/>
                  </a:cubicBezTo>
                  <a:cubicBezTo>
                    <a:pt x="19160" y="21511"/>
                    <a:pt x="18805" y="21600"/>
                    <a:pt x="18500" y="21600"/>
                  </a:cubicBezTo>
                  <a:cubicBezTo>
                    <a:pt x="18195" y="21600"/>
                    <a:pt x="17890" y="21511"/>
                    <a:pt x="17636" y="21363"/>
                  </a:cubicBezTo>
                  <a:cubicBezTo>
                    <a:pt x="407" y="11304"/>
                    <a:pt x="407" y="11304"/>
                    <a:pt x="407" y="11304"/>
                  </a:cubicBezTo>
                  <a:cubicBezTo>
                    <a:pt x="152" y="11156"/>
                    <a:pt x="0" y="10948"/>
                    <a:pt x="0" y="10800"/>
                  </a:cubicBezTo>
                  <a:cubicBezTo>
                    <a:pt x="0" y="10622"/>
                    <a:pt x="152" y="10414"/>
                    <a:pt x="407" y="10296"/>
                  </a:cubicBezTo>
                  <a:cubicBezTo>
                    <a:pt x="17636" y="208"/>
                    <a:pt x="17636" y="208"/>
                    <a:pt x="17636" y="208"/>
                  </a:cubicBezTo>
                  <a:cubicBezTo>
                    <a:pt x="17890" y="89"/>
                    <a:pt x="18195" y="0"/>
                    <a:pt x="18500" y="0"/>
                  </a:cubicBezTo>
                  <a:cubicBezTo>
                    <a:pt x="18805" y="0"/>
                    <a:pt x="19160" y="89"/>
                    <a:pt x="19364" y="208"/>
                  </a:cubicBezTo>
                  <a:cubicBezTo>
                    <a:pt x="21193" y="1305"/>
                    <a:pt x="21193" y="1305"/>
                    <a:pt x="21193" y="1305"/>
                  </a:cubicBezTo>
                  <a:cubicBezTo>
                    <a:pt x="21448" y="1424"/>
                    <a:pt x="21600" y="1602"/>
                    <a:pt x="21600" y="1780"/>
                  </a:cubicBezTo>
                  <a:cubicBezTo>
                    <a:pt x="21600" y="1958"/>
                    <a:pt x="21448" y="2166"/>
                    <a:pt x="21193" y="2285"/>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sp>
          <p:nvSpPr>
            <p:cNvPr id="21" name="Shape">
              <a:hlinkClick r:id="" action="ppaction://hlinkshowjump?jump=previousslide"/>
            </p:cNvPr>
            <p:cNvSpPr/>
            <p:nvPr/>
          </p:nvSpPr>
          <p:spPr>
            <a:xfrm>
              <a:off x="0" y="0"/>
              <a:ext cx="448165" cy="442313"/>
            </a:xfrm>
            <a:custGeom>
              <a:avLst/>
              <a:gdLst/>
              <a:ahLst/>
              <a:cxnLst>
                <a:cxn ang="0">
                  <a:pos x="wd2" y="hd2"/>
                </a:cxn>
                <a:cxn ang="5400000">
                  <a:pos x="wd2" y="hd2"/>
                </a:cxn>
                <a:cxn ang="10800000">
                  <a:pos x="wd2" y="hd2"/>
                </a:cxn>
                <a:cxn ang="16200000">
                  <a:pos x="wd2" y="hd2"/>
                </a:cxn>
              </a:cxnLst>
              <a:rect l="0" t="0" r="r" b="b"/>
              <a:pathLst>
                <a:path w="21600" h="21600" extrusionOk="0">
                  <a:moveTo>
                    <a:pt x="18477" y="907"/>
                  </a:moveTo>
                  <a:cubicBezTo>
                    <a:pt x="19709" y="907"/>
                    <a:pt x="20706" y="1925"/>
                    <a:pt x="20706" y="3173"/>
                  </a:cubicBezTo>
                  <a:cubicBezTo>
                    <a:pt x="20706" y="18427"/>
                    <a:pt x="20706" y="18427"/>
                    <a:pt x="20706" y="18427"/>
                  </a:cubicBezTo>
                  <a:cubicBezTo>
                    <a:pt x="20706" y="19675"/>
                    <a:pt x="19709" y="20693"/>
                    <a:pt x="18477" y="20693"/>
                  </a:cubicBezTo>
                  <a:cubicBezTo>
                    <a:pt x="3123" y="20693"/>
                    <a:pt x="3123" y="20693"/>
                    <a:pt x="3123" y="20693"/>
                  </a:cubicBezTo>
                  <a:cubicBezTo>
                    <a:pt x="1891" y="20693"/>
                    <a:pt x="887" y="19675"/>
                    <a:pt x="887" y="18427"/>
                  </a:cubicBezTo>
                  <a:cubicBezTo>
                    <a:pt x="887" y="3173"/>
                    <a:pt x="887" y="3173"/>
                    <a:pt x="887" y="3173"/>
                  </a:cubicBezTo>
                  <a:cubicBezTo>
                    <a:pt x="887" y="1925"/>
                    <a:pt x="1891" y="907"/>
                    <a:pt x="3123" y="907"/>
                  </a:cubicBezTo>
                  <a:cubicBezTo>
                    <a:pt x="18477" y="907"/>
                    <a:pt x="18477" y="907"/>
                    <a:pt x="18477" y="907"/>
                  </a:cubicBezTo>
                  <a:moveTo>
                    <a:pt x="18477" y="0"/>
                  </a:moveTo>
                  <a:cubicBezTo>
                    <a:pt x="3123" y="0"/>
                    <a:pt x="3123" y="0"/>
                    <a:pt x="3123" y="0"/>
                  </a:cubicBezTo>
                  <a:cubicBezTo>
                    <a:pt x="1397" y="0"/>
                    <a:pt x="0" y="1424"/>
                    <a:pt x="0" y="3173"/>
                  </a:cubicBezTo>
                  <a:cubicBezTo>
                    <a:pt x="0" y="18427"/>
                    <a:pt x="0" y="18427"/>
                    <a:pt x="0" y="18427"/>
                  </a:cubicBezTo>
                  <a:cubicBezTo>
                    <a:pt x="0" y="20184"/>
                    <a:pt x="1397" y="21600"/>
                    <a:pt x="3123" y="21600"/>
                  </a:cubicBezTo>
                  <a:cubicBezTo>
                    <a:pt x="18477" y="21600"/>
                    <a:pt x="18477" y="21600"/>
                    <a:pt x="18477" y="21600"/>
                  </a:cubicBezTo>
                  <a:cubicBezTo>
                    <a:pt x="20203" y="21600"/>
                    <a:pt x="21600" y="20184"/>
                    <a:pt x="21600" y="18427"/>
                  </a:cubicBezTo>
                  <a:cubicBezTo>
                    <a:pt x="21600" y="3173"/>
                    <a:pt x="21600" y="3173"/>
                    <a:pt x="21600" y="3173"/>
                  </a:cubicBezTo>
                  <a:cubicBezTo>
                    <a:pt x="21600" y="1424"/>
                    <a:pt x="20203" y="0"/>
                    <a:pt x="18477" y="0"/>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grpSp>
      <p:grpSp>
        <p:nvGrpSpPr>
          <p:cNvPr id="25" name="Group"/>
          <p:cNvGrpSpPr/>
          <p:nvPr/>
        </p:nvGrpSpPr>
        <p:grpSpPr>
          <a:xfrm flipH="1">
            <a:off x="933709" y="6409324"/>
            <a:ext cx="224083" cy="221157"/>
            <a:chOff x="0" y="0"/>
            <a:chExt cx="448164" cy="442312"/>
          </a:xfrm>
        </p:grpSpPr>
        <p:sp>
          <p:nvSpPr>
            <p:cNvPr id="23" name="Shape">
              <a:hlinkClick r:id="" action="ppaction://hlinkshowjump?jump=nextslide"/>
            </p:cNvPr>
            <p:cNvSpPr/>
            <p:nvPr/>
          </p:nvSpPr>
          <p:spPr>
            <a:xfrm>
              <a:off x="171710" y="131470"/>
              <a:ext cx="104747" cy="179373"/>
            </a:xfrm>
            <a:custGeom>
              <a:avLst/>
              <a:gdLst/>
              <a:ahLst/>
              <a:cxnLst>
                <a:cxn ang="0">
                  <a:pos x="wd2" y="hd2"/>
                </a:cxn>
                <a:cxn ang="5400000">
                  <a:pos x="wd2" y="hd2"/>
                </a:cxn>
                <a:cxn ang="10800000">
                  <a:pos x="wd2" y="hd2"/>
                </a:cxn>
                <a:cxn ang="16200000">
                  <a:pos x="wd2" y="hd2"/>
                </a:cxn>
              </a:cxnLst>
              <a:rect l="0" t="0" r="r" b="b"/>
              <a:pathLst>
                <a:path w="21600" h="21600" extrusionOk="0">
                  <a:moveTo>
                    <a:pt x="21193" y="2285"/>
                  </a:moveTo>
                  <a:cubicBezTo>
                    <a:pt x="6658" y="10800"/>
                    <a:pt x="6658" y="10800"/>
                    <a:pt x="6658" y="10800"/>
                  </a:cubicBezTo>
                  <a:cubicBezTo>
                    <a:pt x="21193" y="19286"/>
                    <a:pt x="21193" y="19286"/>
                    <a:pt x="21193" y="19286"/>
                  </a:cubicBezTo>
                  <a:cubicBezTo>
                    <a:pt x="21448" y="19434"/>
                    <a:pt x="21600" y="19612"/>
                    <a:pt x="21600" y="19790"/>
                  </a:cubicBezTo>
                  <a:cubicBezTo>
                    <a:pt x="21600" y="19968"/>
                    <a:pt x="21448" y="20176"/>
                    <a:pt x="21193" y="20295"/>
                  </a:cubicBezTo>
                  <a:cubicBezTo>
                    <a:pt x="19364" y="21363"/>
                    <a:pt x="19364" y="21363"/>
                    <a:pt x="19364" y="21363"/>
                  </a:cubicBezTo>
                  <a:cubicBezTo>
                    <a:pt x="19160" y="21511"/>
                    <a:pt x="18805" y="21600"/>
                    <a:pt x="18500" y="21600"/>
                  </a:cubicBezTo>
                  <a:cubicBezTo>
                    <a:pt x="18195" y="21600"/>
                    <a:pt x="17890" y="21511"/>
                    <a:pt x="17636" y="21363"/>
                  </a:cubicBezTo>
                  <a:cubicBezTo>
                    <a:pt x="407" y="11304"/>
                    <a:pt x="407" y="11304"/>
                    <a:pt x="407" y="11304"/>
                  </a:cubicBezTo>
                  <a:cubicBezTo>
                    <a:pt x="152" y="11156"/>
                    <a:pt x="0" y="10948"/>
                    <a:pt x="0" y="10800"/>
                  </a:cubicBezTo>
                  <a:cubicBezTo>
                    <a:pt x="0" y="10622"/>
                    <a:pt x="152" y="10414"/>
                    <a:pt x="407" y="10296"/>
                  </a:cubicBezTo>
                  <a:cubicBezTo>
                    <a:pt x="17636" y="208"/>
                    <a:pt x="17636" y="208"/>
                    <a:pt x="17636" y="208"/>
                  </a:cubicBezTo>
                  <a:cubicBezTo>
                    <a:pt x="17890" y="89"/>
                    <a:pt x="18195" y="0"/>
                    <a:pt x="18500" y="0"/>
                  </a:cubicBezTo>
                  <a:cubicBezTo>
                    <a:pt x="18805" y="0"/>
                    <a:pt x="19160" y="89"/>
                    <a:pt x="19364" y="208"/>
                  </a:cubicBezTo>
                  <a:cubicBezTo>
                    <a:pt x="21193" y="1305"/>
                    <a:pt x="21193" y="1305"/>
                    <a:pt x="21193" y="1305"/>
                  </a:cubicBezTo>
                  <a:cubicBezTo>
                    <a:pt x="21448" y="1424"/>
                    <a:pt x="21600" y="1602"/>
                    <a:pt x="21600" y="1780"/>
                  </a:cubicBezTo>
                  <a:cubicBezTo>
                    <a:pt x="21600" y="1958"/>
                    <a:pt x="21448" y="2166"/>
                    <a:pt x="21193" y="2285"/>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sp>
          <p:nvSpPr>
            <p:cNvPr id="24" name="Shape">
              <a:hlinkClick r:id="" action="ppaction://hlinkshowjump?jump=nextslide"/>
            </p:cNvPr>
            <p:cNvSpPr/>
            <p:nvPr/>
          </p:nvSpPr>
          <p:spPr>
            <a:xfrm>
              <a:off x="0" y="0"/>
              <a:ext cx="448165" cy="442313"/>
            </a:xfrm>
            <a:custGeom>
              <a:avLst/>
              <a:gdLst/>
              <a:ahLst/>
              <a:cxnLst>
                <a:cxn ang="0">
                  <a:pos x="wd2" y="hd2"/>
                </a:cxn>
                <a:cxn ang="5400000">
                  <a:pos x="wd2" y="hd2"/>
                </a:cxn>
                <a:cxn ang="10800000">
                  <a:pos x="wd2" y="hd2"/>
                </a:cxn>
                <a:cxn ang="16200000">
                  <a:pos x="wd2" y="hd2"/>
                </a:cxn>
              </a:cxnLst>
              <a:rect l="0" t="0" r="r" b="b"/>
              <a:pathLst>
                <a:path w="21600" h="21600" extrusionOk="0">
                  <a:moveTo>
                    <a:pt x="18477" y="907"/>
                  </a:moveTo>
                  <a:cubicBezTo>
                    <a:pt x="19709" y="907"/>
                    <a:pt x="20706" y="1925"/>
                    <a:pt x="20706" y="3173"/>
                  </a:cubicBezTo>
                  <a:cubicBezTo>
                    <a:pt x="20706" y="18427"/>
                    <a:pt x="20706" y="18427"/>
                    <a:pt x="20706" y="18427"/>
                  </a:cubicBezTo>
                  <a:cubicBezTo>
                    <a:pt x="20706" y="19675"/>
                    <a:pt x="19709" y="20693"/>
                    <a:pt x="18477" y="20693"/>
                  </a:cubicBezTo>
                  <a:cubicBezTo>
                    <a:pt x="3123" y="20693"/>
                    <a:pt x="3123" y="20693"/>
                    <a:pt x="3123" y="20693"/>
                  </a:cubicBezTo>
                  <a:cubicBezTo>
                    <a:pt x="1891" y="20693"/>
                    <a:pt x="887" y="19675"/>
                    <a:pt x="887" y="18427"/>
                  </a:cubicBezTo>
                  <a:cubicBezTo>
                    <a:pt x="887" y="3173"/>
                    <a:pt x="887" y="3173"/>
                    <a:pt x="887" y="3173"/>
                  </a:cubicBezTo>
                  <a:cubicBezTo>
                    <a:pt x="887" y="1925"/>
                    <a:pt x="1891" y="907"/>
                    <a:pt x="3123" y="907"/>
                  </a:cubicBezTo>
                  <a:cubicBezTo>
                    <a:pt x="18477" y="907"/>
                    <a:pt x="18477" y="907"/>
                    <a:pt x="18477" y="907"/>
                  </a:cubicBezTo>
                  <a:moveTo>
                    <a:pt x="18477" y="0"/>
                  </a:moveTo>
                  <a:cubicBezTo>
                    <a:pt x="3123" y="0"/>
                    <a:pt x="3123" y="0"/>
                    <a:pt x="3123" y="0"/>
                  </a:cubicBezTo>
                  <a:cubicBezTo>
                    <a:pt x="1397" y="0"/>
                    <a:pt x="0" y="1424"/>
                    <a:pt x="0" y="3173"/>
                  </a:cubicBezTo>
                  <a:cubicBezTo>
                    <a:pt x="0" y="18427"/>
                    <a:pt x="0" y="18427"/>
                    <a:pt x="0" y="18427"/>
                  </a:cubicBezTo>
                  <a:cubicBezTo>
                    <a:pt x="0" y="20184"/>
                    <a:pt x="1397" y="21600"/>
                    <a:pt x="3123" y="21600"/>
                  </a:cubicBezTo>
                  <a:cubicBezTo>
                    <a:pt x="18477" y="21600"/>
                    <a:pt x="18477" y="21600"/>
                    <a:pt x="18477" y="21600"/>
                  </a:cubicBezTo>
                  <a:cubicBezTo>
                    <a:pt x="20203" y="21600"/>
                    <a:pt x="21600" y="20184"/>
                    <a:pt x="21600" y="18427"/>
                  </a:cubicBezTo>
                  <a:cubicBezTo>
                    <a:pt x="21600" y="3173"/>
                    <a:pt x="21600" y="3173"/>
                    <a:pt x="21600" y="3173"/>
                  </a:cubicBezTo>
                  <a:cubicBezTo>
                    <a:pt x="21600" y="1424"/>
                    <a:pt x="20203" y="0"/>
                    <a:pt x="18477" y="0"/>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grpSp>
      <p:sp>
        <p:nvSpPr>
          <p:cNvPr id="26" name="Line"/>
          <p:cNvSpPr/>
          <p:nvPr/>
        </p:nvSpPr>
        <p:spPr>
          <a:xfrm>
            <a:off x="552709" y="6522684"/>
            <a:ext cx="381001" cy="1"/>
          </a:xfrm>
          <a:prstGeom prst="line">
            <a:avLst/>
          </a:prstGeom>
          <a:ln w="25400">
            <a:solidFill>
              <a:srgbClr val="E0E0E0"/>
            </a:solidFill>
            <a:prstDash val="dash"/>
            <a:miter lim="400000"/>
          </a:ln>
        </p:spPr>
        <p:txBody>
          <a:bodyPr lIns="0" tIns="0" rIns="0" bIns="0"/>
          <a:lstStyle/>
          <a:p>
            <a:pPr defTabSz="228600">
              <a:buClrTx/>
              <a:defRPr sz="2400">
                <a:uFillTx/>
                <a:latin typeface="Helvetica"/>
                <a:ea typeface="Helvetica"/>
                <a:cs typeface="Helvetica"/>
                <a:sym typeface="Helvetica"/>
              </a:defRPr>
            </a:pPr>
            <a:endParaRPr sz="1200"/>
          </a:p>
        </p:txBody>
      </p:sp>
      <p:sp>
        <p:nvSpPr>
          <p:cNvPr id="27" name="Slide Number"/>
          <p:cNvSpPr txBox="1">
            <a:spLocks noGrp="1"/>
          </p:cNvSpPr>
          <p:nvPr>
            <p:ph type="sldNum" sz="quarter" idx="2"/>
          </p:nvPr>
        </p:nvSpPr>
        <p:spPr>
          <a:xfrm>
            <a:off x="11628549" y="346208"/>
            <a:ext cx="262781" cy="298451"/>
          </a:xfrm>
          <a:prstGeom prst="rect">
            <a:avLst/>
          </a:prstGeom>
          <a:ln cap="rnd">
            <a:round/>
          </a:ln>
        </p:spPr>
        <p:txBody>
          <a:bodyPr lIns="76200" tIns="76200" rIns="76200" bIns="76200"/>
          <a:lstStyle>
            <a:lvl1pPr algn="ctr">
              <a:defRPr sz="1400" b="1">
                <a:solidFill>
                  <a:srgbClr val="FFFFFF"/>
                </a:solidFill>
                <a:uFill>
                  <a:solidFill>
                    <a:srgbClr val="FFFFFF"/>
                  </a:solidFill>
                </a:uFill>
              </a:defRPr>
            </a:lvl1pPr>
          </a:lstStyle>
          <a:p>
            <a:fld id="{86CB4B4D-7CA3-9044-876B-883B54F8677D}" type="slidenum">
              <a:t>‹#›</a:t>
            </a:fld>
            <a:endParaRPr/>
          </a:p>
        </p:txBody>
      </p:sp>
    </p:spTree>
    <p:extLst>
      <p:ext uri="{BB962C8B-B14F-4D97-AF65-F5344CB8AC3E}">
        <p14:creationId xmlns:p14="http://schemas.microsoft.com/office/powerpoint/2010/main" val="227095845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05E2CA-3D1B-40B7-AEAA-5DA74A30CD9D}" type="datetime1">
              <a:rPr lang="en-US" smtClean="0">
                <a:solidFill>
                  <a:prstClr val="black">
                    <a:tint val="75000"/>
                  </a:prstClr>
                </a:solidFill>
              </a:rPr>
              <a:t>5/20/2018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DCC47036-F792-473C-A103-9B0E762E2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06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EE81C8-2D34-402D-BA22-97E41F651D34}" type="datetime1">
              <a:rPr lang="en-US" smtClean="0">
                <a:solidFill>
                  <a:prstClr val="black">
                    <a:tint val="75000"/>
                  </a:prstClr>
                </a:solidFill>
              </a:rPr>
              <a:t>5/20/2018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B6CDEF5C-85F5-4775-9366-191A42E18B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5107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09C5A8-646C-404E-B85E-43946883FCF0}" type="datetime1">
              <a:rPr lang="en-US" smtClean="0">
                <a:solidFill>
                  <a:prstClr val="black">
                    <a:tint val="75000"/>
                  </a:prstClr>
                </a:solidFill>
              </a:rPr>
              <a:t>5/20/2018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8" name="Picture 7">
            <a:extLst>
              <a:ext uri="{FF2B5EF4-FFF2-40B4-BE49-F238E27FC236}">
                <a16:creationId xmlns:a16="http://schemas.microsoft.com/office/drawing/2014/main" id="{0E218DEA-C096-4B44-BD52-C9BA200FE1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54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B3F41A-B518-4ED2-BD2A-2630F571EA34}" type="datetime1">
              <a:rPr lang="en-US" smtClean="0">
                <a:solidFill>
                  <a:prstClr val="black">
                    <a:tint val="75000"/>
                  </a:prstClr>
                </a:solidFill>
              </a:rPr>
              <a:t>5/20/2018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10" name="Picture 9">
            <a:extLst>
              <a:ext uri="{FF2B5EF4-FFF2-40B4-BE49-F238E27FC236}">
                <a16:creationId xmlns:a16="http://schemas.microsoft.com/office/drawing/2014/main" id="{0B3F7C5D-8415-4ACD-881D-3746F55502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056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C4C83C-63AA-4E1A-B39E-13E1BA402767}" type="datetime1">
              <a:rPr lang="en-US" smtClean="0">
                <a:solidFill>
                  <a:prstClr val="black">
                    <a:tint val="75000"/>
                  </a:prstClr>
                </a:solidFill>
              </a:rPr>
              <a:t>5/20/2018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6" name="Picture 5">
            <a:extLst>
              <a:ext uri="{FF2B5EF4-FFF2-40B4-BE49-F238E27FC236}">
                <a16:creationId xmlns:a16="http://schemas.microsoft.com/office/drawing/2014/main" id="{5AC750A6-F0D6-495D-938D-6B166FF8B8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6702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E8A7D-0C9E-4158-BD17-4958662D7106}" type="datetime1">
              <a:rPr lang="en-US" smtClean="0">
                <a:solidFill>
                  <a:prstClr val="black">
                    <a:tint val="75000"/>
                  </a:prstClr>
                </a:solidFill>
              </a:rPr>
              <a:t>5/20/2018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5" name="Picture 4">
            <a:extLst>
              <a:ext uri="{FF2B5EF4-FFF2-40B4-BE49-F238E27FC236}">
                <a16:creationId xmlns:a16="http://schemas.microsoft.com/office/drawing/2014/main" id="{4DD585A1-C498-4605-80DC-2390A258F0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09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EB1900-E03E-4653-9427-DE696F879125}" type="datetime1">
              <a:rPr lang="en-US" smtClean="0">
                <a:solidFill>
                  <a:prstClr val="black">
                    <a:tint val="75000"/>
                  </a:prstClr>
                </a:solidFill>
              </a:rPr>
              <a:t>5/20/2018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625720"/>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EB1900-E03E-4653-9427-DE696F879125}" type="datetime1">
              <a:rPr lang="en-US" smtClean="0">
                <a:solidFill>
                  <a:prstClr val="black">
                    <a:tint val="75000"/>
                  </a:prstClr>
                </a:solidFill>
              </a:rPr>
              <a:t>5/20/2018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2011107"/>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B1900-E03E-4653-9427-DE696F879125}" type="datetime1">
              <a:rPr lang="en-US" smtClean="0">
                <a:solidFill>
                  <a:prstClr val="black">
                    <a:tint val="75000"/>
                  </a:prstClr>
                </a:solidFill>
              </a:rPr>
              <a:t>5/20/2018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040957"/>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668" r:id="rId12"/>
    <p:sldLayoutId id="2147483789"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kamburu@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 Id="rId5" Type="http://schemas.openxmlformats.org/officeDocument/2006/relationships/image" Target="../media/image60.png"/><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pidal-gw.dsc.soic.indiana.edu/" TargetMode="External"/><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png"/></Relationships>
</file>

<file path=ppt/slides/_rels/slide63.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70.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150.png"/><Relationship Id="rId4" Type="http://schemas.openxmlformats.org/officeDocument/2006/relationships/image" Target="../media/image140.png"/></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22.png"/><Relationship Id="rId4" Type="http://schemas.openxmlformats.org/officeDocument/2006/relationships/image" Target="../media/image74.png"/></Relationships>
</file>

<file path=ppt/slides/_rels/slide7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7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83.png"/><Relationship Id="rId4" Type="http://schemas.openxmlformats.org/officeDocument/2006/relationships/image" Target="../media/image8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2900" y="861611"/>
            <a:ext cx="9333186" cy="2387600"/>
          </a:xfrm>
        </p:spPr>
        <p:txBody>
          <a:bodyPr>
            <a:noAutofit/>
          </a:bodyPr>
          <a:lstStyle/>
          <a:p>
            <a:r>
              <a:rPr lang="en-US" sz="4000" dirty="0">
                <a:latin typeface="+mn-lt"/>
              </a:rPr>
              <a:t>Towards HPC and Big Data Convergence in a</a:t>
            </a:r>
            <a:br>
              <a:rPr lang="en-US" sz="4000" dirty="0">
                <a:latin typeface="+mn-lt"/>
              </a:rPr>
            </a:br>
            <a:r>
              <a:rPr lang="en-US" sz="4000" dirty="0">
                <a:latin typeface="+mn-lt"/>
              </a:rPr>
              <a:t>Component Based Approach</a:t>
            </a:r>
            <a:endParaRPr lang="en-US" sz="1050" dirty="0">
              <a:solidFill>
                <a:schemeClr val="bg1"/>
              </a:solidFill>
              <a:latin typeface="+mn-lt"/>
            </a:endParaRPr>
          </a:p>
        </p:txBody>
      </p:sp>
      <p:sp>
        <p:nvSpPr>
          <p:cNvPr id="3" name="Subtitle 2"/>
          <p:cNvSpPr>
            <a:spLocks noGrp="1"/>
          </p:cNvSpPr>
          <p:nvPr>
            <p:ph type="subTitle" idx="1"/>
          </p:nvPr>
        </p:nvSpPr>
        <p:spPr>
          <a:xfrm>
            <a:off x="1524000" y="4121692"/>
            <a:ext cx="9144000" cy="1136108"/>
          </a:xfrm>
        </p:spPr>
        <p:txBody>
          <a:bodyPr>
            <a:normAutofit/>
          </a:bodyPr>
          <a:lstStyle/>
          <a:p>
            <a:r>
              <a:rPr lang="en-US" sz="2000" dirty="0"/>
              <a:t>`</a:t>
            </a:r>
          </a:p>
        </p:txBody>
      </p:sp>
      <p:sp>
        <p:nvSpPr>
          <p:cNvPr id="10" name="Slide Number Placeholder 9">
            <a:extLst>
              <a:ext uri="{FF2B5EF4-FFF2-40B4-BE49-F238E27FC236}">
                <a16:creationId xmlns:a16="http://schemas.microsoft.com/office/drawing/2014/main" id="{B257B7EA-FD4F-4265-92C1-EF899C9715D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a:t>
            </a:fld>
            <a:endParaRPr lang="en-US">
              <a:solidFill>
                <a:prstClr val="black">
                  <a:tint val="75000"/>
                </a:prstClr>
              </a:solidFill>
            </a:endParaRPr>
          </a:p>
        </p:txBody>
      </p:sp>
      <p:sp>
        <p:nvSpPr>
          <p:cNvPr id="6" name="AutoShape 2" descr="http://icnc-fskd.guet.cn/icnc_fskd/images/2.jpg">
            <a:extLst>
              <a:ext uri="{FF2B5EF4-FFF2-40B4-BE49-F238E27FC236}">
                <a16:creationId xmlns:a16="http://schemas.microsoft.com/office/drawing/2014/main" id="{3214D794-0A14-4F14-832C-E0E3C249B71E}"/>
              </a:ext>
            </a:extLst>
          </p:cNvPr>
          <p:cNvSpPr>
            <a:spLocks noChangeAspect="1" noChangeArrowheads="1"/>
          </p:cNvSpPr>
          <p:nvPr/>
        </p:nvSpPr>
        <p:spPr bwMode="auto">
          <a:xfrm>
            <a:off x="5943600" y="328814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Rectangle 3">
            <a:extLst>
              <a:ext uri="{FF2B5EF4-FFF2-40B4-BE49-F238E27FC236}">
                <a16:creationId xmlns:a16="http://schemas.microsoft.com/office/drawing/2014/main" id="{6ED00E1E-723F-4497-B46A-9D6B4B743B2E}"/>
              </a:ext>
            </a:extLst>
          </p:cNvPr>
          <p:cNvSpPr/>
          <p:nvPr/>
        </p:nvSpPr>
        <p:spPr>
          <a:xfrm>
            <a:off x="317434" y="3366007"/>
            <a:ext cx="10896995" cy="3354765"/>
          </a:xfrm>
          <a:prstGeom prst="rect">
            <a:avLst/>
          </a:prstGeom>
        </p:spPr>
        <p:txBody>
          <a:bodyPr wrap="square">
            <a:spAutoFit/>
          </a:bodyPr>
          <a:lstStyle/>
          <a:p>
            <a:pPr lvl="0" algn="ctr" defTabSz="457200">
              <a:defRPr/>
            </a:pPr>
            <a:r>
              <a:rPr lang="en-US" sz="2000" dirty="0">
                <a:cs typeface="Times New Roman" pitchFamily="18" charset="0"/>
              </a:rPr>
              <a:t>Supun </a:t>
            </a:r>
            <a:r>
              <a:rPr lang="en-US" sz="2000" dirty="0" err="1">
                <a:cs typeface="Times New Roman" pitchFamily="18" charset="0"/>
              </a:rPr>
              <a:t>Kamburugamuve</a:t>
            </a:r>
            <a:endParaRPr lang="en-US" sz="2000" dirty="0"/>
          </a:p>
          <a:p>
            <a:pPr lvl="0" algn="ctr" defTabSz="457200">
              <a:defRPr/>
            </a:pPr>
            <a:r>
              <a:rPr lang="en-US" sz="2000" dirty="0"/>
              <a:t>May 14, 2018</a:t>
            </a:r>
          </a:p>
          <a:p>
            <a:pPr lvl="0" algn="ctr" defTabSz="457200">
              <a:defRPr/>
            </a:pPr>
            <a:r>
              <a:rPr lang="en-US" sz="2000" dirty="0"/>
              <a:t>Indiana University</a:t>
            </a:r>
          </a:p>
          <a:p>
            <a:pPr lvl="0" algn="ctr" defTabSz="457200">
              <a:defRPr/>
            </a:pPr>
            <a:r>
              <a:rPr lang="en-US" sz="2000" dirty="0"/>
              <a:t>Indiana University Bloomington</a:t>
            </a:r>
          </a:p>
          <a:p>
            <a:pPr lvl="0" algn="ctr" defTabSz="457200">
              <a:defRPr/>
            </a:pPr>
            <a:r>
              <a:rPr lang="en-US" dirty="0">
                <a:solidFill>
                  <a:schemeClr val="bg1"/>
                </a:solidFill>
                <a:latin typeface="Arial"/>
                <a:hlinkClick r:id="rId3"/>
              </a:rPr>
              <a:t>skamburu@indiana.edu</a:t>
            </a:r>
            <a:endParaRPr lang="en-US" dirty="0">
              <a:solidFill>
                <a:schemeClr val="bg1"/>
              </a:solidFill>
              <a:latin typeface="Arial"/>
            </a:endParaRPr>
          </a:p>
          <a:p>
            <a:pPr lvl="0" algn="ctr" defTabSz="457200">
              <a:defRPr/>
            </a:pPr>
            <a:endParaRPr lang="en-US" dirty="0">
              <a:solidFill>
                <a:schemeClr val="bg1"/>
              </a:solidFill>
              <a:latin typeface="Arial"/>
            </a:endParaRPr>
          </a:p>
          <a:p>
            <a:pPr algn="ctr" defTabSz="457200">
              <a:defRPr/>
            </a:pPr>
            <a:r>
              <a:rPr lang="en-US" sz="2000" dirty="0"/>
              <a:t>Advisor: Distinguished Professor. Geoffrey Fox</a:t>
            </a:r>
          </a:p>
          <a:p>
            <a:pPr algn="ctr" defTabSz="457200">
              <a:defRPr/>
            </a:pPr>
            <a:r>
              <a:rPr lang="en-US" sz="2000" dirty="0"/>
              <a:t>Committee: Professor. Judy </a:t>
            </a:r>
            <a:r>
              <a:rPr lang="en-US" sz="2000" dirty="0" err="1"/>
              <a:t>Qiu</a:t>
            </a:r>
            <a:r>
              <a:rPr lang="en-US" sz="2000" dirty="0"/>
              <a:t>, Professor. Martin </a:t>
            </a:r>
            <a:r>
              <a:rPr lang="en-US" sz="2000" dirty="0" err="1"/>
              <a:t>Swany</a:t>
            </a:r>
            <a:r>
              <a:rPr lang="en-US" sz="2000" dirty="0"/>
              <a:t>, </a:t>
            </a:r>
          </a:p>
          <a:p>
            <a:pPr algn="ctr" defTabSz="457200">
              <a:defRPr/>
            </a:pPr>
            <a:r>
              <a:rPr lang="en-US" sz="2000" dirty="0"/>
              <a:t>Professor. </a:t>
            </a:r>
            <a:r>
              <a:rPr lang="en-US" sz="2000" dirty="0" err="1"/>
              <a:t>Minje</a:t>
            </a:r>
            <a:r>
              <a:rPr lang="en-US" sz="2000" dirty="0"/>
              <a:t> Kim, Professor. Ryan Newton</a:t>
            </a:r>
          </a:p>
          <a:p>
            <a:pPr lvl="0" algn="ctr" defTabSz="457200">
              <a:defRPr/>
            </a:pPr>
            <a:endParaRPr lang="en-US" dirty="0">
              <a:solidFill>
                <a:schemeClr val="bg1"/>
              </a:solidFill>
              <a:latin typeface="Arial"/>
            </a:endParaRPr>
          </a:p>
          <a:p>
            <a:pPr lvl="0" algn="ctr" defTabSz="457200">
              <a:defRPr/>
            </a:pPr>
            <a:endParaRPr lang="en-US" dirty="0">
              <a:solidFill>
                <a:schemeClr val="bg1"/>
              </a:solidFill>
              <a:latin typeface="Arial"/>
            </a:endParaRPr>
          </a:p>
        </p:txBody>
      </p:sp>
    </p:spTree>
    <p:extLst>
      <p:ext uri="{BB962C8B-B14F-4D97-AF65-F5344CB8AC3E}">
        <p14:creationId xmlns:p14="http://schemas.microsoft.com/office/powerpoint/2010/main" val="224901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Time Series Data Visualization (US Stock data)</a:t>
            </a:r>
          </a:p>
        </p:txBody>
      </p:sp>
      <p:sp>
        <p:nvSpPr>
          <p:cNvPr id="3" name="Content Placeholder 2"/>
          <p:cNvSpPr>
            <a:spLocks noGrp="1"/>
          </p:cNvSpPr>
          <p:nvPr>
            <p:ph idx="1"/>
          </p:nvPr>
        </p:nvSpPr>
        <p:spPr>
          <a:xfrm>
            <a:off x="820431" y="1541356"/>
            <a:ext cx="6999265" cy="4351338"/>
          </a:xfrm>
        </p:spPr>
        <p:txBody>
          <a:bodyPr>
            <a:normAutofit/>
          </a:bodyPr>
          <a:lstStyle/>
          <a:p>
            <a:r>
              <a:rPr lang="en-US" sz="2000" dirty="0"/>
              <a:t>Input is a set of items with values at each time step</a:t>
            </a:r>
          </a:p>
          <a:p>
            <a:r>
              <a:rPr lang="en-US" sz="2000" dirty="0"/>
              <a:t>Segment the time series data into time windows</a:t>
            </a:r>
          </a:p>
          <a:p>
            <a:r>
              <a:rPr lang="en-US" sz="2000" dirty="0"/>
              <a:t>Define a distance metric between items in a given time window</a:t>
            </a:r>
          </a:p>
          <a:p>
            <a:pPr lvl="1"/>
            <a:r>
              <a:rPr lang="en-US" sz="1800" dirty="0"/>
              <a:t>Correlation</a:t>
            </a:r>
          </a:p>
          <a:p>
            <a:r>
              <a:rPr lang="en-US" sz="2000" dirty="0"/>
              <a:t>Apply dimension reduction to map these distances to 3D</a:t>
            </a:r>
          </a:p>
          <a:p>
            <a:pPr lvl="1"/>
            <a:r>
              <a:rPr lang="en-US" sz="1800" dirty="0"/>
              <a:t>Multidimensional Scaling</a:t>
            </a:r>
          </a:p>
          <a:p>
            <a:r>
              <a:rPr lang="en-US" sz="2000" dirty="0"/>
              <a:t>Align the 3D points of consecutive time windows so that they can be visualized</a:t>
            </a:r>
          </a:p>
          <a:p>
            <a:r>
              <a:rPr lang="en-US" sz="2000" dirty="0"/>
              <a:t>Visualize the data as a moving plot</a:t>
            </a:r>
          </a:p>
          <a:p>
            <a:pPr lvl="1"/>
            <a:r>
              <a:rPr lang="en-US" sz="1800" dirty="0"/>
              <a:t>WebPlotViz</a:t>
            </a:r>
          </a:p>
          <a:p>
            <a:endParaRPr lang="en-US" sz="1800" dirty="0"/>
          </a:p>
          <a:p>
            <a:endParaRPr lang="en-US" sz="1800" dirty="0"/>
          </a:p>
          <a:p>
            <a:endParaRPr lang="en-US" sz="1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3395" y="620968"/>
            <a:ext cx="3806706" cy="4861266"/>
          </a:xfrm>
          <a:prstGeom prst="rect">
            <a:avLst/>
          </a:prstGeom>
        </p:spPr>
      </p:pic>
      <p:sp>
        <p:nvSpPr>
          <p:cNvPr id="4" name="TextBox 3"/>
          <p:cNvSpPr txBox="1"/>
          <p:nvPr/>
        </p:nvSpPr>
        <p:spPr>
          <a:xfrm>
            <a:off x="8400162" y="5482234"/>
            <a:ext cx="2861296" cy="646331"/>
          </a:xfrm>
          <a:prstGeom prst="rect">
            <a:avLst/>
          </a:prstGeom>
          <a:noFill/>
        </p:spPr>
        <p:txBody>
          <a:bodyPr wrap="none" rtlCol="0">
            <a:spAutoFit/>
          </a:bodyPr>
          <a:lstStyle/>
          <a:p>
            <a:pPr algn="ctr"/>
            <a:r>
              <a:rPr lang="en-US" dirty="0"/>
              <a:t>Scripted Workflow</a:t>
            </a:r>
          </a:p>
          <a:p>
            <a:pPr algn="ctr"/>
            <a:r>
              <a:rPr lang="en-US" dirty="0"/>
              <a:t>MPI Based parallel programs</a:t>
            </a:r>
          </a:p>
        </p:txBody>
      </p:sp>
    </p:spTree>
    <p:extLst>
      <p:ext uri="{BB962C8B-B14F-4D97-AF65-F5344CB8AC3E}">
        <p14:creationId xmlns:p14="http://schemas.microsoft.com/office/powerpoint/2010/main" val="260582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Stocks through time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03546" y="3734860"/>
            <a:ext cx="3466840" cy="169875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0636" y="3734860"/>
            <a:ext cx="3338530" cy="1620300"/>
          </a:xfrm>
          <a:prstGeom prst="rect">
            <a:avLst/>
          </a:prstGeom>
        </p:spPr>
      </p:pic>
      <p:pic>
        <p:nvPicPr>
          <p:cNvPr id="7"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6941" y="1583908"/>
            <a:ext cx="3125920" cy="166197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5675" y="1610006"/>
            <a:ext cx="3084731" cy="1635879"/>
          </a:xfrm>
          <a:prstGeom prst="rect">
            <a:avLst/>
          </a:prstGeom>
        </p:spPr>
      </p:pic>
      <p:sp>
        <p:nvSpPr>
          <p:cNvPr id="3" name="TextBox 2"/>
          <p:cNvSpPr txBox="1"/>
          <p:nvPr/>
        </p:nvSpPr>
        <p:spPr>
          <a:xfrm>
            <a:off x="7559080" y="5553254"/>
            <a:ext cx="1271054" cy="369332"/>
          </a:xfrm>
          <a:prstGeom prst="rect">
            <a:avLst/>
          </a:prstGeom>
          <a:noFill/>
        </p:spPr>
        <p:txBody>
          <a:bodyPr wrap="none" rtlCol="0">
            <a:spAutoFit/>
          </a:bodyPr>
          <a:lstStyle/>
          <a:p>
            <a:r>
              <a:rPr lang="en-US" dirty="0"/>
              <a:t>Trajectories</a:t>
            </a:r>
          </a:p>
        </p:txBody>
      </p:sp>
      <p:sp>
        <p:nvSpPr>
          <p:cNvPr id="10" name="TextBox 9"/>
          <p:cNvSpPr txBox="1"/>
          <p:nvPr/>
        </p:nvSpPr>
        <p:spPr>
          <a:xfrm>
            <a:off x="766134" y="1526478"/>
            <a:ext cx="370735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1 Year time window with 7 day and 1 Day shifts</a:t>
            </a:r>
          </a:p>
          <a:p>
            <a:pPr marL="285750" indent="-285750">
              <a:buFont typeface="Arial" panose="020B0604020202020204" pitchFamily="34" charset="0"/>
              <a:buChar char="•"/>
            </a:pPr>
            <a:r>
              <a:rPr lang="en-US" sz="2400" dirty="0"/>
              <a:t>About 7000 stocks for each time window</a:t>
            </a:r>
          </a:p>
          <a:p>
            <a:pPr marL="285750" indent="-285750">
              <a:buFont typeface="Arial" panose="020B0604020202020204" pitchFamily="34" charset="0"/>
              <a:buChar char="•"/>
            </a:pPr>
            <a:r>
              <a:rPr lang="en-US" sz="2400" dirty="0"/>
              <a:t>Cluster based on ETFs, stock value changes</a:t>
            </a:r>
          </a:p>
          <a:p>
            <a:pPr marL="285750" indent="-285750">
              <a:buFont typeface="Arial" panose="020B0604020202020204" pitchFamily="34" charset="0"/>
              <a:buChar char="•"/>
            </a:pPr>
            <a:r>
              <a:rPr lang="en-US" sz="2400" dirty="0"/>
              <a:t>Trajectories to visualize the movement of stocks through time</a:t>
            </a:r>
          </a:p>
          <a:p>
            <a:pPr marL="285750" indent="-285750">
              <a:buFont typeface="Arial" panose="020B0604020202020204" pitchFamily="34" charset="0"/>
              <a:buChar char="•"/>
            </a:pPr>
            <a:r>
              <a:rPr lang="en-US" sz="2400" dirty="0"/>
              <a:t>For 7 days shifts, 570 data segments, for 1 day shifts 2500 data segments</a:t>
            </a:r>
          </a:p>
        </p:txBody>
      </p:sp>
    </p:spTree>
    <p:extLst>
      <p:ext uri="{BB962C8B-B14F-4D97-AF65-F5344CB8AC3E}">
        <p14:creationId xmlns:p14="http://schemas.microsoft.com/office/powerpoint/2010/main" val="1737318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Statement </a:t>
            </a:r>
          </a:p>
        </p:txBody>
      </p:sp>
      <p:sp>
        <p:nvSpPr>
          <p:cNvPr id="3" name="Content Placeholder 2"/>
          <p:cNvSpPr>
            <a:spLocks noGrp="1"/>
          </p:cNvSpPr>
          <p:nvPr>
            <p:ph idx="1"/>
          </p:nvPr>
        </p:nvSpPr>
        <p:spPr/>
        <p:txBody>
          <a:bodyPr/>
          <a:lstStyle/>
          <a:p>
            <a:pPr marL="0" indent="0" algn="ctr">
              <a:buNone/>
            </a:pPr>
            <a:r>
              <a:rPr lang="en-US" sz="3200" dirty="0"/>
              <a:t>No existing framework is suitable for executing complete applications efficiently</a:t>
            </a:r>
          </a:p>
          <a:p>
            <a:pPr marL="0" indent="0" algn="ctr">
              <a:buNone/>
            </a:pPr>
            <a:endParaRPr lang="en-US" dirty="0"/>
          </a:p>
          <a:p>
            <a:pPr marL="0" indent="0">
              <a:buNone/>
            </a:pPr>
            <a:r>
              <a:rPr lang="en-US" dirty="0"/>
              <a:t>MPI suitable for parallel applications</a:t>
            </a:r>
          </a:p>
          <a:p>
            <a:pPr marL="0" indent="0">
              <a:buNone/>
            </a:pPr>
            <a:r>
              <a:rPr lang="en-US" dirty="0"/>
              <a:t>Big data tools are suitable for data processing</a:t>
            </a:r>
          </a:p>
          <a:p>
            <a:pPr marL="0" indent="0">
              <a:buNone/>
            </a:pPr>
            <a:r>
              <a:rPr lang="en-US" dirty="0"/>
              <a:t>Seamless integration is difficult between MPI and big data tools</a:t>
            </a:r>
          </a:p>
          <a:p>
            <a:pPr marL="0" indent="0">
              <a:buNone/>
            </a:pPr>
            <a:r>
              <a:rPr lang="en-US" dirty="0"/>
              <a:t>Cannot support Streaming, Data Processing and Machine Learning in a single environment</a:t>
            </a:r>
          </a:p>
          <a:p>
            <a:endParaRPr lang="en-US" dirty="0"/>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3452107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12763"/>
            <a:ext cx="9144000" cy="2387600"/>
          </a:xfrm>
        </p:spPr>
        <p:txBody>
          <a:bodyPr/>
          <a:lstStyle/>
          <a:p>
            <a:r>
              <a:rPr lang="en-US" dirty="0"/>
              <a:t>HPC Integration to Big Data</a:t>
            </a:r>
          </a:p>
        </p:txBody>
      </p:sp>
      <p:sp>
        <p:nvSpPr>
          <p:cNvPr id="6" name="Subtitle 5"/>
          <p:cNvSpPr>
            <a:spLocks noGrp="1"/>
          </p:cNvSpPr>
          <p:nvPr>
            <p:ph type="subTitle" idx="1"/>
          </p:nvPr>
        </p:nvSpPr>
        <p:spPr>
          <a:xfrm>
            <a:off x="2044262" y="3581017"/>
            <a:ext cx="8103476" cy="1655762"/>
          </a:xfrm>
        </p:spPr>
        <p:txBody>
          <a:bodyPr>
            <a:noAutofit/>
          </a:bodyPr>
          <a:lstStyle/>
          <a:p>
            <a:r>
              <a:rPr lang="en-US" sz="3200" dirty="0"/>
              <a:t>Apache Storm Communication Improvements</a:t>
            </a:r>
          </a:p>
          <a:p>
            <a:endParaRPr lang="en-US" sz="3200" dirty="0"/>
          </a:p>
          <a:p>
            <a:r>
              <a:rPr lang="en-US" sz="3200" dirty="0"/>
              <a:t>Integration of InfiniBand and Omni-Path to Apache Heron</a:t>
            </a: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3957248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4481" y="2351475"/>
            <a:ext cx="5219552" cy="2154101"/>
          </a:xfrm>
          <a:prstGeom prst="rect">
            <a:avLst/>
          </a:prstGeom>
        </p:spPr>
      </p:pic>
      <p:sp>
        <p:nvSpPr>
          <p:cNvPr id="2" name="Title 1"/>
          <p:cNvSpPr>
            <a:spLocks noGrp="1"/>
          </p:cNvSpPr>
          <p:nvPr>
            <p:ph type="title"/>
          </p:nvPr>
        </p:nvSpPr>
        <p:spPr/>
        <p:txBody>
          <a:bodyPr>
            <a:normAutofit/>
          </a:bodyPr>
          <a:lstStyle/>
          <a:p>
            <a:r>
              <a:rPr lang="en-US" sz="4000" dirty="0"/>
              <a:t>Apache Storm Memory Mapped Communications  </a:t>
            </a:r>
          </a:p>
        </p:txBody>
      </p:sp>
      <p:sp>
        <p:nvSpPr>
          <p:cNvPr id="5" name="TextBox 4"/>
          <p:cNvSpPr txBox="1"/>
          <p:nvPr/>
        </p:nvSpPr>
        <p:spPr>
          <a:xfrm>
            <a:off x="6443407" y="2862363"/>
            <a:ext cx="1723685" cy="1600438"/>
          </a:xfrm>
          <a:prstGeom prst="rect">
            <a:avLst/>
          </a:prstGeom>
          <a:noFill/>
        </p:spPr>
        <p:txBody>
          <a:bodyPr wrap="square" rtlCol="0">
            <a:spAutoFit/>
          </a:bodyPr>
          <a:lstStyle/>
          <a:p>
            <a:r>
              <a:rPr lang="en-US" sz="1400" dirty="0"/>
              <a:t>No significant difference </a:t>
            </a:r>
          </a:p>
          <a:p>
            <a:r>
              <a:rPr lang="en-US" sz="1400" dirty="0"/>
              <a:t>because we are using all </a:t>
            </a:r>
          </a:p>
          <a:p>
            <a:r>
              <a:rPr lang="en-US" sz="1400" dirty="0"/>
              <a:t>the workers in the cluster beyond 30 workers</a:t>
            </a:r>
          </a:p>
        </p:txBody>
      </p:sp>
      <p:sp>
        <p:nvSpPr>
          <p:cNvPr id="3" name="TextBox 2"/>
          <p:cNvSpPr txBox="1"/>
          <p:nvPr/>
        </p:nvSpPr>
        <p:spPr>
          <a:xfrm>
            <a:off x="4711311" y="4694949"/>
            <a:ext cx="3028806" cy="954107"/>
          </a:xfrm>
          <a:prstGeom prst="rect">
            <a:avLst/>
          </a:prstGeom>
          <a:noFill/>
        </p:spPr>
        <p:txBody>
          <a:bodyPr wrap="square" rtlCol="0">
            <a:spAutoFit/>
          </a:bodyPr>
          <a:lstStyle/>
          <a:p>
            <a:pPr algn="ctr"/>
            <a:r>
              <a:rPr lang="en-US" sz="1400" dirty="0"/>
              <a:t>Y axis shows the difference in latency of default TCP implementation and shared memory based implementation (TCP - SHM)</a:t>
            </a:r>
          </a:p>
        </p:txBody>
      </p:sp>
      <p:sp>
        <p:nvSpPr>
          <p:cNvPr id="6" name="TextBox 5"/>
          <p:cNvSpPr txBox="1"/>
          <p:nvPr/>
        </p:nvSpPr>
        <p:spPr>
          <a:xfrm>
            <a:off x="1907333" y="1690688"/>
            <a:ext cx="4106333" cy="646331"/>
          </a:xfrm>
          <a:prstGeom prst="rect">
            <a:avLst/>
          </a:prstGeom>
          <a:noFill/>
        </p:spPr>
        <p:txBody>
          <a:bodyPr wrap="square" rtlCol="0">
            <a:spAutoFit/>
          </a:bodyPr>
          <a:lstStyle/>
          <a:p>
            <a:pPr algn="ctr"/>
            <a:r>
              <a:rPr lang="en-US" dirty="0"/>
              <a:t>Relative Importance of Shared Memory Communication to TCP</a:t>
            </a:r>
          </a:p>
        </p:txBody>
      </p:sp>
      <p:sp>
        <p:nvSpPr>
          <p:cNvPr id="14" name="Rectangle 13"/>
          <p:cNvSpPr/>
          <p:nvPr/>
        </p:nvSpPr>
        <p:spPr>
          <a:xfrm>
            <a:off x="1755368" y="4807469"/>
            <a:ext cx="3149600" cy="307777"/>
          </a:xfrm>
          <a:prstGeom prst="rect">
            <a:avLst/>
          </a:prstGeom>
        </p:spPr>
        <p:txBody>
          <a:bodyPr wrap="square">
            <a:spAutoFit/>
          </a:bodyPr>
          <a:lstStyle/>
          <a:p>
            <a:pPr algn="ctr"/>
            <a:r>
              <a:rPr lang="en-US" sz="1400" dirty="0"/>
              <a:t>Default TCP implementation Latency</a:t>
            </a:r>
          </a:p>
        </p:txBody>
      </p:sp>
      <p:sp>
        <p:nvSpPr>
          <p:cNvPr id="8" name="TextBox 7"/>
          <p:cNvSpPr txBox="1"/>
          <p:nvPr/>
        </p:nvSpPr>
        <p:spPr>
          <a:xfrm>
            <a:off x="204931" y="2467109"/>
            <a:ext cx="1914832" cy="954107"/>
          </a:xfrm>
          <a:prstGeom prst="rect">
            <a:avLst/>
          </a:prstGeom>
          <a:noFill/>
        </p:spPr>
        <p:txBody>
          <a:bodyPr wrap="square" rtlCol="0">
            <a:spAutoFit/>
          </a:bodyPr>
          <a:lstStyle/>
          <a:p>
            <a:r>
              <a:rPr lang="en-US" sz="1400" dirty="0"/>
              <a:t>A topology with communications going through all the workers arranged in a line</a:t>
            </a:r>
          </a:p>
        </p:txBody>
      </p:sp>
      <p:cxnSp>
        <p:nvCxnSpPr>
          <p:cNvPr id="11" name="Straight Arrow Connector 10"/>
          <p:cNvCxnSpPr/>
          <p:nvPr/>
        </p:nvCxnSpPr>
        <p:spPr>
          <a:xfrm flipH="1">
            <a:off x="5210889" y="3291681"/>
            <a:ext cx="1319666" cy="130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40891" y="5385206"/>
            <a:ext cx="3576044" cy="369332"/>
          </a:xfrm>
          <a:prstGeom prst="rect">
            <a:avLst/>
          </a:prstGeom>
          <a:noFill/>
        </p:spPr>
        <p:txBody>
          <a:bodyPr wrap="none" rtlCol="0">
            <a:spAutoFit/>
          </a:bodyPr>
          <a:lstStyle/>
          <a:p>
            <a:r>
              <a:rPr lang="en-US" dirty="0"/>
              <a:t>About 25% reduction for 32 workers</a:t>
            </a:r>
          </a:p>
        </p:txBody>
      </p:sp>
      <p:grpSp>
        <p:nvGrpSpPr>
          <p:cNvPr id="13" name="Group 12"/>
          <p:cNvGrpSpPr/>
          <p:nvPr/>
        </p:nvGrpSpPr>
        <p:grpSpPr>
          <a:xfrm>
            <a:off x="8204472" y="1834577"/>
            <a:ext cx="3149328" cy="1109585"/>
            <a:chOff x="1877998" y="2406024"/>
            <a:chExt cx="4573392" cy="1877365"/>
          </a:xfrm>
        </p:grpSpPr>
        <p:sp>
          <p:nvSpPr>
            <p:cNvPr id="15" name="Oval 14"/>
            <p:cNvSpPr/>
            <p:nvPr/>
          </p:nvSpPr>
          <p:spPr>
            <a:xfrm>
              <a:off x="4272867" y="2406024"/>
              <a:ext cx="358877" cy="349045"/>
            </a:xfrm>
            <a:prstGeom prst="ellipse">
              <a:avLst/>
            </a:prstGeom>
            <a:solidFill>
              <a:schemeClr val="bg2"/>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b="1" dirty="0"/>
                <a:t>W</a:t>
              </a:r>
            </a:p>
          </p:txBody>
        </p:sp>
        <p:sp>
          <p:nvSpPr>
            <p:cNvPr id="16" name="Oval 15"/>
            <p:cNvSpPr/>
            <p:nvPr/>
          </p:nvSpPr>
          <p:spPr>
            <a:xfrm>
              <a:off x="4271365" y="2898107"/>
              <a:ext cx="360379" cy="350505"/>
            </a:xfrm>
            <a:prstGeom prst="ellipse">
              <a:avLst/>
            </a:prstGeom>
            <a:solidFill>
              <a:schemeClr val="bg2"/>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b="1" dirty="0"/>
                <a:t>W</a:t>
              </a:r>
            </a:p>
          </p:txBody>
        </p:sp>
        <p:sp>
          <p:nvSpPr>
            <p:cNvPr id="17" name="Oval 16"/>
            <p:cNvSpPr/>
            <p:nvPr/>
          </p:nvSpPr>
          <p:spPr>
            <a:xfrm>
              <a:off x="4273618" y="3376163"/>
              <a:ext cx="358126" cy="348314"/>
            </a:xfrm>
            <a:prstGeom prst="ellipse">
              <a:avLst/>
            </a:prstGeom>
            <a:solidFill>
              <a:schemeClr val="bg2"/>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b="1" dirty="0"/>
                <a:t>W</a:t>
              </a:r>
            </a:p>
          </p:txBody>
        </p:sp>
        <p:cxnSp>
          <p:nvCxnSpPr>
            <p:cNvPr id="18" name="Straight Connector 17"/>
            <p:cNvCxnSpPr>
              <a:stCxn id="15" idx="4"/>
              <a:endCxn id="16" idx="0"/>
            </p:cNvCxnSpPr>
            <p:nvPr/>
          </p:nvCxnSpPr>
          <p:spPr>
            <a:xfrm flipH="1">
              <a:off x="4451555" y="2755069"/>
              <a:ext cx="751" cy="14303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6" idx="4"/>
              <a:endCxn id="17" idx="0"/>
            </p:cNvCxnSpPr>
            <p:nvPr/>
          </p:nvCxnSpPr>
          <p:spPr>
            <a:xfrm>
              <a:off x="4451555" y="3248612"/>
              <a:ext cx="1126" cy="12755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618625" y="2904621"/>
              <a:ext cx="356065" cy="346310"/>
            </a:xfrm>
            <a:prstGeom prst="ellipse">
              <a:avLst/>
            </a:prstGeom>
            <a:solidFill>
              <a:schemeClr val="bg2"/>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b="1" dirty="0"/>
                <a:t>B</a:t>
              </a:r>
            </a:p>
          </p:txBody>
        </p:sp>
        <p:sp>
          <p:nvSpPr>
            <p:cNvPr id="21" name="Oval 20"/>
            <p:cNvSpPr/>
            <p:nvPr/>
          </p:nvSpPr>
          <p:spPr>
            <a:xfrm>
              <a:off x="3092215" y="2900616"/>
              <a:ext cx="355220" cy="345488"/>
            </a:xfrm>
            <a:prstGeom prst="ellipse">
              <a:avLst/>
            </a:prstGeom>
            <a:solidFill>
              <a:schemeClr val="bg2"/>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b="1" dirty="0"/>
                <a:t>R</a:t>
              </a:r>
            </a:p>
          </p:txBody>
        </p:sp>
        <p:sp>
          <p:nvSpPr>
            <p:cNvPr id="22" name="Oval 21"/>
            <p:cNvSpPr/>
            <p:nvPr/>
          </p:nvSpPr>
          <p:spPr>
            <a:xfrm>
              <a:off x="4894344" y="2900643"/>
              <a:ext cx="355316" cy="345581"/>
            </a:xfrm>
            <a:prstGeom prst="ellipse">
              <a:avLst/>
            </a:prstGeom>
            <a:solidFill>
              <a:schemeClr val="bg2"/>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b="1" dirty="0"/>
                <a:t>G</a:t>
              </a:r>
            </a:p>
          </p:txBody>
        </p:sp>
        <p:cxnSp>
          <p:nvCxnSpPr>
            <p:cNvPr id="23" name="Straight Arrow Connector 22"/>
            <p:cNvCxnSpPr>
              <a:stCxn id="21" idx="6"/>
              <a:endCxn id="20" idx="2"/>
            </p:cNvCxnSpPr>
            <p:nvPr/>
          </p:nvCxnSpPr>
          <p:spPr>
            <a:xfrm>
              <a:off x="3447435" y="3073360"/>
              <a:ext cx="171190" cy="44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0" idx="6"/>
              <a:endCxn id="15" idx="2"/>
            </p:cNvCxnSpPr>
            <p:nvPr/>
          </p:nvCxnSpPr>
          <p:spPr>
            <a:xfrm flipV="1">
              <a:off x="3974690" y="2580547"/>
              <a:ext cx="298177" cy="4972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0" idx="6"/>
              <a:endCxn id="16" idx="2"/>
            </p:cNvCxnSpPr>
            <p:nvPr/>
          </p:nvCxnSpPr>
          <p:spPr>
            <a:xfrm flipV="1">
              <a:off x="3974690" y="3073360"/>
              <a:ext cx="296675" cy="44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0" idx="6"/>
              <a:endCxn id="17" idx="2"/>
            </p:cNvCxnSpPr>
            <p:nvPr/>
          </p:nvCxnSpPr>
          <p:spPr>
            <a:xfrm>
              <a:off x="3974690" y="3077776"/>
              <a:ext cx="298928" cy="4725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6" idx="6"/>
              <a:endCxn id="22" idx="2"/>
            </p:cNvCxnSpPr>
            <p:nvPr/>
          </p:nvCxnSpPr>
          <p:spPr>
            <a:xfrm>
              <a:off x="4631744" y="3073360"/>
              <a:ext cx="262600" cy="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7" idx="6"/>
              <a:endCxn id="22" idx="2"/>
            </p:cNvCxnSpPr>
            <p:nvPr/>
          </p:nvCxnSpPr>
          <p:spPr>
            <a:xfrm flipV="1">
              <a:off x="4631744" y="3073434"/>
              <a:ext cx="262600" cy="4768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5" idx="6"/>
              <a:endCxn id="22" idx="2"/>
            </p:cNvCxnSpPr>
            <p:nvPr/>
          </p:nvCxnSpPr>
          <p:spPr>
            <a:xfrm>
              <a:off x="4631744" y="2580547"/>
              <a:ext cx="262600" cy="4928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1877998" y="2795098"/>
              <a:ext cx="1027176" cy="5579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RabbitMQ</a:t>
              </a:r>
            </a:p>
          </p:txBody>
        </p:sp>
        <p:cxnSp>
          <p:nvCxnSpPr>
            <p:cNvPr id="31" name="Straight Arrow Connector 30"/>
            <p:cNvCxnSpPr/>
            <p:nvPr/>
          </p:nvCxnSpPr>
          <p:spPr>
            <a:xfrm>
              <a:off x="2906676" y="3073359"/>
              <a:ext cx="185539"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5443583" y="2794368"/>
              <a:ext cx="1007807" cy="5579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RabbitMQ</a:t>
              </a:r>
            </a:p>
          </p:txBody>
        </p:sp>
        <p:cxnSp>
          <p:nvCxnSpPr>
            <p:cNvPr id="33" name="Straight Arrow Connector 32"/>
            <p:cNvCxnSpPr>
              <a:stCxn id="22" idx="6"/>
            </p:cNvCxnSpPr>
            <p:nvPr/>
          </p:nvCxnSpPr>
          <p:spPr>
            <a:xfrm flipV="1">
              <a:off x="5249660" y="3073359"/>
              <a:ext cx="193923" cy="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3940614" y="3826189"/>
              <a:ext cx="953730" cy="457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Client</a:t>
              </a:r>
            </a:p>
          </p:txBody>
        </p:sp>
        <p:cxnSp>
          <p:nvCxnSpPr>
            <p:cNvPr id="35" name="Straight Arrow Connector 34"/>
            <p:cNvCxnSpPr>
              <a:stCxn id="34" idx="1"/>
              <a:endCxn id="30" idx="2"/>
            </p:cNvCxnSpPr>
            <p:nvPr/>
          </p:nvCxnSpPr>
          <p:spPr>
            <a:xfrm flipH="1" flipV="1">
              <a:off x="2391586" y="3353079"/>
              <a:ext cx="1549028" cy="7017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2" idx="2"/>
              <a:endCxn id="34" idx="3"/>
            </p:cNvCxnSpPr>
            <p:nvPr/>
          </p:nvCxnSpPr>
          <p:spPr>
            <a:xfrm flipH="1">
              <a:off x="4894344" y="3352349"/>
              <a:ext cx="1053143" cy="7024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8352684" y="3358356"/>
            <a:ext cx="3448902" cy="2246769"/>
          </a:xfrm>
          <a:prstGeom prst="rect">
            <a:avLst/>
          </a:prstGeom>
          <a:noFill/>
        </p:spPr>
        <p:txBody>
          <a:bodyPr wrap="square" rtlCol="0">
            <a:spAutoFit/>
          </a:bodyPr>
          <a:lstStyle/>
          <a:p>
            <a:pPr marL="285750" indent="-285750">
              <a:buFont typeface="Arial" panose="020B0604020202020204" pitchFamily="34" charset="0"/>
              <a:buChar char="•"/>
            </a:pPr>
            <a:r>
              <a:rPr lang="en-US" sz="1400" dirty="0"/>
              <a:t>11 Node cluster</a:t>
            </a:r>
          </a:p>
          <a:p>
            <a:pPr marL="285750" indent="-285750">
              <a:buFont typeface="Arial" panose="020B0604020202020204" pitchFamily="34" charset="0"/>
              <a:buChar char="•"/>
            </a:pPr>
            <a:r>
              <a:rPr lang="en-US" sz="1400" dirty="0"/>
              <a:t>1 Node – Nimbus &amp; </a:t>
            </a:r>
            <a:r>
              <a:rPr lang="en-US" sz="1400" dirty="0" err="1"/>
              <a:t>ZooKeeper</a:t>
            </a:r>
            <a:endParaRPr lang="en-US" sz="1400" dirty="0"/>
          </a:p>
          <a:p>
            <a:pPr marL="285750" indent="-285750">
              <a:buFont typeface="Arial" panose="020B0604020202020204" pitchFamily="34" charset="0"/>
              <a:buChar char="•"/>
            </a:pPr>
            <a:r>
              <a:rPr lang="en-US" sz="1400" dirty="0"/>
              <a:t>1 Node – RabbitMQ </a:t>
            </a:r>
          </a:p>
          <a:p>
            <a:pPr marL="285750" indent="-285750">
              <a:buFont typeface="Arial" panose="020B0604020202020204" pitchFamily="34" charset="0"/>
              <a:buChar char="•"/>
            </a:pPr>
            <a:r>
              <a:rPr lang="en-US" sz="1400" dirty="0"/>
              <a:t>1 Node – Client</a:t>
            </a:r>
          </a:p>
          <a:p>
            <a:pPr marL="285750" indent="-285750">
              <a:buFont typeface="Arial" panose="020B0604020202020204" pitchFamily="34" charset="0"/>
              <a:buChar char="•"/>
            </a:pPr>
            <a:r>
              <a:rPr lang="en-US" sz="1400" dirty="0"/>
              <a:t>8 Nodes – Supervisors with 4 workers each</a:t>
            </a:r>
          </a:p>
          <a:p>
            <a:pPr marL="285750" indent="-285750">
              <a:buFont typeface="Arial" panose="020B0604020202020204" pitchFamily="34" charset="0"/>
              <a:buChar char="•"/>
            </a:pPr>
            <a:r>
              <a:rPr lang="en-US" sz="1400" dirty="0"/>
              <a:t>Client sends messages with the current timestamp, the topology returns a response with the same time stamp. Latency = current time - timestamp</a:t>
            </a:r>
          </a:p>
        </p:txBody>
      </p:sp>
    </p:spTree>
    <p:extLst>
      <p:ext uri="{BB962C8B-B14F-4D97-AF65-F5344CB8AC3E}">
        <p14:creationId xmlns:p14="http://schemas.microsoft.com/office/powerpoint/2010/main" val="3500114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Apache Storm Broadcast</a:t>
            </a:r>
          </a:p>
        </p:txBody>
      </p:sp>
      <p:sp>
        <p:nvSpPr>
          <p:cNvPr id="14" name="Rectangle 13"/>
          <p:cNvSpPr/>
          <p:nvPr/>
        </p:nvSpPr>
        <p:spPr>
          <a:xfrm>
            <a:off x="643318" y="5377357"/>
            <a:ext cx="5831601" cy="646331"/>
          </a:xfrm>
          <a:prstGeom prst="rect">
            <a:avLst/>
          </a:prstGeom>
        </p:spPr>
        <p:txBody>
          <a:bodyPr wrap="square">
            <a:spAutoFit/>
          </a:bodyPr>
          <a:lstStyle/>
          <a:p>
            <a:r>
              <a:rPr lang="en-US" sz="1200" dirty="0"/>
              <a:t>Latency of binary tree, flat tree and bi-directional ring implementations compared to serial implementation. Different lines show varying parallel tasks with TCP communications and shared memory communications(SHM).</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897" y="1932046"/>
            <a:ext cx="5895943" cy="3445311"/>
          </a:xfrm>
          <a:prstGeom prst="rect">
            <a:avLst/>
          </a:prstGeom>
        </p:spPr>
      </p:pic>
      <p:sp>
        <p:nvSpPr>
          <p:cNvPr id="12" name="TextBox 11"/>
          <p:cNvSpPr txBox="1"/>
          <p:nvPr/>
        </p:nvSpPr>
        <p:spPr>
          <a:xfrm>
            <a:off x="1365387" y="1490633"/>
            <a:ext cx="4387462" cy="523220"/>
          </a:xfrm>
          <a:prstGeom prst="rect">
            <a:avLst/>
          </a:prstGeom>
          <a:noFill/>
        </p:spPr>
        <p:txBody>
          <a:bodyPr wrap="square" rtlCol="0">
            <a:spAutoFit/>
          </a:bodyPr>
          <a:lstStyle/>
          <a:p>
            <a:r>
              <a:rPr lang="en-US" sz="1400" dirty="0"/>
              <a:t>Speedup of latency with both TCP based and Shared Memory based communications for different algorithms</a:t>
            </a:r>
          </a:p>
        </p:txBody>
      </p:sp>
      <p:sp>
        <p:nvSpPr>
          <p:cNvPr id="6" name="Rectangle 5"/>
          <p:cNvSpPr/>
          <p:nvPr/>
        </p:nvSpPr>
        <p:spPr>
          <a:xfrm>
            <a:off x="6783228" y="5377356"/>
            <a:ext cx="4463553" cy="646331"/>
          </a:xfrm>
          <a:prstGeom prst="rect">
            <a:avLst/>
          </a:prstGeom>
        </p:spPr>
        <p:txBody>
          <a:bodyPr wrap="square">
            <a:spAutoFit/>
          </a:bodyPr>
          <a:lstStyle/>
          <a:p>
            <a:pPr algn="ctr"/>
            <a:r>
              <a:rPr lang="en-US" sz="1200" dirty="0"/>
              <a:t>Throughput of serial, binary tree, flat tree and ring implementations. Different lines show varying parallel tasks with TCP communications and shared memory communications (SHM)</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5339" y="1918868"/>
            <a:ext cx="4919332" cy="3391667"/>
          </a:xfrm>
          <a:prstGeom prst="rect">
            <a:avLst/>
          </a:prstGeom>
        </p:spPr>
      </p:pic>
      <p:sp>
        <p:nvSpPr>
          <p:cNvPr id="4" name="TextBox 3"/>
          <p:cNvSpPr txBox="1"/>
          <p:nvPr/>
        </p:nvSpPr>
        <p:spPr>
          <a:xfrm>
            <a:off x="8369891" y="1549969"/>
            <a:ext cx="1290225" cy="369332"/>
          </a:xfrm>
          <a:prstGeom prst="rect">
            <a:avLst/>
          </a:prstGeom>
          <a:noFill/>
        </p:spPr>
        <p:txBody>
          <a:bodyPr wrap="none" rtlCol="0">
            <a:spAutoFit/>
          </a:bodyPr>
          <a:lstStyle/>
          <a:p>
            <a:r>
              <a:rPr lang="en-US" dirty="0"/>
              <a:t>Throughput</a:t>
            </a:r>
          </a:p>
        </p:txBody>
      </p:sp>
    </p:spTree>
    <p:extLst>
      <p:ext uri="{BB962C8B-B14F-4D97-AF65-F5344CB8AC3E}">
        <p14:creationId xmlns:p14="http://schemas.microsoft.com/office/powerpoint/2010/main" val="4082734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294" y="207005"/>
            <a:ext cx="10515600" cy="794482"/>
          </a:xfrm>
        </p:spPr>
        <p:txBody>
          <a:bodyPr>
            <a:normAutofit fontScale="90000"/>
          </a:bodyPr>
          <a:lstStyle/>
          <a:p>
            <a:r>
              <a:rPr lang="en-US" dirty="0"/>
              <a:t>Apache Heron High Performance Interconnects</a:t>
            </a:r>
            <a:endParaRPr lang="en-US" b="1" dirty="0">
              <a:latin typeface="+mn-lt"/>
            </a:endParaRPr>
          </a:p>
        </p:txBody>
      </p:sp>
      <p:sp>
        <p:nvSpPr>
          <p:cNvPr id="3" name="Content Placeholder 2"/>
          <p:cNvSpPr>
            <a:spLocks noGrp="1"/>
          </p:cNvSpPr>
          <p:nvPr>
            <p:ph idx="1"/>
          </p:nvPr>
        </p:nvSpPr>
        <p:spPr>
          <a:xfrm>
            <a:off x="247664" y="1194675"/>
            <a:ext cx="2597645" cy="3902348"/>
          </a:xfrm>
        </p:spPr>
        <p:txBody>
          <a:bodyPr>
            <a:normAutofit lnSpcReduction="10000"/>
          </a:bodyPr>
          <a:lstStyle/>
          <a:p>
            <a:r>
              <a:rPr lang="en-US" sz="2400" dirty="0" err="1"/>
              <a:t>Infiniband</a:t>
            </a:r>
            <a:r>
              <a:rPr lang="en-US" sz="2400" dirty="0"/>
              <a:t> &amp; Intel Omni-Path integrations</a:t>
            </a:r>
          </a:p>
          <a:p>
            <a:r>
              <a:rPr lang="en-US" sz="2400" dirty="0"/>
              <a:t>Using </a:t>
            </a:r>
            <a:r>
              <a:rPr lang="en-US" sz="2400" dirty="0" err="1"/>
              <a:t>Libfabric</a:t>
            </a:r>
            <a:r>
              <a:rPr lang="en-US" sz="2400" dirty="0"/>
              <a:t> as a library</a:t>
            </a:r>
          </a:p>
          <a:p>
            <a:r>
              <a:rPr lang="en-US" sz="2400" dirty="0"/>
              <a:t>Natively integrated to Heron through Stream Manager without needing to go through JNI</a:t>
            </a:r>
          </a:p>
          <a:p>
            <a:endParaRPr lang="en-US" sz="2400" dirty="0"/>
          </a:p>
        </p:txBody>
      </p:sp>
      <p:sp>
        <p:nvSpPr>
          <p:cNvPr id="11" name="Slide Number Placeholder 10">
            <a:extLst>
              <a:ext uri="{FF2B5EF4-FFF2-40B4-BE49-F238E27FC236}">
                <a16:creationId xmlns:a16="http://schemas.microsoft.com/office/drawing/2014/main" id="{192ABA9E-E824-4FB5-B67A-358DB4F33B5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16</a:t>
            </a:fld>
            <a:endParaRPr lang="en-US">
              <a:solidFill>
                <a:prstClr val="black">
                  <a:tint val="75000"/>
                </a:prstClr>
              </a:solidFill>
            </a:endParaRPr>
          </a:p>
        </p:txBody>
      </p:sp>
      <p:pic>
        <p:nvPicPr>
          <p:cNvPr id="18" name="Picture 17">
            <a:extLst>
              <a:ext uri="{FF2B5EF4-FFF2-40B4-BE49-F238E27FC236}">
                <a16:creationId xmlns:a16="http://schemas.microsoft.com/office/drawing/2014/main" id="{2928BCF3-6352-4B27-8D99-0248FFD97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3462" y="1044411"/>
            <a:ext cx="3657607" cy="2286005"/>
          </a:xfrm>
          <a:prstGeom prst="rect">
            <a:avLst/>
          </a:prstGeom>
        </p:spPr>
      </p:pic>
      <p:pic>
        <p:nvPicPr>
          <p:cNvPr id="19" name="Picture 18">
            <a:extLst>
              <a:ext uri="{FF2B5EF4-FFF2-40B4-BE49-F238E27FC236}">
                <a16:creationId xmlns:a16="http://schemas.microsoft.com/office/drawing/2014/main" id="{10F2D20F-8235-4398-ADC0-72720B6078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3462" y="3501842"/>
            <a:ext cx="3746843" cy="1838074"/>
          </a:xfrm>
          <a:prstGeom prst="rect">
            <a:avLst/>
          </a:prstGeom>
        </p:spPr>
      </p:pic>
      <p:sp>
        <p:nvSpPr>
          <p:cNvPr id="20" name="TextBox 19">
            <a:extLst>
              <a:ext uri="{FF2B5EF4-FFF2-40B4-BE49-F238E27FC236}">
                <a16:creationId xmlns:a16="http://schemas.microsoft.com/office/drawing/2014/main" id="{12DA973B-3AE9-43BE-B84E-A805219AD00E}"/>
              </a:ext>
            </a:extLst>
          </p:cNvPr>
          <p:cNvSpPr txBox="1"/>
          <p:nvPr/>
        </p:nvSpPr>
        <p:spPr>
          <a:xfrm>
            <a:off x="8617908" y="5511342"/>
            <a:ext cx="2863706" cy="646331"/>
          </a:xfrm>
          <a:prstGeom prst="rect">
            <a:avLst/>
          </a:prstGeom>
          <a:noFill/>
        </p:spPr>
        <p:txBody>
          <a:bodyPr wrap="square" rtlCol="0">
            <a:spAutoFit/>
          </a:bodyPr>
          <a:lstStyle/>
          <a:p>
            <a:pPr algn="ctr"/>
            <a:r>
              <a:rPr lang="en-US" dirty="0"/>
              <a:t>Yahoo Streaming Bench Topology on Haswell cluster</a:t>
            </a:r>
          </a:p>
        </p:txBody>
      </p:sp>
      <p:sp>
        <p:nvSpPr>
          <p:cNvPr id="8" name="Rectangle 7">
            <a:extLst>
              <a:ext uri="{FF2B5EF4-FFF2-40B4-BE49-F238E27FC236}">
                <a16:creationId xmlns:a16="http://schemas.microsoft.com/office/drawing/2014/main" id="{7B941C14-4FFF-48FC-9C38-149C6BE0664D}"/>
              </a:ext>
            </a:extLst>
          </p:cNvPr>
          <p:cNvSpPr/>
          <p:nvPr/>
        </p:nvSpPr>
        <p:spPr>
          <a:xfrm>
            <a:off x="2944166" y="3605390"/>
            <a:ext cx="5122522" cy="923330"/>
          </a:xfrm>
          <a:prstGeom prst="rect">
            <a:avLst/>
          </a:prstGeom>
        </p:spPr>
        <p:txBody>
          <a:bodyPr wrap="square">
            <a:spAutoFit/>
          </a:bodyPr>
          <a:lstStyle/>
          <a:p>
            <a:r>
              <a:rPr lang="en-US" dirty="0"/>
              <a:t>Latency of the Topology A with 1 spout and 7 bolt instances arranged in a chain with varying parallelism and message sizes on </a:t>
            </a:r>
            <a:r>
              <a:rPr lang="en-US" dirty="0" err="1"/>
              <a:t>InifniBand</a:t>
            </a:r>
            <a:r>
              <a:rPr lang="en-US" dirty="0"/>
              <a:t> cluster.</a:t>
            </a:r>
          </a:p>
        </p:txBody>
      </p:sp>
      <p:pic>
        <p:nvPicPr>
          <p:cNvPr id="22" name="Picture 21">
            <a:extLst>
              <a:ext uri="{FF2B5EF4-FFF2-40B4-BE49-F238E27FC236}">
                <a16:creationId xmlns:a16="http://schemas.microsoft.com/office/drawing/2014/main" id="{A85FCA12-0C38-4F2D-AFD9-A87B26D6F0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5427" y="5052996"/>
            <a:ext cx="2427993" cy="916691"/>
          </a:xfrm>
          <a:prstGeom prst="rect">
            <a:avLst/>
          </a:prstGeom>
        </p:spPr>
      </p:pic>
      <p:sp>
        <p:nvSpPr>
          <p:cNvPr id="23" name="TextBox 22">
            <a:extLst>
              <a:ext uri="{FF2B5EF4-FFF2-40B4-BE49-F238E27FC236}">
                <a16:creationId xmlns:a16="http://schemas.microsoft.com/office/drawing/2014/main" id="{0D0EC2E8-9786-4A8C-BA90-8939609859B1}"/>
              </a:ext>
            </a:extLst>
          </p:cNvPr>
          <p:cNvSpPr txBox="1"/>
          <p:nvPr/>
        </p:nvSpPr>
        <p:spPr>
          <a:xfrm>
            <a:off x="2877612" y="5290212"/>
            <a:ext cx="2494547" cy="646331"/>
          </a:xfrm>
          <a:prstGeom prst="rect">
            <a:avLst/>
          </a:prstGeom>
          <a:noFill/>
        </p:spPr>
        <p:txBody>
          <a:bodyPr wrap="square" rtlCol="0">
            <a:spAutoFit/>
          </a:bodyPr>
          <a:lstStyle/>
          <a:p>
            <a:pPr algn="ctr"/>
            <a:r>
              <a:rPr lang="en-US" dirty="0"/>
              <a:t>Topology A. A long topology with 8 Stages</a:t>
            </a:r>
          </a:p>
        </p:txBody>
      </p:sp>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51486" r="23608"/>
          <a:stretch/>
        </p:blipFill>
        <p:spPr>
          <a:xfrm>
            <a:off x="5505427" y="1083395"/>
            <a:ext cx="2734822" cy="2440086"/>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40" r="75345"/>
          <a:stretch/>
        </p:blipFill>
        <p:spPr>
          <a:xfrm>
            <a:off x="2888122" y="1083395"/>
            <a:ext cx="2711669" cy="2440086"/>
          </a:xfrm>
          <a:prstGeom prst="rect">
            <a:avLst/>
          </a:prstGeom>
        </p:spPr>
      </p:pic>
    </p:spTree>
    <p:extLst>
      <p:ext uri="{BB962C8B-B14F-4D97-AF65-F5344CB8AC3E}">
        <p14:creationId xmlns:p14="http://schemas.microsoft.com/office/powerpoint/2010/main" val="4117611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 name="Slide Number"/>
          <p:cNvSpPr txBox="1">
            <a:spLocks noGrp="1"/>
          </p:cNvSpPr>
          <p:nvPr>
            <p:ph type="sldNum" sz="quarter" idx="1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17</a:t>
            </a:fld>
            <a:endParaRPr/>
          </a:p>
        </p:txBody>
      </p:sp>
      <p:sp>
        <p:nvSpPr>
          <p:cNvPr id="890" name="Stream Manager - Optimization 3"/>
          <p:cNvSpPr txBox="1"/>
          <p:nvPr/>
        </p:nvSpPr>
        <p:spPr>
          <a:xfrm>
            <a:off x="-81929" y="457366"/>
            <a:ext cx="12368643" cy="815608"/>
          </a:xfrm>
          <a:prstGeom prst="rect">
            <a:avLst/>
          </a:prstGeom>
          <a:ln w="25400" cap="rnd"/>
          <a:extLst>
            <a:ext uri="{C572A759-6A51-4108-AA02-DFA0A04FC94B}">
              <ma14:wrappingTextBoxFlag xmlns:ma14="http://schemas.microsoft.com/office/mac/drawingml/2011/main" xmlns="" val="1"/>
            </a:ext>
          </a:extLst>
        </p:spPr>
        <p:txBody>
          <a:bodyPr wrap="none" lIns="38100" tIns="38100" rIns="38100" bIns="38100">
            <a:spAutoFit/>
          </a:bodyPr>
          <a:lstStyle>
            <a:lvl1pPr algn="ctr">
              <a:buClr>
                <a:srgbClr val="929292"/>
              </a:buClr>
              <a:buFont typeface="Source Sans Pro Light"/>
              <a:defRPr sz="9600">
                <a:solidFill>
                  <a:srgbClr val="929292"/>
                </a:solidFill>
                <a:uFill>
                  <a:solidFill>
                    <a:srgbClr val="929292"/>
                  </a:solidFill>
                </a:uFill>
                <a:latin typeface="Source Sans Pro Light"/>
                <a:ea typeface="Source Sans Pro Light"/>
                <a:cs typeface="Source Sans Pro Light"/>
                <a:sym typeface="Source Sans Pro Light"/>
              </a:defRPr>
            </a:lvl1pPr>
          </a:lstStyle>
          <a:p>
            <a:pPr>
              <a:defRPr sz="3600">
                <a:solidFill>
                  <a:srgbClr val="000000"/>
                </a:solidFill>
                <a:uFill>
                  <a:solidFill>
                    <a:srgbClr val="000000"/>
                  </a:solidFill>
                </a:uFill>
                <a:latin typeface="+mn-lt"/>
                <a:ea typeface="+mn-ea"/>
                <a:cs typeface="+mn-cs"/>
                <a:sym typeface="Calibri"/>
              </a:defRPr>
            </a:pPr>
            <a:r>
              <a:rPr lang="en-US" sz="4800"/>
              <a:t>HPC-Heron </a:t>
            </a:r>
            <a:r>
              <a:rPr lang="en-US" sz="4800" dirty="0"/>
              <a:t>Throughput &amp; Serialization Overhead</a:t>
            </a:r>
            <a:endParaRPr sz="4800" dirty="0"/>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r="49933"/>
          <a:stretch/>
        </p:blipFill>
        <p:spPr>
          <a:xfrm>
            <a:off x="1539736" y="1402015"/>
            <a:ext cx="4416058" cy="1960070"/>
          </a:xfrm>
          <a:prstGeom prst="rect">
            <a:avLst/>
          </a:prstGeom>
        </p:spPr>
      </p:pic>
      <p:sp>
        <p:nvSpPr>
          <p:cNvPr id="18" name="Rectangle 17"/>
          <p:cNvSpPr/>
          <p:nvPr/>
        </p:nvSpPr>
        <p:spPr>
          <a:xfrm>
            <a:off x="359005" y="5482242"/>
            <a:ext cx="7057726" cy="738664"/>
          </a:xfrm>
          <a:prstGeom prst="rect">
            <a:avLst/>
          </a:prstGeom>
        </p:spPr>
        <p:txBody>
          <a:bodyPr wrap="square">
            <a:spAutoFit/>
          </a:bodyPr>
          <a:lstStyle/>
          <a:p>
            <a:pPr hangingPunct="1">
              <a:buClrTx/>
            </a:pPr>
            <a:r>
              <a:rPr lang="en-US" sz="1400" dirty="0">
                <a:solidFill>
                  <a:prstClr val="black"/>
                </a:solidFill>
              </a:rPr>
              <a:t>Throughput of the Topology B with 32 bolt instances and varying message sizes and spout instances. The message size varies from 16K to 512K bytes. The spouts are changed from 8 to 32. The experiments are conducted on Haswell cluster.</a:t>
            </a:r>
          </a:p>
        </p:txBody>
      </p: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50713"/>
          <a:stretch/>
        </p:blipFill>
        <p:spPr>
          <a:xfrm>
            <a:off x="1513549" y="3362085"/>
            <a:ext cx="4449762" cy="2006269"/>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399" y="1292964"/>
            <a:ext cx="2716925" cy="4075390"/>
          </a:xfrm>
          <a:prstGeom prst="rect">
            <a:avLst/>
          </a:prstGeom>
        </p:spPr>
      </p:pic>
      <p:sp>
        <p:nvSpPr>
          <p:cNvPr id="2" name="TextBox 1"/>
          <p:cNvSpPr txBox="1"/>
          <p:nvPr/>
        </p:nvSpPr>
        <p:spPr>
          <a:xfrm>
            <a:off x="7530661" y="5297576"/>
            <a:ext cx="3395786" cy="584775"/>
          </a:xfrm>
          <a:prstGeom prst="rect">
            <a:avLst/>
          </a:prstGeom>
          <a:noFill/>
        </p:spPr>
        <p:txBody>
          <a:bodyPr wrap="square" rtlCol="0">
            <a:spAutoFit/>
          </a:bodyPr>
          <a:lstStyle/>
          <a:p>
            <a:pPr algn="ctr"/>
            <a:r>
              <a:rPr lang="en-US" sz="1600" dirty="0"/>
              <a:t>Topology B, Total time to serialize messages and Total time of a message</a:t>
            </a:r>
          </a:p>
        </p:txBody>
      </p:sp>
    </p:spTree>
    <p:extLst>
      <p:ext uri="{BB962C8B-B14F-4D97-AF65-F5344CB8AC3E}">
        <p14:creationId xmlns:p14="http://schemas.microsoft.com/office/powerpoint/2010/main" val="208504168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HPC with Big data frameworks - Conclusions</a:t>
            </a:r>
          </a:p>
        </p:txBody>
      </p:sp>
      <p:sp>
        <p:nvSpPr>
          <p:cNvPr id="5" name="Content Placeholder 4"/>
          <p:cNvSpPr>
            <a:spLocks noGrp="1"/>
          </p:cNvSpPr>
          <p:nvPr>
            <p:ph idx="1"/>
          </p:nvPr>
        </p:nvSpPr>
        <p:spPr/>
        <p:txBody>
          <a:bodyPr/>
          <a:lstStyle/>
          <a:p>
            <a:r>
              <a:rPr lang="en-US" dirty="0"/>
              <a:t>Can achieve good performance with HPC features</a:t>
            </a:r>
          </a:p>
          <a:p>
            <a:r>
              <a:rPr lang="en-US" dirty="0"/>
              <a:t>Case by case basis</a:t>
            </a:r>
          </a:p>
          <a:p>
            <a:pPr lvl="1"/>
            <a:r>
              <a:rPr lang="en-US" dirty="0"/>
              <a:t>Different frameworks are designed to support different use cases</a:t>
            </a:r>
          </a:p>
          <a:p>
            <a:r>
              <a:rPr lang="en-US" dirty="0"/>
              <a:t>Limited performance improvement due to architectural limitations</a:t>
            </a:r>
          </a:p>
          <a:p>
            <a:endParaRPr lang="en-US" dirty="0"/>
          </a:p>
          <a:p>
            <a:endParaRPr lang="en-US" dirty="0"/>
          </a:p>
        </p:txBody>
      </p:sp>
      <p:sp>
        <p:nvSpPr>
          <p:cNvPr id="3" name="Slide Number Placeholder 2"/>
          <p:cNvSpPr>
            <a:spLocks noGrp="1"/>
          </p:cNvSpPr>
          <p:nvPr>
            <p:ph type="sldNum" sz="quarter" idx="12"/>
          </p:nvPr>
        </p:nvSpPr>
        <p:spPr/>
        <p:txBody>
          <a:bodyPr/>
          <a:lstStyle/>
          <a:p>
            <a:fld id="{82E86CF4-AA86-488B-9245-79D3DE5D9F5C}"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378331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Next Generation Parallel &amp; Distributed Systems</a:t>
            </a:r>
          </a:p>
        </p:txBody>
      </p:sp>
      <p:sp>
        <p:nvSpPr>
          <p:cNvPr id="3" name="Slide Number Placeholder 2"/>
          <p:cNvSpPr>
            <a:spLocks noGrp="1"/>
          </p:cNvSpPr>
          <p:nvPr>
            <p:ph type="sldNum" sz="quarter" idx="12"/>
          </p:nvPr>
        </p:nvSpPr>
        <p:spPr/>
        <p:txBody>
          <a:bodyPr/>
          <a:lstStyle/>
          <a:p>
            <a:fld id="{82E86CF4-AA86-488B-9245-79D3DE5D9F5C}"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591910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838200" y="1531335"/>
            <a:ext cx="10515600" cy="4351338"/>
          </a:xfrm>
        </p:spPr>
        <p:txBody>
          <a:bodyPr>
            <a:normAutofit/>
          </a:bodyPr>
          <a:lstStyle/>
          <a:p>
            <a:r>
              <a:rPr lang="en-US" dirty="0"/>
              <a:t>Motivation</a:t>
            </a:r>
          </a:p>
          <a:p>
            <a:pPr lvl="1"/>
            <a:r>
              <a:rPr lang="en-US" dirty="0"/>
              <a:t>Performance of big data systems </a:t>
            </a:r>
          </a:p>
          <a:p>
            <a:pPr lvl="1"/>
            <a:r>
              <a:rPr lang="en-US" dirty="0"/>
              <a:t>Data driven applications</a:t>
            </a:r>
          </a:p>
          <a:p>
            <a:pPr lvl="1"/>
            <a:r>
              <a:rPr lang="en-US" dirty="0"/>
              <a:t>Limitations of streaming frameworks</a:t>
            </a:r>
          </a:p>
          <a:p>
            <a:r>
              <a:rPr lang="en-US" dirty="0"/>
              <a:t>HPC integration to big data </a:t>
            </a:r>
          </a:p>
          <a:p>
            <a:r>
              <a:rPr lang="en-US" dirty="0"/>
              <a:t>Requirements of next generation systems</a:t>
            </a:r>
          </a:p>
          <a:p>
            <a:r>
              <a:rPr lang="en-US" dirty="0"/>
              <a:t>Twister2</a:t>
            </a:r>
          </a:p>
          <a:p>
            <a:r>
              <a:rPr lang="en-US" dirty="0" err="1"/>
              <a:t>Twister:Net</a:t>
            </a:r>
            <a:endParaRPr lang="en-US" dirty="0"/>
          </a:p>
          <a:p>
            <a:r>
              <a:rPr lang="en-US" dirty="0"/>
              <a:t>Contributions</a:t>
            </a:r>
          </a:p>
          <a:p>
            <a:pPr marL="0" indent="0">
              <a:buNone/>
            </a:pPr>
            <a:endParaRPr lang="en-US" dirty="0"/>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665310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 of Parallel &amp; Distributed Computing</a:t>
            </a:r>
          </a:p>
        </p:txBody>
      </p:sp>
      <p:sp>
        <p:nvSpPr>
          <p:cNvPr id="3" name="Content Placeholder 2"/>
          <p:cNvSpPr>
            <a:spLocks noGrp="1"/>
          </p:cNvSpPr>
          <p:nvPr>
            <p:ph idx="1"/>
          </p:nvPr>
        </p:nvSpPr>
        <p:spPr/>
        <p:txBody>
          <a:bodyPr>
            <a:normAutofit fontScale="92500" lnSpcReduction="10000"/>
          </a:bodyPr>
          <a:lstStyle/>
          <a:p>
            <a:r>
              <a:rPr lang="en-US" dirty="0"/>
              <a:t>HPC is best for parallel computing</a:t>
            </a:r>
          </a:p>
          <a:p>
            <a:r>
              <a:rPr lang="en-US" dirty="0"/>
              <a:t>Big data systems are designed for distributed computing</a:t>
            </a:r>
          </a:p>
          <a:p>
            <a:r>
              <a:rPr lang="en-US" dirty="0"/>
              <a:t>One can use different methods to gain performance on a sub-optimal system</a:t>
            </a:r>
          </a:p>
          <a:p>
            <a:pPr lvl="1"/>
            <a:r>
              <a:rPr lang="en-US" dirty="0"/>
              <a:t>Change / Improve algorithm</a:t>
            </a:r>
          </a:p>
          <a:p>
            <a:pPr lvl="1"/>
            <a:r>
              <a:rPr lang="en-US" dirty="0"/>
              <a:t>Overlap IO with computation</a:t>
            </a:r>
          </a:p>
          <a:p>
            <a:r>
              <a:rPr lang="en-US" dirty="0"/>
              <a:t>Big data systems are driven by rich set of applications</a:t>
            </a:r>
          </a:p>
          <a:p>
            <a:pPr lvl="1"/>
            <a:r>
              <a:rPr lang="en-US" dirty="0"/>
              <a:t>Even with a sub-optimal system there will always be applications that runs well</a:t>
            </a:r>
          </a:p>
          <a:p>
            <a:r>
              <a:rPr lang="en-US" dirty="0"/>
              <a:t>Usability is key</a:t>
            </a:r>
          </a:p>
          <a:p>
            <a:r>
              <a:rPr lang="en-US" dirty="0"/>
              <a:t>Fault tolerance is important </a:t>
            </a:r>
          </a:p>
          <a:p>
            <a:pPr lvl="1"/>
            <a:r>
              <a:rPr lang="en-US" dirty="0"/>
              <a:t>Fault tolerance doesn’t necessarily mean the system works without data loss</a:t>
            </a:r>
          </a:p>
          <a:p>
            <a:endParaRPr lang="en-US" dirty="0"/>
          </a:p>
          <a:p>
            <a:pPr lvl="1"/>
            <a:endParaRPr lang="en-US" dirty="0"/>
          </a:p>
          <a:p>
            <a:pPr lvl="1"/>
            <a:endParaRPr lang="en-US" dirty="0"/>
          </a:p>
          <a:p>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1372260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Apache Big data Systems</a:t>
            </a:r>
          </a:p>
        </p:txBody>
      </p:sp>
      <p:sp>
        <p:nvSpPr>
          <p:cNvPr id="5" name="Content Placeholder 4"/>
          <p:cNvSpPr>
            <a:spLocks noGrp="1"/>
          </p:cNvSpPr>
          <p:nvPr>
            <p:ph idx="1"/>
          </p:nvPr>
        </p:nvSpPr>
        <p:spPr>
          <a:xfrm>
            <a:off x="838200" y="1573377"/>
            <a:ext cx="10515600" cy="4351338"/>
          </a:xfrm>
        </p:spPr>
        <p:txBody>
          <a:bodyPr/>
          <a:lstStyle/>
          <a:p>
            <a:r>
              <a:rPr lang="en-US" dirty="0"/>
              <a:t>Top down designs targeting one type of applications</a:t>
            </a:r>
          </a:p>
          <a:p>
            <a:pPr lvl="1"/>
            <a:r>
              <a:rPr lang="en-US" dirty="0"/>
              <a:t>Users want to use them for every type of application</a:t>
            </a:r>
          </a:p>
          <a:p>
            <a:r>
              <a:rPr lang="en-US" dirty="0"/>
              <a:t>Monolithic designs with fixed choices</a:t>
            </a:r>
          </a:p>
          <a:p>
            <a:pPr lvl="1"/>
            <a:r>
              <a:rPr lang="en-US" dirty="0"/>
              <a:t>Harder to change </a:t>
            </a:r>
          </a:p>
          <a:p>
            <a:r>
              <a:rPr lang="en-US" dirty="0"/>
              <a:t>Low performance</a:t>
            </a:r>
          </a:p>
          <a:p>
            <a:pPr lvl="1"/>
            <a:r>
              <a:rPr lang="en-US" dirty="0"/>
              <a:t>Software engineering</a:t>
            </a:r>
          </a:p>
          <a:p>
            <a:pPr lvl="1"/>
            <a:r>
              <a:rPr lang="en-US" dirty="0"/>
              <a:t>Not targeting advanced hardware</a:t>
            </a:r>
          </a:p>
          <a:p>
            <a:r>
              <a:rPr lang="en-US" dirty="0"/>
              <a:t>Only high level APIs/abstractions available</a:t>
            </a:r>
          </a:p>
          <a:p>
            <a:pPr lvl="1"/>
            <a:r>
              <a:rPr lang="en-US" dirty="0"/>
              <a:t>Harder for an advanced user to optimize an application</a:t>
            </a:r>
          </a:p>
          <a:p>
            <a:pPr marL="0" indent="0">
              <a:buNone/>
            </a:pPr>
            <a:endParaRPr lang="en-US" dirty="0"/>
          </a:p>
        </p:txBody>
      </p:sp>
      <p:sp>
        <p:nvSpPr>
          <p:cNvPr id="4" name="Slide Number Placeholder 3"/>
          <p:cNvSpPr>
            <a:spLocks noGrp="1"/>
          </p:cNvSpPr>
          <p:nvPr>
            <p:ph type="sldNum" sz="quarter" idx="12"/>
          </p:nvPr>
        </p:nvSpPr>
        <p:spPr/>
        <p:txBody>
          <a:bodyPr/>
          <a:lstStyle/>
          <a:p>
            <a:fld id="{82E86CF4-AA86-488B-9245-79D3DE5D9F5C}"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162389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Workflow vs Dataflow</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55675" y="1690688"/>
            <a:ext cx="4487140" cy="2652220"/>
          </a:xfrm>
        </p:spPr>
      </p:pic>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22</a:t>
            </a:fld>
            <a:endParaRPr lang="en-US">
              <a:solidFill>
                <a:prstClr val="black">
                  <a:tint val="75000"/>
                </a:prstClr>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8191" y="2168087"/>
            <a:ext cx="4706418" cy="2319830"/>
          </a:xfrm>
          <a:prstGeom prst="rect">
            <a:avLst/>
          </a:prstGeom>
        </p:spPr>
      </p:pic>
      <p:sp>
        <p:nvSpPr>
          <p:cNvPr id="10" name="TextBox 9"/>
          <p:cNvSpPr txBox="1"/>
          <p:nvPr/>
        </p:nvSpPr>
        <p:spPr>
          <a:xfrm>
            <a:off x="1048655" y="4965316"/>
            <a:ext cx="5065489" cy="369332"/>
          </a:xfrm>
          <a:prstGeom prst="rect">
            <a:avLst/>
          </a:prstGeom>
          <a:noFill/>
        </p:spPr>
        <p:txBody>
          <a:bodyPr wrap="none" rtlCol="0">
            <a:spAutoFit/>
          </a:bodyPr>
          <a:lstStyle/>
          <a:p>
            <a:r>
              <a:rPr lang="en-US" dirty="0"/>
              <a:t>Workflow Controlled by Workflow Engine or a Script</a:t>
            </a:r>
          </a:p>
        </p:txBody>
      </p:sp>
      <p:sp>
        <p:nvSpPr>
          <p:cNvPr id="11" name="TextBox 10"/>
          <p:cNvSpPr txBox="1"/>
          <p:nvPr/>
        </p:nvSpPr>
        <p:spPr>
          <a:xfrm>
            <a:off x="6878506" y="4965316"/>
            <a:ext cx="4264309" cy="369332"/>
          </a:xfrm>
          <a:prstGeom prst="rect">
            <a:avLst/>
          </a:prstGeom>
          <a:noFill/>
        </p:spPr>
        <p:txBody>
          <a:bodyPr wrap="none" rtlCol="0">
            <a:spAutoFit/>
          </a:bodyPr>
          <a:lstStyle/>
          <a:p>
            <a:r>
              <a:rPr lang="en-US" dirty="0"/>
              <a:t>Dataflow application running as a single job</a:t>
            </a:r>
          </a:p>
        </p:txBody>
      </p:sp>
      <p:sp>
        <p:nvSpPr>
          <p:cNvPr id="12" name="TextBox 11"/>
          <p:cNvSpPr txBox="1"/>
          <p:nvPr/>
        </p:nvSpPr>
        <p:spPr>
          <a:xfrm>
            <a:off x="6520873" y="1194818"/>
            <a:ext cx="4387932" cy="369332"/>
          </a:xfrm>
          <a:prstGeom prst="rect">
            <a:avLst/>
          </a:prstGeom>
          <a:noFill/>
        </p:spPr>
        <p:txBody>
          <a:bodyPr wrap="none" rtlCol="0">
            <a:spAutoFit/>
          </a:bodyPr>
          <a:lstStyle/>
          <a:p>
            <a:r>
              <a:rPr lang="en-US" dirty="0"/>
              <a:t>The dataflow can expand from Edge to Cloud</a:t>
            </a:r>
          </a:p>
        </p:txBody>
      </p:sp>
    </p:spTree>
    <p:extLst>
      <p:ext uri="{BB962C8B-B14F-4D97-AF65-F5344CB8AC3E}">
        <p14:creationId xmlns:p14="http://schemas.microsoft.com/office/powerpoint/2010/main" val="1114446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Layers of Parallel Applications</a:t>
            </a: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23</a:t>
            </a:fld>
            <a:endParaRPr lang="en-US">
              <a:solidFill>
                <a:prstClr val="black">
                  <a:tint val="75000"/>
                </a:prstClr>
              </a:solidFill>
            </a:endParaRPr>
          </a:p>
        </p:txBody>
      </p:sp>
      <p:sp>
        <p:nvSpPr>
          <p:cNvPr id="11" name="Rounded Rectangle 10"/>
          <p:cNvSpPr/>
          <p:nvPr/>
        </p:nvSpPr>
        <p:spPr>
          <a:xfrm>
            <a:off x="1382108" y="3637147"/>
            <a:ext cx="5722883" cy="683172"/>
          </a:xfrm>
          <a:prstGeom prst="roundRect">
            <a:avLst>
              <a:gd name="adj" fmla="val 9910"/>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Internode and Intracore Communication </a:t>
            </a:r>
          </a:p>
          <a:p>
            <a:pPr algn="ctr"/>
            <a:r>
              <a:rPr lang="en-US" dirty="0"/>
              <a:t>Network layer</a:t>
            </a:r>
          </a:p>
        </p:txBody>
      </p:sp>
      <p:sp>
        <p:nvSpPr>
          <p:cNvPr id="12" name="Rounded Rectangle 11"/>
          <p:cNvSpPr/>
          <p:nvPr/>
        </p:nvSpPr>
        <p:spPr>
          <a:xfrm>
            <a:off x="1382108" y="2846927"/>
            <a:ext cx="5722883" cy="683172"/>
          </a:xfrm>
          <a:prstGeom prst="roundRect">
            <a:avLst>
              <a:gd name="adj" fmla="val 9910"/>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Computation Graph </a:t>
            </a:r>
          </a:p>
          <a:p>
            <a:pPr algn="ctr"/>
            <a:r>
              <a:rPr lang="en-US" dirty="0"/>
              <a:t>Execution (Threads/Processes), Scheduling of Executions </a:t>
            </a:r>
          </a:p>
        </p:txBody>
      </p:sp>
      <p:sp>
        <p:nvSpPr>
          <p:cNvPr id="13" name="Rounded Rectangle 12"/>
          <p:cNvSpPr/>
          <p:nvPr/>
        </p:nvSpPr>
        <p:spPr>
          <a:xfrm>
            <a:off x="1382109" y="2056707"/>
            <a:ext cx="5722882" cy="683172"/>
          </a:xfrm>
          <a:prstGeom prst="roundRect">
            <a:avLst>
              <a:gd name="adj" fmla="val 9910"/>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Data partitioning and placement</a:t>
            </a:r>
          </a:p>
          <a:p>
            <a:pPr algn="ctr"/>
            <a:r>
              <a:rPr lang="en-US" dirty="0"/>
              <a:t>Manage distributed data</a:t>
            </a:r>
          </a:p>
        </p:txBody>
      </p:sp>
      <p:grpSp>
        <p:nvGrpSpPr>
          <p:cNvPr id="4" name="Group 3"/>
          <p:cNvGrpSpPr/>
          <p:nvPr/>
        </p:nvGrpSpPr>
        <p:grpSpPr>
          <a:xfrm>
            <a:off x="8096182" y="2056707"/>
            <a:ext cx="2444644" cy="2960610"/>
            <a:chOff x="1558681" y="2329410"/>
            <a:chExt cx="2444644" cy="2960610"/>
          </a:xfrm>
        </p:grpSpPr>
        <p:sp>
          <p:nvSpPr>
            <p:cNvPr id="8" name="Rounded Rectangle 7"/>
            <p:cNvSpPr/>
            <p:nvPr/>
          </p:nvSpPr>
          <p:spPr>
            <a:xfrm>
              <a:off x="1702674" y="3909850"/>
              <a:ext cx="2183524" cy="683172"/>
            </a:xfrm>
            <a:prstGeom prst="roundRect">
              <a:avLst>
                <a:gd name="adj" fmla="val 9910"/>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Communication</a:t>
              </a:r>
            </a:p>
          </p:txBody>
        </p:sp>
        <p:sp>
          <p:nvSpPr>
            <p:cNvPr id="9" name="Rounded Rectangle 8"/>
            <p:cNvSpPr/>
            <p:nvPr/>
          </p:nvSpPr>
          <p:spPr>
            <a:xfrm>
              <a:off x="1702674" y="3119630"/>
              <a:ext cx="2183524" cy="683172"/>
            </a:xfrm>
            <a:prstGeom prst="roundRect">
              <a:avLst>
                <a:gd name="adj" fmla="val 9910"/>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Task System</a:t>
              </a:r>
            </a:p>
          </p:txBody>
        </p:sp>
        <p:sp>
          <p:nvSpPr>
            <p:cNvPr id="10" name="Rounded Rectangle 9"/>
            <p:cNvSpPr/>
            <p:nvPr/>
          </p:nvSpPr>
          <p:spPr>
            <a:xfrm>
              <a:off x="1702674" y="2329410"/>
              <a:ext cx="2183524" cy="683172"/>
            </a:xfrm>
            <a:prstGeom prst="roundRect">
              <a:avLst>
                <a:gd name="adj" fmla="val 9910"/>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Data Management</a:t>
              </a:r>
            </a:p>
          </p:txBody>
        </p:sp>
        <p:sp>
          <p:nvSpPr>
            <p:cNvPr id="3" name="TextBox 2"/>
            <p:cNvSpPr txBox="1"/>
            <p:nvPr/>
          </p:nvSpPr>
          <p:spPr>
            <a:xfrm>
              <a:off x="1558681" y="4920688"/>
              <a:ext cx="2444644" cy="369332"/>
            </a:xfrm>
            <a:prstGeom prst="rect">
              <a:avLst/>
            </a:prstGeom>
            <a:noFill/>
          </p:spPr>
          <p:txBody>
            <a:bodyPr wrap="none" rtlCol="0">
              <a:spAutoFit/>
            </a:bodyPr>
            <a:lstStyle/>
            <a:p>
              <a:r>
                <a:rPr lang="en-US" dirty="0"/>
                <a:t>Three main abstractions</a:t>
              </a:r>
            </a:p>
          </p:txBody>
        </p:sp>
      </p:grpSp>
      <p:sp>
        <p:nvSpPr>
          <p:cNvPr id="14" name="TextBox 13"/>
          <p:cNvSpPr txBox="1"/>
          <p:nvPr/>
        </p:nvSpPr>
        <p:spPr>
          <a:xfrm>
            <a:off x="2070550" y="4647985"/>
            <a:ext cx="4345998" cy="369332"/>
          </a:xfrm>
          <a:prstGeom prst="rect">
            <a:avLst/>
          </a:prstGeom>
          <a:noFill/>
        </p:spPr>
        <p:txBody>
          <a:bodyPr wrap="none" rtlCol="0">
            <a:spAutoFit/>
          </a:bodyPr>
          <a:lstStyle/>
          <a:p>
            <a:r>
              <a:rPr lang="en-US" dirty="0"/>
              <a:t>What we need to write a parallel application</a:t>
            </a:r>
          </a:p>
        </p:txBody>
      </p:sp>
    </p:spTree>
    <p:extLst>
      <p:ext uri="{BB962C8B-B14F-4D97-AF65-F5344CB8AC3E}">
        <p14:creationId xmlns:p14="http://schemas.microsoft.com/office/powerpoint/2010/main" val="152983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Twister2</a:t>
            </a:r>
          </a:p>
        </p:txBody>
      </p:sp>
      <p:sp>
        <p:nvSpPr>
          <p:cNvPr id="8" name="Text Placeholder 7"/>
          <p:cNvSpPr>
            <a:spLocks noGrp="1"/>
          </p:cNvSpPr>
          <p:nvPr>
            <p:ph type="subTitle" idx="1"/>
          </p:nvPr>
        </p:nvSpPr>
        <p:spPr/>
        <p:txBody>
          <a:bodyPr/>
          <a:lstStyle/>
          <a:p>
            <a:r>
              <a:rPr lang="en-US" dirty="0"/>
              <a:t>Big data toolkit</a:t>
            </a: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24</a:t>
            </a:fld>
            <a:endParaRPr lang="en-US">
              <a:solidFill>
                <a:prstClr val="black">
                  <a:tint val="75000"/>
                </a:prstClr>
              </a:solidFill>
            </a:endParaRPr>
          </a:p>
        </p:txBody>
      </p:sp>
      <p:sp>
        <p:nvSpPr>
          <p:cNvPr id="2" name="Rectangle 1"/>
          <p:cNvSpPr/>
          <p:nvPr/>
        </p:nvSpPr>
        <p:spPr>
          <a:xfrm>
            <a:off x="3459185" y="4276619"/>
            <a:ext cx="5273623" cy="369332"/>
          </a:xfrm>
          <a:prstGeom prst="rect">
            <a:avLst/>
          </a:prstGeom>
        </p:spPr>
        <p:txBody>
          <a:bodyPr wrap="none">
            <a:spAutoFit/>
          </a:bodyPr>
          <a:lstStyle/>
          <a:p>
            <a:r>
              <a:rPr lang="en-US" dirty="0"/>
              <a:t>Source code: https://github.com/DSC-SPIDAL/twister2</a:t>
            </a:r>
          </a:p>
        </p:txBody>
      </p:sp>
      <p:sp>
        <p:nvSpPr>
          <p:cNvPr id="3" name="TextBox 2"/>
          <p:cNvSpPr txBox="1"/>
          <p:nvPr/>
        </p:nvSpPr>
        <p:spPr>
          <a:xfrm>
            <a:off x="5040417" y="5253077"/>
            <a:ext cx="2111155" cy="369332"/>
          </a:xfrm>
          <a:prstGeom prst="rect">
            <a:avLst/>
          </a:prstGeom>
          <a:noFill/>
        </p:spPr>
        <p:txBody>
          <a:bodyPr wrap="none" rtlCol="0">
            <a:spAutoFit/>
          </a:bodyPr>
          <a:lstStyle/>
          <a:p>
            <a:r>
              <a:rPr lang="en-US" dirty="0"/>
              <a:t>30,000 Lines of code</a:t>
            </a:r>
          </a:p>
        </p:txBody>
      </p:sp>
      <p:sp>
        <p:nvSpPr>
          <p:cNvPr id="4" name="TextBox 3"/>
          <p:cNvSpPr txBox="1"/>
          <p:nvPr/>
        </p:nvSpPr>
        <p:spPr>
          <a:xfrm>
            <a:off x="4572980" y="5622409"/>
            <a:ext cx="3046027" cy="369332"/>
          </a:xfrm>
          <a:prstGeom prst="rect">
            <a:avLst/>
          </a:prstGeom>
          <a:noFill/>
        </p:spPr>
        <p:txBody>
          <a:bodyPr wrap="none" rtlCol="0">
            <a:spAutoFit/>
          </a:bodyPr>
          <a:lstStyle/>
          <a:p>
            <a:r>
              <a:rPr lang="en-US" dirty="0"/>
              <a:t>6 Developers and 4 Volunteers</a:t>
            </a:r>
          </a:p>
        </p:txBody>
      </p:sp>
      <p:sp>
        <p:nvSpPr>
          <p:cNvPr id="7" name="TextBox 6"/>
          <p:cNvSpPr txBox="1"/>
          <p:nvPr/>
        </p:nvSpPr>
        <p:spPr>
          <a:xfrm>
            <a:off x="5255057" y="4825894"/>
            <a:ext cx="1681871" cy="369332"/>
          </a:xfrm>
          <a:prstGeom prst="rect">
            <a:avLst/>
          </a:prstGeom>
          <a:noFill/>
        </p:spPr>
        <p:txBody>
          <a:bodyPr wrap="none" rtlCol="0">
            <a:spAutoFit/>
          </a:bodyPr>
          <a:lstStyle/>
          <a:p>
            <a:r>
              <a:rPr lang="en-US" dirty="0"/>
              <a:t>Apache License </a:t>
            </a:r>
          </a:p>
        </p:txBody>
      </p:sp>
    </p:spTree>
    <p:extLst>
      <p:ext uri="{BB962C8B-B14F-4D97-AF65-F5344CB8AC3E}">
        <p14:creationId xmlns:p14="http://schemas.microsoft.com/office/powerpoint/2010/main" val="2449458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A computing environment (toolkit) that allows three types of applications to co-exist</a:t>
            </a:r>
          </a:p>
          <a:p>
            <a:pPr lvl="1"/>
            <a:r>
              <a:rPr lang="en-US" dirty="0"/>
              <a:t>Streaming</a:t>
            </a:r>
          </a:p>
          <a:p>
            <a:pPr lvl="1"/>
            <a:r>
              <a:rPr lang="en-US" dirty="0"/>
              <a:t>Machine Learning</a:t>
            </a:r>
          </a:p>
          <a:p>
            <a:pPr lvl="1"/>
            <a:r>
              <a:rPr lang="en-US" dirty="0"/>
              <a:t>Data Processing</a:t>
            </a:r>
          </a:p>
          <a:p>
            <a:r>
              <a:rPr lang="en-US" dirty="0"/>
              <a:t>We believe MPI / Harp is best for ML</a:t>
            </a:r>
          </a:p>
          <a:p>
            <a:r>
              <a:rPr lang="en-US" dirty="0"/>
              <a:t>Twister2 provides the distributed environment to create data driven applications </a:t>
            </a:r>
          </a:p>
          <a:p>
            <a:endParaRPr lang="en-US" dirty="0"/>
          </a:p>
          <a:p>
            <a:endParaRPr lang="en-US" dirty="0"/>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3504708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a:xfrm>
            <a:off x="838200" y="1690688"/>
            <a:ext cx="10515600" cy="4351338"/>
          </a:xfrm>
        </p:spPr>
        <p:txBody>
          <a:bodyPr/>
          <a:lstStyle/>
          <a:p>
            <a:r>
              <a:rPr lang="en-US" dirty="0"/>
              <a:t>Clearly define and develop functional layers (using existing technology when possible)</a:t>
            </a:r>
          </a:p>
          <a:p>
            <a:r>
              <a:rPr lang="en-US" dirty="0"/>
              <a:t> Develop layers as independent components</a:t>
            </a:r>
          </a:p>
          <a:p>
            <a:r>
              <a:rPr lang="en-US" dirty="0"/>
              <a:t>Use</a:t>
            </a:r>
            <a:r>
              <a:rPr lang="en-US" b="1" dirty="0"/>
              <a:t> interoperable </a:t>
            </a:r>
            <a:r>
              <a:rPr lang="en-US" dirty="0"/>
              <a:t>common abstractions but multiple</a:t>
            </a:r>
            <a:r>
              <a:rPr lang="en-US" b="1" dirty="0"/>
              <a:t> polymorphic </a:t>
            </a:r>
            <a:r>
              <a:rPr lang="en-US" dirty="0"/>
              <a:t>implementations.</a:t>
            </a:r>
          </a:p>
          <a:p>
            <a:r>
              <a:rPr lang="en-US" dirty="0"/>
              <a:t>Allow users to pick and choose according to requirements</a:t>
            </a:r>
          </a:p>
          <a:p>
            <a:pPr lvl="1"/>
            <a:r>
              <a:rPr lang="en-US" dirty="0"/>
              <a:t>Communication + Data Management</a:t>
            </a:r>
          </a:p>
          <a:p>
            <a:pPr lvl="1"/>
            <a:r>
              <a:rPr lang="en-US" dirty="0"/>
              <a:t>Communication + Static graph </a:t>
            </a:r>
          </a:p>
          <a:p>
            <a:r>
              <a:rPr lang="en-US" dirty="0"/>
              <a:t>Use HPC features when possible</a:t>
            </a:r>
          </a:p>
          <a:p>
            <a:endParaRPr lang="en-US" dirty="0"/>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3795509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Twister2 Components </a:t>
            </a: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27</a:t>
            </a:fld>
            <a:endParaRPr lang="en-US">
              <a:solidFill>
                <a:prstClr val="black">
                  <a:tint val="75000"/>
                </a:prstClr>
              </a:solidFill>
            </a:endParaRPr>
          </a:p>
        </p:txBody>
      </p:sp>
      <p:pic>
        <p:nvPicPr>
          <p:cNvPr id="6" name="Picture 5"/>
          <p:cNvPicPr>
            <a:picLocks noChangeAspect="1"/>
          </p:cNvPicPr>
          <p:nvPr/>
        </p:nvPicPr>
        <p:blipFill rotWithShape="1">
          <a:blip r:embed="rId2"/>
          <a:srcRect l="26811" t="17624" r="29052" b="59234"/>
          <a:stretch/>
        </p:blipFill>
        <p:spPr>
          <a:xfrm>
            <a:off x="747563" y="1891863"/>
            <a:ext cx="10477487" cy="3090041"/>
          </a:xfrm>
          <a:prstGeom prst="rect">
            <a:avLst/>
          </a:prstGeom>
        </p:spPr>
      </p:pic>
    </p:spTree>
    <p:extLst>
      <p:ext uri="{BB962C8B-B14F-4D97-AF65-F5344CB8AC3E}">
        <p14:creationId xmlns:p14="http://schemas.microsoft.com/office/powerpoint/2010/main" val="1929961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512"/>
            <a:ext cx="10515600" cy="1325563"/>
          </a:xfrm>
        </p:spPr>
        <p:txBody>
          <a:bodyPr/>
          <a:lstStyle/>
          <a:p>
            <a:r>
              <a:rPr lang="en-US" dirty="0"/>
              <a:t>Twister2 Components </a:t>
            </a: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28</a:t>
            </a:fld>
            <a:endParaRPr lang="en-US">
              <a:solidFill>
                <a:prstClr val="black">
                  <a:tint val="75000"/>
                </a:prstClr>
              </a:solidFill>
            </a:endParaRPr>
          </a:p>
        </p:txBody>
      </p:sp>
      <p:pic>
        <p:nvPicPr>
          <p:cNvPr id="6" name="Picture 5"/>
          <p:cNvPicPr>
            <a:picLocks noChangeAspect="1"/>
          </p:cNvPicPr>
          <p:nvPr/>
        </p:nvPicPr>
        <p:blipFill rotWithShape="1">
          <a:blip r:embed="rId2"/>
          <a:srcRect l="26086" t="40571" r="29297" b="23558"/>
          <a:stretch/>
        </p:blipFill>
        <p:spPr>
          <a:xfrm>
            <a:off x="636337" y="1448815"/>
            <a:ext cx="10591339" cy="4789873"/>
          </a:xfrm>
          <a:prstGeom prst="rect">
            <a:avLst/>
          </a:prstGeom>
        </p:spPr>
      </p:pic>
      <p:pic>
        <p:nvPicPr>
          <p:cNvPr id="7" name="Picture 6"/>
          <p:cNvPicPr>
            <a:picLocks noChangeAspect="1"/>
          </p:cNvPicPr>
          <p:nvPr/>
        </p:nvPicPr>
        <p:blipFill rotWithShape="1">
          <a:blip r:embed="rId2"/>
          <a:srcRect l="26811" t="17624" r="29052" b="78691"/>
          <a:stretch/>
        </p:blipFill>
        <p:spPr>
          <a:xfrm>
            <a:off x="813249" y="980017"/>
            <a:ext cx="10477487" cy="492069"/>
          </a:xfrm>
          <a:prstGeom prst="rect">
            <a:avLst/>
          </a:prstGeom>
        </p:spPr>
      </p:pic>
    </p:spTree>
    <p:extLst>
      <p:ext uri="{BB962C8B-B14F-4D97-AF65-F5344CB8AC3E}">
        <p14:creationId xmlns:p14="http://schemas.microsoft.com/office/powerpoint/2010/main" val="32538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applications at different layers</a:t>
            </a: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29</a:t>
            </a:fld>
            <a:endParaRPr lang="en-US">
              <a:solidFill>
                <a:prstClr val="black">
                  <a:tint val="75000"/>
                </a:prstClr>
              </a:solidFill>
            </a:endParaRPr>
          </a:p>
        </p:txBody>
      </p:sp>
      <p:pic>
        <p:nvPicPr>
          <p:cNvPr id="6" name="Picture 5"/>
          <p:cNvPicPr>
            <a:picLocks noChangeAspect="1"/>
          </p:cNvPicPr>
          <p:nvPr/>
        </p:nvPicPr>
        <p:blipFill rotWithShape="1">
          <a:blip r:embed="rId2"/>
          <a:srcRect l="23535" t="47509" r="24397" b="32108"/>
          <a:stretch/>
        </p:blipFill>
        <p:spPr>
          <a:xfrm>
            <a:off x="2047621" y="1576552"/>
            <a:ext cx="8496147" cy="1870842"/>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43503" y="3787291"/>
            <a:ext cx="8975571" cy="2229161"/>
          </a:xfrm>
          <a:prstGeom prst="rect">
            <a:avLst/>
          </a:prstGeom>
        </p:spPr>
      </p:pic>
      <p:sp>
        <p:nvSpPr>
          <p:cNvPr id="3" name="TextBox 2"/>
          <p:cNvSpPr txBox="1"/>
          <p:nvPr/>
        </p:nvSpPr>
        <p:spPr>
          <a:xfrm>
            <a:off x="714703" y="4099035"/>
            <a:ext cx="1255472" cy="369332"/>
          </a:xfrm>
          <a:prstGeom prst="rect">
            <a:avLst/>
          </a:prstGeom>
          <a:noFill/>
        </p:spPr>
        <p:txBody>
          <a:bodyPr wrap="none" rtlCol="0">
            <a:spAutoFit/>
          </a:bodyPr>
          <a:lstStyle/>
          <a:p>
            <a:r>
              <a:rPr lang="en-US" dirty="0"/>
              <a:t>Spark, </a:t>
            </a:r>
            <a:r>
              <a:rPr lang="en-US" dirty="0" err="1"/>
              <a:t>Flink</a:t>
            </a:r>
            <a:endParaRPr lang="en-US" dirty="0"/>
          </a:p>
        </p:txBody>
      </p:sp>
      <p:sp>
        <p:nvSpPr>
          <p:cNvPr id="4" name="TextBox 3"/>
          <p:cNvSpPr txBox="1"/>
          <p:nvPr/>
        </p:nvSpPr>
        <p:spPr>
          <a:xfrm>
            <a:off x="195105" y="4717205"/>
            <a:ext cx="2294667" cy="369332"/>
          </a:xfrm>
          <a:prstGeom prst="rect">
            <a:avLst/>
          </a:prstGeom>
          <a:noFill/>
        </p:spPr>
        <p:txBody>
          <a:bodyPr wrap="none" rtlCol="0">
            <a:spAutoFit/>
          </a:bodyPr>
          <a:lstStyle/>
          <a:p>
            <a:r>
              <a:rPr lang="en-US" dirty="0"/>
              <a:t>Hadoop, Heron, Storm</a:t>
            </a:r>
          </a:p>
        </p:txBody>
      </p:sp>
      <p:sp>
        <p:nvSpPr>
          <p:cNvPr id="8" name="TextBox 7"/>
          <p:cNvSpPr txBox="1"/>
          <p:nvPr/>
        </p:nvSpPr>
        <p:spPr>
          <a:xfrm>
            <a:off x="996029" y="5368846"/>
            <a:ext cx="692818" cy="369332"/>
          </a:xfrm>
          <a:prstGeom prst="rect">
            <a:avLst/>
          </a:prstGeom>
          <a:noFill/>
        </p:spPr>
        <p:txBody>
          <a:bodyPr wrap="none" rtlCol="0">
            <a:spAutoFit/>
          </a:bodyPr>
          <a:lstStyle/>
          <a:p>
            <a:r>
              <a:rPr lang="en-US" dirty="0"/>
              <a:t>None</a:t>
            </a:r>
          </a:p>
        </p:txBody>
      </p:sp>
    </p:spTree>
    <p:extLst>
      <p:ext uri="{BB962C8B-B14F-4D97-AF65-F5344CB8AC3E}">
        <p14:creationId xmlns:p14="http://schemas.microsoft.com/office/powerpoint/2010/main" val="906775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ctrTitle"/>
          </p:nvPr>
        </p:nvSpPr>
        <p:spPr/>
        <p:txBody>
          <a:bodyPr>
            <a:normAutofit/>
          </a:bodyPr>
          <a:lstStyle/>
          <a:p>
            <a:pPr algn="ctr"/>
            <a:r>
              <a:rPr lang="en-US" sz="5400" dirty="0">
                <a:latin typeface="+mn-lt"/>
              </a:rPr>
              <a:t>Performance of Big Data Systems</a:t>
            </a:r>
          </a:p>
        </p:txBody>
      </p:sp>
      <p:sp>
        <p:nvSpPr>
          <p:cNvPr id="2" name="Text Placeholder 1"/>
          <p:cNvSpPr>
            <a:spLocks noGrp="1"/>
          </p:cNvSpPr>
          <p:nvPr>
            <p:ph type="subTitle" idx="1"/>
          </p:nvPr>
        </p:nvSpPr>
        <p:spPr/>
        <p:txBody>
          <a:bodyPr/>
          <a:lstStyle/>
          <a:p>
            <a:pPr algn="ctr"/>
            <a:r>
              <a:rPr lang="en-US" dirty="0"/>
              <a:t>Comparing Spark, </a:t>
            </a:r>
            <a:r>
              <a:rPr lang="en-US" dirty="0" err="1"/>
              <a:t>Flink</a:t>
            </a:r>
            <a:r>
              <a:rPr lang="en-US" dirty="0"/>
              <a:t> and MPI</a:t>
            </a:r>
          </a:p>
          <a:p>
            <a:pPr algn="ctr"/>
            <a:endParaRPr lang="en-US" dirty="0"/>
          </a:p>
          <a:p>
            <a:pPr algn="ctr"/>
            <a:r>
              <a:rPr lang="en-US" dirty="0"/>
              <a:t>MDS, K-Means and </a:t>
            </a:r>
            <a:r>
              <a:rPr lang="en-US" dirty="0" err="1"/>
              <a:t>Terasort</a:t>
            </a:r>
            <a:endParaRPr lang="en-US" dirty="0"/>
          </a:p>
        </p:txBody>
      </p:sp>
      <p:sp>
        <p:nvSpPr>
          <p:cNvPr id="6" name="Slide Number Placeholder 5">
            <a:extLst>
              <a:ext uri="{FF2B5EF4-FFF2-40B4-BE49-F238E27FC236}">
                <a16:creationId xmlns:a16="http://schemas.microsoft.com/office/drawing/2014/main" id="{0DFB0488-FADD-4E00-B017-9100992E994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1181990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Allocation</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01388" y="2384289"/>
            <a:ext cx="6334125" cy="2371725"/>
          </a:xfrm>
        </p:spPr>
      </p:pic>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30</a:t>
            </a:fld>
            <a:endParaRPr lang="en-US">
              <a:solidFill>
                <a:prstClr val="black">
                  <a:tint val="75000"/>
                </a:prstClr>
              </a:solidFill>
            </a:endParaRPr>
          </a:p>
        </p:txBody>
      </p:sp>
      <p:sp>
        <p:nvSpPr>
          <p:cNvPr id="7" name="TextBox 6"/>
          <p:cNvSpPr txBox="1"/>
          <p:nvPr/>
        </p:nvSpPr>
        <p:spPr>
          <a:xfrm>
            <a:off x="838200" y="1785444"/>
            <a:ext cx="4345420" cy="3182410"/>
          </a:xfrm>
          <a:prstGeom prst="rect">
            <a:avLst/>
          </a:prstGeom>
          <a:noFill/>
        </p:spPr>
        <p:txBody>
          <a:bodyPr wrap="none" rtlCol="0">
            <a:spAutoFit/>
          </a:bodyPr>
          <a:lstStyle/>
          <a:p>
            <a:pPr marL="228600" indent="-228600">
              <a:lnSpc>
                <a:spcPct val="90000"/>
              </a:lnSpc>
              <a:spcBef>
                <a:spcPts val="1000"/>
              </a:spcBef>
              <a:buFont typeface="Arial" panose="020B0604020202020204" pitchFamily="34" charset="0"/>
              <a:buChar char="•"/>
            </a:pPr>
            <a:r>
              <a:rPr lang="en-US" sz="2400" dirty="0"/>
              <a:t>Job Submission &amp; Management</a:t>
            </a:r>
          </a:p>
          <a:p>
            <a:pPr marL="685800" lvl="1" indent="-228600">
              <a:lnSpc>
                <a:spcPct val="90000"/>
              </a:lnSpc>
              <a:spcBef>
                <a:spcPts val="1000"/>
              </a:spcBef>
              <a:buFont typeface="Arial" panose="020B0604020202020204" pitchFamily="34" charset="0"/>
              <a:buChar char="•"/>
            </a:pPr>
            <a:r>
              <a:rPr lang="en-US" sz="2400" dirty="0"/>
              <a:t>twister2 submit</a:t>
            </a:r>
          </a:p>
          <a:p>
            <a:pPr marL="228600" indent="-228600">
              <a:lnSpc>
                <a:spcPct val="90000"/>
              </a:lnSpc>
              <a:spcBef>
                <a:spcPts val="1000"/>
              </a:spcBef>
              <a:buFont typeface="Arial" panose="020B0604020202020204" pitchFamily="34" charset="0"/>
              <a:buChar char="•"/>
            </a:pPr>
            <a:r>
              <a:rPr lang="en-US" sz="2400" dirty="0"/>
              <a:t>Resource Managers</a:t>
            </a:r>
          </a:p>
          <a:p>
            <a:pPr marL="685800" lvl="2" indent="-228600">
              <a:lnSpc>
                <a:spcPct val="90000"/>
              </a:lnSpc>
              <a:spcBef>
                <a:spcPts val="1000"/>
              </a:spcBef>
              <a:buFont typeface="Arial" panose="020B0604020202020204" pitchFamily="34" charset="0"/>
              <a:buChar char="•"/>
            </a:pPr>
            <a:r>
              <a:rPr lang="en-US" sz="2000" dirty="0" err="1"/>
              <a:t>Slurm</a:t>
            </a:r>
            <a:endParaRPr lang="en-US" sz="2000" dirty="0"/>
          </a:p>
          <a:p>
            <a:pPr marL="685800" lvl="2" indent="-228600">
              <a:lnSpc>
                <a:spcPct val="90000"/>
              </a:lnSpc>
              <a:spcBef>
                <a:spcPts val="1000"/>
              </a:spcBef>
              <a:buFont typeface="Arial" panose="020B0604020202020204" pitchFamily="34" charset="0"/>
              <a:buChar char="•"/>
            </a:pPr>
            <a:r>
              <a:rPr lang="en-US" sz="2000" dirty="0"/>
              <a:t>Nomad</a:t>
            </a:r>
          </a:p>
          <a:p>
            <a:pPr marL="685800" lvl="2" indent="-228600">
              <a:lnSpc>
                <a:spcPct val="90000"/>
              </a:lnSpc>
              <a:spcBef>
                <a:spcPts val="1000"/>
              </a:spcBef>
              <a:buFont typeface="Arial" panose="020B0604020202020204" pitchFamily="34" charset="0"/>
              <a:buChar char="•"/>
            </a:pPr>
            <a:r>
              <a:rPr lang="en-US" sz="2000" dirty="0" err="1"/>
              <a:t>Kubernetes</a:t>
            </a:r>
            <a:endParaRPr lang="en-US" sz="2000" dirty="0"/>
          </a:p>
          <a:p>
            <a:pPr marL="685800" lvl="2" indent="-228600">
              <a:lnSpc>
                <a:spcPct val="90000"/>
              </a:lnSpc>
              <a:spcBef>
                <a:spcPts val="1000"/>
              </a:spcBef>
              <a:buFont typeface="Arial" panose="020B0604020202020204" pitchFamily="34" charset="0"/>
              <a:buChar char="•"/>
            </a:pPr>
            <a:r>
              <a:rPr lang="en-US" sz="2000" dirty="0" err="1"/>
              <a:t>Mesos</a:t>
            </a:r>
            <a:endParaRPr lang="en-US" sz="2000" dirty="0"/>
          </a:p>
          <a:p>
            <a:pPr marL="342900" indent="-342900">
              <a:buFont typeface="Arial" panose="020B0604020202020204" pitchFamily="34" charset="0"/>
              <a:buChar char="•"/>
            </a:pPr>
            <a:endParaRPr lang="en-US" sz="1400" dirty="0"/>
          </a:p>
        </p:txBody>
      </p:sp>
    </p:spTree>
    <p:extLst>
      <p:ext uri="{BB962C8B-B14F-4D97-AF65-F5344CB8AC3E}">
        <p14:creationId xmlns:p14="http://schemas.microsoft.com/office/powerpoint/2010/main" val="3695919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Twister:Net</a:t>
            </a:r>
            <a:r>
              <a:rPr lang="en-US" dirty="0"/>
              <a:t>	</a:t>
            </a:r>
          </a:p>
        </p:txBody>
      </p:sp>
      <p:sp>
        <p:nvSpPr>
          <p:cNvPr id="6" name="Text Placeholder 5"/>
          <p:cNvSpPr>
            <a:spLocks noGrp="1"/>
          </p:cNvSpPr>
          <p:nvPr>
            <p:ph type="body" idx="1"/>
          </p:nvPr>
        </p:nvSpPr>
        <p:spPr/>
        <p:txBody>
          <a:bodyPr/>
          <a:lstStyle/>
          <a:p>
            <a:r>
              <a:rPr lang="en-US" dirty="0"/>
              <a:t>Dataflow Communication Library</a:t>
            </a: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526391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6283"/>
            <a:ext cx="10515600" cy="1325563"/>
          </a:xfrm>
        </p:spPr>
        <p:txBody>
          <a:bodyPr/>
          <a:lstStyle/>
          <a:p>
            <a:r>
              <a:rPr lang="en-US" dirty="0"/>
              <a:t>Overview</a:t>
            </a:r>
          </a:p>
        </p:txBody>
      </p:sp>
      <p:sp>
        <p:nvSpPr>
          <p:cNvPr id="3" name="Content Placeholder 2"/>
          <p:cNvSpPr>
            <a:spLocks noGrp="1"/>
          </p:cNvSpPr>
          <p:nvPr>
            <p:ph idx="1"/>
          </p:nvPr>
        </p:nvSpPr>
        <p:spPr>
          <a:xfrm>
            <a:off x="889972" y="1457763"/>
            <a:ext cx="10515600" cy="822982"/>
          </a:xfrm>
        </p:spPr>
        <p:txBody>
          <a:bodyPr>
            <a:normAutofit/>
          </a:bodyPr>
          <a:lstStyle/>
          <a:p>
            <a:endParaRPr lang="en-US" dirty="0"/>
          </a:p>
          <a:p>
            <a:pPr marL="0" indent="0">
              <a:buNone/>
            </a:pPr>
            <a:endParaRPr lang="en-US" dirty="0"/>
          </a:p>
          <a:p>
            <a:pPr marL="457200" lvl="1"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32</a:t>
            </a:fld>
            <a:endParaRPr lang="en-US">
              <a:solidFill>
                <a:prstClr val="black">
                  <a:tint val="75000"/>
                </a:prstClr>
              </a:solidFill>
            </a:endParaRPr>
          </a:p>
        </p:txBody>
      </p:sp>
      <p:pic>
        <p:nvPicPr>
          <p:cNvPr id="6" name="Picture 5"/>
          <p:cNvPicPr>
            <a:picLocks noChangeAspect="1"/>
          </p:cNvPicPr>
          <p:nvPr/>
        </p:nvPicPr>
        <p:blipFill rotWithShape="1">
          <a:blip r:embed="rId2"/>
          <a:srcRect l="24310" t="57931" r="25172" b="29655"/>
          <a:stretch/>
        </p:blipFill>
        <p:spPr>
          <a:xfrm>
            <a:off x="1308909" y="4878036"/>
            <a:ext cx="9352646" cy="1292772"/>
          </a:xfrm>
          <a:prstGeom prst="rect">
            <a:avLst/>
          </a:prstGeom>
        </p:spPr>
      </p:pic>
      <p:sp>
        <p:nvSpPr>
          <p:cNvPr id="7" name="Rectangle 6"/>
          <p:cNvSpPr/>
          <p:nvPr/>
        </p:nvSpPr>
        <p:spPr>
          <a:xfrm>
            <a:off x="838200" y="1263255"/>
            <a:ext cx="10818553" cy="4261167"/>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en-US" sz="2400" dirty="0"/>
              <a:t>No library implements optimized dataflow communication operations</a:t>
            </a:r>
          </a:p>
          <a:p>
            <a:pPr marL="228600" indent="-228600">
              <a:lnSpc>
                <a:spcPct val="90000"/>
              </a:lnSpc>
              <a:spcBef>
                <a:spcPts val="1000"/>
              </a:spcBef>
              <a:buFont typeface="Arial" panose="020B0604020202020204" pitchFamily="34" charset="0"/>
              <a:buChar char="•"/>
            </a:pPr>
            <a:r>
              <a:rPr lang="en-US" sz="2400" dirty="0"/>
              <a:t>Need both BSP and Dataflow Style communications</a:t>
            </a:r>
          </a:p>
          <a:p>
            <a:pPr marL="685800" lvl="1" indent="-228600">
              <a:lnSpc>
                <a:spcPct val="70000"/>
              </a:lnSpc>
              <a:spcBef>
                <a:spcPts val="500"/>
              </a:spcBef>
              <a:buFont typeface="Arial" panose="020B0604020202020204" pitchFamily="34" charset="0"/>
              <a:buChar char="•"/>
            </a:pPr>
            <a:r>
              <a:rPr lang="en-US" sz="2000" dirty="0"/>
              <a:t>MPI / RDMA / TCP</a:t>
            </a:r>
            <a:endParaRPr lang="en-US" sz="2400" dirty="0"/>
          </a:p>
          <a:p>
            <a:pPr marL="228600" indent="-228600">
              <a:lnSpc>
                <a:spcPct val="90000"/>
              </a:lnSpc>
              <a:spcBef>
                <a:spcPts val="1000"/>
              </a:spcBef>
              <a:buFont typeface="Arial" panose="020B0604020202020204" pitchFamily="34" charset="0"/>
              <a:buChar char="•"/>
            </a:pPr>
            <a:r>
              <a:rPr lang="en-US" sz="2400" dirty="0"/>
              <a:t>Every major big data project implements communications on their own</a:t>
            </a:r>
          </a:p>
          <a:p>
            <a:pPr marL="685800" lvl="1" indent="-228600">
              <a:lnSpc>
                <a:spcPct val="90000"/>
              </a:lnSpc>
              <a:spcBef>
                <a:spcPts val="1000"/>
              </a:spcBef>
              <a:buFont typeface="Arial" panose="020B0604020202020204" pitchFamily="34" charset="0"/>
              <a:buChar char="•"/>
            </a:pPr>
            <a:r>
              <a:rPr lang="en-US" sz="2400" dirty="0"/>
              <a:t>Different semantics for same operation</a:t>
            </a:r>
          </a:p>
          <a:p>
            <a:pPr marL="685800" lvl="1" indent="-228600">
              <a:lnSpc>
                <a:spcPct val="90000"/>
              </a:lnSpc>
              <a:spcBef>
                <a:spcPts val="1000"/>
              </a:spcBef>
              <a:buFont typeface="Arial" panose="020B0604020202020204" pitchFamily="34" charset="0"/>
              <a:buChar char="•"/>
            </a:pPr>
            <a:r>
              <a:rPr lang="en-US" sz="2400" dirty="0"/>
              <a:t>Communication is implemented at a higher level – Only point to point operations are considered at the communication level</a:t>
            </a:r>
          </a:p>
          <a:p>
            <a:pPr marL="228600" indent="-228600">
              <a:lnSpc>
                <a:spcPct val="90000"/>
              </a:lnSpc>
              <a:spcBef>
                <a:spcPts val="1000"/>
              </a:spcBef>
              <a:buFont typeface="Arial" panose="020B0604020202020204" pitchFamily="34" charset="0"/>
              <a:buChar char="•"/>
            </a:pPr>
            <a:r>
              <a:rPr lang="en-US" sz="2400" dirty="0"/>
              <a:t>Data driven higher level abstractions</a:t>
            </a:r>
          </a:p>
          <a:p>
            <a:pPr marL="228600" indent="-228600">
              <a:lnSpc>
                <a:spcPct val="90000"/>
              </a:lnSpc>
              <a:spcBef>
                <a:spcPts val="1000"/>
              </a:spcBef>
              <a:buFont typeface="Arial" panose="020B0604020202020204" pitchFamily="34" charset="0"/>
              <a:buChar char="•"/>
            </a:pPr>
            <a:r>
              <a:rPr lang="en-US" sz="2400" dirty="0"/>
              <a:t>Handling both streaming and batch</a:t>
            </a:r>
          </a:p>
          <a:p>
            <a:pPr marL="228600" indent="-228600">
              <a:lnSpc>
                <a:spcPct val="90000"/>
              </a:lnSpc>
              <a:spcBef>
                <a:spcPts val="1000"/>
              </a:spcBef>
              <a:buFont typeface="Arial" panose="020B0604020202020204" pitchFamily="34" charset="0"/>
              <a:buChar char="•"/>
            </a:pPr>
            <a:endParaRPr lang="en-US" sz="2400" dirty="0"/>
          </a:p>
        </p:txBody>
      </p:sp>
    </p:spTree>
    <p:extLst>
      <p:ext uri="{BB962C8B-B14F-4D97-AF65-F5344CB8AC3E}">
        <p14:creationId xmlns:p14="http://schemas.microsoft.com/office/powerpoint/2010/main" val="1697455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a:t>
            </a:r>
          </a:p>
        </p:txBody>
      </p:sp>
      <p:sp>
        <p:nvSpPr>
          <p:cNvPr id="3" name="Content Placeholder 2"/>
          <p:cNvSpPr>
            <a:spLocks noGrp="1"/>
          </p:cNvSpPr>
          <p:nvPr>
            <p:ph idx="1"/>
          </p:nvPr>
        </p:nvSpPr>
        <p:spPr/>
        <p:txBody>
          <a:bodyPr/>
          <a:lstStyle/>
          <a:p>
            <a:r>
              <a:rPr lang="en-US" dirty="0"/>
              <a:t>Modeling dataflow graph</a:t>
            </a:r>
          </a:p>
          <a:p>
            <a:pPr lvl="1"/>
            <a:r>
              <a:rPr lang="en-US" dirty="0"/>
              <a:t>Preserving data locality</a:t>
            </a:r>
          </a:p>
          <a:p>
            <a:r>
              <a:rPr lang="en-US" dirty="0"/>
              <a:t>Streaming computation requirements</a:t>
            </a:r>
          </a:p>
          <a:p>
            <a:pPr lvl="1"/>
            <a:r>
              <a:rPr lang="en-US" dirty="0"/>
              <a:t>Complete graph is executing at any given time</a:t>
            </a: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33</a:t>
            </a:fld>
            <a:endParaRPr lang="en-US">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6121" y="2960939"/>
            <a:ext cx="2394095" cy="1686206"/>
          </a:xfrm>
          <a:prstGeom prst="rect">
            <a:avLst/>
          </a:prstGeom>
        </p:spPr>
      </p:pic>
      <p:sp>
        <p:nvSpPr>
          <p:cNvPr id="7" name="TextBox 6"/>
          <p:cNvSpPr txBox="1"/>
          <p:nvPr/>
        </p:nvSpPr>
        <p:spPr>
          <a:xfrm>
            <a:off x="7712879" y="4974969"/>
            <a:ext cx="4027054" cy="646331"/>
          </a:xfrm>
          <a:prstGeom prst="rect">
            <a:avLst/>
          </a:prstGeom>
          <a:noFill/>
        </p:spPr>
        <p:txBody>
          <a:bodyPr wrap="square" rtlCol="0">
            <a:spAutoFit/>
          </a:bodyPr>
          <a:lstStyle/>
          <a:p>
            <a:pPr algn="ctr"/>
            <a:r>
              <a:rPr lang="en-US" dirty="0"/>
              <a:t>Two tasks reads data and distributed them for processing</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8995" r="66675" b="16930"/>
          <a:stretch/>
        </p:blipFill>
        <p:spPr>
          <a:xfrm>
            <a:off x="2131626" y="3643386"/>
            <a:ext cx="3610616" cy="1762471"/>
          </a:xfrm>
          <a:prstGeom prst="rect">
            <a:avLst/>
          </a:prstGeom>
        </p:spPr>
      </p:pic>
      <p:cxnSp>
        <p:nvCxnSpPr>
          <p:cNvPr id="11" name="Straight Connector 10"/>
          <p:cNvCxnSpPr/>
          <p:nvPr/>
        </p:nvCxnSpPr>
        <p:spPr>
          <a:xfrm>
            <a:off x="4813629" y="5334790"/>
            <a:ext cx="255843" cy="0"/>
          </a:xfrm>
          <a:prstGeom prst="line">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204818" y="5405857"/>
            <a:ext cx="1369232" cy="430887"/>
          </a:xfrm>
          <a:prstGeom prst="rect">
            <a:avLst/>
          </a:prstGeom>
          <a:noFill/>
        </p:spPr>
        <p:txBody>
          <a:bodyPr wrap="square" rtlCol="0">
            <a:spAutoFit/>
          </a:bodyPr>
          <a:lstStyle/>
          <a:p>
            <a:pPr algn="ctr"/>
            <a:r>
              <a:rPr lang="en-US" sz="1100" dirty="0"/>
              <a:t>Communication Operations</a:t>
            </a:r>
          </a:p>
        </p:txBody>
      </p:sp>
      <p:sp>
        <p:nvSpPr>
          <p:cNvPr id="14" name="TextBox 13"/>
          <p:cNvSpPr txBox="1"/>
          <p:nvPr/>
        </p:nvSpPr>
        <p:spPr>
          <a:xfrm>
            <a:off x="9102375" y="2544211"/>
            <a:ext cx="1341586" cy="369332"/>
          </a:xfrm>
          <a:prstGeom prst="rect">
            <a:avLst/>
          </a:prstGeom>
          <a:noFill/>
        </p:spPr>
        <p:txBody>
          <a:bodyPr wrap="none" rtlCol="0">
            <a:spAutoFit/>
          </a:bodyPr>
          <a:lstStyle/>
          <a:p>
            <a:r>
              <a:rPr lang="en-US" dirty="0"/>
              <a:t>Data locality</a:t>
            </a:r>
          </a:p>
        </p:txBody>
      </p:sp>
      <p:sp>
        <p:nvSpPr>
          <p:cNvPr id="16" name="TextBox 15"/>
          <p:cNvSpPr txBox="1"/>
          <p:nvPr/>
        </p:nvSpPr>
        <p:spPr>
          <a:xfrm>
            <a:off x="4996824" y="3805234"/>
            <a:ext cx="1369232" cy="430887"/>
          </a:xfrm>
          <a:prstGeom prst="rect">
            <a:avLst/>
          </a:prstGeom>
          <a:noFill/>
        </p:spPr>
        <p:txBody>
          <a:bodyPr wrap="square" rtlCol="0">
            <a:spAutoFit/>
          </a:bodyPr>
          <a:lstStyle/>
          <a:p>
            <a:pPr algn="ctr"/>
            <a:r>
              <a:rPr lang="en-US" sz="1100" dirty="0"/>
              <a:t>Tasks running in different nodes</a:t>
            </a:r>
          </a:p>
        </p:txBody>
      </p:sp>
      <p:cxnSp>
        <p:nvCxnSpPr>
          <p:cNvPr id="18" name="Straight Arrow Connector 17"/>
          <p:cNvCxnSpPr/>
          <p:nvPr/>
        </p:nvCxnSpPr>
        <p:spPr>
          <a:xfrm flipH="1">
            <a:off x="4889434" y="4136120"/>
            <a:ext cx="331648" cy="498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221082" y="4136120"/>
            <a:ext cx="0" cy="3280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24756" y="5799746"/>
            <a:ext cx="5025928" cy="369332"/>
          </a:xfrm>
          <a:prstGeom prst="rect">
            <a:avLst/>
          </a:prstGeom>
          <a:noFill/>
        </p:spPr>
        <p:txBody>
          <a:bodyPr wrap="none" rtlCol="0">
            <a:spAutoFit/>
          </a:bodyPr>
          <a:lstStyle/>
          <a:p>
            <a:r>
              <a:rPr lang="en-US" dirty="0"/>
              <a:t>Streaming - All the tasks of execution graph running</a:t>
            </a:r>
          </a:p>
        </p:txBody>
      </p:sp>
    </p:spTree>
    <p:extLst>
      <p:ext uri="{BB962C8B-B14F-4D97-AF65-F5344CB8AC3E}">
        <p14:creationId xmlns:p14="http://schemas.microsoft.com/office/powerpoint/2010/main" val="3041887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Dataflow Communications</a:t>
            </a:r>
          </a:p>
        </p:txBody>
      </p:sp>
      <p:sp>
        <p:nvSpPr>
          <p:cNvPr id="3" name="Content Placeholder 2"/>
          <p:cNvSpPr>
            <a:spLocks noGrp="1"/>
          </p:cNvSpPr>
          <p:nvPr>
            <p:ph idx="1"/>
          </p:nvPr>
        </p:nvSpPr>
        <p:spPr>
          <a:xfrm>
            <a:off x="838200" y="1457763"/>
            <a:ext cx="10515600" cy="4351338"/>
          </a:xfrm>
        </p:spPr>
        <p:txBody>
          <a:bodyPr/>
          <a:lstStyle/>
          <a:p>
            <a:r>
              <a:rPr lang="en-US" dirty="0"/>
              <a:t>Non-blocking</a:t>
            </a:r>
          </a:p>
          <a:p>
            <a:r>
              <a:rPr lang="en-US" dirty="0"/>
              <a:t>Dynamic data sizes</a:t>
            </a:r>
          </a:p>
          <a:p>
            <a:r>
              <a:rPr lang="en-US" dirty="0"/>
              <a:t>Streaming model</a:t>
            </a:r>
          </a:p>
          <a:p>
            <a:pPr lvl="1"/>
            <a:r>
              <a:rPr lang="en-US" dirty="0"/>
              <a:t>Batch case is modeled as a finite stream</a:t>
            </a:r>
          </a:p>
          <a:p>
            <a:r>
              <a:rPr lang="en-US" dirty="0"/>
              <a:t>The communications are between a set of tasks in an arbitrary task graph</a:t>
            </a:r>
          </a:p>
          <a:p>
            <a:r>
              <a:rPr lang="en-US" dirty="0"/>
              <a:t>Key based communications</a:t>
            </a:r>
          </a:p>
          <a:p>
            <a:r>
              <a:rPr lang="en-US" dirty="0"/>
              <a:t>Communications spilling to disks</a:t>
            </a:r>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val="2867983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Twister:Net</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4254" y="2857383"/>
            <a:ext cx="2834940" cy="2019765"/>
          </a:xfrm>
        </p:spPr>
      </p:pic>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35</a:t>
            </a:fld>
            <a:endParaRPr lang="en-US">
              <a:solidFill>
                <a:prstClr val="black">
                  <a:tint val="75000"/>
                </a:prstClr>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3706" y="2857383"/>
            <a:ext cx="3760481" cy="241948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1492" y="543213"/>
            <a:ext cx="2696414" cy="1000662"/>
          </a:xfrm>
          <a:prstGeom prst="rect">
            <a:avLst/>
          </a:prstGeom>
        </p:spPr>
      </p:pic>
      <p:sp>
        <p:nvSpPr>
          <p:cNvPr id="3" name="TextBox 2"/>
          <p:cNvSpPr txBox="1"/>
          <p:nvPr/>
        </p:nvSpPr>
        <p:spPr>
          <a:xfrm>
            <a:off x="6319345" y="5455592"/>
            <a:ext cx="4582511" cy="646331"/>
          </a:xfrm>
          <a:prstGeom prst="rect">
            <a:avLst/>
          </a:prstGeom>
          <a:noFill/>
        </p:spPr>
        <p:txBody>
          <a:bodyPr wrap="square" rtlCol="0">
            <a:spAutoFit/>
          </a:bodyPr>
          <a:lstStyle/>
          <a:p>
            <a:pPr algn="ctr"/>
            <a:r>
              <a:rPr lang="en-US" dirty="0" err="1"/>
              <a:t>AllReduce</a:t>
            </a:r>
            <a:r>
              <a:rPr lang="en-US" dirty="0"/>
              <a:t> in an arbitrary task graph (right) compared to MPI (left)</a:t>
            </a:r>
          </a:p>
        </p:txBody>
      </p:sp>
      <p:sp>
        <p:nvSpPr>
          <p:cNvPr id="7" name="TextBox 6"/>
          <p:cNvSpPr txBox="1"/>
          <p:nvPr/>
        </p:nvSpPr>
        <p:spPr>
          <a:xfrm>
            <a:off x="6881492" y="1722597"/>
            <a:ext cx="2843471" cy="369332"/>
          </a:xfrm>
          <a:prstGeom prst="rect">
            <a:avLst/>
          </a:prstGeom>
          <a:noFill/>
        </p:spPr>
        <p:txBody>
          <a:bodyPr wrap="none" rtlCol="0">
            <a:spAutoFit/>
          </a:bodyPr>
          <a:lstStyle/>
          <a:p>
            <a:r>
              <a:rPr lang="en-US" dirty="0"/>
              <a:t>Big data computation model</a:t>
            </a:r>
          </a:p>
        </p:txBody>
      </p:sp>
      <p:sp>
        <p:nvSpPr>
          <p:cNvPr id="10" name="TextBox 9"/>
          <p:cNvSpPr txBox="1"/>
          <p:nvPr/>
        </p:nvSpPr>
        <p:spPr>
          <a:xfrm>
            <a:off x="1008992" y="1690688"/>
            <a:ext cx="4237263" cy="707886"/>
          </a:xfrm>
          <a:prstGeom prst="rect">
            <a:avLst/>
          </a:prstGeom>
          <a:noFill/>
        </p:spPr>
        <p:txBody>
          <a:bodyPr wrap="square" rtlCol="0">
            <a:spAutoFit/>
          </a:bodyPr>
          <a:lstStyle/>
          <a:p>
            <a:r>
              <a:rPr lang="en-US" sz="2000" dirty="0"/>
              <a:t>Standalone Communication library capturing dataflow communications</a:t>
            </a:r>
          </a:p>
        </p:txBody>
      </p:sp>
      <p:sp>
        <p:nvSpPr>
          <p:cNvPr id="11" name="TextBox 10"/>
          <p:cNvSpPr txBox="1"/>
          <p:nvPr/>
        </p:nvSpPr>
        <p:spPr>
          <a:xfrm>
            <a:off x="838200" y="5132426"/>
            <a:ext cx="4025463" cy="646331"/>
          </a:xfrm>
          <a:prstGeom prst="rect">
            <a:avLst/>
          </a:prstGeom>
          <a:noFill/>
        </p:spPr>
        <p:txBody>
          <a:bodyPr wrap="square" rtlCol="0">
            <a:spAutoFit/>
          </a:bodyPr>
          <a:lstStyle/>
          <a:p>
            <a:pPr algn="ctr"/>
            <a:r>
              <a:rPr lang="en-US" dirty="0"/>
              <a:t>Communication can be invoked by multiple tasks in a process</a:t>
            </a:r>
          </a:p>
        </p:txBody>
      </p:sp>
    </p:spTree>
    <p:extLst>
      <p:ext uri="{BB962C8B-B14F-4D97-AF65-F5344CB8AC3E}">
        <p14:creationId xmlns:p14="http://schemas.microsoft.com/office/powerpoint/2010/main" val="1492194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Twister:Net</a:t>
            </a:r>
            <a:endParaRPr lang="en-US" dirty="0"/>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36</a:t>
            </a:fld>
            <a:endParaRPr lang="en-US">
              <a:solidFill>
                <a:prstClr val="black">
                  <a:tint val="7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245" y="1750813"/>
            <a:ext cx="3733560" cy="222481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875" y="4548653"/>
            <a:ext cx="3708347" cy="1117785"/>
          </a:xfrm>
          <a:prstGeom prst="rect">
            <a:avLst/>
          </a:prstGeom>
        </p:spPr>
      </p:pic>
      <p:sp>
        <p:nvSpPr>
          <p:cNvPr id="3" name="TextBox 2"/>
          <p:cNvSpPr txBox="1"/>
          <p:nvPr/>
        </p:nvSpPr>
        <p:spPr>
          <a:xfrm>
            <a:off x="5444631" y="793445"/>
            <a:ext cx="6154434" cy="3970318"/>
          </a:xfrm>
          <a:prstGeom prst="rect">
            <a:avLst/>
          </a:prstGeom>
          <a:noFill/>
        </p:spPr>
        <p:txBody>
          <a:bodyPr wrap="square" rtlCol="0">
            <a:spAutoFit/>
          </a:bodyPr>
          <a:lstStyle/>
          <a:p>
            <a:pPr marL="342900" indent="-342900">
              <a:buFont typeface="Arial" panose="020B0604020202020204" pitchFamily="34" charset="0"/>
              <a:buChar char="•"/>
            </a:pPr>
            <a:r>
              <a:rPr lang="en-US" dirty="0"/>
              <a:t>Communication operators are state full</a:t>
            </a:r>
          </a:p>
          <a:p>
            <a:pPr marL="800100" lvl="1" indent="-342900">
              <a:buFont typeface="Arial" panose="020B0604020202020204" pitchFamily="34" charset="0"/>
              <a:buChar char="•"/>
            </a:pPr>
            <a:r>
              <a:rPr lang="en-US" dirty="0"/>
              <a:t>Buffer data, handle imbalanced communications, act as a combiner  </a:t>
            </a:r>
          </a:p>
          <a:p>
            <a:pPr marL="342900" indent="-342900">
              <a:buFont typeface="Arial" panose="020B0604020202020204" pitchFamily="34" charset="0"/>
              <a:buChar char="•"/>
            </a:pPr>
            <a:r>
              <a:rPr lang="en-US" dirty="0"/>
              <a:t>Thread safe </a:t>
            </a:r>
          </a:p>
          <a:p>
            <a:pPr marL="342900" indent="-342900">
              <a:buFont typeface="Arial" panose="020B0604020202020204" pitchFamily="34" charset="0"/>
              <a:buChar char="•"/>
            </a:pPr>
            <a:r>
              <a:rPr lang="en-US" dirty="0"/>
              <a:t>Initialization</a:t>
            </a:r>
          </a:p>
          <a:p>
            <a:pPr marL="800100" lvl="1" indent="-342900">
              <a:buFont typeface="Arial" panose="020B0604020202020204" pitchFamily="34" charset="0"/>
              <a:buChar char="•"/>
            </a:pPr>
            <a:r>
              <a:rPr lang="en-US" dirty="0"/>
              <a:t>MPI</a:t>
            </a:r>
          </a:p>
          <a:p>
            <a:pPr marL="800100" lvl="1" indent="-342900">
              <a:buFont typeface="Arial" panose="020B0604020202020204" pitchFamily="34" charset="0"/>
              <a:buChar char="•"/>
            </a:pPr>
            <a:r>
              <a:rPr lang="en-US" dirty="0"/>
              <a:t>TCP / </a:t>
            </a:r>
            <a:r>
              <a:rPr lang="en-US" dirty="0" err="1"/>
              <a:t>ZooKeeper</a:t>
            </a:r>
            <a:endParaRPr lang="en-US" dirty="0"/>
          </a:p>
          <a:p>
            <a:pPr marL="342900" indent="-342900">
              <a:buFont typeface="Arial" panose="020B0604020202020204" pitchFamily="34" charset="0"/>
              <a:buChar char="•"/>
            </a:pPr>
            <a:r>
              <a:rPr lang="en-US" dirty="0"/>
              <a:t>Buffer management</a:t>
            </a:r>
          </a:p>
          <a:p>
            <a:pPr marL="800100" lvl="1" indent="-342900">
              <a:buFont typeface="Arial" panose="020B0604020202020204" pitchFamily="34" charset="0"/>
              <a:buChar char="•"/>
            </a:pPr>
            <a:r>
              <a:rPr lang="en-US" dirty="0"/>
              <a:t>The messages are serialized by the library</a:t>
            </a:r>
          </a:p>
          <a:p>
            <a:pPr marL="342900" indent="-342900">
              <a:buFont typeface="Arial" panose="020B0604020202020204" pitchFamily="34" charset="0"/>
              <a:buChar char="•"/>
            </a:pPr>
            <a:r>
              <a:rPr lang="en-US" dirty="0"/>
              <a:t>Back-pressure</a:t>
            </a:r>
          </a:p>
          <a:p>
            <a:pPr marL="800100" lvl="1" indent="-342900">
              <a:buFont typeface="Arial" panose="020B0604020202020204" pitchFamily="34" charset="0"/>
              <a:buChar char="•"/>
            </a:pPr>
            <a:r>
              <a:rPr lang="en-US" dirty="0"/>
              <a:t>Uses flow control by the underlying channel</a:t>
            </a:r>
          </a:p>
          <a:p>
            <a:pPr lvl="1"/>
            <a:endParaRPr lang="en-US" dirty="0"/>
          </a:p>
          <a:p>
            <a:endParaRPr lang="en-US" dirty="0"/>
          </a:p>
          <a:p>
            <a:pPr marL="342900" indent="-342900">
              <a:buFont typeface="Arial" panose="020B0604020202020204" pitchFamily="34" charset="0"/>
              <a:buChar char="•"/>
            </a:pPr>
            <a:endParaRPr lang="en-US" dirty="0"/>
          </a:p>
        </p:txBody>
      </p:sp>
      <p:sp>
        <p:nvSpPr>
          <p:cNvPr id="4" name="TextBox 3"/>
          <p:cNvSpPr txBox="1"/>
          <p:nvPr/>
        </p:nvSpPr>
        <p:spPr>
          <a:xfrm>
            <a:off x="2246052" y="3892810"/>
            <a:ext cx="1345946" cy="369332"/>
          </a:xfrm>
          <a:prstGeom prst="rect">
            <a:avLst/>
          </a:prstGeom>
          <a:noFill/>
        </p:spPr>
        <p:txBody>
          <a:bodyPr wrap="none" rtlCol="0">
            <a:spAutoFit/>
          </a:bodyPr>
          <a:lstStyle/>
          <a:p>
            <a:r>
              <a:rPr lang="en-US" dirty="0"/>
              <a:t>Architecture</a:t>
            </a:r>
          </a:p>
        </p:txBody>
      </p:sp>
      <p:sp>
        <p:nvSpPr>
          <p:cNvPr id="8" name="TextBox 7"/>
          <p:cNvSpPr txBox="1"/>
          <p:nvPr/>
        </p:nvSpPr>
        <p:spPr>
          <a:xfrm>
            <a:off x="1451956" y="5768283"/>
            <a:ext cx="2934137" cy="369332"/>
          </a:xfrm>
          <a:prstGeom prst="rect">
            <a:avLst/>
          </a:prstGeom>
          <a:noFill/>
        </p:spPr>
        <p:txBody>
          <a:bodyPr wrap="none" rtlCol="0">
            <a:spAutoFit/>
          </a:bodyPr>
          <a:lstStyle/>
          <a:p>
            <a:r>
              <a:rPr lang="en-US" dirty="0"/>
              <a:t>Optimized operation </a:t>
            </a:r>
            <a:r>
              <a:rPr lang="en-US" dirty="0" err="1"/>
              <a:t>vs</a:t>
            </a:r>
            <a:r>
              <a:rPr lang="en-US" dirty="0"/>
              <a:t> Serial</a:t>
            </a:r>
          </a:p>
        </p:txBody>
      </p:sp>
      <p:graphicFrame>
        <p:nvGraphicFramePr>
          <p:cNvPr id="10" name="Table 9"/>
          <p:cNvGraphicFramePr>
            <a:graphicFrameLocks noGrp="1"/>
          </p:cNvGraphicFramePr>
          <p:nvPr>
            <p:extLst>
              <p:ext uri="{D42A27DB-BD31-4B8C-83A1-F6EECF244321}">
                <p14:modId xmlns:p14="http://schemas.microsoft.com/office/powerpoint/2010/main" val="4162223205"/>
              </p:ext>
            </p:extLst>
          </p:nvPr>
        </p:nvGraphicFramePr>
        <p:xfrm>
          <a:off x="5476134" y="4327781"/>
          <a:ext cx="6081988" cy="1112520"/>
        </p:xfrm>
        <a:graphic>
          <a:graphicData uri="http://schemas.openxmlformats.org/drawingml/2006/table">
            <a:tbl>
              <a:tblPr firstRow="1" bandRow="1">
                <a:tableStyleId>{5940675A-B579-460E-94D1-54222C63F5DA}</a:tableStyleId>
              </a:tblPr>
              <a:tblGrid>
                <a:gridCol w="1520497">
                  <a:extLst>
                    <a:ext uri="{9D8B030D-6E8A-4147-A177-3AD203B41FA5}">
                      <a16:colId xmlns:a16="http://schemas.microsoft.com/office/drawing/2014/main" val="20000"/>
                    </a:ext>
                  </a:extLst>
                </a:gridCol>
                <a:gridCol w="1520497">
                  <a:extLst>
                    <a:ext uri="{9D8B030D-6E8A-4147-A177-3AD203B41FA5}">
                      <a16:colId xmlns:a16="http://schemas.microsoft.com/office/drawing/2014/main" val="20001"/>
                    </a:ext>
                  </a:extLst>
                </a:gridCol>
                <a:gridCol w="1520497">
                  <a:extLst>
                    <a:ext uri="{9D8B030D-6E8A-4147-A177-3AD203B41FA5}">
                      <a16:colId xmlns:a16="http://schemas.microsoft.com/office/drawing/2014/main" val="20002"/>
                    </a:ext>
                  </a:extLst>
                </a:gridCol>
                <a:gridCol w="1520497">
                  <a:extLst>
                    <a:ext uri="{9D8B030D-6E8A-4147-A177-3AD203B41FA5}">
                      <a16:colId xmlns:a16="http://schemas.microsoft.com/office/drawing/2014/main" val="20003"/>
                    </a:ext>
                  </a:extLst>
                </a:gridCol>
              </a:tblGrid>
              <a:tr h="370840">
                <a:tc>
                  <a:txBody>
                    <a:bodyPr/>
                    <a:lstStyle/>
                    <a:p>
                      <a:r>
                        <a:rPr lang="en-US" sz="1600" dirty="0"/>
                        <a:t>Reduce</a:t>
                      </a:r>
                    </a:p>
                  </a:txBody>
                  <a:tcPr/>
                </a:tc>
                <a:tc>
                  <a:txBody>
                    <a:bodyPr/>
                    <a:lstStyle/>
                    <a:p>
                      <a:r>
                        <a:rPr lang="en-US" sz="1600" dirty="0"/>
                        <a:t>Gather</a:t>
                      </a:r>
                    </a:p>
                  </a:txBody>
                  <a:tcPr/>
                </a:tc>
                <a:tc>
                  <a:txBody>
                    <a:bodyPr/>
                    <a:lstStyle/>
                    <a:p>
                      <a:r>
                        <a:rPr lang="en-US" sz="1600" dirty="0"/>
                        <a:t>Partition</a:t>
                      </a:r>
                    </a:p>
                  </a:txBody>
                  <a:tcPr/>
                </a:tc>
                <a:tc>
                  <a:txBody>
                    <a:bodyPr/>
                    <a:lstStyle/>
                    <a:p>
                      <a:r>
                        <a:rPr lang="en-US" sz="1600" dirty="0"/>
                        <a:t>Broadcast</a:t>
                      </a:r>
                    </a:p>
                  </a:txBody>
                  <a:tcPr/>
                </a:tc>
                <a:extLst>
                  <a:ext uri="{0D108BD9-81ED-4DB2-BD59-A6C34878D82A}">
                    <a16:rowId xmlns:a16="http://schemas.microsoft.com/office/drawing/2014/main" val="10000"/>
                  </a:ext>
                </a:extLst>
              </a:tr>
              <a:tr h="370840">
                <a:tc>
                  <a:txBody>
                    <a:bodyPr/>
                    <a:lstStyle/>
                    <a:p>
                      <a:r>
                        <a:rPr lang="en-US" sz="1600" dirty="0" err="1"/>
                        <a:t>AllReduce</a:t>
                      </a:r>
                      <a:endParaRPr lang="en-US" sz="1600" dirty="0"/>
                    </a:p>
                  </a:txBody>
                  <a:tcPr/>
                </a:tc>
                <a:tc>
                  <a:txBody>
                    <a:bodyPr/>
                    <a:lstStyle/>
                    <a:p>
                      <a:r>
                        <a:rPr lang="en-US" sz="1600" dirty="0" err="1"/>
                        <a:t>AllGather</a:t>
                      </a:r>
                      <a:endParaRPr lang="en-US" sz="1600" dirty="0"/>
                    </a:p>
                  </a:txBody>
                  <a:tcPr/>
                </a:tc>
                <a:tc>
                  <a:txBody>
                    <a:bodyPr/>
                    <a:lstStyle/>
                    <a:p>
                      <a:r>
                        <a:rPr lang="en-US" sz="1600" dirty="0"/>
                        <a:t>Keyed-Partition</a:t>
                      </a:r>
                    </a:p>
                  </a:txBody>
                  <a:tcPr/>
                </a:tc>
                <a:tc>
                  <a:txBody>
                    <a:bodyPr/>
                    <a:lstStyle/>
                    <a:p>
                      <a:endParaRPr lang="en-US" sz="1600"/>
                    </a:p>
                  </a:txBody>
                  <a:tcPr/>
                </a:tc>
                <a:extLst>
                  <a:ext uri="{0D108BD9-81ED-4DB2-BD59-A6C34878D82A}">
                    <a16:rowId xmlns:a16="http://schemas.microsoft.com/office/drawing/2014/main" val="10001"/>
                  </a:ext>
                </a:extLst>
              </a:tr>
              <a:tr h="370840">
                <a:tc>
                  <a:txBody>
                    <a:bodyPr/>
                    <a:lstStyle/>
                    <a:p>
                      <a:r>
                        <a:rPr lang="en-US" sz="1600" dirty="0"/>
                        <a:t>Keyed-Reduce</a:t>
                      </a:r>
                    </a:p>
                  </a:txBody>
                  <a:tcPr/>
                </a:tc>
                <a:tc>
                  <a:txBody>
                    <a:bodyPr/>
                    <a:lstStyle/>
                    <a:p>
                      <a:r>
                        <a:rPr lang="en-US" sz="1600" dirty="0" err="1"/>
                        <a:t>KeyedGather</a:t>
                      </a:r>
                      <a:endParaRPr lang="en-US" sz="1600" dirty="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10002"/>
                  </a:ext>
                </a:extLst>
              </a:tr>
            </a:tbl>
          </a:graphicData>
        </a:graphic>
      </p:graphicFrame>
      <p:sp>
        <p:nvSpPr>
          <p:cNvPr id="11" name="TextBox 10"/>
          <p:cNvSpPr txBox="1"/>
          <p:nvPr/>
        </p:nvSpPr>
        <p:spPr>
          <a:xfrm>
            <a:off x="7033701" y="5583617"/>
            <a:ext cx="2948499" cy="369332"/>
          </a:xfrm>
          <a:prstGeom prst="rect">
            <a:avLst/>
          </a:prstGeom>
          <a:noFill/>
        </p:spPr>
        <p:txBody>
          <a:bodyPr wrap="none" rtlCol="0">
            <a:spAutoFit/>
          </a:bodyPr>
          <a:lstStyle/>
          <a:p>
            <a:r>
              <a:rPr lang="en-US" dirty="0"/>
              <a:t>Batch and Streaming versions</a:t>
            </a:r>
          </a:p>
        </p:txBody>
      </p:sp>
    </p:spTree>
    <p:extLst>
      <p:ext uri="{BB962C8B-B14F-4D97-AF65-F5344CB8AC3E}">
        <p14:creationId xmlns:p14="http://schemas.microsoft.com/office/powerpoint/2010/main" val="1186902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6612" y="1623801"/>
            <a:ext cx="3645041" cy="2916032"/>
          </a:xfrm>
          <a:prstGeom prst="rect">
            <a:avLst/>
          </a:prstGeom>
        </p:spPr>
      </p:pic>
      <p:sp>
        <p:nvSpPr>
          <p:cNvPr id="6" name="Rectangle 5"/>
          <p:cNvSpPr/>
          <p:nvPr/>
        </p:nvSpPr>
        <p:spPr>
          <a:xfrm>
            <a:off x="8327764" y="4590996"/>
            <a:ext cx="3283889" cy="923330"/>
          </a:xfrm>
          <a:prstGeom prst="rect">
            <a:avLst/>
          </a:prstGeom>
        </p:spPr>
        <p:txBody>
          <a:bodyPr wrap="square">
            <a:spAutoFit/>
          </a:bodyPr>
          <a:lstStyle/>
          <a:p>
            <a:pPr algn="ctr"/>
            <a:r>
              <a:rPr lang="en-US" dirty="0"/>
              <a:t>Latency of MPI and </a:t>
            </a:r>
            <a:r>
              <a:rPr lang="en-US" dirty="0" err="1"/>
              <a:t>Twister:Net</a:t>
            </a:r>
            <a:r>
              <a:rPr lang="en-US" dirty="0"/>
              <a:t> with different message sizes on a two-node setup</a:t>
            </a:r>
          </a:p>
        </p:txBody>
      </p:sp>
      <p:sp>
        <p:nvSpPr>
          <p:cNvPr id="7" name="Rectangle 6"/>
          <p:cNvSpPr/>
          <p:nvPr/>
        </p:nvSpPr>
        <p:spPr>
          <a:xfrm>
            <a:off x="3255465" y="4590996"/>
            <a:ext cx="4267200" cy="923330"/>
          </a:xfrm>
          <a:prstGeom prst="rect">
            <a:avLst/>
          </a:prstGeom>
        </p:spPr>
        <p:txBody>
          <a:bodyPr wrap="square">
            <a:spAutoFit/>
          </a:bodyPr>
          <a:lstStyle/>
          <a:p>
            <a:r>
              <a:rPr lang="en-US" dirty="0"/>
              <a:t>Bandwidth utilization of </a:t>
            </a:r>
            <a:r>
              <a:rPr lang="en-US" dirty="0" err="1"/>
              <a:t>Flink</a:t>
            </a:r>
            <a:r>
              <a:rPr lang="en-US" dirty="0"/>
              <a:t>, Twister2 and </a:t>
            </a:r>
            <a:r>
              <a:rPr lang="en-US" dirty="0" err="1"/>
              <a:t>OpenMPI</a:t>
            </a:r>
            <a:r>
              <a:rPr lang="en-US" dirty="0"/>
              <a:t> over 1Gbps, 10Gbps and IB with </a:t>
            </a:r>
            <a:r>
              <a:rPr lang="en-US" dirty="0" err="1"/>
              <a:t>Flink</a:t>
            </a:r>
            <a:r>
              <a:rPr lang="en-US" dirty="0"/>
              <a:t> on </a:t>
            </a:r>
            <a:r>
              <a:rPr lang="en-US" dirty="0" err="1"/>
              <a:t>IPoIB</a:t>
            </a:r>
            <a:endParaRPr lang="en-US" dirty="0"/>
          </a:p>
        </p:txBody>
      </p:sp>
      <p:sp>
        <p:nvSpPr>
          <p:cNvPr id="3" name="Title 2"/>
          <p:cNvSpPr>
            <a:spLocks noGrp="1"/>
          </p:cNvSpPr>
          <p:nvPr>
            <p:ph type="title"/>
          </p:nvPr>
        </p:nvSpPr>
        <p:spPr/>
        <p:txBody>
          <a:bodyPr/>
          <a:lstStyle/>
          <a:p>
            <a:r>
              <a:rPr lang="en-US" dirty="0"/>
              <a:t>Bandwidth &amp; Latency</a:t>
            </a:r>
          </a:p>
        </p:txBody>
      </p:sp>
      <p:grpSp>
        <p:nvGrpSpPr>
          <p:cNvPr id="14" name="Group 13"/>
          <p:cNvGrpSpPr/>
          <p:nvPr/>
        </p:nvGrpSpPr>
        <p:grpSpPr>
          <a:xfrm>
            <a:off x="1240860" y="2591317"/>
            <a:ext cx="1394105" cy="464307"/>
            <a:chOff x="1293031" y="2204370"/>
            <a:chExt cx="1394105" cy="464307"/>
          </a:xfrm>
        </p:grpSpPr>
        <p:sp>
          <p:nvSpPr>
            <p:cNvPr id="8" name="Oval 7"/>
            <p:cNvSpPr/>
            <p:nvPr/>
          </p:nvSpPr>
          <p:spPr>
            <a:xfrm>
              <a:off x="1293031" y="2204370"/>
              <a:ext cx="464307" cy="4643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22829" y="2204370"/>
              <a:ext cx="464307" cy="4643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8" idx="6"/>
              <a:endCxn id="9" idx="2"/>
            </p:cNvCxnSpPr>
            <p:nvPr/>
          </p:nvCxnSpPr>
          <p:spPr>
            <a:xfrm>
              <a:off x="1757338" y="2436524"/>
              <a:ext cx="4654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535571" y="3287778"/>
            <a:ext cx="2653182" cy="923330"/>
          </a:xfrm>
          <a:prstGeom prst="rect">
            <a:avLst/>
          </a:prstGeom>
          <a:noFill/>
        </p:spPr>
        <p:txBody>
          <a:bodyPr wrap="square" rtlCol="0">
            <a:spAutoFit/>
          </a:bodyPr>
          <a:lstStyle/>
          <a:p>
            <a:pPr algn="ctr"/>
            <a:r>
              <a:rPr lang="en-US" dirty="0"/>
              <a:t>Latency and bandwidth between two tasks running in two nodes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0064" y="1564123"/>
            <a:ext cx="3794234" cy="3035387"/>
          </a:xfrm>
          <a:prstGeom prst="rect">
            <a:avLst/>
          </a:prstGeom>
        </p:spPr>
      </p:pic>
    </p:spTree>
    <p:extLst>
      <p:ext uri="{BB962C8B-B14F-4D97-AF65-F5344CB8AC3E}">
        <p14:creationId xmlns:p14="http://schemas.microsoft.com/office/powerpoint/2010/main" val="1215918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4066" y="1476352"/>
            <a:ext cx="5389667" cy="2395407"/>
          </a:xfrm>
          <a:prstGeom prst="rect">
            <a:avLst/>
          </a:prstGeom>
        </p:spPr>
      </p:pic>
      <p:sp>
        <p:nvSpPr>
          <p:cNvPr id="6" name="Rectangle 5"/>
          <p:cNvSpPr/>
          <p:nvPr/>
        </p:nvSpPr>
        <p:spPr>
          <a:xfrm>
            <a:off x="6628554" y="4105823"/>
            <a:ext cx="5141844" cy="2031325"/>
          </a:xfrm>
          <a:prstGeom prst="rect">
            <a:avLst/>
          </a:prstGeom>
        </p:spPr>
        <p:txBody>
          <a:bodyPr wrap="square">
            <a:spAutoFit/>
          </a:bodyPr>
          <a:lstStyle/>
          <a:p>
            <a:r>
              <a:rPr lang="en-US" dirty="0"/>
              <a:t>Latency for Reduce and Gather operations in 32 nodes with 256-way parallelism. The time is for 1 million messages in each parallel unit, with the given message size. For BSP-Object case we do two MPI calls with </a:t>
            </a:r>
            <a:r>
              <a:rPr lang="en-US" dirty="0" err="1"/>
              <a:t>MPIAllReduce</a:t>
            </a:r>
            <a:r>
              <a:rPr lang="en-US" dirty="0"/>
              <a:t> / </a:t>
            </a:r>
            <a:r>
              <a:rPr lang="en-US" dirty="0" err="1"/>
              <a:t>MPIAllGather</a:t>
            </a:r>
            <a:r>
              <a:rPr lang="en-US" dirty="0"/>
              <a:t> first to get the lengths of the messages and the actual call.  InfiniBand network is used.</a:t>
            </a:r>
          </a:p>
        </p:txBody>
      </p:sp>
      <p:sp>
        <p:nvSpPr>
          <p:cNvPr id="7" name="Rectangle 6"/>
          <p:cNvSpPr/>
          <p:nvPr/>
        </p:nvSpPr>
        <p:spPr>
          <a:xfrm>
            <a:off x="532554" y="4112031"/>
            <a:ext cx="6096000" cy="1200329"/>
          </a:xfrm>
          <a:prstGeom prst="rect">
            <a:avLst/>
          </a:prstGeom>
        </p:spPr>
        <p:txBody>
          <a:bodyPr>
            <a:spAutoFit/>
          </a:bodyPr>
          <a:lstStyle/>
          <a:p>
            <a:r>
              <a:rPr lang="en-US" dirty="0"/>
              <a:t>Total time for </a:t>
            </a:r>
            <a:r>
              <a:rPr lang="en-US" dirty="0" err="1"/>
              <a:t>Flink</a:t>
            </a:r>
            <a:r>
              <a:rPr lang="en-US" dirty="0"/>
              <a:t> and </a:t>
            </a:r>
            <a:r>
              <a:rPr lang="en-US" dirty="0" err="1"/>
              <a:t>Twister:Net</a:t>
            </a:r>
            <a:r>
              <a:rPr lang="en-US" dirty="0"/>
              <a:t> for Reduce and Partition operations in 32 nodes with 640-way parallelism. The time is for 1 million messages in each parallel unit, with the given message size</a:t>
            </a:r>
          </a:p>
        </p:txBody>
      </p:sp>
      <p:sp>
        <p:nvSpPr>
          <p:cNvPr id="4" name="Title 3"/>
          <p:cNvSpPr>
            <a:spLocks noGrp="1"/>
          </p:cNvSpPr>
          <p:nvPr>
            <p:ph type="title"/>
          </p:nvPr>
        </p:nvSpPr>
        <p:spPr/>
        <p:txBody>
          <a:bodyPr/>
          <a:lstStyle/>
          <a:p>
            <a:r>
              <a:rPr lang="en-US" dirty="0" err="1"/>
              <a:t>Flink</a:t>
            </a:r>
            <a:r>
              <a:rPr lang="en-US" dirty="0"/>
              <a:t>, BSP and DFW Performance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952" y="1503090"/>
            <a:ext cx="5234073" cy="2326255"/>
          </a:xfrm>
          <a:prstGeom prst="rect">
            <a:avLst/>
          </a:prstGeom>
        </p:spPr>
      </p:pic>
    </p:spTree>
    <p:extLst>
      <p:ext uri="{BB962C8B-B14F-4D97-AF65-F5344CB8AC3E}">
        <p14:creationId xmlns:p14="http://schemas.microsoft.com/office/powerpoint/2010/main" val="1714689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955" y="2042896"/>
            <a:ext cx="7568984" cy="2522994"/>
          </a:xfrm>
          <a:prstGeom prst="rect">
            <a:avLst/>
          </a:prstGeom>
        </p:spPr>
      </p:pic>
      <p:sp>
        <p:nvSpPr>
          <p:cNvPr id="3" name="Rectangle 2"/>
          <p:cNvSpPr/>
          <p:nvPr/>
        </p:nvSpPr>
        <p:spPr>
          <a:xfrm>
            <a:off x="2505978" y="4746496"/>
            <a:ext cx="6096000" cy="646331"/>
          </a:xfrm>
          <a:prstGeom prst="rect">
            <a:avLst/>
          </a:prstGeom>
        </p:spPr>
        <p:txBody>
          <a:bodyPr>
            <a:spAutoFit/>
          </a:bodyPr>
          <a:lstStyle/>
          <a:p>
            <a:r>
              <a:rPr lang="en-US" dirty="0"/>
              <a:t>Latency of Heron and </a:t>
            </a:r>
            <a:r>
              <a:rPr lang="en-US" dirty="0" err="1"/>
              <a:t>Twister:Net</a:t>
            </a:r>
            <a:r>
              <a:rPr lang="en-US" dirty="0"/>
              <a:t> DFW for Reduce, Broadcast and Partition operations in 16 nodes with 256-way parallelism</a:t>
            </a:r>
          </a:p>
        </p:txBody>
      </p:sp>
      <p:sp>
        <p:nvSpPr>
          <p:cNvPr id="4" name="Title 3"/>
          <p:cNvSpPr>
            <a:spLocks noGrp="1"/>
          </p:cNvSpPr>
          <p:nvPr>
            <p:ph type="title"/>
          </p:nvPr>
        </p:nvSpPr>
        <p:spPr/>
        <p:txBody>
          <a:bodyPr/>
          <a:lstStyle/>
          <a:p>
            <a:r>
              <a:rPr lang="en-US" dirty="0"/>
              <a:t>Latency vs Heron</a:t>
            </a:r>
          </a:p>
        </p:txBody>
      </p:sp>
      <p:cxnSp>
        <p:nvCxnSpPr>
          <p:cNvPr id="7" name="Straight Arrow Connector 6"/>
          <p:cNvCxnSpPr/>
          <p:nvPr/>
        </p:nvCxnSpPr>
        <p:spPr>
          <a:xfrm>
            <a:off x="7012410" y="2360728"/>
            <a:ext cx="0" cy="943665"/>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88774" y="1647814"/>
            <a:ext cx="2263761" cy="369332"/>
          </a:xfrm>
          <a:prstGeom prst="rect">
            <a:avLst/>
          </a:prstGeom>
          <a:noFill/>
        </p:spPr>
        <p:txBody>
          <a:bodyPr wrap="none" rtlCol="0">
            <a:spAutoFit/>
          </a:bodyPr>
          <a:lstStyle/>
          <a:p>
            <a:r>
              <a:rPr lang="en-US" dirty="0"/>
              <a:t>Speedup of about 100</a:t>
            </a:r>
          </a:p>
        </p:txBody>
      </p:sp>
    </p:spTree>
    <p:extLst>
      <p:ext uri="{BB962C8B-B14F-4D97-AF65-F5344CB8AC3E}">
        <p14:creationId xmlns:p14="http://schemas.microsoft.com/office/powerpoint/2010/main" val="496895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517" y="199071"/>
            <a:ext cx="11438293" cy="976604"/>
          </a:xfrm>
        </p:spPr>
        <p:txBody>
          <a:bodyPr>
            <a:normAutofit/>
          </a:bodyPr>
          <a:lstStyle/>
          <a:p>
            <a:r>
              <a:rPr lang="en-US" dirty="0">
                <a:latin typeface="+mn-lt"/>
              </a:rPr>
              <a:t>Multidimensional Scaling - </a:t>
            </a:r>
            <a:r>
              <a:rPr lang="en-US" sz="3600" dirty="0">
                <a:latin typeface="+mn-lt"/>
              </a:rPr>
              <a:t>3 Nested Parallel Sections</a:t>
            </a:r>
            <a:endParaRPr lang="en-US" dirty="0">
              <a:latin typeface="+mn-lt"/>
            </a:endParaRPr>
          </a:p>
        </p:txBody>
      </p:sp>
      <p:sp>
        <p:nvSpPr>
          <p:cNvPr id="11" name="Slide Number Placeholder 10">
            <a:extLst>
              <a:ext uri="{FF2B5EF4-FFF2-40B4-BE49-F238E27FC236}">
                <a16:creationId xmlns:a16="http://schemas.microsoft.com/office/drawing/2014/main" id="{EDC1728D-7FFC-4317-AAAE-AE12C1972A28}"/>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a:t>
            </a:fld>
            <a:endParaRPr lang="en-US">
              <a:solidFill>
                <a:prstClr val="black">
                  <a:tint val="75000"/>
                </a:prst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806" y="1203378"/>
            <a:ext cx="2641180" cy="4749105"/>
          </a:xfrm>
          <a:prstGeom prst="rect">
            <a:avLst/>
          </a:prstGeom>
        </p:spPr>
      </p:pic>
      <p:sp>
        <p:nvSpPr>
          <p:cNvPr id="7" name="Rectangle 6"/>
          <p:cNvSpPr/>
          <p:nvPr/>
        </p:nvSpPr>
        <p:spPr>
          <a:xfrm>
            <a:off x="3234368" y="5029153"/>
            <a:ext cx="4098759" cy="1015663"/>
          </a:xfrm>
          <a:prstGeom prst="rect">
            <a:avLst/>
          </a:prstGeom>
        </p:spPr>
        <p:txBody>
          <a:bodyPr wrap="square">
            <a:spAutoFit/>
          </a:bodyPr>
          <a:lstStyle/>
          <a:p>
            <a:pPr algn="ctr"/>
            <a:r>
              <a:rPr lang="en-US" sz="2000" dirty="0"/>
              <a:t>MDS execution time on </a:t>
            </a:r>
            <a:r>
              <a:rPr lang="en-US" sz="2000" b="1" dirty="0"/>
              <a:t>16 nodes </a:t>
            </a:r>
            <a:r>
              <a:rPr lang="en-US" sz="2000" dirty="0"/>
              <a:t>with 20 processes in each node with varying number of points</a:t>
            </a:r>
          </a:p>
        </p:txBody>
      </p:sp>
      <p:sp>
        <p:nvSpPr>
          <p:cNvPr id="8" name="Rectangle 7"/>
          <p:cNvSpPr/>
          <p:nvPr/>
        </p:nvSpPr>
        <p:spPr>
          <a:xfrm>
            <a:off x="8042589" y="5029153"/>
            <a:ext cx="3674130" cy="923330"/>
          </a:xfrm>
          <a:prstGeom prst="rect">
            <a:avLst/>
          </a:prstGeom>
        </p:spPr>
        <p:txBody>
          <a:bodyPr wrap="square">
            <a:spAutoFit/>
          </a:bodyPr>
          <a:lstStyle/>
          <a:p>
            <a:pPr algn="ctr"/>
            <a:r>
              <a:rPr lang="en-US" dirty="0"/>
              <a:t>MDS execution time with 32000 points on </a:t>
            </a:r>
            <a:r>
              <a:rPr lang="en-US" b="1" dirty="0"/>
              <a:t>varying number of nodes</a:t>
            </a:r>
            <a:r>
              <a:rPr lang="en-US" dirty="0"/>
              <a:t>. Each node runs 20 parallel tasks</a:t>
            </a:r>
          </a:p>
        </p:txBody>
      </p:sp>
      <p:grpSp>
        <p:nvGrpSpPr>
          <p:cNvPr id="9" name="Group 8">
            <a:extLst>
              <a:ext uri="{FF2B5EF4-FFF2-40B4-BE49-F238E27FC236}">
                <a16:creationId xmlns:a16="http://schemas.microsoft.com/office/drawing/2014/main" id="{BEED6F8A-FBF3-42C4-9643-6D4340BA80AB}"/>
              </a:ext>
            </a:extLst>
          </p:cNvPr>
          <p:cNvGrpSpPr/>
          <p:nvPr/>
        </p:nvGrpSpPr>
        <p:grpSpPr>
          <a:xfrm>
            <a:off x="2922986" y="1242106"/>
            <a:ext cx="8781810" cy="3220976"/>
            <a:chOff x="3099000" y="1742516"/>
            <a:chExt cx="8781810" cy="2802763"/>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7080" y="1742516"/>
              <a:ext cx="4113730" cy="279390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9000" y="1742516"/>
              <a:ext cx="4664807" cy="2802763"/>
            </a:xfrm>
            <a:prstGeom prst="rect">
              <a:avLst/>
            </a:prstGeom>
          </p:spPr>
        </p:pic>
        <p:sp>
          <p:nvSpPr>
            <p:cNvPr id="3" name="TextBox 2">
              <a:extLst>
                <a:ext uri="{FF2B5EF4-FFF2-40B4-BE49-F238E27FC236}">
                  <a16:creationId xmlns:a16="http://schemas.microsoft.com/office/drawing/2014/main" id="{4B1B02A8-29DC-46FC-A942-C532008B4D66}"/>
                </a:ext>
              </a:extLst>
            </p:cNvPr>
            <p:cNvSpPr txBox="1"/>
            <p:nvPr/>
          </p:nvSpPr>
          <p:spPr>
            <a:xfrm>
              <a:off x="4598307" y="2303188"/>
              <a:ext cx="770021" cy="369332"/>
            </a:xfrm>
            <a:prstGeom prst="rect">
              <a:avLst/>
            </a:prstGeom>
            <a:noFill/>
          </p:spPr>
          <p:txBody>
            <a:bodyPr wrap="square" rtlCol="0">
              <a:spAutoFit/>
            </a:bodyPr>
            <a:lstStyle/>
            <a:p>
              <a:r>
                <a:rPr lang="en-US" b="1" dirty="0">
                  <a:solidFill>
                    <a:srgbClr val="0070C0"/>
                  </a:solidFill>
                </a:rPr>
                <a:t>Flink</a:t>
              </a:r>
            </a:p>
          </p:txBody>
        </p:sp>
        <p:sp>
          <p:nvSpPr>
            <p:cNvPr id="12" name="TextBox 11">
              <a:extLst>
                <a:ext uri="{FF2B5EF4-FFF2-40B4-BE49-F238E27FC236}">
                  <a16:creationId xmlns:a16="http://schemas.microsoft.com/office/drawing/2014/main" id="{2ACAC893-AA8D-40BE-8183-2C0C9E4C7216}"/>
                </a:ext>
              </a:extLst>
            </p:cNvPr>
            <p:cNvSpPr txBox="1"/>
            <p:nvPr/>
          </p:nvSpPr>
          <p:spPr>
            <a:xfrm>
              <a:off x="4444974" y="2971728"/>
              <a:ext cx="770021" cy="369332"/>
            </a:xfrm>
            <a:prstGeom prst="rect">
              <a:avLst/>
            </a:prstGeom>
            <a:noFill/>
          </p:spPr>
          <p:txBody>
            <a:bodyPr wrap="square" rtlCol="0">
              <a:spAutoFit/>
            </a:bodyPr>
            <a:lstStyle/>
            <a:p>
              <a:r>
                <a:rPr lang="en-US" b="1" dirty="0">
                  <a:solidFill>
                    <a:schemeClr val="tx1">
                      <a:lumMod val="50000"/>
                      <a:lumOff val="50000"/>
                    </a:schemeClr>
                  </a:solidFill>
                </a:rPr>
                <a:t>Spark</a:t>
              </a:r>
            </a:p>
          </p:txBody>
        </p:sp>
        <p:sp>
          <p:nvSpPr>
            <p:cNvPr id="13" name="TextBox 12">
              <a:extLst>
                <a:ext uri="{FF2B5EF4-FFF2-40B4-BE49-F238E27FC236}">
                  <a16:creationId xmlns:a16="http://schemas.microsoft.com/office/drawing/2014/main" id="{2A832E50-AF28-40B0-BA29-B531B802CB83}"/>
                </a:ext>
              </a:extLst>
            </p:cNvPr>
            <p:cNvSpPr txBox="1"/>
            <p:nvPr/>
          </p:nvSpPr>
          <p:spPr>
            <a:xfrm>
              <a:off x="6161663" y="3483922"/>
              <a:ext cx="770021" cy="369332"/>
            </a:xfrm>
            <a:prstGeom prst="rect">
              <a:avLst/>
            </a:prstGeom>
            <a:noFill/>
          </p:spPr>
          <p:txBody>
            <a:bodyPr wrap="square" rtlCol="0">
              <a:spAutoFit/>
            </a:bodyPr>
            <a:lstStyle/>
            <a:p>
              <a:r>
                <a:rPr lang="en-US" b="1" dirty="0">
                  <a:solidFill>
                    <a:srgbClr val="FF0000"/>
                  </a:solidFill>
                </a:rPr>
                <a:t>MPI</a:t>
              </a:r>
            </a:p>
          </p:txBody>
        </p:sp>
      </p:grpSp>
      <p:sp>
        <p:nvSpPr>
          <p:cNvPr id="14" name="TextBox 13">
            <a:extLst>
              <a:ext uri="{FF2B5EF4-FFF2-40B4-BE49-F238E27FC236}">
                <a16:creationId xmlns:a16="http://schemas.microsoft.com/office/drawing/2014/main" id="{46DA4D3C-B83F-4A1B-86AD-9069FF7162B3}"/>
              </a:ext>
            </a:extLst>
          </p:cNvPr>
          <p:cNvSpPr txBox="1"/>
          <p:nvPr/>
        </p:nvSpPr>
        <p:spPr>
          <a:xfrm>
            <a:off x="3119112" y="4593390"/>
            <a:ext cx="4356770" cy="369332"/>
          </a:xfrm>
          <a:prstGeom prst="rect">
            <a:avLst/>
          </a:prstGeom>
          <a:noFill/>
        </p:spPr>
        <p:txBody>
          <a:bodyPr wrap="none" rtlCol="0">
            <a:spAutoFit/>
          </a:bodyPr>
          <a:lstStyle/>
          <a:p>
            <a:r>
              <a:rPr lang="en-US" dirty="0"/>
              <a:t>MPI Factor of 20-200 Faster than Spark/Flink</a:t>
            </a:r>
          </a:p>
        </p:txBody>
      </p:sp>
    </p:spTree>
    <p:extLst>
      <p:ext uri="{BB962C8B-B14F-4D97-AF65-F5344CB8AC3E}">
        <p14:creationId xmlns:p14="http://schemas.microsoft.com/office/powerpoint/2010/main" val="3370283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Heron Communication Improvements</a:t>
            </a: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40</a:t>
            </a:fld>
            <a:endParaRPr lang="en-US">
              <a:solidFill>
                <a:prstClr val="black">
                  <a:tint val="75000"/>
                </a:prstClr>
              </a:solidFill>
            </a:endParaRPr>
          </a:p>
        </p:txBody>
      </p:sp>
      <p:sp>
        <p:nvSpPr>
          <p:cNvPr id="7" name="TextBox 6"/>
          <p:cNvSpPr txBox="1"/>
          <p:nvPr/>
        </p:nvSpPr>
        <p:spPr>
          <a:xfrm>
            <a:off x="798132" y="4689530"/>
            <a:ext cx="5120181" cy="1200329"/>
          </a:xfrm>
          <a:prstGeom prst="rect">
            <a:avLst/>
          </a:prstGeom>
          <a:noFill/>
        </p:spPr>
        <p:txBody>
          <a:bodyPr wrap="square" rtlCol="0">
            <a:spAutoFit/>
          </a:bodyPr>
          <a:lstStyle/>
          <a:p>
            <a:pPr algn="ctr"/>
            <a:r>
              <a:rPr lang="en-US" sz="2400" dirty="0"/>
              <a:t>This architecture doesn’t work for parallel communications, Stream Manger is a bottleneck</a:t>
            </a:r>
          </a:p>
        </p:txBody>
      </p:sp>
      <p:sp>
        <p:nvSpPr>
          <p:cNvPr id="8" name="Rounded Rectangle 7"/>
          <p:cNvSpPr/>
          <p:nvPr/>
        </p:nvSpPr>
        <p:spPr>
          <a:xfrm>
            <a:off x="1304775" y="2184523"/>
            <a:ext cx="1966951" cy="2060164"/>
          </a:xfrm>
          <a:prstGeom prst="roundRect">
            <a:avLst>
              <a:gd name="adj" fmla="val 4950"/>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ln>
                <a:solidFill>
                  <a:schemeClr val="tx1"/>
                </a:solidFill>
                <a:prstDash val="sysDash"/>
              </a:ln>
            </a:endParaRPr>
          </a:p>
        </p:txBody>
      </p:sp>
      <p:sp>
        <p:nvSpPr>
          <p:cNvPr id="9" name="Rounded Rectangle 8"/>
          <p:cNvSpPr/>
          <p:nvPr/>
        </p:nvSpPr>
        <p:spPr>
          <a:xfrm>
            <a:off x="1407746" y="2308089"/>
            <a:ext cx="1762895" cy="304801"/>
          </a:xfrm>
          <a:prstGeom prst="roundRect">
            <a:avLst>
              <a:gd name="adj" fmla="val 757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Stream Manager</a:t>
            </a:r>
          </a:p>
        </p:txBody>
      </p:sp>
      <p:sp>
        <p:nvSpPr>
          <p:cNvPr id="10" name="Rounded Rectangle 9"/>
          <p:cNvSpPr/>
          <p:nvPr/>
        </p:nvSpPr>
        <p:spPr>
          <a:xfrm>
            <a:off x="1440851" y="2832015"/>
            <a:ext cx="527221" cy="461320"/>
          </a:xfrm>
          <a:prstGeom prst="roundRect">
            <a:avLst>
              <a:gd name="adj" fmla="val 757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Sub Task</a:t>
            </a:r>
          </a:p>
        </p:txBody>
      </p:sp>
      <p:sp>
        <p:nvSpPr>
          <p:cNvPr id="11" name="Rounded Rectangle 10"/>
          <p:cNvSpPr/>
          <p:nvPr/>
        </p:nvSpPr>
        <p:spPr>
          <a:xfrm>
            <a:off x="1440851" y="3645758"/>
            <a:ext cx="527221" cy="461320"/>
          </a:xfrm>
          <a:prstGeom prst="roundRect">
            <a:avLst>
              <a:gd name="adj" fmla="val 757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Sub Task</a:t>
            </a:r>
          </a:p>
        </p:txBody>
      </p:sp>
      <p:sp>
        <p:nvSpPr>
          <p:cNvPr id="12" name="Rounded Rectangle 11"/>
          <p:cNvSpPr/>
          <p:nvPr/>
        </p:nvSpPr>
        <p:spPr>
          <a:xfrm>
            <a:off x="2643420" y="2827073"/>
            <a:ext cx="527221" cy="461320"/>
          </a:xfrm>
          <a:prstGeom prst="roundRect">
            <a:avLst>
              <a:gd name="adj" fmla="val 757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Sub Task</a:t>
            </a:r>
          </a:p>
        </p:txBody>
      </p:sp>
      <p:cxnSp>
        <p:nvCxnSpPr>
          <p:cNvPr id="13" name="Straight Arrow Connector 12"/>
          <p:cNvCxnSpPr>
            <a:stCxn id="10" idx="0"/>
          </p:cNvCxnSpPr>
          <p:nvPr/>
        </p:nvCxnSpPr>
        <p:spPr>
          <a:xfrm flipH="1" flipV="1">
            <a:off x="1704461" y="2617832"/>
            <a:ext cx="1" cy="214183"/>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14" name="Rounded Rectangle 13"/>
          <p:cNvSpPr/>
          <p:nvPr/>
        </p:nvSpPr>
        <p:spPr>
          <a:xfrm>
            <a:off x="2649643" y="3624335"/>
            <a:ext cx="527221" cy="461320"/>
          </a:xfrm>
          <a:prstGeom prst="roundRect">
            <a:avLst>
              <a:gd name="adj" fmla="val 757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Sub Task</a:t>
            </a:r>
          </a:p>
        </p:txBody>
      </p:sp>
      <p:cxnSp>
        <p:nvCxnSpPr>
          <p:cNvPr id="15" name="Straight Arrow Connector 14"/>
          <p:cNvCxnSpPr>
            <a:stCxn id="12" idx="1"/>
            <a:endCxn id="10" idx="3"/>
          </p:cNvCxnSpPr>
          <p:nvPr/>
        </p:nvCxnSpPr>
        <p:spPr>
          <a:xfrm flipH="1">
            <a:off x="1968072" y="3057733"/>
            <a:ext cx="675348" cy="4942"/>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6" name="Straight Arrow Connector 15"/>
          <p:cNvCxnSpPr>
            <a:stCxn id="14" idx="0"/>
            <a:endCxn id="12" idx="2"/>
          </p:cNvCxnSpPr>
          <p:nvPr/>
        </p:nvCxnSpPr>
        <p:spPr>
          <a:xfrm flipH="1" flipV="1">
            <a:off x="2907031" y="3288393"/>
            <a:ext cx="6223" cy="335942"/>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flipH="1" flipV="1">
            <a:off x="1676016" y="3308989"/>
            <a:ext cx="6223" cy="335942"/>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18" name="Rounded Rectangle 17"/>
          <p:cNvSpPr/>
          <p:nvPr/>
        </p:nvSpPr>
        <p:spPr>
          <a:xfrm>
            <a:off x="3541882" y="2184523"/>
            <a:ext cx="1966951" cy="2060164"/>
          </a:xfrm>
          <a:prstGeom prst="roundRect">
            <a:avLst>
              <a:gd name="adj" fmla="val 4950"/>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ln>
                <a:solidFill>
                  <a:schemeClr val="tx1"/>
                </a:solidFill>
                <a:prstDash val="sysDash"/>
              </a:ln>
            </a:endParaRPr>
          </a:p>
        </p:txBody>
      </p:sp>
      <p:sp>
        <p:nvSpPr>
          <p:cNvPr id="19" name="Rounded Rectangle 18"/>
          <p:cNvSpPr/>
          <p:nvPr/>
        </p:nvSpPr>
        <p:spPr>
          <a:xfrm>
            <a:off x="3644853" y="2308089"/>
            <a:ext cx="1762895" cy="304801"/>
          </a:xfrm>
          <a:prstGeom prst="roundRect">
            <a:avLst>
              <a:gd name="adj" fmla="val 757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Stream Manager</a:t>
            </a:r>
          </a:p>
        </p:txBody>
      </p:sp>
      <p:sp>
        <p:nvSpPr>
          <p:cNvPr id="20" name="Rounded Rectangle 19"/>
          <p:cNvSpPr/>
          <p:nvPr/>
        </p:nvSpPr>
        <p:spPr>
          <a:xfrm>
            <a:off x="3677958" y="2832015"/>
            <a:ext cx="527221" cy="461320"/>
          </a:xfrm>
          <a:prstGeom prst="roundRect">
            <a:avLst>
              <a:gd name="adj" fmla="val 757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Sub Task</a:t>
            </a:r>
          </a:p>
        </p:txBody>
      </p:sp>
      <p:sp>
        <p:nvSpPr>
          <p:cNvPr id="21" name="Rounded Rectangle 20"/>
          <p:cNvSpPr/>
          <p:nvPr/>
        </p:nvSpPr>
        <p:spPr>
          <a:xfrm>
            <a:off x="3677958" y="3645758"/>
            <a:ext cx="527221" cy="461320"/>
          </a:xfrm>
          <a:prstGeom prst="roundRect">
            <a:avLst>
              <a:gd name="adj" fmla="val 757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Sub Task</a:t>
            </a:r>
          </a:p>
        </p:txBody>
      </p:sp>
      <p:sp>
        <p:nvSpPr>
          <p:cNvPr id="22" name="Rounded Rectangle 21"/>
          <p:cNvSpPr/>
          <p:nvPr/>
        </p:nvSpPr>
        <p:spPr>
          <a:xfrm>
            <a:off x="4880527" y="2827073"/>
            <a:ext cx="527221" cy="461320"/>
          </a:xfrm>
          <a:prstGeom prst="roundRect">
            <a:avLst>
              <a:gd name="adj" fmla="val 757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Sub Task</a:t>
            </a:r>
          </a:p>
        </p:txBody>
      </p:sp>
      <p:cxnSp>
        <p:nvCxnSpPr>
          <p:cNvPr id="23" name="Straight Arrow Connector 22"/>
          <p:cNvCxnSpPr>
            <a:stCxn id="20" idx="0"/>
          </p:cNvCxnSpPr>
          <p:nvPr/>
        </p:nvCxnSpPr>
        <p:spPr>
          <a:xfrm flipH="1" flipV="1">
            <a:off x="3941568" y="2617832"/>
            <a:ext cx="1" cy="214183"/>
          </a:xfrm>
          <a:prstGeom prst="straightConnector1">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cxnSp>
      <p:sp>
        <p:nvSpPr>
          <p:cNvPr id="24" name="Rounded Rectangle 23"/>
          <p:cNvSpPr/>
          <p:nvPr/>
        </p:nvSpPr>
        <p:spPr>
          <a:xfrm>
            <a:off x="4886750" y="3624335"/>
            <a:ext cx="527221" cy="461320"/>
          </a:xfrm>
          <a:prstGeom prst="roundRect">
            <a:avLst>
              <a:gd name="adj" fmla="val 757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Sub Task</a:t>
            </a:r>
          </a:p>
        </p:txBody>
      </p:sp>
      <p:cxnSp>
        <p:nvCxnSpPr>
          <p:cNvPr id="25" name="Straight Arrow Connector 24"/>
          <p:cNvCxnSpPr>
            <a:stCxn id="22" idx="1"/>
            <a:endCxn id="20" idx="3"/>
          </p:cNvCxnSpPr>
          <p:nvPr/>
        </p:nvCxnSpPr>
        <p:spPr>
          <a:xfrm flipH="1">
            <a:off x="4205179" y="3057733"/>
            <a:ext cx="675348" cy="4942"/>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6" name="Straight Arrow Connector 25"/>
          <p:cNvCxnSpPr>
            <a:stCxn id="24" idx="0"/>
            <a:endCxn id="22" idx="2"/>
          </p:cNvCxnSpPr>
          <p:nvPr/>
        </p:nvCxnSpPr>
        <p:spPr>
          <a:xfrm flipH="1" flipV="1">
            <a:off x="5144138" y="3288393"/>
            <a:ext cx="6223" cy="335942"/>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flipH="1" flipV="1">
            <a:off x="3913123" y="3308989"/>
            <a:ext cx="6223" cy="335942"/>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8" name="Elbow Connector 27"/>
          <p:cNvCxnSpPr>
            <a:stCxn id="9" idx="0"/>
          </p:cNvCxnSpPr>
          <p:nvPr/>
        </p:nvCxnSpPr>
        <p:spPr>
          <a:xfrm rot="5400000" flipH="1" flipV="1">
            <a:off x="3351873" y="1245410"/>
            <a:ext cx="12700" cy="2125358"/>
          </a:xfrm>
          <a:prstGeom prst="bentConnector3">
            <a:avLst>
              <a:gd name="adj1" fmla="val 1800000"/>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cxnSp>
      <p:sp>
        <p:nvSpPr>
          <p:cNvPr id="40" name="TextBox 39"/>
          <p:cNvSpPr txBox="1"/>
          <p:nvPr/>
        </p:nvSpPr>
        <p:spPr>
          <a:xfrm>
            <a:off x="1908073" y="4320111"/>
            <a:ext cx="811761" cy="276999"/>
          </a:xfrm>
          <a:prstGeom prst="rect">
            <a:avLst/>
          </a:prstGeom>
          <a:noFill/>
        </p:spPr>
        <p:txBody>
          <a:bodyPr wrap="none" rtlCol="0">
            <a:spAutoFit/>
          </a:bodyPr>
          <a:lstStyle/>
          <a:p>
            <a:r>
              <a:rPr lang="en-US" sz="1200" b="1" dirty="0"/>
              <a:t>Container</a:t>
            </a:r>
          </a:p>
        </p:txBody>
      </p:sp>
      <p:sp>
        <p:nvSpPr>
          <p:cNvPr id="41" name="TextBox 40"/>
          <p:cNvSpPr txBox="1"/>
          <p:nvPr/>
        </p:nvSpPr>
        <p:spPr>
          <a:xfrm>
            <a:off x="4068766" y="4320109"/>
            <a:ext cx="811761" cy="276999"/>
          </a:xfrm>
          <a:prstGeom prst="rect">
            <a:avLst/>
          </a:prstGeom>
          <a:noFill/>
        </p:spPr>
        <p:txBody>
          <a:bodyPr wrap="none" rtlCol="0">
            <a:spAutoFit/>
          </a:bodyPr>
          <a:lstStyle/>
          <a:p>
            <a:r>
              <a:rPr lang="en-US" sz="1200" b="1" dirty="0"/>
              <a:t>Container</a:t>
            </a:r>
          </a:p>
        </p:txBody>
      </p:sp>
      <p:sp>
        <p:nvSpPr>
          <p:cNvPr id="43" name="Rounded Rectangle 42"/>
          <p:cNvSpPr/>
          <p:nvPr/>
        </p:nvSpPr>
        <p:spPr>
          <a:xfrm>
            <a:off x="6631401" y="2612890"/>
            <a:ext cx="1966951" cy="1609566"/>
          </a:xfrm>
          <a:prstGeom prst="roundRect">
            <a:avLst>
              <a:gd name="adj" fmla="val 4950"/>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ln>
                <a:solidFill>
                  <a:schemeClr val="tx1"/>
                </a:solidFill>
                <a:prstDash val="sysDash"/>
              </a:ln>
            </a:endParaRPr>
          </a:p>
        </p:txBody>
      </p:sp>
      <p:sp>
        <p:nvSpPr>
          <p:cNvPr id="45" name="Rounded Rectangle 44"/>
          <p:cNvSpPr/>
          <p:nvPr/>
        </p:nvSpPr>
        <p:spPr>
          <a:xfrm>
            <a:off x="6767477" y="2809784"/>
            <a:ext cx="527221" cy="461320"/>
          </a:xfrm>
          <a:prstGeom prst="roundRect">
            <a:avLst>
              <a:gd name="adj" fmla="val 757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Sub Task</a:t>
            </a:r>
          </a:p>
        </p:txBody>
      </p:sp>
      <p:sp>
        <p:nvSpPr>
          <p:cNvPr id="46" name="Rounded Rectangle 45"/>
          <p:cNvSpPr/>
          <p:nvPr/>
        </p:nvSpPr>
        <p:spPr>
          <a:xfrm>
            <a:off x="6767477" y="3623527"/>
            <a:ext cx="527221" cy="461320"/>
          </a:xfrm>
          <a:prstGeom prst="roundRect">
            <a:avLst>
              <a:gd name="adj" fmla="val 757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Sub Task</a:t>
            </a:r>
          </a:p>
        </p:txBody>
      </p:sp>
      <p:sp>
        <p:nvSpPr>
          <p:cNvPr id="47" name="Rounded Rectangle 46"/>
          <p:cNvSpPr/>
          <p:nvPr/>
        </p:nvSpPr>
        <p:spPr>
          <a:xfrm>
            <a:off x="7970046" y="2804842"/>
            <a:ext cx="527221" cy="461320"/>
          </a:xfrm>
          <a:prstGeom prst="roundRect">
            <a:avLst>
              <a:gd name="adj" fmla="val 757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Sub Task</a:t>
            </a:r>
          </a:p>
        </p:txBody>
      </p:sp>
      <p:sp>
        <p:nvSpPr>
          <p:cNvPr id="49" name="Rounded Rectangle 48"/>
          <p:cNvSpPr/>
          <p:nvPr/>
        </p:nvSpPr>
        <p:spPr>
          <a:xfrm>
            <a:off x="7976269" y="3602104"/>
            <a:ext cx="527221" cy="461320"/>
          </a:xfrm>
          <a:prstGeom prst="roundRect">
            <a:avLst>
              <a:gd name="adj" fmla="val 757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Sub Task</a:t>
            </a:r>
          </a:p>
        </p:txBody>
      </p:sp>
      <p:sp>
        <p:nvSpPr>
          <p:cNvPr id="53" name="Rounded Rectangle 52"/>
          <p:cNvSpPr/>
          <p:nvPr/>
        </p:nvSpPr>
        <p:spPr>
          <a:xfrm>
            <a:off x="8915886" y="2612890"/>
            <a:ext cx="1966951" cy="1609566"/>
          </a:xfrm>
          <a:prstGeom prst="roundRect">
            <a:avLst>
              <a:gd name="adj" fmla="val 4950"/>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ln>
                <a:solidFill>
                  <a:schemeClr val="tx1"/>
                </a:solidFill>
                <a:prstDash val="sysDash"/>
              </a:ln>
            </a:endParaRPr>
          </a:p>
        </p:txBody>
      </p:sp>
      <p:sp>
        <p:nvSpPr>
          <p:cNvPr id="55" name="Rounded Rectangle 54"/>
          <p:cNvSpPr/>
          <p:nvPr/>
        </p:nvSpPr>
        <p:spPr>
          <a:xfrm>
            <a:off x="9004584" y="2809784"/>
            <a:ext cx="527221" cy="461320"/>
          </a:xfrm>
          <a:prstGeom prst="roundRect">
            <a:avLst>
              <a:gd name="adj" fmla="val 757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Sub Task</a:t>
            </a:r>
          </a:p>
        </p:txBody>
      </p:sp>
      <p:sp>
        <p:nvSpPr>
          <p:cNvPr id="56" name="Rounded Rectangle 55"/>
          <p:cNvSpPr/>
          <p:nvPr/>
        </p:nvSpPr>
        <p:spPr>
          <a:xfrm>
            <a:off x="9004584" y="3623527"/>
            <a:ext cx="527221" cy="461320"/>
          </a:xfrm>
          <a:prstGeom prst="roundRect">
            <a:avLst>
              <a:gd name="adj" fmla="val 757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Sub Task</a:t>
            </a:r>
          </a:p>
        </p:txBody>
      </p:sp>
      <p:sp>
        <p:nvSpPr>
          <p:cNvPr id="57" name="Rounded Rectangle 56"/>
          <p:cNvSpPr/>
          <p:nvPr/>
        </p:nvSpPr>
        <p:spPr>
          <a:xfrm>
            <a:off x="10207153" y="2804842"/>
            <a:ext cx="527221" cy="461320"/>
          </a:xfrm>
          <a:prstGeom prst="roundRect">
            <a:avLst>
              <a:gd name="adj" fmla="val 757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Sub Task</a:t>
            </a:r>
          </a:p>
        </p:txBody>
      </p:sp>
      <p:sp>
        <p:nvSpPr>
          <p:cNvPr id="59" name="Rounded Rectangle 58"/>
          <p:cNvSpPr/>
          <p:nvPr/>
        </p:nvSpPr>
        <p:spPr>
          <a:xfrm>
            <a:off x="10213376" y="3602104"/>
            <a:ext cx="527221" cy="461320"/>
          </a:xfrm>
          <a:prstGeom prst="roundRect">
            <a:avLst>
              <a:gd name="adj" fmla="val 757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Sub Task</a:t>
            </a:r>
          </a:p>
        </p:txBody>
      </p:sp>
      <p:sp>
        <p:nvSpPr>
          <p:cNvPr id="64" name="TextBox 63"/>
          <p:cNvSpPr txBox="1"/>
          <p:nvPr/>
        </p:nvSpPr>
        <p:spPr>
          <a:xfrm>
            <a:off x="7234699" y="4297880"/>
            <a:ext cx="811761" cy="276999"/>
          </a:xfrm>
          <a:prstGeom prst="rect">
            <a:avLst/>
          </a:prstGeom>
          <a:noFill/>
        </p:spPr>
        <p:txBody>
          <a:bodyPr wrap="none" rtlCol="0">
            <a:spAutoFit/>
          </a:bodyPr>
          <a:lstStyle/>
          <a:p>
            <a:r>
              <a:rPr lang="en-US" sz="1200" b="1" dirty="0"/>
              <a:t>Container</a:t>
            </a:r>
          </a:p>
        </p:txBody>
      </p:sp>
      <p:sp>
        <p:nvSpPr>
          <p:cNvPr id="65" name="TextBox 64"/>
          <p:cNvSpPr txBox="1"/>
          <p:nvPr/>
        </p:nvSpPr>
        <p:spPr>
          <a:xfrm>
            <a:off x="9395392" y="4297878"/>
            <a:ext cx="811761" cy="276999"/>
          </a:xfrm>
          <a:prstGeom prst="rect">
            <a:avLst/>
          </a:prstGeom>
          <a:noFill/>
        </p:spPr>
        <p:txBody>
          <a:bodyPr wrap="none" rtlCol="0">
            <a:spAutoFit/>
          </a:bodyPr>
          <a:lstStyle/>
          <a:p>
            <a:r>
              <a:rPr lang="en-US" sz="1200" b="1" dirty="0"/>
              <a:t>Container</a:t>
            </a:r>
          </a:p>
        </p:txBody>
      </p:sp>
      <p:sp>
        <p:nvSpPr>
          <p:cNvPr id="66" name="TextBox 65"/>
          <p:cNvSpPr txBox="1"/>
          <p:nvPr/>
        </p:nvSpPr>
        <p:spPr>
          <a:xfrm>
            <a:off x="6233619" y="4665991"/>
            <a:ext cx="5120181" cy="830997"/>
          </a:xfrm>
          <a:prstGeom prst="rect">
            <a:avLst/>
          </a:prstGeom>
          <a:noFill/>
        </p:spPr>
        <p:txBody>
          <a:bodyPr wrap="square" rtlCol="0">
            <a:spAutoFit/>
          </a:bodyPr>
          <a:lstStyle/>
          <a:p>
            <a:pPr algn="ctr"/>
            <a:r>
              <a:rPr lang="en-US" sz="2400" dirty="0"/>
              <a:t>Removed Stream Managers and allowed tasks to communicate</a:t>
            </a:r>
          </a:p>
        </p:txBody>
      </p:sp>
    </p:spTree>
    <p:extLst>
      <p:ext uri="{BB962C8B-B14F-4D97-AF65-F5344CB8AC3E}">
        <p14:creationId xmlns:p14="http://schemas.microsoft.com/office/powerpoint/2010/main" val="120398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Heron direct implementation</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4567" y="1399181"/>
            <a:ext cx="7630867" cy="2180247"/>
          </a:xfrm>
        </p:spPr>
      </p:pic>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41</a:t>
            </a:fld>
            <a:endParaRPr lang="en-US">
              <a:solidFill>
                <a:prstClr val="black">
                  <a:tint val="75000"/>
                </a:prst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4567" y="3778320"/>
            <a:ext cx="7630867" cy="2180248"/>
          </a:xfrm>
          <a:prstGeom prst="rect">
            <a:avLst/>
          </a:prstGeom>
        </p:spPr>
      </p:pic>
      <p:sp>
        <p:nvSpPr>
          <p:cNvPr id="8" name="TextBox 7"/>
          <p:cNvSpPr txBox="1"/>
          <p:nvPr/>
        </p:nvSpPr>
        <p:spPr>
          <a:xfrm>
            <a:off x="10215418" y="2493818"/>
            <a:ext cx="1111010" cy="369332"/>
          </a:xfrm>
          <a:prstGeom prst="rect">
            <a:avLst/>
          </a:prstGeom>
          <a:noFill/>
        </p:spPr>
        <p:txBody>
          <a:bodyPr wrap="none" rtlCol="0">
            <a:spAutoFit/>
          </a:bodyPr>
          <a:lstStyle/>
          <a:p>
            <a:r>
              <a:rPr lang="en-US" dirty="0"/>
              <a:t>Broadcast</a:t>
            </a:r>
          </a:p>
        </p:txBody>
      </p:sp>
      <p:sp>
        <p:nvSpPr>
          <p:cNvPr id="9" name="TextBox 8"/>
          <p:cNvSpPr txBox="1"/>
          <p:nvPr/>
        </p:nvSpPr>
        <p:spPr>
          <a:xfrm>
            <a:off x="10215418" y="4868444"/>
            <a:ext cx="877933" cy="369332"/>
          </a:xfrm>
          <a:prstGeom prst="rect">
            <a:avLst/>
          </a:prstGeom>
          <a:noFill/>
        </p:spPr>
        <p:txBody>
          <a:bodyPr wrap="none" rtlCol="0">
            <a:spAutoFit/>
          </a:bodyPr>
          <a:lstStyle/>
          <a:p>
            <a:r>
              <a:rPr lang="en-US" dirty="0"/>
              <a:t>Reduce</a:t>
            </a:r>
          </a:p>
        </p:txBody>
      </p:sp>
      <p:sp>
        <p:nvSpPr>
          <p:cNvPr id="10" name="Rectangle 9"/>
          <p:cNvSpPr/>
          <p:nvPr/>
        </p:nvSpPr>
        <p:spPr>
          <a:xfrm>
            <a:off x="1865745" y="5849681"/>
            <a:ext cx="10520218" cy="307777"/>
          </a:xfrm>
          <a:prstGeom prst="rect">
            <a:avLst/>
          </a:prstGeom>
        </p:spPr>
        <p:txBody>
          <a:bodyPr wrap="square">
            <a:spAutoFit/>
          </a:bodyPr>
          <a:lstStyle/>
          <a:p>
            <a:r>
              <a:rPr lang="en-US" sz="1400" dirty="0">
                <a:latin typeface="Arial" panose="020B0604020202020204" pitchFamily="34" charset="0"/>
              </a:rPr>
              <a:t>Latency of reduce with 16 nodes and 64, 128 and 256 parallel tasks. Message size varying from 1K to 32K</a:t>
            </a:r>
            <a:endParaRPr lang="en-US" sz="1400" dirty="0"/>
          </a:p>
        </p:txBody>
      </p:sp>
      <p:sp>
        <p:nvSpPr>
          <p:cNvPr id="11" name="Rectangle 10"/>
          <p:cNvSpPr/>
          <p:nvPr/>
        </p:nvSpPr>
        <p:spPr>
          <a:xfrm>
            <a:off x="1671782" y="3408860"/>
            <a:ext cx="10520218" cy="307777"/>
          </a:xfrm>
          <a:prstGeom prst="rect">
            <a:avLst/>
          </a:prstGeom>
        </p:spPr>
        <p:txBody>
          <a:bodyPr wrap="square">
            <a:spAutoFit/>
          </a:bodyPr>
          <a:lstStyle/>
          <a:p>
            <a:r>
              <a:rPr lang="en-US" sz="1400" dirty="0">
                <a:latin typeface="Arial" panose="020B0604020202020204" pitchFamily="34" charset="0"/>
              </a:rPr>
              <a:t>Latency of broadcast with 16 nodes and 64, 128 and 256 parallel tasks. Message size varying from 1K to 32K</a:t>
            </a:r>
            <a:endParaRPr lang="en-US" sz="1400" dirty="0"/>
          </a:p>
        </p:txBody>
      </p:sp>
    </p:spTree>
    <p:extLst>
      <p:ext uri="{BB962C8B-B14F-4D97-AF65-F5344CB8AC3E}">
        <p14:creationId xmlns:p14="http://schemas.microsoft.com/office/powerpoint/2010/main" val="2219846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019" y="4914998"/>
            <a:ext cx="7343396" cy="923330"/>
          </a:xfrm>
          <a:prstGeom prst="rect">
            <a:avLst/>
          </a:prstGeom>
        </p:spPr>
        <p:txBody>
          <a:bodyPr wrap="square">
            <a:spAutoFit/>
          </a:bodyPr>
          <a:lstStyle/>
          <a:p>
            <a:r>
              <a:rPr lang="en-US" dirty="0"/>
              <a:t>Left: K-means job execution time on 16 nodes with varying centers, 2 million points with 320-way parallelism. Right: K-Means </a:t>
            </a:r>
            <a:r>
              <a:rPr lang="en-US" dirty="0" err="1"/>
              <a:t>wth</a:t>
            </a:r>
            <a:r>
              <a:rPr lang="en-US" dirty="0"/>
              <a:t> 4,8 and 16 nodes where each node having 20 tasks. 2 million points with 16000 centers used.</a:t>
            </a:r>
          </a:p>
        </p:txBody>
      </p:sp>
      <p:sp>
        <p:nvSpPr>
          <p:cNvPr id="4" name="Title 3"/>
          <p:cNvSpPr>
            <a:spLocks noGrp="1"/>
          </p:cNvSpPr>
          <p:nvPr>
            <p:ph type="title"/>
          </p:nvPr>
        </p:nvSpPr>
        <p:spPr/>
        <p:txBody>
          <a:bodyPr/>
          <a:lstStyle/>
          <a:p>
            <a:r>
              <a:rPr lang="en-US" dirty="0"/>
              <a:t>K-Means algorithm performance</a:t>
            </a:r>
          </a:p>
        </p:txBody>
      </p:sp>
      <p:sp>
        <p:nvSpPr>
          <p:cNvPr id="5" name="TextBox 4"/>
          <p:cNvSpPr txBox="1"/>
          <p:nvPr/>
        </p:nvSpPr>
        <p:spPr>
          <a:xfrm>
            <a:off x="8576441" y="1506022"/>
            <a:ext cx="2658035" cy="369332"/>
          </a:xfrm>
          <a:prstGeom prst="rect">
            <a:avLst/>
          </a:prstGeom>
          <a:noFill/>
        </p:spPr>
        <p:txBody>
          <a:bodyPr wrap="none" rtlCol="0">
            <a:spAutoFit/>
          </a:bodyPr>
          <a:lstStyle/>
          <a:p>
            <a:r>
              <a:rPr lang="en-US" dirty="0" err="1"/>
              <a:t>AllReduce</a:t>
            </a:r>
            <a:r>
              <a:rPr lang="en-US" dirty="0"/>
              <a:t> Communication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3572" y="2026800"/>
            <a:ext cx="4120055" cy="33498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90688"/>
            <a:ext cx="6037884" cy="3018942"/>
          </a:xfrm>
          <a:prstGeom prst="rect">
            <a:avLst/>
          </a:prstGeom>
        </p:spPr>
      </p:pic>
    </p:spTree>
    <p:extLst>
      <p:ext uri="{BB962C8B-B14F-4D97-AF65-F5344CB8AC3E}">
        <p14:creationId xmlns:p14="http://schemas.microsoft.com/office/powerpoint/2010/main" val="7160739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96028" y="4046631"/>
            <a:ext cx="6096000" cy="1477328"/>
          </a:xfrm>
          <a:prstGeom prst="rect">
            <a:avLst/>
          </a:prstGeom>
        </p:spPr>
        <p:txBody>
          <a:bodyPr>
            <a:spAutoFit/>
          </a:bodyPr>
          <a:lstStyle/>
          <a:p>
            <a:r>
              <a:rPr lang="en-US" dirty="0"/>
              <a:t>Left: </a:t>
            </a:r>
            <a:r>
              <a:rPr lang="en-US" dirty="0" err="1"/>
              <a:t>Terasort</a:t>
            </a:r>
            <a:r>
              <a:rPr lang="en-US" dirty="0"/>
              <a:t> time on a 16 node cluster with 384 parallelism. BSP and DFW shows the communication time. Right: </a:t>
            </a:r>
            <a:r>
              <a:rPr lang="en-US" dirty="0" err="1"/>
              <a:t>Terasort</a:t>
            </a:r>
            <a:r>
              <a:rPr lang="en-US" dirty="0"/>
              <a:t> on 32 nodes with .5 TB and 1TB datasets. Parallelism of 320. Right 16 node cluster (Victor), Left 32 node cluster (Juliet) with InfiniBand.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349" y="1346240"/>
            <a:ext cx="3719887" cy="3007671"/>
          </a:xfrm>
          <a:prstGeom prst="rect">
            <a:avLst/>
          </a:prstGeom>
        </p:spPr>
      </p:pic>
      <p:sp>
        <p:nvSpPr>
          <p:cNvPr id="7" name="TextBox 6"/>
          <p:cNvSpPr txBox="1"/>
          <p:nvPr/>
        </p:nvSpPr>
        <p:spPr>
          <a:xfrm>
            <a:off x="670032" y="4438552"/>
            <a:ext cx="4470519" cy="369332"/>
          </a:xfrm>
          <a:prstGeom prst="rect">
            <a:avLst/>
          </a:prstGeom>
          <a:noFill/>
        </p:spPr>
        <p:txBody>
          <a:bodyPr wrap="none" rtlCol="0">
            <a:spAutoFit/>
          </a:bodyPr>
          <a:lstStyle/>
          <a:p>
            <a:r>
              <a:rPr lang="en-US" dirty="0"/>
              <a:t>Partition the data using a sample and regroup</a:t>
            </a:r>
          </a:p>
        </p:txBody>
      </p:sp>
      <p:sp>
        <p:nvSpPr>
          <p:cNvPr id="3" name="Title 2"/>
          <p:cNvSpPr>
            <a:spLocks noGrp="1"/>
          </p:cNvSpPr>
          <p:nvPr>
            <p:ph type="title"/>
          </p:nvPr>
        </p:nvSpPr>
        <p:spPr/>
        <p:txBody>
          <a:bodyPr/>
          <a:lstStyle/>
          <a:p>
            <a:r>
              <a:rPr lang="en-US" dirty="0"/>
              <a:t>Sorting Records</a:t>
            </a:r>
          </a:p>
        </p:txBody>
      </p:sp>
      <p:sp>
        <p:nvSpPr>
          <p:cNvPr id="8" name="TextBox 7"/>
          <p:cNvSpPr txBox="1"/>
          <p:nvPr/>
        </p:nvSpPr>
        <p:spPr>
          <a:xfrm>
            <a:off x="5514572" y="563689"/>
            <a:ext cx="5839228" cy="646331"/>
          </a:xfrm>
          <a:prstGeom prst="rect">
            <a:avLst/>
          </a:prstGeom>
          <a:noFill/>
        </p:spPr>
        <p:txBody>
          <a:bodyPr wrap="square" rtlCol="0">
            <a:spAutoFit/>
          </a:bodyPr>
          <a:lstStyle/>
          <a:p>
            <a:pPr algn="ctr"/>
            <a:r>
              <a:rPr lang="en-US" dirty="0"/>
              <a:t>For DFW case, a single node can get congested if many processes send message simultaneously.</a:t>
            </a:r>
          </a:p>
        </p:txBody>
      </p:sp>
      <p:sp>
        <p:nvSpPr>
          <p:cNvPr id="9" name="TextBox 8"/>
          <p:cNvSpPr txBox="1"/>
          <p:nvPr/>
        </p:nvSpPr>
        <p:spPr>
          <a:xfrm>
            <a:off x="737530" y="5559974"/>
            <a:ext cx="10825655" cy="646331"/>
          </a:xfrm>
          <a:prstGeom prst="rect">
            <a:avLst/>
          </a:prstGeom>
          <a:noFill/>
        </p:spPr>
        <p:txBody>
          <a:bodyPr wrap="square" rtlCol="0">
            <a:spAutoFit/>
          </a:bodyPr>
          <a:lstStyle/>
          <a:p>
            <a:r>
              <a:rPr lang="en-US" dirty="0"/>
              <a:t>BSP algorithm waits for others to send messages in a ring topology and can be in-efficient compared to DFW case where processes do not wait.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4395" y="1346240"/>
            <a:ext cx="5299581" cy="2649791"/>
          </a:xfrm>
          <a:prstGeom prst="rect">
            <a:avLst/>
          </a:prstGeom>
        </p:spPr>
      </p:pic>
    </p:spTree>
    <p:extLst>
      <p:ext uri="{BB962C8B-B14F-4D97-AF65-F5344CB8AC3E}">
        <p14:creationId xmlns:p14="http://schemas.microsoft.com/office/powerpoint/2010/main" val="29065507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Records</a:t>
            </a:r>
          </a:p>
        </p:txBody>
      </p:sp>
      <p:sp>
        <p:nvSpPr>
          <p:cNvPr id="4" name="Slide Number Placeholder 3"/>
          <p:cNvSpPr>
            <a:spLocks noGrp="1"/>
          </p:cNvSpPr>
          <p:nvPr>
            <p:ph type="sldNum" sz="quarter" idx="12"/>
          </p:nvPr>
        </p:nvSpPr>
        <p:spPr/>
        <p:txBody>
          <a:bodyPr/>
          <a:lstStyle/>
          <a:p>
            <a:fld id="{82E86CF4-AA86-488B-9245-79D3DE5D9F5C}" type="slidenum">
              <a:rPr lang="en-US" smtClean="0">
                <a:solidFill>
                  <a:prstClr val="black">
                    <a:tint val="75000"/>
                  </a:prstClr>
                </a:solidFill>
              </a:rPr>
              <a:pPr/>
              <a:t>44</a:t>
            </a:fld>
            <a:endParaRPr lang="en-US">
              <a:solidFill>
                <a:prstClr val="black">
                  <a:tint val="75000"/>
                </a:prstClr>
              </a:solidFill>
            </a:endParaRPr>
          </a:p>
        </p:txBody>
      </p:sp>
      <p:sp>
        <p:nvSpPr>
          <p:cNvPr id="7" name="TextBox 6"/>
          <p:cNvSpPr txBox="1"/>
          <p:nvPr/>
        </p:nvSpPr>
        <p:spPr>
          <a:xfrm>
            <a:off x="4557511" y="5403404"/>
            <a:ext cx="2969339" cy="369332"/>
          </a:xfrm>
          <a:prstGeom prst="rect">
            <a:avLst/>
          </a:prstGeom>
          <a:noFill/>
        </p:spPr>
        <p:txBody>
          <a:bodyPr wrap="none" rtlCol="0">
            <a:spAutoFit/>
          </a:bodyPr>
          <a:lstStyle/>
          <a:p>
            <a:r>
              <a:rPr lang="en-US" dirty="0"/>
              <a:t>Dataflow Partition operation</a:t>
            </a:r>
          </a:p>
        </p:txBody>
      </p:sp>
      <p:pic>
        <p:nvPicPr>
          <p:cNvPr id="8" name="Picture 7"/>
          <p:cNvPicPr>
            <a:picLocks noChangeAspect="1"/>
          </p:cNvPicPr>
          <p:nvPr/>
        </p:nvPicPr>
        <p:blipFill>
          <a:blip r:embed="rId2"/>
          <a:stretch>
            <a:fillRect/>
          </a:stretch>
        </p:blipFill>
        <p:spPr>
          <a:xfrm>
            <a:off x="2521830" y="1885915"/>
            <a:ext cx="7148340" cy="3322262"/>
          </a:xfrm>
          <a:prstGeom prst="rect">
            <a:avLst/>
          </a:prstGeom>
        </p:spPr>
      </p:pic>
    </p:spTree>
    <p:extLst>
      <p:ext uri="{BB962C8B-B14F-4D97-AF65-F5344CB8AC3E}">
        <p14:creationId xmlns:p14="http://schemas.microsoft.com/office/powerpoint/2010/main" val="721079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Robotic Algorithms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57074" y="3058866"/>
            <a:ext cx="1459475" cy="154265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1619" y="3058866"/>
            <a:ext cx="2490163" cy="1544841"/>
          </a:xfrm>
          <a:prstGeom prst="rect">
            <a:avLst/>
          </a:prstGeom>
        </p:spPr>
      </p:pic>
      <p:sp>
        <p:nvSpPr>
          <p:cNvPr id="6" name="TextBox 5"/>
          <p:cNvSpPr txBox="1"/>
          <p:nvPr/>
        </p:nvSpPr>
        <p:spPr>
          <a:xfrm>
            <a:off x="3818833" y="4609399"/>
            <a:ext cx="2335959" cy="646331"/>
          </a:xfrm>
          <a:prstGeom prst="rect">
            <a:avLst/>
          </a:prstGeom>
          <a:noFill/>
        </p:spPr>
        <p:txBody>
          <a:bodyPr wrap="square" rtlCol="0">
            <a:spAutoFit/>
          </a:bodyPr>
          <a:lstStyle/>
          <a:p>
            <a:pPr algn="ctr"/>
            <a:r>
              <a:rPr lang="en-US" dirty="0"/>
              <a:t>Robot with a Laser Range Finder</a:t>
            </a:r>
          </a:p>
        </p:txBody>
      </p:sp>
      <p:sp>
        <p:nvSpPr>
          <p:cNvPr id="7" name="TextBox 6"/>
          <p:cNvSpPr txBox="1"/>
          <p:nvPr/>
        </p:nvSpPr>
        <p:spPr>
          <a:xfrm>
            <a:off x="1283512" y="4747899"/>
            <a:ext cx="2686376" cy="369332"/>
          </a:xfrm>
          <a:prstGeom prst="rect">
            <a:avLst/>
          </a:prstGeom>
          <a:noFill/>
        </p:spPr>
        <p:txBody>
          <a:bodyPr wrap="none" rtlCol="0">
            <a:spAutoFit/>
          </a:bodyPr>
          <a:lstStyle/>
          <a:p>
            <a:r>
              <a:rPr lang="en-US" dirty="0"/>
              <a:t>Map Built from Robot data</a:t>
            </a:r>
          </a:p>
        </p:txBody>
      </p:sp>
      <p:pic>
        <p:nvPicPr>
          <p:cNvPr id="9"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3896" y="3025052"/>
            <a:ext cx="2379753" cy="1587142"/>
          </a:xfrm>
          <a:prstGeom prst="rect">
            <a:avLst/>
          </a:prstGeom>
        </p:spPr>
      </p:pic>
      <p:sp>
        <p:nvSpPr>
          <p:cNvPr id="10" name="TextBox 9"/>
          <p:cNvSpPr txBox="1"/>
          <p:nvPr/>
        </p:nvSpPr>
        <p:spPr>
          <a:xfrm>
            <a:off x="7737170" y="4620070"/>
            <a:ext cx="2821777" cy="646331"/>
          </a:xfrm>
          <a:prstGeom prst="rect">
            <a:avLst/>
          </a:prstGeom>
          <a:noFill/>
        </p:spPr>
        <p:txBody>
          <a:bodyPr wrap="square" rtlCol="0">
            <a:spAutoFit/>
          </a:bodyPr>
          <a:lstStyle/>
          <a:p>
            <a:pPr algn="ctr"/>
            <a:r>
              <a:rPr lang="en-US" dirty="0"/>
              <a:t>Robots need to avoid collisions when they move</a:t>
            </a:r>
          </a:p>
        </p:txBody>
      </p:sp>
      <p:sp>
        <p:nvSpPr>
          <p:cNvPr id="11" name="Rectangle 10"/>
          <p:cNvSpPr/>
          <p:nvPr/>
        </p:nvSpPr>
        <p:spPr>
          <a:xfrm>
            <a:off x="7714932" y="2301164"/>
            <a:ext cx="2746265" cy="369332"/>
          </a:xfrm>
          <a:prstGeom prst="rect">
            <a:avLst/>
          </a:prstGeom>
        </p:spPr>
        <p:txBody>
          <a:bodyPr wrap="none">
            <a:spAutoFit/>
          </a:bodyPr>
          <a:lstStyle/>
          <a:p>
            <a:r>
              <a:rPr lang="en-US" dirty="0"/>
              <a:t>N-Body Collision Avoidance</a:t>
            </a:r>
          </a:p>
        </p:txBody>
      </p:sp>
      <p:sp>
        <p:nvSpPr>
          <p:cNvPr id="12" name="Rectangle 11"/>
          <p:cNvSpPr/>
          <p:nvPr/>
        </p:nvSpPr>
        <p:spPr>
          <a:xfrm>
            <a:off x="1489330" y="2290493"/>
            <a:ext cx="3907352" cy="369332"/>
          </a:xfrm>
          <a:prstGeom prst="rect">
            <a:avLst/>
          </a:prstGeom>
        </p:spPr>
        <p:txBody>
          <a:bodyPr wrap="none">
            <a:spAutoFit/>
          </a:bodyPr>
          <a:lstStyle/>
          <a:p>
            <a:r>
              <a:rPr lang="en-US" dirty="0"/>
              <a:t>Simultaneous Localization and Mapping</a:t>
            </a:r>
          </a:p>
        </p:txBody>
      </p:sp>
    </p:spTree>
    <p:extLst>
      <p:ext uri="{BB962C8B-B14F-4D97-AF65-F5344CB8AC3E}">
        <p14:creationId xmlns:p14="http://schemas.microsoft.com/office/powerpoint/2010/main" val="30838802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796664" y="2486563"/>
            <a:ext cx="733245" cy="11516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itle 3"/>
          <p:cNvSpPr>
            <a:spLocks noGrp="1"/>
          </p:cNvSpPr>
          <p:nvPr>
            <p:ph type="title"/>
          </p:nvPr>
        </p:nvSpPr>
        <p:spPr/>
        <p:txBody>
          <a:bodyPr/>
          <a:lstStyle/>
          <a:p>
            <a:r>
              <a:rPr lang="en-US" dirty="0"/>
              <a:t>Simultaneous Localization and Mapping</a:t>
            </a:r>
          </a:p>
        </p:txBody>
      </p:sp>
      <p:sp>
        <p:nvSpPr>
          <p:cNvPr id="5" name="Rectangle 4"/>
          <p:cNvSpPr/>
          <p:nvPr/>
        </p:nvSpPr>
        <p:spPr>
          <a:xfrm>
            <a:off x="3414280" y="2428334"/>
            <a:ext cx="185469" cy="126808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Flowchart: Direct Access Storage 5"/>
          <p:cNvSpPr/>
          <p:nvPr/>
        </p:nvSpPr>
        <p:spPr>
          <a:xfrm>
            <a:off x="4865674" y="2660126"/>
            <a:ext cx="595223" cy="301924"/>
          </a:xfrm>
          <a:prstGeom prst="flowChartMagneticDrum">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Flowchart: Direct Access Storage 6"/>
          <p:cNvSpPr/>
          <p:nvPr/>
        </p:nvSpPr>
        <p:spPr>
          <a:xfrm>
            <a:off x="4861360" y="3213339"/>
            <a:ext cx="595223" cy="301924"/>
          </a:xfrm>
          <a:prstGeom prst="flowChartMagneticDrum">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9" name="Straight Arrow Connector 8"/>
          <p:cNvCxnSpPr/>
          <p:nvPr/>
        </p:nvCxnSpPr>
        <p:spPr>
          <a:xfrm>
            <a:off x="3841802" y="3329091"/>
            <a:ext cx="534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725510" y="3329091"/>
            <a:ext cx="67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70104" y="3918873"/>
            <a:ext cx="1764201" cy="646331"/>
          </a:xfrm>
          <a:prstGeom prst="rect">
            <a:avLst/>
          </a:prstGeom>
          <a:noFill/>
        </p:spPr>
        <p:txBody>
          <a:bodyPr wrap="none" rtlCol="0">
            <a:spAutoFit/>
          </a:bodyPr>
          <a:lstStyle/>
          <a:p>
            <a:pPr algn="ctr"/>
            <a:r>
              <a:rPr lang="en-US" dirty="0"/>
              <a:t>Message Brokers</a:t>
            </a:r>
          </a:p>
          <a:p>
            <a:pPr algn="ctr"/>
            <a:r>
              <a:rPr lang="en-US" dirty="0" err="1"/>
              <a:t>RabbitMQ</a:t>
            </a:r>
            <a:r>
              <a:rPr lang="en-US" dirty="0"/>
              <a:t>, Kafka</a:t>
            </a:r>
          </a:p>
        </p:txBody>
      </p:sp>
      <p:cxnSp>
        <p:nvCxnSpPr>
          <p:cNvPr id="17" name="Straight Arrow Connector 16"/>
          <p:cNvCxnSpPr/>
          <p:nvPr/>
        </p:nvCxnSpPr>
        <p:spPr>
          <a:xfrm>
            <a:off x="2680318" y="3329091"/>
            <a:ext cx="5068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06620" y="3918873"/>
            <a:ext cx="1000787" cy="369332"/>
          </a:xfrm>
          <a:prstGeom prst="rect">
            <a:avLst/>
          </a:prstGeom>
          <a:noFill/>
        </p:spPr>
        <p:txBody>
          <a:bodyPr wrap="none" rtlCol="0">
            <a:spAutoFit/>
          </a:bodyPr>
          <a:lstStyle/>
          <a:p>
            <a:r>
              <a:rPr lang="en-US" dirty="0"/>
              <a:t>Gateway</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728" y="2637436"/>
            <a:ext cx="1325590" cy="994192"/>
          </a:xfrm>
          <a:prstGeom prst="rect">
            <a:avLst/>
          </a:prstGeom>
        </p:spPr>
      </p:pic>
      <p:sp>
        <p:nvSpPr>
          <p:cNvPr id="20" name="Rectangle 19"/>
          <p:cNvSpPr/>
          <p:nvPr/>
        </p:nvSpPr>
        <p:spPr>
          <a:xfrm>
            <a:off x="6671130" y="1888645"/>
            <a:ext cx="4063438" cy="2560430"/>
          </a:xfrm>
          <a:prstGeom prst="rect">
            <a:avLst/>
          </a:prstGeom>
          <a:ln>
            <a:solidFill>
              <a:schemeClr val="tx1"/>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21" name="Group 20"/>
          <p:cNvGrpSpPr/>
          <p:nvPr/>
        </p:nvGrpSpPr>
        <p:grpSpPr>
          <a:xfrm>
            <a:off x="6840517" y="1957690"/>
            <a:ext cx="3599875" cy="2393232"/>
            <a:chOff x="99493" y="1349741"/>
            <a:chExt cx="3599875" cy="2393232"/>
          </a:xfrm>
        </p:grpSpPr>
        <p:sp>
          <p:nvSpPr>
            <p:cNvPr id="22" name="Rectangle 21"/>
            <p:cNvSpPr/>
            <p:nvPr/>
          </p:nvSpPr>
          <p:spPr>
            <a:xfrm>
              <a:off x="581176" y="1725045"/>
              <a:ext cx="3118192" cy="201792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22"/>
            <p:cNvSpPr/>
            <p:nvPr/>
          </p:nvSpPr>
          <p:spPr>
            <a:xfrm>
              <a:off x="428776" y="1572645"/>
              <a:ext cx="3118192" cy="201792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ectangle 23"/>
            <p:cNvSpPr/>
            <p:nvPr/>
          </p:nvSpPr>
          <p:spPr>
            <a:xfrm>
              <a:off x="276376" y="1420245"/>
              <a:ext cx="3118192" cy="201792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5" name="Group 24"/>
            <p:cNvGrpSpPr/>
            <p:nvPr/>
          </p:nvGrpSpPr>
          <p:grpSpPr>
            <a:xfrm>
              <a:off x="99493" y="1349741"/>
              <a:ext cx="3219690" cy="1939719"/>
              <a:chOff x="4000067" y="2504164"/>
              <a:chExt cx="3219690" cy="1939719"/>
            </a:xfrm>
          </p:grpSpPr>
          <p:sp>
            <p:nvSpPr>
              <p:cNvPr id="27" name="Rectangle 26"/>
              <p:cNvSpPr/>
              <p:nvPr/>
            </p:nvSpPr>
            <p:spPr>
              <a:xfrm>
                <a:off x="4000067" y="2504164"/>
                <a:ext cx="3159731" cy="19397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Rounded Rectangle 27"/>
              <p:cNvSpPr/>
              <p:nvPr/>
            </p:nvSpPr>
            <p:spPr>
              <a:xfrm>
                <a:off x="4523661" y="3578953"/>
                <a:ext cx="2161873" cy="30213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9" name="Oval 28"/>
              <p:cNvSpPr/>
              <p:nvPr/>
            </p:nvSpPr>
            <p:spPr>
              <a:xfrm>
                <a:off x="5055385" y="3121308"/>
                <a:ext cx="194345" cy="194345"/>
              </a:xfrm>
              <a:prstGeom prst="ellipse">
                <a:avLst/>
              </a:prstGeom>
              <a:solidFill>
                <a:schemeClr val="accent1">
                  <a:lumMod val="40000"/>
                  <a:lumOff val="60000"/>
                </a:schemeClr>
              </a:solidFill>
              <a:ln>
                <a:solidFill>
                  <a:schemeClr val="accent1">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Oval 29"/>
              <p:cNvSpPr/>
              <p:nvPr/>
            </p:nvSpPr>
            <p:spPr>
              <a:xfrm>
                <a:off x="6320460" y="3639179"/>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Oval 30"/>
              <p:cNvSpPr/>
              <p:nvPr/>
            </p:nvSpPr>
            <p:spPr>
              <a:xfrm>
                <a:off x="4680787" y="3639179"/>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 name="Oval 31"/>
              <p:cNvSpPr/>
              <p:nvPr/>
            </p:nvSpPr>
            <p:spPr>
              <a:xfrm>
                <a:off x="5767151" y="3624356"/>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 name="Oval 32"/>
              <p:cNvSpPr/>
              <p:nvPr/>
            </p:nvSpPr>
            <p:spPr>
              <a:xfrm>
                <a:off x="5205418" y="3645205"/>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Oval 33"/>
              <p:cNvSpPr/>
              <p:nvPr/>
            </p:nvSpPr>
            <p:spPr>
              <a:xfrm>
                <a:off x="5202455" y="4143706"/>
                <a:ext cx="194345" cy="1943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35" name="Straight Connector 34"/>
              <p:cNvCxnSpPr/>
              <p:nvPr/>
            </p:nvCxnSpPr>
            <p:spPr>
              <a:xfrm flipV="1">
                <a:off x="5579282" y="3875565"/>
                <a:ext cx="0" cy="199726"/>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6" name="Oval 35"/>
              <p:cNvSpPr/>
              <p:nvPr/>
            </p:nvSpPr>
            <p:spPr>
              <a:xfrm>
                <a:off x="6051496" y="2595285"/>
                <a:ext cx="194345" cy="1943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7" name="Oval 36"/>
              <p:cNvSpPr/>
              <p:nvPr/>
            </p:nvSpPr>
            <p:spPr>
              <a:xfrm>
                <a:off x="5956442" y="4143706"/>
                <a:ext cx="194345" cy="1943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8" name="Oval 37"/>
              <p:cNvSpPr/>
              <p:nvPr/>
            </p:nvSpPr>
            <p:spPr>
              <a:xfrm>
                <a:off x="6059426" y="3132216"/>
                <a:ext cx="194345" cy="19434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39" name="Straight Arrow Connector 38"/>
              <p:cNvCxnSpPr>
                <a:stCxn id="48" idx="0"/>
                <a:endCxn id="50" idx="2"/>
              </p:cNvCxnSpPr>
              <p:nvPr/>
            </p:nvCxnSpPr>
            <p:spPr>
              <a:xfrm flipH="1" flipV="1">
                <a:off x="6124236" y="2850859"/>
                <a:ext cx="1664" cy="2250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0" name="Oval 39"/>
              <p:cNvSpPr/>
              <p:nvPr/>
            </p:nvSpPr>
            <p:spPr>
              <a:xfrm>
                <a:off x="5061801" y="2599373"/>
                <a:ext cx="194345" cy="194345"/>
              </a:xfrm>
              <a:prstGeom prst="ellipse">
                <a:avLst/>
              </a:prstGeom>
              <a:solidFill>
                <a:srgbClr val="00B0F0"/>
              </a:solidFill>
              <a:ln>
                <a:solidFill>
                  <a:srgbClr val="00B0F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1" name="Straight Arrow Connector 40"/>
              <p:cNvCxnSpPr>
                <a:stCxn id="47" idx="0"/>
              </p:cNvCxnSpPr>
              <p:nvPr/>
            </p:nvCxnSpPr>
            <p:spPr>
              <a:xfrm flipH="1" flipV="1">
                <a:off x="5126576" y="2876391"/>
                <a:ext cx="4684" cy="1979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4032719" y="2549058"/>
                <a:ext cx="696862" cy="369332"/>
              </a:xfrm>
              <a:prstGeom prst="rect">
                <a:avLst/>
              </a:prstGeom>
              <a:noFill/>
            </p:spPr>
            <p:txBody>
              <a:bodyPr wrap="square" rtlCol="0">
                <a:spAutoFit/>
              </a:bodyPr>
              <a:lstStyle/>
              <a:p>
                <a:r>
                  <a:rPr lang="en-US" sz="900" dirty="0"/>
                  <a:t>Sending to </a:t>
                </a:r>
              </a:p>
              <a:p>
                <a:r>
                  <a:rPr lang="en-US" sz="900" dirty="0"/>
                  <a:t>pub-sub</a:t>
                </a:r>
              </a:p>
            </p:txBody>
          </p:sp>
          <p:sp>
            <p:nvSpPr>
              <p:cNvPr id="43" name="TextBox 42"/>
              <p:cNvSpPr txBox="1"/>
              <p:nvPr/>
            </p:nvSpPr>
            <p:spPr>
              <a:xfrm>
                <a:off x="6522895" y="2521858"/>
                <a:ext cx="696862" cy="507831"/>
              </a:xfrm>
              <a:prstGeom prst="rect">
                <a:avLst/>
              </a:prstGeom>
              <a:noFill/>
            </p:spPr>
            <p:txBody>
              <a:bodyPr wrap="square" rtlCol="0">
                <a:spAutoFit/>
              </a:bodyPr>
              <a:lstStyle/>
              <a:p>
                <a:r>
                  <a:rPr lang="en-US" sz="900" dirty="0"/>
                  <a:t>Sending to </a:t>
                </a:r>
              </a:p>
              <a:p>
                <a:r>
                  <a:rPr lang="en-US" sz="900" dirty="0"/>
                  <a:t>Persisting </a:t>
                </a:r>
              </a:p>
              <a:p>
                <a:r>
                  <a:rPr lang="en-US" sz="900" dirty="0"/>
                  <a:t>to storage</a:t>
                </a:r>
              </a:p>
            </p:txBody>
          </p:sp>
          <p:sp>
            <p:nvSpPr>
              <p:cNvPr id="44" name="Rounded Rectangle 43"/>
              <p:cNvSpPr/>
              <p:nvPr/>
            </p:nvSpPr>
            <p:spPr>
              <a:xfrm>
                <a:off x="4870639" y="4083140"/>
                <a:ext cx="1508510" cy="306081"/>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7" name="Rounded Rectangle 46"/>
              <p:cNvSpPr/>
              <p:nvPr/>
            </p:nvSpPr>
            <p:spPr>
              <a:xfrm>
                <a:off x="4763196" y="3074358"/>
                <a:ext cx="736127" cy="30213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8" name="Rounded Rectangle 47"/>
              <p:cNvSpPr/>
              <p:nvPr/>
            </p:nvSpPr>
            <p:spPr>
              <a:xfrm>
                <a:off x="5757836" y="3075957"/>
                <a:ext cx="736127" cy="302135"/>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49" name="Rounded Rectangle 48"/>
              <p:cNvSpPr/>
              <p:nvPr/>
            </p:nvSpPr>
            <p:spPr>
              <a:xfrm>
                <a:off x="4750362" y="2562328"/>
                <a:ext cx="736127" cy="302135"/>
              </a:xfrm>
              <a:prstGeom prst="round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0" name="Rounded Rectangle 49"/>
              <p:cNvSpPr/>
              <p:nvPr/>
            </p:nvSpPr>
            <p:spPr>
              <a:xfrm>
                <a:off x="5756172" y="2548724"/>
                <a:ext cx="736127" cy="302135"/>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51" name="Elbow Connector 50"/>
              <p:cNvCxnSpPr>
                <a:stCxn id="47" idx="1"/>
                <a:endCxn id="28" idx="1"/>
              </p:cNvCxnSpPr>
              <p:nvPr/>
            </p:nvCxnSpPr>
            <p:spPr>
              <a:xfrm rot="10800000" flipV="1">
                <a:off x="4523662" y="3225425"/>
                <a:ext cx="239535" cy="504595"/>
              </a:xfrm>
              <a:prstGeom prst="bentConnector3">
                <a:avLst>
                  <a:gd name="adj1" fmla="val 195435"/>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flipV="1">
                <a:off x="5133859" y="3344848"/>
                <a:ext cx="1804" cy="2284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p:cNvCxnSpPr>
                <a:endCxn id="48" idx="2"/>
              </p:cNvCxnSpPr>
              <p:nvPr/>
            </p:nvCxnSpPr>
            <p:spPr>
              <a:xfrm flipH="1" flipV="1">
                <a:off x="6125900" y="3378092"/>
                <a:ext cx="6172" cy="1798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4" name="TextBox 53"/>
              <p:cNvSpPr txBox="1"/>
              <p:nvPr/>
            </p:nvSpPr>
            <p:spPr>
              <a:xfrm>
                <a:off x="4039446" y="3992991"/>
                <a:ext cx="739222" cy="400110"/>
              </a:xfrm>
              <a:prstGeom prst="rect">
                <a:avLst/>
              </a:prstGeom>
              <a:noFill/>
            </p:spPr>
            <p:txBody>
              <a:bodyPr wrap="square" rtlCol="0">
                <a:spAutoFit/>
              </a:bodyPr>
              <a:lstStyle/>
              <a:p>
                <a:r>
                  <a:rPr lang="en-US" sz="1000" dirty="0"/>
                  <a:t>Streaming </a:t>
                </a:r>
              </a:p>
              <a:p>
                <a:r>
                  <a:rPr lang="en-US" sz="1000" dirty="0"/>
                  <a:t>workflow</a:t>
                </a:r>
              </a:p>
            </p:txBody>
          </p:sp>
        </p:grpSp>
        <p:sp>
          <p:nvSpPr>
            <p:cNvPr id="26" name="TextBox 25"/>
            <p:cNvSpPr txBox="1"/>
            <p:nvPr/>
          </p:nvSpPr>
          <p:spPr>
            <a:xfrm>
              <a:off x="2435235" y="2701609"/>
              <a:ext cx="993626" cy="584775"/>
            </a:xfrm>
            <a:prstGeom prst="rect">
              <a:avLst/>
            </a:prstGeom>
            <a:noFill/>
          </p:spPr>
          <p:txBody>
            <a:bodyPr wrap="square" rtlCol="0">
              <a:spAutoFit/>
            </a:bodyPr>
            <a:lstStyle/>
            <a:p>
              <a:r>
                <a:rPr lang="en-US" sz="800" dirty="0"/>
                <a:t>A stream application with some tasks running in parallel</a:t>
              </a:r>
            </a:p>
          </p:txBody>
        </p:sp>
      </p:grpSp>
      <p:sp>
        <p:nvSpPr>
          <p:cNvPr id="55" name="TextBox 54"/>
          <p:cNvSpPr txBox="1"/>
          <p:nvPr/>
        </p:nvSpPr>
        <p:spPr>
          <a:xfrm>
            <a:off x="9833549" y="2544277"/>
            <a:ext cx="736099" cy="553998"/>
          </a:xfrm>
          <a:prstGeom prst="rect">
            <a:avLst/>
          </a:prstGeom>
          <a:solidFill>
            <a:schemeClr val="bg1"/>
          </a:solidFill>
        </p:spPr>
        <p:txBody>
          <a:bodyPr wrap="none" rtlCol="0">
            <a:spAutoFit/>
          </a:bodyPr>
          <a:lstStyle/>
          <a:p>
            <a:r>
              <a:rPr lang="en-US" sz="1000" dirty="0"/>
              <a:t>Multiple </a:t>
            </a:r>
          </a:p>
          <a:p>
            <a:r>
              <a:rPr lang="en-US" sz="1000" dirty="0"/>
              <a:t>streaming </a:t>
            </a:r>
          </a:p>
          <a:p>
            <a:r>
              <a:rPr lang="en-US" sz="1000" dirty="0"/>
              <a:t>workflows</a:t>
            </a:r>
          </a:p>
        </p:txBody>
      </p:sp>
      <p:sp>
        <p:nvSpPr>
          <p:cNvPr id="63" name="TextBox 62"/>
          <p:cNvSpPr txBox="1"/>
          <p:nvPr/>
        </p:nvSpPr>
        <p:spPr>
          <a:xfrm>
            <a:off x="7299906" y="4551783"/>
            <a:ext cx="2709588" cy="369332"/>
          </a:xfrm>
          <a:prstGeom prst="rect">
            <a:avLst/>
          </a:prstGeom>
          <a:noFill/>
        </p:spPr>
        <p:txBody>
          <a:bodyPr wrap="none" rtlCol="0">
            <a:spAutoFit/>
          </a:bodyPr>
          <a:lstStyle/>
          <a:p>
            <a:r>
              <a:rPr lang="en-US" dirty="0"/>
              <a:t>Streaming SLAM Algorithm</a:t>
            </a:r>
          </a:p>
        </p:txBody>
      </p:sp>
      <p:sp>
        <p:nvSpPr>
          <p:cNvPr id="64" name="TextBox 63"/>
          <p:cNvSpPr txBox="1"/>
          <p:nvPr/>
        </p:nvSpPr>
        <p:spPr>
          <a:xfrm>
            <a:off x="7902251" y="4893424"/>
            <a:ext cx="1504899" cy="369332"/>
          </a:xfrm>
          <a:prstGeom prst="rect">
            <a:avLst/>
          </a:prstGeom>
          <a:noFill/>
        </p:spPr>
        <p:txBody>
          <a:bodyPr wrap="none" rtlCol="0">
            <a:spAutoFit/>
          </a:bodyPr>
          <a:lstStyle/>
          <a:p>
            <a:r>
              <a:rPr lang="en-US" dirty="0"/>
              <a:t>Apache Storm</a:t>
            </a:r>
          </a:p>
        </p:txBody>
      </p:sp>
      <p:cxnSp>
        <p:nvCxnSpPr>
          <p:cNvPr id="3" name="Straight Arrow Connector 2"/>
          <p:cNvCxnSpPr/>
          <p:nvPr/>
        </p:nvCxnSpPr>
        <p:spPr>
          <a:xfrm flipH="1">
            <a:off x="2680318" y="2962050"/>
            <a:ext cx="4446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3841802" y="2983220"/>
            <a:ext cx="534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5716632" y="2991965"/>
            <a:ext cx="67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766681" y="5352756"/>
            <a:ext cx="4229229" cy="646331"/>
          </a:xfrm>
          <a:prstGeom prst="rect">
            <a:avLst/>
          </a:prstGeom>
          <a:noFill/>
        </p:spPr>
        <p:txBody>
          <a:bodyPr wrap="square" rtlCol="0">
            <a:spAutoFit/>
          </a:bodyPr>
          <a:lstStyle/>
          <a:p>
            <a:pPr algn="ctr"/>
            <a:r>
              <a:rPr lang="en-US" dirty="0"/>
              <a:t>Hosted in </a:t>
            </a:r>
            <a:r>
              <a:rPr lang="en-US" dirty="0" err="1"/>
              <a:t>FutureSystems</a:t>
            </a:r>
            <a:r>
              <a:rPr lang="en-US" dirty="0"/>
              <a:t> OpenStack cloud which is accessible through IU network</a:t>
            </a:r>
          </a:p>
        </p:txBody>
      </p:sp>
      <p:sp>
        <p:nvSpPr>
          <p:cNvPr id="8" name="TextBox 7"/>
          <p:cNvSpPr txBox="1"/>
          <p:nvPr/>
        </p:nvSpPr>
        <p:spPr>
          <a:xfrm>
            <a:off x="1620953" y="5352756"/>
            <a:ext cx="3772120" cy="646331"/>
          </a:xfrm>
          <a:prstGeom prst="rect">
            <a:avLst/>
          </a:prstGeom>
          <a:noFill/>
        </p:spPr>
        <p:txBody>
          <a:bodyPr wrap="square" rtlCol="0">
            <a:spAutoFit/>
          </a:bodyPr>
          <a:lstStyle/>
          <a:p>
            <a:r>
              <a:rPr lang="en-US" dirty="0"/>
              <a:t>End to end delays without any processing is less than 10ms</a:t>
            </a:r>
          </a:p>
        </p:txBody>
      </p:sp>
      <p:sp>
        <p:nvSpPr>
          <p:cNvPr id="10" name="TextBox 9"/>
          <p:cNvSpPr txBox="1"/>
          <p:nvPr/>
        </p:nvSpPr>
        <p:spPr>
          <a:xfrm>
            <a:off x="6551522" y="1350342"/>
            <a:ext cx="4302653" cy="369332"/>
          </a:xfrm>
          <a:prstGeom prst="rect">
            <a:avLst/>
          </a:prstGeom>
          <a:noFill/>
        </p:spPr>
        <p:txBody>
          <a:bodyPr wrap="none" rtlCol="0">
            <a:spAutoFit/>
          </a:bodyPr>
          <a:lstStyle/>
          <a:p>
            <a:r>
              <a:rPr lang="en-US" dirty="0"/>
              <a:t>Rao </a:t>
            </a:r>
            <a:r>
              <a:rPr lang="en-US" dirty="0" err="1"/>
              <a:t>blackwellized</a:t>
            </a:r>
            <a:r>
              <a:rPr lang="en-US" dirty="0"/>
              <a:t> particle filter based SLAM</a:t>
            </a:r>
          </a:p>
        </p:txBody>
      </p:sp>
    </p:spTree>
    <p:extLst>
      <p:ext uri="{BB962C8B-B14F-4D97-AF65-F5344CB8AC3E}">
        <p14:creationId xmlns:p14="http://schemas.microsoft.com/office/powerpoint/2010/main" val="16651103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Storm Streaming Application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9871" y="1588219"/>
            <a:ext cx="6675499" cy="4137026"/>
          </a:xfrm>
        </p:spPr>
      </p:pic>
      <p:sp>
        <p:nvSpPr>
          <p:cNvPr id="5" name="TextBox 4"/>
          <p:cNvSpPr txBox="1"/>
          <p:nvPr/>
        </p:nvSpPr>
        <p:spPr>
          <a:xfrm>
            <a:off x="5945172" y="5622776"/>
            <a:ext cx="3521926" cy="369332"/>
          </a:xfrm>
          <a:prstGeom prst="rect">
            <a:avLst/>
          </a:prstGeom>
          <a:noFill/>
        </p:spPr>
        <p:txBody>
          <a:bodyPr wrap="none" rtlCol="0">
            <a:spAutoFit/>
          </a:bodyPr>
          <a:lstStyle/>
          <a:p>
            <a:r>
              <a:rPr lang="en-US" dirty="0"/>
              <a:t>Distributed Streaming Computation</a:t>
            </a:r>
          </a:p>
        </p:txBody>
      </p:sp>
      <p:sp>
        <p:nvSpPr>
          <p:cNvPr id="6" name="Rectangle 5"/>
          <p:cNvSpPr/>
          <p:nvPr/>
        </p:nvSpPr>
        <p:spPr>
          <a:xfrm>
            <a:off x="7257505" y="2333623"/>
            <a:ext cx="4509894" cy="3323987"/>
          </a:xfrm>
          <a:prstGeom prst="rect">
            <a:avLst/>
          </a:prstGeom>
        </p:spPr>
        <p:txBody>
          <a:bodyPr wrap="square">
            <a:spAutoFit/>
          </a:bodyPr>
          <a:lstStyle/>
          <a:p>
            <a:pPr marL="342900" indent="-342900">
              <a:buFont typeface="+mj-lt"/>
              <a:buAutoNum type="arabicPeriod"/>
            </a:pPr>
            <a:r>
              <a:rPr lang="en-US" sz="1400" dirty="0" err="1"/>
              <a:t>LaserScan</a:t>
            </a:r>
            <a:r>
              <a:rPr lang="en-US" sz="1400" dirty="0"/>
              <a:t> spout receives laser and odometer readings via  the message broker.</a:t>
            </a:r>
          </a:p>
          <a:p>
            <a:pPr marL="342900" indent="-342900">
              <a:buFont typeface="+mj-lt"/>
              <a:buAutoNum type="arabicPeriod"/>
            </a:pPr>
            <a:r>
              <a:rPr lang="en-US" sz="1400" dirty="0"/>
              <a:t>Dispatcher broadcasts it to the  parallel tasks.</a:t>
            </a:r>
          </a:p>
          <a:p>
            <a:pPr marL="342900" indent="-342900">
              <a:buFont typeface="+mj-lt"/>
              <a:buAutoNum type="arabicPeriod"/>
            </a:pPr>
            <a:r>
              <a:rPr lang="en-US" sz="1400" dirty="0"/>
              <a:t>Each </a:t>
            </a:r>
            <a:r>
              <a:rPr lang="en-US" sz="1400" dirty="0" err="1"/>
              <a:t>ScanMatcher</a:t>
            </a:r>
            <a:r>
              <a:rPr lang="en-US" sz="1400" dirty="0"/>
              <a:t> task receives the laser reading, updates its  assigned particles</a:t>
            </a:r>
          </a:p>
          <a:p>
            <a:pPr marL="342900" indent="-342900">
              <a:buFont typeface="+mj-lt"/>
              <a:buAutoNum type="arabicPeriod"/>
            </a:pPr>
            <a:r>
              <a:rPr lang="en-US" sz="1400" dirty="0"/>
              <a:t>Resampling bolt receives particle values and resamples them. Calculates new particle  assignments using the Hungarian algorithm with relocation costs. </a:t>
            </a:r>
          </a:p>
          <a:p>
            <a:pPr marL="342900" indent="-342900">
              <a:buFont typeface="+mj-lt"/>
              <a:buAutoNum type="arabicPeriod"/>
            </a:pPr>
            <a:r>
              <a:rPr lang="en-US" sz="1400" dirty="0"/>
              <a:t>Resampling bolt broadcasts particle assignments</a:t>
            </a:r>
          </a:p>
          <a:p>
            <a:pPr marL="342900" indent="-342900">
              <a:buFont typeface="+mj-lt"/>
              <a:buAutoNum type="arabicPeriod"/>
            </a:pPr>
            <a:r>
              <a:rPr lang="en-US" sz="1400" dirty="0"/>
              <a:t>Scatter particle values</a:t>
            </a:r>
          </a:p>
          <a:p>
            <a:pPr marL="342900" indent="-342900">
              <a:buFont typeface="+mj-lt"/>
              <a:buAutoNum type="arabicPeriod"/>
            </a:pPr>
            <a:r>
              <a:rPr lang="en-US" sz="1400" dirty="0"/>
              <a:t>Distribute maps according to assignments</a:t>
            </a:r>
          </a:p>
          <a:p>
            <a:pPr marL="342900" indent="-342900">
              <a:buFont typeface="+mj-lt"/>
              <a:buAutoNum type="arabicPeriod"/>
            </a:pPr>
            <a:r>
              <a:rPr lang="en-US" sz="1400" dirty="0"/>
              <a:t>Output best particle map</a:t>
            </a:r>
          </a:p>
          <a:p>
            <a:pPr marL="342900" indent="-342900">
              <a:buFont typeface="+mj-lt"/>
              <a:buAutoNum type="arabicPeriod"/>
            </a:pPr>
            <a:r>
              <a:rPr lang="en-US" sz="1400" dirty="0" err="1"/>
              <a:t>ScanMatcher</a:t>
            </a:r>
            <a:r>
              <a:rPr lang="en-US" sz="1400" dirty="0"/>
              <a:t> bolt send acknowledgment to the dispatcher, indicating their willingness to  accept the next reading.</a:t>
            </a:r>
          </a:p>
        </p:txBody>
      </p:sp>
      <p:sp>
        <p:nvSpPr>
          <p:cNvPr id="3" name="TextBox 2"/>
          <p:cNvSpPr txBox="1"/>
          <p:nvPr/>
        </p:nvSpPr>
        <p:spPr>
          <a:xfrm>
            <a:off x="7352004" y="1352794"/>
            <a:ext cx="4320895" cy="646331"/>
          </a:xfrm>
          <a:prstGeom prst="rect">
            <a:avLst/>
          </a:prstGeom>
          <a:noFill/>
        </p:spPr>
        <p:txBody>
          <a:bodyPr wrap="square" rtlCol="0">
            <a:spAutoFit/>
          </a:bodyPr>
          <a:lstStyle/>
          <a:p>
            <a:r>
              <a:rPr lang="en-US" dirty="0"/>
              <a:t>Distribute the particles among parallel worker (</a:t>
            </a:r>
            <a:r>
              <a:rPr lang="en-US" dirty="0" err="1"/>
              <a:t>ScanMatcher</a:t>
            </a:r>
            <a:r>
              <a:rPr lang="en-US" dirty="0"/>
              <a:t> Instances)</a:t>
            </a:r>
          </a:p>
        </p:txBody>
      </p:sp>
    </p:spTree>
    <p:extLst>
      <p:ext uri="{BB962C8B-B14F-4D97-AF65-F5344CB8AC3E}">
        <p14:creationId xmlns:p14="http://schemas.microsoft.com/office/powerpoint/2010/main" val="3256605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SLAM Streaming Algorithm</a:t>
            </a:r>
          </a:p>
        </p:txBody>
      </p:sp>
      <p:sp>
        <p:nvSpPr>
          <p:cNvPr id="4" name="Slide Number Placeholder 3"/>
          <p:cNvSpPr>
            <a:spLocks noGrp="1"/>
          </p:cNvSpPr>
          <p:nvPr>
            <p:ph type="sldNum" sz="quarter" idx="12"/>
          </p:nvPr>
        </p:nvSpPr>
        <p:spPr/>
        <p:txBody>
          <a:bodyPr/>
          <a:lstStyle/>
          <a:p>
            <a:fld id="{82E86CF4-AA86-488B-9245-79D3DE5D9F5C}" type="slidenum">
              <a:rPr lang="en-US" smtClean="0">
                <a:solidFill>
                  <a:prstClr val="black">
                    <a:tint val="75000"/>
                  </a:prstClr>
                </a:solidFill>
              </a:rPr>
              <a:pPr/>
              <a:t>48</a:t>
            </a:fld>
            <a:endParaRPr lang="en-US">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1007" y="2296592"/>
            <a:ext cx="4619625" cy="3390900"/>
          </a:xfrm>
          <a:prstGeom prst="rect">
            <a:avLst/>
          </a:prstGeom>
        </p:spPr>
      </p:pic>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659" y="1978819"/>
            <a:ext cx="5262341" cy="3261245"/>
          </a:xfrm>
          <a:prstGeom prst="rect">
            <a:avLst/>
          </a:prstGeom>
        </p:spPr>
      </p:pic>
      <p:sp>
        <p:nvSpPr>
          <p:cNvPr id="7" name="TextBox 6"/>
          <p:cNvSpPr txBox="1"/>
          <p:nvPr/>
        </p:nvSpPr>
        <p:spPr>
          <a:xfrm>
            <a:off x="2406869" y="5428875"/>
            <a:ext cx="1649491" cy="369332"/>
          </a:xfrm>
          <a:prstGeom prst="rect">
            <a:avLst/>
          </a:prstGeom>
          <a:noFill/>
        </p:spPr>
        <p:txBody>
          <a:bodyPr wrap="none" rtlCol="0">
            <a:spAutoFit/>
          </a:bodyPr>
          <a:lstStyle/>
          <a:p>
            <a:r>
              <a:rPr lang="en-US" dirty="0"/>
              <a:t>Storm Topology</a:t>
            </a:r>
          </a:p>
        </p:txBody>
      </p:sp>
      <p:sp>
        <p:nvSpPr>
          <p:cNvPr id="8" name="TextBox 7"/>
          <p:cNvSpPr txBox="1"/>
          <p:nvPr/>
        </p:nvSpPr>
        <p:spPr>
          <a:xfrm>
            <a:off x="7856483" y="5687492"/>
            <a:ext cx="2092689" cy="369332"/>
          </a:xfrm>
          <a:prstGeom prst="rect">
            <a:avLst/>
          </a:prstGeom>
          <a:noFill/>
        </p:spPr>
        <p:txBody>
          <a:bodyPr wrap="none" rtlCol="0">
            <a:spAutoFit/>
          </a:bodyPr>
          <a:lstStyle/>
          <a:p>
            <a:r>
              <a:rPr lang="en-US" dirty="0"/>
              <a:t>Twister2 Application</a:t>
            </a:r>
          </a:p>
        </p:txBody>
      </p:sp>
      <p:sp>
        <p:nvSpPr>
          <p:cNvPr id="9" name="TextBox 8"/>
          <p:cNvSpPr txBox="1"/>
          <p:nvPr/>
        </p:nvSpPr>
        <p:spPr>
          <a:xfrm>
            <a:off x="6389128" y="1655653"/>
            <a:ext cx="4812145" cy="646331"/>
          </a:xfrm>
          <a:prstGeom prst="rect">
            <a:avLst/>
          </a:prstGeom>
          <a:noFill/>
        </p:spPr>
        <p:txBody>
          <a:bodyPr wrap="square" rtlCol="0">
            <a:spAutoFit/>
          </a:bodyPr>
          <a:lstStyle/>
          <a:p>
            <a:pPr algn="ctr"/>
            <a:r>
              <a:rPr lang="en-US" dirty="0"/>
              <a:t>The SLAM Computation is viewed as a black box running a parallel computation</a:t>
            </a:r>
          </a:p>
        </p:txBody>
      </p:sp>
    </p:spTree>
    <p:extLst>
      <p:ext uri="{BB962C8B-B14F-4D97-AF65-F5344CB8AC3E}">
        <p14:creationId xmlns:p14="http://schemas.microsoft.com/office/powerpoint/2010/main" val="34575872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of SLAM</a:t>
            </a:r>
          </a:p>
        </p:txBody>
      </p:sp>
      <p:sp>
        <p:nvSpPr>
          <p:cNvPr id="4" name="Slide Number Placeholder 3"/>
          <p:cNvSpPr>
            <a:spLocks noGrp="1"/>
          </p:cNvSpPr>
          <p:nvPr>
            <p:ph type="sldNum" sz="quarter" idx="12"/>
          </p:nvPr>
        </p:nvSpPr>
        <p:spPr/>
        <p:txBody>
          <a:bodyPr/>
          <a:lstStyle/>
          <a:p>
            <a:fld id="{82E86CF4-AA86-488B-9245-79D3DE5D9F5C}" type="slidenum">
              <a:rPr lang="en-US" smtClean="0">
                <a:solidFill>
                  <a:prstClr val="black">
                    <a:tint val="75000"/>
                  </a:prstClr>
                </a:solidFill>
              </a:rPr>
              <a:pPr/>
              <a:t>49</a:t>
            </a:fld>
            <a:endParaRPr lang="en-US">
              <a:solidFill>
                <a:prstClr val="black">
                  <a:tint val="75000"/>
                </a:prstClr>
              </a:solidFill>
            </a:endParaRPr>
          </a:p>
        </p:txBody>
      </p:sp>
      <p:pic>
        <p:nvPicPr>
          <p:cNvPr id="5" name="Content Placeholder 5"/>
          <p:cNvPicPr>
            <a:picLocks noChangeAspect="1"/>
          </p:cNvPicPr>
          <p:nvPr/>
        </p:nvPicPr>
        <p:blipFill rotWithShape="1">
          <a:blip r:embed="rId2">
            <a:extLst>
              <a:ext uri="{28A0092B-C50C-407E-A947-70E740481C1C}">
                <a14:useLocalDpi xmlns:a14="http://schemas.microsoft.com/office/drawing/2010/main" val="0"/>
              </a:ext>
            </a:extLst>
          </a:blip>
          <a:srcRect l="49411" t="50299"/>
          <a:stretch/>
        </p:blipFill>
        <p:spPr>
          <a:xfrm>
            <a:off x="922358" y="1540445"/>
            <a:ext cx="3323813" cy="1990167"/>
          </a:xfrm>
          <a:prstGeom prst="rect">
            <a:avLst/>
          </a:prstGeom>
        </p:spPr>
      </p:pic>
      <p:sp>
        <p:nvSpPr>
          <p:cNvPr id="7" name="TextBox 6"/>
          <p:cNvSpPr txBox="1"/>
          <p:nvPr/>
        </p:nvSpPr>
        <p:spPr>
          <a:xfrm>
            <a:off x="4174717" y="4891297"/>
            <a:ext cx="4364421" cy="369332"/>
          </a:xfrm>
          <a:prstGeom prst="rect">
            <a:avLst/>
          </a:prstGeom>
          <a:noFill/>
        </p:spPr>
        <p:txBody>
          <a:bodyPr wrap="square" rtlCol="0">
            <a:spAutoFit/>
          </a:bodyPr>
          <a:lstStyle/>
          <a:p>
            <a:pPr algn="ctr"/>
            <a:r>
              <a:rPr lang="en-US" dirty="0"/>
              <a:t>180 Laser readings</a:t>
            </a:r>
          </a:p>
        </p:txBody>
      </p:sp>
      <p:sp>
        <p:nvSpPr>
          <p:cNvPr id="8" name="TextBox 7"/>
          <p:cNvSpPr txBox="1"/>
          <p:nvPr/>
        </p:nvSpPr>
        <p:spPr>
          <a:xfrm>
            <a:off x="838200" y="5861031"/>
            <a:ext cx="3189015" cy="369332"/>
          </a:xfrm>
          <a:prstGeom prst="rect">
            <a:avLst/>
          </a:prstGeom>
          <a:noFill/>
        </p:spPr>
        <p:txBody>
          <a:bodyPr wrap="none" rtlCol="0">
            <a:spAutoFit/>
          </a:bodyPr>
          <a:lstStyle/>
          <a:p>
            <a:r>
              <a:rPr lang="en-US" dirty="0"/>
              <a:t>Storm Implementation Speedup</a:t>
            </a:r>
          </a:p>
        </p:txBody>
      </p:sp>
      <p:sp>
        <p:nvSpPr>
          <p:cNvPr id="10" name="Rectangle 9"/>
          <p:cNvSpPr/>
          <p:nvPr/>
        </p:nvSpPr>
        <p:spPr>
          <a:xfrm>
            <a:off x="6389918" y="1355779"/>
            <a:ext cx="3458639" cy="369332"/>
          </a:xfrm>
          <a:prstGeom prst="rect">
            <a:avLst/>
          </a:prstGeom>
        </p:spPr>
        <p:txBody>
          <a:bodyPr wrap="none">
            <a:spAutoFit/>
          </a:bodyPr>
          <a:lstStyle/>
          <a:p>
            <a:r>
              <a:rPr lang="en-US" dirty="0"/>
              <a:t>Twister2 Implementation speedup.</a:t>
            </a:r>
          </a:p>
        </p:txBody>
      </p:sp>
      <p:sp>
        <p:nvSpPr>
          <p:cNvPr id="11" name="TextBox 10"/>
          <p:cNvSpPr txBox="1"/>
          <p:nvPr/>
        </p:nvSpPr>
        <p:spPr>
          <a:xfrm>
            <a:off x="7827579" y="4884773"/>
            <a:ext cx="4364421" cy="369332"/>
          </a:xfrm>
          <a:prstGeom prst="rect">
            <a:avLst/>
          </a:prstGeom>
          <a:noFill/>
        </p:spPr>
        <p:txBody>
          <a:bodyPr wrap="square" rtlCol="0">
            <a:spAutoFit/>
          </a:bodyPr>
          <a:lstStyle/>
          <a:p>
            <a:pPr algn="ctr"/>
            <a:r>
              <a:rPr lang="en-US" dirty="0"/>
              <a:t>640 Laser readings</a:t>
            </a:r>
          </a:p>
        </p:txBody>
      </p:sp>
      <p:pic>
        <p:nvPicPr>
          <p:cNvPr id="12"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45" y="3897745"/>
            <a:ext cx="4278146" cy="1940054"/>
          </a:xfrm>
          <a:prstGeom prst="rect">
            <a:avLst/>
          </a:prstGeom>
        </p:spPr>
      </p:pic>
      <p:sp>
        <p:nvSpPr>
          <p:cNvPr id="13" name="TextBox 12"/>
          <p:cNvSpPr txBox="1"/>
          <p:nvPr/>
        </p:nvSpPr>
        <p:spPr>
          <a:xfrm>
            <a:off x="1465840" y="1295660"/>
            <a:ext cx="1933734" cy="369332"/>
          </a:xfrm>
          <a:prstGeom prst="rect">
            <a:avLst/>
          </a:prstGeom>
          <a:noFill/>
        </p:spPr>
        <p:txBody>
          <a:bodyPr wrap="none" rtlCol="0">
            <a:spAutoFit/>
          </a:bodyPr>
          <a:lstStyle/>
          <a:p>
            <a:r>
              <a:rPr lang="en-US" dirty="0"/>
              <a:t>180 Laser readings</a:t>
            </a:r>
          </a:p>
        </p:txBody>
      </p:sp>
      <p:sp>
        <p:nvSpPr>
          <p:cNvPr id="14" name="TextBox 13"/>
          <p:cNvSpPr txBox="1"/>
          <p:nvPr/>
        </p:nvSpPr>
        <p:spPr>
          <a:xfrm>
            <a:off x="1465840" y="3585227"/>
            <a:ext cx="1933734" cy="369332"/>
          </a:xfrm>
          <a:prstGeom prst="rect">
            <a:avLst/>
          </a:prstGeom>
          <a:noFill/>
        </p:spPr>
        <p:txBody>
          <a:bodyPr wrap="none" rtlCol="0">
            <a:spAutoFit/>
          </a:bodyPr>
          <a:lstStyle/>
          <a:p>
            <a:r>
              <a:rPr lang="en-US" dirty="0"/>
              <a:t>640 Laser readings</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2691" y="2046791"/>
            <a:ext cx="3526226" cy="2820981"/>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5437" y="2046791"/>
            <a:ext cx="3512605" cy="2810083"/>
          </a:xfrm>
          <a:prstGeom prst="rect">
            <a:avLst/>
          </a:prstGeom>
        </p:spPr>
      </p:pic>
    </p:spTree>
    <p:extLst>
      <p:ext uri="{BB962C8B-B14F-4D97-AF65-F5344CB8AC3E}">
        <p14:creationId xmlns:p14="http://schemas.microsoft.com/office/powerpoint/2010/main" val="602683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K-Means Clustering</a:t>
            </a:r>
          </a:p>
        </p:txBody>
      </p:sp>
      <p:grpSp>
        <p:nvGrpSpPr>
          <p:cNvPr id="4" name="Group 3"/>
          <p:cNvGrpSpPr/>
          <p:nvPr/>
        </p:nvGrpSpPr>
        <p:grpSpPr>
          <a:xfrm>
            <a:off x="6259766" y="875230"/>
            <a:ext cx="4572000" cy="1380352"/>
            <a:chOff x="16322" y="660476"/>
            <a:chExt cx="9053250" cy="2676374"/>
          </a:xfrm>
        </p:grpSpPr>
        <p:grpSp>
          <p:nvGrpSpPr>
            <p:cNvPr id="12" name="Canvas 4"/>
            <p:cNvGrpSpPr/>
            <p:nvPr/>
          </p:nvGrpSpPr>
          <p:grpSpPr>
            <a:xfrm>
              <a:off x="16322" y="660476"/>
              <a:ext cx="9053250" cy="2676374"/>
              <a:chOff x="0" y="0"/>
              <a:chExt cx="4777740" cy="1752600"/>
            </a:xfrm>
          </p:grpSpPr>
          <p:sp>
            <p:nvSpPr>
              <p:cNvPr id="13" name="Rectangle 12"/>
              <p:cNvSpPr/>
              <p:nvPr/>
            </p:nvSpPr>
            <p:spPr>
              <a:xfrm>
                <a:off x="0" y="0"/>
                <a:ext cx="4777740" cy="1752600"/>
              </a:xfrm>
              <a:prstGeom prst="rect">
                <a:avLst/>
              </a:prstGeom>
              <a:solidFill>
                <a:schemeClr val="bg1"/>
              </a:solidFill>
            </p:spPr>
          </p:sp>
          <p:sp>
            <p:nvSpPr>
              <p:cNvPr id="14" name="Hexagon 13"/>
              <p:cNvSpPr/>
              <p:nvPr/>
            </p:nvSpPr>
            <p:spPr>
              <a:xfrm>
                <a:off x="1169997" y="609600"/>
                <a:ext cx="1100763"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Map (nearest centroid calculation)</a:t>
                </a:r>
                <a:endParaRPr lang="en-US" sz="1050" dirty="0">
                  <a:ea typeface="Calibri" panose="020F0502020204030204" pitchFamily="34" charset="0"/>
                  <a:cs typeface="Arial Unicode MS" panose="020B0604020202020204" pitchFamily="34" charset="-128"/>
                </a:endParaRPr>
              </a:p>
            </p:txBody>
          </p:sp>
          <p:sp>
            <p:nvSpPr>
              <p:cNvPr id="15" name="Hexagon 14"/>
              <p:cNvSpPr/>
              <p:nvPr/>
            </p:nvSpPr>
            <p:spPr>
              <a:xfrm>
                <a:off x="2781300" y="609600"/>
                <a:ext cx="914400"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Reduce (update centroids)</a:t>
                </a:r>
                <a:endParaRPr lang="en-US" sz="1050" dirty="0">
                  <a:ea typeface="Calibri" panose="020F0502020204030204" pitchFamily="34" charset="0"/>
                  <a:cs typeface="Arial Unicode MS" panose="020B0604020202020204" pitchFamily="34" charset="-128"/>
                </a:endParaRPr>
              </a:p>
            </p:txBody>
          </p:sp>
          <p:cxnSp>
            <p:nvCxnSpPr>
              <p:cNvPr id="16" name="Straight Arrow Connector 15"/>
              <p:cNvCxnSpPr>
                <a:stCxn id="14" idx="0"/>
                <a:endCxn id="15" idx="3"/>
              </p:cNvCxnSpPr>
              <p:nvPr/>
            </p:nvCxnSpPr>
            <p:spPr>
              <a:xfrm>
                <a:off x="2270760" y="929641"/>
                <a:ext cx="5105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Curved Connector 16"/>
              <p:cNvCxnSpPr>
                <a:stCxn id="23" idx="2"/>
                <a:endCxn id="14" idx="1"/>
              </p:cNvCxnSpPr>
              <p:nvPr/>
            </p:nvCxnSpPr>
            <p:spPr>
              <a:xfrm rot="5400000">
                <a:off x="3215555" y="66427"/>
                <a:ext cx="91441" cy="2275066"/>
              </a:xfrm>
              <a:prstGeom prst="curvedConnector3">
                <a:avLst>
                  <a:gd name="adj1" fmla="val 347464"/>
                </a:avLst>
              </a:prstGeom>
              <a:ln>
                <a:tailEnd type="triangle"/>
              </a:ln>
            </p:spPr>
            <p:style>
              <a:lnRef idx="1">
                <a:schemeClr val="accent2"/>
              </a:lnRef>
              <a:fillRef idx="0">
                <a:schemeClr val="accent2"/>
              </a:fillRef>
              <a:effectRef idx="0">
                <a:schemeClr val="accent2"/>
              </a:effectRef>
              <a:fontRef idx="minor">
                <a:schemeClr val="tx1"/>
              </a:fontRef>
            </p:style>
          </p:cxnSp>
          <p:sp>
            <p:nvSpPr>
              <p:cNvPr id="18" name="Rectangle 17"/>
              <p:cNvSpPr/>
              <p:nvPr/>
            </p:nvSpPr>
            <p:spPr>
              <a:xfrm>
                <a:off x="436153" y="0"/>
                <a:ext cx="668747"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a:ea typeface="Calibri" panose="020F0502020204030204" pitchFamily="34" charset="0"/>
                    <a:cs typeface="Arial Unicode MS" panose="020B0604020202020204" pitchFamily="34" charset="-128"/>
                  </a:rPr>
                  <a:t>Data Set &lt;Points&gt;</a:t>
                </a:r>
                <a:endParaRPr lang="en-US" sz="1050">
                  <a:ea typeface="Calibri" panose="020F0502020204030204" pitchFamily="34" charset="0"/>
                  <a:cs typeface="Arial Unicode MS" panose="020B0604020202020204" pitchFamily="34" charset="-128"/>
                </a:endParaRPr>
              </a:p>
            </p:txBody>
          </p:sp>
          <p:cxnSp>
            <p:nvCxnSpPr>
              <p:cNvPr id="19" name="Straight Arrow Connector 18"/>
              <p:cNvCxnSpPr>
                <a:stCxn id="18" idx="3"/>
                <a:endCxn id="14" idx="4"/>
              </p:cNvCxnSpPr>
              <p:nvPr/>
            </p:nvCxnSpPr>
            <p:spPr>
              <a:xfrm>
                <a:off x="1104900" y="228601"/>
                <a:ext cx="212116"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19"/>
              <p:cNvSpPr/>
              <p:nvPr/>
            </p:nvSpPr>
            <p:spPr>
              <a:xfrm>
                <a:off x="0" y="701040"/>
                <a:ext cx="845821"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a:ea typeface="Calibri" panose="020F0502020204030204" pitchFamily="34" charset="0"/>
                    <a:cs typeface="Arial Unicode MS" panose="020B0604020202020204" pitchFamily="34" charset="-128"/>
                  </a:rPr>
                  <a:t>Data Set &lt;Initial Centroids&gt;</a:t>
                </a:r>
                <a:endParaRPr lang="en-US" sz="1050">
                  <a:ea typeface="Calibri" panose="020F0502020204030204" pitchFamily="34" charset="0"/>
                  <a:cs typeface="Arial Unicode MS" panose="020B0604020202020204" pitchFamily="34" charset="-128"/>
                </a:endParaRPr>
              </a:p>
            </p:txBody>
          </p:sp>
          <p:cxnSp>
            <p:nvCxnSpPr>
              <p:cNvPr id="21" name="Straight Arrow Connector 20"/>
              <p:cNvCxnSpPr>
                <a:stCxn id="20" idx="3"/>
                <a:endCxn id="14" idx="3"/>
              </p:cNvCxnSpPr>
              <p:nvPr/>
            </p:nvCxnSpPr>
            <p:spPr>
              <a:xfrm>
                <a:off x="845821" y="929640"/>
                <a:ext cx="32417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3604260" y="891540"/>
                <a:ext cx="144780" cy="99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a:p>
            </p:txBody>
          </p:sp>
          <p:sp>
            <p:nvSpPr>
              <p:cNvPr id="23" name="Rectangle 22"/>
              <p:cNvSpPr/>
              <p:nvPr/>
            </p:nvSpPr>
            <p:spPr>
              <a:xfrm>
                <a:off x="4019877" y="701040"/>
                <a:ext cx="757863"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Data Set &lt;Updated Centroids&gt;</a:t>
                </a:r>
                <a:endParaRPr lang="en-US" sz="1050" dirty="0">
                  <a:ea typeface="Calibri" panose="020F0502020204030204" pitchFamily="34" charset="0"/>
                  <a:cs typeface="Arial Unicode MS" panose="020B0604020202020204" pitchFamily="34" charset="-128"/>
                </a:endParaRPr>
              </a:p>
            </p:txBody>
          </p:sp>
          <p:cxnSp>
            <p:nvCxnSpPr>
              <p:cNvPr id="24" name="Straight Arrow Connector 23"/>
              <p:cNvCxnSpPr>
                <a:stCxn id="15" idx="0"/>
                <a:endCxn id="23" idx="1"/>
              </p:cNvCxnSpPr>
              <p:nvPr/>
            </p:nvCxnSpPr>
            <p:spPr>
              <a:xfrm>
                <a:off x="3695699" y="929640"/>
                <a:ext cx="32417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5" name="Text Box 105"/>
              <p:cNvSpPr txBox="1"/>
              <p:nvPr/>
            </p:nvSpPr>
            <p:spPr>
              <a:xfrm>
                <a:off x="2947670" y="1470656"/>
                <a:ext cx="572770" cy="2362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a:lnSpc>
                    <a:spcPct val="107000"/>
                  </a:lnSpc>
                  <a:spcAft>
                    <a:spcPts val="600"/>
                  </a:spcAft>
                </a:pPr>
                <a:r>
                  <a:rPr lang="en-US" sz="1050">
                    <a:ea typeface="Calibri" panose="020F0502020204030204" pitchFamily="34" charset="0"/>
                    <a:cs typeface="Arial Unicode MS" panose="020B0604020202020204" pitchFamily="34" charset="-128"/>
                  </a:rPr>
                  <a:t>Broadcast</a:t>
                </a:r>
              </a:p>
            </p:txBody>
          </p:sp>
        </p:grpSp>
        <p:sp>
          <p:nvSpPr>
            <p:cNvPr id="3" name="TextBox 2"/>
            <p:cNvSpPr txBox="1"/>
            <p:nvPr/>
          </p:nvSpPr>
          <p:spPr>
            <a:xfrm>
              <a:off x="4040563" y="899245"/>
              <a:ext cx="3044809" cy="537075"/>
            </a:xfrm>
            <a:prstGeom prst="rect">
              <a:avLst/>
            </a:prstGeom>
            <a:noFill/>
          </p:spPr>
          <p:txBody>
            <a:bodyPr wrap="none" rtlCol="0">
              <a:spAutoFit/>
            </a:bodyPr>
            <a:lstStyle/>
            <a:p>
              <a:r>
                <a:rPr lang="en-US" sz="1200" dirty="0"/>
                <a:t>Dataflow for K-means</a:t>
              </a:r>
            </a:p>
          </p:txBody>
        </p:sp>
      </p:grpSp>
      <p:pic>
        <p:nvPicPr>
          <p:cNvPr id="2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308" y="2255582"/>
            <a:ext cx="4077294" cy="2677746"/>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4465" y="2220625"/>
            <a:ext cx="3851081" cy="2711803"/>
          </a:xfrm>
          <a:prstGeom prst="rect">
            <a:avLst/>
          </a:prstGeom>
        </p:spPr>
      </p:pic>
      <p:sp>
        <p:nvSpPr>
          <p:cNvPr id="28" name="Rectangle 27"/>
          <p:cNvSpPr/>
          <p:nvPr/>
        </p:nvSpPr>
        <p:spPr>
          <a:xfrm>
            <a:off x="838199" y="5103962"/>
            <a:ext cx="4995041" cy="830997"/>
          </a:xfrm>
          <a:prstGeom prst="rect">
            <a:avLst/>
          </a:prstGeom>
        </p:spPr>
        <p:txBody>
          <a:bodyPr wrap="square">
            <a:spAutoFit/>
          </a:bodyPr>
          <a:lstStyle/>
          <a:p>
            <a:r>
              <a:rPr lang="en-US" sz="1600" dirty="0"/>
              <a:t>K-Means execution time on 16 nodes with 20 parallel tasks in each node with 10 million points and varying number of centroids. Each point has 100 attributes.</a:t>
            </a:r>
          </a:p>
        </p:txBody>
      </p:sp>
      <p:sp>
        <p:nvSpPr>
          <p:cNvPr id="29" name="Rectangle 28"/>
          <p:cNvSpPr/>
          <p:nvPr/>
        </p:nvSpPr>
        <p:spPr>
          <a:xfrm>
            <a:off x="6388819" y="5093033"/>
            <a:ext cx="4402372" cy="738664"/>
          </a:xfrm>
          <a:prstGeom prst="rect">
            <a:avLst/>
          </a:prstGeom>
        </p:spPr>
        <p:txBody>
          <a:bodyPr wrap="square">
            <a:spAutoFit/>
          </a:bodyPr>
          <a:lstStyle/>
          <a:p>
            <a:r>
              <a:rPr lang="en-US" sz="1400" dirty="0"/>
              <a:t>K-Means execution time on varying number of nodes with 20 processes in each node with 10 million points and 16000 centroids. Each point has 100 attributes.</a:t>
            </a:r>
          </a:p>
        </p:txBody>
      </p:sp>
    </p:spTree>
    <p:extLst>
      <p:ext uri="{BB962C8B-B14F-4D97-AF65-F5344CB8AC3E}">
        <p14:creationId xmlns:p14="http://schemas.microsoft.com/office/powerpoint/2010/main" val="3032290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System</a:t>
            </a:r>
          </a:p>
        </p:txBody>
      </p:sp>
      <p:sp>
        <p:nvSpPr>
          <p:cNvPr id="4" name="Slide Number Placeholder 3"/>
          <p:cNvSpPr>
            <a:spLocks noGrp="1"/>
          </p:cNvSpPr>
          <p:nvPr>
            <p:ph type="sldNum" sz="quarter" idx="12"/>
          </p:nvPr>
        </p:nvSpPr>
        <p:spPr/>
        <p:txBody>
          <a:bodyPr/>
          <a:lstStyle/>
          <a:p>
            <a:fld id="{82E86CF4-AA86-488B-9245-79D3DE5D9F5C}" type="slidenum">
              <a:rPr lang="en-US" smtClean="0">
                <a:solidFill>
                  <a:prstClr val="black">
                    <a:tint val="75000"/>
                  </a:prstClr>
                </a:solidFill>
              </a:rPr>
              <a:pPr/>
              <a:t>50</a:t>
            </a:fld>
            <a:endParaRPr lang="en-US">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766239"/>
            <a:ext cx="10834520" cy="2379279"/>
          </a:xfrm>
          <a:prstGeom prst="rect">
            <a:avLst/>
          </a:prstGeom>
        </p:spPr>
      </p:pic>
      <p:sp>
        <p:nvSpPr>
          <p:cNvPr id="9" name="TextBox 8"/>
          <p:cNvSpPr txBox="1"/>
          <p:nvPr/>
        </p:nvSpPr>
        <p:spPr>
          <a:xfrm>
            <a:off x="922513" y="4206469"/>
            <a:ext cx="3155501" cy="923330"/>
          </a:xfrm>
          <a:prstGeom prst="rect">
            <a:avLst/>
          </a:prstGeom>
          <a:noFill/>
        </p:spPr>
        <p:txBody>
          <a:bodyPr wrap="square" rtlCol="0">
            <a:spAutoFit/>
          </a:bodyPr>
          <a:lstStyle/>
          <a:p>
            <a:pPr algn="ctr"/>
            <a:r>
              <a:rPr lang="en-US" dirty="0"/>
              <a:t>Streaming</a:t>
            </a:r>
          </a:p>
          <a:p>
            <a:pPr algn="ctr"/>
            <a:r>
              <a:rPr lang="en-US" dirty="0"/>
              <a:t>Complete task graph executing all the time  </a:t>
            </a:r>
          </a:p>
        </p:txBody>
      </p:sp>
      <p:sp>
        <p:nvSpPr>
          <p:cNvPr id="10" name="TextBox 9"/>
          <p:cNvSpPr txBox="1"/>
          <p:nvPr/>
        </p:nvSpPr>
        <p:spPr>
          <a:xfrm>
            <a:off x="5289561" y="4221069"/>
            <a:ext cx="3155501" cy="646331"/>
          </a:xfrm>
          <a:prstGeom prst="rect">
            <a:avLst/>
          </a:prstGeom>
          <a:noFill/>
        </p:spPr>
        <p:txBody>
          <a:bodyPr wrap="square" rtlCol="0">
            <a:spAutoFit/>
          </a:bodyPr>
          <a:lstStyle/>
          <a:p>
            <a:pPr algn="ctr"/>
            <a:r>
              <a:rPr lang="en-US" dirty="0"/>
              <a:t>Batch</a:t>
            </a:r>
          </a:p>
          <a:p>
            <a:pPr algn="ctr"/>
            <a:r>
              <a:rPr lang="en-US" dirty="0"/>
              <a:t>Graph executing in stages</a:t>
            </a:r>
          </a:p>
        </p:txBody>
      </p:sp>
      <p:sp>
        <p:nvSpPr>
          <p:cNvPr id="11" name="TextBox 10"/>
          <p:cNvSpPr txBox="1"/>
          <p:nvPr/>
        </p:nvSpPr>
        <p:spPr>
          <a:xfrm>
            <a:off x="8868334" y="4206469"/>
            <a:ext cx="3155501" cy="646331"/>
          </a:xfrm>
          <a:prstGeom prst="rect">
            <a:avLst/>
          </a:prstGeom>
          <a:noFill/>
        </p:spPr>
        <p:txBody>
          <a:bodyPr wrap="square" rtlCol="0">
            <a:spAutoFit/>
          </a:bodyPr>
          <a:lstStyle/>
          <a:p>
            <a:pPr algn="ctr"/>
            <a:r>
              <a:rPr lang="en-US" dirty="0"/>
              <a:t>Iterative</a:t>
            </a:r>
          </a:p>
          <a:p>
            <a:pPr algn="ctr"/>
            <a:r>
              <a:rPr lang="en-US" dirty="0"/>
              <a:t>Graph executing in stages</a:t>
            </a:r>
          </a:p>
        </p:txBody>
      </p:sp>
    </p:spTree>
    <p:extLst>
      <p:ext uri="{BB962C8B-B14F-4D97-AF65-F5344CB8AC3E}">
        <p14:creationId xmlns:p14="http://schemas.microsoft.com/office/powerpoint/2010/main" val="14459254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System</a:t>
            </a:r>
          </a:p>
        </p:txBody>
      </p:sp>
      <p:sp>
        <p:nvSpPr>
          <p:cNvPr id="5" name="Content Placeholder 4"/>
          <p:cNvSpPr>
            <a:spLocks noGrp="1"/>
          </p:cNvSpPr>
          <p:nvPr>
            <p:ph idx="1"/>
          </p:nvPr>
        </p:nvSpPr>
        <p:spPr/>
        <p:txBody>
          <a:bodyPr/>
          <a:lstStyle/>
          <a:p>
            <a:r>
              <a:rPr lang="en-US" dirty="0"/>
              <a:t>Generate computation graph dynamically</a:t>
            </a:r>
          </a:p>
          <a:p>
            <a:pPr lvl="1"/>
            <a:r>
              <a:rPr lang="en-US" dirty="0"/>
              <a:t>Dynamic scheduling of tasks</a:t>
            </a:r>
          </a:p>
          <a:p>
            <a:pPr lvl="1"/>
            <a:r>
              <a:rPr lang="en-US" dirty="0"/>
              <a:t>Allow fine grained control of the graph</a:t>
            </a:r>
          </a:p>
          <a:p>
            <a:r>
              <a:rPr lang="en-US" dirty="0"/>
              <a:t>Generate computation graph statically</a:t>
            </a:r>
          </a:p>
          <a:p>
            <a:pPr lvl="1"/>
            <a:r>
              <a:rPr lang="en-US" dirty="0"/>
              <a:t>Dynamic or static scheduling</a:t>
            </a:r>
          </a:p>
          <a:p>
            <a:pPr lvl="1"/>
            <a:r>
              <a:rPr lang="en-US" dirty="0"/>
              <a:t>Suitable for streaming and data query applications</a:t>
            </a:r>
          </a:p>
          <a:p>
            <a:pPr lvl="1"/>
            <a:r>
              <a:rPr lang="en-US" dirty="0"/>
              <a:t>Hard to express complex computations, especially with loops</a:t>
            </a:r>
          </a:p>
          <a:p>
            <a:r>
              <a:rPr lang="en-US" dirty="0"/>
              <a:t>Hybrid approach</a:t>
            </a:r>
          </a:p>
          <a:p>
            <a:pPr lvl="1"/>
            <a:r>
              <a:rPr lang="en-US" dirty="0"/>
              <a:t>Combine both static and dynamic graphs</a:t>
            </a:r>
          </a:p>
          <a:p>
            <a:endParaRPr lang="en-US" dirty="0"/>
          </a:p>
        </p:txBody>
      </p:sp>
      <p:sp>
        <p:nvSpPr>
          <p:cNvPr id="4" name="Slide Number Placeholder 3"/>
          <p:cNvSpPr>
            <a:spLocks noGrp="1"/>
          </p:cNvSpPr>
          <p:nvPr>
            <p:ph type="sldNum" sz="quarter" idx="12"/>
          </p:nvPr>
        </p:nvSpPr>
        <p:spPr/>
        <p:txBody>
          <a:bodyPr/>
          <a:lstStyle/>
          <a:p>
            <a:fld id="{82E86CF4-AA86-488B-9245-79D3DE5D9F5C}" type="slidenum">
              <a:rPr lang="en-US" smtClean="0">
                <a:solidFill>
                  <a:prstClr val="black">
                    <a:tint val="75000"/>
                  </a:prstClr>
                </a:solidFill>
              </a:rPr>
              <a:pPr/>
              <a:t>51</a:t>
            </a:fld>
            <a:endParaRPr lang="en-US">
              <a:solidFill>
                <a:prstClr val="black">
                  <a:tint val="75000"/>
                </a:prst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5775" y="1330202"/>
            <a:ext cx="3248025" cy="2590800"/>
          </a:xfrm>
          <a:prstGeom prst="rect">
            <a:avLst/>
          </a:prstGeom>
        </p:spPr>
      </p:pic>
      <p:sp>
        <p:nvSpPr>
          <p:cNvPr id="6" name="TextBox 5"/>
          <p:cNvSpPr txBox="1"/>
          <p:nvPr/>
        </p:nvSpPr>
        <p:spPr>
          <a:xfrm>
            <a:off x="6975465" y="1209200"/>
            <a:ext cx="2260619" cy="369332"/>
          </a:xfrm>
          <a:prstGeom prst="rect">
            <a:avLst/>
          </a:prstGeom>
          <a:noFill/>
        </p:spPr>
        <p:txBody>
          <a:bodyPr wrap="none" rtlCol="0">
            <a:spAutoFit/>
          </a:bodyPr>
          <a:lstStyle/>
          <a:p>
            <a:r>
              <a:rPr lang="en-US" dirty="0"/>
              <a:t>User defined operator</a:t>
            </a:r>
          </a:p>
        </p:txBody>
      </p:sp>
      <p:sp>
        <p:nvSpPr>
          <p:cNvPr id="7" name="TextBox 6"/>
          <p:cNvSpPr txBox="1"/>
          <p:nvPr/>
        </p:nvSpPr>
        <p:spPr>
          <a:xfrm>
            <a:off x="9490841" y="2921877"/>
            <a:ext cx="1673022" cy="369332"/>
          </a:xfrm>
          <a:prstGeom prst="rect">
            <a:avLst/>
          </a:prstGeom>
          <a:noFill/>
        </p:spPr>
        <p:txBody>
          <a:bodyPr wrap="none" rtlCol="0">
            <a:spAutoFit/>
          </a:bodyPr>
          <a:lstStyle/>
          <a:p>
            <a:r>
              <a:rPr lang="en-US" dirty="0"/>
              <a:t>Communication</a:t>
            </a:r>
          </a:p>
        </p:txBody>
      </p:sp>
    </p:spTree>
    <p:extLst>
      <p:ext uri="{BB962C8B-B14F-4D97-AF65-F5344CB8AC3E}">
        <p14:creationId xmlns:p14="http://schemas.microsoft.com/office/powerpoint/2010/main" val="2714181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Graph Execution</a:t>
            </a: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52</a:t>
            </a:fld>
            <a:endParaRPr lang="en-US">
              <a:solidFill>
                <a:prstClr val="black">
                  <a:tint val="75000"/>
                </a:prstClr>
              </a:solidFill>
            </a:endParaRPr>
          </a:p>
        </p:txBody>
      </p:sp>
      <p:sp>
        <p:nvSpPr>
          <p:cNvPr id="6" name="Rounded Rectangle 5"/>
          <p:cNvSpPr/>
          <p:nvPr/>
        </p:nvSpPr>
        <p:spPr>
          <a:xfrm>
            <a:off x="1132877" y="2217683"/>
            <a:ext cx="1587062" cy="557049"/>
          </a:xfrm>
          <a:prstGeom prst="roundRect">
            <a:avLst>
              <a:gd name="adj" fmla="val 654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User Graph</a:t>
            </a:r>
          </a:p>
        </p:txBody>
      </p:sp>
      <p:sp>
        <p:nvSpPr>
          <p:cNvPr id="8" name="Rounded Rectangle 7"/>
          <p:cNvSpPr/>
          <p:nvPr/>
        </p:nvSpPr>
        <p:spPr>
          <a:xfrm>
            <a:off x="4702035" y="2217629"/>
            <a:ext cx="1587062" cy="557103"/>
          </a:xfrm>
          <a:prstGeom prst="roundRect">
            <a:avLst>
              <a:gd name="adj" fmla="val 654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Scheduler Plan</a:t>
            </a:r>
          </a:p>
        </p:txBody>
      </p:sp>
      <p:cxnSp>
        <p:nvCxnSpPr>
          <p:cNvPr id="10" name="Straight Arrow Connector 9"/>
          <p:cNvCxnSpPr>
            <a:stCxn id="6" idx="3"/>
            <a:endCxn id="11" idx="1"/>
          </p:cNvCxnSpPr>
          <p:nvPr/>
        </p:nvCxnSpPr>
        <p:spPr>
          <a:xfrm flipV="1">
            <a:off x="2719939" y="2496181"/>
            <a:ext cx="370937" cy="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18874" y="3133190"/>
            <a:ext cx="1384225" cy="369332"/>
          </a:xfrm>
          <a:prstGeom prst="rect">
            <a:avLst/>
          </a:prstGeom>
          <a:noFill/>
          <a:ln w="12700">
            <a:solidFill>
              <a:schemeClr val="tx1"/>
            </a:solidFill>
          </a:ln>
        </p:spPr>
        <p:txBody>
          <a:bodyPr wrap="none" rtlCol="0">
            <a:spAutoFit/>
          </a:bodyPr>
          <a:lstStyle/>
          <a:p>
            <a:r>
              <a:rPr lang="en-US" dirty="0"/>
              <a:t>Worker Plan </a:t>
            </a:r>
          </a:p>
        </p:txBody>
      </p:sp>
      <p:sp>
        <p:nvSpPr>
          <p:cNvPr id="11" name="Rectangle 10"/>
          <p:cNvSpPr/>
          <p:nvPr/>
        </p:nvSpPr>
        <p:spPr>
          <a:xfrm>
            <a:off x="3090876" y="2217629"/>
            <a:ext cx="1240222" cy="5571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Scheduler</a:t>
            </a:r>
          </a:p>
        </p:txBody>
      </p:sp>
      <p:cxnSp>
        <p:nvCxnSpPr>
          <p:cNvPr id="13" name="Straight Arrow Connector 12"/>
          <p:cNvCxnSpPr>
            <a:stCxn id="3" idx="0"/>
            <a:endCxn id="11" idx="2"/>
          </p:cNvCxnSpPr>
          <p:nvPr/>
        </p:nvCxnSpPr>
        <p:spPr>
          <a:xfrm flipV="1">
            <a:off x="3710987" y="2774733"/>
            <a:ext cx="0" cy="358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3"/>
            <a:endCxn id="8" idx="1"/>
          </p:cNvCxnSpPr>
          <p:nvPr/>
        </p:nvCxnSpPr>
        <p:spPr>
          <a:xfrm>
            <a:off x="4331098" y="2496181"/>
            <a:ext cx="3709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3"/>
            <a:endCxn id="30" idx="1"/>
          </p:cNvCxnSpPr>
          <p:nvPr/>
        </p:nvCxnSpPr>
        <p:spPr>
          <a:xfrm>
            <a:off x="6289097" y="2496181"/>
            <a:ext cx="370937" cy="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765750" y="3133190"/>
            <a:ext cx="994055" cy="369332"/>
          </a:xfrm>
          <a:prstGeom prst="rect">
            <a:avLst/>
          </a:prstGeom>
          <a:noFill/>
          <a:ln w="12700">
            <a:solidFill>
              <a:schemeClr val="tx1"/>
            </a:solidFill>
          </a:ln>
        </p:spPr>
        <p:txBody>
          <a:bodyPr wrap="none" rtlCol="0">
            <a:spAutoFit/>
          </a:bodyPr>
          <a:lstStyle/>
          <a:p>
            <a:r>
              <a:rPr lang="en-US" dirty="0"/>
              <a:t>Network</a:t>
            </a:r>
          </a:p>
        </p:txBody>
      </p:sp>
      <p:cxnSp>
        <p:nvCxnSpPr>
          <p:cNvPr id="28" name="Straight Arrow Connector 27"/>
          <p:cNvCxnSpPr>
            <a:stCxn id="26" idx="0"/>
          </p:cNvCxnSpPr>
          <p:nvPr/>
        </p:nvCxnSpPr>
        <p:spPr>
          <a:xfrm flipV="1">
            <a:off x="7262778" y="2774732"/>
            <a:ext cx="0" cy="358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660034" y="2218092"/>
            <a:ext cx="1240222" cy="55710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Execution Planner</a:t>
            </a:r>
          </a:p>
        </p:txBody>
      </p:sp>
      <p:sp>
        <p:nvSpPr>
          <p:cNvPr id="51" name="Rectangle 50"/>
          <p:cNvSpPr/>
          <p:nvPr/>
        </p:nvSpPr>
        <p:spPr>
          <a:xfrm>
            <a:off x="10229192" y="2207583"/>
            <a:ext cx="1240222" cy="55710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Executor</a:t>
            </a:r>
          </a:p>
        </p:txBody>
      </p:sp>
      <p:sp>
        <p:nvSpPr>
          <p:cNvPr id="52" name="Rounded Rectangle 51"/>
          <p:cNvSpPr/>
          <p:nvPr/>
        </p:nvSpPr>
        <p:spPr>
          <a:xfrm>
            <a:off x="8271193" y="2217629"/>
            <a:ext cx="1587062" cy="557103"/>
          </a:xfrm>
          <a:prstGeom prst="roundRect">
            <a:avLst>
              <a:gd name="adj" fmla="val 654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Execution Plan</a:t>
            </a:r>
          </a:p>
        </p:txBody>
      </p:sp>
      <p:cxnSp>
        <p:nvCxnSpPr>
          <p:cNvPr id="55" name="Straight Arrow Connector 54"/>
          <p:cNvCxnSpPr>
            <a:stCxn id="30" idx="3"/>
            <a:endCxn id="52" idx="1"/>
          </p:cNvCxnSpPr>
          <p:nvPr/>
        </p:nvCxnSpPr>
        <p:spPr>
          <a:xfrm flipV="1">
            <a:off x="7900256" y="2496181"/>
            <a:ext cx="370937" cy="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52" idx="3"/>
            <a:endCxn id="51" idx="1"/>
          </p:cNvCxnSpPr>
          <p:nvPr/>
        </p:nvCxnSpPr>
        <p:spPr>
          <a:xfrm flipV="1">
            <a:off x="9858255" y="2486135"/>
            <a:ext cx="370937" cy="10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132877" y="4508564"/>
            <a:ext cx="3917354" cy="923330"/>
          </a:xfrm>
          <a:prstGeom prst="rect">
            <a:avLst/>
          </a:prstGeom>
          <a:noFill/>
        </p:spPr>
        <p:txBody>
          <a:bodyPr wrap="none" rtlCol="0">
            <a:spAutoFit/>
          </a:bodyPr>
          <a:lstStyle/>
          <a:p>
            <a:pPr marL="285750" indent="-285750">
              <a:buFont typeface="Arial" panose="020B0604020202020204" pitchFamily="34" charset="0"/>
              <a:buChar char="•"/>
            </a:pPr>
            <a:r>
              <a:rPr lang="en-US" dirty="0"/>
              <a:t>Task Scheduler is pluggable</a:t>
            </a:r>
          </a:p>
          <a:p>
            <a:pPr marL="285750" indent="-285750">
              <a:buFont typeface="Arial" panose="020B0604020202020204" pitchFamily="34" charset="0"/>
              <a:buChar char="•"/>
            </a:pPr>
            <a:r>
              <a:rPr lang="en-US" dirty="0"/>
              <a:t>Executor is pluggable</a:t>
            </a:r>
          </a:p>
          <a:p>
            <a:pPr marL="285750" indent="-285750">
              <a:buFont typeface="Arial" panose="020B0604020202020204" pitchFamily="34" charset="0"/>
              <a:buChar char="•"/>
            </a:pPr>
            <a:r>
              <a:rPr lang="en-US" dirty="0"/>
              <a:t>Scheduler running on all the workers</a:t>
            </a:r>
          </a:p>
        </p:txBody>
      </p:sp>
      <p:sp>
        <p:nvSpPr>
          <p:cNvPr id="4" name="TextBox 3"/>
          <p:cNvSpPr txBox="1"/>
          <p:nvPr/>
        </p:nvSpPr>
        <p:spPr>
          <a:xfrm>
            <a:off x="6474565" y="4470662"/>
            <a:ext cx="2719399" cy="1754326"/>
          </a:xfrm>
          <a:prstGeom prst="rect">
            <a:avLst/>
          </a:prstGeom>
          <a:noFill/>
        </p:spPr>
        <p:txBody>
          <a:bodyPr wrap="none" rtlCol="0">
            <a:spAutoFit/>
          </a:bodyPr>
          <a:lstStyle/>
          <a:p>
            <a:pPr marL="285750" indent="-285750">
              <a:buFont typeface="Arial" panose="020B0604020202020204" pitchFamily="34" charset="0"/>
              <a:buChar char="•"/>
            </a:pPr>
            <a:r>
              <a:rPr lang="en-US" dirty="0"/>
              <a:t>Streaming</a:t>
            </a:r>
          </a:p>
          <a:p>
            <a:pPr marL="742950" lvl="1" indent="-285750">
              <a:buFont typeface="Arial" panose="020B0604020202020204" pitchFamily="34" charset="0"/>
              <a:buChar char="•"/>
            </a:pPr>
            <a:r>
              <a:rPr lang="en-US" dirty="0"/>
              <a:t>Round robin</a:t>
            </a:r>
          </a:p>
          <a:p>
            <a:pPr marL="742950" lvl="1" indent="-285750">
              <a:buFont typeface="Arial" panose="020B0604020202020204" pitchFamily="34" charset="0"/>
              <a:buChar char="•"/>
            </a:pPr>
            <a:r>
              <a:rPr lang="en-US" dirty="0"/>
              <a:t>First fit</a:t>
            </a:r>
          </a:p>
          <a:p>
            <a:pPr marL="285750" indent="-285750">
              <a:buFont typeface="Arial" panose="020B0604020202020204" pitchFamily="34" charset="0"/>
              <a:buChar char="•"/>
            </a:pPr>
            <a:r>
              <a:rPr lang="en-US" dirty="0"/>
              <a:t>Batch</a:t>
            </a:r>
          </a:p>
          <a:p>
            <a:pPr marL="742950" lvl="1" indent="-285750">
              <a:buFont typeface="Arial" panose="020B0604020202020204" pitchFamily="34" charset="0"/>
              <a:buChar char="•"/>
            </a:pPr>
            <a:r>
              <a:rPr lang="en-US" dirty="0"/>
              <a:t>Data locality aware</a:t>
            </a:r>
          </a:p>
          <a:p>
            <a:endParaRPr lang="en-US" dirty="0"/>
          </a:p>
        </p:txBody>
      </p:sp>
      <p:sp>
        <p:nvSpPr>
          <p:cNvPr id="7" name="TextBox 6"/>
          <p:cNvSpPr txBox="1"/>
          <p:nvPr/>
        </p:nvSpPr>
        <p:spPr>
          <a:xfrm>
            <a:off x="6474565" y="4139232"/>
            <a:ext cx="2279791" cy="369332"/>
          </a:xfrm>
          <a:prstGeom prst="rect">
            <a:avLst/>
          </a:prstGeom>
          <a:noFill/>
        </p:spPr>
        <p:txBody>
          <a:bodyPr wrap="none" rtlCol="0">
            <a:spAutoFit/>
          </a:bodyPr>
          <a:lstStyle/>
          <a:p>
            <a:r>
              <a:rPr lang="en-US" dirty="0"/>
              <a:t>Scheduling Algorithms</a:t>
            </a:r>
          </a:p>
        </p:txBody>
      </p:sp>
    </p:spTree>
    <p:extLst>
      <p:ext uri="{BB962C8B-B14F-4D97-AF65-F5344CB8AC3E}">
        <p14:creationId xmlns:p14="http://schemas.microsoft.com/office/powerpoint/2010/main" val="30346166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Contributions</a:t>
            </a:r>
          </a:p>
        </p:txBody>
      </p:sp>
      <p:sp>
        <p:nvSpPr>
          <p:cNvPr id="3" name="Content Placeholder 2"/>
          <p:cNvSpPr>
            <a:spLocks noGrp="1"/>
          </p:cNvSpPr>
          <p:nvPr>
            <p:ph idx="1"/>
          </p:nvPr>
        </p:nvSpPr>
        <p:spPr/>
        <p:txBody>
          <a:bodyPr>
            <a:normAutofit/>
          </a:bodyPr>
          <a:lstStyle/>
          <a:p>
            <a:r>
              <a:rPr lang="en-US" dirty="0"/>
              <a:t>Performance analysis of Big Data Tools</a:t>
            </a:r>
          </a:p>
          <a:p>
            <a:r>
              <a:rPr lang="en-US" dirty="0"/>
              <a:t>Time series data visualization</a:t>
            </a:r>
          </a:p>
          <a:p>
            <a:r>
              <a:rPr lang="en-US" dirty="0"/>
              <a:t>Parallel streaming algorithms </a:t>
            </a:r>
          </a:p>
          <a:p>
            <a:r>
              <a:rPr lang="en-US" dirty="0"/>
              <a:t>HPC integration to big data</a:t>
            </a:r>
          </a:p>
          <a:p>
            <a:r>
              <a:rPr lang="en-US" dirty="0"/>
              <a:t>Twister2 Big data toolkit </a:t>
            </a:r>
          </a:p>
          <a:p>
            <a:pPr lvl="1"/>
            <a:r>
              <a:rPr lang="en-US" dirty="0"/>
              <a:t>Unified framework for batch and streaming processing</a:t>
            </a:r>
          </a:p>
          <a:p>
            <a:r>
              <a:rPr lang="en-US" dirty="0" err="1"/>
              <a:t>Twister:Net</a:t>
            </a:r>
            <a:r>
              <a:rPr lang="en-US" dirty="0"/>
              <a:t> provides a convergence path for big data and HPC by identifying the key differences between them</a:t>
            </a:r>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53</a:t>
            </a:fld>
            <a:endParaRPr lang="en-US">
              <a:solidFill>
                <a:prstClr val="black">
                  <a:tint val="75000"/>
                </a:prstClr>
              </a:solidFill>
            </a:endParaRPr>
          </a:p>
        </p:txBody>
      </p:sp>
    </p:spTree>
    <p:extLst>
      <p:ext uri="{BB962C8B-B14F-4D97-AF65-F5344CB8AC3E}">
        <p14:creationId xmlns:p14="http://schemas.microsoft.com/office/powerpoint/2010/main" val="42114960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Work</a:t>
            </a:r>
          </a:p>
        </p:txBody>
      </p:sp>
      <p:sp>
        <p:nvSpPr>
          <p:cNvPr id="3" name="Content Placeholder 2"/>
          <p:cNvSpPr>
            <a:spLocks noGrp="1"/>
          </p:cNvSpPr>
          <p:nvPr>
            <p:ph idx="1"/>
          </p:nvPr>
        </p:nvSpPr>
        <p:spPr>
          <a:xfrm>
            <a:off x="838200" y="1522029"/>
            <a:ext cx="10515600" cy="4351338"/>
          </a:xfrm>
        </p:spPr>
        <p:txBody>
          <a:bodyPr>
            <a:normAutofit fontScale="92500" lnSpcReduction="20000"/>
          </a:bodyPr>
          <a:lstStyle/>
          <a:p>
            <a:r>
              <a:rPr lang="en-US" dirty="0" err="1"/>
              <a:t>Twister:Net</a:t>
            </a:r>
            <a:endParaRPr lang="en-US" dirty="0"/>
          </a:p>
          <a:p>
            <a:pPr lvl="1"/>
            <a:r>
              <a:rPr lang="en-US" dirty="0"/>
              <a:t>Implement additional communication patterns along with different algorithms</a:t>
            </a:r>
          </a:p>
          <a:p>
            <a:pPr lvl="1"/>
            <a:r>
              <a:rPr lang="en-US" dirty="0"/>
              <a:t>Support higher level message based reductions efficiently i.e. </a:t>
            </a:r>
            <a:r>
              <a:rPr lang="en-US" dirty="0" err="1"/>
              <a:t>Protobuf</a:t>
            </a:r>
            <a:r>
              <a:rPr lang="en-US" dirty="0"/>
              <a:t>, Thrift</a:t>
            </a:r>
          </a:p>
          <a:p>
            <a:pPr lvl="1"/>
            <a:r>
              <a:rPr lang="en-US" dirty="0"/>
              <a:t>Integrate Harp</a:t>
            </a:r>
          </a:p>
          <a:p>
            <a:pPr lvl="1"/>
            <a:r>
              <a:rPr lang="en-US" dirty="0"/>
              <a:t>Integrate with RDMA</a:t>
            </a:r>
          </a:p>
          <a:p>
            <a:pPr lvl="1"/>
            <a:r>
              <a:rPr lang="en-US" dirty="0"/>
              <a:t>Decouple MPI from its execution giving Twister2 native BSP library</a:t>
            </a:r>
          </a:p>
          <a:p>
            <a:pPr lvl="1"/>
            <a:r>
              <a:rPr lang="en-US" dirty="0" err="1"/>
              <a:t>Twister:Net</a:t>
            </a:r>
            <a:r>
              <a:rPr lang="en-US" dirty="0"/>
              <a:t> to big data systems (Heron, Spark)</a:t>
            </a:r>
          </a:p>
          <a:p>
            <a:r>
              <a:rPr lang="en-US" dirty="0"/>
              <a:t>Task System</a:t>
            </a:r>
          </a:p>
          <a:p>
            <a:pPr lvl="1"/>
            <a:r>
              <a:rPr lang="en-US" dirty="0"/>
              <a:t>Different scheduling algorithms</a:t>
            </a:r>
          </a:p>
          <a:p>
            <a:pPr lvl="1"/>
            <a:r>
              <a:rPr lang="en-US" dirty="0"/>
              <a:t>Execution strategies for different application types</a:t>
            </a:r>
          </a:p>
          <a:p>
            <a:pPr lvl="1"/>
            <a:r>
              <a:rPr lang="en-US" dirty="0"/>
              <a:t>Support central scheduling</a:t>
            </a:r>
          </a:p>
          <a:p>
            <a:pPr lvl="1"/>
            <a:r>
              <a:rPr lang="en-US" dirty="0"/>
              <a:t>Naiad model</a:t>
            </a:r>
          </a:p>
          <a:p>
            <a:pPr lvl="1"/>
            <a:r>
              <a:rPr lang="en-US" dirty="0"/>
              <a:t>Hierarchical task graphs – Dataflow nodes encapsulate task graphs </a:t>
            </a: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54</a:t>
            </a:fld>
            <a:endParaRPr lang="en-US">
              <a:solidFill>
                <a:prstClr val="black">
                  <a:tint val="75000"/>
                </a:prstClr>
              </a:solidFill>
            </a:endParaRPr>
          </a:p>
        </p:txBody>
      </p:sp>
    </p:spTree>
    <p:extLst>
      <p:ext uri="{BB962C8B-B14F-4D97-AF65-F5344CB8AC3E}">
        <p14:creationId xmlns:p14="http://schemas.microsoft.com/office/powerpoint/2010/main" val="29597268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Work</a:t>
            </a:r>
          </a:p>
        </p:txBody>
      </p:sp>
      <p:sp>
        <p:nvSpPr>
          <p:cNvPr id="3" name="Content Placeholder 2"/>
          <p:cNvSpPr>
            <a:spLocks noGrp="1"/>
          </p:cNvSpPr>
          <p:nvPr>
            <p:ph idx="1"/>
          </p:nvPr>
        </p:nvSpPr>
        <p:spPr>
          <a:xfrm>
            <a:off x="838200" y="1847850"/>
            <a:ext cx="10515600" cy="4351338"/>
          </a:xfrm>
        </p:spPr>
        <p:txBody>
          <a:bodyPr>
            <a:normAutofit lnSpcReduction="10000"/>
          </a:bodyPr>
          <a:lstStyle/>
          <a:p>
            <a:r>
              <a:rPr lang="en-US" dirty="0"/>
              <a:t>Fault tolerance</a:t>
            </a:r>
          </a:p>
          <a:p>
            <a:pPr lvl="1"/>
            <a:r>
              <a:rPr lang="en-US" dirty="0"/>
              <a:t>Streaming fault tolerance using lightweight barrier injection</a:t>
            </a:r>
          </a:p>
          <a:p>
            <a:pPr lvl="1"/>
            <a:r>
              <a:rPr lang="en-US" dirty="0"/>
              <a:t>Batch fault tolerance - check pointing</a:t>
            </a:r>
          </a:p>
          <a:p>
            <a:r>
              <a:rPr lang="en-US" dirty="0"/>
              <a:t>API</a:t>
            </a:r>
          </a:p>
          <a:p>
            <a:pPr lvl="1"/>
            <a:r>
              <a:rPr lang="en-US" dirty="0"/>
              <a:t>Streamline the APIs</a:t>
            </a:r>
          </a:p>
          <a:p>
            <a:pPr lvl="1"/>
            <a:r>
              <a:rPr lang="en-US" dirty="0"/>
              <a:t>Provide established APIs such as Storm, </a:t>
            </a:r>
            <a:r>
              <a:rPr lang="en-US" dirty="0" err="1"/>
              <a:t>Flink</a:t>
            </a:r>
            <a:r>
              <a:rPr lang="en-US" dirty="0"/>
              <a:t> or Spark</a:t>
            </a:r>
          </a:p>
          <a:p>
            <a:r>
              <a:rPr lang="en-US" dirty="0"/>
              <a:t>Distributed data management </a:t>
            </a:r>
          </a:p>
          <a:p>
            <a:pPr lvl="1"/>
            <a:r>
              <a:rPr lang="en-US" dirty="0"/>
              <a:t>RDD, Streamlet, </a:t>
            </a:r>
            <a:r>
              <a:rPr lang="en-US" dirty="0" err="1"/>
              <a:t>DataSet</a:t>
            </a:r>
            <a:endParaRPr lang="en-US" dirty="0"/>
          </a:p>
          <a:p>
            <a:r>
              <a:rPr lang="en-US" dirty="0"/>
              <a:t>Edge Computing</a:t>
            </a:r>
          </a:p>
          <a:p>
            <a:pPr lvl="1"/>
            <a:r>
              <a:rPr lang="en-US" dirty="0"/>
              <a:t>Dataflow graphs expanding from edge to cloud</a:t>
            </a:r>
          </a:p>
          <a:p>
            <a:endParaRPr lang="en-US" dirty="0"/>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55</a:t>
            </a:fld>
            <a:endParaRPr lang="en-US">
              <a:solidFill>
                <a:prstClr val="black">
                  <a:tint val="75000"/>
                </a:prstClr>
              </a:solidFill>
            </a:endParaRPr>
          </a:p>
        </p:txBody>
      </p:sp>
    </p:spTree>
    <p:extLst>
      <p:ext uri="{BB962C8B-B14F-4D97-AF65-F5344CB8AC3E}">
        <p14:creationId xmlns:p14="http://schemas.microsoft.com/office/powerpoint/2010/main" val="30638253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idx="1"/>
          </p:nvPr>
        </p:nvSpPr>
        <p:spPr>
          <a:xfrm>
            <a:off x="838200" y="1482224"/>
            <a:ext cx="10515600" cy="4351338"/>
          </a:xfrm>
        </p:spPr>
        <p:txBody>
          <a:bodyPr>
            <a:noAutofit/>
          </a:bodyPr>
          <a:lstStyle/>
          <a:p>
            <a:pPr marL="342900" indent="-342900">
              <a:spcBef>
                <a:spcPts val="600"/>
              </a:spcBef>
              <a:buFont typeface="+mj-lt"/>
              <a:buAutoNum type="arabicPeriod"/>
            </a:pPr>
            <a:r>
              <a:rPr lang="en-US" sz="1400" dirty="0"/>
              <a:t>Supun </a:t>
            </a:r>
            <a:r>
              <a:rPr lang="en-US" sz="1400" dirty="0" err="1"/>
              <a:t>Kamburugamuve</a:t>
            </a:r>
            <a:r>
              <a:rPr lang="en-US" sz="1400" dirty="0"/>
              <a:t>, </a:t>
            </a:r>
            <a:r>
              <a:rPr lang="en-US" sz="1400" dirty="0" err="1"/>
              <a:t>Pulasthi</a:t>
            </a:r>
            <a:r>
              <a:rPr lang="en-US" sz="1400" dirty="0"/>
              <a:t> </a:t>
            </a:r>
            <a:r>
              <a:rPr lang="en-US" sz="1400" dirty="0" err="1"/>
              <a:t>Wickramasinghe</a:t>
            </a:r>
            <a:r>
              <a:rPr lang="en-US" sz="1400" dirty="0"/>
              <a:t>, </a:t>
            </a:r>
            <a:r>
              <a:rPr lang="en-US" sz="1400" dirty="0" err="1"/>
              <a:t>Kannan</a:t>
            </a:r>
            <a:r>
              <a:rPr lang="en-US" sz="1400" dirty="0"/>
              <a:t> </a:t>
            </a:r>
            <a:r>
              <a:rPr lang="en-US" sz="1400" dirty="0" err="1"/>
              <a:t>Govindarajan</a:t>
            </a:r>
            <a:r>
              <a:rPr lang="en-US" sz="1400" dirty="0"/>
              <a:t>, </a:t>
            </a:r>
            <a:r>
              <a:rPr lang="en-US" sz="1400" dirty="0" err="1"/>
              <a:t>Ahmet</a:t>
            </a:r>
            <a:r>
              <a:rPr lang="en-US" sz="1400" dirty="0"/>
              <a:t> </a:t>
            </a:r>
            <a:r>
              <a:rPr lang="en-US" sz="1400" dirty="0" err="1"/>
              <a:t>Uyar</a:t>
            </a:r>
            <a:r>
              <a:rPr lang="en-US" sz="1400" dirty="0"/>
              <a:t>, </a:t>
            </a:r>
            <a:r>
              <a:rPr lang="en-US" sz="1400" dirty="0" err="1"/>
              <a:t>Gurhan</a:t>
            </a:r>
            <a:r>
              <a:rPr lang="en-US" sz="1400" dirty="0"/>
              <a:t> </a:t>
            </a:r>
            <a:r>
              <a:rPr lang="en-US" sz="1400" dirty="0" err="1"/>
              <a:t>Gunduz</a:t>
            </a:r>
            <a:r>
              <a:rPr lang="en-US" sz="1400" dirty="0"/>
              <a:t>, </a:t>
            </a:r>
            <a:r>
              <a:rPr lang="en-US" sz="1400" dirty="0" err="1"/>
              <a:t>Vibhatha</a:t>
            </a:r>
            <a:r>
              <a:rPr lang="en-US" sz="1400" dirty="0"/>
              <a:t> </a:t>
            </a:r>
            <a:r>
              <a:rPr lang="en-US" sz="1400" dirty="0" err="1"/>
              <a:t>Abeykoon</a:t>
            </a:r>
            <a:r>
              <a:rPr lang="en-US" sz="1400" dirty="0"/>
              <a:t>, Geoffrey Fox. "</a:t>
            </a:r>
            <a:r>
              <a:rPr lang="en-US" sz="1400" dirty="0" err="1"/>
              <a:t>Twister:Net</a:t>
            </a:r>
            <a:r>
              <a:rPr lang="en-US" sz="1400" dirty="0"/>
              <a:t> - Communication Library for Big Data Processing in HPC and Cloud Environments" In Review, IEEE Cloud 2018, San Francisco, USA    </a:t>
            </a:r>
          </a:p>
          <a:p>
            <a:pPr marL="342900" indent="-342900">
              <a:spcBef>
                <a:spcPts val="600"/>
              </a:spcBef>
              <a:buFont typeface="+mj-lt"/>
              <a:buAutoNum type="arabicPeriod"/>
            </a:pPr>
            <a:r>
              <a:rPr lang="en-US" sz="1400" dirty="0"/>
              <a:t>Supun </a:t>
            </a:r>
            <a:r>
              <a:rPr lang="en-US" sz="1400" dirty="0" err="1"/>
              <a:t>Kamburugamuve</a:t>
            </a:r>
            <a:r>
              <a:rPr lang="en-US" sz="1400" dirty="0"/>
              <a:t>, </a:t>
            </a:r>
            <a:r>
              <a:rPr lang="en-US" sz="1400" dirty="0" err="1"/>
              <a:t>Karthik</a:t>
            </a:r>
            <a:r>
              <a:rPr lang="en-US" sz="1400" dirty="0"/>
              <a:t> </a:t>
            </a:r>
            <a:r>
              <a:rPr lang="en-US" sz="1400" dirty="0" err="1"/>
              <a:t>Ramasamy</a:t>
            </a:r>
            <a:r>
              <a:rPr lang="en-US" sz="1400" dirty="0"/>
              <a:t>, Martin </a:t>
            </a:r>
            <a:r>
              <a:rPr lang="en-US" sz="1400" dirty="0" err="1"/>
              <a:t>Swany</a:t>
            </a:r>
            <a:r>
              <a:rPr lang="en-US" sz="1400" dirty="0"/>
              <a:t>, and Geoffrey Fox. 2017. Low Latency Stream Processing: Apache Heron with </a:t>
            </a:r>
            <a:r>
              <a:rPr lang="en-US" sz="1400" dirty="0" err="1"/>
              <a:t>Infiniband</a:t>
            </a:r>
            <a:r>
              <a:rPr lang="en-US" sz="1400" dirty="0"/>
              <a:t> &amp; Intel Omni-Path. In Proceedings of the10th International Conference on Utility and Cloud Computing (UCC '17). ACM, New York, NY, USA, 101-110. DOI: https://doi.org/10.1145/3147213.3147232     </a:t>
            </a:r>
          </a:p>
          <a:p>
            <a:pPr marL="342900" indent="-342900">
              <a:spcBef>
                <a:spcPts val="600"/>
              </a:spcBef>
              <a:buFont typeface="+mj-lt"/>
              <a:buAutoNum type="arabicPeriod"/>
            </a:pPr>
            <a:r>
              <a:rPr lang="en-US" sz="1400" dirty="0"/>
              <a:t>Supun </a:t>
            </a:r>
            <a:r>
              <a:rPr lang="en-US" sz="1400" dirty="0" err="1"/>
              <a:t>Kamburugamuve</a:t>
            </a:r>
            <a:r>
              <a:rPr lang="en-US" sz="1400" dirty="0"/>
              <a:t>, </a:t>
            </a:r>
            <a:r>
              <a:rPr lang="en-US" sz="1400" dirty="0" err="1"/>
              <a:t>Kannan</a:t>
            </a:r>
            <a:r>
              <a:rPr lang="en-US" sz="1400" dirty="0"/>
              <a:t> </a:t>
            </a:r>
            <a:r>
              <a:rPr lang="en-US" sz="1400" dirty="0" err="1"/>
              <a:t>Govindarajan</a:t>
            </a:r>
            <a:r>
              <a:rPr lang="en-US" sz="1400" dirty="0"/>
              <a:t>, </a:t>
            </a:r>
            <a:r>
              <a:rPr lang="en-US" sz="1400" dirty="0" err="1"/>
              <a:t>Pulasthi</a:t>
            </a:r>
            <a:r>
              <a:rPr lang="en-US" sz="1400" dirty="0"/>
              <a:t> </a:t>
            </a:r>
            <a:r>
              <a:rPr lang="en-US" sz="1400" dirty="0" err="1"/>
              <a:t>Wickramasinghe</a:t>
            </a:r>
            <a:r>
              <a:rPr lang="en-US" sz="1400" dirty="0"/>
              <a:t>, </a:t>
            </a:r>
            <a:r>
              <a:rPr lang="en-US" sz="1400" dirty="0" err="1"/>
              <a:t>Vibhatha</a:t>
            </a:r>
            <a:r>
              <a:rPr lang="en-US" sz="1400" dirty="0"/>
              <a:t> </a:t>
            </a:r>
            <a:r>
              <a:rPr lang="en-US" sz="1400" dirty="0" err="1"/>
              <a:t>Abeykoon</a:t>
            </a:r>
            <a:r>
              <a:rPr lang="en-US" sz="1400" dirty="0"/>
              <a:t>, and Geoffrey Fox. "Twister2: Design of a big data toolkit." In EXAMPI 2017 workshop SC17 Conference, Denver CO. 2017. </a:t>
            </a:r>
          </a:p>
          <a:p>
            <a:pPr marL="342900" indent="-342900">
              <a:spcBef>
                <a:spcPts val="600"/>
              </a:spcBef>
              <a:buFont typeface="+mj-lt"/>
              <a:buAutoNum type="arabicPeriod"/>
            </a:pPr>
            <a:r>
              <a:rPr lang="en-US" sz="1400" dirty="0"/>
              <a:t>Supun </a:t>
            </a:r>
            <a:r>
              <a:rPr lang="en-US" sz="1400" dirty="0" err="1"/>
              <a:t>Kamburugamuve</a:t>
            </a:r>
            <a:r>
              <a:rPr lang="en-US" sz="1400" dirty="0"/>
              <a:t>, </a:t>
            </a:r>
            <a:r>
              <a:rPr lang="en-US" sz="1400" dirty="0" err="1"/>
              <a:t>Wickramasinghe</a:t>
            </a:r>
            <a:r>
              <a:rPr lang="en-US" sz="1400" dirty="0"/>
              <a:t> </a:t>
            </a:r>
            <a:r>
              <a:rPr lang="en-US" sz="1400" dirty="0" err="1"/>
              <a:t>Pulasthi</a:t>
            </a:r>
            <a:r>
              <a:rPr lang="en-US" sz="1400" dirty="0"/>
              <a:t>, </a:t>
            </a:r>
            <a:r>
              <a:rPr lang="en-US" sz="1400" dirty="0" err="1"/>
              <a:t>Ekanayake</a:t>
            </a:r>
            <a:r>
              <a:rPr lang="en-US" sz="1400" dirty="0"/>
              <a:t> </a:t>
            </a:r>
            <a:r>
              <a:rPr lang="en-US" sz="1400" dirty="0" err="1"/>
              <a:t>Saliya</a:t>
            </a:r>
            <a:r>
              <a:rPr lang="en-US" sz="1400" dirty="0"/>
              <a:t>, Fox Geoffrey C. "Anatomy of machine learning algorithm implementations in MPI, Spark, and </a:t>
            </a:r>
            <a:r>
              <a:rPr lang="en-US" sz="1400" dirty="0" err="1"/>
              <a:t>Flink</a:t>
            </a:r>
            <a:r>
              <a:rPr lang="en-US" sz="1400" dirty="0"/>
              <a:t>." The International Journal of High Performance Computing Applications. 2017:1094342017712976,http://dx.doi.org/10.1177/1094342017712976    </a:t>
            </a:r>
          </a:p>
          <a:p>
            <a:pPr marL="342900" indent="-342900">
              <a:spcBef>
                <a:spcPts val="600"/>
              </a:spcBef>
              <a:buFont typeface="+mj-lt"/>
              <a:buAutoNum type="arabicPeriod"/>
            </a:pPr>
            <a:r>
              <a:rPr lang="en-US" sz="1400" dirty="0"/>
              <a:t>Supun </a:t>
            </a:r>
            <a:r>
              <a:rPr lang="en-US" sz="1400" dirty="0" err="1"/>
              <a:t>Kamburugamuve</a:t>
            </a:r>
            <a:r>
              <a:rPr lang="en-US" sz="1400" dirty="0"/>
              <a:t>, </a:t>
            </a:r>
            <a:r>
              <a:rPr lang="en-US" sz="1400" dirty="0" err="1"/>
              <a:t>Saliya</a:t>
            </a:r>
            <a:r>
              <a:rPr lang="en-US" sz="1400" dirty="0"/>
              <a:t> </a:t>
            </a:r>
            <a:r>
              <a:rPr lang="en-US" sz="1400" dirty="0" err="1"/>
              <a:t>Ekanayake</a:t>
            </a:r>
            <a:r>
              <a:rPr lang="en-US" sz="1400" dirty="0"/>
              <a:t>, </a:t>
            </a:r>
            <a:r>
              <a:rPr lang="en-US" sz="1400" dirty="0" err="1"/>
              <a:t>Milinda</a:t>
            </a:r>
            <a:r>
              <a:rPr lang="en-US" sz="1400" dirty="0"/>
              <a:t> </a:t>
            </a:r>
            <a:r>
              <a:rPr lang="en-US" sz="1400" dirty="0" err="1"/>
              <a:t>Pathirage</a:t>
            </a:r>
            <a:r>
              <a:rPr lang="en-US" sz="1400" dirty="0"/>
              <a:t>, and Geoffrey Fox. "Towards high performance processing of streaming data in large data centers." In Parallel and Distributed Processing Symposium Workshops, 2016 IEEE International, pp. 1637-1644. IEEE, 2016.</a:t>
            </a:r>
          </a:p>
          <a:p>
            <a:pPr marL="342900" indent="-342900">
              <a:spcBef>
                <a:spcPts val="600"/>
              </a:spcBef>
              <a:buFont typeface="+mj-lt"/>
              <a:buAutoNum type="arabicPeriod"/>
            </a:pPr>
            <a:r>
              <a:rPr lang="en-US" sz="1400" dirty="0"/>
              <a:t>Supun </a:t>
            </a:r>
            <a:r>
              <a:rPr lang="en-US" sz="1400" dirty="0" err="1"/>
              <a:t>Kamburugamuve</a:t>
            </a:r>
            <a:r>
              <a:rPr lang="en-US" sz="1400" dirty="0"/>
              <a:t>, Leif Christiansen, and Geoffrey Fox. "A framework for real time processing of sensor data in the cloud." Journal of Sensors 2015.   </a:t>
            </a:r>
          </a:p>
          <a:p>
            <a:pPr marL="342900" indent="-342900">
              <a:spcBef>
                <a:spcPts val="600"/>
              </a:spcBef>
              <a:buFont typeface="+mj-lt"/>
              <a:buAutoNum type="arabicPeriod"/>
            </a:pPr>
            <a:r>
              <a:rPr lang="en-US" sz="1400" dirty="0"/>
              <a:t>Supun </a:t>
            </a:r>
            <a:r>
              <a:rPr lang="en-US" sz="1400" dirty="0" err="1"/>
              <a:t>Kamburugamuve</a:t>
            </a:r>
            <a:r>
              <a:rPr lang="en-US" sz="1400" dirty="0"/>
              <a:t>, </a:t>
            </a:r>
            <a:r>
              <a:rPr lang="en-US" sz="1400" dirty="0" err="1"/>
              <a:t>Hengjing</a:t>
            </a:r>
            <a:r>
              <a:rPr lang="en-US" sz="1400" dirty="0"/>
              <a:t> He, Geoffrey Fox, and David Crandall. "Cloud-based parallel implementation of slam for mobile robots." In Proceedings of the International Conference on Internet of things and Cloud Computing, p. 48. ACM, 2016.   </a:t>
            </a:r>
          </a:p>
          <a:p>
            <a:pPr marL="342900" indent="-342900">
              <a:spcBef>
                <a:spcPts val="600"/>
              </a:spcBef>
              <a:buFont typeface="+mj-lt"/>
              <a:buAutoNum type="arabicPeriod"/>
            </a:pPr>
            <a:r>
              <a:rPr lang="en-US" sz="1400" dirty="0"/>
              <a:t>Supun </a:t>
            </a:r>
            <a:r>
              <a:rPr lang="en-US" sz="1400" dirty="0" err="1"/>
              <a:t>Kamburugamuve</a:t>
            </a:r>
            <a:r>
              <a:rPr lang="en-US" sz="1400" dirty="0"/>
              <a:t>, </a:t>
            </a:r>
            <a:r>
              <a:rPr lang="en-US" sz="1400" dirty="0" err="1"/>
              <a:t>Pulasthi</a:t>
            </a:r>
            <a:r>
              <a:rPr lang="en-US" sz="1400" dirty="0"/>
              <a:t> </a:t>
            </a:r>
            <a:r>
              <a:rPr lang="en-US" sz="1400" dirty="0" err="1"/>
              <a:t>Wickramasinghe</a:t>
            </a:r>
            <a:r>
              <a:rPr lang="en-US" sz="1400" dirty="0"/>
              <a:t>, </a:t>
            </a:r>
            <a:r>
              <a:rPr lang="en-US" sz="1400" dirty="0" err="1"/>
              <a:t>Saliya</a:t>
            </a:r>
            <a:r>
              <a:rPr lang="en-US" sz="1400" dirty="0"/>
              <a:t> </a:t>
            </a:r>
            <a:r>
              <a:rPr lang="en-US" sz="1400" dirty="0" err="1"/>
              <a:t>Ekanayake</a:t>
            </a:r>
            <a:r>
              <a:rPr lang="en-US" sz="1400" dirty="0"/>
              <a:t>, </a:t>
            </a:r>
            <a:r>
              <a:rPr lang="en-US" sz="1400" dirty="0" err="1"/>
              <a:t>Chathuri</a:t>
            </a:r>
            <a:r>
              <a:rPr lang="en-US" sz="1400" dirty="0"/>
              <a:t> </a:t>
            </a:r>
            <a:r>
              <a:rPr lang="en-US" sz="1400" dirty="0" err="1"/>
              <a:t>Wimalasena</a:t>
            </a:r>
            <a:r>
              <a:rPr lang="en-US" sz="1400" dirty="0"/>
              <a:t>, </a:t>
            </a:r>
            <a:r>
              <a:rPr lang="en-US" sz="1400" dirty="0" err="1"/>
              <a:t>Milinda</a:t>
            </a:r>
            <a:r>
              <a:rPr lang="en-US" sz="1400" dirty="0"/>
              <a:t> </a:t>
            </a:r>
            <a:r>
              <a:rPr lang="en-US" sz="1400" dirty="0" err="1"/>
              <a:t>Pathirage</a:t>
            </a:r>
            <a:r>
              <a:rPr lang="en-US" sz="1400" dirty="0"/>
              <a:t>, and Geoffrey Fox. "TSmap3D: Browser visualization of high dimensional time series data." In Big Data (Big Data), 2016 IEEE International Conference on, pp. 3583-3592. IEEE, 2016.   </a:t>
            </a: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56</a:t>
            </a:fld>
            <a:endParaRPr lang="en-US">
              <a:solidFill>
                <a:prstClr val="black">
                  <a:tint val="75000"/>
                </a:prstClr>
              </a:solidFill>
            </a:endParaRPr>
          </a:p>
        </p:txBody>
      </p:sp>
    </p:spTree>
    <p:extLst>
      <p:ext uri="{BB962C8B-B14F-4D97-AF65-F5344CB8AC3E}">
        <p14:creationId xmlns:p14="http://schemas.microsoft.com/office/powerpoint/2010/main" val="9911879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idx="1"/>
          </p:nvPr>
        </p:nvSpPr>
        <p:spPr>
          <a:xfrm>
            <a:off x="876102" y="1531880"/>
            <a:ext cx="10515600" cy="4351338"/>
          </a:xfrm>
        </p:spPr>
        <p:txBody>
          <a:bodyPr>
            <a:normAutofit lnSpcReduction="10000"/>
          </a:bodyPr>
          <a:lstStyle/>
          <a:p>
            <a:pPr marL="342900" indent="-342900">
              <a:spcBef>
                <a:spcPts val="600"/>
              </a:spcBef>
              <a:buFont typeface="+mj-lt"/>
              <a:buAutoNum type="arabicPeriod" startAt="9"/>
            </a:pPr>
            <a:r>
              <a:rPr lang="en-US" sz="1600" dirty="0"/>
              <a:t>Geoffrey C. Fox, Supun </a:t>
            </a:r>
            <a:r>
              <a:rPr lang="en-US" sz="1600" dirty="0" err="1"/>
              <a:t>Kamburugamuve</a:t>
            </a:r>
            <a:r>
              <a:rPr lang="en-US" sz="1600" dirty="0"/>
              <a:t>, and Ryan D. Hartman. "Architecture and measured characteristics of a cloud based internet of things." In Collaboration Technologies and Systems (CTS), 2012 International Conference on, pp. 6-12. IEEE, 2012.</a:t>
            </a:r>
          </a:p>
          <a:p>
            <a:pPr marL="342900" indent="-342900">
              <a:spcBef>
                <a:spcPts val="600"/>
              </a:spcBef>
              <a:buFont typeface="+mj-lt"/>
              <a:buAutoNum type="arabicPeriod" startAt="9"/>
            </a:pPr>
            <a:r>
              <a:rPr lang="en-US" sz="1600" dirty="0" err="1"/>
              <a:t>Saliya</a:t>
            </a:r>
            <a:r>
              <a:rPr lang="en-US" sz="1600" dirty="0"/>
              <a:t> </a:t>
            </a:r>
            <a:r>
              <a:rPr lang="en-US" sz="1600" dirty="0" err="1"/>
              <a:t>Ekanayake</a:t>
            </a:r>
            <a:r>
              <a:rPr lang="en-US" sz="1600" dirty="0"/>
              <a:t>, Supun </a:t>
            </a:r>
            <a:r>
              <a:rPr lang="en-US" sz="1600" dirty="0" err="1"/>
              <a:t>Kamburugamuve</a:t>
            </a:r>
            <a:r>
              <a:rPr lang="en-US" sz="1600" dirty="0"/>
              <a:t>, and Geoffrey C. Fox. "SPIDAL Java: high performance data analytics with Java and MPI on large multicore HPC clusters." In Proceedings of the 24th High Performance Computing Symposium, p. 3. Society for Computer Simulation International, 2016.    </a:t>
            </a:r>
          </a:p>
          <a:p>
            <a:pPr marL="342900" indent="-342900">
              <a:spcBef>
                <a:spcPts val="600"/>
              </a:spcBef>
              <a:buFont typeface="+mj-lt"/>
              <a:buAutoNum type="arabicPeriod" startAt="9"/>
            </a:pPr>
            <a:r>
              <a:rPr lang="en-US" sz="1600" dirty="0" err="1"/>
              <a:t>Saliya</a:t>
            </a:r>
            <a:r>
              <a:rPr lang="en-US" sz="1600" dirty="0"/>
              <a:t> </a:t>
            </a:r>
            <a:r>
              <a:rPr lang="en-US" sz="1600" dirty="0" err="1"/>
              <a:t>Ekanayake</a:t>
            </a:r>
            <a:r>
              <a:rPr lang="en-US" sz="1600" dirty="0"/>
              <a:t>, Supun </a:t>
            </a:r>
            <a:r>
              <a:rPr lang="en-US" sz="1600" dirty="0" err="1"/>
              <a:t>Kamburugamuve</a:t>
            </a:r>
            <a:r>
              <a:rPr lang="en-US" sz="1600" dirty="0"/>
              <a:t>, </a:t>
            </a:r>
            <a:r>
              <a:rPr lang="en-US" sz="1600" dirty="0" err="1"/>
              <a:t>Pulasthi</a:t>
            </a:r>
            <a:r>
              <a:rPr lang="en-US" sz="1600" dirty="0"/>
              <a:t> </a:t>
            </a:r>
            <a:r>
              <a:rPr lang="en-US" sz="1600" dirty="0" err="1"/>
              <a:t>Wickramasinghe</a:t>
            </a:r>
            <a:r>
              <a:rPr lang="en-US" sz="1600" dirty="0"/>
              <a:t>, and Geoffrey C. Fox. "Java thread and process performance for parallel machine learning on multicore </a:t>
            </a:r>
            <a:r>
              <a:rPr lang="en-US" sz="1600" dirty="0" err="1"/>
              <a:t>hpc</a:t>
            </a:r>
            <a:r>
              <a:rPr lang="en-US" sz="1600" dirty="0"/>
              <a:t> clusters." In 2016 IEEE International Conference on Big Data, pp. 347-354. IEEE, 2016.    </a:t>
            </a:r>
          </a:p>
          <a:p>
            <a:pPr marL="342900" indent="-342900">
              <a:spcBef>
                <a:spcPts val="600"/>
              </a:spcBef>
              <a:buFont typeface="+mj-lt"/>
              <a:buAutoNum type="arabicPeriod" startAt="9"/>
            </a:pPr>
            <a:r>
              <a:rPr lang="en-US" sz="1600" dirty="0" err="1"/>
              <a:t>Hengjing</a:t>
            </a:r>
            <a:r>
              <a:rPr lang="en-US" sz="1600" dirty="0"/>
              <a:t> he, Supun </a:t>
            </a:r>
            <a:r>
              <a:rPr lang="en-US" sz="1600" dirty="0" err="1"/>
              <a:t>Kamburugamuve</a:t>
            </a:r>
            <a:r>
              <a:rPr lang="en-US" sz="1600" dirty="0"/>
              <a:t>, Geoffrey C. Fox, and Wei Zhao. "Cloud based real-time multi-robot collision avoidance for swarm robotics." International Journal of Grid and Distributed Computing, May 7 (2015).    </a:t>
            </a:r>
          </a:p>
          <a:p>
            <a:pPr marL="342900" indent="-342900">
              <a:spcBef>
                <a:spcPts val="600"/>
              </a:spcBef>
              <a:buFont typeface="+mj-lt"/>
              <a:buAutoNum type="arabicPeriod" startAt="9"/>
            </a:pPr>
            <a:r>
              <a:rPr lang="en-US" sz="1600" dirty="0"/>
              <a:t>Geoffrey Fox, Judy </a:t>
            </a:r>
            <a:r>
              <a:rPr lang="en-US" sz="1600" dirty="0" err="1"/>
              <a:t>Qiu</a:t>
            </a:r>
            <a:r>
              <a:rPr lang="en-US" sz="1600" dirty="0"/>
              <a:t>, </a:t>
            </a:r>
            <a:r>
              <a:rPr lang="en-US" sz="1600" dirty="0" err="1"/>
              <a:t>Shantenu</a:t>
            </a:r>
            <a:r>
              <a:rPr lang="en-US" sz="1600" dirty="0"/>
              <a:t> </a:t>
            </a:r>
            <a:r>
              <a:rPr lang="en-US" sz="1600" dirty="0" err="1"/>
              <a:t>Jha</a:t>
            </a:r>
            <a:r>
              <a:rPr lang="en-US" sz="1600" dirty="0"/>
              <a:t>, </a:t>
            </a:r>
            <a:r>
              <a:rPr lang="en-US" sz="1600" dirty="0" err="1"/>
              <a:t>Saliya</a:t>
            </a:r>
            <a:r>
              <a:rPr lang="en-US" sz="1600" dirty="0"/>
              <a:t> </a:t>
            </a:r>
            <a:r>
              <a:rPr lang="en-US" sz="1600" dirty="0" err="1"/>
              <a:t>Ekanayake</a:t>
            </a:r>
            <a:r>
              <a:rPr lang="en-US" sz="1600" dirty="0"/>
              <a:t>, and Supun </a:t>
            </a:r>
            <a:r>
              <a:rPr lang="en-US" sz="1600" dirty="0" err="1"/>
              <a:t>Kamburugamuve</a:t>
            </a:r>
            <a:r>
              <a:rPr lang="en-US" sz="1600" dirty="0"/>
              <a:t>. "Big data, simulations and </a:t>
            </a:r>
            <a:r>
              <a:rPr lang="en-US" sz="1600" dirty="0" err="1"/>
              <a:t>hpc</a:t>
            </a:r>
            <a:r>
              <a:rPr lang="en-US" sz="1600" dirty="0"/>
              <a:t> convergence." In Workshop on Big Data Benchmarks, pp. 3-17. Springer International Publishing, 2015.    </a:t>
            </a:r>
          </a:p>
          <a:p>
            <a:pPr marL="342900" indent="-342900">
              <a:spcBef>
                <a:spcPts val="600"/>
              </a:spcBef>
              <a:buFont typeface="+mj-lt"/>
              <a:buAutoNum type="arabicPeriod" startAt="9"/>
            </a:pPr>
            <a:r>
              <a:rPr lang="en-US" sz="1600" dirty="0"/>
              <a:t>Geoffrey C. Fox, Judy </a:t>
            </a:r>
            <a:r>
              <a:rPr lang="en-US" sz="1600" dirty="0" err="1"/>
              <a:t>Qiu</a:t>
            </a:r>
            <a:r>
              <a:rPr lang="en-US" sz="1600" dirty="0"/>
              <a:t>, Supun </a:t>
            </a:r>
            <a:r>
              <a:rPr lang="en-US" sz="1600" dirty="0" err="1"/>
              <a:t>Kamburugamuve</a:t>
            </a:r>
            <a:r>
              <a:rPr lang="en-US" sz="1600" dirty="0"/>
              <a:t>, </a:t>
            </a:r>
            <a:r>
              <a:rPr lang="en-US" sz="1600" dirty="0" err="1"/>
              <a:t>Shantenu</a:t>
            </a:r>
            <a:r>
              <a:rPr lang="en-US" sz="1600" dirty="0"/>
              <a:t> </a:t>
            </a:r>
            <a:r>
              <a:rPr lang="en-US" sz="1600" dirty="0" err="1"/>
              <a:t>Jha</a:t>
            </a:r>
            <a:r>
              <a:rPr lang="en-US" sz="1600" dirty="0"/>
              <a:t>, and Andre </a:t>
            </a:r>
            <a:r>
              <a:rPr lang="en-US" sz="1600" dirty="0" err="1"/>
              <a:t>Luckow</a:t>
            </a:r>
            <a:r>
              <a:rPr lang="en-US" sz="1600" dirty="0"/>
              <a:t>. "</a:t>
            </a:r>
            <a:r>
              <a:rPr lang="en-US" sz="1600" dirty="0" err="1"/>
              <a:t>Hpc-abds</a:t>
            </a:r>
            <a:r>
              <a:rPr lang="en-US" sz="1600" dirty="0"/>
              <a:t> high performance computing enhanced apache big data stack." In Cluster, Cloud and Grid Computing (</a:t>
            </a:r>
            <a:r>
              <a:rPr lang="en-US" sz="1600" dirty="0" err="1"/>
              <a:t>CCGrid</a:t>
            </a:r>
            <a:r>
              <a:rPr lang="en-US" sz="1600" dirty="0"/>
              <a:t>), 2015 15th IEEE/ACM International Symposium on, pp. 1057-1066. IEEE, 2015.    </a:t>
            </a:r>
          </a:p>
          <a:p>
            <a:pPr marL="342900" indent="-342900">
              <a:spcBef>
                <a:spcPts val="600"/>
              </a:spcBef>
              <a:buFont typeface="+mj-lt"/>
              <a:buAutoNum type="arabicPeriod" startAt="9"/>
            </a:pPr>
            <a:r>
              <a:rPr lang="en-US" sz="1600" dirty="0" err="1"/>
              <a:t>Qiu</a:t>
            </a:r>
            <a:r>
              <a:rPr lang="en-US" sz="1600" dirty="0"/>
              <a:t> J, </a:t>
            </a:r>
            <a:r>
              <a:rPr lang="en-US" sz="1600" dirty="0" err="1"/>
              <a:t>Kamburugamuve</a:t>
            </a:r>
            <a:r>
              <a:rPr lang="en-US" sz="1600" dirty="0"/>
              <a:t> S, Lee H, Mitchell J, Caldwell R, Bullock G, Hayden L. Teaching, Learning and Collaborating through Cloud Computing Online Classes, </a:t>
            </a:r>
            <a:r>
              <a:rPr lang="en-US" sz="1600" dirty="0" err="1"/>
              <a:t>EduHPC</a:t>
            </a:r>
            <a:r>
              <a:rPr lang="en-US" sz="1600" dirty="0"/>
              <a:t>, SC17 Workshops</a:t>
            </a:r>
          </a:p>
          <a:p>
            <a:endParaRPr lang="en-US" sz="1600" dirty="0"/>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57</a:t>
            </a:fld>
            <a:endParaRPr lang="en-US">
              <a:solidFill>
                <a:prstClr val="black">
                  <a:tint val="75000"/>
                </a:prstClr>
              </a:solidFill>
            </a:endParaRPr>
          </a:p>
        </p:txBody>
      </p:sp>
    </p:spTree>
    <p:extLst>
      <p:ext uri="{BB962C8B-B14F-4D97-AF65-F5344CB8AC3E}">
        <p14:creationId xmlns:p14="http://schemas.microsoft.com/office/powerpoint/2010/main" val="31307424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a:xfrm>
            <a:off x="838200" y="1565044"/>
            <a:ext cx="10515600" cy="4351338"/>
          </a:xfrm>
        </p:spPr>
        <p:txBody>
          <a:bodyPr>
            <a:normAutofit lnSpcReduction="10000"/>
          </a:bodyPr>
          <a:lstStyle/>
          <a:p>
            <a:r>
              <a:rPr lang="en-US" dirty="0"/>
              <a:t>My Advisors</a:t>
            </a:r>
          </a:p>
          <a:p>
            <a:pPr lvl="1"/>
            <a:r>
              <a:rPr lang="en-US" dirty="0"/>
              <a:t>Prof. Geoffrey Fox</a:t>
            </a:r>
          </a:p>
          <a:p>
            <a:pPr lvl="1"/>
            <a:r>
              <a:rPr lang="en-US" dirty="0"/>
              <a:t>Prof. Judy </a:t>
            </a:r>
            <a:r>
              <a:rPr lang="en-US" dirty="0" err="1"/>
              <a:t>Qiu</a:t>
            </a:r>
            <a:endParaRPr lang="en-US" dirty="0"/>
          </a:p>
          <a:p>
            <a:pPr lvl="1"/>
            <a:r>
              <a:rPr lang="en-US" dirty="0"/>
              <a:t>Prof. Martin </a:t>
            </a:r>
            <a:r>
              <a:rPr lang="en-US" dirty="0" err="1"/>
              <a:t>Swany</a:t>
            </a:r>
            <a:endParaRPr lang="en-US" dirty="0"/>
          </a:p>
          <a:p>
            <a:pPr lvl="1"/>
            <a:r>
              <a:rPr lang="en-US" dirty="0"/>
              <a:t>Prof. </a:t>
            </a:r>
            <a:r>
              <a:rPr lang="en-US" dirty="0" err="1"/>
              <a:t>Minje</a:t>
            </a:r>
            <a:r>
              <a:rPr lang="en-US" dirty="0"/>
              <a:t> Kim</a:t>
            </a:r>
          </a:p>
          <a:p>
            <a:pPr lvl="1"/>
            <a:r>
              <a:rPr lang="en-US" dirty="0"/>
              <a:t>Prof. Ryan Newton</a:t>
            </a:r>
          </a:p>
          <a:p>
            <a:r>
              <a:rPr lang="en-US" dirty="0"/>
              <a:t>Twister2 Team</a:t>
            </a:r>
          </a:p>
          <a:p>
            <a:pPr lvl="1"/>
            <a:r>
              <a:rPr lang="en-US" dirty="0"/>
              <a:t>Pulasthi Wickramasinghe, Kannan </a:t>
            </a:r>
            <a:r>
              <a:rPr lang="en-US" dirty="0" err="1"/>
              <a:t>Govindarajan</a:t>
            </a:r>
            <a:r>
              <a:rPr lang="en-US" dirty="0"/>
              <a:t>, Ahmet </a:t>
            </a:r>
            <a:r>
              <a:rPr lang="en-US" dirty="0" err="1"/>
              <a:t>Uyar</a:t>
            </a:r>
            <a:r>
              <a:rPr lang="en-US" dirty="0"/>
              <a:t>, </a:t>
            </a:r>
            <a:r>
              <a:rPr lang="en-US" dirty="0" err="1"/>
              <a:t>Gurhan</a:t>
            </a:r>
            <a:r>
              <a:rPr lang="en-US" dirty="0"/>
              <a:t> </a:t>
            </a:r>
            <a:r>
              <a:rPr lang="en-US" dirty="0" err="1"/>
              <a:t>Gunduz</a:t>
            </a:r>
            <a:r>
              <a:rPr lang="en-US" dirty="0"/>
              <a:t>, </a:t>
            </a:r>
            <a:r>
              <a:rPr lang="en-US" dirty="0" err="1"/>
              <a:t>Vibhatha</a:t>
            </a:r>
            <a:r>
              <a:rPr lang="en-US" dirty="0"/>
              <a:t> </a:t>
            </a:r>
            <a:r>
              <a:rPr lang="en-US" dirty="0" err="1"/>
              <a:t>Abeykoon</a:t>
            </a:r>
            <a:r>
              <a:rPr lang="en-US" dirty="0"/>
              <a:t> and UOM Final Year Project Group</a:t>
            </a:r>
          </a:p>
          <a:p>
            <a:r>
              <a:rPr lang="en-US" dirty="0"/>
              <a:t>Dr. Saliya Ekanayake</a:t>
            </a:r>
          </a:p>
          <a:p>
            <a:r>
              <a:rPr lang="en-US" dirty="0"/>
              <a:t>Digital Science Center Staff </a:t>
            </a:r>
          </a:p>
          <a:p>
            <a:endParaRPr lang="en-US" dirty="0"/>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58</a:t>
            </a:fld>
            <a:endParaRPr lang="en-US">
              <a:solidFill>
                <a:prstClr val="black">
                  <a:tint val="75000"/>
                </a:prstClr>
              </a:solidFill>
            </a:endParaRPr>
          </a:p>
        </p:txBody>
      </p:sp>
    </p:spTree>
    <p:extLst>
      <p:ext uri="{BB962C8B-B14F-4D97-AF65-F5344CB8AC3E}">
        <p14:creationId xmlns:p14="http://schemas.microsoft.com/office/powerpoint/2010/main" val="17140488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Backup Slides</a:t>
            </a:r>
          </a:p>
        </p:txBody>
      </p:sp>
      <p:sp>
        <p:nvSpPr>
          <p:cNvPr id="7" name="Text Placeholder 6"/>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0105E2CA-3D1B-40B7-AEAA-5DA74A30CD9D}" type="datetime1">
              <a:rPr lang="en-US" smtClean="0">
                <a:solidFill>
                  <a:prstClr val="black">
                    <a:tint val="75000"/>
                  </a:prstClr>
                </a:solidFill>
              </a:rPr>
              <a:t>5/20/2018</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59</a:t>
            </a:fld>
            <a:endParaRPr lang="en-US">
              <a:solidFill>
                <a:prstClr val="black">
                  <a:tint val="75000"/>
                </a:prstClr>
              </a:solidFill>
            </a:endParaRPr>
          </a:p>
        </p:txBody>
      </p:sp>
    </p:spTree>
    <p:extLst>
      <p:ext uri="{BB962C8B-B14F-4D97-AF65-F5344CB8AC3E}">
        <p14:creationId xmlns:p14="http://schemas.microsoft.com/office/powerpoint/2010/main" val="12565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K-Means Clustering in Spark, Flink, MPI</a:t>
            </a:r>
          </a:p>
        </p:txBody>
      </p:sp>
      <p:pic>
        <p:nvPicPr>
          <p:cNvPr id="3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255" y="1496546"/>
            <a:ext cx="3562306" cy="2377280"/>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3866" y="1492976"/>
            <a:ext cx="3294584" cy="2355307"/>
          </a:xfrm>
          <a:prstGeom prst="rect">
            <a:avLst/>
          </a:prstGeom>
        </p:spPr>
      </p:pic>
      <p:sp>
        <p:nvSpPr>
          <p:cNvPr id="32" name="Rectangle 31"/>
          <p:cNvSpPr/>
          <p:nvPr/>
        </p:nvSpPr>
        <p:spPr>
          <a:xfrm>
            <a:off x="1214673" y="3889106"/>
            <a:ext cx="5102044" cy="738664"/>
          </a:xfrm>
          <a:prstGeom prst="rect">
            <a:avLst/>
          </a:prstGeom>
        </p:spPr>
        <p:txBody>
          <a:bodyPr wrap="square">
            <a:spAutoFit/>
          </a:bodyPr>
          <a:lstStyle/>
          <a:p>
            <a:r>
              <a:rPr lang="en-US" sz="1400" dirty="0"/>
              <a:t>K-Means execution time on 8 nodes with 20 processes in each node with 1 million points and varying number of centroids. Each point has 2 attributes.</a:t>
            </a:r>
          </a:p>
        </p:txBody>
      </p:sp>
      <p:sp>
        <p:nvSpPr>
          <p:cNvPr id="33" name="Rectangle 32"/>
          <p:cNvSpPr/>
          <p:nvPr/>
        </p:nvSpPr>
        <p:spPr>
          <a:xfrm>
            <a:off x="6842958" y="3889106"/>
            <a:ext cx="4316399" cy="738664"/>
          </a:xfrm>
          <a:prstGeom prst="rect">
            <a:avLst/>
          </a:prstGeom>
        </p:spPr>
        <p:txBody>
          <a:bodyPr wrap="square">
            <a:spAutoFit/>
          </a:bodyPr>
          <a:lstStyle/>
          <a:p>
            <a:pPr algn="ctr"/>
            <a:r>
              <a:rPr lang="en-US" sz="1400" dirty="0"/>
              <a:t>K-Means execution time on varying number of nodes with 20 processes in each node with 1 million points and 64000 centroids. Each point has 2 attributes.</a:t>
            </a:r>
          </a:p>
        </p:txBody>
      </p:sp>
      <p:sp>
        <p:nvSpPr>
          <p:cNvPr id="34" name="TextBox 33"/>
          <p:cNvSpPr txBox="1"/>
          <p:nvPr/>
        </p:nvSpPr>
        <p:spPr>
          <a:xfrm>
            <a:off x="653319" y="4627770"/>
            <a:ext cx="10885362" cy="1200329"/>
          </a:xfrm>
          <a:prstGeom prst="rect">
            <a:avLst/>
          </a:prstGeom>
          <a:noFill/>
        </p:spPr>
        <p:txBody>
          <a:bodyPr wrap="square" rtlCol="0">
            <a:spAutoFit/>
          </a:bodyPr>
          <a:lstStyle/>
          <a:p>
            <a:r>
              <a:rPr lang="en-US" dirty="0"/>
              <a:t>K-Means performed well on all three platforms when the computation time is high and communication time is low as illustrated in 10 million points and 10 iterations case. After lowering the computation and increasing the communication by setting the points to1 million and iterations to 100, the performance gap between MPI and the other two platforms increased.</a:t>
            </a:r>
          </a:p>
        </p:txBody>
      </p:sp>
    </p:spTree>
    <p:extLst>
      <p:ext uri="{BB962C8B-B14F-4D97-AF65-F5344CB8AC3E}">
        <p14:creationId xmlns:p14="http://schemas.microsoft.com/office/powerpoint/2010/main" val="5477460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segmentation and calculations</a:t>
            </a: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60</a:t>
            </a:fld>
            <a:endParaRPr lang="en-US">
              <a:solidFill>
                <a:prstClr val="black">
                  <a:tint val="75000"/>
                </a:prstClr>
              </a:solidFill>
            </a:endParaRPr>
          </a:p>
        </p:txBody>
      </p:sp>
      <p:pic>
        <p:nvPicPr>
          <p:cNvPr id="6" name="Picture 5"/>
          <p:cNvPicPr>
            <a:picLocks noChangeAspect="1"/>
          </p:cNvPicPr>
          <p:nvPr/>
        </p:nvPicPr>
        <p:blipFill>
          <a:blip r:embed="rId2"/>
          <a:stretch>
            <a:fillRect/>
          </a:stretch>
        </p:blipFill>
        <p:spPr>
          <a:xfrm>
            <a:off x="838200" y="2308224"/>
            <a:ext cx="4130675" cy="1350530"/>
          </a:xfrm>
          <a:prstGeom prst="rect">
            <a:avLst/>
          </a:prstGeom>
        </p:spPr>
      </p:pic>
      <p:pic>
        <p:nvPicPr>
          <p:cNvPr id="7" name="Picture 6"/>
          <p:cNvPicPr>
            <a:picLocks noChangeAspect="1"/>
          </p:cNvPicPr>
          <p:nvPr/>
        </p:nvPicPr>
        <p:blipFill>
          <a:blip r:embed="rId3"/>
          <a:stretch>
            <a:fillRect/>
          </a:stretch>
        </p:blipFill>
        <p:spPr>
          <a:xfrm>
            <a:off x="5475222" y="2270125"/>
            <a:ext cx="6270756" cy="2777258"/>
          </a:xfrm>
          <a:prstGeom prst="rect">
            <a:avLst/>
          </a:prstGeom>
        </p:spPr>
      </p:pic>
      <p:sp>
        <p:nvSpPr>
          <p:cNvPr id="8" name="Rectangle 7"/>
          <p:cNvSpPr/>
          <p:nvPr/>
        </p:nvSpPr>
        <p:spPr>
          <a:xfrm>
            <a:off x="838200" y="1816655"/>
            <a:ext cx="1642501" cy="369332"/>
          </a:xfrm>
          <a:prstGeom prst="rect">
            <a:avLst/>
          </a:prstGeom>
        </p:spPr>
        <p:txBody>
          <a:bodyPr wrap="none">
            <a:spAutoFit/>
          </a:bodyPr>
          <a:lstStyle/>
          <a:p>
            <a:r>
              <a:rPr lang="en-US" dirty="0"/>
              <a:t>Sliding Window</a:t>
            </a:r>
          </a:p>
        </p:txBody>
      </p:sp>
      <p:pic>
        <p:nvPicPr>
          <p:cNvPr id="9" name="Picture 8"/>
          <p:cNvPicPr>
            <a:picLocks noChangeAspect="1"/>
          </p:cNvPicPr>
          <p:nvPr/>
        </p:nvPicPr>
        <p:blipFill>
          <a:blip r:embed="rId4"/>
          <a:stretch>
            <a:fillRect/>
          </a:stretch>
        </p:blipFill>
        <p:spPr>
          <a:xfrm>
            <a:off x="834319" y="4188389"/>
            <a:ext cx="4219512" cy="1144589"/>
          </a:xfrm>
          <a:prstGeom prst="rect">
            <a:avLst/>
          </a:prstGeom>
        </p:spPr>
      </p:pic>
      <p:sp>
        <p:nvSpPr>
          <p:cNvPr id="10" name="Rectangle 9"/>
          <p:cNvSpPr/>
          <p:nvPr/>
        </p:nvSpPr>
        <p:spPr>
          <a:xfrm>
            <a:off x="834319" y="3693090"/>
            <a:ext cx="2304029" cy="369332"/>
          </a:xfrm>
          <a:prstGeom prst="rect">
            <a:avLst/>
          </a:prstGeom>
        </p:spPr>
        <p:txBody>
          <a:bodyPr wrap="none">
            <a:spAutoFit/>
          </a:bodyPr>
          <a:lstStyle/>
          <a:p>
            <a:r>
              <a:rPr lang="en-US" dirty="0"/>
              <a:t>Accumulating Window</a:t>
            </a:r>
          </a:p>
        </p:txBody>
      </p:sp>
      <p:sp>
        <p:nvSpPr>
          <p:cNvPr id="11" name="TextBox 10"/>
          <p:cNvSpPr txBox="1"/>
          <p:nvPr/>
        </p:nvSpPr>
        <p:spPr>
          <a:xfrm>
            <a:off x="5791200" y="1816655"/>
            <a:ext cx="2709075" cy="369332"/>
          </a:xfrm>
          <a:prstGeom prst="rect">
            <a:avLst/>
          </a:prstGeom>
          <a:noFill/>
        </p:spPr>
        <p:txBody>
          <a:bodyPr wrap="none" rtlCol="0">
            <a:spAutoFit/>
          </a:bodyPr>
          <a:lstStyle/>
          <a:p>
            <a:r>
              <a:rPr lang="en-US" dirty="0"/>
              <a:t>Distance matrix calculation</a:t>
            </a:r>
          </a:p>
        </p:txBody>
      </p:sp>
    </p:spTree>
    <p:extLst>
      <p:ext uri="{BB962C8B-B14F-4D97-AF65-F5344CB8AC3E}">
        <p14:creationId xmlns:p14="http://schemas.microsoft.com/office/powerpoint/2010/main" val="5717070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nvPr>
        </p:nvGraphicFramePr>
        <p:xfrm>
          <a:off x="1301338" y="3475570"/>
          <a:ext cx="2949145" cy="1458095"/>
        </p:xfrm>
        <a:graphic>
          <a:graphicData uri="http://schemas.openxmlformats.org/drawingml/2006/table">
            <a:tbl>
              <a:tblPr firstRow="1" bandRow="1">
                <a:tableStyleId>{5940675A-B579-460E-94D1-54222C63F5DA}</a:tableStyleId>
              </a:tblPr>
              <a:tblGrid>
                <a:gridCol w="589829">
                  <a:extLst>
                    <a:ext uri="{9D8B030D-6E8A-4147-A177-3AD203B41FA5}">
                      <a16:colId xmlns:a16="http://schemas.microsoft.com/office/drawing/2014/main" val="20000"/>
                    </a:ext>
                  </a:extLst>
                </a:gridCol>
                <a:gridCol w="589829">
                  <a:extLst>
                    <a:ext uri="{9D8B030D-6E8A-4147-A177-3AD203B41FA5}">
                      <a16:colId xmlns:a16="http://schemas.microsoft.com/office/drawing/2014/main" val="20001"/>
                    </a:ext>
                  </a:extLst>
                </a:gridCol>
                <a:gridCol w="589829">
                  <a:extLst>
                    <a:ext uri="{9D8B030D-6E8A-4147-A177-3AD203B41FA5}">
                      <a16:colId xmlns:a16="http://schemas.microsoft.com/office/drawing/2014/main" val="20002"/>
                    </a:ext>
                  </a:extLst>
                </a:gridCol>
                <a:gridCol w="589829">
                  <a:extLst>
                    <a:ext uri="{9D8B030D-6E8A-4147-A177-3AD203B41FA5}">
                      <a16:colId xmlns:a16="http://schemas.microsoft.com/office/drawing/2014/main" val="20003"/>
                    </a:ext>
                  </a:extLst>
                </a:gridCol>
                <a:gridCol w="589829">
                  <a:extLst>
                    <a:ext uri="{9D8B030D-6E8A-4147-A177-3AD203B41FA5}">
                      <a16:colId xmlns:a16="http://schemas.microsoft.com/office/drawing/2014/main" val="20004"/>
                    </a:ext>
                  </a:extLst>
                </a:gridCol>
              </a:tblGrid>
              <a:tr h="291619">
                <a:tc>
                  <a:txBody>
                    <a:bodyPr/>
                    <a:lstStyle/>
                    <a:p>
                      <a:r>
                        <a:rPr lang="en-US" sz="1200" dirty="0"/>
                        <a:t>S1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a:t>S1,v1</a:t>
                      </a:r>
                    </a:p>
                  </a:txBody>
                  <a:tcPr>
                    <a:lnL w="12700" cap="flat" cmpd="sng" algn="ctr">
                      <a:solidFill>
                        <a:schemeClr val="tx1"/>
                      </a:solidFill>
                      <a:prstDash val="solid"/>
                      <a:round/>
                      <a:headEnd type="none" w="med" len="med"/>
                      <a:tailEnd type="none" w="med" len="med"/>
                    </a:lnL>
                  </a:tcPr>
                </a:tc>
                <a:tc>
                  <a:txBody>
                    <a:bodyPr/>
                    <a:lstStyle/>
                    <a:p>
                      <a:r>
                        <a:rPr lang="en-US" sz="1200" dirty="0"/>
                        <a:t>S1,v2</a:t>
                      </a:r>
                    </a:p>
                  </a:txBody>
                  <a:tcPr/>
                </a:tc>
                <a:tc>
                  <a:txBody>
                    <a:bodyPr/>
                    <a:lstStyle/>
                    <a:p>
                      <a:r>
                        <a:rPr lang="en-US" sz="1200" dirty="0"/>
                        <a:t>S1,v3</a:t>
                      </a:r>
                    </a:p>
                  </a:txBody>
                  <a:tcPr/>
                </a:tc>
                <a:tc>
                  <a:txBody>
                    <a:bodyPr/>
                    <a:lstStyle/>
                    <a:p>
                      <a:r>
                        <a:rPr lang="en-US" sz="1200" dirty="0"/>
                        <a:t>S1,v4</a:t>
                      </a:r>
                    </a:p>
                  </a:txBody>
                  <a:tcPr/>
                </a:tc>
                <a:extLst>
                  <a:ext uri="{0D108BD9-81ED-4DB2-BD59-A6C34878D82A}">
                    <a16:rowId xmlns:a16="http://schemas.microsoft.com/office/drawing/2014/main" val="10000"/>
                  </a:ext>
                </a:extLst>
              </a:tr>
              <a:tr h="291619">
                <a:tc>
                  <a:txBody>
                    <a:bodyPr/>
                    <a:lstStyle/>
                    <a:p>
                      <a:r>
                        <a:rPr lang="en-US" sz="1200" dirty="0"/>
                        <a:t>S2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tcPr>
                </a:tc>
                <a:tc>
                  <a:txBody>
                    <a:bodyPr/>
                    <a:lstStyle/>
                    <a:p>
                      <a:endParaRPr lang="en-US" sz="1200" dirty="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10001"/>
                  </a:ext>
                </a:extLst>
              </a:tr>
              <a:tr h="291619">
                <a:tc>
                  <a:txBody>
                    <a:bodyPr/>
                    <a:lstStyle/>
                    <a:p>
                      <a:endParaRPr lang="en-US"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tcPr>
                </a:tc>
                <a:tc>
                  <a:txBody>
                    <a:bodyPr/>
                    <a:lstStyle/>
                    <a:p>
                      <a:endParaRPr lang="en-US" sz="1200" dirty="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10002"/>
                  </a:ext>
                </a:extLst>
              </a:tr>
              <a:tr h="291619">
                <a:tc>
                  <a:txBody>
                    <a:bodyPr/>
                    <a:lstStyle/>
                    <a:p>
                      <a:endParaRPr lang="en-US"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03"/>
                  </a:ext>
                </a:extLst>
              </a:tr>
              <a:tr h="291619">
                <a:tc>
                  <a:txBody>
                    <a:bodyPr/>
                    <a:lstStyle/>
                    <a:p>
                      <a:r>
                        <a:rPr lang="en-US" sz="1200" dirty="0" err="1"/>
                        <a:t>Sn</a:t>
                      </a:r>
                      <a:endParaRPr lang="en-US"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a:t>Sn,v1</a:t>
                      </a:r>
                    </a:p>
                  </a:txBody>
                  <a:tcPr>
                    <a:lnL w="12700" cap="flat" cmpd="sng" algn="ctr">
                      <a:solidFill>
                        <a:schemeClr val="tx1"/>
                      </a:solidFill>
                      <a:prstDash val="solid"/>
                      <a:round/>
                      <a:headEnd type="none" w="med" len="med"/>
                      <a:tailEnd type="none" w="med" len="med"/>
                    </a:lnL>
                  </a:tcPr>
                </a:tc>
                <a:tc>
                  <a:txBody>
                    <a:bodyPr/>
                    <a:lstStyle/>
                    <a:p>
                      <a:r>
                        <a:rPr lang="en-US" sz="1200" dirty="0"/>
                        <a:t>Sn,v2</a:t>
                      </a:r>
                    </a:p>
                  </a:txBody>
                  <a:tcPr/>
                </a:tc>
                <a:tc>
                  <a:txBody>
                    <a:bodyPr/>
                    <a:lstStyle/>
                    <a:p>
                      <a:r>
                        <a:rPr lang="en-US" sz="1200" dirty="0"/>
                        <a:t>Sn,v3</a:t>
                      </a:r>
                    </a:p>
                  </a:txBody>
                  <a:tcPr/>
                </a:tc>
                <a:tc>
                  <a:txBody>
                    <a:bodyPr/>
                    <a:lstStyle/>
                    <a:p>
                      <a:r>
                        <a:rPr lang="en-US" sz="1200" dirty="0"/>
                        <a:t>Sn,v4</a:t>
                      </a:r>
                    </a:p>
                  </a:txBody>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p:txBody>
          <a:bodyPr/>
          <a:lstStyle/>
          <a:p>
            <a:r>
              <a:rPr lang="en-US" dirty="0"/>
              <a:t>Calculate Relationships between items</a:t>
            </a:r>
          </a:p>
        </p:txBody>
      </p:sp>
      <p:sp>
        <p:nvSpPr>
          <p:cNvPr id="4" name="Rounded Rectangle 3"/>
          <p:cNvSpPr/>
          <p:nvPr/>
        </p:nvSpPr>
        <p:spPr>
          <a:xfrm>
            <a:off x="1812084" y="2561162"/>
            <a:ext cx="2438400" cy="42502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Box 4"/>
          <p:cNvSpPr txBox="1"/>
          <p:nvPr/>
        </p:nvSpPr>
        <p:spPr>
          <a:xfrm>
            <a:off x="1812084" y="2205327"/>
            <a:ext cx="828817" cy="276999"/>
          </a:xfrm>
          <a:prstGeom prst="rect">
            <a:avLst/>
          </a:prstGeom>
          <a:noFill/>
        </p:spPr>
        <p:txBody>
          <a:bodyPr wrap="none" rtlCol="0">
            <a:spAutoFit/>
          </a:bodyPr>
          <a:lstStyle/>
          <a:p>
            <a:r>
              <a:rPr lang="en-US" sz="1200" dirty="0"/>
              <a:t>Start Time</a:t>
            </a:r>
          </a:p>
        </p:txBody>
      </p:sp>
      <p:sp>
        <p:nvSpPr>
          <p:cNvPr id="6" name="TextBox 5"/>
          <p:cNvSpPr txBox="1"/>
          <p:nvPr/>
        </p:nvSpPr>
        <p:spPr>
          <a:xfrm>
            <a:off x="7280078" y="2205327"/>
            <a:ext cx="766557" cy="276999"/>
          </a:xfrm>
          <a:prstGeom prst="rect">
            <a:avLst/>
          </a:prstGeom>
          <a:noFill/>
        </p:spPr>
        <p:txBody>
          <a:bodyPr wrap="none" rtlCol="0">
            <a:spAutoFit/>
          </a:bodyPr>
          <a:lstStyle/>
          <a:p>
            <a:r>
              <a:rPr lang="en-US" sz="1200" dirty="0"/>
              <a:t>End Time</a:t>
            </a:r>
          </a:p>
        </p:txBody>
      </p:sp>
      <p:graphicFrame>
        <p:nvGraphicFramePr>
          <p:cNvPr id="7" name="Table 6"/>
          <p:cNvGraphicFramePr>
            <a:graphicFrameLocks noGrp="1"/>
          </p:cNvGraphicFramePr>
          <p:nvPr>
            <p:extLst/>
          </p:nvPr>
        </p:nvGraphicFramePr>
        <p:xfrm>
          <a:off x="1817575" y="2638276"/>
          <a:ext cx="6106990" cy="274320"/>
        </p:xfrm>
        <a:graphic>
          <a:graphicData uri="http://schemas.openxmlformats.org/drawingml/2006/table">
            <a:tbl>
              <a:tblPr firstRow="1" bandRow="1">
                <a:tableStyleId>{5940675A-B579-460E-94D1-54222C63F5DA}</a:tableStyleId>
              </a:tblPr>
              <a:tblGrid>
                <a:gridCol w="610699">
                  <a:extLst>
                    <a:ext uri="{9D8B030D-6E8A-4147-A177-3AD203B41FA5}">
                      <a16:colId xmlns:a16="http://schemas.microsoft.com/office/drawing/2014/main" val="20000"/>
                    </a:ext>
                  </a:extLst>
                </a:gridCol>
                <a:gridCol w="610699">
                  <a:extLst>
                    <a:ext uri="{9D8B030D-6E8A-4147-A177-3AD203B41FA5}">
                      <a16:colId xmlns:a16="http://schemas.microsoft.com/office/drawing/2014/main" val="20001"/>
                    </a:ext>
                  </a:extLst>
                </a:gridCol>
                <a:gridCol w="610699">
                  <a:extLst>
                    <a:ext uri="{9D8B030D-6E8A-4147-A177-3AD203B41FA5}">
                      <a16:colId xmlns:a16="http://schemas.microsoft.com/office/drawing/2014/main" val="20002"/>
                    </a:ext>
                  </a:extLst>
                </a:gridCol>
                <a:gridCol w="610699">
                  <a:extLst>
                    <a:ext uri="{9D8B030D-6E8A-4147-A177-3AD203B41FA5}">
                      <a16:colId xmlns:a16="http://schemas.microsoft.com/office/drawing/2014/main" val="20003"/>
                    </a:ext>
                  </a:extLst>
                </a:gridCol>
                <a:gridCol w="610699">
                  <a:extLst>
                    <a:ext uri="{9D8B030D-6E8A-4147-A177-3AD203B41FA5}">
                      <a16:colId xmlns:a16="http://schemas.microsoft.com/office/drawing/2014/main" val="20004"/>
                    </a:ext>
                  </a:extLst>
                </a:gridCol>
                <a:gridCol w="610699">
                  <a:extLst>
                    <a:ext uri="{9D8B030D-6E8A-4147-A177-3AD203B41FA5}">
                      <a16:colId xmlns:a16="http://schemas.microsoft.com/office/drawing/2014/main" val="20005"/>
                    </a:ext>
                  </a:extLst>
                </a:gridCol>
                <a:gridCol w="610699">
                  <a:extLst>
                    <a:ext uri="{9D8B030D-6E8A-4147-A177-3AD203B41FA5}">
                      <a16:colId xmlns:a16="http://schemas.microsoft.com/office/drawing/2014/main" val="20006"/>
                    </a:ext>
                  </a:extLst>
                </a:gridCol>
                <a:gridCol w="610699">
                  <a:extLst>
                    <a:ext uri="{9D8B030D-6E8A-4147-A177-3AD203B41FA5}">
                      <a16:colId xmlns:a16="http://schemas.microsoft.com/office/drawing/2014/main" val="20007"/>
                    </a:ext>
                  </a:extLst>
                </a:gridCol>
                <a:gridCol w="610699">
                  <a:extLst>
                    <a:ext uri="{9D8B030D-6E8A-4147-A177-3AD203B41FA5}">
                      <a16:colId xmlns:a16="http://schemas.microsoft.com/office/drawing/2014/main" val="20008"/>
                    </a:ext>
                  </a:extLst>
                </a:gridCol>
                <a:gridCol w="610699">
                  <a:extLst>
                    <a:ext uri="{9D8B030D-6E8A-4147-A177-3AD203B41FA5}">
                      <a16:colId xmlns:a16="http://schemas.microsoft.com/office/drawing/2014/main" val="20009"/>
                    </a:ext>
                  </a:extLst>
                </a:gridCol>
              </a:tblGrid>
              <a:tr h="235928">
                <a:tc>
                  <a:txBody>
                    <a:bodyPr/>
                    <a:lstStyle/>
                    <a:p>
                      <a:r>
                        <a:rPr lang="en-US" sz="1200" dirty="0"/>
                        <a:t>1</a:t>
                      </a:r>
                    </a:p>
                  </a:txBody>
                  <a:tcPr/>
                </a:tc>
                <a:tc>
                  <a:txBody>
                    <a:bodyPr/>
                    <a:lstStyle/>
                    <a:p>
                      <a:r>
                        <a:rPr lang="en-US" sz="1200" dirty="0"/>
                        <a:t>2</a:t>
                      </a:r>
                    </a:p>
                  </a:txBody>
                  <a:tcPr/>
                </a:tc>
                <a:tc>
                  <a:txBody>
                    <a:bodyPr/>
                    <a:lstStyle/>
                    <a:p>
                      <a:r>
                        <a:rPr lang="en-US" sz="1200" dirty="0"/>
                        <a:t>3</a:t>
                      </a:r>
                    </a:p>
                  </a:txBody>
                  <a:tcPr/>
                </a:tc>
                <a:tc>
                  <a:txBody>
                    <a:bodyPr/>
                    <a:lstStyle/>
                    <a:p>
                      <a:r>
                        <a:rPr lang="en-US" sz="1200" dirty="0"/>
                        <a:t>4</a:t>
                      </a:r>
                    </a:p>
                  </a:txBody>
                  <a:tcPr/>
                </a:tc>
                <a:tc>
                  <a:txBody>
                    <a:bodyPr/>
                    <a:lstStyle/>
                    <a:p>
                      <a:r>
                        <a:rPr lang="en-US" sz="1200" dirty="0"/>
                        <a:t>5</a:t>
                      </a:r>
                    </a:p>
                  </a:txBody>
                  <a:tcPr/>
                </a:tc>
                <a:tc>
                  <a:txBody>
                    <a:bodyPr/>
                    <a:lstStyle/>
                    <a:p>
                      <a:r>
                        <a:rPr lang="en-US" sz="1200" dirty="0"/>
                        <a:t>6</a:t>
                      </a:r>
                    </a:p>
                  </a:txBody>
                  <a:tcPr/>
                </a:tc>
                <a:tc>
                  <a:txBody>
                    <a:bodyPr/>
                    <a:lstStyle/>
                    <a:p>
                      <a:r>
                        <a:rPr lang="en-US" sz="1200" dirty="0"/>
                        <a:t>7</a:t>
                      </a:r>
                    </a:p>
                  </a:txBody>
                  <a:tcPr/>
                </a:tc>
                <a:tc>
                  <a:txBody>
                    <a:bodyPr/>
                    <a:lstStyle/>
                    <a:p>
                      <a:r>
                        <a:rPr lang="en-US" sz="1200" dirty="0"/>
                        <a:t>8</a:t>
                      </a:r>
                    </a:p>
                  </a:txBody>
                  <a:tcPr/>
                </a:tc>
                <a:tc>
                  <a:txBody>
                    <a:bodyPr/>
                    <a:lstStyle/>
                    <a:p>
                      <a:r>
                        <a:rPr lang="en-US" sz="1200" dirty="0"/>
                        <a:t>9</a:t>
                      </a:r>
                    </a:p>
                  </a:txBody>
                  <a:tcPr/>
                </a:tc>
                <a:tc>
                  <a:txBody>
                    <a:bodyPr/>
                    <a:lstStyle/>
                    <a:p>
                      <a:r>
                        <a:rPr lang="en-US" sz="1200" dirty="0"/>
                        <a:t>10</a:t>
                      </a:r>
                    </a:p>
                  </a:txBody>
                  <a:tcPr/>
                </a:tc>
                <a:extLst>
                  <a:ext uri="{0D108BD9-81ED-4DB2-BD59-A6C34878D82A}">
                    <a16:rowId xmlns:a16="http://schemas.microsoft.com/office/drawing/2014/main" val="10000"/>
                  </a:ext>
                </a:extLst>
              </a:tr>
            </a:tbl>
          </a:graphicData>
        </a:graphic>
      </p:graphicFrame>
      <p:cxnSp>
        <p:nvCxnSpPr>
          <p:cNvPr id="14" name="Straight Arrow Connector 13"/>
          <p:cNvCxnSpPr/>
          <p:nvPr/>
        </p:nvCxnSpPr>
        <p:spPr>
          <a:xfrm>
            <a:off x="4535812" y="4196379"/>
            <a:ext cx="947351" cy="82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flipH="1">
            <a:off x="6003981" y="5197578"/>
            <a:ext cx="2913927" cy="369332"/>
          </a:xfrm>
          <a:prstGeom prst="rect">
            <a:avLst/>
          </a:prstGeom>
          <a:noFill/>
        </p:spPr>
        <p:txBody>
          <a:bodyPr wrap="square" rtlCol="0">
            <a:spAutoFit/>
          </a:bodyPr>
          <a:lstStyle/>
          <a:p>
            <a:r>
              <a:rPr lang="en-US" dirty="0"/>
              <a:t>Distance Matrix of size n x n </a:t>
            </a:r>
          </a:p>
        </p:txBody>
      </p:sp>
      <p:graphicFrame>
        <p:nvGraphicFramePr>
          <p:cNvPr id="21" name="Content Placeholder 10"/>
          <p:cNvGraphicFramePr>
            <a:graphicFrameLocks/>
          </p:cNvGraphicFramePr>
          <p:nvPr>
            <p:extLst/>
          </p:nvPr>
        </p:nvGraphicFramePr>
        <p:xfrm>
          <a:off x="4781450" y="3475570"/>
          <a:ext cx="4300150" cy="1534295"/>
        </p:xfrm>
        <a:graphic>
          <a:graphicData uri="http://schemas.openxmlformats.org/drawingml/2006/table">
            <a:tbl>
              <a:tblPr firstRow="1" bandRow="1">
                <a:tableStyleId>{5940675A-B579-460E-94D1-54222C63F5DA}</a:tableStyleId>
              </a:tblPr>
              <a:tblGrid>
                <a:gridCol w="860030">
                  <a:extLst>
                    <a:ext uri="{9D8B030D-6E8A-4147-A177-3AD203B41FA5}">
                      <a16:colId xmlns:a16="http://schemas.microsoft.com/office/drawing/2014/main" val="20000"/>
                    </a:ext>
                  </a:extLst>
                </a:gridCol>
                <a:gridCol w="860030">
                  <a:extLst>
                    <a:ext uri="{9D8B030D-6E8A-4147-A177-3AD203B41FA5}">
                      <a16:colId xmlns:a16="http://schemas.microsoft.com/office/drawing/2014/main" val="20001"/>
                    </a:ext>
                  </a:extLst>
                </a:gridCol>
                <a:gridCol w="860030">
                  <a:extLst>
                    <a:ext uri="{9D8B030D-6E8A-4147-A177-3AD203B41FA5}">
                      <a16:colId xmlns:a16="http://schemas.microsoft.com/office/drawing/2014/main" val="20002"/>
                    </a:ext>
                  </a:extLst>
                </a:gridCol>
                <a:gridCol w="860030">
                  <a:extLst>
                    <a:ext uri="{9D8B030D-6E8A-4147-A177-3AD203B41FA5}">
                      <a16:colId xmlns:a16="http://schemas.microsoft.com/office/drawing/2014/main" val="20003"/>
                    </a:ext>
                  </a:extLst>
                </a:gridCol>
                <a:gridCol w="860030">
                  <a:extLst>
                    <a:ext uri="{9D8B030D-6E8A-4147-A177-3AD203B41FA5}">
                      <a16:colId xmlns:a16="http://schemas.microsoft.com/office/drawing/2014/main" val="20004"/>
                    </a:ext>
                  </a:extLst>
                </a:gridCol>
              </a:tblGrid>
              <a:tr h="306859">
                <a:tc>
                  <a:txBody>
                    <a:bodyPr/>
                    <a:lstStyle/>
                    <a:p>
                      <a:endParaRPr lang="en-US"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err="1"/>
                        <a:t>dist</a:t>
                      </a:r>
                      <a:r>
                        <a:rPr lang="en-US" sz="1200" dirty="0"/>
                        <a:t>(s1,s1)</a:t>
                      </a:r>
                    </a:p>
                  </a:txBody>
                  <a:tcPr>
                    <a:lnL w="12700" cap="flat" cmpd="sng" algn="ctr">
                      <a:solidFill>
                        <a:schemeClr val="tx1"/>
                      </a:solidFill>
                      <a:prstDash val="solid"/>
                      <a:round/>
                      <a:headEnd type="none" w="med" len="med"/>
                      <a:tailEnd type="none" w="med" len="med"/>
                    </a:lnL>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00"/>
                  </a:ext>
                </a:extLst>
              </a:tr>
              <a:tr h="306859">
                <a:tc>
                  <a:txBody>
                    <a:bodyPr/>
                    <a:lstStyle/>
                    <a:p>
                      <a:endParaRPr lang="en-US"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t>dist</a:t>
                      </a:r>
                      <a:r>
                        <a:rPr lang="en-US" sz="1200" dirty="0"/>
                        <a:t>(s1,s2)</a:t>
                      </a:r>
                    </a:p>
                  </a:txBody>
                  <a:tcPr>
                    <a:lnL w="12700" cap="flat" cmpd="sng" algn="ctr">
                      <a:solidFill>
                        <a:schemeClr val="tx1"/>
                      </a:solidFill>
                      <a:prstDash val="solid"/>
                      <a:round/>
                      <a:headEnd type="none" w="med" len="med"/>
                      <a:tailEnd type="none" w="med" len="med"/>
                    </a:lnL>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0001"/>
                  </a:ext>
                </a:extLst>
              </a:tr>
              <a:tr h="306859">
                <a:tc>
                  <a:txBody>
                    <a:bodyPr/>
                    <a:lstStyle/>
                    <a:p>
                      <a:endParaRPr lang="en-US"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02"/>
                  </a:ext>
                </a:extLst>
              </a:tr>
              <a:tr h="306859">
                <a:tc>
                  <a:txBody>
                    <a:bodyPr/>
                    <a:lstStyle/>
                    <a:p>
                      <a:endParaRPr lang="en-US"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03"/>
                  </a:ext>
                </a:extLst>
              </a:tr>
              <a:tr h="306859">
                <a:tc>
                  <a:txBody>
                    <a:bodyPr/>
                    <a:lstStyle/>
                    <a:p>
                      <a:endParaRPr lang="en-US"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04"/>
                  </a:ext>
                </a:extLst>
              </a:tr>
            </a:tbl>
          </a:graphicData>
        </a:graphic>
      </p:graphicFrame>
      <p:sp>
        <p:nvSpPr>
          <p:cNvPr id="3" name="Down Arrow 2"/>
          <p:cNvSpPr/>
          <p:nvPr/>
        </p:nvSpPr>
        <p:spPr>
          <a:xfrm>
            <a:off x="2929632" y="3063300"/>
            <a:ext cx="213063" cy="284085"/>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2099781" y="5166435"/>
            <a:ext cx="2085827" cy="369332"/>
          </a:xfrm>
          <a:prstGeom prst="rect">
            <a:avLst/>
          </a:prstGeom>
          <a:noFill/>
        </p:spPr>
        <p:txBody>
          <a:bodyPr wrap="none" rtlCol="0">
            <a:spAutoFit/>
          </a:bodyPr>
          <a:lstStyle/>
          <a:p>
            <a:r>
              <a:rPr lang="en-US" dirty="0"/>
              <a:t>Values for Each item</a:t>
            </a:r>
          </a:p>
        </p:txBody>
      </p:sp>
    </p:spTree>
    <p:extLst>
      <p:ext uri="{BB962C8B-B14F-4D97-AF65-F5344CB8AC3E}">
        <p14:creationId xmlns:p14="http://schemas.microsoft.com/office/powerpoint/2010/main" val="27244568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409" y="161616"/>
            <a:ext cx="10515600" cy="1325563"/>
          </a:xfrm>
        </p:spPr>
        <p:txBody>
          <a:bodyPr/>
          <a:lstStyle/>
          <a:p>
            <a:r>
              <a:rPr lang="en-US" dirty="0"/>
              <a:t>WebPlotViz</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409" y="1570754"/>
            <a:ext cx="5909831" cy="3141101"/>
          </a:xfrm>
          <a:prstGeom prst="rect">
            <a:avLst/>
          </a:prstGeom>
        </p:spPr>
      </p:pic>
      <p:sp>
        <p:nvSpPr>
          <p:cNvPr id="3" name="Rectangle 2"/>
          <p:cNvSpPr/>
          <p:nvPr/>
        </p:nvSpPr>
        <p:spPr>
          <a:xfrm>
            <a:off x="782432" y="4908591"/>
            <a:ext cx="6096000" cy="400110"/>
          </a:xfrm>
          <a:prstGeom prst="rect">
            <a:avLst/>
          </a:prstGeom>
        </p:spPr>
        <p:txBody>
          <a:bodyPr>
            <a:spAutoFit/>
          </a:bodyPr>
          <a:lstStyle/>
          <a:p>
            <a:pPr lvl="1"/>
            <a:r>
              <a:rPr lang="en-US" sz="2000" dirty="0">
                <a:hlinkClick r:id="rId3"/>
              </a:rPr>
              <a:t>http://spidal-gw.dsc.soic.indiana.edu/</a:t>
            </a:r>
            <a:endParaRPr lang="en-US" sz="2000" dirty="0"/>
          </a:p>
        </p:txBody>
      </p:sp>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0986" y="384252"/>
            <a:ext cx="1797779" cy="144252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4252" y="405786"/>
            <a:ext cx="2102921" cy="1420996"/>
          </a:xfrm>
          <a:prstGeom prst="rect">
            <a:avLst/>
          </a:prstGeom>
        </p:spPr>
      </p:pic>
      <p:sp>
        <p:nvSpPr>
          <p:cNvPr id="8" name="TextBox 7"/>
          <p:cNvSpPr txBox="1"/>
          <p:nvPr/>
        </p:nvSpPr>
        <p:spPr>
          <a:xfrm>
            <a:off x="10467458" y="1993930"/>
            <a:ext cx="680314" cy="369332"/>
          </a:xfrm>
          <a:prstGeom prst="rect">
            <a:avLst/>
          </a:prstGeom>
          <a:noFill/>
        </p:spPr>
        <p:txBody>
          <a:bodyPr wrap="none" rtlCol="0">
            <a:spAutoFit/>
          </a:bodyPr>
          <a:lstStyle/>
          <a:p>
            <a:r>
              <a:rPr lang="en-US" dirty="0"/>
              <a:t>Trees</a:t>
            </a:r>
          </a:p>
        </p:txBody>
      </p:sp>
      <p:sp>
        <p:nvSpPr>
          <p:cNvPr id="9" name="TextBox 8"/>
          <p:cNvSpPr txBox="1"/>
          <p:nvPr/>
        </p:nvSpPr>
        <p:spPr>
          <a:xfrm>
            <a:off x="7813642" y="1992027"/>
            <a:ext cx="1275798" cy="369332"/>
          </a:xfrm>
          <a:prstGeom prst="rect">
            <a:avLst/>
          </a:prstGeom>
          <a:noFill/>
        </p:spPr>
        <p:txBody>
          <a:bodyPr wrap="none" rtlCol="0">
            <a:spAutoFit/>
          </a:bodyPr>
          <a:lstStyle/>
          <a:p>
            <a:r>
              <a:rPr lang="en-US" dirty="0"/>
              <a:t>100k points</a:t>
            </a:r>
          </a:p>
        </p:txBody>
      </p:sp>
      <p:grpSp>
        <p:nvGrpSpPr>
          <p:cNvPr id="10" name="Group 9"/>
          <p:cNvGrpSpPr/>
          <p:nvPr/>
        </p:nvGrpSpPr>
        <p:grpSpPr>
          <a:xfrm>
            <a:off x="7055208" y="2526604"/>
            <a:ext cx="5103930" cy="3515558"/>
            <a:chOff x="5525917" y="3235070"/>
            <a:chExt cx="5103930" cy="3515558"/>
          </a:xfrm>
        </p:grpSpPr>
        <p:sp>
          <p:nvSpPr>
            <p:cNvPr id="11" name="Rectangle 10"/>
            <p:cNvSpPr/>
            <p:nvPr/>
          </p:nvSpPr>
          <p:spPr>
            <a:xfrm>
              <a:off x="6678727" y="4335901"/>
              <a:ext cx="3373515" cy="2414727"/>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ounded Rectangle 11"/>
            <p:cNvSpPr/>
            <p:nvPr/>
          </p:nvSpPr>
          <p:spPr>
            <a:xfrm>
              <a:off x="6803015" y="3235070"/>
              <a:ext cx="3116062" cy="5936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 name="TextBox 12"/>
            <p:cNvSpPr txBox="1"/>
            <p:nvPr/>
          </p:nvSpPr>
          <p:spPr>
            <a:xfrm>
              <a:off x="5525917" y="3268031"/>
              <a:ext cx="1277098" cy="523220"/>
            </a:xfrm>
            <a:prstGeom prst="rect">
              <a:avLst/>
            </a:prstGeom>
            <a:noFill/>
          </p:spPr>
          <p:txBody>
            <a:bodyPr wrap="square" rtlCol="0">
              <a:spAutoFit/>
            </a:bodyPr>
            <a:lstStyle/>
            <a:p>
              <a:pPr algn="ctr"/>
              <a:r>
                <a:rPr lang="en-US" sz="1400" dirty="0"/>
                <a:t>Front end view (Browser)</a:t>
              </a:r>
            </a:p>
          </p:txBody>
        </p:sp>
        <p:sp>
          <p:nvSpPr>
            <p:cNvPr id="14" name="TextBox 13"/>
            <p:cNvSpPr txBox="1"/>
            <p:nvPr/>
          </p:nvSpPr>
          <p:spPr>
            <a:xfrm>
              <a:off x="6882913" y="3298081"/>
              <a:ext cx="2831978" cy="523220"/>
            </a:xfrm>
            <a:prstGeom prst="rect">
              <a:avLst/>
            </a:prstGeom>
            <a:noFill/>
          </p:spPr>
          <p:txBody>
            <a:bodyPr wrap="square" rtlCol="0">
              <a:spAutoFit/>
            </a:bodyPr>
            <a:lstStyle/>
            <a:p>
              <a:pPr algn="ctr"/>
              <a:r>
                <a:rPr lang="en-US" sz="1400" dirty="0"/>
                <a:t>Plot visualization &amp; time series animation (Three.js)</a:t>
              </a:r>
            </a:p>
          </p:txBody>
        </p:sp>
        <p:sp>
          <p:nvSpPr>
            <p:cNvPr id="15" name="Rounded Rectangle 14"/>
            <p:cNvSpPr/>
            <p:nvPr/>
          </p:nvSpPr>
          <p:spPr>
            <a:xfrm>
              <a:off x="6803015" y="4391949"/>
              <a:ext cx="3116062" cy="5232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Rectangle 15"/>
            <p:cNvSpPr/>
            <p:nvPr/>
          </p:nvSpPr>
          <p:spPr>
            <a:xfrm>
              <a:off x="7114290" y="4391949"/>
              <a:ext cx="2493511" cy="523220"/>
            </a:xfrm>
            <a:prstGeom prst="rect">
              <a:avLst/>
            </a:prstGeom>
          </p:spPr>
          <p:txBody>
            <a:bodyPr wrap="square">
              <a:spAutoFit/>
            </a:bodyPr>
            <a:lstStyle/>
            <a:p>
              <a:pPr algn="ctr"/>
              <a:r>
                <a:rPr lang="en-US" sz="1400" dirty="0"/>
                <a:t>Web Request Controllers (Play Framework)</a:t>
              </a:r>
            </a:p>
          </p:txBody>
        </p:sp>
        <p:cxnSp>
          <p:nvCxnSpPr>
            <p:cNvPr id="17" name="Straight Arrow Connector 16"/>
            <p:cNvCxnSpPr/>
            <p:nvPr/>
          </p:nvCxnSpPr>
          <p:spPr>
            <a:xfrm>
              <a:off x="7114290" y="3868629"/>
              <a:ext cx="0" cy="4672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8318693" y="3868629"/>
              <a:ext cx="0" cy="467272"/>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9474270" y="3828698"/>
              <a:ext cx="0" cy="507203"/>
            </a:xfrm>
            <a:prstGeom prst="straightConnector1">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6313457" y="3920160"/>
              <a:ext cx="712054" cy="307777"/>
            </a:xfrm>
            <a:prstGeom prst="rect">
              <a:avLst/>
            </a:prstGeom>
            <a:noFill/>
          </p:spPr>
          <p:txBody>
            <a:bodyPr wrap="none" rtlCol="0">
              <a:spAutoFit/>
            </a:bodyPr>
            <a:lstStyle/>
            <a:p>
              <a:r>
                <a:rPr lang="en-US" sz="1400" dirty="0"/>
                <a:t>Upload</a:t>
              </a:r>
            </a:p>
          </p:txBody>
        </p:sp>
        <p:sp>
          <p:nvSpPr>
            <p:cNvPr id="21" name="Rounded Rectangle 20"/>
            <p:cNvSpPr/>
            <p:nvPr/>
          </p:nvSpPr>
          <p:spPr>
            <a:xfrm>
              <a:off x="6803015" y="5416275"/>
              <a:ext cx="3116062" cy="70934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2" name="Rectangle 21"/>
            <p:cNvSpPr/>
            <p:nvPr/>
          </p:nvSpPr>
          <p:spPr>
            <a:xfrm>
              <a:off x="8084279" y="5463169"/>
              <a:ext cx="1834798" cy="307777"/>
            </a:xfrm>
            <a:prstGeom prst="rect">
              <a:avLst/>
            </a:prstGeom>
          </p:spPr>
          <p:txBody>
            <a:bodyPr wrap="none">
              <a:spAutoFit/>
            </a:bodyPr>
            <a:lstStyle/>
            <a:p>
              <a:pPr algn="ctr"/>
              <a:r>
                <a:rPr lang="en-US" sz="1400" dirty="0"/>
                <a:t>Data Layer (MongoDB)</a:t>
              </a:r>
            </a:p>
          </p:txBody>
        </p:sp>
        <p:sp>
          <p:nvSpPr>
            <p:cNvPr id="23" name="TextBox 22"/>
            <p:cNvSpPr txBox="1"/>
            <p:nvPr/>
          </p:nvSpPr>
          <p:spPr>
            <a:xfrm>
              <a:off x="7627495" y="3928410"/>
              <a:ext cx="1178208" cy="307777"/>
            </a:xfrm>
            <a:prstGeom prst="rect">
              <a:avLst/>
            </a:prstGeom>
            <a:noFill/>
          </p:spPr>
          <p:txBody>
            <a:bodyPr wrap="none" rtlCol="0">
              <a:spAutoFit/>
            </a:bodyPr>
            <a:lstStyle/>
            <a:p>
              <a:r>
                <a:rPr lang="en-US" sz="1400" dirty="0"/>
                <a:t>Request Plots</a:t>
              </a:r>
            </a:p>
          </p:txBody>
        </p:sp>
        <p:sp>
          <p:nvSpPr>
            <p:cNvPr id="24" name="TextBox 23"/>
            <p:cNvSpPr txBox="1"/>
            <p:nvPr/>
          </p:nvSpPr>
          <p:spPr>
            <a:xfrm>
              <a:off x="9474270" y="3868729"/>
              <a:ext cx="1155577" cy="523220"/>
            </a:xfrm>
            <a:prstGeom prst="rect">
              <a:avLst/>
            </a:prstGeom>
            <a:noFill/>
          </p:spPr>
          <p:txBody>
            <a:bodyPr wrap="square" rtlCol="0">
              <a:spAutoFit/>
            </a:bodyPr>
            <a:lstStyle/>
            <a:p>
              <a:r>
                <a:rPr lang="en-US" sz="1400" dirty="0"/>
                <a:t>JSON Format Plots</a:t>
              </a:r>
            </a:p>
          </p:txBody>
        </p:sp>
        <p:grpSp>
          <p:nvGrpSpPr>
            <p:cNvPr id="25" name="Group 24"/>
            <p:cNvGrpSpPr/>
            <p:nvPr/>
          </p:nvGrpSpPr>
          <p:grpSpPr>
            <a:xfrm>
              <a:off x="6850100" y="5479286"/>
              <a:ext cx="1234179" cy="596637"/>
              <a:chOff x="2876182" y="5201094"/>
              <a:chExt cx="1234179" cy="646331"/>
            </a:xfrm>
          </p:grpSpPr>
          <p:sp>
            <p:nvSpPr>
              <p:cNvPr id="33" name="Rounded Rectangle 32"/>
              <p:cNvSpPr/>
              <p:nvPr/>
            </p:nvSpPr>
            <p:spPr>
              <a:xfrm>
                <a:off x="2876182" y="5201094"/>
                <a:ext cx="1212435" cy="64056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4" name="Rectangle 33"/>
              <p:cNvSpPr/>
              <p:nvPr/>
            </p:nvSpPr>
            <p:spPr>
              <a:xfrm>
                <a:off x="2876182" y="5201094"/>
                <a:ext cx="1234179" cy="646331"/>
              </a:xfrm>
              <a:prstGeom prst="rect">
                <a:avLst/>
              </a:prstGeom>
            </p:spPr>
            <p:txBody>
              <a:bodyPr wrap="square">
                <a:spAutoFit/>
              </a:bodyPr>
              <a:lstStyle/>
              <a:p>
                <a:pPr algn="ctr"/>
                <a:r>
                  <a:rPr lang="en-US" sz="1200" dirty="0"/>
                  <a:t>Upload format to JSON Converter</a:t>
                </a:r>
              </a:p>
            </p:txBody>
          </p:sp>
        </p:grpSp>
        <p:cxnSp>
          <p:nvCxnSpPr>
            <p:cNvPr id="26" name="Straight Arrow Connector 25"/>
            <p:cNvCxnSpPr/>
            <p:nvPr/>
          </p:nvCxnSpPr>
          <p:spPr>
            <a:xfrm>
              <a:off x="7116327" y="4915169"/>
              <a:ext cx="0" cy="4672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8333489" y="4949003"/>
              <a:ext cx="0" cy="467272"/>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9474270" y="4895203"/>
              <a:ext cx="0" cy="507203"/>
            </a:xfrm>
            <a:prstGeom prst="straightConnector1">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5690103" y="5108498"/>
              <a:ext cx="855834" cy="307777"/>
            </a:xfrm>
            <a:prstGeom prst="rect">
              <a:avLst/>
            </a:prstGeom>
            <a:noFill/>
          </p:spPr>
          <p:txBody>
            <a:bodyPr wrap="square" rtlCol="0">
              <a:spAutoFit/>
            </a:bodyPr>
            <a:lstStyle/>
            <a:p>
              <a:pPr algn="ctr"/>
              <a:r>
                <a:rPr lang="en-US" sz="1400" dirty="0"/>
                <a:t>Server</a:t>
              </a:r>
            </a:p>
          </p:txBody>
        </p:sp>
        <p:sp>
          <p:nvSpPr>
            <p:cNvPr id="30" name="Can 29"/>
            <p:cNvSpPr/>
            <p:nvPr/>
          </p:nvSpPr>
          <p:spPr>
            <a:xfrm>
              <a:off x="8147981" y="6359627"/>
              <a:ext cx="443884" cy="346612"/>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Rectangle 30"/>
            <p:cNvSpPr/>
            <p:nvPr/>
          </p:nvSpPr>
          <p:spPr>
            <a:xfrm>
              <a:off x="6961856" y="6274857"/>
              <a:ext cx="914417" cy="307777"/>
            </a:xfrm>
            <a:prstGeom prst="rect">
              <a:avLst/>
            </a:prstGeom>
            <a:ln>
              <a:noFill/>
            </a:ln>
          </p:spPr>
          <p:style>
            <a:lnRef idx="1">
              <a:schemeClr val="dk1"/>
            </a:lnRef>
            <a:fillRef idx="0">
              <a:schemeClr val="dk1"/>
            </a:fillRef>
            <a:effectRef idx="0">
              <a:schemeClr val="dk1"/>
            </a:effectRef>
            <a:fontRef idx="minor">
              <a:schemeClr val="tx1"/>
            </a:fontRef>
          </p:style>
          <p:txBody>
            <a:bodyPr wrap="none">
              <a:spAutoFit/>
            </a:bodyPr>
            <a:lstStyle/>
            <a:p>
              <a:r>
                <a:rPr lang="en-US" sz="1400" dirty="0"/>
                <a:t>MongoDB</a:t>
              </a:r>
            </a:p>
          </p:txBody>
        </p:sp>
        <p:cxnSp>
          <p:nvCxnSpPr>
            <p:cNvPr id="32" name="Straight Arrow Connector 31"/>
            <p:cNvCxnSpPr>
              <a:stCxn id="21" idx="2"/>
            </p:cNvCxnSpPr>
            <p:nvPr/>
          </p:nvCxnSpPr>
          <p:spPr>
            <a:xfrm flipH="1">
              <a:off x="8361045" y="6125617"/>
              <a:ext cx="1" cy="234010"/>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6524628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Stock Data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213140"/>
            <a:ext cx="4046838" cy="1478238"/>
          </a:xfrm>
          <a:prstGeom prst="rect">
            <a:avLst/>
          </a:prstGeom>
        </p:spPr>
      </p:pic>
      <p:sp>
        <p:nvSpPr>
          <p:cNvPr id="6" name="Content Placeholder 5"/>
          <p:cNvSpPr>
            <a:spLocks noGrp="1"/>
          </p:cNvSpPr>
          <p:nvPr>
            <p:ph idx="1"/>
          </p:nvPr>
        </p:nvSpPr>
        <p:spPr>
          <a:xfrm>
            <a:off x="838200" y="1401555"/>
            <a:ext cx="10515600" cy="4351338"/>
          </a:xfrm>
        </p:spPr>
        <p:txBody>
          <a:bodyPr>
            <a:normAutofit/>
          </a:bodyPr>
          <a:lstStyle/>
          <a:p>
            <a:r>
              <a:rPr lang="en-US" sz="2400" dirty="0"/>
              <a:t>Data obtained from the Center for Research in Security Prices (CRSP) database through the Wharton Research Data Services (WRDS)</a:t>
            </a:r>
          </a:p>
          <a:p>
            <a:r>
              <a:rPr lang="en-US" sz="2400" dirty="0"/>
              <a:t>Daily stock prices from 2004 to 2015</a:t>
            </a:r>
          </a:p>
          <a:p>
            <a:r>
              <a:rPr lang="en-US" sz="2400" dirty="0"/>
              <a:t>Each segment have multiple stocks with values for each day in that segment</a:t>
            </a:r>
          </a:p>
        </p:txBody>
      </p:sp>
      <mc:AlternateContent xmlns:mc="http://schemas.openxmlformats.org/markup-compatibility/2006" xmlns:a14="http://schemas.microsoft.com/office/drawing/2010/main">
        <mc:Choice Requires="a14">
          <p:sp>
            <p:nvSpPr>
              <p:cNvPr id="7" name="TextBox 6"/>
              <p:cNvSpPr txBox="1"/>
              <p:nvPr/>
            </p:nvSpPr>
            <p:spPr>
              <a:xfrm>
                <a:off x="6642884" y="3852488"/>
                <a:ext cx="2728759" cy="1995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𝑐</m:t>
                          </m:r>
                        </m:e>
                        <m:sub>
                          <m:r>
                            <a:rPr lang="en-US" sz="1200" b="0" i="1" smtClean="0">
                              <a:latin typeface="Cambria Math" panose="02040503050406030204" pitchFamily="18" charset="0"/>
                            </a:rPr>
                            <m:t>𝑖</m:t>
                          </m:r>
                          <m:r>
                            <a:rPr lang="en-US" sz="1200" b="0" i="1" smtClean="0">
                              <a:latin typeface="Cambria Math" panose="02040503050406030204" pitchFamily="18" charset="0"/>
                            </a:rPr>
                            <m:t>,</m:t>
                          </m:r>
                          <m:r>
                            <a:rPr lang="en-US" sz="1200" b="0" i="1" smtClean="0">
                              <a:latin typeface="Cambria Math" panose="02040503050406030204" pitchFamily="18" charset="0"/>
                            </a:rPr>
                            <m:t>𝑗</m:t>
                          </m:r>
                        </m:sub>
                      </m:sSub>
                      <m:r>
                        <a:rPr lang="en-US" sz="1200" b="0" i="1" smtClean="0">
                          <a:latin typeface="Cambria Math" panose="02040503050406030204" pitchFamily="18" charset="0"/>
                        </a:rPr>
                        <m:t> </m:t>
                      </m:r>
                      <m:r>
                        <a:rPr lang="en-US" sz="1200" b="0" i="1" smtClean="0">
                          <a:latin typeface="Cambria Math" panose="02040503050406030204" pitchFamily="18" charset="0"/>
                        </a:rPr>
                        <m:t>𝐶𝑜𝑟𝑟𝑒𝑙𝑎𝑡𝑖𝑜𝑛</m:t>
                      </m:r>
                      <m:r>
                        <a:rPr lang="en-US" sz="1200" b="0" i="1" smtClean="0">
                          <a:latin typeface="Cambria Math" panose="02040503050406030204" pitchFamily="18" charset="0"/>
                        </a:rPr>
                        <m:t> </m:t>
                      </m:r>
                      <m:r>
                        <a:rPr lang="en-US" sz="1200" b="0" i="1" smtClean="0">
                          <a:latin typeface="Cambria Math" panose="02040503050406030204" pitchFamily="18" charset="0"/>
                        </a:rPr>
                        <m:t>𝑏𝑒𝑡𝑤𝑒</m:t>
                      </m:r>
                      <m:r>
                        <a:rPr lang="en-US" sz="1200" b="0" i="1" smtClean="0">
                          <a:latin typeface="Cambria Math" panose="02040503050406030204" pitchFamily="18" charset="0"/>
                        </a:rPr>
                        <m:t> </m:t>
                      </m:r>
                      <m:r>
                        <a:rPr lang="en-US" sz="1200" b="0" i="1" smtClean="0">
                          <a:latin typeface="Cambria Math" panose="02040503050406030204" pitchFamily="18" charset="0"/>
                        </a:rPr>
                        <m:t>𝑡𝑤𝑜</m:t>
                      </m:r>
                      <m:r>
                        <a:rPr lang="en-US" sz="1200" b="0" i="1" smtClean="0">
                          <a:latin typeface="Cambria Math" panose="02040503050406030204" pitchFamily="18" charset="0"/>
                        </a:rPr>
                        <m:t> </m:t>
                      </m:r>
                      <m:r>
                        <a:rPr lang="en-US" sz="1200" b="0" i="1" smtClean="0">
                          <a:latin typeface="Cambria Math" panose="02040503050406030204" pitchFamily="18" charset="0"/>
                        </a:rPr>
                        <m:t>𝑠𝑡𝑜𝑐𝑘𝑠</m:t>
                      </m:r>
                      <m:r>
                        <a:rPr lang="en-US" sz="1200" b="0" i="0" smtClean="0">
                          <a:latin typeface="Cambria Math" panose="02040503050406030204" pitchFamily="18" charset="0"/>
                        </a:rPr>
                        <m:t> </m:t>
                      </m:r>
                      <m:r>
                        <m:rPr>
                          <m:sty m:val="p"/>
                        </m:rPr>
                        <a:rPr lang="en-US" sz="1200" b="0" i="0" smtClean="0">
                          <a:latin typeface="Cambria Math" panose="02040503050406030204" pitchFamily="18" charset="0"/>
                        </a:rPr>
                        <m:t>i</m:t>
                      </m:r>
                      <m:r>
                        <a:rPr lang="en-US" sz="1200" b="0" i="0" smtClean="0">
                          <a:latin typeface="Cambria Math" panose="02040503050406030204" pitchFamily="18" charset="0"/>
                        </a:rPr>
                        <m:t> </m:t>
                      </m:r>
                      <m:r>
                        <m:rPr>
                          <m:sty m:val="p"/>
                        </m:rPr>
                        <a:rPr lang="en-US" sz="1200" b="0" i="0" smtClean="0">
                          <a:latin typeface="Cambria Math" panose="02040503050406030204" pitchFamily="18" charset="0"/>
                        </a:rPr>
                        <m:t>and</m:t>
                      </m:r>
                      <m:r>
                        <a:rPr lang="en-US" sz="1200" b="0" i="0" smtClean="0">
                          <a:latin typeface="Cambria Math" panose="02040503050406030204" pitchFamily="18" charset="0"/>
                        </a:rPr>
                        <m:t> </m:t>
                      </m:r>
                      <m:r>
                        <m:rPr>
                          <m:sty m:val="p"/>
                        </m:rPr>
                        <a:rPr lang="en-US" sz="1200" b="0" i="0" smtClean="0">
                          <a:latin typeface="Cambria Math" panose="02040503050406030204" pitchFamily="18" charset="0"/>
                        </a:rPr>
                        <m:t>j</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6642884" y="3852488"/>
                <a:ext cx="2728759" cy="199542"/>
              </a:xfrm>
              <a:prstGeom prst="rect">
                <a:avLst/>
              </a:prstGeom>
              <a:blipFill rotWithShape="0">
                <a:blip r:embed="rId3"/>
                <a:stretch>
                  <a:fillRect l="-447" r="-1566"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802219" y="4989338"/>
                <a:ext cx="58676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𝐿</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𝑖</m:t>
                          </m:r>
                        </m:e>
                      </m:d>
                      <m:r>
                        <a:rPr lang="en-US" sz="1200" b="0" i="1" smtClean="0">
                          <a:latin typeface="Cambria Math" panose="02040503050406030204" pitchFamily="18" charset="0"/>
                        </a:rPr>
                        <m:t>=1</m:t>
                      </m:r>
                    </m:oMath>
                  </m:oMathPara>
                </a14:m>
                <a:endParaRPr lang="en-US"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2802219" y="4989338"/>
                <a:ext cx="586763" cy="184666"/>
              </a:xfrm>
              <a:prstGeom prst="rect">
                <a:avLst/>
              </a:prstGeom>
              <a:blipFill rotWithShape="0">
                <a:blip r:embed="rId4"/>
                <a:stretch>
                  <a:fillRect l="-6250" r="-6250"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689949" y="4248185"/>
                <a:ext cx="1614866" cy="200439"/>
              </a:xfrm>
              <a:prstGeom prst="rect">
                <a:avLst/>
              </a:prstGeom>
              <a:noFill/>
            </p:spPr>
            <p:txBody>
              <a:bodyPr wrap="none" lIns="0" tIns="0" rIns="0" bIns="0" rtlCol="0">
                <a:spAutoFit/>
              </a:bodyPr>
              <a:lstStyle/>
              <a:p>
                <a14:m>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𝑠</m:t>
                        </m:r>
                      </m:e>
                      <m:sub>
                        <m:r>
                          <a:rPr lang="en-US" sz="1200" b="0" i="1" smtClean="0">
                            <a:latin typeface="Cambria Math" panose="02040503050406030204" pitchFamily="18" charset="0"/>
                          </a:rPr>
                          <m:t>𝑖</m:t>
                        </m:r>
                        <m:r>
                          <a:rPr lang="en-US" sz="1200" b="0" i="1" smtClean="0">
                            <a:latin typeface="Cambria Math" panose="02040503050406030204" pitchFamily="18" charset="0"/>
                          </a:rPr>
                          <m:t>,</m:t>
                        </m:r>
                        <m:r>
                          <a:rPr lang="en-US" sz="1200" b="0" i="1" smtClean="0">
                            <a:latin typeface="Cambria Math" panose="02040503050406030204" pitchFamily="18" charset="0"/>
                          </a:rPr>
                          <m:t>𝑘</m:t>
                        </m:r>
                      </m:sub>
                    </m:sSub>
                    <m:r>
                      <a:rPr lang="en-US" sz="1200" b="0" i="1" smtClean="0">
                        <a:latin typeface="Cambria Math" panose="02040503050406030204" pitchFamily="18" charset="0"/>
                      </a:rPr>
                      <m:t> </m:t>
                    </m:r>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𝑘</m:t>
                        </m:r>
                      </m:e>
                      <m:sup>
                        <m:r>
                          <a:rPr lang="en-US" sz="1200" b="0" i="1" smtClean="0">
                            <a:latin typeface="Cambria Math" panose="02040503050406030204" pitchFamily="18" charset="0"/>
                          </a:rPr>
                          <m:t>𝑡h</m:t>
                        </m:r>
                      </m:sup>
                    </m:sSup>
                    <m:r>
                      <a:rPr lang="en-US" sz="1200" b="0" i="1" smtClean="0">
                        <a:latin typeface="Cambria Math" panose="02040503050406030204" pitchFamily="18" charset="0"/>
                      </a:rPr>
                      <m:t> </m:t>
                    </m:r>
                    <m:r>
                      <a:rPr lang="en-US" sz="1200" b="0" i="1" smtClean="0">
                        <a:latin typeface="Cambria Math" panose="02040503050406030204" pitchFamily="18" charset="0"/>
                      </a:rPr>
                      <m:t>𝑣𝑎𝑙𝑢𝑒</m:t>
                    </m:r>
                    <m:r>
                      <a:rPr lang="en-US" sz="1200" b="0" i="1" smtClean="0">
                        <a:latin typeface="Cambria Math" panose="02040503050406030204" pitchFamily="18" charset="0"/>
                      </a:rPr>
                      <m:t> </m:t>
                    </m:r>
                    <m:r>
                      <a:rPr lang="en-US" sz="1200" b="0" i="1" smtClean="0">
                        <a:latin typeface="Cambria Math" panose="02040503050406030204" pitchFamily="18" charset="0"/>
                      </a:rPr>
                      <m:t>𝑜𝑓</m:t>
                    </m:r>
                    <m:r>
                      <a:rPr lang="en-US" sz="1200" b="0" i="1" smtClean="0">
                        <a:latin typeface="Cambria Math" panose="02040503050406030204" pitchFamily="18" charset="0"/>
                      </a:rPr>
                      <m:t> </m:t>
                    </m:r>
                    <m:r>
                      <a:rPr lang="en-US" sz="1200" b="0" i="1" smtClean="0">
                        <a:latin typeface="Cambria Math" panose="02040503050406030204" pitchFamily="18" charset="0"/>
                      </a:rPr>
                      <m:t>𝑠𝑡𝑜𝑐𝑘</m:t>
                    </m:r>
                    <m:r>
                      <a:rPr lang="en-US" sz="1200" b="0" i="1" smtClean="0">
                        <a:latin typeface="Cambria Math" panose="02040503050406030204" pitchFamily="18" charset="0"/>
                      </a:rPr>
                      <m:t> </m:t>
                    </m:r>
                    <m:r>
                      <a:rPr lang="en-US" sz="1200" b="0" i="1" smtClean="0">
                        <a:latin typeface="Cambria Math" panose="02040503050406030204" pitchFamily="18" charset="0"/>
                      </a:rPr>
                      <m:t>𝑖</m:t>
                    </m:r>
                  </m:oMath>
                </a14:m>
                <a:r>
                  <a:rPr lang="en-US" sz="1200" dirty="0"/>
                  <a:t> </a:t>
                </a:r>
              </a:p>
            </p:txBody>
          </p:sp>
        </mc:Choice>
        <mc:Fallback xmlns="">
          <p:sp>
            <p:nvSpPr>
              <p:cNvPr id="9" name="TextBox 8"/>
              <p:cNvSpPr txBox="1">
                <a:spLocks noRot="1" noChangeAspect="1" noMove="1" noResize="1" noEditPoints="1" noAdjustHandles="1" noChangeArrowheads="1" noChangeShapeType="1" noTextEdit="1"/>
              </p:cNvSpPr>
              <p:nvPr/>
            </p:nvSpPr>
            <p:spPr>
              <a:xfrm>
                <a:off x="6689949" y="4248185"/>
                <a:ext cx="1614866" cy="200439"/>
              </a:xfrm>
              <a:prstGeom prst="rect">
                <a:avLst/>
              </a:prstGeom>
              <a:blipFill rotWithShape="0">
                <a:blip r:embed="rId5"/>
                <a:stretch>
                  <a:fillRect l="-2264" r="-377" b="-27273"/>
                </a:stretch>
              </a:blipFill>
            </p:spPr>
            <p:txBody>
              <a:bodyPr/>
              <a:lstStyle/>
              <a:p>
                <a:r>
                  <a:rPr lang="en-US">
                    <a:noFill/>
                  </a:rPr>
                  <a:t> </a:t>
                </a:r>
              </a:p>
            </p:txBody>
          </p:sp>
        </mc:Fallback>
      </mc:AlternateContent>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5324" y="4859717"/>
            <a:ext cx="2035848" cy="443907"/>
          </a:xfrm>
          <a:prstGeom prst="rect">
            <a:avLst/>
          </a:prstGeom>
        </p:spPr>
      </p:pic>
      <p:sp>
        <p:nvSpPr>
          <p:cNvPr id="11" name="TextBox 10"/>
          <p:cNvSpPr txBox="1"/>
          <p:nvPr/>
        </p:nvSpPr>
        <p:spPr>
          <a:xfrm>
            <a:off x="3609652" y="4894901"/>
            <a:ext cx="341760" cy="307777"/>
          </a:xfrm>
          <a:prstGeom prst="rect">
            <a:avLst/>
          </a:prstGeom>
          <a:noFill/>
        </p:spPr>
        <p:txBody>
          <a:bodyPr wrap="none" rtlCol="0">
            <a:spAutoFit/>
          </a:bodyPr>
          <a:lstStyle/>
          <a:p>
            <a:r>
              <a:rPr lang="en-US" sz="1400" dirty="0"/>
              <a:t>or</a:t>
            </a:r>
          </a:p>
        </p:txBody>
      </p:sp>
      <mc:AlternateContent xmlns:mc="http://schemas.openxmlformats.org/markup-compatibility/2006" xmlns:a14="http://schemas.microsoft.com/office/drawing/2010/main">
        <mc:Choice Requires="a14">
          <p:sp>
            <p:nvSpPr>
              <p:cNvPr id="12" name="TextBox 11"/>
              <p:cNvSpPr txBox="1"/>
              <p:nvPr/>
            </p:nvSpPr>
            <p:spPr>
              <a:xfrm>
                <a:off x="6642884" y="3377682"/>
                <a:ext cx="2548968" cy="1995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𝑑</m:t>
                          </m:r>
                        </m:e>
                        <m:sub>
                          <m:r>
                            <a:rPr lang="en-US" sz="1200" b="0" i="1" smtClean="0">
                              <a:latin typeface="Cambria Math" panose="02040503050406030204" pitchFamily="18" charset="0"/>
                            </a:rPr>
                            <m:t>𝑖</m:t>
                          </m:r>
                          <m:r>
                            <a:rPr lang="en-US" sz="1200" b="0" i="1" smtClean="0">
                              <a:latin typeface="Cambria Math" panose="02040503050406030204" pitchFamily="18" charset="0"/>
                            </a:rPr>
                            <m:t>,</m:t>
                          </m:r>
                          <m:r>
                            <a:rPr lang="en-US" sz="1200" b="0" i="1" smtClean="0">
                              <a:latin typeface="Cambria Math" panose="02040503050406030204" pitchFamily="18" charset="0"/>
                            </a:rPr>
                            <m:t>𝑗</m:t>
                          </m:r>
                        </m:sub>
                      </m:sSub>
                      <m:r>
                        <a:rPr lang="en-US" sz="1200" b="0" i="1" smtClean="0">
                          <a:latin typeface="Cambria Math" panose="02040503050406030204" pitchFamily="18" charset="0"/>
                        </a:rPr>
                        <m:t> </m:t>
                      </m:r>
                      <m:r>
                        <a:rPr lang="en-US" sz="1200" b="0" i="1" smtClean="0">
                          <a:latin typeface="Cambria Math" panose="02040503050406030204" pitchFamily="18" charset="0"/>
                        </a:rPr>
                        <m:t>𝐷𝑖𝑠𝑡𝑎𝑛𝑐𝑒</m:t>
                      </m:r>
                      <m:r>
                        <a:rPr lang="en-US" sz="1200" b="0" i="1" smtClean="0">
                          <a:latin typeface="Cambria Math" panose="02040503050406030204" pitchFamily="18" charset="0"/>
                        </a:rPr>
                        <m:t> </m:t>
                      </m:r>
                      <m:r>
                        <a:rPr lang="en-US" sz="1200" b="0" i="1" smtClean="0">
                          <a:latin typeface="Cambria Math" panose="02040503050406030204" pitchFamily="18" charset="0"/>
                        </a:rPr>
                        <m:t>𝑏𝑒𝑡𝑤𝑒</m:t>
                      </m:r>
                      <m:r>
                        <a:rPr lang="en-US" sz="1200" b="0" i="1" smtClean="0">
                          <a:latin typeface="Cambria Math" panose="02040503050406030204" pitchFamily="18" charset="0"/>
                        </a:rPr>
                        <m:t> </m:t>
                      </m:r>
                      <m:r>
                        <a:rPr lang="en-US" sz="1200" b="0" i="1" smtClean="0">
                          <a:latin typeface="Cambria Math" panose="02040503050406030204" pitchFamily="18" charset="0"/>
                        </a:rPr>
                        <m:t>𝑡𝑤𝑜</m:t>
                      </m:r>
                      <m:r>
                        <a:rPr lang="en-US" sz="1200" b="0" i="1" smtClean="0">
                          <a:latin typeface="Cambria Math" panose="02040503050406030204" pitchFamily="18" charset="0"/>
                        </a:rPr>
                        <m:t> </m:t>
                      </m:r>
                      <m:r>
                        <a:rPr lang="en-US" sz="1200" b="0" i="1" smtClean="0">
                          <a:latin typeface="Cambria Math" panose="02040503050406030204" pitchFamily="18" charset="0"/>
                        </a:rPr>
                        <m:t>𝑠𝑡𝑜𝑐𝑘𝑠</m:t>
                      </m:r>
                      <m:r>
                        <a:rPr lang="en-US" sz="1200" b="0" i="0" smtClean="0">
                          <a:latin typeface="Cambria Math" panose="02040503050406030204" pitchFamily="18" charset="0"/>
                        </a:rPr>
                        <m:t> </m:t>
                      </m:r>
                      <m:r>
                        <m:rPr>
                          <m:sty m:val="p"/>
                        </m:rPr>
                        <a:rPr lang="en-US" sz="1200" b="0" i="0" smtClean="0">
                          <a:latin typeface="Cambria Math" panose="02040503050406030204" pitchFamily="18" charset="0"/>
                        </a:rPr>
                        <m:t>i</m:t>
                      </m:r>
                      <m:r>
                        <a:rPr lang="en-US" sz="1200" b="0" i="0" smtClean="0">
                          <a:latin typeface="Cambria Math" panose="02040503050406030204" pitchFamily="18" charset="0"/>
                        </a:rPr>
                        <m:t> </m:t>
                      </m:r>
                      <m:r>
                        <m:rPr>
                          <m:sty m:val="p"/>
                        </m:rPr>
                        <a:rPr lang="en-US" sz="1200" b="0" i="0" smtClean="0">
                          <a:latin typeface="Cambria Math" panose="02040503050406030204" pitchFamily="18" charset="0"/>
                        </a:rPr>
                        <m:t>and</m:t>
                      </m:r>
                      <m:r>
                        <a:rPr lang="en-US" sz="1200" b="0" i="0" smtClean="0">
                          <a:latin typeface="Cambria Math" panose="02040503050406030204" pitchFamily="18" charset="0"/>
                        </a:rPr>
                        <m:t> </m:t>
                      </m:r>
                      <m:r>
                        <m:rPr>
                          <m:sty m:val="p"/>
                        </m:rPr>
                        <a:rPr lang="en-US" sz="1200" b="0" i="0" smtClean="0">
                          <a:latin typeface="Cambria Math" panose="02040503050406030204" pitchFamily="18" charset="0"/>
                        </a:rPr>
                        <m:t>j</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6642884" y="3377682"/>
                <a:ext cx="2548968" cy="199542"/>
              </a:xfrm>
              <a:prstGeom prst="rect">
                <a:avLst/>
              </a:prstGeom>
              <a:blipFill rotWithShape="0">
                <a:blip r:embed="rId7"/>
                <a:stretch>
                  <a:fillRect l="-1196" r="-1675" b="-27273"/>
                </a:stretch>
              </a:blipFill>
            </p:spPr>
            <p:txBody>
              <a:bodyPr/>
              <a:lstStyle/>
              <a:p>
                <a:r>
                  <a:rPr lang="en-US">
                    <a:noFill/>
                  </a:rPr>
                  <a:t> </a:t>
                </a:r>
              </a:p>
            </p:txBody>
          </p:sp>
        </mc:Fallback>
      </mc:AlternateContent>
    </p:spTree>
    <p:extLst>
      <p:ext uri="{BB962C8B-B14F-4D97-AF65-F5344CB8AC3E}">
        <p14:creationId xmlns:p14="http://schemas.microsoft.com/office/powerpoint/2010/main" val="13344538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81" y="247333"/>
            <a:ext cx="12021519" cy="753134"/>
          </a:xfrm>
        </p:spPr>
        <p:txBody>
          <a:bodyPr>
            <a:normAutofit fontScale="90000"/>
          </a:bodyPr>
          <a:lstStyle/>
          <a:p>
            <a:pPr algn="ctr"/>
            <a:r>
              <a:rPr lang="en-US" b="1" dirty="0"/>
              <a:t>HPC Runtime versus ABDS distributed Computing Model on Data Analytics</a:t>
            </a:r>
          </a:p>
        </p:txBody>
      </p:sp>
      <p:sp>
        <p:nvSpPr>
          <p:cNvPr id="9" name="Slide Number Placeholder 8">
            <a:extLst>
              <a:ext uri="{FF2B5EF4-FFF2-40B4-BE49-F238E27FC236}">
                <a16:creationId xmlns:a16="http://schemas.microsoft.com/office/drawing/2014/main" id="{02E75A58-AEB7-42B6-9E1E-21968A9E5B6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64</a:t>
            </a:fld>
            <a:endParaRPr lang="en-US">
              <a:solidFill>
                <a:prstClr val="black">
                  <a:tint val="75000"/>
                </a:prstClr>
              </a:solidFill>
            </a:endParaRPr>
          </a:p>
        </p:txBody>
      </p:sp>
      <p:pic>
        <p:nvPicPr>
          <p:cNvPr id="114" name="Picture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56112"/>
            <a:ext cx="6312976" cy="5132846"/>
          </a:xfrm>
          <a:prstGeom prst="rect">
            <a:avLst/>
          </a:prstGeom>
        </p:spPr>
      </p:pic>
      <p:sp>
        <p:nvSpPr>
          <p:cNvPr id="6" name="Rectangle 5"/>
          <p:cNvSpPr/>
          <p:nvPr/>
        </p:nvSpPr>
        <p:spPr>
          <a:xfrm>
            <a:off x="1676401" y="1177898"/>
            <a:ext cx="5691285" cy="369332"/>
          </a:xfrm>
          <a:prstGeom prst="rect">
            <a:avLst/>
          </a:prstGeom>
        </p:spPr>
        <p:txBody>
          <a:bodyPr wrap="square">
            <a:spAutoFit/>
          </a:bodyPr>
          <a:lstStyle/>
          <a:p>
            <a:endParaRPr lang="en-US" dirty="0"/>
          </a:p>
        </p:txBody>
      </p:sp>
      <p:sp>
        <p:nvSpPr>
          <p:cNvPr id="7" name="TextBox 6"/>
          <p:cNvSpPr txBox="1"/>
          <p:nvPr/>
        </p:nvSpPr>
        <p:spPr>
          <a:xfrm>
            <a:off x="6382718" y="1443232"/>
            <a:ext cx="5589723" cy="1938992"/>
          </a:xfrm>
          <a:prstGeom prst="rect">
            <a:avLst/>
          </a:prstGeom>
          <a:noFill/>
        </p:spPr>
        <p:txBody>
          <a:bodyPr wrap="square" rtlCol="0">
            <a:spAutoFit/>
          </a:bodyPr>
          <a:lstStyle/>
          <a:p>
            <a:r>
              <a:rPr lang="en-US" sz="2400" b="1" dirty="0"/>
              <a:t>Hadoop</a:t>
            </a:r>
            <a:r>
              <a:rPr lang="en-US" sz="2400" dirty="0"/>
              <a:t> writes to disk and is</a:t>
            </a:r>
            <a:r>
              <a:rPr lang="en-US" sz="2400" b="1" dirty="0"/>
              <a:t> slowest</a:t>
            </a:r>
            <a:r>
              <a:rPr lang="en-US" sz="2400" dirty="0"/>
              <a:t>; </a:t>
            </a:r>
            <a:r>
              <a:rPr lang="en-US" sz="2400" b="1" dirty="0"/>
              <a:t>Spark </a:t>
            </a:r>
            <a:r>
              <a:rPr lang="en-US" sz="2400" dirty="0"/>
              <a:t>and </a:t>
            </a:r>
            <a:r>
              <a:rPr lang="en-US" sz="2400" b="1" dirty="0"/>
              <a:t>Flink</a:t>
            </a:r>
            <a:r>
              <a:rPr lang="en-US" sz="2400" dirty="0"/>
              <a:t> spawn many processes and do not support </a:t>
            </a:r>
            <a:r>
              <a:rPr lang="en-US" sz="2400" dirty="0" err="1"/>
              <a:t>AllReduce</a:t>
            </a:r>
            <a:r>
              <a:rPr lang="en-US" sz="2400" dirty="0"/>
              <a:t> directly; </a:t>
            </a:r>
            <a:br>
              <a:rPr lang="en-US" sz="2400" dirty="0"/>
            </a:br>
            <a:r>
              <a:rPr lang="en-US" sz="2400" b="1" dirty="0"/>
              <a:t>MPI</a:t>
            </a:r>
            <a:r>
              <a:rPr lang="en-US" sz="2400" dirty="0"/>
              <a:t> does in-place combined reduce/broadcast and is </a:t>
            </a:r>
            <a:r>
              <a:rPr lang="en-US" sz="2400" b="1" dirty="0"/>
              <a:t>fastest</a:t>
            </a:r>
          </a:p>
        </p:txBody>
      </p:sp>
      <p:sp>
        <p:nvSpPr>
          <p:cNvPr id="3" name="TextBox 2">
            <a:extLst>
              <a:ext uri="{FF2B5EF4-FFF2-40B4-BE49-F238E27FC236}">
                <a16:creationId xmlns:a16="http://schemas.microsoft.com/office/drawing/2014/main" id="{90427890-5E06-4454-9AD7-685835A514CE}"/>
              </a:ext>
            </a:extLst>
          </p:cNvPr>
          <p:cNvSpPr txBox="1"/>
          <p:nvPr/>
        </p:nvSpPr>
        <p:spPr>
          <a:xfrm>
            <a:off x="6726264" y="3744321"/>
            <a:ext cx="5315919" cy="2308324"/>
          </a:xfrm>
          <a:prstGeom prst="rect">
            <a:avLst/>
          </a:prstGeom>
          <a:noFill/>
        </p:spPr>
        <p:txBody>
          <a:bodyPr wrap="square" rtlCol="0">
            <a:spAutoFit/>
          </a:bodyPr>
          <a:lstStyle/>
          <a:p>
            <a:r>
              <a:rPr lang="en-US" sz="2400" dirty="0"/>
              <a:t>Need Polymorphic Reduction capability choosing best implementation</a:t>
            </a:r>
            <a:br>
              <a:rPr lang="en-US" sz="2400" dirty="0"/>
            </a:br>
            <a:endParaRPr lang="en-US" sz="2400" dirty="0"/>
          </a:p>
          <a:p>
            <a:r>
              <a:rPr lang="en-US" sz="2400" dirty="0"/>
              <a:t>Use HPC  architecture with</a:t>
            </a:r>
          </a:p>
          <a:p>
            <a:pPr lvl="1"/>
            <a:r>
              <a:rPr lang="en-US" sz="2400" dirty="0"/>
              <a:t>Mutable model</a:t>
            </a:r>
          </a:p>
          <a:p>
            <a:pPr lvl="1"/>
            <a:r>
              <a:rPr lang="en-US" sz="2400" dirty="0"/>
              <a:t>Immutable data</a:t>
            </a:r>
          </a:p>
        </p:txBody>
      </p:sp>
    </p:spTree>
    <p:extLst>
      <p:ext uri="{BB962C8B-B14F-4D97-AF65-F5344CB8AC3E}">
        <p14:creationId xmlns:p14="http://schemas.microsoft.com/office/powerpoint/2010/main" val="1221905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Streaming Application</a:t>
            </a:r>
          </a:p>
        </p:txBody>
      </p:sp>
      <p:sp>
        <p:nvSpPr>
          <p:cNvPr id="5" name="TextBox 4"/>
          <p:cNvSpPr txBox="1"/>
          <p:nvPr/>
        </p:nvSpPr>
        <p:spPr>
          <a:xfrm>
            <a:off x="1571648" y="3234335"/>
            <a:ext cx="1245919" cy="369332"/>
          </a:xfrm>
          <a:prstGeom prst="rect">
            <a:avLst/>
          </a:prstGeom>
          <a:noFill/>
        </p:spPr>
        <p:txBody>
          <a:bodyPr wrap="none" rtlCol="0">
            <a:spAutoFit/>
          </a:bodyPr>
          <a:lstStyle/>
          <a:p>
            <a:r>
              <a:rPr lang="en-US" dirty="0"/>
              <a:t>User Graph</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06000"/>
            <a:ext cx="2712816" cy="35614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6781" y="2163411"/>
            <a:ext cx="3131431" cy="1624081"/>
          </a:xfrm>
          <a:prstGeom prst="rect">
            <a:avLst/>
          </a:prstGeom>
        </p:spPr>
      </p:pic>
      <p:sp>
        <p:nvSpPr>
          <p:cNvPr id="8" name="TextBox 7"/>
          <p:cNvSpPr txBox="1"/>
          <p:nvPr/>
        </p:nvSpPr>
        <p:spPr>
          <a:xfrm>
            <a:off x="5098926" y="3938861"/>
            <a:ext cx="1727139" cy="369332"/>
          </a:xfrm>
          <a:prstGeom prst="rect">
            <a:avLst/>
          </a:prstGeom>
          <a:noFill/>
        </p:spPr>
        <p:txBody>
          <a:bodyPr wrap="none" rtlCol="0">
            <a:spAutoFit/>
          </a:bodyPr>
          <a:lstStyle/>
          <a:p>
            <a:r>
              <a:rPr lang="en-US" dirty="0"/>
              <a:t>Execution Graph</a:t>
            </a:r>
          </a:p>
        </p:txBody>
      </p:sp>
      <p:sp>
        <p:nvSpPr>
          <p:cNvPr id="9" name="Right Arrow 8"/>
          <p:cNvSpPr/>
          <p:nvPr/>
        </p:nvSpPr>
        <p:spPr>
          <a:xfrm>
            <a:off x="3695446" y="2735108"/>
            <a:ext cx="556905" cy="4270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p:cNvSpPr txBox="1"/>
          <p:nvPr/>
        </p:nvSpPr>
        <p:spPr>
          <a:xfrm>
            <a:off x="1832678" y="4311165"/>
            <a:ext cx="4495398" cy="369332"/>
          </a:xfrm>
          <a:prstGeom prst="rect">
            <a:avLst/>
          </a:prstGeom>
          <a:noFill/>
        </p:spPr>
        <p:txBody>
          <a:bodyPr wrap="none" rtlCol="0">
            <a:spAutoFit/>
          </a:bodyPr>
          <a:lstStyle/>
          <a:p>
            <a:r>
              <a:rPr lang="en-US" dirty="0"/>
              <a:t>User graph is converted to an execution graph</a:t>
            </a:r>
          </a:p>
        </p:txBody>
      </p:sp>
      <p:cxnSp>
        <p:nvCxnSpPr>
          <p:cNvPr id="11" name="Straight Arrow Connector 10"/>
          <p:cNvCxnSpPr/>
          <p:nvPr/>
        </p:nvCxnSpPr>
        <p:spPr>
          <a:xfrm>
            <a:off x="9010835" y="1324924"/>
            <a:ext cx="914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916932" y="1380360"/>
            <a:ext cx="1771126" cy="369332"/>
          </a:xfrm>
          <a:prstGeom prst="rect">
            <a:avLst/>
          </a:prstGeom>
          <a:noFill/>
        </p:spPr>
        <p:txBody>
          <a:bodyPr wrap="none" rtlCol="0">
            <a:spAutoFit/>
          </a:bodyPr>
          <a:lstStyle/>
          <a:p>
            <a:r>
              <a:rPr lang="en-US" dirty="0"/>
              <a:t>Stream of events</a:t>
            </a:r>
          </a:p>
        </p:txBody>
      </p:sp>
      <p:sp>
        <p:nvSpPr>
          <p:cNvPr id="16" name="Rounded Rectangle 15"/>
          <p:cNvSpPr/>
          <p:nvPr/>
        </p:nvSpPr>
        <p:spPr>
          <a:xfrm>
            <a:off x="9010835" y="2284724"/>
            <a:ext cx="852256" cy="36811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TextBox 16"/>
          <p:cNvSpPr txBox="1"/>
          <p:nvPr/>
        </p:nvSpPr>
        <p:spPr>
          <a:xfrm>
            <a:off x="8916932" y="2651380"/>
            <a:ext cx="2242280" cy="369332"/>
          </a:xfrm>
          <a:prstGeom prst="rect">
            <a:avLst/>
          </a:prstGeom>
          <a:noFill/>
        </p:spPr>
        <p:txBody>
          <a:bodyPr wrap="none" rtlCol="0">
            <a:spAutoFit/>
          </a:bodyPr>
          <a:lstStyle/>
          <a:p>
            <a:r>
              <a:rPr lang="en-US" dirty="0"/>
              <a:t>Event processing logic</a:t>
            </a:r>
          </a:p>
        </p:txBody>
      </p:sp>
      <p:pic>
        <p:nvPicPr>
          <p:cNvPr id="13" name="Picture 12"/>
          <p:cNvPicPr/>
          <p:nvPr/>
        </p:nvPicPr>
        <p:blipFill>
          <a:blip r:embed="rId4">
            <a:extLst>
              <a:ext uri="{28A0092B-C50C-407E-A947-70E740481C1C}">
                <a14:useLocalDpi xmlns:a14="http://schemas.microsoft.com/office/drawing/2010/main" val="0"/>
              </a:ext>
            </a:extLst>
          </a:blip>
          <a:stretch>
            <a:fillRect/>
          </a:stretch>
        </p:blipFill>
        <p:spPr>
          <a:xfrm>
            <a:off x="7844614" y="3727079"/>
            <a:ext cx="3433271" cy="1471002"/>
          </a:xfrm>
          <a:prstGeom prst="rect">
            <a:avLst/>
          </a:prstGeom>
        </p:spPr>
      </p:pic>
      <p:sp>
        <p:nvSpPr>
          <p:cNvPr id="3" name="TextBox 2"/>
          <p:cNvSpPr txBox="1"/>
          <p:nvPr/>
        </p:nvSpPr>
        <p:spPr>
          <a:xfrm>
            <a:off x="1041258" y="5343906"/>
            <a:ext cx="5019516" cy="369332"/>
          </a:xfrm>
          <a:prstGeom prst="rect">
            <a:avLst/>
          </a:prstGeom>
          <a:noFill/>
        </p:spPr>
        <p:txBody>
          <a:bodyPr wrap="none" rtlCol="0">
            <a:spAutoFit/>
          </a:bodyPr>
          <a:lstStyle/>
          <a:p>
            <a:r>
              <a:rPr lang="en-US" dirty="0"/>
              <a:t>Broadcast, Round Robin, Direct, Stream Partitioning</a:t>
            </a:r>
          </a:p>
        </p:txBody>
      </p:sp>
      <p:sp>
        <p:nvSpPr>
          <p:cNvPr id="4" name="TextBox 3"/>
          <p:cNvSpPr txBox="1"/>
          <p:nvPr/>
        </p:nvSpPr>
        <p:spPr>
          <a:xfrm>
            <a:off x="1041258" y="4903220"/>
            <a:ext cx="2593723" cy="369332"/>
          </a:xfrm>
          <a:prstGeom prst="rect">
            <a:avLst/>
          </a:prstGeom>
          <a:noFill/>
        </p:spPr>
        <p:txBody>
          <a:bodyPr wrap="none" rtlCol="0">
            <a:spAutoFit/>
          </a:bodyPr>
          <a:lstStyle/>
          <a:p>
            <a:r>
              <a:rPr lang="en-US" b="1" dirty="0"/>
              <a:t>Communication methods</a:t>
            </a:r>
          </a:p>
        </p:txBody>
      </p:sp>
    </p:spTree>
    <p:extLst>
      <p:ext uri="{BB962C8B-B14F-4D97-AF65-F5344CB8AC3E}">
        <p14:creationId xmlns:p14="http://schemas.microsoft.com/office/powerpoint/2010/main" val="23467608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Algorithms for broadcast</a:t>
            </a:r>
          </a:p>
        </p:txBody>
      </p:sp>
      <p:sp>
        <p:nvSpPr>
          <p:cNvPr id="12" name="Rectangle 11"/>
          <p:cNvSpPr/>
          <p:nvPr/>
        </p:nvSpPr>
        <p:spPr>
          <a:xfrm>
            <a:off x="2142944" y="4459989"/>
            <a:ext cx="7395920" cy="954107"/>
          </a:xfrm>
          <a:prstGeom prst="rect">
            <a:avLst/>
          </a:prstGeom>
        </p:spPr>
        <p:txBody>
          <a:bodyPr wrap="square">
            <a:spAutoFit/>
          </a:bodyPr>
          <a:lstStyle/>
          <a:p>
            <a:pPr algn="ctr"/>
            <a:r>
              <a:rPr lang="en-US" sz="1400" dirty="0"/>
              <a:t>Example broadcasting communications for each algorithm in a 4 node cluster with each machine having 4 workers. The outer green boxes show cluster machines and inner small boxes show workers. The top box displays the broadcasting worker and arrows illustrate the communication among the workers</a:t>
            </a:r>
          </a:p>
        </p:txBody>
      </p:sp>
      <p:grpSp>
        <p:nvGrpSpPr>
          <p:cNvPr id="14" name="Group 13"/>
          <p:cNvGrpSpPr/>
          <p:nvPr/>
        </p:nvGrpSpPr>
        <p:grpSpPr>
          <a:xfrm>
            <a:off x="1942567" y="2184340"/>
            <a:ext cx="8023667" cy="1947562"/>
            <a:chOff x="628672" y="2379649"/>
            <a:chExt cx="8023667" cy="1947562"/>
          </a:xfrm>
        </p:grpSpPr>
        <p:sp>
          <p:nvSpPr>
            <p:cNvPr id="119" name="Rectangle 118"/>
            <p:cNvSpPr/>
            <p:nvPr/>
          </p:nvSpPr>
          <p:spPr>
            <a:xfrm>
              <a:off x="6725791" y="2660955"/>
              <a:ext cx="934720" cy="682752"/>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0" name="Rounded Rectangle 119"/>
            <p:cNvSpPr/>
            <p:nvPr/>
          </p:nvSpPr>
          <p:spPr>
            <a:xfrm>
              <a:off x="6839583" y="274528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1" name="Rounded Rectangle 120"/>
            <p:cNvSpPr/>
            <p:nvPr/>
          </p:nvSpPr>
          <p:spPr>
            <a:xfrm>
              <a:off x="7262239" y="2744269"/>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2" name="Rounded Rectangle 121"/>
            <p:cNvSpPr/>
            <p:nvPr/>
          </p:nvSpPr>
          <p:spPr>
            <a:xfrm>
              <a:off x="6839583" y="307110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3" name="Rounded Rectangle 122"/>
            <p:cNvSpPr/>
            <p:nvPr/>
          </p:nvSpPr>
          <p:spPr>
            <a:xfrm>
              <a:off x="7262239" y="305008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143" name="Straight Arrow Connector 142"/>
            <p:cNvCxnSpPr>
              <a:stCxn id="187" idx="2"/>
              <a:endCxn id="121" idx="0"/>
            </p:cNvCxnSpPr>
            <p:nvPr/>
          </p:nvCxnSpPr>
          <p:spPr>
            <a:xfrm flipH="1">
              <a:off x="7408543" y="2572046"/>
              <a:ext cx="279026" cy="172223"/>
            </a:xfrm>
            <a:prstGeom prst="straightConnector1">
              <a:avLst/>
            </a:prstGeom>
            <a:ln w="6350">
              <a:solidFill>
                <a:schemeClr val="tx1">
                  <a:lumMod val="85000"/>
                  <a:lumOff val="1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121" idx="1"/>
              <a:endCxn id="120" idx="3"/>
            </p:cNvCxnSpPr>
            <p:nvPr/>
          </p:nvCxnSpPr>
          <p:spPr>
            <a:xfrm flipH="1">
              <a:off x="7132191" y="2854505"/>
              <a:ext cx="130048" cy="1015"/>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endCxn id="123" idx="1"/>
            </p:cNvCxnSpPr>
            <p:nvPr/>
          </p:nvCxnSpPr>
          <p:spPr>
            <a:xfrm flipV="1">
              <a:off x="7132191" y="3160320"/>
              <a:ext cx="130048" cy="5838"/>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6985887" y="2959401"/>
              <a:ext cx="0" cy="105349"/>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4681663" y="2660955"/>
              <a:ext cx="934720" cy="682752"/>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sp>
          <p:nvSpPr>
            <p:cNvPr id="89" name="Rounded Rectangle 88"/>
            <p:cNvSpPr/>
            <p:nvPr/>
          </p:nvSpPr>
          <p:spPr>
            <a:xfrm>
              <a:off x="4795455" y="274528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dk1"/>
                </a:solidFill>
              </a:endParaRPr>
            </a:p>
          </p:txBody>
        </p:sp>
        <p:sp>
          <p:nvSpPr>
            <p:cNvPr id="90" name="Rounded Rectangle 89"/>
            <p:cNvSpPr/>
            <p:nvPr/>
          </p:nvSpPr>
          <p:spPr>
            <a:xfrm>
              <a:off x="5218111" y="2744269"/>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dk1"/>
                </a:solidFill>
              </a:endParaRPr>
            </a:p>
          </p:txBody>
        </p:sp>
        <p:sp>
          <p:nvSpPr>
            <p:cNvPr id="91" name="Rounded Rectangle 90"/>
            <p:cNvSpPr/>
            <p:nvPr/>
          </p:nvSpPr>
          <p:spPr>
            <a:xfrm>
              <a:off x="4805965" y="306059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dk1"/>
                </a:solidFill>
              </a:endParaRPr>
            </a:p>
          </p:txBody>
        </p:sp>
        <p:sp>
          <p:nvSpPr>
            <p:cNvPr id="92" name="Rounded Rectangle 91"/>
            <p:cNvSpPr/>
            <p:nvPr/>
          </p:nvSpPr>
          <p:spPr>
            <a:xfrm>
              <a:off x="5218111" y="305008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dk1"/>
                </a:solidFill>
              </a:endParaRPr>
            </a:p>
          </p:txBody>
        </p:sp>
        <p:cxnSp>
          <p:nvCxnSpPr>
            <p:cNvPr id="113" name="Straight Arrow Connector 112"/>
            <p:cNvCxnSpPr>
              <a:stCxn id="90" idx="1"/>
              <a:endCxn id="89" idx="3"/>
            </p:cNvCxnSpPr>
            <p:nvPr/>
          </p:nvCxnSpPr>
          <p:spPr>
            <a:xfrm flipH="1">
              <a:off x="5088063" y="2854505"/>
              <a:ext cx="130048" cy="1015"/>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stCxn id="89" idx="2"/>
              <a:endCxn id="91" idx="0"/>
            </p:cNvCxnSpPr>
            <p:nvPr/>
          </p:nvCxnSpPr>
          <p:spPr>
            <a:xfrm>
              <a:off x="4941759" y="2965755"/>
              <a:ext cx="10510" cy="94839"/>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4941759" y="2964740"/>
              <a:ext cx="276352" cy="82422"/>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658416" y="2660955"/>
              <a:ext cx="934720" cy="682752"/>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ounded Rectangle 7"/>
            <p:cNvSpPr/>
            <p:nvPr/>
          </p:nvSpPr>
          <p:spPr>
            <a:xfrm>
              <a:off x="2772208" y="274528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Rounded Rectangle 8"/>
            <p:cNvSpPr/>
            <p:nvPr/>
          </p:nvSpPr>
          <p:spPr>
            <a:xfrm>
              <a:off x="3194864" y="2744269"/>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Rounded Rectangle 9"/>
            <p:cNvSpPr/>
            <p:nvPr/>
          </p:nvSpPr>
          <p:spPr>
            <a:xfrm>
              <a:off x="2772208" y="305008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 name="Rounded Rectangle 10"/>
            <p:cNvSpPr/>
            <p:nvPr/>
          </p:nvSpPr>
          <p:spPr>
            <a:xfrm>
              <a:off x="3194864" y="305008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46" name="Straight Arrow Connector 45"/>
            <p:cNvCxnSpPr>
              <a:stCxn id="9" idx="1"/>
              <a:endCxn id="8" idx="3"/>
            </p:cNvCxnSpPr>
            <p:nvPr/>
          </p:nvCxnSpPr>
          <p:spPr>
            <a:xfrm flipH="1">
              <a:off x="3064816" y="2854505"/>
              <a:ext cx="130048" cy="1015"/>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endCxn id="10" idx="3"/>
            </p:cNvCxnSpPr>
            <p:nvPr/>
          </p:nvCxnSpPr>
          <p:spPr>
            <a:xfrm flipH="1">
              <a:off x="3064816" y="2854505"/>
              <a:ext cx="130048" cy="305815"/>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9" idx="2"/>
              <a:endCxn id="11" idx="0"/>
            </p:cNvCxnSpPr>
            <p:nvPr/>
          </p:nvCxnSpPr>
          <p:spPr>
            <a:xfrm>
              <a:off x="3341168" y="2964740"/>
              <a:ext cx="0" cy="85344"/>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160" name="Rectangle 159"/>
            <p:cNvSpPr/>
            <p:nvPr/>
          </p:nvSpPr>
          <p:spPr>
            <a:xfrm>
              <a:off x="2663671" y="3388029"/>
              <a:ext cx="934720" cy="682752"/>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1" name="Rounded Rectangle 160"/>
            <p:cNvSpPr/>
            <p:nvPr/>
          </p:nvSpPr>
          <p:spPr>
            <a:xfrm>
              <a:off x="2777463" y="3472358"/>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2" name="Rounded Rectangle 161"/>
            <p:cNvSpPr/>
            <p:nvPr/>
          </p:nvSpPr>
          <p:spPr>
            <a:xfrm>
              <a:off x="3200119" y="3471343"/>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3" name="Rounded Rectangle 162"/>
            <p:cNvSpPr/>
            <p:nvPr/>
          </p:nvSpPr>
          <p:spPr>
            <a:xfrm>
              <a:off x="2777463" y="3777158"/>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4" name="Rounded Rectangle 163"/>
            <p:cNvSpPr/>
            <p:nvPr/>
          </p:nvSpPr>
          <p:spPr>
            <a:xfrm>
              <a:off x="3200119" y="3777158"/>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157" name="Straight Arrow Connector 156"/>
            <p:cNvCxnSpPr>
              <a:stCxn id="162" idx="1"/>
              <a:endCxn id="161" idx="3"/>
            </p:cNvCxnSpPr>
            <p:nvPr/>
          </p:nvCxnSpPr>
          <p:spPr>
            <a:xfrm flipH="1">
              <a:off x="3070071" y="3581579"/>
              <a:ext cx="130048" cy="1015"/>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endCxn id="163" idx="3"/>
            </p:cNvCxnSpPr>
            <p:nvPr/>
          </p:nvCxnSpPr>
          <p:spPr>
            <a:xfrm flipH="1">
              <a:off x="3070071" y="3581579"/>
              <a:ext cx="130048" cy="305815"/>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stCxn id="162" idx="2"/>
              <a:endCxn id="164" idx="0"/>
            </p:cNvCxnSpPr>
            <p:nvPr/>
          </p:nvCxnSpPr>
          <p:spPr>
            <a:xfrm>
              <a:off x="3346423" y="3691814"/>
              <a:ext cx="0" cy="85344"/>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4" idx="2"/>
              <a:endCxn id="162" idx="3"/>
            </p:cNvCxnSpPr>
            <p:nvPr/>
          </p:nvCxnSpPr>
          <p:spPr>
            <a:xfrm flipH="1">
              <a:off x="3492727" y="2566598"/>
              <a:ext cx="120552" cy="1014981"/>
            </a:xfrm>
            <a:prstGeom prst="straightConnector1">
              <a:avLst/>
            </a:prstGeom>
            <a:ln w="12700" cmpd="sng">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203" name="Rectangle 202"/>
            <p:cNvSpPr/>
            <p:nvPr/>
          </p:nvSpPr>
          <p:spPr>
            <a:xfrm>
              <a:off x="5684422" y="2660955"/>
              <a:ext cx="934720" cy="682752"/>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sp>
          <p:nvSpPr>
            <p:cNvPr id="204" name="Rounded Rectangle 203"/>
            <p:cNvSpPr/>
            <p:nvPr/>
          </p:nvSpPr>
          <p:spPr>
            <a:xfrm>
              <a:off x="5798214" y="274528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dk1"/>
                </a:solidFill>
              </a:endParaRPr>
            </a:p>
          </p:txBody>
        </p:sp>
        <p:sp>
          <p:nvSpPr>
            <p:cNvPr id="205" name="Rounded Rectangle 204"/>
            <p:cNvSpPr/>
            <p:nvPr/>
          </p:nvSpPr>
          <p:spPr>
            <a:xfrm>
              <a:off x="6220870" y="2744269"/>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dk1"/>
                </a:solidFill>
              </a:endParaRPr>
            </a:p>
          </p:txBody>
        </p:sp>
        <p:sp>
          <p:nvSpPr>
            <p:cNvPr id="206" name="Rounded Rectangle 205"/>
            <p:cNvSpPr/>
            <p:nvPr/>
          </p:nvSpPr>
          <p:spPr>
            <a:xfrm>
              <a:off x="5800596" y="306059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dk1"/>
                </a:solidFill>
              </a:endParaRPr>
            </a:p>
          </p:txBody>
        </p:sp>
        <p:sp>
          <p:nvSpPr>
            <p:cNvPr id="207" name="Rounded Rectangle 206"/>
            <p:cNvSpPr/>
            <p:nvPr/>
          </p:nvSpPr>
          <p:spPr>
            <a:xfrm>
              <a:off x="6220870" y="305008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dk1"/>
                </a:solidFill>
              </a:endParaRPr>
            </a:p>
          </p:txBody>
        </p:sp>
        <p:cxnSp>
          <p:nvCxnSpPr>
            <p:cNvPr id="200" name="Straight Arrow Connector 199"/>
            <p:cNvCxnSpPr>
              <a:endCxn id="205" idx="1"/>
            </p:cNvCxnSpPr>
            <p:nvPr/>
          </p:nvCxnSpPr>
          <p:spPr>
            <a:xfrm>
              <a:off x="6093837" y="2849256"/>
              <a:ext cx="127033" cy="5249"/>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a:stCxn id="205" idx="2"/>
            </p:cNvCxnSpPr>
            <p:nvPr/>
          </p:nvCxnSpPr>
          <p:spPr>
            <a:xfrm flipH="1">
              <a:off x="5955028" y="2964740"/>
              <a:ext cx="412146" cy="95854"/>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a:stCxn id="205" idx="2"/>
              <a:endCxn id="207" idx="0"/>
            </p:cNvCxnSpPr>
            <p:nvPr/>
          </p:nvCxnSpPr>
          <p:spPr>
            <a:xfrm>
              <a:off x="6367174" y="2964740"/>
              <a:ext cx="0" cy="85344"/>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86" idx="2"/>
              <a:endCxn id="204" idx="0"/>
            </p:cNvCxnSpPr>
            <p:nvPr/>
          </p:nvCxnSpPr>
          <p:spPr>
            <a:xfrm>
              <a:off x="5666970" y="2568508"/>
              <a:ext cx="277548" cy="176776"/>
            </a:xfrm>
            <a:prstGeom prst="straightConnector1">
              <a:avLst/>
            </a:prstGeom>
            <a:ln w="6350">
              <a:solidFill>
                <a:schemeClr val="tx1">
                  <a:lumMod val="85000"/>
                  <a:lumOff val="1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213" name="Rectangle 212"/>
            <p:cNvSpPr/>
            <p:nvPr/>
          </p:nvSpPr>
          <p:spPr>
            <a:xfrm>
              <a:off x="4679631" y="3399492"/>
              <a:ext cx="934720" cy="682752"/>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sp>
          <p:nvSpPr>
            <p:cNvPr id="214" name="Rounded Rectangle 213"/>
            <p:cNvSpPr/>
            <p:nvPr/>
          </p:nvSpPr>
          <p:spPr>
            <a:xfrm>
              <a:off x="4793423" y="3483821"/>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dk1"/>
                </a:solidFill>
              </a:endParaRPr>
            </a:p>
          </p:txBody>
        </p:sp>
        <p:sp>
          <p:nvSpPr>
            <p:cNvPr id="215" name="Rounded Rectangle 214"/>
            <p:cNvSpPr/>
            <p:nvPr/>
          </p:nvSpPr>
          <p:spPr>
            <a:xfrm>
              <a:off x="5216079" y="3482806"/>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dk1"/>
                </a:solidFill>
              </a:endParaRPr>
            </a:p>
          </p:txBody>
        </p:sp>
        <p:sp>
          <p:nvSpPr>
            <p:cNvPr id="216" name="Rounded Rectangle 215"/>
            <p:cNvSpPr/>
            <p:nvPr/>
          </p:nvSpPr>
          <p:spPr>
            <a:xfrm>
              <a:off x="4803933" y="3799131"/>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dk1"/>
                </a:solidFill>
              </a:endParaRPr>
            </a:p>
          </p:txBody>
        </p:sp>
        <p:sp>
          <p:nvSpPr>
            <p:cNvPr id="217" name="Rounded Rectangle 216"/>
            <p:cNvSpPr/>
            <p:nvPr/>
          </p:nvSpPr>
          <p:spPr>
            <a:xfrm>
              <a:off x="5216079" y="3788621"/>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dk1"/>
                </a:solidFill>
              </a:endParaRPr>
            </a:p>
          </p:txBody>
        </p:sp>
        <p:cxnSp>
          <p:nvCxnSpPr>
            <p:cNvPr id="210" name="Straight Arrow Connector 209"/>
            <p:cNvCxnSpPr/>
            <p:nvPr/>
          </p:nvCxnSpPr>
          <p:spPr>
            <a:xfrm flipH="1">
              <a:off x="5086031" y="3593042"/>
              <a:ext cx="130048" cy="1015"/>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4939727" y="3704292"/>
              <a:ext cx="10510" cy="94839"/>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a:off x="4939727" y="3703277"/>
              <a:ext cx="276352" cy="82422"/>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5681407" y="3399492"/>
              <a:ext cx="934720" cy="682752"/>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sp>
          <p:nvSpPr>
            <p:cNvPr id="224" name="Rounded Rectangle 223"/>
            <p:cNvSpPr/>
            <p:nvPr/>
          </p:nvSpPr>
          <p:spPr>
            <a:xfrm>
              <a:off x="5795199" y="3483821"/>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dk1"/>
                </a:solidFill>
              </a:endParaRPr>
            </a:p>
          </p:txBody>
        </p:sp>
        <p:sp>
          <p:nvSpPr>
            <p:cNvPr id="225" name="Rounded Rectangle 224"/>
            <p:cNvSpPr/>
            <p:nvPr/>
          </p:nvSpPr>
          <p:spPr>
            <a:xfrm>
              <a:off x="6217855" y="3482806"/>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dk1"/>
                </a:solidFill>
              </a:endParaRPr>
            </a:p>
          </p:txBody>
        </p:sp>
        <p:sp>
          <p:nvSpPr>
            <p:cNvPr id="226" name="Rounded Rectangle 225"/>
            <p:cNvSpPr/>
            <p:nvPr/>
          </p:nvSpPr>
          <p:spPr>
            <a:xfrm>
              <a:off x="5805709" y="3791003"/>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dk1"/>
                </a:solidFill>
              </a:endParaRPr>
            </a:p>
          </p:txBody>
        </p:sp>
        <p:sp>
          <p:nvSpPr>
            <p:cNvPr id="227" name="Rounded Rectangle 226"/>
            <p:cNvSpPr/>
            <p:nvPr/>
          </p:nvSpPr>
          <p:spPr>
            <a:xfrm>
              <a:off x="6217855" y="3788621"/>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dk1"/>
                </a:solidFill>
              </a:endParaRPr>
            </a:p>
          </p:txBody>
        </p:sp>
        <p:cxnSp>
          <p:nvCxnSpPr>
            <p:cNvPr id="220" name="Straight Arrow Connector 219"/>
            <p:cNvCxnSpPr>
              <a:stCxn id="224" idx="3"/>
              <a:endCxn id="225" idx="1"/>
            </p:cNvCxnSpPr>
            <p:nvPr/>
          </p:nvCxnSpPr>
          <p:spPr>
            <a:xfrm flipV="1">
              <a:off x="6087807" y="3593042"/>
              <a:ext cx="130048" cy="1015"/>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a:stCxn id="225" idx="2"/>
            </p:cNvCxnSpPr>
            <p:nvPr/>
          </p:nvCxnSpPr>
          <p:spPr>
            <a:xfrm flipH="1">
              <a:off x="5944106" y="3703277"/>
              <a:ext cx="420053" cy="82516"/>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a:stCxn id="225" idx="2"/>
              <a:endCxn id="227" idx="0"/>
            </p:cNvCxnSpPr>
            <p:nvPr/>
          </p:nvCxnSpPr>
          <p:spPr>
            <a:xfrm>
              <a:off x="6364159" y="3703277"/>
              <a:ext cx="0" cy="85344"/>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7717619" y="2660955"/>
              <a:ext cx="934720" cy="682752"/>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6" name="Rounded Rectangle 125"/>
            <p:cNvSpPr/>
            <p:nvPr/>
          </p:nvSpPr>
          <p:spPr>
            <a:xfrm>
              <a:off x="7831411" y="274528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7" name="Rounded Rectangle 126"/>
            <p:cNvSpPr/>
            <p:nvPr/>
          </p:nvSpPr>
          <p:spPr>
            <a:xfrm>
              <a:off x="8254067" y="2744269"/>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8" name="Rounded Rectangle 127"/>
            <p:cNvSpPr/>
            <p:nvPr/>
          </p:nvSpPr>
          <p:spPr>
            <a:xfrm>
              <a:off x="7831411" y="305008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9" name="Rounded Rectangle 128"/>
            <p:cNvSpPr/>
            <p:nvPr/>
          </p:nvSpPr>
          <p:spPr>
            <a:xfrm>
              <a:off x="8254067" y="305008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229" name="Straight Arrow Connector 228"/>
            <p:cNvCxnSpPr>
              <a:stCxn id="128" idx="0"/>
              <a:endCxn id="126" idx="2"/>
            </p:cNvCxnSpPr>
            <p:nvPr/>
          </p:nvCxnSpPr>
          <p:spPr>
            <a:xfrm flipV="1">
              <a:off x="7977715" y="2965755"/>
              <a:ext cx="0" cy="84329"/>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p:nvPr/>
          </p:nvCxnSpPr>
          <p:spPr>
            <a:xfrm>
              <a:off x="8135926" y="2881799"/>
              <a:ext cx="130048" cy="0"/>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a:off x="8399530" y="2960505"/>
              <a:ext cx="0" cy="105349"/>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endCxn id="224" idx="1"/>
            </p:cNvCxnSpPr>
            <p:nvPr/>
          </p:nvCxnSpPr>
          <p:spPr>
            <a:xfrm>
              <a:off x="5515977" y="2849256"/>
              <a:ext cx="279222" cy="744801"/>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204" idx="1"/>
              <a:endCxn id="215" idx="3"/>
            </p:cNvCxnSpPr>
            <p:nvPr/>
          </p:nvCxnSpPr>
          <p:spPr>
            <a:xfrm flipH="1">
              <a:off x="5508687" y="2855520"/>
              <a:ext cx="289527" cy="737522"/>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131" name="Rectangle 130"/>
            <p:cNvSpPr/>
            <p:nvPr/>
          </p:nvSpPr>
          <p:spPr>
            <a:xfrm>
              <a:off x="6725791" y="3395163"/>
              <a:ext cx="934720" cy="682752"/>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2" name="Rounded Rectangle 131"/>
            <p:cNvSpPr/>
            <p:nvPr/>
          </p:nvSpPr>
          <p:spPr>
            <a:xfrm>
              <a:off x="6839583" y="3479492"/>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3" name="Rounded Rectangle 132"/>
            <p:cNvSpPr/>
            <p:nvPr/>
          </p:nvSpPr>
          <p:spPr>
            <a:xfrm>
              <a:off x="7262239" y="3478477"/>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4" name="Rounded Rectangle 133"/>
            <p:cNvSpPr/>
            <p:nvPr/>
          </p:nvSpPr>
          <p:spPr>
            <a:xfrm>
              <a:off x="6839583" y="3784292"/>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5" name="Rounded Rectangle 134"/>
            <p:cNvSpPr/>
            <p:nvPr/>
          </p:nvSpPr>
          <p:spPr>
            <a:xfrm>
              <a:off x="7262239" y="3784292"/>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243" name="Straight Arrow Connector 242"/>
            <p:cNvCxnSpPr/>
            <p:nvPr/>
          </p:nvCxnSpPr>
          <p:spPr>
            <a:xfrm flipH="1">
              <a:off x="7126941" y="3601324"/>
              <a:ext cx="130048" cy="1015"/>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a:off x="7012165" y="3681040"/>
              <a:ext cx="0" cy="105349"/>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a:off x="7137451" y="3907139"/>
              <a:ext cx="130048" cy="0"/>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137" name="Rectangle 136"/>
            <p:cNvSpPr/>
            <p:nvPr/>
          </p:nvSpPr>
          <p:spPr>
            <a:xfrm>
              <a:off x="7715939" y="3395163"/>
              <a:ext cx="934720" cy="682752"/>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8" name="Rounded Rectangle 137"/>
            <p:cNvSpPr/>
            <p:nvPr/>
          </p:nvSpPr>
          <p:spPr>
            <a:xfrm>
              <a:off x="7829731" y="3479492"/>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9" name="Rounded Rectangle 138"/>
            <p:cNvSpPr/>
            <p:nvPr/>
          </p:nvSpPr>
          <p:spPr>
            <a:xfrm>
              <a:off x="8252387" y="3478477"/>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0" name="Rounded Rectangle 139"/>
            <p:cNvSpPr/>
            <p:nvPr/>
          </p:nvSpPr>
          <p:spPr>
            <a:xfrm>
              <a:off x="7829731" y="3784292"/>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1" name="Rounded Rectangle 140"/>
            <p:cNvSpPr/>
            <p:nvPr/>
          </p:nvSpPr>
          <p:spPr>
            <a:xfrm>
              <a:off x="8252387" y="3784292"/>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235" name="Straight Arrow Connector 234"/>
            <p:cNvCxnSpPr>
              <a:endCxn id="139" idx="0"/>
            </p:cNvCxnSpPr>
            <p:nvPr/>
          </p:nvCxnSpPr>
          <p:spPr>
            <a:xfrm flipH="1">
              <a:off x="8398691" y="3297413"/>
              <a:ext cx="839" cy="181064"/>
            </a:xfrm>
            <a:prstGeom prst="straightConnector1">
              <a:avLst/>
            </a:prstGeom>
            <a:ln w="6350">
              <a:solidFill>
                <a:schemeClr val="bg2">
                  <a:lumMod val="2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a:off x="8392599" y="3686306"/>
              <a:ext cx="0" cy="105349"/>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flipH="1">
              <a:off x="8113221" y="3916637"/>
              <a:ext cx="130048" cy="1015"/>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flipV="1">
              <a:off x="7981290" y="3702062"/>
              <a:ext cx="0" cy="84329"/>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p:nvPr/>
          </p:nvCxnSpPr>
          <p:spPr>
            <a:xfrm flipH="1">
              <a:off x="7543704" y="3593041"/>
              <a:ext cx="274885" cy="3456"/>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123" idx="3"/>
              <a:endCxn id="128" idx="1"/>
            </p:cNvCxnSpPr>
            <p:nvPr/>
          </p:nvCxnSpPr>
          <p:spPr>
            <a:xfrm>
              <a:off x="7554847" y="3160320"/>
              <a:ext cx="276564" cy="0"/>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3439344" y="2379649"/>
              <a:ext cx="347869" cy="186949"/>
            </a:xfrm>
            <a:prstGeom prst="roundRect">
              <a:avLst/>
            </a:prstGeom>
            <a:ln>
              <a:solidFill>
                <a:schemeClr val="tx1">
                  <a:lumMod val="85000"/>
                  <a:lumOff val="1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111" name="Straight Arrow Connector 110"/>
            <p:cNvCxnSpPr>
              <a:stCxn id="186" idx="2"/>
              <a:endCxn id="90" idx="0"/>
            </p:cNvCxnSpPr>
            <p:nvPr/>
          </p:nvCxnSpPr>
          <p:spPr>
            <a:xfrm flipH="1">
              <a:off x="5364415" y="2568508"/>
              <a:ext cx="302555" cy="175761"/>
            </a:xfrm>
            <a:prstGeom prst="straightConnector1">
              <a:avLst/>
            </a:prstGeom>
            <a:ln w="6350">
              <a:solidFill>
                <a:schemeClr val="tx1">
                  <a:lumMod val="85000"/>
                  <a:lumOff val="1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186" name="Rounded Rectangle 185"/>
            <p:cNvSpPr/>
            <p:nvPr/>
          </p:nvSpPr>
          <p:spPr>
            <a:xfrm>
              <a:off x="5493035" y="2381559"/>
              <a:ext cx="347869" cy="186949"/>
            </a:xfrm>
            <a:prstGeom prst="roundRect">
              <a:avLst/>
            </a:prstGeom>
            <a:ln>
              <a:solidFill>
                <a:schemeClr val="tx1">
                  <a:lumMod val="85000"/>
                  <a:lumOff val="1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7" name="Rounded Rectangle 186"/>
            <p:cNvSpPr/>
            <p:nvPr/>
          </p:nvSpPr>
          <p:spPr>
            <a:xfrm>
              <a:off x="7513634" y="2385097"/>
              <a:ext cx="347869" cy="186949"/>
            </a:xfrm>
            <a:prstGeom prst="roundRect">
              <a:avLst/>
            </a:prstGeom>
            <a:ln>
              <a:solidFill>
                <a:schemeClr val="tx1">
                  <a:lumMod val="85000"/>
                  <a:lumOff val="1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9" name="TextBox 28"/>
            <p:cNvSpPr txBox="1"/>
            <p:nvPr/>
          </p:nvSpPr>
          <p:spPr>
            <a:xfrm>
              <a:off x="3290409" y="4050212"/>
              <a:ext cx="705386" cy="276999"/>
            </a:xfrm>
            <a:prstGeom prst="rect">
              <a:avLst/>
            </a:prstGeom>
            <a:noFill/>
          </p:spPr>
          <p:txBody>
            <a:bodyPr wrap="none" rtlCol="0">
              <a:spAutoFit/>
            </a:bodyPr>
            <a:lstStyle/>
            <a:p>
              <a:r>
                <a:rPr lang="en-US" sz="1200" dirty="0"/>
                <a:t>Flat tree</a:t>
              </a:r>
            </a:p>
          </p:txBody>
        </p:sp>
        <p:sp>
          <p:nvSpPr>
            <p:cNvPr id="248" name="TextBox 247"/>
            <p:cNvSpPr txBox="1"/>
            <p:nvPr/>
          </p:nvSpPr>
          <p:spPr>
            <a:xfrm>
              <a:off x="5247159" y="4046278"/>
              <a:ext cx="871072" cy="276999"/>
            </a:xfrm>
            <a:prstGeom prst="rect">
              <a:avLst/>
            </a:prstGeom>
            <a:noFill/>
          </p:spPr>
          <p:txBody>
            <a:bodyPr wrap="none" rtlCol="0">
              <a:spAutoFit/>
            </a:bodyPr>
            <a:lstStyle/>
            <a:p>
              <a:r>
                <a:rPr lang="en-US" sz="1200" dirty="0"/>
                <a:t>Binary tree</a:t>
              </a:r>
            </a:p>
          </p:txBody>
        </p:sp>
        <p:sp>
          <p:nvSpPr>
            <p:cNvPr id="249" name="TextBox 248"/>
            <p:cNvSpPr txBox="1"/>
            <p:nvPr/>
          </p:nvSpPr>
          <p:spPr>
            <a:xfrm>
              <a:off x="7471659" y="4041855"/>
              <a:ext cx="455574" cy="276999"/>
            </a:xfrm>
            <a:prstGeom prst="rect">
              <a:avLst/>
            </a:prstGeom>
            <a:noFill/>
          </p:spPr>
          <p:txBody>
            <a:bodyPr wrap="none" rtlCol="0">
              <a:spAutoFit/>
            </a:bodyPr>
            <a:lstStyle/>
            <a:p>
              <a:r>
                <a:rPr lang="en-US" sz="1200" dirty="0"/>
                <a:t>Ring</a:t>
              </a:r>
            </a:p>
          </p:txBody>
        </p:sp>
        <p:cxnSp>
          <p:nvCxnSpPr>
            <p:cNvPr id="32" name="Straight Arrow Connector 31"/>
            <p:cNvCxnSpPr>
              <a:stCxn id="4" idx="2"/>
              <a:endCxn id="9" idx="0"/>
            </p:cNvCxnSpPr>
            <p:nvPr/>
          </p:nvCxnSpPr>
          <p:spPr>
            <a:xfrm flipH="1">
              <a:off x="3341168" y="2566598"/>
              <a:ext cx="272111" cy="177671"/>
            </a:xfrm>
            <a:prstGeom prst="straightConnector1">
              <a:avLst/>
            </a:prstGeom>
            <a:ln w="12700" cmpd="sng">
              <a:solidFill>
                <a:schemeClr val="tx1">
                  <a:lumMod val="85000"/>
                  <a:lumOff val="1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3613279" y="2566598"/>
              <a:ext cx="973089" cy="777109"/>
              <a:chOff x="2194383" y="3044068"/>
              <a:chExt cx="973089" cy="777109"/>
            </a:xfrm>
          </p:grpSpPr>
          <p:sp>
            <p:nvSpPr>
              <p:cNvPr id="180" name="Rectangle 179"/>
              <p:cNvSpPr/>
              <p:nvPr/>
            </p:nvSpPr>
            <p:spPr>
              <a:xfrm>
                <a:off x="2232752" y="3138425"/>
                <a:ext cx="934720" cy="682752"/>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1" name="Rounded Rectangle 180"/>
              <p:cNvSpPr/>
              <p:nvPr/>
            </p:nvSpPr>
            <p:spPr>
              <a:xfrm>
                <a:off x="2346544" y="322275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2" name="Rounded Rectangle 181"/>
              <p:cNvSpPr/>
              <p:nvPr/>
            </p:nvSpPr>
            <p:spPr>
              <a:xfrm>
                <a:off x="2769200" y="3221739"/>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3" name="Rounded Rectangle 182"/>
              <p:cNvSpPr/>
              <p:nvPr/>
            </p:nvSpPr>
            <p:spPr>
              <a:xfrm>
                <a:off x="2346544" y="352755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4" name="Rounded Rectangle 183"/>
              <p:cNvSpPr/>
              <p:nvPr/>
            </p:nvSpPr>
            <p:spPr>
              <a:xfrm>
                <a:off x="2769200" y="352755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177" name="Straight Arrow Connector 176"/>
              <p:cNvCxnSpPr>
                <a:stCxn id="181" idx="3"/>
                <a:endCxn id="182" idx="1"/>
              </p:cNvCxnSpPr>
              <p:nvPr/>
            </p:nvCxnSpPr>
            <p:spPr>
              <a:xfrm flipV="1">
                <a:off x="2639152" y="3331975"/>
                <a:ext cx="130048" cy="1015"/>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stCxn id="181" idx="3"/>
              </p:cNvCxnSpPr>
              <p:nvPr/>
            </p:nvCxnSpPr>
            <p:spPr>
              <a:xfrm>
                <a:off x="2639152" y="3332990"/>
                <a:ext cx="124790" cy="315309"/>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a:off x="2487590" y="3446873"/>
                <a:ext cx="0" cy="85344"/>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4" idx="2"/>
                <a:endCxn id="181" idx="0"/>
              </p:cNvCxnSpPr>
              <p:nvPr/>
            </p:nvCxnSpPr>
            <p:spPr>
              <a:xfrm>
                <a:off x="2194383" y="3044068"/>
                <a:ext cx="298465" cy="178686"/>
              </a:xfrm>
              <a:prstGeom prst="straightConnector1">
                <a:avLst/>
              </a:prstGeom>
              <a:ln w="6350">
                <a:solidFill>
                  <a:schemeClr val="tx1">
                    <a:lumMod val="85000"/>
                    <a:lumOff val="1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3653070" y="3391917"/>
              <a:ext cx="934720" cy="682752"/>
              <a:chOff x="2232752" y="3138425"/>
              <a:chExt cx="934720" cy="682752"/>
            </a:xfrm>
          </p:grpSpPr>
          <p:sp>
            <p:nvSpPr>
              <p:cNvPr id="136" name="Rectangle 135"/>
              <p:cNvSpPr/>
              <p:nvPr/>
            </p:nvSpPr>
            <p:spPr>
              <a:xfrm>
                <a:off x="2232752" y="3138425"/>
                <a:ext cx="934720" cy="682752"/>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7" name="Rounded Rectangle 146"/>
              <p:cNvSpPr/>
              <p:nvPr/>
            </p:nvSpPr>
            <p:spPr>
              <a:xfrm>
                <a:off x="2346544" y="322275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8" name="Rounded Rectangle 147"/>
              <p:cNvSpPr/>
              <p:nvPr/>
            </p:nvSpPr>
            <p:spPr>
              <a:xfrm>
                <a:off x="2769200" y="3221739"/>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9" name="Rounded Rectangle 148"/>
              <p:cNvSpPr/>
              <p:nvPr/>
            </p:nvSpPr>
            <p:spPr>
              <a:xfrm>
                <a:off x="2346544" y="352755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0" name="Rounded Rectangle 149"/>
              <p:cNvSpPr/>
              <p:nvPr/>
            </p:nvSpPr>
            <p:spPr>
              <a:xfrm>
                <a:off x="2769200" y="352755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151" name="Straight Arrow Connector 150"/>
              <p:cNvCxnSpPr>
                <a:stCxn id="147" idx="3"/>
                <a:endCxn id="148" idx="1"/>
              </p:cNvCxnSpPr>
              <p:nvPr/>
            </p:nvCxnSpPr>
            <p:spPr>
              <a:xfrm flipV="1">
                <a:off x="2639152" y="3331975"/>
                <a:ext cx="130048" cy="1015"/>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stCxn id="147" idx="3"/>
              </p:cNvCxnSpPr>
              <p:nvPr/>
            </p:nvCxnSpPr>
            <p:spPr>
              <a:xfrm>
                <a:off x="2639152" y="3332990"/>
                <a:ext cx="124790" cy="315309"/>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a:off x="2487590" y="3446873"/>
                <a:ext cx="0" cy="85344"/>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grpSp>
        <p:cxnSp>
          <p:nvCxnSpPr>
            <p:cNvPr id="196" name="Straight Arrow Connector 195"/>
            <p:cNvCxnSpPr>
              <a:stCxn id="4" idx="2"/>
            </p:cNvCxnSpPr>
            <p:nvPr/>
          </p:nvCxnSpPr>
          <p:spPr>
            <a:xfrm>
              <a:off x="3613279" y="2566598"/>
              <a:ext cx="146903" cy="1021254"/>
            </a:xfrm>
            <a:prstGeom prst="straightConnector1">
              <a:avLst/>
            </a:prstGeom>
            <a:ln w="12700" cmpd="sng">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628672" y="2660955"/>
              <a:ext cx="934720" cy="682752"/>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6" name="Rounded Rectangle 155"/>
            <p:cNvSpPr/>
            <p:nvPr/>
          </p:nvSpPr>
          <p:spPr>
            <a:xfrm>
              <a:off x="742464" y="274528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5" name="Rounded Rectangle 164"/>
            <p:cNvSpPr/>
            <p:nvPr/>
          </p:nvSpPr>
          <p:spPr>
            <a:xfrm>
              <a:off x="1165120" y="2744269"/>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6" name="Rounded Rectangle 165"/>
            <p:cNvSpPr/>
            <p:nvPr/>
          </p:nvSpPr>
          <p:spPr>
            <a:xfrm>
              <a:off x="742464" y="305008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7" name="Rounded Rectangle 166"/>
            <p:cNvSpPr/>
            <p:nvPr/>
          </p:nvSpPr>
          <p:spPr>
            <a:xfrm>
              <a:off x="1165120" y="305008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168" name="Straight Arrow Connector 167"/>
            <p:cNvCxnSpPr>
              <a:stCxn id="190" idx="2"/>
              <a:endCxn id="156" idx="0"/>
            </p:cNvCxnSpPr>
            <p:nvPr/>
          </p:nvCxnSpPr>
          <p:spPr>
            <a:xfrm flipH="1">
              <a:off x="888768" y="2566598"/>
              <a:ext cx="694767" cy="178686"/>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stCxn id="190" idx="2"/>
              <a:endCxn id="166" idx="3"/>
            </p:cNvCxnSpPr>
            <p:nvPr/>
          </p:nvCxnSpPr>
          <p:spPr>
            <a:xfrm flipH="1">
              <a:off x="1035072" y="2566598"/>
              <a:ext cx="548463" cy="593722"/>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a:stCxn id="190" idx="2"/>
              <a:endCxn id="167" idx="0"/>
            </p:cNvCxnSpPr>
            <p:nvPr/>
          </p:nvCxnSpPr>
          <p:spPr>
            <a:xfrm flipH="1">
              <a:off x="1311424" y="2566598"/>
              <a:ext cx="272111" cy="483486"/>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171" name="Rectangle 170"/>
            <p:cNvSpPr/>
            <p:nvPr/>
          </p:nvSpPr>
          <p:spPr>
            <a:xfrm>
              <a:off x="633927" y="3388029"/>
              <a:ext cx="934720" cy="682752"/>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2" name="Rounded Rectangle 171"/>
            <p:cNvSpPr/>
            <p:nvPr/>
          </p:nvSpPr>
          <p:spPr>
            <a:xfrm>
              <a:off x="747719" y="3472358"/>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73" name="Rounded Rectangle 172"/>
            <p:cNvSpPr/>
            <p:nvPr/>
          </p:nvSpPr>
          <p:spPr>
            <a:xfrm>
              <a:off x="1170375" y="3471343"/>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74" name="Rounded Rectangle 173"/>
            <p:cNvSpPr/>
            <p:nvPr/>
          </p:nvSpPr>
          <p:spPr>
            <a:xfrm>
              <a:off x="747719" y="3777158"/>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75" name="Rounded Rectangle 174"/>
            <p:cNvSpPr/>
            <p:nvPr/>
          </p:nvSpPr>
          <p:spPr>
            <a:xfrm>
              <a:off x="1170375" y="3777158"/>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176" name="Straight Arrow Connector 175"/>
            <p:cNvCxnSpPr>
              <a:stCxn id="190" idx="2"/>
              <a:endCxn id="172" idx="3"/>
            </p:cNvCxnSpPr>
            <p:nvPr/>
          </p:nvCxnSpPr>
          <p:spPr>
            <a:xfrm flipH="1">
              <a:off x="1040327" y="2566598"/>
              <a:ext cx="543208" cy="1015996"/>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a:stCxn id="190" idx="2"/>
              <a:endCxn id="174" idx="3"/>
            </p:cNvCxnSpPr>
            <p:nvPr/>
          </p:nvCxnSpPr>
          <p:spPr>
            <a:xfrm flipH="1">
              <a:off x="1040327" y="2566598"/>
              <a:ext cx="543208" cy="1320796"/>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a:stCxn id="190" idx="2"/>
              <a:endCxn id="175" idx="0"/>
            </p:cNvCxnSpPr>
            <p:nvPr/>
          </p:nvCxnSpPr>
          <p:spPr>
            <a:xfrm flipH="1">
              <a:off x="1316679" y="2566598"/>
              <a:ext cx="266856" cy="1210560"/>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stCxn id="190" idx="2"/>
              <a:endCxn id="173" idx="3"/>
            </p:cNvCxnSpPr>
            <p:nvPr/>
          </p:nvCxnSpPr>
          <p:spPr>
            <a:xfrm flipH="1">
              <a:off x="1462983" y="2566598"/>
              <a:ext cx="120552" cy="1014981"/>
            </a:xfrm>
            <a:prstGeom prst="straightConnector1">
              <a:avLst/>
            </a:prstGeom>
            <a:ln w="12700" cmpd="sng">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190" name="Rounded Rectangle 189"/>
            <p:cNvSpPr/>
            <p:nvPr/>
          </p:nvSpPr>
          <p:spPr>
            <a:xfrm>
              <a:off x="1409600" y="2379649"/>
              <a:ext cx="347869" cy="186949"/>
            </a:xfrm>
            <a:prstGeom prst="roundRect">
              <a:avLst/>
            </a:prstGeom>
            <a:ln>
              <a:solidFill>
                <a:schemeClr val="tx1">
                  <a:lumMod val="85000"/>
                  <a:lumOff val="1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91" name="TextBox 190"/>
            <p:cNvSpPr txBox="1"/>
            <p:nvPr/>
          </p:nvSpPr>
          <p:spPr>
            <a:xfrm>
              <a:off x="1051510" y="4043000"/>
              <a:ext cx="1182631" cy="276999"/>
            </a:xfrm>
            <a:prstGeom prst="rect">
              <a:avLst/>
            </a:prstGeom>
            <a:noFill/>
          </p:spPr>
          <p:txBody>
            <a:bodyPr wrap="none" rtlCol="0">
              <a:spAutoFit/>
            </a:bodyPr>
            <a:lstStyle/>
            <a:p>
              <a:r>
                <a:rPr lang="en-US" sz="1200" dirty="0"/>
                <a:t>Serial Broadcast</a:t>
              </a:r>
            </a:p>
          </p:txBody>
        </p:sp>
        <p:cxnSp>
          <p:nvCxnSpPr>
            <p:cNvPr id="192" name="Straight Arrow Connector 191"/>
            <p:cNvCxnSpPr>
              <a:stCxn id="190" idx="2"/>
              <a:endCxn id="165" idx="0"/>
            </p:cNvCxnSpPr>
            <p:nvPr/>
          </p:nvCxnSpPr>
          <p:spPr>
            <a:xfrm flipH="1">
              <a:off x="1311424" y="2566598"/>
              <a:ext cx="272111" cy="177671"/>
            </a:xfrm>
            <a:prstGeom prst="straightConnector1">
              <a:avLst/>
            </a:prstGeom>
            <a:ln w="12700" cmpd="sng">
              <a:solidFill>
                <a:schemeClr val="tx1">
                  <a:lumMod val="85000"/>
                  <a:lumOff val="1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grpSp>
          <p:nvGrpSpPr>
            <p:cNvPr id="193" name="Group 192"/>
            <p:cNvGrpSpPr/>
            <p:nvPr/>
          </p:nvGrpSpPr>
          <p:grpSpPr>
            <a:xfrm>
              <a:off x="1599220" y="2566598"/>
              <a:ext cx="957404" cy="777109"/>
              <a:chOff x="2210068" y="3044068"/>
              <a:chExt cx="957404" cy="777109"/>
            </a:xfrm>
          </p:grpSpPr>
          <p:sp>
            <p:nvSpPr>
              <p:cNvPr id="194" name="Rectangle 193"/>
              <p:cNvSpPr/>
              <p:nvPr/>
            </p:nvSpPr>
            <p:spPr>
              <a:xfrm>
                <a:off x="2232752" y="3138425"/>
                <a:ext cx="934720" cy="682752"/>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7" name="Rounded Rectangle 196"/>
              <p:cNvSpPr/>
              <p:nvPr/>
            </p:nvSpPr>
            <p:spPr>
              <a:xfrm>
                <a:off x="2346544" y="322275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98" name="Rounded Rectangle 197"/>
              <p:cNvSpPr/>
              <p:nvPr/>
            </p:nvSpPr>
            <p:spPr>
              <a:xfrm>
                <a:off x="2769200" y="3221739"/>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99" name="Rounded Rectangle 198"/>
              <p:cNvSpPr/>
              <p:nvPr/>
            </p:nvSpPr>
            <p:spPr>
              <a:xfrm>
                <a:off x="2346544" y="352755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08" name="Rounded Rectangle 207"/>
              <p:cNvSpPr/>
              <p:nvPr/>
            </p:nvSpPr>
            <p:spPr>
              <a:xfrm>
                <a:off x="2769200" y="352755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209" name="Straight Arrow Connector 208"/>
              <p:cNvCxnSpPr>
                <a:stCxn id="190" idx="2"/>
                <a:endCxn id="198" idx="0"/>
              </p:cNvCxnSpPr>
              <p:nvPr/>
            </p:nvCxnSpPr>
            <p:spPr>
              <a:xfrm>
                <a:off x="2210068" y="3044068"/>
                <a:ext cx="705436" cy="177671"/>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a:stCxn id="190" idx="2"/>
              </p:cNvCxnSpPr>
              <p:nvPr/>
            </p:nvCxnSpPr>
            <p:spPr>
              <a:xfrm>
                <a:off x="2210068" y="3044068"/>
                <a:ext cx="569559" cy="604231"/>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a:stCxn id="190" idx="2"/>
              </p:cNvCxnSpPr>
              <p:nvPr/>
            </p:nvCxnSpPr>
            <p:spPr>
              <a:xfrm>
                <a:off x="2210068" y="3044068"/>
                <a:ext cx="293207" cy="488149"/>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a:stCxn id="190" idx="2"/>
                <a:endCxn id="197" idx="0"/>
              </p:cNvCxnSpPr>
              <p:nvPr/>
            </p:nvCxnSpPr>
            <p:spPr>
              <a:xfrm>
                <a:off x="2210068" y="3044068"/>
                <a:ext cx="282780" cy="178686"/>
              </a:xfrm>
              <a:prstGeom prst="straightConnector1">
                <a:avLst/>
              </a:prstGeom>
              <a:ln w="6350">
                <a:solidFill>
                  <a:schemeClr val="tx1">
                    <a:lumMod val="85000"/>
                    <a:lumOff val="1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grpSp>
        <p:grpSp>
          <p:nvGrpSpPr>
            <p:cNvPr id="230" name="Group 229"/>
            <p:cNvGrpSpPr/>
            <p:nvPr/>
          </p:nvGrpSpPr>
          <p:grpSpPr>
            <a:xfrm>
              <a:off x="1599220" y="2566598"/>
              <a:ext cx="958826" cy="1508071"/>
              <a:chOff x="2208646" y="2313106"/>
              <a:chExt cx="958826" cy="1508071"/>
            </a:xfrm>
          </p:grpSpPr>
          <p:sp>
            <p:nvSpPr>
              <p:cNvPr id="231" name="Rectangle 230"/>
              <p:cNvSpPr/>
              <p:nvPr/>
            </p:nvSpPr>
            <p:spPr>
              <a:xfrm>
                <a:off x="2232752" y="3138425"/>
                <a:ext cx="934720" cy="682752"/>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2" name="Rounded Rectangle 231"/>
              <p:cNvSpPr/>
              <p:nvPr/>
            </p:nvSpPr>
            <p:spPr>
              <a:xfrm>
                <a:off x="2346544" y="322275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36" name="Rounded Rectangle 235"/>
              <p:cNvSpPr/>
              <p:nvPr/>
            </p:nvSpPr>
            <p:spPr>
              <a:xfrm>
                <a:off x="2769200" y="3221739"/>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40" name="Rounded Rectangle 239"/>
              <p:cNvSpPr/>
              <p:nvPr/>
            </p:nvSpPr>
            <p:spPr>
              <a:xfrm>
                <a:off x="2346544" y="352755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42" name="Rounded Rectangle 241"/>
              <p:cNvSpPr/>
              <p:nvPr/>
            </p:nvSpPr>
            <p:spPr>
              <a:xfrm>
                <a:off x="2769200" y="352755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246" name="Straight Arrow Connector 245"/>
              <p:cNvCxnSpPr>
                <a:stCxn id="190" idx="2"/>
                <a:endCxn id="236" idx="1"/>
              </p:cNvCxnSpPr>
              <p:nvPr/>
            </p:nvCxnSpPr>
            <p:spPr>
              <a:xfrm>
                <a:off x="2208646" y="2313106"/>
                <a:ext cx="560554" cy="1018869"/>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a:stCxn id="190" idx="2"/>
              </p:cNvCxnSpPr>
              <p:nvPr/>
            </p:nvCxnSpPr>
            <p:spPr>
              <a:xfrm>
                <a:off x="2208646" y="2313106"/>
                <a:ext cx="570981" cy="1335193"/>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a:stCxn id="190" idx="2"/>
              </p:cNvCxnSpPr>
              <p:nvPr/>
            </p:nvCxnSpPr>
            <p:spPr>
              <a:xfrm>
                <a:off x="2208646" y="2313106"/>
                <a:ext cx="294629" cy="1219111"/>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grpSp>
        <p:cxnSp>
          <p:nvCxnSpPr>
            <p:cNvPr id="251" name="Straight Arrow Connector 250"/>
            <p:cNvCxnSpPr>
              <a:stCxn id="190" idx="2"/>
            </p:cNvCxnSpPr>
            <p:nvPr/>
          </p:nvCxnSpPr>
          <p:spPr>
            <a:xfrm>
              <a:off x="1583535" y="2566598"/>
              <a:ext cx="146903" cy="1021254"/>
            </a:xfrm>
            <a:prstGeom prst="straightConnector1">
              <a:avLst/>
            </a:prstGeom>
            <a:ln w="12700" cmpd="sng">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24641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Execution Graph Distribution in the Storm Cluster</a:t>
            </a:r>
          </a:p>
        </p:txBody>
      </p:sp>
      <p:grpSp>
        <p:nvGrpSpPr>
          <p:cNvPr id="4" name="Group 3"/>
          <p:cNvGrpSpPr/>
          <p:nvPr/>
        </p:nvGrpSpPr>
        <p:grpSpPr>
          <a:xfrm>
            <a:off x="2236013" y="2339132"/>
            <a:ext cx="4342147" cy="1804406"/>
            <a:chOff x="6292644" y="2799309"/>
            <a:chExt cx="4342147" cy="1804406"/>
          </a:xfrm>
        </p:grpSpPr>
        <p:sp>
          <p:nvSpPr>
            <p:cNvPr id="5" name="Rectangle 4"/>
            <p:cNvSpPr/>
            <p:nvPr/>
          </p:nvSpPr>
          <p:spPr>
            <a:xfrm>
              <a:off x="6292644" y="2831690"/>
              <a:ext cx="2025445" cy="17720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6440129" y="3077497"/>
              <a:ext cx="796413" cy="1415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Rectangle 6"/>
            <p:cNvSpPr/>
            <p:nvPr/>
          </p:nvSpPr>
          <p:spPr>
            <a:xfrm>
              <a:off x="6517641" y="3730132"/>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W</a:t>
              </a:r>
            </a:p>
          </p:txBody>
        </p:sp>
        <p:sp>
          <p:nvSpPr>
            <p:cNvPr id="8" name="TextBox 7"/>
            <p:cNvSpPr txBox="1"/>
            <p:nvPr/>
          </p:nvSpPr>
          <p:spPr>
            <a:xfrm>
              <a:off x="6517641" y="4236007"/>
              <a:ext cx="656911" cy="276999"/>
            </a:xfrm>
            <a:prstGeom prst="rect">
              <a:avLst/>
            </a:prstGeom>
            <a:noFill/>
          </p:spPr>
          <p:txBody>
            <a:bodyPr wrap="none" rtlCol="0">
              <a:spAutoFit/>
            </a:bodyPr>
            <a:lstStyle/>
            <a:p>
              <a:r>
                <a:rPr lang="en-US" sz="1200" b="1" dirty="0"/>
                <a:t>Worker</a:t>
              </a:r>
            </a:p>
          </p:txBody>
        </p:sp>
        <p:sp>
          <p:nvSpPr>
            <p:cNvPr id="9" name="TextBox 8"/>
            <p:cNvSpPr txBox="1"/>
            <p:nvPr/>
          </p:nvSpPr>
          <p:spPr>
            <a:xfrm>
              <a:off x="6292644" y="2799309"/>
              <a:ext cx="654346" cy="276999"/>
            </a:xfrm>
            <a:prstGeom prst="rect">
              <a:avLst/>
            </a:prstGeom>
            <a:noFill/>
          </p:spPr>
          <p:txBody>
            <a:bodyPr wrap="none" rtlCol="0">
              <a:spAutoFit/>
            </a:bodyPr>
            <a:lstStyle/>
            <a:p>
              <a:r>
                <a:rPr lang="en-US" sz="1200" b="1" dirty="0"/>
                <a:t>Node-1</a:t>
              </a:r>
            </a:p>
          </p:txBody>
        </p:sp>
        <p:sp>
          <p:nvSpPr>
            <p:cNvPr id="10" name="Rectangle 9"/>
            <p:cNvSpPr/>
            <p:nvPr/>
          </p:nvSpPr>
          <p:spPr>
            <a:xfrm>
              <a:off x="6526409" y="3134841"/>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S</a:t>
              </a:r>
            </a:p>
          </p:txBody>
        </p:sp>
        <p:sp>
          <p:nvSpPr>
            <p:cNvPr id="11" name="Rectangle 10"/>
            <p:cNvSpPr/>
            <p:nvPr/>
          </p:nvSpPr>
          <p:spPr>
            <a:xfrm>
              <a:off x="7388297" y="3076308"/>
              <a:ext cx="796413" cy="1415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TextBox 11"/>
            <p:cNvSpPr txBox="1"/>
            <p:nvPr/>
          </p:nvSpPr>
          <p:spPr>
            <a:xfrm>
              <a:off x="7465809" y="4234818"/>
              <a:ext cx="656911" cy="276999"/>
            </a:xfrm>
            <a:prstGeom prst="rect">
              <a:avLst/>
            </a:prstGeom>
            <a:noFill/>
          </p:spPr>
          <p:txBody>
            <a:bodyPr wrap="none" rtlCol="0">
              <a:spAutoFit/>
            </a:bodyPr>
            <a:lstStyle/>
            <a:p>
              <a:r>
                <a:rPr lang="en-US" sz="1200" b="1" dirty="0"/>
                <a:t>Worker</a:t>
              </a:r>
            </a:p>
          </p:txBody>
        </p:sp>
        <p:sp>
          <p:nvSpPr>
            <p:cNvPr id="13" name="Rectangle 12"/>
            <p:cNvSpPr/>
            <p:nvPr/>
          </p:nvSpPr>
          <p:spPr>
            <a:xfrm>
              <a:off x="7474577" y="3133652"/>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W</a:t>
              </a:r>
            </a:p>
          </p:txBody>
        </p:sp>
        <p:sp>
          <p:nvSpPr>
            <p:cNvPr id="14" name="Rectangle 13"/>
            <p:cNvSpPr/>
            <p:nvPr/>
          </p:nvSpPr>
          <p:spPr>
            <a:xfrm>
              <a:off x="8609346" y="2831690"/>
              <a:ext cx="2025445" cy="17720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8756831" y="3077497"/>
              <a:ext cx="796413" cy="1415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 name="Rectangle 15"/>
            <p:cNvSpPr/>
            <p:nvPr/>
          </p:nvSpPr>
          <p:spPr>
            <a:xfrm>
              <a:off x="8834343" y="3730132"/>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W</a:t>
              </a:r>
            </a:p>
          </p:txBody>
        </p:sp>
        <p:sp>
          <p:nvSpPr>
            <p:cNvPr id="17" name="TextBox 16"/>
            <p:cNvSpPr txBox="1"/>
            <p:nvPr/>
          </p:nvSpPr>
          <p:spPr>
            <a:xfrm>
              <a:off x="8834343" y="4236007"/>
              <a:ext cx="656911" cy="276999"/>
            </a:xfrm>
            <a:prstGeom prst="rect">
              <a:avLst/>
            </a:prstGeom>
            <a:noFill/>
          </p:spPr>
          <p:txBody>
            <a:bodyPr wrap="none" rtlCol="0">
              <a:spAutoFit/>
            </a:bodyPr>
            <a:lstStyle/>
            <a:p>
              <a:r>
                <a:rPr lang="en-US" sz="1200" b="1" dirty="0"/>
                <a:t>Worker</a:t>
              </a:r>
            </a:p>
          </p:txBody>
        </p:sp>
        <p:sp>
          <p:nvSpPr>
            <p:cNvPr id="18" name="TextBox 17"/>
            <p:cNvSpPr txBox="1"/>
            <p:nvPr/>
          </p:nvSpPr>
          <p:spPr>
            <a:xfrm>
              <a:off x="8609346" y="2799309"/>
              <a:ext cx="654346" cy="276999"/>
            </a:xfrm>
            <a:prstGeom prst="rect">
              <a:avLst/>
            </a:prstGeom>
            <a:noFill/>
          </p:spPr>
          <p:txBody>
            <a:bodyPr wrap="none" rtlCol="0">
              <a:spAutoFit/>
            </a:bodyPr>
            <a:lstStyle/>
            <a:p>
              <a:r>
                <a:rPr lang="en-US" sz="1200" b="1" dirty="0"/>
                <a:t>Node-2</a:t>
              </a:r>
            </a:p>
          </p:txBody>
        </p:sp>
        <p:sp>
          <p:nvSpPr>
            <p:cNvPr id="19" name="Rectangle 18"/>
            <p:cNvSpPr/>
            <p:nvPr/>
          </p:nvSpPr>
          <p:spPr>
            <a:xfrm>
              <a:off x="8843111" y="3134841"/>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S</a:t>
              </a:r>
            </a:p>
          </p:txBody>
        </p:sp>
        <p:sp>
          <p:nvSpPr>
            <p:cNvPr id="20" name="Rectangle 19"/>
            <p:cNvSpPr/>
            <p:nvPr/>
          </p:nvSpPr>
          <p:spPr>
            <a:xfrm>
              <a:off x="9704999" y="3076308"/>
              <a:ext cx="796413" cy="1415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1" name="TextBox 20"/>
            <p:cNvSpPr txBox="1"/>
            <p:nvPr/>
          </p:nvSpPr>
          <p:spPr>
            <a:xfrm>
              <a:off x="9782511" y="4234818"/>
              <a:ext cx="656911" cy="276999"/>
            </a:xfrm>
            <a:prstGeom prst="rect">
              <a:avLst/>
            </a:prstGeom>
            <a:noFill/>
          </p:spPr>
          <p:txBody>
            <a:bodyPr wrap="none" rtlCol="0">
              <a:spAutoFit/>
            </a:bodyPr>
            <a:lstStyle/>
            <a:p>
              <a:r>
                <a:rPr lang="en-US" sz="1200" b="1" dirty="0"/>
                <a:t>Worker</a:t>
              </a:r>
            </a:p>
          </p:txBody>
        </p:sp>
        <p:sp>
          <p:nvSpPr>
            <p:cNvPr id="22" name="Rectangle 21"/>
            <p:cNvSpPr/>
            <p:nvPr/>
          </p:nvSpPr>
          <p:spPr>
            <a:xfrm>
              <a:off x="9791279" y="3133652"/>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G</a:t>
              </a:r>
            </a:p>
          </p:txBody>
        </p:sp>
      </p:grpSp>
      <p:sp>
        <p:nvSpPr>
          <p:cNvPr id="23" name="TextBox 22"/>
          <p:cNvSpPr txBox="1"/>
          <p:nvPr/>
        </p:nvSpPr>
        <p:spPr>
          <a:xfrm>
            <a:off x="1329760" y="4361445"/>
            <a:ext cx="6445909" cy="646331"/>
          </a:xfrm>
          <a:prstGeom prst="rect">
            <a:avLst/>
          </a:prstGeom>
          <a:noFill/>
        </p:spPr>
        <p:txBody>
          <a:bodyPr wrap="square" rtlCol="0">
            <a:spAutoFit/>
          </a:bodyPr>
          <a:lstStyle/>
          <a:p>
            <a:pPr algn="ctr"/>
            <a:r>
              <a:rPr lang="en-US" dirty="0"/>
              <a:t>Two node cluster each running two workers. The tasks of the Topology is assigned to the workers</a:t>
            </a: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3813" y="2404651"/>
            <a:ext cx="3761558" cy="1950889"/>
          </a:xfrm>
          <a:prstGeom prst="rect">
            <a:avLst/>
          </a:prstGeom>
        </p:spPr>
      </p:pic>
    </p:spTree>
    <p:extLst>
      <p:ext uri="{BB962C8B-B14F-4D97-AF65-F5344CB8AC3E}">
        <p14:creationId xmlns:p14="http://schemas.microsoft.com/office/powerpoint/2010/main" val="29196848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100" dirty="0"/>
              <a:t>Communications in Storm</a:t>
            </a:r>
          </a:p>
        </p:txBody>
      </p:sp>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68</a:t>
            </a:fld>
            <a:endParaRPr lang="en-US" dirty="0">
              <a:solidFill>
                <a:prstClr val="black"/>
              </a:solidFill>
            </a:endParaRPr>
          </a:p>
        </p:txBody>
      </p:sp>
      <p:sp>
        <p:nvSpPr>
          <p:cNvPr id="16" name="TextBox 15"/>
          <p:cNvSpPr txBox="1"/>
          <p:nvPr/>
        </p:nvSpPr>
        <p:spPr>
          <a:xfrm>
            <a:off x="1240938" y="4603715"/>
            <a:ext cx="4255795" cy="923330"/>
          </a:xfrm>
          <a:prstGeom prst="rect">
            <a:avLst/>
          </a:prstGeom>
          <a:noFill/>
        </p:spPr>
        <p:txBody>
          <a:bodyPr wrap="square" rtlCol="0">
            <a:spAutoFit/>
          </a:bodyPr>
          <a:lstStyle/>
          <a:p>
            <a:r>
              <a:rPr lang="en-US" dirty="0"/>
              <a:t>Worker and Task distribution of Storm</a:t>
            </a:r>
          </a:p>
          <a:p>
            <a:r>
              <a:rPr lang="en-US" dirty="0"/>
              <a:t>A worker hosts multiple tasks. B-1 is a task of component B and W-1 is a task of W</a:t>
            </a:r>
          </a:p>
        </p:txBody>
      </p:sp>
      <p:grpSp>
        <p:nvGrpSpPr>
          <p:cNvPr id="1039" name="Group 1038"/>
          <p:cNvGrpSpPr/>
          <p:nvPr/>
        </p:nvGrpSpPr>
        <p:grpSpPr>
          <a:xfrm>
            <a:off x="6292644" y="2691152"/>
            <a:ext cx="4342147" cy="1804406"/>
            <a:chOff x="6292644" y="2799309"/>
            <a:chExt cx="4342147" cy="1804406"/>
          </a:xfrm>
        </p:grpSpPr>
        <p:grpSp>
          <p:nvGrpSpPr>
            <p:cNvPr id="1038" name="Group 1037"/>
            <p:cNvGrpSpPr/>
            <p:nvPr/>
          </p:nvGrpSpPr>
          <p:grpSpPr>
            <a:xfrm>
              <a:off x="6292644" y="2799309"/>
              <a:ext cx="4342147" cy="1804406"/>
              <a:chOff x="6292644" y="2799309"/>
              <a:chExt cx="4342147" cy="1804406"/>
            </a:xfrm>
          </p:grpSpPr>
          <p:sp>
            <p:nvSpPr>
              <p:cNvPr id="5" name="Rectangle 4"/>
              <p:cNvSpPr/>
              <p:nvPr/>
            </p:nvSpPr>
            <p:spPr>
              <a:xfrm>
                <a:off x="6292644" y="2831690"/>
                <a:ext cx="2025445" cy="17720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a:xfrm>
                <a:off x="6440129" y="3077497"/>
                <a:ext cx="796413" cy="1415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0" name="Rectangle 19"/>
              <p:cNvSpPr/>
              <p:nvPr/>
            </p:nvSpPr>
            <p:spPr>
              <a:xfrm>
                <a:off x="6517641" y="3730132"/>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W-1</a:t>
                </a:r>
              </a:p>
            </p:txBody>
          </p:sp>
          <p:sp>
            <p:nvSpPr>
              <p:cNvPr id="13" name="TextBox 12"/>
              <p:cNvSpPr txBox="1"/>
              <p:nvPr/>
            </p:nvSpPr>
            <p:spPr>
              <a:xfrm>
                <a:off x="6517641" y="4236007"/>
                <a:ext cx="656911" cy="276999"/>
              </a:xfrm>
              <a:prstGeom prst="rect">
                <a:avLst/>
              </a:prstGeom>
              <a:noFill/>
            </p:spPr>
            <p:txBody>
              <a:bodyPr wrap="none" rtlCol="0">
                <a:spAutoFit/>
              </a:bodyPr>
              <a:lstStyle/>
              <a:p>
                <a:r>
                  <a:rPr lang="en-US" sz="1200" b="1" dirty="0"/>
                  <a:t>Worker</a:t>
                </a:r>
              </a:p>
            </p:txBody>
          </p:sp>
          <p:sp>
            <p:nvSpPr>
              <p:cNvPr id="24" name="TextBox 23"/>
              <p:cNvSpPr txBox="1"/>
              <p:nvPr/>
            </p:nvSpPr>
            <p:spPr>
              <a:xfrm>
                <a:off x="6292644" y="2799309"/>
                <a:ext cx="654346" cy="276999"/>
              </a:xfrm>
              <a:prstGeom prst="rect">
                <a:avLst/>
              </a:prstGeom>
              <a:noFill/>
            </p:spPr>
            <p:txBody>
              <a:bodyPr wrap="none" rtlCol="0">
                <a:spAutoFit/>
              </a:bodyPr>
              <a:lstStyle/>
              <a:p>
                <a:r>
                  <a:rPr lang="en-US" sz="1200" b="1" dirty="0"/>
                  <a:t>Node-1</a:t>
                </a:r>
              </a:p>
            </p:txBody>
          </p:sp>
          <p:sp>
            <p:nvSpPr>
              <p:cNvPr id="43" name="Rectangle 42"/>
              <p:cNvSpPr/>
              <p:nvPr/>
            </p:nvSpPr>
            <p:spPr>
              <a:xfrm>
                <a:off x="6526409" y="3134841"/>
                <a:ext cx="639099" cy="54077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B-1</a:t>
                </a:r>
              </a:p>
            </p:txBody>
          </p:sp>
          <p:sp>
            <p:nvSpPr>
              <p:cNvPr id="44" name="Rectangle 43"/>
              <p:cNvSpPr/>
              <p:nvPr/>
            </p:nvSpPr>
            <p:spPr>
              <a:xfrm>
                <a:off x="7388297" y="3076308"/>
                <a:ext cx="796413" cy="1415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5" name="Rectangle 44"/>
              <p:cNvSpPr/>
              <p:nvPr/>
            </p:nvSpPr>
            <p:spPr>
              <a:xfrm>
                <a:off x="7465809" y="3728943"/>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W-3</a:t>
                </a:r>
              </a:p>
            </p:txBody>
          </p:sp>
          <p:sp>
            <p:nvSpPr>
              <p:cNvPr id="46" name="TextBox 45"/>
              <p:cNvSpPr txBox="1"/>
              <p:nvPr/>
            </p:nvSpPr>
            <p:spPr>
              <a:xfrm>
                <a:off x="7465809" y="4234818"/>
                <a:ext cx="656911" cy="276999"/>
              </a:xfrm>
              <a:prstGeom prst="rect">
                <a:avLst/>
              </a:prstGeom>
              <a:noFill/>
            </p:spPr>
            <p:txBody>
              <a:bodyPr wrap="none" rtlCol="0">
                <a:spAutoFit/>
              </a:bodyPr>
              <a:lstStyle/>
              <a:p>
                <a:r>
                  <a:rPr lang="en-US" sz="1200" b="1" dirty="0"/>
                  <a:t>Worker</a:t>
                </a:r>
              </a:p>
            </p:txBody>
          </p:sp>
          <p:sp>
            <p:nvSpPr>
              <p:cNvPr id="47" name="Rectangle 46"/>
              <p:cNvSpPr/>
              <p:nvPr/>
            </p:nvSpPr>
            <p:spPr>
              <a:xfrm>
                <a:off x="7474577" y="3133652"/>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W-2</a:t>
                </a:r>
              </a:p>
            </p:txBody>
          </p:sp>
          <p:sp>
            <p:nvSpPr>
              <p:cNvPr id="48" name="Rectangle 47"/>
              <p:cNvSpPr/>
              <p:nvPr/>
            </p:nvSpPr>
            <p:spPr>
              <a:xfrm>
                <a:off x="8609346" y="2831690"/>
                <a:ext cx="2025445" cy="17720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9" name="Rectangle 48"/>
              <p:cNvSpPr/>
              <p:nvPr/>
            </p:nvSpPr>
            <p:spPr>
              <a:xfrm>
                <a:off x="8756831" y="3077497"/>
                <a:ext cx="796413" cy="1415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0" name="Rectangle 49"/>
              <p:cNvSpPr/>
              <p:nvPr/>
            </p:nvSpPr>
            <p:spPr>
              <a:xfrm>
                <a:off x="8834343" y="3730132"/>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W-5</a:t>
                </a:r>
              </a:p>
            </p:txBody>
          </p:sp>
          <p:sp>
            <p:nvSpPr>
              <p:cNvPr id="51" name="TextBox 50"/>
              <p:cNvSpPr txBox="1"/>
              <p:nvPr/>
            </p:nvSpPr>
            <p:spPr>
              <a:xfrm>
                <a:off x="8834343" y="4236007"/>
                <a:ext cx="656911" cy="276999"/>
              </a:xfrm>
              <a:prstGeom prst="rect">
                <a:avLst/>
              </a:prstGeom>
              <a:noFill/>
            </p:spPr>
            <p:txBody>
              <a:bodyPr wrap="none" rtlCol="0">
                <a:spAutoFit/>
              </a:bodyPr>
              <a:lstStyle/>
              <a:p>
                <a:r>
                  <a:rPr lang="en-US" sz="1200" b="1" dirty="0"/>
                  <a:t>Worker</a:t>
                </a:r>
              </a:p>
            </p:txBody>
          </p:sp>
          <p:sp>
            <p:nvSpPr>
              <p:cNvPr id="52" name="TextBox 51"/>
              <p:cNvSpPr txBox="1"/>
              <p:nvPr/>
            </p:nvSpPr>
            <p:spPr>
              <a:xfrm>
                <a:off x="8609346" y="2799309"/>
                <a:ext cx="654346" cy="276999"/>
              </a:xfrm>
              <a:prstGeom prst="rect">
                <a:avLst/>
              </a:prstGeom>
              <a:noFill/>
            </p:spPr>
            <p:txBody>
              <a:bodyPr wrap="none" rtlCol="0">
                <a:spAutoFit/>
              </a:bodyPr>
              <a:lstStyle/>
              <a:p>
                <a:r>
                  <a:rPr lang="en-US" sz="1200" b="1" dirty="0"/>
                  <a:t>Node-2</a:t>
                </a:r>
              </a:p>
            </p:txBody>
          </p:sp>
          <p:sp>
            <p:nvSpPr>
              <p:cNvPr id="53" name="Rectangle 52"/>
              <p:cNvSpPr/>
              <p:nvPr/>
            </p:nvSpPr>
            <p:spPr>
              <a:xfrm>
                <a:off x="8843111" y="3134841"/>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W-4</a:t>
                </a:r>
              </a:p>
            </p:txBody>
          </p:sp>
          <p:sp>
            <p:nvSpPr>
              <p:cNvPr id="54" name="Rectangle 53"/>
              <p:cNvSpPr/>
              <p:nvPr/>
            </p:nvSpPr>
            <p:spPr>
              <a:xfrm>
                <a:off x="9704999" y="3076308"/>
                <a:ext cx="796413" cy="1415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5" name="Rectangle 54"/>
              <p:cNvSpPr/>
              <p:nvPr/>
            </p:nvSpPr>
            <p:spPr>
              <a:xfrm>
                <a:off x="9782511" y="3728943"/>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W-7</a:t>
                </a:r>
              </a:p>
            </p:txBody>
          </p:sp>
          <p:sp>
            <p:nvSpPr>
              <p:cNvPr id="56" name="TextBox 55"/>
              <p:cNvSpPr txBox="1"/>
              <p:nvPr/>
            </p:nvSpPr>
            <p:spPr>
              <a:xfrm>
                <a:off x="9782511" y="4234818"/>
                <a:ext cx="656911" cy="276999"/>
              </a:xfrm>
              <a:prstGeom prst="rect">
                <a:avLst/>
              </a:prstGeom>
              <a:noFill/>
            </p:spPr>
            <p:txBody>
              <a:bodyPr wrap="none" rtlCol="0">
                <a:spAutoFit/>
              </a:bodyPr>
              <a:lstStyle/>
              <a:p>
                <a:r>
                  <a:rPr lang="en-US" sz="1200" b="1" dirty="0"/>
                  <a:t>Worker</a:t>
                </a:r>
              </a:p>
            </p:txBody>
          </p:sp>
          <p:sp>
            <p:nvSpPr>
              <p:cNvPr id="57" name="Rectangle 56"/>
              <p:cNvSpPr/>
              <p:nvPr/>
            </p:nvSpPr>
            <p:spPr>
              <a:xfrm>
                <a:off x="9791279" y="3133652"/>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W-6</a:t>
                </a:r>
              </a:p>
            </p:txBody>
          </p:sp>
          <p:cxnSp>
            <p:nvCxnSpPr>
              <p:cNvPr id="58" name="Straight Arrow Connector 57"/>
              <p:cNvCxnSpPr>
                <a:stCxn id="43" idx="3"/>
                <a:endCxn id="47" idx="1"/>
              </p:cNvCxnSpPr>
              <p:nvPr/>
            </p:nvCxnSpPr>
            <p:spPr>
              <a:xfrm flipV="1">
                <a:off x="7165508" y="3404039"/>
                <a:ext cx="309069" cy="11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62" name="Straight Arrow Connector 61"/>
            <p:cNvCxnSpPr>
              <a:stCxn id="9" idx="0"/>
              <a:endCxn id="49" idx="1"/>
            </p:cNvCxnSpPr>
            <p:nvPr/>
          </p:nvCxnSpPr>
          <p:spPr>
            <a:xfrm rot="16200000" flipH="1">
              <a:off x="7443621" y="2472211"/>
              <a:ext cx="707923" cy="1918495"/>
            </a:xfrm>
            <a:prstGeom prst="bentConnector4">
              <a:avLst>
                <a:gd name="adj1" fmla="val -14236"/>
                <a:gd name="adj2" fmla="val 86515"/>
              </a:avLst>
            </a:prstGeom>
            <a:ln>
              <a:tailEnd type="triangle"/>
            </a:ln>
          </p:spPr>
          <p:style>
            <a:lnRef idx="1">
              <a:schemeClr val="dk1"/>
            </a:lnRef>
            <a:fillRef idx="0">
              <a:schemeClr val="dk1"/>
            </a:fillRef>
            <a:effectRef idx="0">
              <a:schemeClr val="dk1"/>
            </a:effectRef>
            <a:fontRef idx="minor">
              <a:schemeClr val="tx1"/>
            </a:fontRef>
          </p:style>
        </p:cxnSp>
        <p:cxnSp>
          <p:nvCxnSpPr>
            <p:cNvPr id="1027" name="Straight Arrow Connector 1026"/>
            <p:cNvCxnSpPr/>
            <p:nvPr/>
          </p:nvCxnSpPr>
          <p:spPr>
            <a:xfrm rot="5400000" flipH="1" flipV="1">
              <a:off x="8470177" y="1444468"/>
              <a:ext cx="1189" cy="3264870"/>
            </a:xfrm>
            <a:prstGeom prst="bentConnector3">
              <a:avLst>
                <a:gd name="adj1" fmla="val 47441968"/>
              </a:avLst>
            </a:prstGeom>
            <a:ln>
              <a:tailEnd type="triangle"/>
            </a:ln>
          </p:spPr>
          <p:style>
            <a:lnRef idx="1">
              <a:schemeClr val="dk1"/>
            </a:lnRef>
            <a:fillRef idx="0">
              <a:schemeClr val="dk1"/>
            </a:fillRef>
            <a:effectRef idx="0">
              <a:schemeClr val="dk1"/>
            </a:effectRef>
            <a:fontRef idx="minor">
              <a:schemeClr val="tx1"/>
            </a:fontRef>
          </p:style>
        </p:cxnSp>
      </p:grpSp>
      <p:sp>
        <p:nvSpPr>
          <p:cNvPr id="1036" name="TextBox 1035"/>
          <p:cNvSpPr txBox="1"/>
          <p:nvPr/>
        </p:nvSpPr>
        <p:spPr>
          <a:xfrm>
            <a:off x="6517641" y="4649881"/>
            <a:ext cx="4179029" cy="923330"/>
          </a:xfrm>
          <a:prstGeom prst="rect">
            <a:avLst/>
          </a:prstGeom>
          <a:noFill/>
        </p:spPr>
        <p:txBody>
          <a:bodyPr wrap="none" rtlCol="0">
            <a:spAutoFit/>
          </a:bodyPr>
          <a:lstStyle/>
          <a:p>
            <a:r>
              <a:rPr lang="en-US" dirty="0"/>
              <a:t>Communication links are between workers</a:t>
            </a:r>
          </a:p>
          <a:p>
            <a:r>
              <a:rPr lang="en-US" dirty="0"/>
              <a:t>These are multiplexed among the tasks </a:t>
            </a:r>
          </a:p>
          <a:p>
            <a:endParaRPr lang="en-US" dirty="0"/>
          </a:p>
        </p:txBody>
      </p:sp>
      <p:grpSp>
        <p:nvGrpSpPr>
          <p:cNvPr id="92" name="Group 91"/>
          <p:cNvGrpSpPr/>
          <p:nvPr/>
        </p:nvGrpSpPr>
        <p:grpSpPr>
          <a:xfrm>
            <a:off x="1154586" y="2707411"/>
            <a:ext cx="4342147" cy="1804406"/>
            <a:chOff x="6292644" y="2799309"/>
            <a:chExt cx="4342147" cy="1804406"/>
          </a:xfrm>
        </p:grpSpPr>
        <p:sp>
          <p:nvSpPr>
            <p:cNvPr id="95" name="Rectangle 94"/>
            <p:cNvSpPr/>
            <p:nvPr/>
          </p:nvSpPr>
          <p:spPr>
            <a:xfrm>
              <a:off x="6292644" y="2831690"/>
              <a:ext cx="2025445" cy="17720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6" name="Rectangle 95"/>
            <p:cNvSpPr/>
            <p:nvPr/>
          </p:nvSpPr>
          <p:spPr>
            <a:xfrm>
              <a:off x="6440129" y="3077497"/>
              <a:ext cx="796413" cy="1415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7" name="Rectangle 96"/>
            <p:cNvSpPr/>
            <p:nvPr/>
          </p:nvSpPr>
          <p:spPr>
            <a:xfrm>
              <a:off x="6517641" y="3730132"/>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W-1</a:t>
              </a:r>
            </a:p>
          </p:txBody>
        </p:sp>
        <p:sp>
          <p:nvSpPr>
            <p:cNvPr id="98" name="TextBox 97"/>
            <p:cNvSpPr txBox="1"/>
            <p:nvPr/>
          </p:nvSpPr>
          <p:spPr>
            <a:xfrm>
              <a:off x="6517641" y="4236007"/>
              <a:ext cx="656911" cy="276999"/>
            </a:xfrm>
            <a:prstGeom prst="rect">
              <a:avLst/>
            </a:prstGeom>
            <a:noFill/>
          </p:spPr>
          <p:txBody>
            <a:bodyPr wrap="none" rtlCol="0">
              <a:spAutoFit/>
            </a:bodyPr>
            <a:lstStyle/>
            <a:p>
              <a:r>
                <a:rPr lang="en-US" sz="1200" b="1" dirty="0"/>
                <a:t>Worker</a:t>
              </a:r>
            </a:p>
          </p:txBody>
        </p:sp>
        <p:sp>
          <p:nvSpPr>
            <p:cNvPr id="99" name="TextBox 98"/>
            <p:cNvSpPr txBox="1"/>
            <p:nvPr/>
          </p:nvSpPr>
          <p:spPr>
            <a:xfrm>
              <a:off x="6292644" y="2799309"/>
              <a:ext cx="654346" cy="276999"/>
            </a:xfrm>
            <a:prstGeom prst="rect">
              <a:avLst/>
            </a:prstGeom>
            <a:noFill/>
          </p:spPr>
          <p:txBody>
            <a:bodyPr wrap="none" rtlCol="0">
              <a:spAutoFit/>
            </a:bodyPr>
            <a:lstStyle/>
            <a:p>
              <a:r>
                <a:rPr lang="en-US" sz="1200" b="1" dirty="0"/>
                <a:t>Node-1</a:t>
              </a:r>
            </a:p>
          </p:txBody>
        </p:sp>
        <p:sp>
          <p:nvSpPr>
            <p:cNvPr id="100" name="Rectangle 99"/>
            <p:cNvSpPr/>
            <p:nvPr/>
          </p:nvSpPr>
          <p:spPr>
            <a:xfrm>
              <a:off x="6526409" y="3134841"/>
              <a:ext cx="639099" cy="54077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B-1</a:t>
              </a:r>
            </a:p>
          </p:txBody>
        </p:sp>
        <p:sp>
          <p:nvSpPr>
            <p:cNvPr id="101" name="Rectangle 100"/>
            <p:cNvSpPr/>
            <p:nvPr/>
          </p:nvSpPr>
          <p:spPr>
            <a:xfrm>
              <a:off x="7388297" y="3076308"/>
              <a:ext cx="796413" cy="1415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2" name="Rectangle 101"/>
            <p:cNvSpPr/>
            <p:nvPr/>
          </p:nvSpPr>
          <p:spPr>
            <a:xfrm>
              <a:off x="7465809" y="3728943"/>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W-3</a:t>
              </a:r>
            </a:p>
          </p:txBody>
        </p:sp>
        <p:sp>
          <p:nvSpPr>
            <p:cNvPr id="103" name="TextBox 102"/>
            <p:cNvSpPr txBox="1"/>
            <p:nvPr/>
          </p:nvSpPr>
          <p:spPr>
            <a:xfrm>
              <a:off x="7465809" y="4234818"/>
              <a:ext cx="656911" cy="276999"/>
            </a:xfrm>
            <a:prstGeom prst="rect">
              <a:avLst/>
            </a:prstGeom>
            <a:noFill/>
          </p:spPr>
          <p:txBody>
            <a:bodyPr wrap="none" rtlCol="0">
              <a:spAutoFit/>
            </a:bodyPr>
            <a:lstStyle/>
            <a:p>
              <a:r>
                <a:rPr lang="en-US" sz="1200" b="1" dirty="0"/>
                <a:t>Worker</a:t>
              </a:r>
            </a:p>
          </p:txBody>
        </p:sp>
        <p:sp>
          <p:nvSpPr>
            <p:cNvPr id="104" name="Rectangle 103"/>
            <p:cNvSpPr/>
            <p:nvPr/>
          </p:nvSpPr>
          <p:spPr>
            <a:xfrm>
              <a:off x="7474577" y="3133652"/>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W-2</a:t>
              </a:r>
            </a:p>
          </p:txBody>
        </p:sp>
        <p:sp>
          <p:nvSpPr>
            <p:cNvPr id="105" name="Rectangle 104"/>
            <p:cNvSpPr/>
            <p:nvPr/>
          </p:nvSpPr>
          <p:spPr>
            <a:xfrm>
              <a:off x="8609346" y="2831690"/>
              <a:ext cx="2025445" cy="17720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6" name="Rectangle 105"/>
            <p:cNvSpPr/>
            <p:nvPr/>
          </p:nvSpPr>
          <p:spPr>
            <a:xfrm>
              <a:off x="8756831" y="3077497"/>
              <a:ext cx="796413" cy="1415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7" name="Rectangle 106"/>
            <p:cNvSpPr/>
            <p:nvPr/>
          </p:nvSpPr>
          <p:spPr>
            <a:xfrm>
              <a:off x="8834343" y="3730132"/>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W-5</a:t>
              </a:r>
            </a:p>
          </p:txBody>
        </p:sp>
        <p:sp>
          <p:nvSpPr>
            <p:cNvPr id="108" name="TextBox 107"/>
            <p:cNvSpPr txBox="1"/>
            <p:nvPr/>
          </p:nvSpPr>
          <p:spPr>
            <a:xfrm>
              <a:off x="8834343" y="4236007"/>
              <a:ext cx="656911" cy="276999"/>
            </a:xfrm>
            <a:prstGeom prst="rect">
              <a:avLst/>
            </a:prstGeom>
            <a:noFill/>
          </p:spPr>
          <p:txBody>
            <a:bodyPr wrap="none" rtlCol="0">
              <a:spAutoFit/>
            </a:bodyPr>
            <a:lstStyle/>
            <a:p>
              <a:r>
                <a:rPr lang="en-US" sz="1200" b="1" dirty="0"/>
                <a:t>Worker</a:t>
              </a:r>
            </a:p>
          </p:txBody>
        </p:sp>
        <p:sp>
          <p:nvSpPr>
            <p:cNvPr id="109" name="TextBox 108"/>
            <p:cNvSpPr txBox="1"/>
            <p:nvPr/>
          </p:nvSpPr>
          <p:spPr>
            <a:xfrm>
              <a:off x="8609346" y="2799309"/>
              <a:ext cx="654346" cy="276999"/>
            </a:xfrm>
            <a:prstGeom prst="rect">
              <a:avLst/>
            </a:prstGeom>
            <a:noFill/>
          </p:spPr>
          <p:txBody>
            <a:bodyPr wrap="none" rtlCol="0">
              <a:spAutoFit/>
            </a:bodyPr>
            <a:lstStyle/>
            <a:p>
              <a:r>
                <a:rPr lang="en-US" sz="1200" b="1" dirty="0"/>
                <a:t>Node-2</a:t>
              </a:r>
            </a:p>
          </p:txBody>
        </p:sp>
        <p:sp>
          <p:nvSpPr>
            <p:cNvPr id="110" name="Rectangle 109"/>
            <p:cNvSpPr/>
            <p:nvPr/>
          </p:nvSpPr>
          <p:spPr>
            <a:xfrm>
              <a:off x="8843111" y="3134841"/>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W-4</a:t>
              </a:r>
            </a:p>
          </p:txBody>
        </p:sp>
        <p:sp>
          <p:nvSpPr>
            <p:cNvPr id="111" name="Rectangle 110"/>
            <p:cNvSpPr/>
            <p:nvPr/>
          </p:nvSpPr>
          <p:spPr>
            <a:xfrm>
              <a:off x="9704999" y="3076308"/>
              <a:ext cx="796413" cy="1415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2" name="Rectangle 111"/>
            <p:cNvSpPr/>
            <p:nvPr/>
          </p:nvSpPr>
          <p:spPr>
            <a:xfrm>
              <a:off x="9782511" y="3728943"/>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W-7</a:t>
              </a:r>
            </a:p>
          </p:txBody>
        </p:sp>
        <p:sp>
          <p:nvSpPr>
            <p:cNvPr id="113" name="TextBox 112"/>
            <p:cNvSpPr txBox="1"/>
            <p:nvPr/>
          </p:nvSpPr>
          <p:spPr>
            <a:xfrm>
              <a:off x="9782511" y="4234818"/>
              <a:ext cx="656911" cy="276999"/>
            </a:xfrm>
            <a:prstGeom prst="rect">
              <a:avLst/>
            </a:prstGeom>
            <a:noFill/>
          </p:spPr>
          <p:txBody>
            <a:bodyPr wrap="none" rtlCol="0">
              <a:spAutoFit/>
            </a:bodyPr>
            <a:lstStyle/>
            <a:p>
              <a:r>
                <a:rPr lang="en-US" sz="1200" b="1" dirty="0"/>
                <a:t>Worker</a:t>
              </a:r>
            </a:p>
          </p:txBody>
        </p:sp>
        <p:sp>
          <p:nvSpPr>
            <p:cNvPr id="114" name="Rectangle 113"/>
            <p:cNvSpPr/>
            <p:nvPr/>
          </p:nvSpPr>
          <p:spPr>
            <a:xfrm>
              <a:off x="9791279" y="3133652"/>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W-6</a:t>
              </a:r>
            </a:p>
          </p:txBody>
        </p:sp>
      </p:grpSp>
      <p:sp>
        <p:nvSpPr>
          <p:cNvPr id="6" name="Rounded Rectangle 5"/>
          <p:cNvSpPr/>
          <p:nvPr/>
        </p:nvSpPr>
        <p:spPr>
          <a:xfrm>
            <a:off x="2323555" y="1837660"/>
            <a:ext cx="643295" cy="3440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59" name="Rounded Rectangle 58"/>
          <p:cNvSpPr/>
          <p:nvPr/>
        </p:nvSpPr>
        <p:spPr>
          <a:xfrm>
            <a:off x="3568436" y="1837659"/>
            <a:ext cx="643295" cy="3440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t>
            </a:r>
          </a:p>
        </p:txBody>
      </p:sp>
      <p:cxnSp>
        <p:nvCxnSpPr>
          <p:cNvPr id="8" name="Straight Arrow Connector 7"/>
          <p:cNvCxnSpPr>
            <a:stCxn id="6" idx="3"/>
            <a:endCxn id="59" idx="1"/>
          </p:cNvCxnSpPr>
          <p:nvPr/>
        </p:nvCxnSpPr>
        <p:spPr>
          <a:xfrm flipV="1">
            <a:off x="2966850" y="2009689"/>
            <a:ext cx="60158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9978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100" dirty="0"/>
              <a:t>Default Broadcast</a:t>
            </a:r>
          </a:p>
        </p:txBody>
      </p:sp>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69</a:t>
            </a:fld>
            <a:endParaRPr lang="en-US" dirty="0">
              <a:solidFill>
                <a:prstClr val="black"/>
              </a:solidFill>
            </a:endParaRPr>
          </a:p>
        </p:txBody>
      </p:sp>
      <p:grpSp>
        <p:nvGrpSpPr>
          <p:cNvPr id="15" name="Group 14"/>
          <p:cNvGrpSpPr/>
          <p:nvPr/>
        </p:nvGrpSpPr>
        <p:grpSpPr>
          <a:xfrm>
            <a:off x="3762973" y="2396184"/>
            <a:ext cx="4342147" cy="1804406"/>
            <a:chOff x="6292644" y="2799309"/>
            <a:chExt cx="4342147" cy="1804406"/>
          </a:xfrm>
        </p:grpSpPr>
        <p:grpSp>
          <p:nvGrpSpPr>
            <p:cNvPr id="19" name="Group 18"/>
            <p:cNvGrpSpPr/>
            <p:nvPr/>
          </p:nvGrpSpPr>
          <p:grpSpPr>
            <a:xfrm>
              <a:off x="6292644" y="2799309"/>
              <a:ext cx="4342147" cy="1804406"/>
              <a:chOff x="6292644" y="2799309"/>
              <a:chExt cx="4342147" cy="1804406"/>
            </a:xfrm>
          </p:grpSpPr>
          <p:sp>
            <p:nvSpPr>
              <p:cNvPr id="22" name="Rectangle 21"/>
              <p:cNvSpPr/>
              <p:nvPr/>
            </p:nvSpPr>
            <p:spPr>
              <a:xfrm>
                <a:off x="6292644" y="2831690"/>
                <a:ext cx="2025445" cy="17720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Rectangle 22"/>
              <p:cNvSpPr/>
              <p:nvPr/>
            </p:nvSpPr>
            <p:spPr>
              <a:xfrm>
                <a:off x="6440129" y="3077497"/>
                <a:ext cx="796413" cy="1415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4" name="Rectangle 23"/>
              <p:cNvSpPr/>
              <p:nvPr/>
            </p:nvSpPr>
            <p:spPr>
              <a:xfrm>
                <a:off x="6517641" y="3730132"/>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W-1</a:t>
                </a:r>
              </a:p>
            </p:txBody>
          </p:sp>
          <p:sp>
            <p:nvSpPr>
              <p:cNvPr id="25" name="TextBox 24"/>
              <p:cNvSpPr txBox="1"/>
              <p:nvPr/>
            </p:nvSpPr>
            <p:spPr>
              <a:xfrm>
                <a:off x="6517641" y="4236007"/>
                <a:ext cx="656911" cy="276999"/>
              </a:xfrm>
              <a:prstGeom prst="rect">
                <a:avLst/>
              </a:prstGeom>
              <a:noFill/>
            </p:spPr>
            <p:txBody>
              <a:bodyPr wrap="none" rtlCol="0">
                <a:spAutoFit/>
              </a:bodyPr>
              <a:lstStyle/>
              <a:p>
                <a:r>
                  <a:rPr lang="en-US" sz="1200" b="1" dirty="0"/>
                  <a:t>Worker</a:t>
                </a:r>
              </a:p>
            </p:txBody>
          </p:sp>
          <p:sp>
            <p:nvSpPr>
              <p:cNvPr id="26" name="TextBox 25"/>
              <p:cNvSpPr txBox="1"/>
              <p:nvPr/>
            </p:nvSpPr>
            <p:spPr>
              <a:xfrm>
                <a:off x="6292644" y="2799309"/>
                <a:ext cx="654346" cy="276999"/>
              </a:xfrm>
              <a:prstGeom prst="rect">
                <a:avLst/>
              </a:prstGeom>
              <a:noFill/>
            </p:spPr>
            <p:txBody>
              <a:bodyPr wrap="none" rtlCol="0">
                <a:spAutoFit/>
              </a:bodyPr>
              <a:lstStyle/>
              <a:p>
                <a:r>
                  <a:rPr lang="en-US" sz="1200" b="1" dirty="0"/>
                  <a:t>Node-1</a:t>
                </a:r>
              </a:p>
            </p:txBody>
          </p:sp>
          <p:sp>
            <p:nvSpPr>
              <p:cNvPr id="27" name="Rectangle 26"/>
              <p:cNvSpPr/>
              <p:nvPr/>
            </p:nvSpPr>
            <p:spPr>
              <a:xfrm>
                <a:off x="6526409" y="3134841"/>
                <a:ext cx="639099" cy="54077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B-1</a:t>
                </a:r>
              </a:p>
            </p:txBody>
          </p:sp>
          <p:sp>
            <p:nvSpPr>
              <p:cNvPr id="28" name="Rectangle 27"/>
              <p:cNvSpPr/>
              <p:nvPr/>
            </p:nvSpPr>
            <p:spPr>
              <a:xfrm>
                <a:off x="7388297" y="3076308"/>
                <a:ext cx="796413" cy="1415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9" name="Rectangle 28"/>
              <p:cNvSpPr/>
              <p:nvPr/>
            </p:nvSpPr>
            <p:spPr>
              <a:xfrm>
                <a:off x="7465809" y="3728943"/>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W-3</a:t>
                </a:r>
              </a:p>
            </p:txBody>
          </p:sp>
          <p:sp>
            <p:nvSpPr>
              <p:cNvPr id="30" name="TextBox 29"/>
              <p:cNvSpPr txBox="1"/>
              <p:nvPr/>
            </p:nvSpPr>
            <p:spPr>
              <a:xfrm>
                <a:off x="7465809" y="4234818"/>
                <a:ext cx="656911" cy="276999"/>
              </a:xfrm>
              <a:prstGeom prst="rect">
                <a:avLst/>
              </a:prstGeom>
              <a:noFill/>
            </p:spPr>
            <p:txBody>
              <a:bodyPr wrap="none" rtlCol="0">
                <a:spAutoFit/>
              </a:bodyPr>
              <a:lstStyle/>
              <a:p>
                <a:r>
                  <a:rPr lang="en-US" sz="1200" b="1" dirty="0"/>
                  <a:t>Worker</a:t>
                </a:r>
              </a:p>
            </p:txBody>
          </p:sp>
          <p:sp>
            <p:nvSpPr>
              <p:cNvPr id="31" name="Rectangle 30"/>
              <p:cNvSpPr/>
              <p:nvPr/>
            </p:nvSpPr>
            <p:spPr>
              <a:xfrm>
                <a:off x="7474577" y="3133652"/>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W-2</a:t>
                </a:r>
              </a:p>
            </p:txBody>
          </p:sp>
          <p:sp>
            <p:nvSpPr>
              <p:cNvPr id="32" name="Rectangle 31"/>
              <p:cNvSpPr/>
              <p:nvPr/>
            </p:nvSpPr>
            <p:spPr>
              <a:xfrm>
                <a:off x="8609346" y="2831690"/>
                <a:ext cx="2025445" cy="17720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3" name="Rectangle 32"/>
              <p:cNvSpPr/>
              <p:nvPr/>
            </p:nvSpPr>
            <p:spPr>
              <a:xfrm>
                <a:off x="8756831" y="3077497"/>
                <a:ext cx="796413" cy="1415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4" name="Rectangle 33"/>
              <p:cNvSpPr/>
              <p:nvPr/>
            </p:nvSpPr>
            <p:spPr>
              <a:xfrm>
                <a:off x="8834343" y="3730132"/>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W-5</a:t>
                </a:r>
              </a:p>
            </p:txBody>
          </p:sp>
          <p:sp>
            <p:nvSpPr>
              <p:cNvPr id="35" name="TextBox 34"/>
              <p:cNvSpPr txBox="1"/>
              <p:nvPr/>
            </p:nvSpPr>
            <p:spPr>
              <a:xfrm>
                <a:off x="8834343" y="4236007"/>
                <a:ext cx="656911" cy="276999"/>
              </a:xfrm>
              <a:prstGeom prst="rect">
                <a:avLst/>
              </a:prstGeom>
              <a:noFill/>
            </p:spPr>
            <p:txBody>
              <a:bodyPr wrap="none" rtlCol="0">
                <a:spAutoFit/>
              </a:bodyPr>
              <a:lstStyle/>
              <a:p>
                <a:r>
                  <a:rPr lang="en-US" sz="1200" b="1" dirty="0"/>
                  <a:t>Worker</a:t>
                </a:r>
              </a:p>
            </p:txBody>
          </p:sp>
          <p:sp>
            <p:nvSpPr>
              <p:cNvPr id="36" name="TextBox 35"/>
              <p:cNvSpPr txBox="1"/>
              <p:nvPr/>
            </p:nvSpPr>
            <p:spPr>
              <a:xfrm>
                <a:off x="8609346" y="2799309"/>
                <a:ext cx="654346" cy="276999"/>
              </a:xfrm>
              <a:prstGeom prst="rect">
                <a:avLst/>
              </a:prstGeom>
              <a:noFill/>
            </p:spPr>
            <p:txBody>
              <a:bodyPr wrap="none" rtlCol="0">
                <a:spAutoFit/>
              </a:bodyPr>
              <a:lstStyle/>
              <a:p>
                <a:r>
                  <a:rPr lang="en-US" sz="1200" b="1" dirty="0"/>
                  <a:t>Node-2</a:t>
                </a:r>
              </a:p>
            </p:txBody>
          </p:sp>
          <p:sp>
            <p:nvSpPr>
              <p:cNvPr id="37" name="Rectangle 36"/>
              <p:cNvSpPr/>
              <p:nvPr/>
            </p:nvSpPr>
            <p:spPr>
              <a:xfrm>
                <a:off x="8843111" y="3134841"/>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W-4</a:t>
                </a:r>
              </a:p>
            </p:txBody>
          </p:sp>
          <p:sp>
            <p:nvSpPr>
              <p:cNvPr id="38" name="Rectangle 37"/>
              <p:cNvSpPr/>
              <p:nvPr/>
            </p:nvSpPr>
            <p:spPr>
              <a:xfrm>
                <a:off x="9704999" y="3076308"/>
                <a:ext cx="796413" cy="1415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9" name="Rectangle 38"/>
              <p:cNvSpPr/>
              <p:nvPr/>
            </p:nvSpPr>
            <p:spPr>
              <a:xfrm>
                <a:off x="9782511" y="3728943"/>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W-7</a:t>
                </a:r>
              </a:p>
            </p:txBody>
          </p:sp>
          <p:sp>
            <p:nvSpPr>
              <p:cNvPr id="40" name="TextBox 39"/>
              <p:cNvSpPr txBox="1"/>
              <p:nvPr/>
            </p:nvSpPr>
            <p:spPr>
              <a:xfrm>
                <a:off x="9782511" y="4234818"/>
                <a:ext cx="656911" cy="276999"/>
              </a:xfrm>
              <a:prstGeom prst="rect">
                <a:avLst/>
              </a:prstGeom>
              <a:noFill/>
            </p:spPr>
            <p:txBody>
              <a:bodyPr wrap="none" rtlCol="0">
                <a:spAutoFit/>
              </a:bodyPr>
              <a:lstStyle/>
              <a:p>
                <a:r>
                  <a:rPr lang="en-US" sz="1200" b="1" dirty="0"/>
                  <a:t>Worker</a:t>
                </a:r>
              </a:p>
            </p:txBody>
          </p:sp>
          <p:sp>
            <p:nvSpPr>
              <p:cNvPr id="41" name="Rectangle 40"/>
              <p:cNvSpPr/>
              <p:nvPr/>
            </p:nvSpPr>
            <p:spPr>
              <a:xfrm>
                <a:off x="9791279" y="3133652"/>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W-6</a:t>
                </a:r>
              </a:p>
            </p:txBody>
          </p:sp>
          <p:cxnSp>
            <p:nvCxnSpPr>
              <p:cNvPr id="42" name="Straight Arrow Connector 41"/>
              <p:cNvCxnSpPr>
                <a:stCxn id="27" idx="3"/>
                <a:endCxn id="31" idx="1"/>
              </p:cNvCxnSpPr>
              <p:nvPr/>
            </p:nvCxnSpPr>
            <p:spPr>
              <a:xfrm flipV="1">
                <a:off x="7165508" y="3404039"/>
                <a:ext cx="309069" cy="11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20" name="Straight Arrow Connector 61"/>
            <p:cNvCxnSpPr>
              <a:stCxn id="23" idx="0"/>
              <a:endCxn id="33" idx="1"/>
            </p:cNvCxnSpPr>
            <p:nvPr/>
          </p:nvCxnSpPr>
          <p:spPr>
            <a:xfrm rot="16200000" flipH="1">
              <a:off x="7443621" y="2472211"/>
              <a:ext cx="707923" cy="1918495"/>
            </a:xfrm>
            <a:prstGeom prst="bentConnector4">
              <a:avLst>
                <a:gd name="adj1" fmla="val -14236"/>
                <a:gd name="adj2" fmla="val 86515"/>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1026"/>
            <p:cNvCxnSpPr/>
            <p:nvPr/>
          </p:nvCxnSpPr>
          <p:spPr>
            <a:xfrm rot="5400000" flipH="1" flipV="1">
              <a:off x="8470177" y="1444468"/>
              <a:ext cx="1189" cy="3264870"/>
            </a:xfrm>
            <a:prstGeom prst="bentConnector3">
              <a:avLst>
                <a:gd name="adj1" fmla="val 47441968"/>
              </a:avLst>
            </a:prstGeom>
            <a:ln>
              <a:tailEnd type="triangle"/>
            </a:ln>
          </p:spPr>
          <p:style>
            <a:lnRef idx="1">
              <a:schemeClr val="dk1"/>
            </a:lnRef>
            <a:fillRef idx="0">
              <a:schemeClr val="dk1"/>
            </a:fillRef>
            <a:effectRef idx="0">
              <a:schemeClr val="dk1"/>
            </a:effectRef>
            <a:fontRef idx="minor">
              <a:schemeClr val="tx1"/>
            </a:fontRef>
          </p:style>
        </p:cxnSp>
      </p:grpSp>
      <p:sp>
        <p:nvSpPr>
          <p:cNvPr id="5" name="TextBox 4"/>
          <p:cNvSpPr txBox="1"/>
          <p:nvPr/>
        </p:nvSpPr>
        <p:spPr>
          <a:xfrm>
            <a:off x="3471234" y="4372467"/>
            <a:ext cx="4939731" cy="923330"/>
          </a:xfrm>
          <a:prstGeom prst="rect">
            <a:avLst/>
          </a:prstGeom>
          <a:noFill/>
        </p:spPr>
        <p:txBody>
          <a:bodyPr wrap="square" rtlCol="0">
            <a:spAutoFit/>
          </a:bodyPr>
          <a:lstStyle/>
          <a:p>
            <a:pPr algn="ctr"/>
            <a:r>
              <a:rPr lang="en-US" dirty="0"/>
              <a:t>B-1 wants to broadcast a message to W, it sends 6 messages through 3 TCP communication channels and send 1 message to W-1 via memory</a:t>
            </a:r>
          </a:p>
        </p:txBody>
      </p:sp>
    </p:spTree>
    <p:extLst>
      <p:ext uri="{BB962C8B-B14F-4D97-AF65-F5344CB8AC3E}">
        <p14:creationId xmlns:p14="http://schemas.microsoft.com/office/powerpoint/2010/main" val="3683501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46" y="396821"/>
            <a:ext cx="2927888" cy="1325563"/>
          </a:xfrm>
        </p:spPr>
        <p:txBody>
          <a:bodyPr>
            <a:normAutofit/>
          </a:bodyPr>
          <a:lstStyle/>
          <a:p>
            <a:r>
              <a:rPr lang="en-US" dirty="0" err="1">
                <a:latin typeface="+mn-lt"/>
              </a:rPr>
              <a:t>Terasort</a:t>
            </a:r>
            <a:endParaRPr lang="en-US" dirty="0">
              <a:latin typeface="+mn-lt"/>
            </a:endParaRPr>
          </a:p>
        </p:txBody>
      </p:sp>
      <p:sp>
        <p:nvSpPr>
          <p:cNvPr id="13" name="Slide Number Placeholder 12">
            <a:extLst>
              <a:ext uri="{FF2B5EF4-FFF2-40B4-BE49-F238E27FC236}">
                <a16:creationId xmlns:a16="http://schemas.microsoft.com/office/drawing/2014/main" id="{D0F6F392-1973-44B2-990D-52A15C09124B}"/>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7</a:t>
            </a:fld>
            <a:endParaRPr lang="en-US">
              <a:solidFill>
                <a:prstClr val="black">
                  <a:tint val="75000"/>
                </a:prstClr>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1471" y="216977"/>
            <a:ext cx="3550959" cy="15237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252" y="1953217"/>
            <a:ext cx="3938526" cy="25890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7756" y="2054332"/>
            <a:ext cx="3719887" cy="3007671"/>
          </a:xfrm>
          <a:prstGeom prst="rect">
            <a:avLst/>
          </a:prstGeom>
        </p:spPr>
      </p:pic>
      <p:sp>
        <p:nvSpPr>
          <p:cNvPr id="6" name="TextBox 5"/>
          <p:cNvSpPr txBox="1"/>
          <p:nvPr/>
        </p:nvSpPr>
        <p:spPr>
          <a:xfrm>
            <a:off x="1477756" y="1491552"/>
            <a:ext cx="3563924" cy="461665"/>
          </a:xfrm>
          <a:prstGeom prst="rect">
            <a:avLst/>
          </a:prstGeom>
          <a:noFill/>
        </p:spPr>
        <p:txBody>
          <a:bodyPr wrap="none" rtlCol="0">
            <a:spAutoFit/>
          </a:bodyPr>
          <a:lstStyle/>
          <a:p>
            <a:r>
              <a:rPr lang="en-US" sz="2400" dirty="0"/>
              <a:t>Sorting 1TB of data records</a:t>
            </a:r>
          </a:p>
        </p:txBody>
      </p:sp>
      <p:sp>
        <p:nvSpPr>
          <p:cNvPr id="7" name="TextBox 6"/>
          <p:cNvSpPr txBox="1"/>
          <p:nvPr/>
        </p:nvSpPr>
        <p:spPr>
          <a:xfrm>
            <a:off x="6307810" y="4692671"/>
            <a:ext cx="5393410" cy="1477328"/>
          </a:xfrm>
          <a:prstGeom prst="rect">
            <a:avLst/>
          </a:prstGeom>
          <a:noFill/>
        </p:spPr>
        <p:txBody>
          <a:bodyPr wrap="square" rtlCol="0">
            <a:spAutoFit/>
          </a:bodyPr>
          <a:lstStyle/>
          <a:p>
            <a:pPr algn="ctr"/>
            <a:r>
              <a:rPr lang="en-US" dirty="0" err="1"/>
              <a:t>Terasort</a:t>
            </a:r>
            <a:r>
              <a:rPr lang="en-US" dirty="0"/>
              <a:t> execution time in 64 and 32 nodes. Only MPI shows the sorting time and communication time as other two frameworks doesn't provide a viable method to accurately measure them. Sorting time includes data save time. MPI-IB - MPI with </a:t>
            </a:r>
            <a:r>
              <a:rPr lang="en-US" dirty="0" err="1"/>
              <a:t>Infiniband</a:t>
            </a:r>
            <a:endParaRPr lang="en-US" dirty="0"/>
          </a:p>
        </p:txBody>
      </p:sp>
      <p:sp>
        <p:nvSpPr>
          <p:cNvPr id="10" name="TextBox 9"/>
          <p:cNvSpPr txBox="1"/>
          <p:nvPr/>
        </p:nvSpPr>
        <p:spPr>
          <a:xfrm>
            <a:off x="1495875" y="5062003"/>
            <a:ext cx="4470519" cy="369332"/>
          </a:xfrm>
          <a:prstGeom prst="rect">
            <a:avLst/>
          </a:prstGeom>
          <a:noFill/>
        </p:spPr>
        <p:txBody>
          <a:bodyPr wrap="none" rtlCol="0">
            <a:spAutoFit/>
          </a:bodyPr>
          <a:lstStyle/>
          <a:p>
            <a:r>
              <a:rPr lang="en-US" dirty="0"/>
              <a:t>Partition the data using a sample and regroup</a:t>
            </a:r>
          </a:p>
        </p:txBody>
      </p:sp>
      <p:sp>
        <p:nvSpPr>
          <p:cNvPr id="11" name="TextBox 10"/>
          <p:cNvSpPr txBox="1"/>
          <p:nvPr/>
        </p:nvSpPr>
        <p:spPr>
          <a:xfrm>
            <a:off x="4775907" y="286830"/>
            <a:ext cx="2380973" cy="369332"/>
          </a:xfrm>
          <a:prstGeom prst="rect">
            <a:avLst/>
          </a:prstGeom>
          <a:noFill/>
        </p:spPr>
        <p:txBody>
          <a:bodyPr wrap="none" rtlCol="0">
            <a:spAutoFit/>
          </a:bodyPr>
          <a:lstStyle/>
          <a:p>
            <a:r>
              <a:rPr lang="en-US" dirty="0"/>
              <a:t>Transfer data using MPI</a:t>
            </a:r>
          </a:p>
        </p:txBody>
      </p:sp>
    </p:spTree>
    <p:extLst>
      <p:ext uri="{BB962C8B-B14F-4D97-AF65-F5344CB8AC3E}">
        <p14:creationId xmlns:p14="http://schemas.microsoft.com/office/powerpoint/2010/main" val="26277885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Shared Memory Communications</a:t>
            </a:r>
          </a:p>
        </p:txBody>
      </p:sp>
      <p:graphicFrame>
        <p:nvGraphicFramePr>
          <p:cNvPr id="4" name="Table 3"/>
          <p:cNvGraphicFramePr>
            <a:graphicFrameLocks noGrp="1"/>
          </p:cNvGraphicFramePr>
          <p:nvPr>
            <p:extLst/>
          </p:nvPr>
        </p:nvGraphicFramePr>
        <p:xfrm>
          <a:off x="3128298" y="2686500"/>
          <a:ext cx="4402668" cy="304800"/>
        </p:xfrm>
        <a:graphic>
          <a:graphicData uri="http://schemas.openxmlformats.org/drawingml/2006/table">
            <a:tbl>
              <a:tblPr firstRow="1" bandRow="1">
                <a:tableStyleId>{5940675A-B579-460E-94D1-54222C63F5DA}</a:tableStyleId>
              </a:tblPr>
              <a:tblGrid>
                <a:gridCol w="601132">
                  <a:extLst>
                    <a:ext uri="{9D8B030D-6E8A-4147-A177-3AD203B41FA5}">
                      <a16:colId xmlns:a16="http://schemas.microsoft.com/office/drawing/2014/main" val="20000"/>
                    </a:ext>
                  </a:extLst>
                </a:gridCol>
                <a:gridCol w="950384">
                  <a:extLst>
                    <a:ext uri="{9D8B030D-6E8A-4147-A177-3AD203B41FA5}">
                      <a16:colId xmlns:a16="http://schemas.microsoft.com/office/drawing/2014/main" val="20001"/>
                    </a:ext>
                  </a:extLst>
                </a:gridCol>
                <a:gridCol w="950384">
                  <a:extLst>
                    <a:ext uri="{9D8B030D-6E8A-4147-A177-3AD203B41FA5}">
                      <a16:colId xmlns:a16="http://schemas.microsoft.com/office/drawing/2014/main" val="20002"/>
                    </a:ext>
                  </a:extLst>
                </a:gridCol>
                <a:gridCol w="950384">
                  <a:extLst>
                    <a:ext uri="{9D8B030D-6E8A-4147-A177-3AD203B41FA5}">
                      <a16:colId xmlns:a16="http://schemas.microsoft.com/office/drawing/2014/main" val="20003"/>
                    </a:ext>
                  </a:extLst>
                </a:gridCol>
                <a:gridCol w="950384">
                  <a:extLst>
                    <a:ext uri="{9D8B030D-6E8A-4147-A177-3AD203B41FA5}">
                      <a16:colId xmlns:a16="http://schemas.microsoft.com/office/drawing/2014/main" val="20004"/>
                    </a:ext>
                  </a:extLst>
                </a:gridCol>
              </a:tblGrid>
              <a:tr h="199813">
                <a:tc>
                  <a:txBody>
                    <a:bodyPr/>
                    <a:lstStyle/>
                    <a:p>
                      <a:r>
                        <a:rPr lang="en-US" sz="1400" dirty="0"/>
                        <a:t>write</a:t>
                      </a:r>
                    </a:p>
                  </a:txBody>
                  <a:tcPr/>
                </a:tc>
                <a:tc>
                  <a:txBody>
                    <a:bodyPr/>
                    <a:lstStyle/>
                    <a:p>
                      <a:r>
                        <a:rPr lang="en-US" sz="1400" dirty="0"/>
                        <a:t>Packet 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Packet 2</a:t>
                      </a:r>
                    </a:p>
                  </a:txBody>
                  <a:tcPr/>
                </a:tc>
                <a:tc>
                  <a:txBody>
                    <a:bodyPr/>
                    <a:lstStyle/>
                    <a:p>
                      <a:r>
                        <a:rPr lang="en-US" sz="1400" dirty="0"/>
                        <a:t>Packet 3</a:t>
                      </a:r>
                    </a:p>
                  </a:txBody>
                  <a:tcPr/>
                </a:tc>
                <a:tc>
                  <a:txBody>
                    <a:bodyPr/>
                    <a:lstStyle/>
                    <a:p>
                      <a:endParaRPr lang="en-US" sz="1400" dirty="0"/>
                    </a:p>
                  </a:txBody>
                  <a:tcPr/>
                </a:tc>
                <a:extLst>
                  <a:ext uri="{0D108BD9-81ED-4DB2-BD59-A6C34878D82A}">
                    <a16:rowId xmlns:a16="http://schemas.microsoft.com/office/drawing/2014/main" val="10000"/>
                  </a:ext>
                </a:extLst>
              </a:tr>
            </a:tbl>
          </a:graphicData>
        </a:graphic>
      </p:graphicFrame>
      <p:sp>
        <p:nvSpPr>
          <p:cNvPr id="5" name="Rounded Rectangle 4"/>
          <p:cNvSpPr/>
          <p:nvPr/>
        </p:nvSpPr>
        <p:spPr>
          <a:xfrm>
            <a:off x="1511163" y="2192048"/>
            <a:ext cx="1168399" cy="33866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Writer 01</a:t>
            </a:r>
          </a:p>
        </p:txBody>
      </p:sp>
      <p:cxnSp>
        <p:nvCxnSpPr>
          <p:cNvPr id="7" name="Straight Arrow Connector 6"/>
          <p:cNvCxnSpPr/>
          <p:nvPr/>
        </p:nvCxnSpPr>
        <p:spPr>
          <a:xfrm>
            <a:off x="2679561" y="2530715"/>
            <a:ext cx="431802" cy="15239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3"/>
          </p:cNvCxnSpPr>
          <p:nvPr/>
        </p:nvCxnSpPr>
        <p:spPr>
          <a:xfrm>
            <a:off x="2679562" y="2361382"/>
            <a:ext cx="1986846" cy="321731"/>
          </a:xfrm>
          <a:prstGeom prst="bentConnector3">
            <a:avLst>
              <a:gd name="adj1" fmla="val 9998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1511162" y="3142954"/>
            <a:ext cx="1168399" cy="33866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Writer 02</a:t>
            </a:r>
          </a:p>
        </p:txBody>
      </p:sp>
      <p:cxnSp>
        <p:nvCxnSpPr>
          <p:cNvPr id="17" name="Straight Arrow Connector 16"/>
          <p:cNvCxnSpPr/>
          <p:nvPr/>
        </p:nvCxnSpPr>
        <p:spPr>
          <a:xfrm flipV="1">
            <a:off x="2679561" y="3004846"/>
            <a:ext cx="431802" cy="13810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6" idx="3"/>
          </p:cNvCxnSpPr>
          <p:nvPr/>
        </p:nvCxnSpPr>
        <p:spPr>
          <a:xfrm flipV="1">
            <a:off x="2679561" y="3004846"/>
            <a:ext cx="2973988" cy="307442"/>
          </a:xfrm>
          <a:prstGeom prst="bentConnector3">
            <a:avLst>
              <a:gd name="adj1" fmla="val 10025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789630" y="3323962"/>
            <a:ext cx="592663" cy="307777"/>
          </a:xfrm>
          <a:prstGeom prst="rect">
            <a:avLst/>
          </a:prstGeom>
          <a:noFill/>
        </p:spPr>
        <p:txBody>
          <a:bodyPr wrap="none" rtlCol="0">
            <a:spAutoFit/>
          </a:bodyPr>
          <a:lstStyle/>
          <a:p>
            <a:r>
              <a:rPr lang="en-US" sz="1400" dirty="0"/>
              <a:t>Write</a:t>
            </a:r>
          </a:p>
        </p:txBody>
      </p:sp>
      <p:sp>
        <p:nvSpPr>
          <p:cNvPr id="29" name="TextBox 28"/>
          <p:cNvSpPr txBox="1"/>
          <p:nvPr/>
        </p:nvSpPr>
        <p:spPr>
          <a:xfrm>
            <a:off x="2680962" y="2018646"/>
            <a:ext cx="632737" cy="307777"/>
          </a:xfrm>
          <a:prstGeom prst="rect">
            <a:avLst/>
          </a:prstGeom>
          <a:noFill/>
        </p:spPr>
        <p:txBody>
          <a:bodyPr wrap="none" rtlCol="0">
            <a:spAutoFit/>
          </a:bodyPr>
          <a:lstStyle/>
          <a:p>
            <a:r>
              <a:rPr lang="en-US" sz="1400" dirty="0"/>
              <a:t>Write </a:t>
            </a:r>
          </a:p>
        </p:txBody>
      </p:sp>
      <p:sp>
        <p:nvSpPr>
          <p:cNvPr id="30" name="TextBox 29"/>
          <p:cNvSpPr txBox="1"/>
          <p:nvPr/>
        </p:nvSpPr>
        <p:spPr>
          <a:xfrm>
            <a:off x="1006755" y="2550228"/>
            <a:ext cx="2104608" cy="523220"/>
          </a:xfrm>
          <a:prstGeom prst="rect">
            <a:avLst/>
          </a:prstGeom>
          <a:noFill/>
        </p:spPr>
        <p:txBody>
          <a:bodyPr wrap="square" rtlCol="0">
            <a:spAutoFit/>
          </a:bodyPr>
          <a:lstStyle/>
          <a:p>
            <a:r>
              <a:rPr lang="en-US" sz="1400" dirty="0"/>
              <a:t>Obtain the write location atomically and increment</a:t>
            </a:r>
          </a:p>
        </p:txBody>
      </p:sp>
      <p:sp>
        <p:nvSpPr>
          <p:cNvPr id="31" name="TextBox 30"/>
          <p:cNvSpPr txBox="1"/>
          <p:nvPr/>
        </p:nvSpPr>
        <p:spPr>
          <a:xfrm>
            <a:off x="5275279" y="3477850"/>
            <a:ext cx="1217193" cy="369332"/>
          </a:xfrm>
          <a:prstGeom prst="rect">
            <a:avLst/>
          </a:prstGeom>
          <a:noFill/>
        </p:spPr>
        <p:txBody>
          <a:bodyPr wrap="none" rtlCol="0">
            <a:spAutoFit/>
          </a:bodyPr>
          <a:lstStyle/>
          <a:p>
            <a:r>
              <a:rPr lang="en-US" dirty="0"/>
              <a:t>Shared File</a:t>
            </a:r>
          </a:p>
        </p:txBody>
      </p:sp>
      <p:sp>
        <p:nvSpPr>
          <p:cNvPr id="18" name="Rounded Rectangle 17"/>
          <p:cNvSpPr/>
          <p:nvPr/>
        </p:nvSpPr>
        <p:spPr>
          <a:xfrm>
            <a:off x="6193232" y="2046225"/>
            <a:ext cx="1168399" cy="33866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Reader</a:t>
            </a:r>
          </a:p>
        </p:txBody>
      </p:sp>
      <p:cxnSp>
        <p:nvCxnSpPr>
          <p:cNvPr id="27" name="Straight Arrow Connector 21"/>
          <p:cNvCxnSpPr>
            <a:stCxn id="18" idx="1"/>
          </p:cNvCxnSpPr>
          <p:nvPr/>
        </p:nvCxnSpPr>
        <p:spPr>
          <a:xfrm rot="10800000" flipV="1">
            <a:off x="3775284" y="2215559"/>
            <a:ext cx="2417948" cy="467554"/>
          </a:xfrm>
          <a:prstGeom prst="bentConnector3">
            <a:avLst>
              <a:gd name="adj1" fmla="val 100423"/>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796193" y="1570659"/>
            <a:ext cx="2369165" cy="523220"/>
          </a:xfrm>
          <a:prstGeom prst="rect">
            <a:avLst/>
          </a:prstGeom>
          <a:noFill/>
        </p:spPr>
        <p:txBody>
          <a:bodyPr wrap="square" rtlCol="0">
            <a:spAutoFit/>
          </a:bodyPr>
          <a:lstStyle/>
          <a:p>
            <a:r>
              <a:rPr lang="en-US" sz="1400" dirty="0"/>
              <a:t>Read packet by packet sequentially</a:t>
            </a:r>
          </a:p>
        </p:txBody>
      </p:sp>
      <p:sp>
        <p:nvSpPr>
          <p:cNvPr id="53" name="TextBox 52"/>
          <p:cNvSpPr txBox="1"/>
          <p:nvPr/>
        </p:nvSpPr>
        <p:spPr>
          <a:xfrm>
            <a:off x="2484358" y="4124218"/>
            <a:ext cx="4647234" cy="646331"/>
          </a:xfrm>
          <a:prstGeom prst="rect">
            <a:avLst/>
          </a:prstGeom>
          <a:noFill/>
        </p:spPr>
        <p:txBody>
          <a:bodyPr wrap="none" rtlCol="0">
            <a:spAutoFit/>
          </a:bodyPr>
          <a:lstStyle/>
          <a:p>
            <a:r>
              <a:rPr lang="en-US" dirty="0"/>
              <a:t>Use a new file when the file size is reached</a:t>
            </a:r>
          </a:p>
          <a:p>
            <a:r>
              <a:rPr lang="en-US" dirty="0"/>
              <a:t>Reader deletes the files after it reads them fully</a:t>
            </a:r>
          </a:p>
        </p:txBody>
      </p:sp>
      <p:graphicFrame>
        <p:nvGraphicFramePr>
          <p:cNvPr id="55" name="Table 54"/>
          <p:cNvGraphicFramePr>
            <a:graphicFrameLocks noGrp="1"/>
          </p:cNvGraphicFramePr>
          <p:nvPr>
            <p:extLst/>
          </p:nvPr>
        </p:nvGraphicFramePr>
        <p:xfrm>
          <a:off x="2095361" y="5063354"/>
          <a:ext cx="9435396" cy="548640"/>
        </p:xfrm>
        <a:graphic>
          <a:graphicData uri="http://schemas.openxmlformats.org/drawingml/2006/table">
            <a:tbl>
              <a:tblPr firstRow="1" bandRow="1">
                <a:tableStyleId>{5940675A-B579-460E-94D1-54222C63F5DA}</a:tableStyleId>
              </a:tblPr>
              <a:tblGrid>
                <a:gridCol w="703977">
                  <a:extLst>
                    <a:ext uri="{9D8B030D-6E8A-4147-A177-3AD203B41FA5}">
                      <a16:colId xmlns:a16="http://schemas.microsoft.com/office/drawing/2014/main" val="20000"/>
                    </a:ext>
                  </a:extLst>
                </a:gridCol>
                <a:gridCol w="1059918">
                  <a:extLst>
                    <a:ext uri="{9D8B030D-6E8A-4147-A177-3AD203B41FA5}">
                      <a16:colId xmlns:a16="http://schemas.microsoft.com/office/drawing/2014/main" val="20001"/>
                    </a:ext>
                  </a:extLst>
                </a:gridCol>
                <a:gridCol w="87006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1179871">
                  <a:extLst>
                    <a:ext uri="{9D8B030D-6E8A-4147-A177-3AD203B41FA5}">
                      <a16:colId xmlns:a16="http://schemas.microsoft.com/office/drawing/2014/main" val="20004"/>
                    </a:ext>
                  </a:extLst>
                </a:gridCol>
                <a:gridCol w="943897">
                  <a:extLst>
                    <a:ext uri="{9D8B030D-6E8A-4147-A177-3AD203B41FA5}">
                      <a16:colId xmlns:a16="http://schemas.microsoft.com/office/drawing/2014/main" val="20005"/>
                    </a:ext>
                  </a:extLst>
                </a:gridCol>
                <a:gridCol w="1229032">
                  <a:extLst>
                    <a:ext uri="{9D8B030D-6E8A-4147-A177-3AD203B41FA5}">
                      <a16:colId xmlns:a16="http://schemas.microsoft.com/office/drawing/2014/main" val="20006"/>
                    </a:ext>
                  </a:extLst>
                </a:gridCol>
                <a:gridCol w="707923">
                  <a:extLst>
                    <a:ext uri="{9D8B030D-6E8A-4147-A177-3AD203B41FA5}">
                      <a16:colId xmlns:a16="http://schemas.microsoft.com/office/drawing/2014/main" val="20007"/>
                    </a:ext>
                  </a:extLst>
                </a:gridCol>
                <a:gridCol w="1826318">
                  <a:extLst>
                    <a:ext uri="{9D8B030D-6E8A-4147-A177-3AD203B41FA5}">
                      <a16:colId xmlns:a16="http://schemas.microsoft.com/office/drawing/2014/main" val="20008"/>
                    </a:ext>
                  </a:extLst>
                </a:gridCol>
              </a:tblGrid>
              <a:tr h="268015">
                <a:tc>
                  <a:txBody>
                    <a:bodyPr/>
                    <a:lstStyle/>
                    <a:p>
                      <a:r>
                        <a:rPr lang="en-US" sz="1200" dirty="0"/>
                        <a:t>ID</a:t>
                      </a:r>
                    </a:p>
                  </a:txBody>
                  <a:tcPr/>
                </a:tc>
                <a:tc>
                  <a:txBody>
                    <a:bodyPr/>
                    <a:lstStyle/>
                    <a:p>
                      <a:r>
                        <a:rPr lang="en-US" sz="1200" dirty="0"/>
                        <a:t>No of Packets</a:t>
                      </a:r>
                    </a:p>
                  </a:txBody>
                  <a:tcPr/>
                </a:tc>
                <a:tc>
                  <a:txBody>
                    <a:bodyPr/>
                    <a:lstStyle/>
                    <a:p>
                      <a:r>
                        <a:rPr lang="en-US" sz="1200" dirty="0"/>
                        <a:t>Packet No</a:t>
                      </a:r>
                    </a:p>
                  </a:txBody>
                  <a:tcPr/>
                </a:tc>
                <a:tc>
                  <a:txBody>
                    <a:bodyPr/>
                    <a:lstStyle/>
                    <a:p>
                      <a:r>
                        <a:rPr lang="en-US" sz="1200" dirty="0" err="1"/>
                        <a:t>Dest</a:t>
                      </a:r>
                      <a:r>
                        <a:rPr lang="en-US" sz="1200" baseline="0" dirty="0"/>
                        <a:t> Task</a:t>
                      </a:r>
                      <a:endParaRPr lang="en-US" sz="1200" dirty="0"/>
                    </a:p>
                  </a:txBody>
                  <a:tcPr/>
                </a:tc>
                <a:tc>
                  <a:txBody>
                    <a:bodyPr/>
                    <a:lstStyle/>
                    <a:p>
                      <a:r>
                        <a:rPr lang="en-US" sz="1200" dirty="0"/>
                        <a:t>Content</a:t>
                      </a:r>
                      <a:r>
                        <a:rPr lang="en-US" sz="1200" baseline="0" dirty="0"/>
                        <a:t> Length</a:t>
                      </a:r>
                      <a:endParaRPr lang="en-US" sz="1200" dirty="0"/>
                    </a:p>
                  </a:txBody>
                  <a:tcPr/>
                </a:tc>
                <a:tc>
                  <a:txBody>
                    <a:bodyPr/>
                    <a:lstStyle/>
                    <a:p>
                      <a:r>
                        <a:rPr lang="en-US" sz="1200" dirty="0"/>
                        <a:t>Source Task</a:t>
                      </a:r>
                    </a:p>
                  </a:txBody>
                  <a:tcPr/>
                </a:tc>
                <a:tc>
                  <a:txBody>
                    <a:bodyPr/>
                    <a:lstStyle/>
                    <a:p>
                      <a:r>
                        <a:rPr lang="en-US" sz="1200" dirty="0"/>
                        <a:t>Stream</a:t>
                      </a:r>
                      <a:r>
                        <a:rPr lang="en-US" sz="1200" baseline="0" dirty="0"/>
                        <a:t> Length</a:t>
                      </a:r>
                      <a:endParaRPr lang="en-US" sz="1200" dirty="0"/>
                    </a:p>
                  </a:txBody>
                  <a:tcPr/>
                </a:tc>
                <a:tc>
                  <a:txBody>
                    <a:bodyPr/>
                    <a:lstStyle/>
                    <a:p>
                      <a:r>
                        <a:rPr lang="en-US" sz="1200" dirty="0"/>
                        <a:t>Stream</a:t>
                      </a:r>
                    </a:p>
                  </a:txBody>
                  <a:tcPr/>
                </a:tc>
                <a:tc>
                  <a:txBody>
                    <a:bodyPr/>
                    <a:lstStyle/>
                    <a:p>
                      <a:r>
                        <a:rPr lang="en-US" sz="1200" dirty="0"/>
                        <a:t>Content</a:t>
                      </a:r>
                    </a:p>
                  </a:txBody>
                  <a:tcPr/>
                </a:tc>
                <a:extLst>
                  <a:ext uri="{0D108BD9-81ED-4DB2-BD59-A6C34878D82A}">
                    <a16:rowId xmlns:a16="http://schemas.microsoft.com/office/drawing/2014/main" val="10000"/>
                  </a:ext>
                </a:extLst>
              </a:tr>
              <a:tr h="268015">
                <a:tc>
                  <a:txBody>
                    <a:bodyPr/>
                    <a:lstStyle/>
                    <a:p>
                      <a:r>
                        <a:rPr lang="en-US" sz="1200" dirty="0"/>
                        <a:t>16</a:t>
                      </a:r>
                    </a:p>
                  </a:txBody>
                  <a:tcPr/>
                </a:tc>
                <a:tc>
                  <a:txBody>
                    <a:bodyPr/>
                    <a:lstStyle/>
                    <a:p>
                      <a:r>
                        <a:rPr lang="en-US" sz="1200" dirty="0"/>
                        <a:t>4</a:t>
                      </a:r>
                    </a:p>
                  </a:txBody>
                  <a:tcPr/>
                </a:tc>
                <a:tc>
                  <a:txBody>
                    <a:bodyPr/>
                    <a:lstStyle/>
                    <a:p>
                      <a:r>
                        <a:rPr lang="en-US" sz="1200" dirty="0"/>
                        <a:t>4</a:t>
                      </a:r>
                    </a:p>
                  </a:txBody>
                  <a:tcPr/>
                </a:tc>
                <a:tc>
                  <a:txBody>
                    <a:bodyPr/>
                    <a:lstStyle/>
                    <a:p>
                      <a:r>
                        <a:rPr lang="en-US" sz="1200" dirty="0"/>
                        <a:t>4</a:t>
                      </a:r>
                    </a:p>
                  </a:txBody>
                  <a:tcPr/>
                </a:tc>
                <a:tc>
                  <a:txBody>
                    <a:bodyPr/>
                    <a:lstStyle/>
                    <a:p>
                      <a:r>
                        <a:rPr lang="en-US" sz="1200" dirty="0"/>
                        <a:t>4</a:t>
                      </a:r>
                    </a:p>
                  </a:txBody>
                  <a:tcPr/>
                </a:tc>
                <a:tc>
                  <a:txBody>
                    <a:bodyPr/>
                    <a:lstStyle/>
                    <a:p>
                      <a:r>
                        <a:rPr lang="en-US" sz="1200" dirty="0"/>
                        <a:t>4</a:t>
                      </a:r>
                    </a:p>
                  </a:txBody>
                  <a:tcPr/>
                </a:tc>
                <a:tc>
                  <a:txBody>
                    <a:bodyPr/>
                    <a:lstStyle/>
                    <a:p>
                      <a:r>
                        <a:rPr lang="en-US" sz="1200" dirty="0"/>
                        <a:t>4</a:t>
                      </a:r>
                    </a:p>
                  </a:txBody>
                  <a:tcPr/>
                </a:tc>
                <a:tc>
                  <a:txBody>
                    <a:bodyPr/>
                    <a:lstStyle/>
                    <a:p>
                      <a:r>
                        <a:rPr lang="en-US" sz="1200" dirty="0"/>
                        <a:t>Variable</a:t>
                      </a:r>
                    </a:p>
                  </a:txBody>
                  <a:tcPr/>
                </a:tc>
                <a:tc>
                  <a:txBody>
                    <a:bodyPr/>
                    <a:lstStyle/>
                    <a:p>
                      <a:r>
                        <a:rPr lang="en-US" sz="1200" dirty="0"/>
                        <a:t>Variable</a:t>
                      </a:r>
                    </a:p>
                  </a:txBody>
                  <a:tcPr/>
                </a:tc>
                <a:extLst>
                  <a:ext uri="{0D108BD9-81ED-4DB2-BD59-A6C34878D82A}">
                    <a16:rowId xmlns:a16="http://schemas.microsoft.com/office/drawing/2014/main" val="10001"/>
                  </a:ext>
                </a:extLst>
              </a:tr>
            </a:tbl>
          </a:graphicData>
        </a:graphic>
      </p:graphicFrame>
      <p:sp>
        <p:nvSpPr>
          <p:cNvPr id="58" name="TextBox 57"/>
          <p:cNvSpPr txBox="1"/>
          <p:nvPr/>
        </p:nvSpPr>
        <p:spPr>
          <a:xfrm>
            <a:off x="1317169" y="5299328"/>
            <a:ext cx="582660" cy="307777"/>
          </a:xfrm>
          <a:prstGeom prst="rect">
            <a:avLst/>
          </a:prstGeom>
          <a:noFill/>
        </p:spPr>
        <p:txBody>
          <a:bodyPr wrap="none" rtlCol="0">
            <a:spAutoFit/>
          </a:bodyPr>
          <a:lstStyle/>
          <a:p>
            <a:r>
              <a:rPr lang="en-US" sz="1400" dirty="0"/>
              <a:t>Bytes</a:t>
            </a:r>
          </a:p>
        </p:txBody>
      </p:sp>
      <p:sp>
        <p:nvSpPr>
          <p:cNvPr id="59" name="TextBox 58"/>
          <p:cNvSpPr txBox="1"/>
          <p:nvPr/>
        </p:nvSpPr>
        <p:spPr>
          <a:xfrm>
            <a:off x="1327001" y="5030879"/>
            <a:ext cx="604653" cy="307777"/>
          </a:xfrm>
          <a:prstGeom prst="rect">
            <a:avLst/>
          </a:prstGeom>
          <a:noFill/>
        </p:spPr>
        <p:txBody>
          <a:bodyPr wrap="none" rtlCol="0">
            <a:spAutoFit/>
          </a:bodyPr>
          <a:lstStyle/>
          <a:p>
            <a:r>
              <a:rPr lang="en-US" sz="1400" dirty="0"/>
              <a:t>Fields</a:t>
            </a:r>
          </a:p>
        </p:txBody>
      </p:sp>
      <p:sp>
        <p:nvSpPr>
          <p:cNvPr id="60" name="TextBox 59"/>
          <p:cNvSpPr txBox="1"/>
          <p:nvPr/>
        </p:nvSpPr>
        <p:spPr>
          <a:xfrm>
            <a:off x="5235315" y="5607105"/>
            <a:ext cx="1721369" cy="369332"/>
          </a:xfrm>
          <a:prstGeom prst="rect">
            <a:avLst/>
          </a:prstGeom>
          <a:noFill/>
        </p:spPr>
        <p:txBody>
          <a:bodyPr wrap="none" rtlCol="0">
            <a:spAutoFit/>
          </a:bodyPr>
          <a:lstStyle/>
          <a:p>
            <a:r>
              <a:rPr lang="en-US" dirty="0"/>
              <a:t>Packet Structure</a:t>
            </a:r>
          </a:p>
        </p:txBody>
      </p:sp>
    </p:spTree>
    <p:extLst>
      <p:ext uri="{BB962C8B-B14F-4D97-AF65-F5344CB8AC3E}">
        <p14:creationId xmlns:p14="http://schemas.microsoft.com/office/powerpoint/2010/main" val="9635366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Apache Heron High Performance Interconnects</a:t>
            </a:r>
          </a:p>
        </p:txBody>
      </p:sp>
      <p:sp>
        <p:nvSpPr>
          <p:cNvPr id="889" name="Slide Number"/>
          <p:cNvSpPr txBox="1">
            <a:spLocks noGrp="1"/>
          </p:cNvSpPr>
          <p:nvPr>
            <p:ph type="sldNum" sz="quarter" idx="1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71</a:t>
            </a:fld>
            <a:endParaRPr/>
          </a:p>
        </p:txBody>
      </p:sp>
      <p:sp>
        <p:nvSpPr>
          <p:cNvPr id="890" name="Stream Manager - Optimization 3"/>
          <p:cNvSpPr txBox="1"/>
          <p:nvPr/>
        </p:nvSpPr>
        <p:spPr>
          <a:xfrm>
            <a:off x="6063884" y="680759"/>
            <a:ext cx="77009" cy="815608"/>
          </a:xfrm>
          <a:prstGeom prst="rect">
            <a:avLst/>
          </a:prstGeom>
          <a:ln w="25400" cap="rnd"/>
          <a:extLst>
            <a:ext uri="{C572A759-6A51-4108-AA02-DFA0A04FC94B}">
              <ma14:wrappingTextBoxFlag xmlns:ma14="http://schemas.microsoft.com/office/mac/drawingml/2011/main" xmlns="" val="1"/>
            </a:ext>
          </a:extLst>
        </p:spPr>
        <p:txBody>
          <a:bodyPr wrap="none" lIns="38100" tIns="38100" rIns="38100" bIns="38100">
            <a:spAutoFit/>
          </a:bodyPr>
          <a:lstStyle>
            <a:lvl1pPr algn="ctr">
              <a:buClr>
                <a:srgbClr val="929292"/>
              </a:buClr>
              <a:buFont typeface="Source Sans Pro Light"/>
              <a:defRPr sz="9600">
                <a:solidFill>
                  <a:srgbClr val="929292"/>
                </a:solidFill>
                <a:uFill>
                  <a:solidFill>
                    <a:srgbClr val="929292"/>
                  </a:solidFill>
                </a:uFill>
                <a:latin typeface="Source Sans Pro Light"/>
                <a:ea typeface="Source Sans Pro Light"/>
                <a:cs typeface="Source Sans Pro Light"/>
                <a:sym typeface="Source Sans Pro Light"/>
              </a:defRPr>
            </a:lvl1pPr>
          </a:lstStyle>
          <a:p>
            <a:pPr>
              <a:defRPr sz="3600">
                <a:solidFill>
                  <a:srgbClr val="000000"/>
                </a:solidFill>
                <a:uFill>
                  <a:solidFill>
                    <a:srgbClr val="000000"/>
                  </a:solidFill>
                </a:uFill>
                <a:latin typeface="+mn-lt"/>
                <a:ea typeface="+mn-ea"/>
                <a:cs typeface="+mn-cs"/>
                <a:sym typeface="Calibri"/>
              </a:defRPr>
            </a:pPr>
            <a:endParaRPr sz="4800"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716" y="1637623"/>
            <a:ext cx="4628482" cy="1944069"/>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817" y="4072302"/>
            <a:ext cx="4950381" cy="1956986"/>
          </a:xfrm>
          <a:prstGeom prst="rect">
            <a:avLst/>
          </a:prstGeom>
        </p:spPr>
      </p:pic>
      <p:sp>
        <p:nvSpPr>
          <p:cNvPr id="16" name="TextBox 15"/>
          <p:cNvSpPr txBox="1"/>
          <p:nvPr/>
        </p:nvSpPr>
        <p:spPr>
          <a:xfrm>
            <a:off x="2639992" y="3733748"/>
            <a:ext cx="1779654" cy="338554"/>
          </a:xfrm>
          <a:prstGeom prst="rect">
            <a:avLst/>
          </a:prstGeom>
          <a:noFill/>
        </p:spPr>
        <p:txBody>
          <a:bodyPr wrap="none" rtlCol="0">
            <a:spAutoFit/>
          </a:bodyPr>
          <a:lstStyle/>
          <a:p>
            <a:pPr hangingPunct="1">
              <a:buClrTx/>
            </a:pPr>
            <a:r>
              <a:rPr lang="en-US" sz="1600" dirty="0">
                <a:solidFill>
                  <a:prstClr val="black"/>
                </a:solidFill>
              </a:rPr>
              <a:t>Heron Architecture</a:t>
            </a:r>
          </a:p>
        </p:txBody>
      </p:sp>
      <p:sp>
        <p:nvSpPr>
          <p:cNvPr id="17" name="TextBox 16"/>
          <p:cNvSpPr txBox="1"/>
          <p:nvPr/>
        </p:nvSpPr>
        <p:spPr>
          <a:xfrm>
            <a:off x="2130908" y="5979576"/>
            <a:ext cx="2773516" cy="338554"/>
          </a:xfrm>
          <a:prstGeom prst="rect">
            <a:avLst/>
          </a:prstGeom>
          <a:noFill/>
        </p:spPr>
        <p:txBody>
          <a:bodyPr wrap="none" rtlCol="0">
            <a:spAutoFit/>
          </a:bodyPr>
          <a:lstStyle/>
          <a:p>
            <a:pPr hangingPunct="1">
              <a:buClrTx/>
            </a:pPr>
            <a:r>
              <a:rPr lang="en-US" sz="1600" dirty="0">
                <a:solidFill>
                  <a:prstClr val="black"/>
                </a:solidFill>
              </a:rPr>
              <a:t>Heron Interconnect Integration</a:t>
            </a: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1034" y="2206083"/>
            <a:ext cx="2369135" cy="894469"/>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5005" y="2081427"/>
            <a:ext cx="1705619" cy="1019125"/>
          </a:xfrm>
          <a:prstGeom prst="rect">
            <a:avLst/>
          </a:prstGeom>
        </p:spPr>
      </p:pic>
      <p:sp>
        <p:nvSpPr>
          <p:cNvPr id="28" name="TextBox 27"/>
          <p:cNvSpPr txBox="1"/>
          <p:nvPr/>
        </p:nvSpPr>
        <p:spPr>
          <a:xfrm>
            <a:off x="6102381" y="3198332"/>
            <a:ext cx="2700337" cy="646331"/>
          </a:xfrm>
          <a:prstGeom prst="rect">
            <a:avLst/>
          </a:prstGeom>
          <a:noFill/>
        </p:spPr>
        <p:txBody>
          <a:bodyPr wrap="square" rtlCol="0">
            <a:spAutoFit/>
          </a:bodyPr>
          <a:lstStyle/>
          <a:p>
            <a:pPr algn="ctr" hangingPunct="1">
              <a:buClrTx/>
            </a:pPr>
            <a:r>
              <a:rPr lang="en-US" kern="1200" dirty="0">
                <a:solidFill>
                  <a:prstClr val="black"/>
                </a:solidFill>
                <a:uFillTx/>
              </a:rPr>
              <a:t>Topology A. A long topology with 8 Stages</a:t>
            </a:r>
          </a:p>
        </p:txBody>
      </p:sp>
      <p:sp>
        <p:nvSpPr>
          <p:cNvPr id="29" name="TextBox 28"/>
          <p:cNvSpPr txBox="1"/>
          <p:nvPr/>
        </p:nvSpPr>
        <p:spPr>
          <a:xfrm>
            <a:off x="8797645" y="3177843"/>
            <a:ext cx="2700337" cy="646331"/>
          </a:xfrm>
          <a:prstGeom prst="rect">
            <a:avLst/>
          </a:prstGeom>
          <a:noFill/>
        </p:spPr>
        <p:txBody>
          <a:bodyPr wrap="square" rtlCol="0">
            <a:spAutoFit/>
          </a:bodyPr>
          <a:lstStyle/>
          <a:p>
            <a:pPr algn="ctr" hangingPunct="1">
              <a:buClrTx/>
            </a:pPr>
            <a:r>
              <a:rPr lang="en-US" kern="1200" dirty="0">
                <a:solidFill>
                  <a:prstClr val="black"/>
                </a:solidFill>
                <a:uFillTx/>
              </a:rPr>
              <a:t>Topology B. A shallow topology with 2 Stages</a:t>
            </a:r>
          </a:p>
        </p:txBody>
      </p:sp>
      <p:sp>
        <p:nvSpPr>
          <p:cNvPr id="30" name="Rectangle 29"/>
          <p:cNvSpPr/>
          <p:nvPr/>
        </p:nvSpPr>
        <p:spPr>
          <a:xfrm>
            <a:off x="6408160" y="4199314"/>
            <a:ext cx="7479306" cy="1477328"/>
          </a:xfrm>
          <a:prstGeom prst="rect">
            <a:avLst/>
          </a:prstGeom>
        </p:spPr>
        <p:txBody>
          <a:bodyPr wrap="square">
            <a:spAutoFit/>
          </a:bodyPr>
          <a:lstStyle/>
          <a:p>
            <a:pPr hangingPunct="1">
              <a:buClrTx/>
            </a:pPr>
            <a:r>
              <a:rPr lang="en-US" b="1" kern="1200" dirty="0">
                <a:solidFill>
                  <a:prstClr val="black"/>
                </a:solidFill>
                <a:uFillTx/>
              </a:rPr>
              <a:t>Haswell Cluster: </a:t>
            </a:r>
          </a:p>
          <a:p>
            <a:pPr hangingPunct="1">
              <a:buClrTx/>
            </a:pPr>
            <a:r>
              <a:rPr lang="en-US" kern="1200" dirty="0">
                <a:solidFill>
                  <a:prstClr val="black"/>
                </a:solidFill>
                <a:uFillTx/>
              </a:rPr>
              <a:t>Intel Xeon E5-2670 running at 2.30GHz. </a:t>
            </a:r>
          </a:p>
          <a:p>
            <a:pPr hangingPunct="1">
              <a:buClrTx/>
            </a:pPr>
            <a:r>
              <a:rPr lang="en-US" kern="1200" dirty="0">
                <a:solidFill>
                  <a:prstClr val="black"/>
                </a:solidFill>
                <a:uFillTx/>
              </a:rPr>
              <a:t>24 cores (2 sockets x 12 cores each) </a:t>
            </a:r>
          </a:p>
          <a:p>
            <a:pPr hangingPunct="1">
              <a:buClrTx/>
            </a:pPr>
            <a:r>
              <a:rPr lang="en-US" kern="1200" dirty="0">
                <a:solidFill>
                  <a:prstClr val="black"/>
                </a:solidFill>
                <a:uFillTx/>
              </a:rPr>
              <a:t>128GB of main memory</a:t>
            </a:r>
          </a:p>
          <a:p>
            <a:pPr hangingPunct="1">
              <a:buClrTx/>
            </a:pPr>
            <a:r>
              <a:rPr lang="en-US" kern="1200" dirty="0">
                <a:solidFill>
                  <a:prstClr val="black"/>
                </a:solidFill>
                <a:uFillTx/>
              </a:rPr>
              <a:t>56Gbps </a:t>
            </a:r>
            <a:r>
              <a:rPr lang="en-US" kern="1200" dirty="0" err="1">
                <a:solidFill>
                  <a:prstClr val="black"/>
                </a:solidFill>
                <a:uFillTx/>
              </a:rPr>
              <a:t>Infiniband</a:t>
            </a:r>
            <a:r>
              <a:rPr lang="en-US" kern="1200" dirty="0">
                <a:solidFill>
                  <a:prstClr val="black"/>
                </a:solidFill>
                <a:uFillTx/>
              </a:rPr>
              <a:t> and 1Gbps dedicated Ethernet connection</a:t>
            </a:r>
          </a:p>
        </p:txBody>
      </p:sp>
    </p:spTree>
    <p:extLst>
      <p:ext uri="{BB962C8B-B14F-4D97-AF65-F5344CB8AC3E}">
        <p14:creationId xmlns:p14="http://schemas.microsoft.com/office/powerpoint/2010/main" val="4273083796"/>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282" y="2227371"/>
            <a:ext cx="10838098" cy="2408466"/>
          </a:xfrm>
          <a:prstGeom prst="rect">
            <a:avLst/>
          </a:prstGeom>
        </p:spPr>
      </p:pic>
      <p:sp>
        <p:nvSpPr>
          <p:cNvPr id="3" name="Stream Manager - Optimization 3"/>
          <p:cNvSpPr txBox="1"/>
          <p:nvPr/>
        </p:nvSpPr>
        <p:spPr>
          <a:xfrm>
            <a:off x="1854175" y="680759"/>
            <a:ext cx="8496428" cy="815608"/>
          </a:xfrm>
          <a:prstGeom prst="rect">
            <a:avLst/>
          </a:prstGeom>
          <a:ln w="25400" cap="rnd"/>
          <a:extLst>
            <a:ext uri="{C572A759-6A51-4108-AA02-DFA0A04FC94B}">
              <ma14:wrappingTextBoxFlag xmlns:ma14="http://schemas.microsoft.com/office/mac/drawingml/2011/main" xmlns="" val="1"/>
            </a:ext>
          </a:extLst>
        </p:spPr>
        <p:txBody>
          <a:bodyPr wrap="none" lIns="38100" tIns="38100" rIns="38100" bIns="38100">
            <a:spAutoFit/>
          </a:bodyPr>
          <a:lstStyle>
            <a:lvl1pPr algn="ctr">
              <a:buClr>
                <a:srgbClr val="929292"/>
              </a:buClr>
              <a:buFont typeface="Source Sans Pro Light"/>
              <a:defRPr sz="9600">
                <a:solidFill>
                  <a:srgbClr val="929292"/>
                </a:solidFill>
                <a:uFill>
                  <a:solidFill>
                    <a:srgbClr val="929292"/>
                  </a:solidFill>
                </a:uFill>
                <a:latin typeface="Source Sans Pro Light"/>
                <a:ea typeface="Source Sans Pro Light"/>
                <a:cs typeface="Source Sans Pro Light"/>
                <a:sym typeface="Source Sans Pro Light"/>
              </a:defRPr>
            </a:lvl1pPr>
          </a:lstStyle>
          <a:p>
            <a:pPr>
              <a:defRPr sz="3600">
                <a:solidFill>
                  <a:srgbClr val="000000"/>
                </a:solidFill>
                <a:uFill>
                  <a:solidFill>
                    <a:srgbClr val="000000"/>
                  </a:solidFill>
                </a:uFill>
                <a:latin typeface="+mn-lt"/>
                <a:ea typeface="+mn-ea"/>
                <a:cs typeface="+mn-cs"/>
                <a:sym typeface="Calibri"/>
              </a:defRPr>
            </a:pPr>
            <a:r>
              <a:rPr lang="en-US" sz="4800" dirty="0"/>
              <a:t>Apache Heron Omni-Path Latency</a:t>
            </a:r>
            <a:endParaRPr sz="4800" dirty="0"/>
          </a:p>
        </p:txBody>
      </p:sp>
      <p:sp>
        <p:nvSpPr>
          <p:cNvPr id="4" name="Rectangle 3"/>
          <p:cNvSpPr/>
          <p:nvPr/>
        </p:nvSpPr>
        <p:spPr>
          <a:xfrm>
            <a:off x="2439012" y="4748693"/>
            <a:ext cx="7326745" cy="830997"/>
          </a:xfrm>
          <a:prstGeom prst="rect">
            <a:avLst/>
          </a:prstGeom>
        </p:spPr>
        <p:txBody>
          <a:bodyPr wrap="square">
            <a:spAutoFit/>
          </a:bodyPr>
          <a:lstStyle/>
          <a:p>
            <a:pPr algn="ctr" hangingPunct="1">
              <a:buClrTx/>
            </a:pPr>
            <a:r>
              <a:rPr lang="en-US" sz="1600" dirty="0">
                <a:solidFill>
                  <a:prstClr val="black"/>
                </a:solidFill>
              </a:rPr>
              <a:t>Latency of the Topology A with 1 spout and 7 bolt instances arranged in a chain with varying parallelism and message sizes. a) and b) are with 2 parallelism and c) and d) are with 128k and 128bytes messages. The results are on KNL cluster.</a:t>
            </a:r>
          </a:p>
        </p:txBody>
      </p:sp>
    </p:spTree>
    <p:extLst>
      <p:ext uri="{BB962C8B-B14F-4D97-AF65-F5344CB8AC3E}">
        <p14:creationId xmlns:p14="http://schemas.microsoft.com/office/powerpoint/2010/main" val="14691321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 name="Stream Manager - Optimization 3"/>
          <p:cNvSpPr txBox="1"/>
          <p:nvPr/>
        </p:nvSpPr>
        <p:spPr>
          <a:xfrm>
            <a:off x="3768347" y="680759"/>
            <a:ext cx="4668074" cy="815608"/>
          </a:xfrm>
          <a:prstGeom prst="rect">
            <a:avLst/>
          </a:prstGeom>
          <a:ln w="25400" cap="rnd"/>
          <a:extLst>
            <a:ext uri="{C572A759-6A51-4108-AA02-DFA0A04FC94B}">
              <ma14:wrappingTextBoxFlag xmlns:ma14="http://schemas.microsoft.com/office/mac/drawingml/2011/main" xmlns="" val="1"/>
            </a:ext>
          </a:extLst>
        </p:spPr>
        <p:txBody>
          <a:bodyPr wrap="none" lIns="38100" tIns="38100" rIns="38100" bIns="38100">
            <a:spAutoFit/>
          </a:bodyPr>
          <a:lstStyle>
            <a:lvl1pPr algn="ctr">
              <a:buClr>
                <a:srgbClr val="929292"/>
              </a:buClr>
              <a:buFont typeface="Source Sans Pro Light"/>
              <a:defRPr sz="9600">
                <a:solidFill>
                  <a:srgbClr val="929292"/>
                </a:solidFill>
                <a:uFill>
                  <a:solidFill>
                    <a:srgbClr val="929292"/>
                  </a:solidFill>
                </a:uFill>
                <a:latin typeface="Source Sans Pro Light"/>
                <a:ea typeface="Source Sans Pro Light"/>
                <a:cs typeface="Source Sans Pro Light"/>
                <a:sym typeface="Source Sans Pro Light"/>
              </a:defRPr>
            </a:lvl1pPr>
          </a:lstStyle>
          <a:p>
            <a:pPr>
              <a:defRPr sz="3600">
                <a:solidFill>
                  <a:srgbClr val="000000"/>
                </a:solidFill>
                <a:uFill>
                  <a:solidFill>
                    <a:srgbClr val="000000"/>
                  </a:solidFill>
                </a:uFill>
                <a:latin typeface="+mn-lt"/>
                <a:ea typeface="+mn-ea"/>
                <a:cs typeface="+mn-cs"/>
                <a:sym typeface="Calibri"/>
              </a:defRPr>
            </a:pPr>
            <a:r>
              <a:rPr lang="en-US" sz="4800" dirty="0" err="1"/>
              <a:t>Infiniband</a:t>
            </a:r>
            <a:r>
              <a:rPr lang="en-US" sz="4800" dirty="0"/>
              <a:t> Latency</a:t>
            </a:r>
            <a:endParaRPr sz="4800" dirty="0"/>
          </a:p>
        </p:txBody>
      </p:sp>
      <p:sp>
        <p:nvSpPr>
          <p:cNvPr id="15" name="Rectangle 14"/>
          <p:cNvSpPr/>
          <p:nvPr/>
        </p:nvSpPr>
        <p:spPr>
          <a:xfrm>
            <a:off x="2063317" y="4609510"/>
            <a:ext cx="8474917" cy="738664"/>
          </a:xfrm>
          <a:prstGeom prst="rect">
            <a:avLst/>
          </a:prstGeom>
        </p:spPr>
        <p:txBody>
          <a:bodyPr wrap="square">
            <a:spAutoFit/>
          </a:bodyPr>
          <a:lstStyle/>
          <a:p>
            <a:pPr hangingPunct="1">
              <a:buClrTx/>
            </a:pPr>
            <a:r>
              <a:rPr lang="en-US" sz="1400" dirty="0">
                <a:solidFill>
                  <a:prstClr val="black"/>
                </a:solidFill>
              </a:rPr>
              <a:t>Latency of the Topology A with 1 spout and 7 bolt instances arranged in a chain with varying parallelism and message sizes. a) and b) are with 2 parallelism and c) and d) are with 128k and 128bytes messages. The results are on Haswell cluster with IB.</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745" y="2091351"/>
            <a:ext cx="10332250" cy="2296055"/>
          </a:xfrm>
          <a:prstGeom prst="rect">
            <a:avLst/>
          </a:prstGeom>
        </p:spPr>
      </p:pic>
    </p:spTree>
    <p:extLst>
      <p:ext uri="{BB962C8B-B14F-4D97-AF65-F5344CB8AC3E}">
        <p14:creationId xmlns:p14="http://schemas.microsoft.com/office/powerpoint/2010/main" val="3324780495"/>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EAF3E-776A-4ED9-A4CD-227DC075D6FD}"/>
              </a:ext>
            </a:extLst>
          </p:cNvPr>
          <p:cNvSpPr>
            <a:spLocks noGrp="1"/>
          </p:cNvSpPr>
          <p:nvPr>
            <p:ph type="title"/>
          </p:nvPr>
        </p:nvSpPr>
        <p:spPr>
          <a:xfrm>
            <a:off x="838200" y="0"/>
            <a:ext cx="10515600" cy="892280"/>
          </a:xfrm>
        </p:spPr>
        <p:txBody>
          <a:bodyPr/>
          <a:lstStyle/>
          <a:p>
            <a:pPr algn="ctr"/>
            <a:r>
              <a:rPr lang="en-US" dirty="0"/>
              <a:t>Communication Models</a:t>
            </a:r>
          </a:p>
        </p:txBody>
      </p:sp>
      <p:sp>
        <p:nvSpPr>
          <p:cNvPr id="3" name="Content Placeholder 2">
            <a:extLst>
              <a:ext uri="{FF2B5EF4-FFF2-40B4-BE49-F238E27FC236}">
                <a16:creationId xmlns:a16="http://schemas.microsoft.com/office/drawing/2014/main" id="{880D7369-0EE7-4C45-8B74-98E8E2455978}"/>
              </a:ext>
            </a:extLst>
          </p:cNvPr>
          <p:cNvSpPr>
            <a:spLocks noGrp="1"/>
          </p:cNvSpPr>
          <p:nvPr>
            <p:ph idx="1"/>
          </p:nvPr>
        </p:nvSpPr>
        <p:spPr>
          <a:xfrm>
            <a:off x="652594" y="1090902"/>
            <a:ext cx="11747574" cy="4698407"/>
          </a:xfrm>
        </p:spPr>
        <p:txBody>
          <a:bodyPr>
            <a:normAutofit fontScale="92500" lnSpcReduction="10000"/>
          </a:bodyPr>
          <a:lstStyle/>
          <a:p>
            <a:r>
              <a:rPr lang="en-US" sz="2400" b="1" dirty="0"/>
              <a:t>MPI Characteristics: </a:t>
            </a:r>
            <a:r>
              <a:rPr lang="en-US" dirty="0"/>
              <a:t>Tightly synchronized applications</a:t>
            </a:r>
          </a:p>
          <a:p>
            <a:pPr lvl="1"/>
            <a:r>
              <a:rPr lang="en-US" dirty="0"/>
              <a:t>Efficient communications (ns latency) with use of advanced hardware </a:t>
            </a:r>
          </a:p>
          <a:p>
            <a:pPr lvl="1"/>
            <a:r>
              <a:rPr lang="en-US" dirty="0"/>
              <a:t>In place communications and computations (Process scope for  state)</a:t>
            </a:r>
          </a:p>
          <a:p>
            <a:r>
              <a:rPr lang="en-US" b="1" dirty="0"/>
              <a:t>Dataflow: </a:t>
            </a:r>
            <a:r>
              <a:rPr lang="en-US" dirty="0"/>
              <a:t>Model a communication as part of a graph</a:t>
            </a:r>
          </a:p>
          <a:p>
            <a:pPr lvl="1"/>
            <a:r>
              <a:rPr lang="en-US" dirty="0"/>
              <a:t>Nodes - computation Tasks, Edges - asynchronous  communications</a:t>
            </a:r>
          </a:p>
          <a:p>
            <a:pPr lvl="1"/>
            <a:r>
              <a:rPr lang="en-US" dirty="0"/>
              <a:t>A computation is activated when its input data dependencies are satisfied</a:t>
            </a:r>
          </a:p>
          <a:p>
            <a:pPr lvl="1"/>
            <a:r>
              <a:rPr lang="en-US" b="1" dirty="0"/>
              <a:t>Streaming dataflow: Pub-Sub </a:t>
            </a:r>
            <a:r>
              <a:rPr lang="en-US" dirty="0"/>
              <a:t>with data partitioned into streams</a:t>
            </a:r>
          </a:p>
          <a:p>
            <a:pPr lvl="2"/>
            <a:r>
              <a:rPr lang="en-US" dirty="0"/>
              <a:t>Streams are unbounded, ordered data tuples</a:t>
            </a:r>
          </a:p>
          <a:p>
            <a:pPr lvl="2"/>
            <a:r>
              <a:rPr lang="en-US" dirty="0"/>
              <a:t>Order of events important and group data into time windows</a:t>
            </a:r>
          </a:p>
          <a:p>
            <a:r>
              <a:rPr lang="en-US" b="1" dirty="0"/>
              <a:t>Machine Learning dataflow: </a:t>
            </a:r>
            <a:r>
              <a:rPr lang="en-US" dirty="0"/>
              <a:t>Iterative computations and keep track of state</a:t>
            </a:r>
          </a:p>
          <a:p>
            <a:pPr lvl="1"/>
            <a:r>
              <a:rPr lang="en-US" dirty="0"/>
              <a:t>There is both Model and Data, but only communicate the model</a:t>
            </a:r>
          </a:p>
          <a:p>
            <a:pPr lvl="1"/>
            <a:r>
              <a:rPr lang="en-US" dirty="0"/>
              <a:t>Collective communication operations such as </a:t>
            </a:r>
            <a:r>
              <a:rPr lang="en-US" dirty="0" err="1"/>
              <a:t>AllReduce</a:t>
            </a:r>
            <a:r>
              <a:rPr lang="en-US" dirty="0"/>
              <a:t>, </a:t>
            </a:r>
            <a:r>
              <a:rPr lang="en-US" dirty="0" err="1"/>
              <a:t>AllGather</a:t>
            </a:r>
            <a:endParaRPr lang="en-US" dirty="0"/>
          </a:p>
          <a:p>
            <a:pPr lvl="1"/>
            <a:r>
              <a:rPr lang="en-US" dirty="0"/>
              <a:t>Can use in-place MPI style communication</a:t>
            </a:r>
          </a:p>
          <a:p>
            <a:endParaRPr lang="en-US" dirty="0"/>
          </a:p>
          <a:p>
            <a:endParaRPr lang="en-US" dirty="0"/>
          </a:p>
          <a:p>
            <a:pPr lvl="1"/>
            <a:endParaRPr lang="en-US" sz="2000" dirty="0"/>
          </a:p>
          <a:p>
            <a:endParaRPr lang="en-US" dirty="0"/>
          </a:p>
        </p:txBody>
      </p:sp>
      <p:sp>
        <p:nvSpPr>
          <p:cNvPr id="29" name="Slide Number Placeholder 28">
            <a:extLst>
              <a:ext uri="{FF2B5EF4-FFF2-40B4-BE49-F238E27FC236}">
                <a16:creationId xmlns:a16="http://schemas.microsoft.com/office/drawing/2014/main" id="{6D0CFBEE-C451-4517-8B78-0CC0B5E718C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74</a:t>
            </a:fld>
            <a:endParaRPr lang="en-US">
              <a:solidFill>
                <a:prstClr val="black">
                  <a:tint val="75000"/>
                </a:prstClr>
              </a:solidFill>
            </a:endParaRPr>
          </a:p>
        </p:txBody>
      </p:sp>
    </p:spTree>
    <p:extLst>
      <p:ext uri="{BB962C8B-B14F-4D97-AF65-F5344CB8AC3E}">
        <p14:creationId xmlns:p14="http://schemas.microsoft.com/office/powerpoint/2010/main" val="5908115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4B19-F162-42D9-942C-95FB5D019AE5}"/>
              </a:ext>
            </a:extLst>
          </p:cNvPr>
          <p:cNvSpPr>
            <a:spLocks noGrp="1"/>
          </p:cNvSpPr>
          <p:nvPr>
            <p:ph type="title"/>
          </p:nvPr>
        </p:nvSpPr>
        <p:spPr>
          <a:xfrm>
            <a:off x="358460" y="302448"/>
            <a:ext cx="6816081" cy="1325563"/>
          </a:xfrm>
        </p:spPr>
        <p:txBody>
          <a:bodyPr/>
          <a:lstStyle/>
          <a:p>
            <a:r>
              <a:rPr lang="en-US" dirty="0"/>
              <a:t>K-means Computation Graph</a:t>
            </a:r>
          </a:p>
        </p:txBody>
      </p:sp>
      <p:sp>
        <p:nvSpPr>
          <p:cNvPr id="5" name="Slide Number Placeholder 4">
            <a:extLst>
              <a:ext uri="{FF2B5EF4-FFF2-40B4-BE49-F238E27FC236}">
                <a16:creationId xmlns:a16="http://schemas.microsoft.com/office/drawing/2014/main" id="{923FD4F2-CE6D-47A9-8129-31B674315AF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75</a:t>
            </a:fld>
            <a:endParaRPr lang="en-US">
              <a:solidFill>
                <a:prstClr val="black">
                  <a:tint val="75000"/>
                </a:prstClr>
              </a:solidFill>
            </a:endParaRPr>
          </a:p>
        </p:txBody>
      </p:sp>
      <p:grpSp>
        <p:nvGrpSpPr>
          <p:cNvPr id="6" name="Group 5">
            <a:extLst>
              <a:ext uri="{FF2B5EF4-FFF2-40B4-BE49-F238E27FC236}">
                <a16:creationId xmlns:a16="http://schemas.microsoft.com/office/drawing/2014/main" id="{D9911B5B-34BC-461A-B0E7-C55963BECA31}"/>
              </a:ext>
            </a:extLst>
          </p:cNvPr>
          <p:cNvGrpSpPr/>
          <p:nvPr/>
        </p:nvGrpSpPr>
        <p:grpSpPr>
          <a:xfrm>
            <a:off x="7287282" y="2097437"/>
            <a:ext cx="4401903" cy="2306445"/>
            <a:chOff x="16322" y="660476"/>
            <a:chExt cx="9053250" cy="2676374"/>
          </a:xfrm>
        </p:grpSpPr>
        <p:grpSp>
          <p:nvGrpSpPr>
            <p:cNvPr id="7" name="Canvas 4">
              <a:extLst>
                <a:ext uri="{FF2B5EF4-FFF2-40B4-BE49-F238E27FC236}">
                  <a16:creationId xmlns:a16="http://schemas.microsoft.com/office/drawing/2014/main" id="{C644FC13-8ACD-4726-986C-CFB63D633B90}"/>
                </a:ext>
              </a:extLst>
            </p:cNvPr>
            <p:cNvGrpSpPr/>
            <p:nvPr/>
          </p:nvGrpSpPr>
          <p:grpSpPr>
            <a:xfrm>
              <a:off x="16322" y="660476"/>
              <a:ext cx="9053250" cy="2676374"/>
              <a:chOff x="0" y="0"/>
              <a:chExt cx="4777740" cy="1752600"/>
            </a:xfrm>
          </p:grpSpPr>
          <p:sp>
            <p:nvSpPr>
              <p:cNvPr id="9" name="Rectangle 8">
                <a:extLst>
                  <a:ext uri="{FF2B5EF4-FFF2-40B4-BE49-F238E27FC236}">
                    <a16:creationId xmlns:a16="http://schemas.microsoft.com/office/drawing/2014/main" id="{80B7AC4F-50FC-46C4-A0DC-258D19AA34F4}"/>
                  </a:ext>
                </a:extLst>
              </p:cNvPr>
              <p:cNvSpPr/>
              <p:nvPr/>
            </p:nvSpPr>
            <p:spPr>
              <a:xfrm>
                <a:off x="0" y="0"/>
                <a:ext cx="4777740" cy="1752600"/>
              </a:xfrm>
              <a:prstGeom prst="rect">
                <a:avLst/>
              </a:prstGeom>
              <a:solidFill>
                <a:schemeClr val="bg1"/>
              </a:solidFill>
            </p:spPr>
          </p:sp>
          <p:sp>
            <p:nvSpPr>
              <p:cNvPr id="10" name="Hexagon 9">
                <a:extLst>
                  <a:ext uri="{FF2B5EF4-FFF2-40B4-BE49-F238E27FC236}">
                    <a16:creationId xmlns:a16="http://schemas.microsoft.com/office/drawing/2014/main" id="{4337C301-6DC4-422F-A6DE-802E4D7E98B1}"/>
                  </a:ext>
                </a:extLst>
              </p:cNvPr>
              <p:cNvSpPr/>
              <p:nvPr/>
            </p:nvSpPr>
            <p:spPr>
              <a:xfrm>
                <a:off x="1169997" y="609600"/>
                <a:ext cx="1100763"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Map (nearest centroid calculation)</a:t>
                </a:r>
                <a:endParaRPr lang="en-US" sz="1050" dirty="0">
                  <a:ea typeface="Calibri" panose="020F0502020204030204" pitchFamily="34" charset="0"/>
                  <a:cs typeface="Arial Unicode MS" panose="020B0604020202020204" pitchFamily="34" charset="-128"/>
                </a:endParaRPr>
              </a:p>
            </p:txBody>
          </p:sp>
          <p:sp>
            <p:nvSpPr>
              <p:cNvPr id="11" name="Hexagon 10">
                <a:extLst>
                  <a:ext uri="{FF2B5EF4-FFF2-40B4-BE49-F238E27FC236}">
                    <a16:creationId xmlns:a16="http://schemas.microsoft.com/office/drawing/2014/main" id="{9249505F-9F2D-45B4-8745-CC79433E05FF}"/>
                  </a:ext>
                </a:extLst>
              </p:cNvPr>
              <p:cNvSpPr/>
              <p:nvPr/>
            </p:nvSpPr>
            <p:spPr>
              <a:xfrm>
                <a:off x="2781300" y="609600"/>
                <a:ext cx="914400"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Reduce (update centroids)</a:t>
                </a:r>
                <a:endParaRPr lang="en-US" sz="1050" dirty="0">
                  <a:ea typeface="Calibri" panose="020F0502020204030204" pitchFamily="34" charset="0"/>
                  <a:cs typeface="Arial Unicode MS" panose="020B0604020202020204" pitchFamily="34" charset="-128"/>
                </a:endParaRPr>
              </a:p>
            </p:txBody>
          </p:sp>
          <p:cxnSp>
            <p:nvCxnSpPr>
              <p:cNvPr id="12" name="Straight Arrow Connector 11">
                <a:extLst>
                  <a:ext uri="{FF2B5EF4-FFF2-40B4-BE49-F238E27FC236}">
                    <a16:creationId xmlns:a16="http://schemas.microsoft.com/office/drawing/2014/main" id="{79D36122-57CA-4C2B-B50C-4078AF70C477}"/>
                  </a:ext>
                </a:extLst>
              </p:cNvPr>
              <p:cNvCxnSpPr>
                <a:stCxn id="10" idx="0"/>
                <a:endCxn id="11" idx="3"/>
              </p:cNvCxnSpPr>
              <p:nvPr/>
            </p:nvCxnSpPr>
            <p:spPr>
              <a:xfrm>
                <a:off x="2270760" y="929641"/>
                <a:ext cx="5105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Curved Connector 16">
                <a:extLst>
                  <a:ext uri="{FF2B5EF4-FFF2-40B4-BE49-F238E27FC236}">
                    <a16:creationId xmlns:a16="http://schemas.microsoft.com/office/drawing/2014/main" id="{645A0BC4-FA9D-4431-9513-78D6DCEF6CC2}"/>
                  </a:ext>
                </a:extLst>
              </p:cNvPr>
              <p:cNvCxnSpPr>
                <a:stCxn id="19" idx="2"/>
                <a:endCxn id="10" idx="1"/>
              </p:cNvCxnSpPr>
              <p:nvPr/>
            </p:nvCxnSpPr>
            <p:spPr>
              <a:xfrm rot="5400000">
                <a:off x="3215555" y="66427"/>
                <a:ext cx="91441" cy="2275066"/>
              </a:xfrm>
              <a:prstGeom prst="curvedConnector3">
                <a:avLst>
                  <a:gd name="adj1" fmla="val 347464"/>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Rectangle 13">
                <a:extLst>
                  <a:ext uri="{FF2B5EF4-FFF2-40B4-BE49-F238E27FC236}">
                    <a16:creationId xmlns:a16="http://schemas.microsoft.com/office/drawing/2014/main" id="{7ABA08B7-0DB5-4B7B-B311-1DA784D7FBAD}"/>
                  </a:ext>
                </a:extLst>
              </p:cNvPr>
              <p:cNvSpPr/>
              <p:nvPr/>
            </p:nvSpPr>
            <p:spPr>
              <a:xfrm>
                <a:off x="436153" y="0"/>
                <a:ext cx="668747"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a:ea typeface="Calibri" panose="020F0502020204030204" pitchFamily="34" charset="0"/>
                    <a:cs typeface="Arial Unicode MS" panose="020B0604020202020204" pitchFamily="34" charset="-128"/>
                  </a:rPr>
                  <a:t>Data Set &lt;Points&gt;</a:t>
                </a:r>
                <a:endParaRPr lang="en-US" sz="1050">
                  <a:ea typeface="Calibri" panose="020F0502020204030204" pitchFamily="34" charset="0"/>
                  <a:cs typeface="Arial Unicode MS" panose="020B0604020202020204" pitchFamily="34" charset="-128"/>
                </a:endParaRPr>
              </a:p>
            </p:txBody>
          </p:sp>
          <p:cxnSp>
            <p:nvCxnSpPr>
              <p:cNvPr id="15" name="Straight Arrow Connector 14">
                <a:extLst>
                  <a:ext uri="{FF2B5EF4-FFF2-40B4-BE49-F238E27FC236}">
                    <a16:creationId xmlns:a16="http://schemas.microsoft.com/office/drawing/2014/main" id="{A9FD1E47-EB4E-4045-991F-8FF528D184B7}"/>
                  </a:ext>
                </a:extLst>
              </p:cNvPr>
              <p:cNvCxnSpPr>
                <a:stCxn id="14" idx="3"/>
                <a:endCxn id="10" idx="4"/>
              </p:cNvCxnSpPr>
              <p:nvPr/>
            </p:nvCxnSpPr>
            <p:spPr>
              <a:xfrm>
                <a:off x="1104900" y="228601"/>
                <a:ext cx="212116"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CC6FB278-C195-43B5-BC0E-FC97D00F1521}"/>
                  </a:ext>
                </a:extLst>
              </p:cNvPr>
              <p:cNvSpPr/>
              <p:nvPr/>
            </p:nvSpPr>
            <p:spPr>
              <a:xfrm>
                <a:off x="0" y="701040"/>
                <a:ext cx="845821"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a:ea typeface="Calibri" panose="020F0502020204030204" pitchFamily="34" charset="0"/>
                    <a:cs typeface="Arial Unicode MS" panose="020B0604020202020204" pitchFamily="34" charset="-128"/>
                  </a:rPr>
                  <a:t>Data Set &lt;Initial Centroids&gt;</a:t>
                </a:r>
                <a:endParaRPr lang="en-US" sz="1050">
                  <a:ea typeface="Calibri" panose="020F0502020204030204" pitchFamily="34" charset="0"/>
                  <a:cs typeface="Arial Unicode MS" panose="020B0604020202020204" pitchFamily="34" charset="-128"/>
                </a:endParaRPr>
              </a:p>
            </p:txBody>
          </p:sp>
          <p:cxnSp>
            <p:nvCxnSpPr>
              <p:cNvPr id="17" name="Straight Arrow Connector 16">
                <a:extLst>
                  <a:ext uri="{FF2B5EF4-FFF2-40B4-BE49-F238E27FC236}">
                    <a16:creationId xmlns:a16="http://schemas.microsoft.com/office/drawing/2014/main" id="{37EAFC33-0F0A-4358-9461-58C776F9BF46}"/>
                  </a:ext>
                </a:extLst>
              </p:cNvPr>
              <p:cNvCxnSpPr>
                <a:stCxn id="16" idx="3"/>
                <a:endCxn id="10" idx="3"/>
              </p:cNvCxnSpPr>
              <p:nvPr/>
            </p:nvCxnSpPr>
            <p:spPr>
              <a:xfrm>
                <a:off x="845821" y="929640"/>
                <a:ext cx="32417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1AD1A467-5E8F-4584-A264-848691321A25}"/>
                  </a:ext>
                </a:extLst>
              </p:cNvPr>
              <p:cNvSpPr/>
              <p:nvPr/>
            </p:nvSpPr>
            <p:spPr>
              <a:xfrm>
                <a:off x="3604260" y="891540"/>
                <a:ext cx="144780" cy="99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a:p>
            </p:txBody>
          </p:sp>
          <p:sp>
            <p:nvSpPr>
              <p:cNvPr id="19" name="Rectangle 18">
                <a:extLst>
                  <a:ext uri="{FF2B5EF4-FFF2-40B4-BE49-F238E27FC236}">
                    <a16:creationId xmlns:a16="http://schemas.microsoft.com/office/drawing/2014/main" id="{5E827E7B-C014-4599-B3D3-686D7B4C64D2}"/>
                  </a:ext>
                </a:extLst>
              </p:cNvPr>
              <p:cNvSpPr/>
              <p:nvPr/>
            </p:nvSpPr>
            <p:spPr>
              <a:xfrm>
                <a:off x="4019877" y="701040"/>
                <a:ext cx="757863"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Data Set &lt;Updated Centroids&gt;</a:t>
                </a:r>
                <a:endParaRPr lang="en-US" sz="1050" dirty="0">
                  <a:ea typeface="Calibri" panose="020F0502020204030204" pitchFamily="34" charset="0"/>
                  <a:cs typeface="Arial Unicode MS" panose="020B0604020202020204" pitchFamily="34" charset="-128"/>
                </a:endParaRPr>
              </a:p>
            </p:txBody>
          </p:sp>
          <p:cxnSp>
            <p:nvCxnSpPr>
              <p:cNvPr id="20" name="Straight Arrow Connector 19">
                <a:extLst>
                  <a:ext uri="{FF2B5EF4-FFF2-40B4-BE49-F238E27FC236}">
                    <a16:creationId xmlns:a16="http://schemas.microsoft.com/office/drawing/2014/main" id="{B3F1A695-B96E-49ED-8907-A6327EF2D1AA}"/>
                  </a:ext>
                </a:extLst>
              </p:cNvPr>
              <p:cNvCxnSpPr>
                <a:stCxn id="11" idx="0"/>
                <a:endCxn id="19" idx="1"/>
              </p:cNvCxnSpPr>
              <p:nvPr/>
            </p:nvCxnSpPr>
            <p:spPr>
              <a:xfrm>
                <a:off x="3695699" y="929640"/>
                <a:ext cx="32417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1" name="Text Box 105">
                <a:extLst>
                  <a:ext uri="{FF2B5EF4-FFF2-40B4-BE49-F238E27FC236}">
                    <a16:creationId xmlns:a16="http://schemas.microsoft.com/office/drawing/2014/main" id="{D250CE44-D900-42AE-93B3-9296059A3187}"/>
                  </a:ext>
                </a:extLst>
              </p:cNvPr>
              <p:cNvSpPr txBox="1"/>
              <p:nvPr/>
            </p:nvSpPr>
            <p:spPr>
              <a:xfrm>
                <a:off x="2947670" y="1470656"/>
                <a:ext cx="572770" cy="2362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a:lnSpc>
                    <a:spcPct val="107000"/>
                  </a:lnSpc>
                  <a:spcAft>
                    <a:spcPts val="600"/>
                  </a:spcAft>
                </a:pPr>
                <a:r>
                  <a:rPr lang="en-US" sz="1050">
                    <a:ea typeface="Calibri" panose="020F0502020204030204" pitchFamily="34" charset="0"/>
                    <a:cs typeface="Arial Unicode MS" panose="020B0604020202020204" pitchFamily="34" charset="-128"/>
                  </a:rPr>
                  <a:t>Broadcast</a:t>
                </a:r>
              </a:p>
            </p:txBody>
          </p:sp>
        </p:grpSp>
        <p:sp>
          <p:nvSpPr>
            <p:cNvPr id="8" name="TextBox 7">
              <a:extLst>
                <a:ext uri="{FF2B5EF4-FFF2-40B4-BE49-F238E27FC236}">
                  <a16:creationId xmlns:a16="http://schemas.microsoft.com/office/drawing/2014/main" id="{FC6BABB5-6553-4D1B-B8F4-0C6511A10464}"/>
                </a:ext>
              </a:extLst>
            </p:cNvPr>
            <p:cNvSpPr txBox="1"/>
            <p:nvPr/>
          </p:nvSpPr>
          <p:spPr>
            <a:xfrm>
              <a:off x="4040562" y="899243"/>
              <a:ext cx="2789921" cy="321427"/>
            </a:xfrm>
            <a:prstGeom prst="rect">
              <a:avLst/>
            </a:prstGeom>
            <a:noFill/>
          </p:spPr>
          <p:txBody>
            <a:bodyPr wrap="none" rtlCol="0">
              <a:spAutoFit/>
            </a:bodyPr>
            <a:lstStyle/>
            <a:p>
              <a:r>
                <a:rPr lang="en-US" sz="1200" dirty="0"/>
                <a:t>Graph for K-means</a:t>
              </a:r>
            </a:p>
          </p:txBody>
        </p:sp>
      </p:grpSp>
      <p:grpSp>
        <p:nvGrpSpPr>
          <p:cNvPr id="119" name="Group 118">
            <a:extLst>
              <a:ext uri="{FF2B5EF4-FFF2-40B4-BE49-F238E27FC236}">
                <a16:creationId xmlns:a16="http://schemas.microsoft.com/office/drawing/2014/main" id="{35B148F4-88E3-401B-B8F2-16F0B3CEA211}"/>
              </a:ext>
            </a:extLst>
          </p:cNvPr>
          <p:cNvGrpSpPr/>
          <p:nvPr/>
        </p:nvGrpSpPr>
        <p:grpSpPr>
          <a:xfrm>
            <a:off x="426036" y="1871994"/>
            <a:ext cx="6175789" cy="3607242"/>
            <a:chOff x="2875767" y="1867845"/>
            <a:chExt cx="6544284" cy="3899887"/>
          </a:xfrm>
        </p:grpSpPr>
        <p:grpSp>
          <p:nvGrpSpPr>
            <p:cNvPr id="25" name="Group 24">
              <a:extLst>
                <a:ext uri="{FF2B5EF4-FFF2-40B4-BE49-F238E27FC236}">
                  <a16:creationId xmlns:a16="http://schemas.microsoft.com/office/drawing/2014/main" id="{F60FAC3D-EBAD-46F1-8A9A-558EF907E3A2}"/>
                </a:ext>
              </a:extLst>
            </p:cNvPr>
            <p:cNvGrpSpPr/>
            <p:nvPr/>
          </p:nvGrpSpPr>
          <p:grpSpPr>
            <a:xfrm>
              <a:off x="3221084" y="1867845"/>
              <a:ext cx="228600" cy="2895600"/>
              <a:chOff x="3733800" y="2133600"/>
              <a:chExt cx="228600" cy="2895600"/>
            </a:xfrm>
            <a:solidFill>
              <a:schemeClr val="accent2">
                <a:lumMod val="75000"/>
              </a:schemeClr>
            </a:solidFill>
          </p:grpSpPr>
          <p:sp>
            <p:nvSpPr>
              <p:cNvPr id="27" name="Rectangle 26">
                <a:extLst>
                  <a:ext uri="{FF2B5EF4-FFF2-40B4-BE49-F238E27FC236}">
                    <a16:creationId xmlns:a16="http://schemas.microsoft.com/office/drawing/2014/main" id="{3B37F20F-BEDA-4EA1-834D-AE73C4FD4AC3}"/>
                  </a:ext>
                </a:extLst>
              </p:cNvPr>
              <p:cNvSpPr/>
              <p:nvPr/>
            </p:nvSpPr>
            <p:spPr bwMode="auto">
              <a:xfrm>
                <a:off x="3733800" y="2133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8" name="Rectangle 27">
                <a:extLst>
                  <a:ext uri="{FF2B5EF4-FFF2-40B4-BE49-F238E27FC236}">
                    <a16:creationId xmlns:a16="http://schemas.microsoft.com/office/drawing/2014/main" id="{22A2B691-780F-4701-814F-F8EA7988CE84}"/>
                  </a:ext>
                </a:extLst>
              </p:cNvPr>
              <p:cNvSpPr/>
              <p:nvPr/>
            </p:nvSpPr>
            <p:spPr bwMode="auto">
              <a:xfrm>
                <a:off x="3733800" y="2514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9" name="Rectangle 28">
                <a:extLst>
                  <a:ext uri="{FF2B5EF4-FFF2-40B4-BE49-F238E27FC236}">
                    <a16:creationId xmlns:a16="http://schemas.microsoft.com/office/drawing/2014/main" id="{4C53B869-367E-46E7-A6BB-AA76CE98D481}"/>
                  </a:ext>
                </a:extLst>
              </p:cNvPr>
              <p:cNvSpPr/>
              <p:nvPr/>
            </p:nvSpPr>
            <p:spPr bwMode="auto">
              <a:xfrm>
                <a:off x="3733800" y="2895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0" name="Rectangle 29">
                <a:extLst>
                  <a:ext uri="{FF2B5EF4-FFF2-40B4-BE49-F238E27FC236}">
                    <a16:creationId xmlns:a16="http://schemas.microsoft.com/office/drawing/2014/main" id="{152A7130-7520-4E3A-8AA2-9AFB7653ED86}"/>
                  </a:ext>
                </a:extLst>
              </p:cNvPr>
              <p:cNvSpPr/>
              <p:nvPr/>
            </p:nvSpPr>
            <p:spPr bwMode="auto">
              <a:xfrm>
                <a:off x="3733800" y="3276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1" name="Rectangle 30">
                <a:extLst>
                  <a:ext uri="{FF2B5EF4-FFF2-40B4-BE49-F238E27FC236}">
                    <a16:creationId xmlns:a16="http://schemas.microsoft.com/office/drawing/2014/main" id="{C8880BA7-D027-477C-A4D1-7101F8F91166}"/>
                  </a:ext>
                </a:extLst>
              </p:cNvPr>
              <p:cNvSpPr/>
              <p:nvPr/>
            </p:nvSpPr>
            <p:spPr bwMode="auto">
              <a:xfrm>
                <a:off x="3733800" y="4038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2" name="Rectangle 31">
                <a:extLst>
                  <a:ext uri="{FF2B5EF4-FFF2-40B4-BE49-F238E27FC236}">
                    <a16:creationId xmlns:a16="http://schemas.microsoft.com/office/drawing/2014/main" id="{FB1B8030-A1A3-4280-BB74-AFF997B952C6}"/>
                  </a:ext>
                </a:extLst>
              </p:cNvPr>
              <p:cNvSpPr/>
              <p:nvPr/>
            </p:nvSpPr>
            <p:spPr bwMode="auto">
              <a:xfrm>
                <a:off x="3733800" y="3657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3" name="Rectangle 32">
                <a:extLst>
                  <a:ext uri="{FF2B5EF4-FFF2-40B4-BE49-F238E27FC236}">
                    <a16:creationId xmlns:a16="http://schemas.microsoft.com/office/drawing/2014/main" id="{BEE53AF6-DE64-46F8-B4B9-68123CE8AD7A}"/>
                  </a:ext>
                </a:extLst>
              </p:cNvPr>
              <p:cNvSpPr/>
              <p:nvPr/>
            </p:nvSpPr>
            <p:spPr bwMode="auto">
              <a:xfrm>
                <a:off x="3733800" y="4419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4" name="Rectangle 33">
                <a:extLst>
                  <a:ext uri="{FF2B5EF4-FFF2-40B4-BE49-F238E27FC236}">
                    <a16:creationId xmlns:a16="http://schemas.microsoft.com/office/drawing/2014/main" id="{020F901F-070E-481B-8933-9CD659D2A3C2}"/>
                  </a:ext>
                </a:extLst>
              </p:cNvPr>
              <p:cNvSpPr/>
              <p:nvPr/>
            </p:nvSpPr>
            <p:spPr bwMode="auto">
              <a:xfrm>
                <a:off x="3733800" y="4800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sp>
          <p:nvSpPr>
            <p:cNvPr id="92" name="Oval 91">
              <a:extLst>
                <a:ext uri="{FF2B5EF4-FFF2-40B4-BE49-F238E27FC236}">
                  <a16:creationId xmlns:a16="http://schemas.microsoft.com/office/drawing/2014/main" id="{B1C45198-2A1A-44E9-851D-EA8A01C61D57}"/>
                </a:ext>
              </a:extLst>
            </p:cNvPr>
            <p:cNvSpPr/>
            <p:nvPr/>
          </p:nvSpPr>
          <p:spPr>
            <a:xfrm>
              <a:off x="5785232" y="3125145"/>
              <a:ext cx="464725" cy="381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1" name="Straight Arrow Connector 90">
              <a:extLst>
                <a:ext uri="{FF2B5EF4-FFF2-40B4-BE49-F238E27FC236}">
                  <a16:creationId xmlns:a16="http://schemas.microsoft.com/office/drawing/2014/main" id="{7B708C27-1B25-45F2-970F-2D3D5956029F}"/>
                </a:ext>
              </a:extLst>
            </p:cNvPr>
            <p:cNvCxnSpPr/>
            <p:nvPr/>
          </p:nvCxnSpPr>
          <p:spPr>
            <a:xfrm flipV="1">
              <a:off x="4220375" y="3318596"/>
              <a:ext cx="1431404" cy="1819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16CBE429-89C3-4EAF-AFE7-5D9CE2628C77}"/>
                </a:ext>
              </a:extLst>
            </p:cNvPr>
            <p:cNvSpPr/>
            <p:nvPr/>
          </p:nvSpPr>
          <p:spPr>
            <a:xfrm>
              <a:off x="6677906" y="2913762"/>
              <a:ext cx="904462" cy="90446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7" name="Straight Arrow Connector 106">
              <a:extLst>
                <a:ext uri="{FF2B5EF4-FFF2-40B4-BE49-F238E27FC236}">
                  <a16:creationId xmlns:a16="http://schemas.microsoft.com/office/drawing/2014/main" id="{8551A450-D872-4B8C-AF9D-CA62363F80C9}"/>
                </a:ext>
              </a:extLst>
            </p:cNvPr>
            <p:cNvCxnSpPr>
              <a:cxnSpLocks/>
            </p:cNvCxnSpPr>
            <p:nvPr/>
          </p:nvCxnSpPr>
          <p:spPr>
            <a:xfrm flipH="1">
              <a:off x="6298481" y="3325383"/>
              <a:ext cx="368288" cy="0"/>
            </a:xfrm>
            <a:prstGeom prst="straightConnector1">
              <a:avLst/>
            </a:prstGeom>
            <a:ln w="76200">
              <a:solidFill>
                <a:schemeClr val="accent1">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7A4C86A7-BFF2-4988-BE61-555F6DFA408B}"/>
                </a:ext>
              </a:extLst>
            </p:cNvPr>
            <p:cNvSpPr txBox="1"/>
            <p:nvPr/>
          </p:nvSpPr>
          <p:spPr>
            <a:xfrm>
              <a:off x="2875767" y="4791342"/>
              <a:ext cx="1165070" cy="698766"/>
            </a:xfrm>
            <a:prstGeom prst="rect">
              <a:avLst/>
            </a:prstGeom>
            <a:noFill/>
          </p:spPr>
          <p:txBody>
            <a:bodyPr wrap="square" rtlCol="0">
              <a:spAutoFit/>
            </a:bodyPr>
            <a:lstStyle/>
            <a:p>
              <a:r>
                <a:rPr lang="en-US" dirty="0"/>
                <a:t>K-Means compute</a:t>
              </a:r>
            </a:p>
          </p:txBody>
        </p:sp>
        <p:sp>
          <p:nvSpPr>
            <p:cNvPr id="110" name="TextBox 109">
              <a:extLst>
                <a:ext uri="{FF2B5EF4-FFF2-40B4-BE49-F238E27FC236}">
                  <a16:creationId xmlns:a16="http://schemas.microsoft.com/office/drawing/2014/main" id="{ED9E26B6-DCCE-4AA3-A3D2-5E81F92E2D8C}"/>
                </a:ext>
              </a:extLst>
            </p:cNvPr>
            <p:cNvSpPr txBox="1"/>
            <p:nvPr/>
          </p:nvSpPr>
          <p:spPr>
            <a:xfrm>
              <a:off x="3997371" y="5398400"/>
              <a:ext cx="805990" cy="369332"/>
            </a:xfrm>
            <a:prstGeom prst="rect">
              <a:avLst/>
            </a:prstGeom>
            <a:noFill/>
          </p:spPr>
          <p:txBody>
            <a:bodyPr wrap="none" rtlCol="0">
              <a:spAutoFit/>
            </a:bodyPr>
            <a:lstStyle/>
            <a:p>
              <a:r>
                <a:rPr lang="en-US" dirty="0"/>
                <a:t>Iterate</a:t>
              </a:r>
            </a:p>
          </p:txBody>
        </p:sp>
        <p:sp>
          <p:nvSpPr>
            <p:cNvPr id="111" name="Oval 110">
              <a:extLst>
                <a:ext uri="{FF2B5EF4-FFF2-40B4-BE49-F238E27FC236}">
                  <a16:creationId xmlns:a16="http://schemas.microsoft.com/office/drawing/2014/main" id="{D5562779-E344-4874-9405-B42969171A3F}"/>
                </a:ext>
              </a:extLst>
            </p:cNvPr>
            <p:cNvSpPr/>
            <p:nvPr/>
          </p:nvSpPr>
          <p:spPr>
            <a:xfrm>
              <a:off x="8515589" y="2878568"/>
              <a:ext cx="904462" cy="90446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2" name="Straight Arrow Connector 111">
              <a:extLst>
                <a:ext uri="{FF2B5EF4-FFF2-40B4-BE49-F238E27FC236}">
                  <a16:creationId xmlns:a16="http://schemas.microsoft.com/office/drawing/2014/main" id="{CFC8240D-B2DD-43C2-BB13-02072A52EE0E}"/>
                </a:ext>
              </a:extLst>
            </p:cNvPr>
            <p:cNvCxnSpPr>
              <a:cxnSpLocks/>
            </p:cNvCxnSpPr>
            <p:nvPr/>
          </p:nvCxnSpPr>
          <p:spPr>
            <a:xfrm flipV="1">
              <a:off x="7612476" y="3315645"/>
              <a:ext cx="903112" cy="28110"/>
            </a:xfrm>
            <a:prstGeom prst="straightConnector1">
              <a:avLst/>
            </a:prstGeom>
            <a:ln w="762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0E270F5B-EA59-46D5-8A62-32E78EE093EE}"/>
                </a:ext>
              </a:extLst>
            </p:cNvPr>
            <p:cNvSpPr txBox="1"/>
            <p:nvPr/>
          </p:nvSpPr>
          <p:spPr>
            <a:xfrm>
              <a:off x="6375937" y="2417687"/>
              <a:ext cx="1799532" cy="369332"/>
            </a:xfrm>
            <a:prstGeom prst="rect">
              <a:avLst/>
            </a:prstGeom>
            <a:noFill/>
          </p:spPr>
          <p:txBody>
            <a:bodyPr wrap="none" rtlCol="0">
              <a:spAutoFit/>
            </a:bodyPr>
            <a:lstStyle/>
            <a:p>
              <a:r>
                <a:rPr lang="en-US" dirty="0"/>
                <a:t>Workflow  Nodes</a:t>
              </a:r>
            </a:p>
          </p:txBody>
        </p:sp>
        <p:sp>
          <p:nvSpPr>
            <p:cNvPr id="116" name="TextBox 115">
              <a:extLst>
                <a:ext uri="{FF2B5EF4-FFF2-40B4-BE49-F238E27FC236}">
                  <a16:creationId xmlns:a16="http://schemas.microsoft.com/office/drawing/2014/main" id="{445CA5A4-6795-4553-8DF4-38BCAF2E74A1}"/>
                </a:ext>
              </a:extLst>
            </p:cNvPr>
            <p:cNvSpPr txBox="1"/>
            <p:nvPr/>
          </p:nvSpPr>
          <p:spPr>
            <a:xfrm>
              <a:off x="4382782" y="2232237"/>
              <a:ext cx="1749518" cy="646331"/>
            </a:xfrm>
            <a:prstGeom prst="rect">
              <a:avLst/>
            </a:prstGeom>
            <a:noFill/>
          </p:spPr>
          <p:txBody>
            <a:bodyPr wrap="none" rtlCol="0">
              <a:spAutoFit/>
            </a:bodyPr>
            <a:lstStyle/>
            <a:p>
              <a:r>
                <a:rPr lang="en-US" dirty="0"/>
                <a:t>Internal</a:t>
              </a:r>
            </a:p>
            <a:p>
              <a:r>
                <a:rPr lang="en-US" dirty="0"/>
                <a:t>Execution Nodes</a:t>
              </a:r>
            </a:p>
          </p:txBody>
        </p:sp>
        <p:sp>
          <p:nvSpPr>
            <p:cNvPr id="117" name="TextBox 116">
              <a:extLst>
                <a:ext uri="{FF2B5EF4-FFF2-40B4-BE49-F238E27FC236}">
                  <a16:creationId xmlns:a16="http://schemas.microsoft.com/office/drawing/2014/main" id="{C2D81ADD-7282-4F22-9409-3AF7644139DF}"/>
                </a:ext>
              </a:extLst>
            </p:cNvPr>
            <p:cNvSpPr txBox="1"/>
            <p:nvPr/>
          </p:nvSpPr>
          <p:spPr>
            <a:xfrm>
              <a:off x="7236687" y="3830679"/>
              <a:ext cx="1673022" cy="646331"/>
            </a:xfrm>
            <a:prstGeom prst="rect">
              <a:avLst/>
            </a:prstGeom>
            <a:noFill/>
          </p:spPr>
          <p:txBody>
            <a:bodyPr wrap="none" rtlCol="0">
              <a:spAutoFit/>
            </a:bodyPr>
            <a:lstStyle/>
            <a:p>
              <a:r>
                <a:rPr lang="en-US" dirty="0"/>
                <a:t>Dataflow </a:t>
              </a:r>
              <a:br>
                <a:rPr lang="en-US" dirty="0"/>
              </a:br>
              <a:r>
                <a:rPr lang="en-US" dirty="0"/>
                <a:t>Communication</a:t>
              </a:r>
            </a:p>
          </p:txBody>
        </p:sp>
      </p:grpSp>
      <p:sp>
        <p:nvSpPr>
          <p:cNvPr id="3" name="TextBox 2">
            <a:extLst>
              <a:ext uri="{FF2B5EF4-FFF2-40B4-BE49-F238E27FC236}">
                <a16:creationId xmlns:a16="http://schemas.microsoft.com/office/drawing/2014/main" id="{8D4E052F-FEFE-4142-8921-FC87695FCB1E}"/>
              </a:ext>
            </a:extLst>
          </p:cNvPr>
          <p:cNvSpPr txBox="1"/>
          <p:nvPr/>
        </p:nvSpPr>
        <p:spPr>
          <a:xfrm>
            <a:off x="7548569" y="4745339"/>
            <a:ext cx="4132070" cy="400110"/>
          </a:xfrm>
          <a:prstGeom prst="rect">
            <a:avLst/>
          </a:prstGeom>
          <a:noFill/>
        </p:spPr>
        <p:txBody>
          <a:bodyPr wrap="square" rtlCol="0">
            <a:spAutoFit/>
          </a:bodyPr>
          <a:lstStyle/>
          <a:p>
            <a:r>
              <a:rPr lang="en-US" sz="2000" dirty="0"/>
              <a:t>K-Means dataflow graph in Spark, MPI</a:t>
            </a:r>
          </a:p>
        </p:txBody>
      </p:sp>
      <p:grpSp>
        <p:nvGrpSpPr>
          <p:cNvPr id="43" name="Group 42"/>
          <p:cNvGrpSpPr/>
          <p:nvPr/>
        </p:nvGrpSpPr>
        <p:grpSpPr>
          <a:xfrm>
            <a:off x="462455" y="3229084"/>
            <a:ext cx="2968002" cy="2298537"/>
            <a:chOff x="462455" y="3281634"/>
            <a:chExt cx="2968002" cy="2298537"/>
          </a:xfrm>
        </p:grpSpPr>
        <p:cxnSp>
          <p:nvCxnSpPr>
            <p:cNvPr id="42" name="Straight Connector 41"/>
            <p:cNvCxnSpPr/>
            <p:nvPr/>
          </p:nvCxnSpPr>
          <p:spPr>
            <a:xfrm>
              <a:off x="3430457" y="3445163"/>
              <a:ext cx="0" cy="213500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462455" y="5580171"/>
              <a:ext cx="296800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62455" y="3281634"/>
              <a:ext cx="0" cy="22985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462455" y="3281634"/>
              <a:ext cx="21020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64" name="Rectangle 63">
            <a:extLst>
              <a:ext uri="{FF2B5EF4-FFF2-40B4-BE49-F238E27FC236}">
                <a16:creationId xmlns:a16="http://schemas.microsoft.com/office/drawing/2014/main" id="{3B37F20F-BEDA-4EA1-834D-AE73C4FD4AC3}"/>
              </a:ext>
            </a:extLst>
          </p:cNvPr>
          <p:cNvSpPr/>
          <p:nvPr/>
        </p:nvSpPr>
        <p:spPr bwMode="auto">
          <a:xfrm>
            <a:off x="1357672" y="1863113"/>
            <a:ext cx="215728" cy="21144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65" name="Rectangle 64">
            <a:extLst>
              <a:ext uri="{FF2B5EF4-FFF2-40B4-BE49-F238E27FC236}">
                <a16:creationId xmlns:a16="http://schemas.microsoft.com/office/drawing/2014/main" id="{22A2B691-780F-4701-814F-F8EA7988CE84}"/>
              </a:ext>
            </a:extLst>
          </p:cNvPr>
          <p:cNvSpPr/>
          <p:nvPr/>
        </p:nvSpPr>
        <p:spPr bwMode="auto">
          <a:xfrm>
            <a:off x="1357672" y="2215523"/>
            <a:ext cx="215728" cy="21144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66" name="Rectangle 65">
            <a:extLst>
              <a:ext uri="{FF2B5EF4-FFF2-40B4-BE49-F238E27FC236}">
                <a16:creationId xmlns:a16="http://schemas.microsoft.com/office/drawing/2014/main" id="{4C53B869-367E-46E7-A6BB-AA76CE98D481}"/>
              </a:ext>
            </a:extLst>
          </p:cNvPr>
          <p:cNvSpPr/>
          <p:nvPr/>
        </p:nvSpPr>
        <p:spPr bwMode="auto">
          <a:xfrm>
            <a:off x="1357672" y="2567933"/>
            <a:ext cx="215728" cy="21144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67" name="Rectangle 66">
            <a:extLst>
              <a:ext uri="{FF2B5EF4-FFF2-40B4-BE49-F238E27FC236}">
                <a16:creationId xmlns:a16="http://schemas.microsoft.com/office/drawing/2014/main" id="{152A7130-7520-4E3A-8AA2-9AFB7653ED86}"/>
              </a:ext>
            </a:extLst>
          </p:cNvPr>
          <p:cNvSpPr/>
          <p:nvPr/>
        </p:nvSpPr>
        <p:spPr bwMode="auto">
          <a:xfrm>
            <a:off x="1357672" y="2920343"/>
            <a:ext cx="215728" cy="21144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68" name="Rectangle 67">
            <a:extLst>
              <a:ext uri="{FF2B5EF4-FFF2-40B4-BE49-F238E27FC236}">
                <a16:creationId xmlns:a16="http://schemas.microsoft.com/office/drawing/2014/main" id="{C8880BA7-D027-477C-A4D1-7101F8F91166}"/>
              </a:ext>
            </a:extLst>
          </p:cNvPr>
          <p:cNvSpPr/>
          <p:nvPr/>
        </p:nvSpPr>
        <p:spPr bwMode="auto">
          <a:xfrm>
            <a:off x="1357672" y="3625163"/>
            <a:ext cx="215728" cy="21144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69" name="Rectangle 68">
            <a:extLst>
              <a:ext uri="{FF2B5EF4-FFF2-40B4-BE49-F238E27FC236}">
                <a16:creationId xmlns:a16="http://schemas.microsoft.com/office/drawing/2014/main" id="{FB1B8030-A1A3-4280-BB74-AFF997B952C6}"/>
              </a:ext>
            </a:extLst>
          </p:cNvPr>
          <p:cNvSpPr/>
          <p:nvPr/>
        </p:nvSpPr>
        <p:spPr bwMode="auto">
          <a:xfrm>
            <a:off x="1357672" y="3272753"/>
            <a:ext cx="215728" cy="21144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70" name="Rectangle 69">
            <a:extLst>
              <a:ext uri="{FF2B5EF4-FFF2-40B4-BE49-F238E27FC236}">
                <a16:creationId xmlns:a16="http://schemas.microsoft.com/office/drawing/2014/main" id="{BEE53AF6-DE64-46F8-B4B9-68123CE8AD7A}"/>
              </a:ext>
            </a:extLst>
          </p:cNvPr>
          <p:cNvSpPr/>
          <p:nvPr/>
        </p:nvSpPr>
        <p:spPr bwMode="auto">
          <a:xfrm>
            <a:off x="1357672" y="3977573"/>
            <a:ext cx="215728" cy="21144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71" name="Rectangle 70">
            <a:extLst>
              <a:ext uri="{FF2B5EF4-FFF2-40B4-BE49-F238E27FC236}">
                <a16:creationId xmlns:a16="http://schemas.microsoft.com/office/drawing/2014/main" id="{020F901F-070E-481B-8933-9CD659D2A3C2}"/>
              </a:ext>
            </a:extLst>
          </p:cNvPr>
          <p:cNvSpPr/>
          <p:nvPr/>
        </p:nvSpPr>
        <p:spPr bwMode="auto">
          <a:xfrm>
            <a:off x="1357672" y="4329983"/>
            <a:ext cx="215728" cy="211446"/>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cxnSp>
        <p:nvCxnSpPr>
          <p:cNvPr id="23" name="Straight Arrow Connector 22"/>
          <p:cNvCxnSpPr/>
          <p:nvPr/>
        </p:nvCxnSpPr>
        <p:spPr>
          <a:xfrm>
            <a:off x="1051034" y="3230713"/>
            <a:ext cx="21020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FA537380-3EE3-4C9A-A23B-AD97486873C3}"/>
              </a:ext>
            </a:extLst>
          </p:cNvPr>
          <p:cNvSpPr txBox="1"/>
          <p:nvPr/>
        </p:nvSpPr>
        <p:spPr>
          <a:xfrm>
            <a:off x="592312" y="1364023"/>
            <a:ext cx="1169679" cy="369332"/>
          </a:xfrm>
          <a:prstGeom prst="rect">
            <a:avLst/>
          </a:prstGeom>
          <a:noFill/>
        </p:spPr>
        <p:txBody>
          <a:bodyPr wrap="none" rtlCol="0">
            <a:spAutoFit/>
          </a:bodyPr>
          <a:lstStyle/>
          <a:p>
            <a:r>
              <a:rPr lang="en-US" dirty="0"/>
              <a:t>All Reduce</a:t>
            </a:r>
          </a:p>
        </p:txBody>
      </p:sp>
      <p:sp>
        <p:nvSpPr>
          <p:cNvPr id="41" name="TextBox 40"/>
          <p:cNvSpPr txBox="1"/>
          <p:nvPr/>
        </p:nvSpPr>
        <p:spPr>
          <a:xfrm>
            <a:off x="2238881" y="5723950"/>
            <a:ext cx="1664238" cy="369332"/>
          </a:xfrm>
          <a:prstGeom prst="rect">
            <a:avLst/>
          </a:prstGeom>
          <a:noFill/>
        </p:spPr>
        <p:txBody>
          <a:bodyPr wrap="none" rtlCol="0">
            <a:spAutoFit/>
          </a:bodyPr>
          <a:lstStyle/>
          <a:p>
            <a:r>
              <a:rPr lang="en-US" dirty="0"/>
              <a:t>K-Means in MPI</a:t>
            </a:r>
          </a:p>
        </p:txBody>
      </p:sp>
    </p:spTree>
    <p:extLst>
      <p:ext uri="{BB962C8B-B14F-4D97-AF65-F5344CB8AC3E}">
        <p14:creationId xmlns:p14="http://schemas.microsoft.com/office/powerpoint/2010/main" val="19467018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Runtime Architectures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5185" y="2685349"/>
            <a:ext cx="3932310" cy="165166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1200" y="2166152"/>
            <a:ext cx="2916322" cy="217085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474" y="3151611"/>
            <a:ext cx="2691063" cy="1185399"/>
          </a:xfrm>
          <a:prstGeom prst="rect">
            <a:avLst/>
          </a:prstGeom>
        </p:spPr>
      </p:pic>
      <p:sp>
        <p:nvSpPr>
          <p:cNvPr id="7" name="TextBox 6"/>
          <p:cNvSpPr txBox="1"/>
          <p:nvPr/>
        </p:nvSpPr>
        <p:spPr>
          <a:xfrm>
            <a:off x="1524000" y="1505839"/>
            <a:ext cx="707245" cy="369332"/>
          </a:xfrm>
          <a:prstGeom prst="rect">
            <a:avLst/>
          </a:prstGeom>
          <a:noFill/>
        </p:spPr>
        <p:txBody>
          <a:bodyPr wrap="none" rtlCol="0">
            <a:spAutoFit/>
          </a:bodyPr>
          <a:lstStyle/>
          <a:p>
            <a:r>
              <a:rPr lang="en-US" dirty="0"/>
              <a:t>Spark</a:t>
            </a:r>
          </a:p>
        </p:txBody>
      </p:sp>
      <p:sp>
        <p:nvSpPr>
          <p:cNvPr id="8" name="TextBox 7"/>
          <p:cNvSpPr txBox="1"/>
          <p:nvPr/>
        </p:nvSpPr>
        <p:spPr>
          <a:xfrm>
            <a:off x="5115738" y="1505839"/>
            <a:ext cx="622286" cy="369332"/>
          </a:xfrm>
          <a:prstGeom prst="rect">
            <a:avLst/>
          </a:prstGeom>
          <a:noFill/>
        </p:spPr>
        <p:txBody>
          <a:bodyPr wrap="none" rtlCol="0">
            <a:spAutoFit/>
          </a:bodyPr>
          <a:lstStyle/>
          <a:p>
            <a:r>
              <a:rPr lang="en-US" dirty="0" err="1"/>
              <a:t>Flink</a:t>
            </a:r>
            <a:endParaRPr lang="en-US" dirty="0"/>
          </a:p>
        </p:txBody>
      </p:sp>
      <p:sp>
        <p:nvSpPr>
          <p:cNvPr id="9" name="TextBox 8"/>
          <p:cNvSpPr txBox="1"/>
          <p:nvPr/>
        </p:nvSpPr>
        <p:spPr>
          <a:xfrm>
            <a:off x="8889120" y="1535987"/>
            <a:ext cx="764440" cy="369332"/>
          </a:xfrm>
          <a:prstGeom prst="rect">
            <a:avLst/>
          </a:prstGeom>
          <a:noFill/>
        </p:spPr>
        <p:txBody>
          <a:bodyPr wrap="none" rtlCol="0">
            <a:spAutoFit/>
          </a:bodyPr>
          <a:lstStyle/>
          <a:p>
            <a:r>
              <a:rPr lang="en-US" dirty="0"/>
              <a:t>Heron</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0895" y="4528284"/>
            <a:ext cx="3770209" cy="640224"/>
          </a:xfrm>
          <a:prstGeom prst="rect">
            <a:avLst/>
          </a:prstGeom>
        </p:spPr>
      </p:pic>
    </p:spTree>
    <p:extLst>
      <p:ext uri="{BB962C8B-B14F-4D97-AF65-F5344CB8AC3E}">
        <p14:creationId xmlns:p14="http://schemas.microsoft.com/office/powerpoint/2010/main" val="34784053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395104" y="552164"/>
            <a:ext cx="8369231" cy="767590"/>
          </a:xfrm>
        </p:spPr>
        <p:txBody>
          <a:bodyPr>
            <a:normAutofit fontScale="90000"/>
          </a:bodyPr>
          <a:lstStyle/>
          <a:p>
            <a:r>
              <a:rPr lang="en-US" dirty="0"/>
              <a:t>SLAM Performance of Parallel vs Serial</a:t>
            </a:r>
            <a:endParaRPr lang="en-US"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6181" y="1137468"/>
            <a:ext cx="7139638" cy="4351338"/>
          </a:xfrm>
        </p:spPr>
      </p:pic>
      <p:sp>
        <p:nvSpPr>
          <p:cNvPr id="4" name="Rectangle 3"/>
          <p:cNvSpPr/>
          <p:nvPr/>
        </p:nvSpPr>
        <p:spPr>
          <a:xfrm>
            <a:off x="2428974" y="5483227"/>
            <a:ext cx="8126209" cy="584775"/>
          </a:xfrm>
          <a:prstGeom prst="rect">
            <a:avLst/>
          </a:prstGeom>
        </p:spPr>
        <p:txBody>
          <a:bodyPr wrap="square">
            <a:spAutoFit/>
          </a:bodyPr>
          <a:lstStyle/>
          <a:p>
            <a:r>
              <a:rPr lang="en-US" sz="1600" dirty="0"/>
              <a:t>Parallel behavior of the algorithm with 640 laser readings (left) and 180 readings (right). For each dataset, the top graph shows mean times and the bottom graph shows the speedup</a:t>
            </a:r>
          </a:p>
        </p:txBody>
      </p:sp>
    </p:spTree>
    <p:extLst>
      <p:ext uri="{BB962C8B-B14F-4D97-AF65-F5344CB8AC3E}">
        <p14:creationId xmlns:p14="http://schemas.microsoft.com/office/powerpoint/2010/main" val="19485647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of Performance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00333" y="1690688"/>
            <a:ext cx="2936211" cy="2909599"/>
          </a:xfrm>
        </p:spPr>
      </p:pic>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689" y="1690688"/>
            <a:ext cx="3487732" cy="2943038"/>
          </a:xfrm>
          <a:prstGeom prst="rect">
            <a:avLst/>
          </a:prstGeom>
        </p:spPr>
      </p:pic>
      <p:sp>
        <p:nvSpPr>
          <p:cNvPr id="3" name="Rectangle 2"/>
          <p:cNvSpPr/>
          <p:nvPr/>
        </p:nvSpPr>
        <p:spPr>
          <a:xfrm>
            <a:off x="4228930" y="4643678"/>
            <a:ext cx="2479016" cy="646331"/>
          </a:xfrm>
          <a:prstGeom prst="rect">
            <a:avLst/>
          </a:prstGeom>
        </p:spPr>
        <p:txBody>
          <a:bodyPr wrap="square">
            <a:spAutoFit/>
          </a:bodyPr>
          <a:lstStyle/>
          <a:p>
            <a:pPr algn="ctr"/>
            <a:r>
              <a:rPr lang="en-US" dirty="0"/>
              <a:t>Overhead of imbalanced parallel computation</a:t>
            </a:r>
          </a:p>
        </p:txBody>
      </p:sp>
      <p:sp>
        <p:nvSpPr>
          <p:cNvPr id="7" name="Rectangle 6"/>
          <p:cNvSpPr/>
          <p:nvPr/>
        </p:nvSpPr>
        <p:spPr>
          <a:xfrm>
            <a:off x="813027" y="4643678"/>
            <a:ext cx="3157056" cy="646331"/>
          </a:xfrm>
          <a:prstGeom prst="rect">
            <a:avLst/>
          </a:prstGeom>
        </p:spPr>
        <p:txBody>
          <a:bodyPr wrap="square">
            <a:spAutoFit/>
          </a:bodyPr>
          <a:lstStyle/>
          <a:p>
            <a:pPr algn="ctr"/>
            <a:r>
              <a:rPr lang="en-US" dirty="0"/>
              <a:t>I/O, garbage collection, and Compute time</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4149" y="826790"/>
            <a:ext cx="3325306" cy="2852989"/>
          </a:xfrm>
          <a:prstGeom prst="rect">
            <a:avLst/>
          </a:prstGeom>
        </p:spPr>
      </p:pic>
      <p:pic>
        <p:nvPicPr>
          <p:cNvPr id="9"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2727" y="3697556"/>
            <a:ext cx="4292816" cy="2144246"/>
          </a:xfrm>
          <a:prstGeom prst="rect">
            <a:avLst/>
          </a:prstGeom>
        </p:spPr>
      </p:pic>
      <p:sp>
        <p:nvSpPr>
          <p:cNvPr id="11" name="TextBox 10"/>
          <p:cNvSpPr txBox="1"/>
          <p:nvPr/>
        </p:nvSpPr>
        <p:spPr>
          <a:xfrm>
            <a:off x="8413287" y="5824025"/>
            <a:ext cx="2352888" cy="369332"/>
          </a:xfrm>
          <a:prstGeom prst="rect">
            <a:avLst/>
          </a:prstGeom>
          <a:noFill/>
        </p:spPr>
        <p:txBody>
          <a:bodyPr wrap="none" rtlCol="0">
            <a:spAutoFit/>
          </a:bodyPr>
          <a:lstStyle/>
          <a:p>
            <a:r>
              <a:rPr lang="en-US" dirty="0"/>
              <a:t>Improved performance</a:t>
            </a:r>
          </a:p>
        </p:txBody>
      </p:sp>
      <p:sp>
        <p:nvSpPr>
          <p:cNvPr id="5" name="TextBox 4"/>
          <p:cNvSpPr txBox="1"/>
          <p:nvPr/>
        </p:nvSpPr>
        <p:spPr>
          <a:xfrm>
            <a:off x="3058511" y="5497624"/>
            <a:ext cx="1531381" cy="461665"/>
          </a:xfrm>
          <a:prstGeom prst="rect">
            <a:avLst/>
          </a:prstGeom>
          <a:noFill/>
        </p:spPr>
        <p:txBody>
          <a:bodyPr wrap="none" rtlCol="0">
            <a:spAutoFit/>
          </a:bodyPr>
          <a:lstStyle/>
          <a:p>
            <a:r>
              <a:rPr lang="en-US" sz="2400" dirty="0"/>
              <a:t>Overheads</a:t>
            </a:r>
          </a:p>
        </p:txBody>
      </p:sp>
      <p:sp>
        <p:nvSpPr>
          <p:cNvPr id="12" name="TextBox 11"/>
          <p:cNvSpPr txBox="1"/>
          <p:nvPr/>
        </p:nvSpPr>
        <p:spPr>
          <a:xfrm>
            <a:off x="8134319" y="365125"/>
            <a:ext cx="2684966" cy="461665"/>
          </a:xfrm>
          <a:prstGeom prst="rect">
            <a:avLst/>
          </a:prstGeom>
          <a:noFill/>
        </p:spPr>
        <p:txBody>
          <a:bodyPr wrap="none" rtlCol="0">
            <a:spAutoFit/>
          </a:bodyPr>
          <a:lstStyle/>
          <a:p>
            <a:r>
              <a:rPr lang="en-US" sz="2400" dirty="0"/>
              <a:t>Reduced Overheads</a:t>
            </a:r>
          </a:p>
        </p:txBody>
      </p:sp>
    </p:spTree>
    <p:extLst>
      <p:ext uri="{BB962C8B-B14F-4D97-AF65-F5344CB8AC3E}">
        <p14:creationId xmlns:p14="http://schemas.microsoft.com/office/powerpoint/2010/main" val="3250109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Statement </a:t>
            </a:r>
          </a:p>
        </p:txBody>
      </p:sp>
      <p:sp>
        <p:nvSpPr>
          <p:cNvPr id="5" name="Content Placeholder 4"/>
          <p:cNvSpPr>
            <a:spLocks noGrp="1"/>
          </p:cNvSpPr>
          <p:nvPr>
            <p:ph idx="1"/>
          </p:nvPr>
        </p:nvSpPr>
        <p:spPr/>
        <p:txBody>
          <a:bodyPr/>
          <a:lstStyle/>
          <a:p>
            <a:pPr marL="0" indent="0" algn="ctr">
              <a:buNone/>
            </a:pPr>
            <a:r>
              <a:rPr lang="en-US" dirty="0"/>
              <a:t>Big data systems are rich in usability but low in performance</a:t>
            </a:r>
          </a:p>
        </p:txBody>
      </p:sp>
      <p:sp>
        <p:nvSpPr>
          <p:cNvPr id="3" name="Date Placeholder 2"/>
          <p:cNvSpPr>
            <a:spLocks noGrp="1"/>
          </p:cNvSpPr>
          <p:nvPr>
            <p:ph type="dt" sz="half" idx="10"/>
          </p:nvPr>
        </p:nvSpPr>
        <p:spPr/>
        <p:txBody>
          <a:bodyPr/>
          <a:lstStyle/>
          <a:p>
            <a:fld id="{1DC4C83C-63AA-4E1A-B39E-13E1BA402767}" type="datetime1">
              <a:rPr lang="en-US" smtClean="0">
                <a:solidFill>
                  <a:prstClr val="black">
                    <a:tint val="75000"/>
                  </a:prstClr>
                </a:solidFill>
              </a:rPr>
              <a:t>5/20/2018</a:t>
            </a:fld>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2E86CF4-AA86-488B-9245-79D3DE5D9F5C}"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1618674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Data analytics applications</a:t>
            </a:r>
          </a:p>
        </p:txBody>
      </p:sp>
      <p:sp>
        <p:nvSpPr>
          <p:cNvPr id="3" name="Text Placeholder 2"/>
          <p:cNvSpPr>
            <a:spLocks noGrp="1"/>
          </p:cNvSpPr>
          <p:nvPr>
            <p:ph type="body" idx="1"/>
          </p:nvPr>
        </p:nvSpPr>
        <p:spPr/>
        <p:txBody>
          <a:bodyPr/>
          <a:lstStyle/>
          <a:p>
            <a:pPr algn="ctr"/>
            <a:r>
              <a:rPr lang="en-US" dirty="0"/>
              <a:t>Time Series Data Visualization</a:t>
            </a: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1703330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24036</TotalTime>
  <Words>4536</Words>
  <Application>Microsoft Office PowerPoint</Application>
  <PresentationFormat>Widescreen</PresentationFormat>
  <Paragraphs>780</Paragraphs>
  <Slides>78</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78</vt:i4>
      </vt:variant>
    </vt:vector>
  </HeadingPairs>
  <TitlesOfParts>
    <vt:vector size="88" baseType="lpstr">
      <vt:lpstr>Arial Unicode MS</vt:lpstr>
      <vt:lpstr>ＭＳ Ｐゴシック</vt:lpstr>
      <vt:lpstr>Arial</vt:lpstr>
      <vt:lpstr>Calibri</vt:lpstr>
      <vt:lpstr>Calibri Light</vt:lpstr>
      <vt:lpstr>Cambria Math</vt:lpstr>
      <vt:lpstr>Helvetica</vt:lpstr>
      <vt:lpstr>Source Sans Pro Light</vt:lpstr>
      <vt:lpstr>Times New Roman</vt:lpstr>
      <vt:lpstr>Office Theme</vt:lpstr>
      <vt:lpstr>Towards HPC and Big Data Convergence in a Component Based Approach</vt:lpstr>
      <vt:lpstr>Outline</vt:lpstr>
      <vt:lpstr>Performance of Big Data Systems</vt:lpstr>
      <vt:lpstr>Multidimensional Scaling - 3 Nested Parallel Sections</vt:lpstr>
      <vt:lpstr>K-Means Clustering</vt:lpstr>
      <vt:lpstr>K-Means Clustering in Spark, Flink, MPI</vt:lpstr>
      <vt:lpstr>Terasort</vt:lpstr>
      <vt:lpstr>Problem Statement </vt:lpstr>
      <vt:lpstr>Data analytics applications</vt:lpstr>
      <vt:lpstr>Time Series Data Visualization (US Stock data)</vt:lpstr>
      <vt:lpstr>Stocks through time</vt:lpstr>
      <vt:lpstr>Problem Statement </vt:lpstr>
      <vt:lpstr>HPC Integration to Big Data</vt:lpstr>
      <vt:lpstr>Apache Storm Memory Mapped Communications  </vt:lpstr>
      <vt:lpstr>Apache Storm Broadcast</vt:lpstr>
      <vt:lpstr>Apache Heron High Performance Interconnects</vt:lpstr>
      <vt:lpstr>PowerPoint Presentation</vt:lpstr>
      <vt:lpstr>HPC with Big data frameworks - Conclusions</vt:lpstr>
      <vt:lpstr>Next Generation Parallel &amp; Distributed Systems</vt:lpstr>
      <vt:lpstr>Status of Parallel &amp; Distributed Computing</vt:lpstr>
      <vt:lpstr>Apache Big data Systems</vt:lpstr>
      <vt:lpstr>Workflow vs Dataflow</vt:lpstr>
      <vt:lpstr>Layers of Parallel Applications</vt:lpstr>
      <vt:lpstr>Twister2</vt:lpstr>
      <vt:lpstr>Overview</vt:lpstr>
      <vt:lpstr>Approach</vt:lpstr>
      <vt:lpstr>Twister2 Components </vt:lpstr>
      <vt:lpstr>Twister2 Components </vt:lpstr>
      <vt:lpstr>Different applications at different layers</vt:lpstr>
      <vt:lpstr>Resource Allocation</vt:lpstr>
      <vt:lpstr>Twister:Net </vt:lpstr>
      <vt:lpstr>Overview</vt:lpstr>
      <vt:lpstr>Requirements</vt:lpstr>
      <vt:lpstr>Dataflow Communications</vt:lpstr>
      <vt:lpstr>Twister:Net</vt:lpstr>
      <vt:lpstr>Twister:Net</vt:lpstr>
      <vt:lpstr>Bandwidth &amp; Latency</vt:lpstr>
      <vt:lpstr>Flink, BSP and DFW Performance</vt:lpstr>
      <vt:lpstr>Latency vs Heron</vt:lpstr>
      <vt:lpstr>Direct Heron Communication Improvements</vt:lpstr>
      <vt:lpstr>Heron direct implementation</vt:lpstr>
      <vt:lpstr>K-Means algorithm performance</vt:lpstr>
      <vt:lpstr>Sorting Records</vt:lpstr>
      <vt:lpstr>Sorting Records</vt:lpstr>
      <vt:lpstr>Robotic Algorithms</vt:lpstr>
      <vt:lpstr>Simultaneous Localization and Mapping</vt:lpstr>
      <vt:lpstr>Storm Streaming Application</vt:lpstr>
      <vt:lpstr>SLAM Streaming Algorithm</vt:lpstr>
      <vt:lpstr>Performance of SLAM</vt:lpstr>
      <vt:lpstr>Task System</vt:lpstr>
      <vt:lpstr>Task System</vt:lpstr>
      <vt:lpstr>Task Graph Execution</vt:lpstr>
      <vt:lpstr>Contributions</vt:lpstr>
      <vt:lpstr>Future Work</vt:lpstr>
      <vt:lpstr>Future Work</vt:lpstr>
      <vt:lpstr>Papers</vt:lpstr>
      <vt:lpstr>Papers</vt:lpstr>
      <vt:lpstr>Acknowledgements</vt:lpstr>
      <vt:lpstr>Backup Slides</vt:lpstr>
      <vt:lpstr>Data segmentation and calculations</vt:lpstr>
      <vt:lpstr>Calculate Relationships between items</vt:lpstr>
      <vt:lpstr>WebPlotViz</vt:lpstr>
      <vt:lpstr>Stock Data</vt:lpstr>
      <vt:lpstr>HPC Runtime versus ABDS distributed Computing Model on Data Analytics</vt:lpstr>
      <vt:lpstr>Streaming Application</vt:lpstr>
      <vt:lpstr>Three Algorithms for broadcast</vt:lpstr>
      <vt:lpstr>Execution Graph Distribution in the Storm Cluster</vt:lpstr>
      <vt:lpstr>Communications in Storm</vt:lpstr>
      <vt:lpstr>Default Broadcast</vt:lpstr>
      <vt:lpstr>Shared Memory Communications</vt:lpstr>
      <vt:lpstr>Apache Heron High Performance Interconnects</vt:lpstr>
      <vt:lpstr>PowerPoint Presentation</vt:lpstr>
      <vt:lpstr>PowerPoint Presentation</vt:lpstr>
      <vt:lpstr>Communication Models</vt:lpstr>
      <vt:lpstr>K-means Computation Graph</vt:lpstr>
      <vt:lpstr>Runtime Architectures</vt:lpstr>
      <vt:lpstr>SLAM Performance of Parallel vs Serial</vt:lpstr>
      <vt:lpstr>Analysis of Performance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Efficient Dataflow Frameworks for Big Data Applications: Integrating Parallel and Distributed Computing Runtimes</dc:title>
  <dc:creator>supun</dc:creator>
  <cp:lastModifiedBy>Geoffrey Fox</cp:lastModifiedBy>
  <cp:revision>531</cp:revision>
  <dcterms:created xsi:type="dcterms:W3CDTF">2017-06-12T19:54:34Z</dcterms:created>
  <dcterms:modified xsi:type="dcterms:W3CDTF">2018-05-20T23:04:55Z</dcterms:modified>
</cp:coreProperties>
</file>