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7" r:id="rId2"/>
    <p:sldId id="418" r:id="rId3"/>
    <p:sldId id="413" r:id="rId4"/>
    <p:sldId id="414" r:id="rId5"/>
    <p:sldId id="415" r:id="rId6"/>
    <p:sldId id="420" r:id="rId7"/>
    <p:sldId id="419" r:id="rId8"/>
    <p:sldId id="421" r:id="rId9"/>
    <p:sldId id="422" r:id="rId10"/>
    <p:sldId id="423" r:id="rId11"/>
    <p:sldId id="424" r:id="rId12"/>
    <p:sldId id="416" r:id="rId13"/>
    <p:sldId id="425" r:id="rId14"/>
    <p:sldId id="426" r:id="rId15"/>
    <p:sldId id="427" r:id="rId16"/>
    <p:sldId id="417" r:id="rId17"/>
    <p:sldId id="428" r:id="rId18"/>
    <p:sldId id="430" r:id="rId19"/>
    <p:sldId id="429" r:id="rId20"/>
    <p:sldId id="431" r:id="rId21"/>
    <p:sldId id="432" r:id="rId22"/>
    <p:sldId id="433" r:id="rId23"/>
    <p:sldId id="434" r:id="rId24"/>
    <p:sldId id="435" r:id="rId25"/>
    <p:sldId id="436" r:id="rId26"/>
    <p:sldId id="43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0820" autoAdjust="0"/>
  </p:normalViewPr>
  <p:slideViewPr>
    <p:cSldViewPr>
      <p:cViewPr>
        <p:scale>
          <a:sx n="100" d="100"/>
          <a:sy n="100" d="100"/>
        </p:scale>
        <p:origin x="-190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40FA-A557-4E02-A15C-CF6E2E1ED376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EC38D-76F9-4D02-B218-3C9CB0039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7/25/12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7/25/12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0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7/25/12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7/25/12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8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7/25/12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7/25/12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8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7/25/12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hyperlink" Target="https://portal.futuregrid.org/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7/25/12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435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04800"/>
            <a:ext cx="89916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Virtual Clusters</a:t>
            </a:r>
            <a:br>
              <a:rPr lang="en-US" sz="4000" dirty="0" smtClean="0"/>
            </a:br>
            <a:r>
              <a:rPr lang="en-US" sz="4000" dirty="0" smtClean="0"/>
              <a:t> Supporting </a:t>
            </a:r>
            <a:r>
              <a:rPr lang="en-US" sz="4000" dirty="0" err="1" smtClean="0"/>
              <a:t>MapReduce</a:t>
            </a:r>
            <a:r>
              <a:rPr lang="en-US" sz="4000" dirty="0" smtClean="0"/>
              <a:t> in the Cloud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2672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Jonathan Klinginsmith</a:t>
            </a:r>
            <a:endParaRPr lang="en-US" sz="2400" b="1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00" dirty="0" err="1" smtClean="0">
                <a:solidFill>
                  <a:prstClr val="black"/>
                </a:solidFill>
              </a:rPr>
              <a:t>jklingin@indiana.edu</a:t>
            </a: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School </a:t>
            </a: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Bloomington</a:t>
            </a:r>
          </a:p>
          <a:p>
            <a:pPr algn="ctr">
              <a:spcBef>
                <a:spcPct val="20000"/>
              </a:spcBef>
            </a:pPr>
            <a:endParaRPr lang="en-US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7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Cluster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495799"/>
          </a:xfrm>
        </p:spPr>
        <p:txBody>
          <a:bodyPr/>
          <a:lstStyle/>
          <a:p>
            <a:r>
              <a:rPr lang="en-US" dirty="0" smtClean="0"/>
              <a:t>Set of computers</a:t>
            </a:r>
          </a:p>
          <a:p>
            <a:pPr lvl="1"/>
            <a:r>
              <a:rPr lang="en-US" dirty="0" smtClean="0"/>
              <a:t>Proximity</a:t>
            </a:r>
          </a:p>
          <a:p>
            <a:pPr lvl="1"/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Resource Manager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057400"/>
            <a:ext cx="230654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7-26 at 8.5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692900" cy="226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Cluster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4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Down Large Problems</a:t>
            </a:r>
            <a:endParaRPr lang="en-US" dirty="0"/>
          </a:p>
        </p:txBody>
      </p:sp>
      <p:pic>
        <p:nvPicPr>
          <p:cNvPr id="5" name="Content Placeholder 4" descr="Screen shot 2012-07-25 at 9.23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3142"/>
          <a:stretch>
            <a:fillRect/>
          </a:stretch>
        </p:blipFill>
        <p:spPr>
          <a:xfrm>
            <a:off x="1371600" y="2514600"/>
            <a:ext cx="6465907" cy="3429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752600"/>
            <a:ext cx="8153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Many compute patterns have emerged one such is…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Scatter/Gather:</a:t>
            </a:r>
          </a:p>
        </p:txBody>
      </p:sp>
    </p:spTree>
    <p:extLst>
      <p:ext uri="{BB962C8B-B14F-4D97-AF65-F5344CB8AC3E}">
        <p14:creationId xmlns:p14="http://schemas.microsoft.com/office/powerpoint/2010/main" val="9706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Cluster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Screen shot 2012-07-26 at 9.1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67818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28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there are a Lot of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Screen shot 2012-07-26 at 9.1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6781800" cy="25019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29000" y="2895600"/>
            <a:ext cx="3276600" cy="762000"/>
          </a:xfrm>
          <a:prstGeom prst="roundRect">
            <a:avLst/>
          </a:prstGeom>
          <a:solidFill>
            <a:srgbClr val="CCFFCC">
              <a:alpha val="4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828800"/>
            <a:ext cx="2814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 Bottleneck?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2379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Local Node Storage?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 descr="Screen shot 2012-07-26 at 9.3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6718300" cy="2019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743742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Distribute the data across the nodes (scatter/split)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Replicate the data to prevent data loss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Have the file system keep track of where the chunks (blocks) are stored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Scheduling resource will schedule jobs to the nodes storing the data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0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on the Cluster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Screen shot 2012-07-25 at 9.5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5562600" cy="339330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667000" y="2971800"/>
            <a:ext cx="3962400" cy="533400"/>
          </a:xfrm>
          <a:prstGeom prst="roundRect">
            <a:avLst/>
          </a:prstGeom>
          <a:solidFill>
            <a:srgbClr val="CCFFCC">
              <a:alpha val="4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905000"/>
            <a:ext cx="8153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distributed across the nodes (scatter/split) when loaded into the file system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73371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“Clusters” off the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Virtual </a:t>
            </a:r>
            <a:r>
              <a:rPr lang="en-US" sz="4000" b="1" dirty="0" smtClean="0"/>
              <a:t>Clusters</a:t>
            </a:r>
          </a:p>
          <a:p>
            <a:pPr marL="0" indent="0">
              <a:buNone/>
            </a:pPr>
            <a:r>
              <a:rPr lang="en-US" sz="4000" b="1" i="1" dirty="0" smtClean="0"/>
              <a:t>           </a:t>
            </a:r>
            <a:r>
              <a:rPr lang="en-US" dirty="0" smtClean="0"/>
              <a:t>Supporting </a:t>
            </a:r>
            <a:r>
              <a:rPr lang="en-US" sz="4000" b="1" dirty="0" err="1" smtClean="0"/>
              <a:t>MapReduce</a:t>
            </a:r>
            <a:endParaRPr lang="en-US" sz="4000" b="1" dirty="0" smtClean="0"/>
          </a:p>
          <a:p>
            <a:pPr marL="0" indent="0">
              <a:buNone/>
            </a:pP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                       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                       </a:t>
            </a:r>
            <a:r>
              <a:rPr lang="en-US" dirty="0" smtClean="0"/>
              <a:t>in </a:t>
            </a:r>
            <a:r>
              <a:rPr lang="en-US" sz="4000" b="1" dirty="0" smtClean="0">
                <a:solidFill>
                  <a:srgbClr val="0000FF"/>
                </a:solidFill>
              </a:rPr>
              <a:t>the Cloud</a:t>
            </a:r>
            <a:endParaRPr lang="tr-TR" sz="4000" b="1" i="1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tr-TR" sz="2000" dirty="0" smtClean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1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Virtual…and…the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 err="1" smtClean="0">
                <a:cs typeface="Courier"/>
              </a:rPr>
              <a:t>Let’s</a:t>
            </a:r>
            <a:r>
              <a:rPr lang="tr-TR" sz="2400" dirty="0" smtClean="0">
                <a:cs typeface="Courier"/>
              </a:rPr>
              <a:t> start </a:t>
            </a:r>
            <a:r>
              <a:rPr lang="tr-TR" sz="2400" dirty="0" err="1" smtClean="0">
                <a:cs typeface="Courier"/>
              </a:rPr>
              <a:t>with</a:t>
            </a:r>
            <a:r>
              <a:rPr lang="tr-TR" sz="2400" dirty="0" smtClean="0">
                <a:cs typeface="Courier"/>
              </a:rPr>
              <a:t> Virtual...</a:t>
            </a:r>
            <a:endParaRPr lang="tr-TR" sz="2400" dirty="0">
              <a:cs typeface="Courier"/>
            </a:endParaRPr>
          </a:p>
          <a:p>
            <a:r>
              <a:rPr lang="tr-TR" sz="2400" dirty="0" smtClean="0">
                <a:cs typeface="Courier"/>
              </a:rPr>
              <a:t>A Virtual Machine (VM)</a:t>
            </a:r>
          </a:p>
          <a:p>
            <a:pPr lvl="1"/>
            <a:r>
              <a:rPr lang="tr-TR" sz="2000" dirty="0" smtClean="0">
                <a:cs typeface="Courier"/>
              </a:rPr>
              <a:t>A “</a:t>
            </a:r>
            <a:r>
              <a:rPr lang="tr-TR" sz="2000" dirty="0" err="1" smtClean="0">
                <a:cs typeface="Courier"/>
              </a:rPr>
              <a:t>guest</a:t>
            </a:r>
            <a:r>
              <a:rPr lang="tr-TR" sz="2000" dirty="0" smtClean="0">
                <a:cs typeface="Courier"/>
              </a:rPr>
              <a:t>” </a:t>
            </a:r>
            <a:r>
              <a:rPr lang="tr-TR" sz="2000" dirty="0" err="1" smtClean="0">
                <a:cs typeface="Courier"/>
              </a:rPr>
              <a:t>virtual</a:t>
            </a:r>
            <a:r>
              <a:rPr lang="tr-TR" sz="2000" dirty="0" smtClean="0">
                <a:cs typeface="Courier"/>
              </a:rPr>
              <a:t> </a:t>
            </a:r>
            <a:r>
              <a:rPr lang="tr-TR" sz="2000" dirty="0" err="1" smtClean="0">
                <a:cs typeface="Courier"/>
              </a:rPr>
              <a:t>computer</a:t>
            </a:r>
            <a:r>
              <a:rPr lang="tr-TR" sz="2000" dirty="0" smtClean="0">
                <a:cs typeface="Courier"/>
              </a:rPr>
              <a:t> </a:t>
            </a:r>
            <a:r>
              <a:rPr lang="tr-TR" sz="2000" dirty="0" err="1" smtClean="0">
                <a:cs typeface="Courier"/>
              </a:rPr>
              <a:t>running</a:t>
            </a:r>
            <a:r>
              <a:rPr lang="tr-TR" sz="2000" dirty="0" smtClean="0">
                <a:cs typeface="Courier"/>
              </a:rPr>
              <a:t> on a “</a:t>
            </a:r>
            <a:r>
              <a:rPr lang="tr-TR" sz="2000" dirty="0" err="1" smtClean="0">
                <a:cs typeface="Courier"/>
              </a:rPr>
              <a:t>host</a:t>
            </a:r>
            <a:r>
              <a:rPr lang="tr-TR" sz="2000" dirty="0" smtClean="0">
                <a:cs typeface="Courier"/>
              </a:rPr>
              <a:t>” </a:t>
            </a:r>
            <a:r>
              <a:rPr lang="tr-TR" sz="2000" dirty="0" err="1" smtClean="0">
                <a:cs typeface="Courier"/>
              </a:rPr>
              <a:t>physical</a:t>
            </a:r>
            <a:r>
              <a:rPr lang="tr-TR" sz="2000" dirty="0" smtClean="0">
                <a:cs typeface="Courier"/>
              </a:rPr>
              <a:t> </a:t>
            </a:r>
            <a:r>
              <a:rPr lang="tr-TR" sz="2000" dirty="0" err="1" smtClean="0">
                <a:cs typeface="Courier"/>
              </a:rPr>
              <a:t>computer</a:t>
            </a:r>
            <a:endParaRPr lang="tr-TR" sz="2000" dirty="0" smtClean="0">
              <a:cs typeface="Courier"/>
            </a:endParaRPr>
          </a:p>
          <a:p>
            <a:pPr lvl="1"/>
            <a:endParaRPr lang="tr-TR" sz="2000" dirty="0">
              <a:cs typeface="Courier"/>
            </a:endParaRPr>
          </a:p>
          <a:p>
            <a:pPr lvl="1"/>
            <a:endParaRPr lang="tr-TR" sz="2000" dirty="0" smtClean="0">
              <a:cs typeface="Courier"/>
            </a:endParaRPr>
          </a:p>
          <a:p>
            <a:pPr lvl="1"/>
            <a:endParaRPr lang="tr-TR" sz="2000" dirty="0">
              <a:cs typeface="Courier"/>
            </a:endParaRPr>
          </a:p>
          <a:p>
            <a:pPr marL="457200" lvl="1" indent="0">
              <a:buNone/>
            </a:pPr>
            <a:endParaRPr lang="tr-TR" sz="2000" dirty="0">
              <a:cs typeface="Courier"/>
            </a:endParaRPr>
          </a:p>
          <a:p>
            <a:r>
              <a:rPr lang="tr-TR" sz="2400" dirty="0" smtClean="0">
                <a:cs typeface="Courier"/>
              </a:rPr>
              <a:t>A </a:t>
            </a:r>
            <a:r>
              <a:rPr lang="tr-TR" sz="2400" dirty="0" err="1" smtClean="0">
                <a:cs typeface="Courier"/>
              </a:rPr>
              <a:t>machine</a:t>
            </a:r>
            <a:r>
              <a:rPr lang="tr-TR" sz="2400" dirty="0" smtClean="0">
                <a:cs typeface="Courier"/>
              </a:rPr>
              <a:t> </a:t>
            </a:r>
            <a:r>
              <a:rPr lang="tr-TR" sz="2400" dirty="0" err="1" smtClean="0">
                <a:cs typeface="Courier"/>
              </a:rPr>
              <a:t>image</a:t>
            </a:r>
            <a:r>
              <a:rPr lang="tr-TR" sz="2400" dirty="0" smtClean="0">
                <a:cs typeface="Courier"/>
              </a:rPr>
              <a:t> (MI) is </a:t>
            </a:r>
            <a:r>
              <a:rPr lang="tr-TR" sz="2400" dirty="0" err="1" smtClean="0">
                <a:cs typeface="Courier"/>
              </a:rPr>
              <a:t>instantiated</a:t>
            </a:r>
            <a:r>
              <a:rPr lang="tr-TR" sz="2400" dirty="0" smtClean="0">
                <a:cs typeface="Courier"/>
              </a:rPr>
              <a:t> </a:t>
            </a:r>
            <a:r>
              <a:rPr lang="tr-TR" sz="2400" dirty="0" err="1" smtClean="0">
                <a:cs typeface="Courier"/>
              </a:rPr>
              <a:t>into</a:t>
            </a:r>
            <a:r>
              <a:rPr lang="tr-TR" sz="2400" dirty="0" smtClean="0">
                <a:cs typeface="Courier"/>
              </a:rPr>
              <a:t> a </a:t>
            </a:r>
            <a:r>
              <a:rPr lang="tr-TR" sz="2400" dirty="0" err="1" smtClean="0">
                <a:cs typeface="Courier"/>
              </a:rPr>
              <a:t>running</a:t>
            </a:r>
            <a:r>
              <a:rPr lang="tr-TR" sz="2400" dirty="0" smtClean="0">
                <a:cs typeface="Courier"/>
              </a:rPr>
              <a:t> VM</a:t>
            </a:r>
          </a:p>
          <a:p>
            <a:pPr lvl="1"/>
            <a:r>
              <a:rPr lang="tr-TR" sz="2000" dirty="0" smtClean="0">
                <a:cs typeface="Courier"/>
              </a:rPr>
              <a:t>MI = </a:t>
            </a:r>
            <a:r>
              <a:rPr lang="tr-TR" sz="2000" dirty="0" err="1" smtClean="0">
                <a:cs typeface="Courier"/>
              </a:rPr>
              <a:t>snapshot</a:t>
            </a:r>
            <a:r>
              <a:rPr lang="tr-TR" sz="2000" dirty="0" smtClean="0">
                <a:cs typeface="Courier"/>
              </a:rPr>
              <a:t> of </a:t>
            </a:r>
            <a:r>
              <a:rPr lang="tr-TR" sz="2000" dirty="0" err="1" smtClean="0">
                <a:cs typeface="Courier"/>
              </a:rPr>
              <a:t>operating</a:t>
            </a:r>
            <a:r>
              <a:rPr lang="tr-TR" sz="2000" dirty="0" smtClean="0">
                <a:cs typeface="Courier"/>
              </a:rPr>
              <a:t> </a:t>
            </a:r>
            <a:r>
              <a:rPr lang="tr-TR" sz="2000" dirty="0" err="1" smtClean="0">
                <a:cs typeface="Courier"/>
              </a:rPr>
              <a:t>system</a:t>
            </a:r>
            <a:r>
              <a:rPr lang="tr-TR" sz="2000" dirty="0" smtClean="0">
                <a:cs typeface="Courier"/>
              </a:rPr>
              <a:t> (OS) </a:t>
            </a:r>
            <a:r>
              <a:rPr lang="tr-TR" sz="2000" dirty="0" err="1" smtClean="0">
                <a:cs typeface="Courier"/>
              </a:rPr>
              <a:t>and</a:t>
            </a:r>
            <a:r>
              <a:rPr lang="tr-TR" sz="2000" dirty="0" smtClean="0">
                <a:cs typeface="Courier"/>
              </a:rPr>
              <a:t> </a:t>
            </a:r>
            <a:r>
              <a:rPr lang="tr-TR" sz="2000" dirty="0" err="1" smtClean="0">
                <a:cs typeface="Courier"/>
              </a:rPr>
              <a:t>any</a:t>
            </a:r>
            <a:r>
              <a:rPr lang="tr-TR" sz="2000" dirty="0" smtClean="0">
                <a:cs typeface="Courier"/>
              </a:rPr>
              <a:t>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shot 2012-07-26 at 9.5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0"/>
            <a:ext cx="6489700" cy="1384300"/>
          </a:xfrm>
          <a:prstGeom prst="rect">
            <a:avLst/>
          </a:prstGeom>
        </p:spPr>
      </p:pic>
      <p:pic>
        <p:nvPicPr>
          <p:cNvPr id="6" name="Picture 5" descr="Screen shot 2012-07-28 at 11.01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36463"/>
            <a:ext cx="3886200" cy="118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19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4191000" y="1676400"/>
            <a:ext cx="3810000" cy="1371600"/>
          </a:xfrm>
          <a:prstGeom prst="cloud">
            <a:avLst/>
          </a:prstGeom>
          <a:solidFill>
            <a:srgbClr val="CCFFCC">
              <a:alpha val="25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Virtual…and…the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 err="1" smtClean="0">
                <a:cs typeface="Courier"/>
              </a:rPr>
              <a:t>The</a:t>
            </a:r>
            <a:r>
              <a:rPr lang="tr-TR" sz="2400" dirty="0" smtClean="0">
                <a:cs typeface="Courier"/>
              </a:rPr>
              <a:t> </a:t>
            </a:r>
            <a:r>
              <a:rPr lang="tr-TR" sz="2400" dirty="0" err="1" smtClean="0">
                <a:cs typeface="Courier"/>
              </a:rPr>
              <a:t>Cloud</a:t>
            </a:r>
            <a:r>
              <a:rPr lang="tr-TR" sz="2400" dirty="0" smtClean="0">
                <a:cs typeface="Courier"/>
              </a:rPr>
              <a:t>...</a:t>
            </a:r>
          </a:p>
          <a:p>
            <a:r>
              <a:rPr lang="tr-TR" sz="2400" dirty="0" err="1" smtClean="0">
                <a:cs typeface="Courier"/>
              </a:rPr>
              <a:t>Virtualization</a:t>
            </a:r>
            <a:r>
              <a:rPr lang="tr-TR" sz="2400" dirty="0" smtClean="0">
                <a:cs typeface="Courier"/>
              </a:rPr>
              <a:t> + Internet </a:t>
            </a:r>
            <a:r>
              <a:rPr lang="tr-TR" sz="2400" dirty="0" smtClean="0">
                <a:cs typeface="Courier"/>
                <a:sym typeface="Wingdings"/>
              </a:rPr>
              <a:t>   </a:t>
            </a:r>
            <a:r>
              <a:rPr lang="tr-TR" sz="2400" dirty="0" err="1" smtClean="0">
                <a:cs typeface="Courier"/>
                <a:sym typeface="Wingdings"/>
              </a:rPr>
              <a:t>Introduction</a:t>
            </a:r>
            <a:r>
              <a:rPr lang="tr-TR" sz="2400" dirty="0" smtClean="0">
                <a:cs typeface="Courier"/>
                <a:sym typeface="Wingdings"/>
              </a:rPr>
              <a:t> of </a:t>
            </a:r>
            <a:r>
              <a:rPr lang="tr-TR" sz="2400" dirty="0" err="1" smtClean="0">
                <a:cs typeface="Courier"/>
                <a:sym typeface="Wingdings"/>
              </a:rPr>
              <a:t>the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 smtClean="0">
                <a:cs typeface="Courier"/>
                <a:sym typeface="Wingdings"/>
              </a:rPr>
              <a:t>Cloud</a:t>
            </a:r>
            <a:endParaRPr lang="tr-TR" sz="2400" dirty="0" smtClean="0">
              <a:cs typeface="Courier"/>
              <a:sym typeface="Wingdings"/>
            </a:endParaRPr>
          </a:p>
          <a:p>
            <a:pPr lvl="1"/>
            <a:r>
              <a:rPr lang="tr-TR" sz="2000" dirty="0" err="1" smtClean="0">
                <a:cs typeface="Courier"/>
                <a:sym typeface="Wingdings"/>
              </a:rPr>
              <a:t>Scalability</a:t>
            </a:r>
            <a:endParaRPr lang="tr-TR" sz="2000" dirty="0" smtClean="0">
              <a:cs typeface="Courier"/>
              <a:sym typeface="Wingdings"/>
            </a:endParaRPr>
          </a:p>
          <a:p>
            <a:pPr lvl="1"/>
            <a:r>
              <a:rPr lang="tr-TR" sz="2000" dirty="0" err="1" smtClean="0">
                <a:cs typeface="Courier"/>
                <a:sym typeface="Wingdings"/>
              </a:rPr>
              <a:t>Elasticity</a:t>
            </a:r>
            <a:endParaRPr lang="tr-TR" sz="2000" dirty="0" smtClean="0">
              <a:cs typeface="Courier"/>
              <a:sym typeface="Wingdings"/>
            </a:endParaRPr>
          </a:p>
          <a:p>
            <a:pPr lvl="1"/>
            <a:r>
              <a:rPr lang="tr-TR" sz="2000" dirty="0" err="1" smtClean="0">
                <a:cs typeface="Courier"/>
                <a:sym typeface="Wingdings"/>
              </a:rPr>
              <a:t>Utility</a:t>
            </a:r>
            <a:r>
              <a:rPr lang="tr-TR" sz="2000" dirty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computing</a:t>
            </a:r>
            <a:r>
              <a:rPr lang="tr-TR" sz="2000" dirty="0" smtClean="0">
                <a:cs typeface="Courier"/>
                <a:sym typeface="Wingdings"/>
              </a:rPr>
              <a:t> – not a </a:t>
            </a:r>
            <a:r>
              <a:rPr lang="tr-TR" sz="2000" dirty="0" err="1" smtClean="0">
                <a:cs typeface="Courier"/>
                <a:sym typeface="Wingdings"/>
              </a:rPr>
              <a:t>capital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expenditure</a:t>
            </a:r>
            <a:endParaRPr lang="tr-TR" sz="2000" dirty="0" smtClean="0">
              <a:cs typeface="Courier"/>
              <a:sym typeface="Wingdings"/>
            </a:endParaRPr>
          </a:p>
          <a:p>
            <a:pPr marL="0" indent="0">
              <a:buNone/>
            </a:pPr>
            <a:endParaRPr lang="tr-TR" sz="2400" dirty="0" smtClean="0">
              <a:cs typeface="Courier"/>
            </a:endParaRPr>
          </a:p>
          <a:p>
            <a:r>
              <a:rPr lang="tr-TR" sz="2400" dirty="0" smtClean="0">
                <a:cs typeface="Courier"/>
              </a:rPr>
              <a:t>Three </a:t>
            </a:r>
            <a:r>
              <a:rPr lang="tr-TR" sz="2400" dirty="0" err="1" smtClean="0">
                <a:cs typeface="Courier"/>
              </a:rPr>
              <a:t>levels</a:t>
            </a:r>
            <a:r>
              <a:rPr lang="tr-TR" sz="2400" dirty="0" smtClean="0">
                <a:cs typeface="Courier"/>
              </a:rPr>
              <a:t> of service</a:t>
            </a:r>
          </a:p>
          <a:p>
            <a:pPr lvl="1"/>
            <a:r>
              <a:rPr lang="tr-TR" sz="2000" dirty="0" smtClean="0">
                <a:cs typeface="Courier"/>
              </a:rPr>
              <a:t>Software (</a:t>
            </a:r>
            <a:r>
              <a:rPr lang="tr-TR" sz="2000" dirty="0" err="1" smtClean="0">
                <a:cs typeface="Courier"/>
              </a:rPr>
              <a:t>SaaS</a:t>
            </a:r>
            <a:r>
              <a:rPr lang="tr-TR" sz="2000" dirty="0" smtClean="0">
                <a:cs typeface="Courier"/>
              </a:rPr>
              <a:t>) – </a:t>
            </a:r>
            <a:r>
              <a:rPr lang="tr-TR" sz="2000" dirty="0" err="1" smtClean="0">
                <a:cs typeface="Courier"/>
              </a:rPr>
              <a:t>e.g</a:t>
            </a:r>
            <a:r>
              <a:rPr lang="tr-TR" sz="2000" dirty="0" smtClean="0">
                <a:cs typeface="Courier"/>
              </a:rPr>
              <a:t>., </a:t>
            </a:r>
            <a:r>
              <a:rPr lang="tr-TR" sz="2000" dirty="0" err="1" smtClean="0">
                <a:cs typeface="Courier"/>
              </a:rPr>
              <a:t>Salesforce.com</a:t>
            </a:r>
            <a:r>
              <a:rPr lang="tr-TR" sz="2000" dirty="0" smtClean="0">
                <a:cs typeface="Courier"/>
              </a:rPr>
              <a:t>, Web-</a:t>
            </a:r>
            <a:r>
              <a:rPr lang="tr-TR" sz="2000" dirty="0" err="1" smtClean="0">
                <a:cs typeface="Courier"/>
              </a:rPr>
              <a:t>based</a:t>
            </a:r>
            <a:r>
              <a:rPr lang="tr-TR" sz="2000" dirty="0" smtClean="0">
                <a:cs typeface="Courier"/>
              </a:rPr>
              <a:t> </a:t>
            </a:r>
            <a:r>
              <a:rPr lang="tr-TR" sz="2000" dirty="0" err="1" smtClean="0">
                <a:cs typeface="Courier"/>
              </a:rPr>
              <a:t>email</a:t>
            </a:r>
            <a:endParaRPr lang="tr-TR" sz="2000" dirty="0" smtClean="0">
              <a:cs typeface="Courier"/>
            </a:endParaRPr>
          </a:p>
          <a:p>
            <a:pPr lvl="1"/>
            <a:r>
              <a:rPr lang="tr-TR" sz="2000" dirty="0" smtClean="0">
                <a:cs typeface="Courier"/>
              </a:rPr>
              <a:t>Platform (</a:t>
            </a:r>
            <a:r>
              <a:rPr lang="tr-TR" sz="2000" dirty="0" err="1" smtClean="0">
                <a:cs typeface="Courier"/>
              </a:rPr>
              <a:t>PaaS</a:t>
            </a:r>
            <a:r>
              <a:rPr lang="tr-TR" sz="2000" dirty="0" smtClean="0">
                <a:cs typeface="Courier"/>
              </a:rPr>
              <a:t>) – </a:t>
            </a:r>
            <a:r>
              <a:rPr lang="tr-TR" sz="2000" dirty="0" err="1" smtClean="0">
                <a:cs typeface="Courier"/>
              </a:rPr>
              <a:t>e.g</a:t>
            </a:r>
            <a:r>
              <a:rPr lang="tr-TR" sz="2000" dirty="0" smtClean="0">
                <a:cs typeface="Courier"/>
              </a:rPr>
              <a:t>., Google </a:t>
            </a:r>
            <a:r>
              <a:rPr lang="tr-TR" sz="2000" dirty="0" err="1" smtClean="0">
                <a:cs typeface="Courier"/>
              </a:rPr>
              <a:t>App</a:t>
            </a:r>
            <a:r>
              <a:rPr lang="tr-TR" sz="2000" dirty="0" smtClean="0">
                <a:cs typeface="Courier"/>
              </a:rPr>
              <a:t> Engine</a:t>
            </a:r>
          </a:p>
          <a:p>
            <a:pPr lvl="1"/>
            <a:r>
              <a:rPr lang="tr-TR" sz="2000" dirty="0" err="1" smtClean="0">
                <a:cs typeface="Courier"/>
              </a:rPr>
              <a:t>Infrastructure</a:t>
            </a:r>
            <a:r>
              <a:rPr lang="tr-TR" sz="2000" dirty="0" smtClean="0">
                <a:cs typeface="Courier"/>
              </a:rPr>
              <a:t> (</a:t>
            </a:r>
            <a:r>
              <a:rPr lang="tr-TR" sz="2000" dirty="0" err="1" smtClean="0">
                <a:cs typeface="Courier"/>
              </a:rPr>
              <a:t>IaaS</a:t>
            </a:r>
            <a:r>
              <a:rPr lang="tr-TR" sz="2000" dirty="0" smtClean="0">
                <a:cs typeface="Courier"/>
              </a:rPr>
              <a:t>) – </a:t>
            </a:r>
            <a:r>
              <a:rPr lang="tr-TR" sz="2000" dirty="0" err="1" smtClean="0">
                <a:cs typeface="Courier"/>
              </a:rPr>
              <a:t>e.g</a:t>
            </a:r>
            <a:r>
              <a:rPr lang="tr-TR" sz="2000" dirty="0" smtClean="0">
                <a:cs typeface="Courier"/>
              </a:rPr>
              <a:t>., Amazon EC2</a:t>
            </a:r>
          </a:p>
          <a:p>
            <a:pPr lvl="1"/>
            <a:endParaRPr lang="tr-TR" sz="2000" dirty="0" smtClean="0"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5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Break this Title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rgbClr val="0000FF"/>
                </a:solidFill>
              </a:rPr>
              <a:t>Virtual Clusters</a:t>
            </a:r>
          </a:p>
          <a:p>
            <a:pPr marL="0" indent="0">
              <a:buNone/>
            </a:pPr>
            <a:r>
              <a:rPr lang="en-US" sz="4000" b="1" i="1" dirty="0"/>
              <a:t>           </a:t>
            </a:r>
            <a:r>
              <a:rPr lang="en-US" sz="4000" dirty="0" smtClean="0"/>
              <a:t>Supporting </a:t>
            </a:r>
            <a:r>
              <a:rPr lang="en-US" sz="4000" b="1" dirty="0" err="1">
                <a:solidFill>
                  <a:srgbClr val="0000FF"/>
                </a:solidFill>
              </a:rPr>
              <a:t>MapReduce</a:t>
            </a:r>
            <a:endParaRPr lang="en-US" sz="40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00FF"/>
                </a:solidFill>
              </a:rPr>
              <a:t>                                                </a:t>
            </a:r>
            <a:r>
              <a:rPr lang="en-US" sz="4000" dirty="0"/>
              <a:t>in </a:t>
            </a:r>
            <a:r>
              <a:rPr lang="en-US" sz="4000" b="1" dirty="0">
                <a:solidFill>
                  <a:srgbClr val="0000FF"/>
                </a:solidFill>
              </a:rPr>
              <a:t>the Cloud</a:t>
            </a:r>
            <a:endParaRPr lang="tr-TR" sz="4000" b="1" i="1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tr-TR" sz="2000" dirty="0" smtClean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5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3657600" y="304800"/>
            <a:ext cx="1600200" cy="1066800"/>
          </a:xfrm>
          <a:prstGeom prst="cloud">
            <a:avLst/>
          </a:prstGeom>
          <a:solidFill>
            <a:srgbClr val="CCFFCC">
              <a:alpha val="25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Cloud Interesting?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 smtClean="0">
                <a:cs typeface="Courier"/>
              </a:rPr>
              <a:t>In</a:t>
            </a:r>
            <a:r>
              <a:rPr lang="tr-TR" b="1" dirty="0" smtClean="0">
                <a:cs typeface="Courier"/>
              </a:rPr>
              <a:t> </a:t>
            </a:r>
            <a:r>
              <a:rPr lang="tr-TR" b="1" dirty="0" err="1" smtClean="0">
                <a:cs typeface="Courier"/>
              </a:rPr>
              <a:t>Industry</a:t>
            </a:r>
            <a:endParaRPr lang="tr-TR" b="1" dirty="0" smtClean="0">
              <a:cs typeface="Courier"/>
            </a:endParaRPr>
          </a:p>
          <a:p>
            <a:r>
              <a:rPr lang="tr-TR" sz="2400" b="1" dirty="0" err="1" smtClean="0">
                <a:cs typeface="Courier"/>
                <a:sym typeface="Wingdings"/>
              </a:rPr>
              <a:t>Scalability</a:t>
            </a:r>
            <a:r>
              <a:rPr lang="tr-TR" sz="2400" dirty="0" smtClean="0">
                <a:cs typeface="Courier"/>
                <a:sym typeface="Wingdings"/>
              </a:rPr>
              <a:t> – </a:t>
            </a:r>
            <a:r>
              <a:rPr lang="tr-TR" sz="2400" dirty="0" err="1" smtClean="0">
                <a:cs typeface="Courier"/>
                <a:sym typeface="Wingdings"/>
              </a:rPr>
              <a:t>get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 smtClean="0">
                <a:cs typeface="Courier"/>
                <a:sym typeface="Wingdings"/>
              </a:rPr>
              <a:t>scale</a:t>
            </a:r>
            <a:r>
              <a:rPr lang="tr-TR" sz="2400" dirty="0" smtClean="0">
                <a:cs typeface="Courier"/>
                <a:sym typeface="Wingdings"/>
              </a:rPr>
              <a:t> not </a:t>
            </a:r>
            <a:r>
              <a:rPr lang="tr-TR" sz="2400" dirty="0" err="1" smtClean="0">
                <a:cs typeface="Courier"/>
                <a:sym typeface="Wingdings"/>
              </a:rPr>
              <a:t>present</a:t>
            </a:r>
            <a:r>
              <a:rPr lang="tr-TR" sz="2400" dirty="0" smtClean="0">
                <a:cs typeface="Courier"/>
                <a:sym typeface="Wingdings"/>
              </a:rPr>
              <a:t> in </a:t>
            </a:r>
            <a:r>
              <a:rPr lang="tr-TR" sz="2400" dirty="0" err="1" smtClean="0">
                <a:cs typeface="Courier"/>
                <a:sym typeface="Wingdings"/>
              </a:rPr>
              <a:t>internal</a:t>
            </a:r>
            <a:r>
              <a:rPr lang="tr-TR" sz="2400" dirty="0" smtClean="0">
                <a:cs typeface="Courier"/>
                <a:sym typeface="Wingdings"/>
              </a:rPr>
              <a:t> data </a:t>
            </a:r>
            <a:r>
              <a:rPr lang="tr-TR" sz="2400" dirty="0" err="1" smtClean="0">
                <a:cs typeface="Courier"/>
                <a:sym typeface="Wingdings"/>
              </a:rPr>
              <a:t>centers</a:t>
            </a:r>
            <a:endParaRPr lang="tr-TR" sz="2400" dirty="0" smtClean="0">
              <a:cs typeface="Courier"/>
              <a:sym typeface="Wingdings"/>
            </a:endParaRPr>
          </a:p>
          <a:p>
            <a:r>
              <a:rPr lang="tr-TR" sz="2400" b="1" dirty="0" err="1" smtClean="0">
                <a:cs typeface="Courier"/>
                <a:sym typeface="Wingdings"/>
              </a:rPr>
              <a:t>Elasticity</a:t>
            </a:r>
            <a:r>
              <a:rPr lang="tr-TR" sz="2400" dirty="0" smtClean="0">
                <a:cs typeface="Courier"/>
                <a:sym typeface="Wingdings"/>
              </a:rPr>
              <a:t> – </a:t>
            </a:r>
            <a:r>
              <a:rPr lang="tr-TR" sz="2400" dirty="0" err="1" smtClean="0">
                <a:cs typeface="Courier"/>
                <a:sym typeface="Wingdings"/>
              </a:rPr>
              <a:t>change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 smtClean="0">
                <a:cs typeface="Courier"/>
                <a:sym typeface="Wingdings"/>
              </a:rPr>
              <a:t>scale</a:t>
            </a:r>
            <a:r>
              <a:rPr lang="tr-TR" sz="2400" dirty="0" smtClean="0">
                <a:cs typeface="Courier"/>
                <a:sym typeface="Wingdings"/>
              </a:rPr>
              <a:t> as </a:t>
            </a:r>
            <a:r>
              <a:rPr lang="tr-TR" sz="2400" dirty="0" err="1" smtClean="0">
                <a:cs typeface="Courier"/>
                <a:sym typeface="Wingdings"/>
              </a:rPr>
              <a:t>capacity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 smtClean="0">
                <a:cs typeface="Courier"/>
                <a:sym typeface="Wingdings"/>
              </a:rPr>
              <a:t>demands</a:t>
            </a:r>
            <a:endParaRPr lang="tr-TR" sz="2400" dirty="0" smtClean="0">
              <a:cs typeface="Courier"/>
              <a:sym typeface="Wingdings"/>
            </a:endParaRPr>
          </a:p>
          <a:p>
            <a:r>
              <a:rPr lang="tr-TR" sz="2400" b="1" dirty="0" err="1" smtClean="0">
                <a:cs typeface="Courier"/>
                <a:sym typeface="Wingdings"/>
              </a:rPr>
              <a:t>Utility</a:t>
            </a:r>
            <a:r>
              <a:rPr lang="tr-TR" sz="2400" b="1" dirty="0">
                <a:cs typeface="Courier"/>
                <a:sym typeface="Wingdings"/>
              </a:rPr>
              <a:t> </a:t>
            </a:r>
            <a:r>
              <a:rPr lang="tr-TR" sz="2400" b="1" dirty="0" err="1" smtClean="0">
                <a:cs typeface="Courier"/>
                <a:sym typeface="Wingdings"/>
              </a:rPr>
              <a:t>computing</a:t>
            </a:r>
            <a:r>
              <a:rPr lang="tr-TR" sz="2400" dirty="0" smtClean="0">
                <a:cs typeface="Courier"/>
                <a:sym typeface="Wingdings"/>
              </a:rPr>
              <a:t> – </a:t>
            </a:r>
            <a:r>
              <a:rPr lang="tr-TR" sz="2400" dirty="0" err="1" smtClean="0">
                <a:cs typeface="Courier"/>
                <a:sym typeface="Wingdings"/>
              </a:rPr>
              <a:t>no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 smtClean="0">
                <a:cs typeface="Courier"/>
                <a:sym typeface="Wingdings"/>
              </a:rPr>
              <a:t>capital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 smtClean="0">
                <a:cs typeface="Courier"/>
                <a:sym typeface="Wingdings"/>
              </a:rPr>
              <a:t>investiment</a:t>
            </a:r>
            <a:endParaRPr lang="tr-TR" sz="2400" dirty="0" smtClean="0">
              <a:cs typeface="Courier"/>
              <a:sym typeface="Wingdings"/>
            </a:endParaRPr>
          </a:p>
          <a:p>
            <a:pPr marL="0" indent="0">
              <a:buNone/>
            </a:pPr>
            <a:endParaRPr lang="tr-TR" sz="2400" dirty="0" smtClean="0">
              <a:cs typeface="Courier"/>
            </a:endParaRPr>
          </a:p>
          <a:p>
            <a:pPr marL="0" indent="0">
              <a:buNone/>
            </a:pPr>
            <a:r>
              <a:rPr lang="tr-TR" sz="2400" b="1" dirty="0" err="1" smtClean="0">
                <a:cs typeface="Courier"/>
              </a:rPr>
              <a:t>Examples</a:t>
            </a:r>
            <a:r>
              <a:rPr lang="tr-TR" sz="2400" b="1" dirty="0" smtClean="0">
                <a:cs typeface="Courier"/>
              </a:rPr>
              <a:t> </a:t>
            </a:r>
            <a:r>
              <a:rPr lang="tr-TR" sz="2400" b="1" dirty="0" err="1" smtClean="0">
                <a:cs typeface="Courier"/>
              </a:rPr>
              <a:t>use-cases</a:t>
            </a:r>
            <a:r>
              <a:rPr lang="tr-TR" sz="2400" b="1" dirty="0" smtClean="0">
                <a:cs typeface="Courier"/>
              </a:rPr>
              <a:t>: </a:t>
            </a:r>
          </a:p>
          <a:p>
            <a:r>
              <a:rPr lang="tr-TR" sz="2400" dirty="0" smtClean="0">
                <a:cs typeface="Courier"/>
              </a:rPr>
              <a:t>High </a:t>
            </a:r>
            <a:r>
              <a:rPr lang="tr-TR" sz="2400" dirty="0" err="1" smtClean="0">
                <a:cs typeface="Courier"/>
              </a:rPr>
              <a:t>Performance</a:t>
            </a:r>
            <a:r>
              <a:rPr lang="tr-TR" sz="2400" dirty="0" smtClean="0">
                <a:cs typeface="Courier"/>
              </a:rPr>
              <a:t>/</a:t>
            </a:r>
            <a:r>
              <a:rPr lang="tr-TR" sz="2400" dirty="0" err="1" smtClean="0">
                <a:cs typeface="Courier"/>
              </a:rPr>
              <a:t>Throughput</a:t>
            </a:r>
            <a:r>
              <a:rPr lang="tr-TR" sz="2400" dirty="0" smtClean="0">
                <a:cs typeface="Courier"/>
              </a:rPr>
              <a:t> Computing</a:t>
            </a:r>
          </a:p>
          <a:p>
            <a:r>
              <a:rPr lang="tr-TR" sz="2400" dirty="0" smtClean="0">
                <a:cs typeface="Courier"/>
              </a:rPr>
              <a:t>On-</a:t>
            </a:r>
            <a:r>
              <a:rPr lang="tr-TR" sz="2400" dirty="0" err="1" smtClean="0">
                <a:cs typeface="Courier"/>
              </a:rPr>
              <a:t>line</a:t>
            </a:r>
            <a:r>
              <a:rPr lang="tr-TR" sz="2400" dirty="0" smtClean="0">
                <a:cs typeface="Courier"/>
              </a:rPr>
              <a:t> </a:t>
            </a:r>
            <a:r>
              <a:rPr lang="tr-TR" sz="2400" dirty="0" err="1" smtClean="0">
                <a:cs typeface="Courier"/>
              </a:rPr>
              <a:t>game</a:t>
            </a:r>
            <a:r>
              <a:rPr lang="tr-TR" sz="2400" dirty="0" smtClean="0">
                <a:cs typeface="Courier"/>
              </a:rPr>
              <a:t> </a:t>
            </a:r>
            <a:r>
              <a:rPr lang="tr-TR" sz="2400" dirty="0" err="1" smtClean="0">
                <a:cs typeface="Courier"/>
              </a:rPr>
              <a:t>development</a:t>
            </a:r>
            <a:endParaRPr lang="tr-TR" sz="2400" dirty="0" smtClean="0">
              <a:cs typeface="Courier"/>
            </a:endParaRPr>
          </a:p>
          <a:p>
            <a:r>
              <a:rPr lang="tr-TR" sz="2400" dirty="0" err="1" smtClean="0">
                <a:cs typeface="Courier"/>
              </a:rPr>
              <a:t>Scalable</a:t>
            </a:r>
            <a:r>
              <a:rPr lang="tr-TR" sz="2400" dirty="0" smtClean="0">
                <a:cs typeface="Courier"/>
              </a:rPr>
              <a:t> web </a:t>
            </a:r>
            <a:r>
              <a:rPr lang="tr-TR" sz="2400" dirty="0" err="1" smtClean="0">
                <a:cs typeface="Courier"/>
              </a:rPr>
              <a:t>development</a:t>
            </a:r>
            <a:endParaRPr lang="tr-TR" sz="2400" dirty="0" smtClean="0"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71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3657600" y="304800"/>
            <a:ext cx="1600200" cy="1066800"/>
          </a:xfrm>
          <a:prstGeom prst="cloud">
            <a:avLst/>
          </a:prstGeom>
          <a:solidFill>
            <a:srgbClr val="CCFFCC">
              <a:alpha val="25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Cloud Interesting?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 smtClean="0">
                <a:cs typeface="Courier"/>
              </a:rPr>
              <a:t>In</a:t>
            </a:r>
            <a:r>
              <a:rPr lang="tr-TR" b="1" dirty="0" smtClean="0">
                <a:cs typeface="Courier"/>
              </a:rPr>
              <a:t> </a:t>
            </a:r>
            <a:r>
              <a:rPr lang="tr-TR" b="1" dirty="0" err="1" smtClean="0">
                <a:cs typeface="Courier"/>
              </a:rPr>
              <a:t>Academia</a:t>
            </a:r>
            <a:endParaRPr lang="tr-TR" b="1" dirty="0" smtClean="0">
              <a:cs typeface="Courier"/>
            </a:endParaRPr>
          </a:p>
          <a:p>
            <a:r>
              <a:rPr lang="tr-TR" sz="2400" b="1" dirty="0" err="1" smtClean="0">
                <a:cs typeface="Courier"/>
                <a:sym typeface="Wingdings"/>
              </a:rPr>
              <a:t>Reproduciblity</a:t>
            </a:r>
            <a:r>
              <a:rPr lang="tr-TR" sz="2400" b="1" dirty="0" smtClean="0">
                <a:cs typeface="Courier"/>
                <a:sym typeface="Wingdings"/>
              </a:rPr>
              <a:t> </a:t>
            </a:r>
            <a:r>
              <a:rPr lang="tr-TR" sz="2400" dirty="0" smtClean="0">
                <a:cs typeface="Courier"/>
                <a:sym typeface="Wingdings"/>
              </a:rPr>
              <a:t>– </a:t>
            </a:r>
            <a:r>
              <a:rPr lang="tr-TR" sz="2400" dirty="0" err="1" smtClean="0">
                <a:cs typeface="Courier"/>
                <a:sym typeface="Wingdings"/>
              </a:rPr>
              <a:t>resuse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 smtClean="0">
                <a:cs typeface="Courier"/>
                <a:sym typeface="Wingdings"/>
              </a:rPr>
              <a:t>MIs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 smtClean="0">
                <a:cs typeface="Courier"/>
                <a:sym typeface="Wingdings"/>
              </a:rPr>
              <a:t>between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 smtClean="0">
                <a:cs typeface="Courier"/>
                <a:sym typeface="Wingdings"/>
              </a:rPr>
              <a:t>researchers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</a:p>
          <a:p>
            <a:r>
              <a:rPr lang="tr-TR" sz="2400" b="1" dirty="0" err="1" smtClean="0">
                <a:cs typeface="Courier"/>
                <a:sym typeface="Wingdings"/>
              </a:rPr>
              <a:t>Educational</a:t>
            </a:r>
            <a:r>
              <a:rPr lang="tr-TR" sz="2400" b="1" dirty="0" smtClean="0">
                <a:cs typeface="Courier"/>
                <a:sym typeface="Wingdings"/>
              </a:rPr>
              <a:t> </a:t>
            </a:r>
            <a:r>
              <a:rPr lang="tr-TR" sz="2400" b="1" dirty="0" err="1" smtClean="0">
                <a:cs typeface="Courier"/>
                <a:sym typeface="Wingdings"/>
              </a:rPr>
              <a:t>Opportunities</a:t>
            </a:r>
            <a:endParaRPr lang="tr-TR" sz="2400" b="1" dirty="0" smtClean="0">
              <a:cs typeface="Courier"/>
              <a:sym typeface="Wingdings"/>
            </a:endParaRPr>
          </a:p>
          <a:p>
            <a:pPr lvl="1"/>
            <a:r>
              <a:rPr lang="tr-TR" sz="2000" dirty="0">
                <a:cs typeface="Courier"/>
                <a:sym typeface="Wingdings"/>
              </a:rPr>
              <a:t>V</a:t>
            </a:r>
            <a:r>
              <a:rPr lang="tr-TR" sz="2000" dirty="0" smtClean="0">
                <a:cs typeface="Courier"/>
                <a:sym typeface="Wingdings"/>
              </a:rPr>
              <a:t>irtual </a:t>
            </a:r>
            <a:r>
              <a:rPr lang="tr-TR" sz="2000" dirty="0" err="1" smtClean="0">
                <a:cs typeface="Courier"/>
                <a:sym typeface="Wingdings"/>
              </a:rPr>
              <a:t>environment</a:t>
            </a:r>
            <a:r>
              <a:rPr lang="tr-TR" sz="2000" dirty="0" smtClean="0">
                <a:cs typeface="Courier"/>
                <a:sym typeface="Wingdings"/>
              </a:rPr>
              <a:t>  </a:t>
            </a:r>
            <a:r>
              <a:rPr lang="tr-TR" sz="2000" dirty="0" err="1" smtClean="0">
                <a:cs typeface="Courier"/>
                <a:sym typeface="Wingdings"/>
              </a:rPr>
              <a:t>Variety</a:t>
            </a:r>
            <a:r>
              <a:rPr lang="tr-TR" sz="2000" dirty="0" smtClean="0">
                <a:cs typeface="Courier"/>
                <a:sym typeface="Wingdings"/>
              </a:rPr>
              <a:t> of </a:t>
            </a:r>
            <a:r>
              <a:rPr lang="tr-TR" sz="2000" dirty="0" err="1" smtClean="0">
                <a:cs typeface="Courier"/>
                <a:sym typeface="Wingdings"/>
              </a:rPr>
              <a:t>uses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and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configurations</a:t>
            </a:r>
            <a:endParaRPr lang="tr-TR" sz="2000" dirty="0" smtClean="0">
              <a:cs typeface="Courier"/>
              <a:sym typeface="Wingdings"/>
            </a:endParaRPr>
          </a:p>
          <a:p>
            <a:pPr lvl="1"/>
            <a:r>
              <a:rPr lang="tr-TR" sz="2000" dirty="0" err="1" smtClean="0">
                <a:cs typeface="Courier"/>
                <a:sym typeface="Wingdings"/>
              </a:rPr>
              <a:t>Learn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about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foundational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system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components</a:t>
            </a:r>
            <a:endParaRPr lang="tr-TR" sz="2000" dirty="0" smtClean="0">
              <a:cs typeface="Courier"/>
              <a:sym typeface="Wingdings"/>
            </a:endParaRPr>
          </a:p>
          <a:p>
            <a:pPr lvl="1"/>
            <a:r>
              <a:rPr lang="tr-TR" sz="2000" dirty="0" err="1" smtClean="0">
                <a:cs typeface="Courier"/>
                <a:sym typeface="Wingdings"/>
              </a:rPr>
              <a:t>Collaborate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within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the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same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environment</a:t>
            </a:r>
            <a:endParaRPr lang="tr-TR" sz="2000" dirty="0" smtClean="0">
              <a:cs typeface="Courier"/>
              <a:sym typeface="Wingdings"/>
            </a:endParaRPr>
          </a:p>
          <a:p>
            <a:endParaRPr lang="tr-TR" sz="2400" dirty="0" smtClean="0"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2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Covered “</a:t>
            </a:r>
            <a:r>
              <a:rPr lang="en-US" dirty="0" err="1" smtClean="0"/>
              <a:t>Virtal</a:t>
            </a:r>
            <a:r>
              <a:rPr lang="en-US" dirty="0" smtClean="0"/>
              <a:t>” and “the Cloud”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0000"/>
                </a:solidFill>
              </a:rPr>
              <a:t>Virtual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/>
              <a:t>Clusters</a:t>
            </a:r>
          </a:p>
          <a:p>
            <a:pPr marL="0" indent="0">
              <a:buNone/>
            </a:pPr>
            <a:r>
              <a:rPr lang="en-US" sz="4000" b="1" i="1" dirty="0" smtClean="0"/>
              <a:t>           </a:t>
            </a:r>
            <a:r>
              <a:rPr lang="en-US" dirty="0" smtClean="0"/>
              <a:t>Supporting </a:t>
            </a:r>
            <a:r>
              <a:rPr lang="en-US" sz="4000" b="1" dirty="0" err="1" smtClean="0"/>
              <a:t>MapReduce</a:t>
            </a:r>
            <a:endParaRPr lang="en-US" sz="4000" b="1" dirty="0" smtClean="0"/>
          </a:p>
          <a:p>
            <a:pPr marL="0" indent="0">
              <a:buNone/>
            </a:pP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                       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                       </a:t>
            </a:r>
            <a:r>
              <a:rPr lang="en-US" dirty="0" smtClean="0"/>
              <a:t>in </a:t>
            </a:r>
            <a:r>
              <a:rPr lang="en-US" sz="4000" b="1" dirty="0" smtClean="0">
                <a:solidFill>
                  <a:srgbClr val="000000"/>
                </a:solidFill>
              </a:rPr>
              <a:t>the Cloud</a:t>
            </a:r>
            <a:endParaRPr lang="tr-TR" sz="4000" b="1" i="1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tr-TR" sz="2400" dirty="0" smtClean="0">
              <a:cs typeface="Courier"/>
            </a:endParaRPr>
          </a:p>
          <a:p>
            <a:pPr marL="0" indent="0">
              <a:buNone/>
            </a:pPr>
            <a:endParaRPr lang="tr-TR" sz="2400" dirty="0" smtClean="0">
              <a:cs typeface="Courier"/>
            </a:endParaRPr>
          </a:p>
          <a:p>
            <a:pPr marL="0" indent="0">
              <a:buNone/>
            </a:pPr>
            <a:endParaRPr lang="tr-TR" sz="2400" dirty="0" smtClean="0">
              <a:cs typeface="Courier"/>
            </a:endParaRPr>
          </a:p>
          <a:p>
            <a:pPr marL="0" indent="0">
              <a:buNone/>
            </a:pPr>
            <a:r>
              <a:rPr lang="tr-TR" sz="2400" dirty="0" err="1" smtClean="0">
                <a:cs typeface="Courier"/>
              </a:rPr>
              <a:t>Let’s</a:t>
            </a:r>
            <a:r>
              <a:rPr lang="tr-TR" sz="2400" dirty="0" smtClean="0">
                <a:cs typeface="Courier"/>
              </a:rPr>
              <a:t> put it </a:t>
            </a:r>
            <a:r>
              <a:rPr lang="tr-TR" sz="2400" dirty="0" err="1" smtClean="0">
                <a:cs typeface="Courier"/>
              </a:rPr>
              <a:t>all</a:t>
            </a:r>
            <a:r>
              <a:rPr lang="tr-TR" sz="2400" dirty="0" smtClean="0">
                <a:cs typeface="Courier"/>
              </a:rPr>
              <a:t> </a:t>
            </a:r>
            <a:r>
              <a:rPr lang="tr-TR" sz="2400" dirty="0" err="1" smtClean="0">
                <a:cs typeface="Courier"/>
              </a:rPr>
              <a:t>together</a:t>
            </a:r>
            <a:r>
              <a:rPr lang="tr-TR" sz="2400" dirty="0" smtClean="0">
                <a:cs typeface="Courier"/>
              </a:rPr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4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Virtual Clusters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in the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 descr="Screen shot 2012-07-24 at 9.5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15" y="1752600"/>
            <a:ext cx="5721385" cy="24384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618037"/>
            <a:ext cx="8458200" cy="1630363"/>
          </a:xfrm>
        </p:spPr>
        <p:txBody>
          <a:bodyPr/>
          <a:lstStyle/>
          <a:p>
            <a:r>
              <a:rPr lang="tr-TR" sz="2400" dirty="0" err="1" smtClean="0">
                <a:cs typeface="Courier"/>
                <a:sym typeface="Wingdings"/>
              </a:rPr>
              <a:t>Create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 smtClean="0">
                <a:cs typeface="Courier"/>
                <a:sym typeface="Wingdings"/>
              </a:rPr>
              <a:t>virtual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 smtClean="0">
                <a:cs typeface="Courier"/>
                <a:sym typeface="Wingdings"/>
              </a:rPr>
              <a:t>clusters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 smtClean="0">
                <a:cs typeface="Courier"/>
                <a:sym typeface="Wingdings"/>
              </a:rPr>
              <a:t>running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 smtClean="0">
                <a:cs typeface="Courier"/>
                <a:sym typeface="Wingdings"/>
              </a:rPr>
              <a:t>MapReduce</a:t>
            </a:r>
            <a:endParaRPr lang="tr-TR" sz="2400" dirty="0" smtClean="0">
              <a:cs typeface="Courier"/>
              <a:sym typeface="Wingdings"/>
            </a:endParaRPr>
          </a:p>
          <a:p>
            <a:pPr lvl="1"/>
            <a:r>
              <a:rPr lang="tr-TR" sz="2000" dirty="0" smtClean="0">
                <a:cs typeface="Courier"/>
                <a:sym typeface="Wingdings"/>
              </a:rPr>
              <a:t>Test </a:t>
            </a:r>
            <a:r>
              <a:rPr lang="tr-TR" sz="2000" dirty="0" err="1" smtClean="0">
                <a:cs typeface="Courier"/>
                <a:sym typeface="Wingdings"/>
              </a:rPr>
              <a:t>algorithms</a:t>
            </a:r>
            <a:endParaRPr lang="tr-TR" sz="2000" dirty="0" smtClean="0">
              <a:cs typeface="Courier"/>
              <a:sym typeface="Wingdings"/>
            </a:endParaRPr>
          </a:p>
          <a:p>
            <a:pPr lvl="1"/>
            <a:r>
              <a:rPr lang="tr-TR" sz="2000" dirty="0" smtClean="0">
                <a:cs typeface="Courier"/>
                <a:sym typeface="Wingdings"/>
              </a:rPr>
              <a:t>Test </a:t>
            </a:r>
            <a:r>
              <a:rPr lang="tr-TR" sz="2000" dirty="0" err="1" smtClean="0">
                <a:cs typeface="Courier"/>
                <a:sym typeface="Wingdings"/>
              </a:rPr>
              <a:t>infrastructure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and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other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system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attributes</a:t>
            </a:r>
            <a:endParaRPr lang="tr-TR" sz="2000" dirty="0" smtClean="0">
              <a:cs typeface="Courier"/>
              <a:sym typeface="Wingdings"/>
            </a:endParaRPr>
          </a:p>
          <a:p>
            <a:endParaRPr lang="tr-TR" sz="2400" dirty="0" smtClean="0"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99557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Virtual Clusters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in the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 descr="Screen shot 2012-07-24 at 9.5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715000" cy="243567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191001"/>
            <a:ext cx="8458200" cy="2057400"/>
          </a:xfrm>
        </p:spPr>
        <p:txBody>
          <a:bodyPr/>
          <a:lstStyle/>
          <a:p>
            <a:r>
              <a:rPr lang="tr-TR" sz="2400" b="1" dirty="0" err="1" smtClean="0">
                <a:cs typeface="Courier"/>
                <a:sym typeface="Wingdings"/>
              </a:rPr>
              <a:t>Research</a:t>
            </a:r>
            <a:r>
              <a:rPr lang="tr-TR" sz="2400" b="1" dirty="0" smtClean="0">
                <a:cs typeface="Courier"/>
                <a:sym typeface="Wingdings"/>
              </a:rPr>
              <a:t> </a:t>
            </a:r>
            <a:r>
              <a:rPr lang="tr-TR" sz="2400" b="1" dirty="0" err="1" smtClean="0">
                <a:cs typeface="Courier"/>
                <a:sym typeface="Wingdings"/>
              </a:rPr>
              <a:t>Areas</a:t>
            </a:r>
            <a:endParaRPr lang="tr-TR" sz="2400" b="1" dirty="0" smtClean="0">
              <a:cs typeface="Courier"/>
              <a:sym typeface="Wingdings"/>
            </a:endParaRPr>
          </a:p>
          <a:p>
            <a:pPr lvl="1"/>
            <a:r>
              <a:rPr lang="tr-TR" sz="2000" dirty="0" err="1" smtClean="0">
                <a:cs typeface="Courier"/>
                <a:sym typeface="Wingdings"/>
              </a:rPr>
              <a:t>Bioinformatics</a:t>
            </a:r>
            <a:r>
              <a:rPr lang="tr-TR" sz="2000" dirty="0" smtClean="0">
                <a:cs typeface="Courier"/>
                <a:sym typeface="Wingdings"/>
              </a:rPr>
              <a:t> – </a:t>
            </a:r>
            <a:r>
              <a:rPr lang="tr-TR" sz="2000" dirty="0" err="1" smtClean="0">
                <a:cs typeface="Courier"/>
                <a:sym typeface="Wingdings"/>
              </a:rPr>
              <a:t>e.g</a:t>
            </a:r>
            <a:r>
              <a:rPr lang="tr-TR" sz="2000" dirty="0" smtClean="0">
                <a:cs typeface="Courier"/>
                <a:sym typeface="Wingdings"/>
              </a:rPr>
              <a:t>., </a:t>
            </a:r>
            <a:r>
              <a:rPr lang="tr-TR" sz="2000" dirty="0" err="1" smtClean="0">
                <a:cs typeface="Courier"/>
                <a:sym typeface="Wingdings"/>
              </a:rPr>
              <a:t>Genomic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Alignments</a:t>
            </a:r>
            <a:endParaRPr lang="tr-TR" sz="2000" dirty="0" smtClean="0">
              <a:cs typeface="Courier"/>
              <a:sym typeface="Wingdings"/>
            </a:endParaRPr>
          </a:p>
          <a:p>
            <a:pPr lvl="1"/>
            <a:r>
              <a:rPr lang="tr-TR" sz="2000" dirty="0" smtClean="0">
                <a:cs typeface="Courier"/>
                <a:sym typeface="Wingdings"/>
              </a:rPr>
              <a:t>Data/</a:t>
            </a:r>
            <a:r>
              <a:rPr lang="tr-TR" sz="2000" dirty="0" err="1" smtClean="0">
                <a:cs typeface="Courier"/>
                <a:sym typeface="Wingdings"/>
              </a:rPr>
              <a:t>Text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Mining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and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Processing</a:t>
            </a:r>
            <a:endParaRPr lang="tr-TR" sz="2000" dirty="0" smtClean="0">
              <a:cs typeface="Courier"/>
              <a:sym typeface="Wingdings"/>
            </a:endParaRPr>
          </a:p>
          <a:p>
            <a:pPr lvl="1"/>
            <a:r>
              <a:rPr lang="tr-TR" sz="2000" dirty="0" err="1" smtClean="0">
                <a:cs typeface="Courier"/>
                <a:sym typeface="Wingdings"/>
              </a:rPr>
              <a:t>Large-scale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Graph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Algorithms</a:t>
            </a:r>
            <a:endParaRPr lang="tr-TR" sz="2000" dirty="0" smtClean="0">
              <a:cs typeface="Courier"/>
              <a:sym typeface="Wingdings"/>
            </a:endParaRPr>
          </a:p>
          <a:p>
            <a:endParaRPr lang="tr-TR" sz="2400" dirty="0" smtClean="0"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73551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Virtual Clusters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in the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 descr="Screen shot 2012-07-24 at 9.5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715000" cy="243567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191001"/>
            <a:ext cx="8458200" cy="2057400"/>
          </a:xfrm>
        </p:spPr>
        <p:txBody>
          <a:bodyPr/>
          <a:lstStyle/>
          <a:p>
            <a:r>
              <a:rPr lang="tr-TR" sz="2400" b="1" dirty="0" err="1" smtClean="0">
                <a:cs typeface="Courier"/>
                <a:sym typeface="Wingdings"/>
              </a:rPr>
              <a:t>Research</a:t>
            </a:r>
            <a:r>
              <a:rPr lang="tr-TR" sz="2400" b="1" dirty="0" smtClean="0">
                <a:cs typeface="Courier"/>
                <a:sym typeface="Wingdings"/>
              </a:rPr>
              <a:t> </a:t>
            </a:r>
            <a:r>
              <a:rPr lang="tr-TR" sz="2400" b="1" dirty="0" err="1" smtClean="0">
                <a:cs typeface="Courier"/>
                <a:sym typeface="Wingdings"/>
              </a:rPr>
              <a:t>Areas</a:t>
            </a:r>
            <a:endParaRPr lang="tr-TR" sz="2400" b="1" dirty="0" smtClean="0">
              <a:cs typeface="Courier"/>
              <a:sym typeface="Wingdings"/>
            </a:endParaRPr>
          </a:p>
          <a:p>
            <a:pPr lvl="1"/>
            <a:r>
              <a:rPr lang="tr-TR" sz="2000" dirty="0" err="1" smtClean="0">
                <a:cs typeface="Courier"/>
                <a:sym typeface="Wingdings"/>
              </a:rPr>
              <a:t>Bioinformatics</a:t>
            </a:r>
            <a:r>
              <a:rPr lang="tr-TR" sz="2000" dirty="0" smtClean="0">
                <a:cs typeface="Courier"/>
                <a:sym typeface="Wingdings"/>
              </a:rPr>
              <a:t> – </a:t>
            </a:r>
            <a:r>
              <a:rPr lang="tr-TR" sz="2000" dirty="0" err="1" smtClean="0">
                <a:cs typeface="Courier"/>
                <a:sym typeface="Wingdings"/>
              </a:rPr>
              <a:t>e.g</a:t>
            </a:r>
            <a:r>
              <a:rPr lang="tr-TR" sz="2000" dirty="0" smtClean="0">
                <a:cs typeface="Courier"/>
                <a:sym typeface="Wingdings"/>
              </a:rPr>
              <a:t>., </a:t>
            </a:r>
            <a:r>
              <a:rPr lang="tr-TR" sz="2000" dirty="0" err="1" smtClean="0">
                <a:cs typeface="Courier"/>
                <a:sym typeface="Wingdings"/>
              </a:rPr>
              <a:t>Genomic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Alignments</a:t>
            </a:r>
            <a:endParaRPr lang="tr-TR" sz="2000" dirty="0" smtClean="0">
              <a:cs typeface="Courier"/>
              <a:sym typeface="Wingdings"/>
            </a:endParaRPr>
          </a:p>
          <a:p>
            <a:pPr lvl="1"/>
            <a:r>
              <a:rPr lang="tr-TR" sz="2000" dirty="0" smtClean="0">
                <a:cs typeface="Courier"/>
                <a:sym typeface="Wingdings"/>
              </a:rPr>
              <a:t>Data/</a:t>
            </a:r>
            <a:r>
              <a:rPr lang="tr-TR" sz="2000" dirty="0" err="1" smtClean="0">
                <a:cs typeface="Courier"/>
                <a:sym typeface="Wingdings"/>
              </a:rPr>
              <a:t>Text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Mining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and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Processing</a:t>
            </a:r>
            <a:endParaRPr lang="tr-TR" sz="2000" dirty="0" smtClean="0">
              <a:cs typeface="Courier"/>
              <a:sym typeface="Wingdings"/>
            </a:endParaRPr>
          </a:p>
          <a:p>
            <a:pPr lvl="1"/>
            <a:r>
              <a:rPr lang="tr-TR" sz="2000" dirty="0" err="1" smtClean="0">
                <a:cs typeface="Courier"/>
                <a:sym typeface="Wingdings"/>
              </a:rPr>
              <a:t>Large-scale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Graph</a:t>
            </a:r>
            <a:r>
              <a:rPr lang="tr-TR" sz="2000" dirty="0" smtClean="0">
                <a:cs typeface="Courier"/>
                <a:sym typeface="Wingdings"/>
              </a:rPr>
              <a:t> </a:t>
            </a:r>
            <a:r>
              <a:rPr lang="tr-TR" sz="2000" dirty="0" err="1" smtClean="0">
                <a:cs typeface="Courier"/>
                <a:sym typeface="Wingdings"/>
              </a:rPr>
              <a:t>Algorithms</a:t>
            </a:r>
            <a:endParaRPr lang="tr-TR" sz="2000" dirty="0" smtClean="0">
              <a:cs typeface="Courier"/>
              <a:sym typeface="Wingdings"/>
            </a:endParaRPr>
          </a:p>
          <a:p>
            <a:endParaRPr lang="tr-TR" sz="2400" dirty="0" smtClean="0"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56259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Virtual Clusters</a:t>
            </a:r>
            <a:br>
              <a:rPr lang="en-US" dirty="0" smtClean="0"/>
            </a:br>
            <a:r>
              <a:rPr lang="en-US" dirty="0" smtClean="0"/>
              <a:t>to a Local Sandbox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 descr="Screen shot 2012-07-24 at 9.5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4469831" cy="1905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191001"/>
            <a:ext cx="8458200" cy="2057400"/>
          </a:xfrm>
        </p:spPr>
        <p:txBody>
          <a:bodyPr/>
          <a:lstStyle/>
          <a:p>
            <a:r>
              <a:rPr lang="tr-TR" sz="2400" dirty="0" err="1" smtClean="0">
                <a:cs typeface="Courier"/>
                <a:sym typeface="Wingdings"/>
              </a:rPr>
              <a:t>Use</a:t>
            </a:r>
            <a:r>
              <a:rPr lang="tr-TR" sz="2400" dirty="0" smtClean="0">
                <a:cs typeface="Courier"/>
                <a:sym typeface="Wingdings"/>
              </a:rPr>
              <a:t> a </a:t>
            </a:r>
            <a:r>
              <a:rPr lang="tr-TR" sz="2400" dirty="0" err="1">
                <a:cs typeface="Courier"/>
                <a:sym typeface="Wingdings"/>
              </a:rPr>
              <a:t>l</a:t>
            </a:r>
            <a:r>
              <a:rPr lang="tr-TR" sz="2400" dirty="0" err="1" smtClean="0">
                <a:cs typeface="Courier"/>
                <a:sym typeface="Wingdings"/>
              </a:rPr>
              <a:t>ocal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>
                <a:cs typeface="Courier"/>
                <a:sym typeface="Wingdings"/>
              </a:rPr>
              <a:t>s</a:t>
            </a:r>
            <a:r>
              <a:rPr lang="tr-TR" sz="2400" dirty="0" err="1" smtClean="0">
                <a:cs typeface="Courier"/>
                <a:sym typeface="Wingdings"/>
              </a:rPr>
              <a:t>andbox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 smtClean="0">
                <a:cs typeface="Courier"/>
                <a:sym typeface="Wingdings"/>
              </a:rPr>
              <a:t>to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 smtClean="0">
                <a:cs typeface="Courier"/>
                <a:sym typeface="Wingdings"/>
              </a:rPr>
              <a:t>cover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 smtClean="0">
                <a:cs typeface="Courier"/>
                <a:sym typeface="Wingdings"/>
              </a:rPr>
              <a:t>MapReduce</a:t>
            </a:r>
            <a:r>
              <a:rPr lang="tr-TR" sz="2400" dirty="0" smtClean="0">
                <a:cs typeface="Courier"/>
                <a:sym typeface="Wingdings"/>
              </a:rPr>
              <a:t> </a:t>
            </a:r>
            <a:r>
              <a:rPr lang="tr-TR" sz="2400" dirty="0" err="1" smtClean="0">
                <a:cs typeface="Courier"/>
                <a:sym typeface="Wingdings"/>
              </a:rPr>
              <a:t>topics</a:t>
            </a:r>
            <a:endParaRPr lang="tr-TR" sz="2400" dirty="0" smtClean="0">
              <a:cs typeface="Courier"/>
              <a:sym typeface="Wingding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8200" y="2895600"/>
            <a:ext cx="60960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2-07-28 at 12.1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64" y="1905000"/>
            <a:ext cx="3894836" cy="21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3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with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example to get us warmed up…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Map</a:t>
            </a:r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line = “hello world goodbye world”</a:t>
            </a:r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words = </a:t>
            </a:r>
            <a:r>
              <a:rPr lang="en-US" sz="1800" dirty="0" err="1" smtClean="0">
                <a:latin typeface="Courier"/>
                <a:cs typeface="Courier"/>
              </a:rPr>
              <a:t>line.split</a:t>
            </a:r>
            <a:r>
              <a:rPr lang="en-US" sz="1800" dirty="0" smtClean="0">
                <a:latin typeface="Courier"/>
                <a:cs typeface="Courier"/>
              </a:rPr>
              <a:t>()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rgbClr val="0000FF"/>
                </a:solidFill>
                <a:latin typeface="Courier"/>
                <a:cs typeface="Courier"/>
              </a:rPr>
              <a:t># [“hello”, “world”, “goodbye”, “world”]</a:t>
            </a:r>
          </a:p>
          <a:p>
            <a:pPr marL="0" indent="0">
              <a:buNone/>
            </a:pPr>
            <a:endParaRPr lang="tr-TR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tr-TR" sz="1800" dirty="0" err="1" smtClean="0">
                <a:latin typeface="Courier"/>
                <a:cs typeface="Courier"/>
              </a:rPr>
              <a:t>map_results</a:t>
            </a:r>
            <a:r>
              <a:rPr lang="tr-TR" sz="1800" dirty="0" smtClean="0">
                <a:latin typeface="Courier"/>
                <a:cs typeface="Courier"/>
              </a:rPr>
              <a:t> </a:t>
            </a:r>
            <a:r>
              <a:rPr lang="tr-TR" sz="1800" dirty="0">
                <a:latin typeface="Courier"/>
                <a:cs typeface="Courier"/>
              </a:rPr>
              <a:t>= </a:t>
            </a:r>
            <a:r>
              <a:rPr lang="tr-TR" sz="2200" b="1" dirty="0" err="1">
                <a:solidFill>
                  <a:srgbClr val="FF0000"/>
                </a:solidFill>
                <a:latin typeface="Courier"/>
                <a:cs typeface="Courier"/>
              </a:rPr>
              <a:t>map</a:t>
            </a:r>
            <a:r>
              <a:rPr lang="tr-TR" sz="1800" dirty="0">
                <a:latin typeface="Courier"/>
                <a:cs typeface="Courier"/>
              </a:rPr>
              <a:t>(</a:t>
            </a:r>
            <a:r>
              <a:rPr lang="tr-TR" sz="1800" dirty="0" err="1">
                <a:latin typeface="Courier"/>
                <a:cs typeface="Courier"/>
              </a:rPr>
              <a:t>lambda</a:t>
            </a:r>
            <a:r>
              <a:rPr lang="tr-TR" sz="1800" dirty="0">
                <a:latin typeface="Courier"/>
                <a:cs typeface="Courier"/>
              </a:rPr>
              <a:t> x: (x, 1), </a:t>
            </a:r>
            <a:r>
              <a:rPr lang="tr-TR" sz="1800" dirty="0" err="1">
                <a:latin typeface="Courier"/>
                <a:cs typeface="Courier"/>
              </a:rPr>
              <a:t>words</a:t>
            </a:r>
            <a:r>
              <a:rPr lang="tr-TR" sz="1800" dirty="0">
                <a:latin typeface="Courier"/>
                <a:cs typeface="Courier"/>
              </a:rPr>
              <a:t>)</a:t>
            </a:r>
          </a:p>
          <a:p>
            <a:pPr marL="0" indent="0">
              <a:buNone/>
            </a:pPr>
            <a:r>
              <a:rPr lang="tr-TR" sz="1800" i="1" dirty="0" smtClean="0">
                <a:solidFill>
                  <a:srgbClr val="0000FF"/>
                </a:solidFill>
                <a:latin typeface="Courier"/>
                <a:cs typeface="Courier"/>
              </a:rPr>
              <a:t># [('</a:t>
            </a:r>
            <a:r>
              <a:rPr lang="tr-TR" sz="1800" i="1" dirty="0" err="1" smtClean="0">
                <a:solidFill>
                  <a:srgbClr val="0000FF"/>
                </a:solidFill>
                <a:latin typeface="Courier"/>
                <a:cs typeface="Courier"/>
              </a:rPr>
              <a:t>hello</a:t>
            </a:r>
            <a:r>
              <a:rPr lang="tr-TR" sz="1800" i="1" dirty="0" smtClean="0">
                <a:solidFill>
                  <a:srgbClr val="0000FF"/>
                </a:solidFill>
                <a:latin typeface="Courier"/>
                <a:cs typeface="Courier"/>
              </a:rPr>
              <a:t>', 1), ('</a:t>
            </a:r>
            <a:r>
              <a:rPr lang="tr-TR" sz="1800" i="1" dirty="0" err="1" smtClean="0">
                <a:solidFill>
                  <a:srgbClr val="0000FF"/>
                </a:solidFill>
                <a:latin typeface="Courier"/>
                <a:cs typeface="Courier"/>
              </a:rPr>
              <a:t>world</a:t>
            </a:r>
            <a:r>
              <a:rPr lang="tr-TR" sz="1800" i="1" dirty="0" smtClean="0">
                <a:solidFill>
                  <a:srgbClr val="0000FF"/>
                </a:solidFill>
                <a:latin typeface="Courier"/>
                <a:cs typeface="Courier"/>
              </a:rPr>
              <a:t>', 1), ('</a:t>
            </a:r>
            <a:r>
              <a:rPr lang="tr-TR" sz="1800" i="1" dirty="0" err="1" smtClean="0">
                <a:solidFill>
                  <a:srgbClr val="0000FF"/>
                </a:solidFill>
                <a:latin typeface="Courier"/>
                <a:cs typeface="Courier"/>
              </a:rPr>
              <a:t>goodbye</a:t>
            </a:r>
            <a:r>
              <a:rPr lang="tr-TR" sz="1800" i="1" dirty="0" smtClean="0">
                <a:solidFill>
                  <a:srgbClr val="0000FF"/>
                </a:solidFill>
                <a:latin typeface="Courier"/>
                <a:cs typeface="Courier"/>
              </a:rPr>
              <a:t>', 1), ('</a:t>
            </a:r>
            <a:r>
              <a:rPr lang="tr-TR" sz="1800" i="1" dirty="0" err="1" smtClean="0">
                <a:solidFill>
                  <a:srgbClr val="0000FF"/>
                </a:solidFill>
                <a:latin typeface="Courier"/>
                <a:cs typeface="Courier"/>
              </a:rPr>
              <a:t>world</a:t>
            </a:r>
            <a:r>
              <a:rPr lang="tr-TR" sz="1800" i="1" dirty="0" smtClean="0">
                <a:solidFill>
                  <a:srgbClr val="0000FF"/>
                </a:solidFill>
                <a:latin typeface="Courier"/>
                <a:cs typeface="Courier"/>
              </a:rPr>
              <a:t>', 1)]</a:t>
            </a:r>
          </a:p>
          <a:p>
            <a:pPr marL="0" indent="0">
              <a:buNone/>
            </a:pPr>
            <a:endParaRPr lang="tr-TR" sz="2000" dirty="0" smtClean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4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Can’t have “</a:t>
            </a:r>
            <a:r>
              <a:rPr lang="en-US" dirty="0" err="1" smtClean="0"/>
              <a:t>MapReduce</a:t>
            </a:r>
            <a:r>
              <a:rPr lang="en-US" dirty="0" smtClean="0"/>
              <a:t>” without the “Reduce”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Reduce</a:t>
            </a:r>
          </a:p>
          <a:p>
            <a:pPr marL="0" indent="0">
              <a:buNone/>
            </a:pPr>
            <a:r>
              <a:rPr lang="en-US" sz="1000" dirty="0" smtClean="0">
                <a:latin typeface="Courier"/>
                <a:cs typeface="Courier"/>
              </a:rPr>
              <a:t>from </a:t>
            </a:r>
            <a:r>
              <a:rPr lang="en-US" sz="1000" dirty="0">
                <a:latin typeface="Courier"/>
                <a:cs typeface="Courier"/>
              </a:rPr>
              <a:t>operator import </a:t>
            </a:r>
            <a:r>
              <a:rPr lang="en-US" sz="1000" dirty="0" err="1">
                <a:latin typeface="Courier"/>
                <a:cs typeface="Courier"/>
              </a:rPr>
              <a:t>itemgetter</a:t>
            </a:r>
            <a:endParaRPr lang="en-US" sz="10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"/>
                <a:cs typeface="Courier"/>
              </a:rPr>
              <a:t>from </a:t>
            </a:r>
            <a:r>
              <a:rPr lang="en-US" sz="1000" dirty="0" err="1">
                <a:latin typeface="Courier"/>
                <a:cs typeface="Courier"/>
              </a:rPr>
              <a:t>itertools</a:t>
            </a:r>
            <a:r>
              <a:rPr lang="en-US" sz="1000" dirty="0">
                <a:latin typeface="Courier"/>
                <a:cs typeface="Courier"/>
              </a:rPr>
              <a:t> import </a:t>
            </a:r>
            <a:r>
              <a:rPr lang="en-US" sz="1000" dirty="0" err="1" smtClean="0">
                <a:latin typeface="Courier"/>
                <a:cs typeface="Courier"/>
              </a:rPr>
              <a:t>groupby</a:t>
            </a:r>
            <a:endParaRPr lang="en-US" sz="10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tr-TR" sz="1800" dirty="0" err="1">
                <a:latin typeface="Courier"/>
                <a:cs typeface="Courier"/>
              </a:rPr>
              <a:t>map_results.sort</a:t>
            </a:r>
            <a:r>
              <a:rPr lang="tr-TR" sz="1800" dirty="0">
                <a:latin typeface="Courier"/>
                <a:cs typeface="Courier"/>
              </a:rPr>
              <a:t>()</a:t>
            </a:r>
          </a:p>
          <a:p>
            <a:pPr marL="0" indent="0">
              <a:buNone/>
            </a:pPr>
            <a:r>
              <a:rPr lang="tr-TR" sz="1800" i="1" dirty="0" smtClean="0">
                <a:solidFill>
                  <a:srgbClr val="0000FF"/>
                </a:solidFill>
                <a:latin typeface="Courier"/>
                <a:cs typeface="Courier"/>
              </a:rPr>
              <a:t># [</a:t>
            </a:r>
            <a:r>
              <a:rPr lang="tr-TR" sz="1800" i="1" dirty="0">
                <a:solidFill>
                  <a:srgbClr val="0000FF"/>
                </a:solidFill>
                <a:latin typeface="Courier"/>
                <a:cs typeface="Courier"/>
              </a:rPr>
              <a:t>('</a:t>
            </a:r>
            <a:r>
              <a:rPr lang="tr-TR" sz="1800" i="1" dirty="0" err="1">
                <a:solidFill>
                  <a:srgbClr val="0000FF"/>
                </a:solidFill>
                <a:latin typeface="Courier"/>
                <a:cs typeface="Courier"/>
              </a:rPr>
              <a:t>goodbye</a:t>
            </a:r>
            <a:r>
              <a:rPr lang="tr-TR" sz="1800" i="1" dirty="0">
                <a:solidFill>
                  <a:srgbClr val="0000FF"/>
                </a:solidFill>
                <a:latin typeface="Courier"/>
                <a:cs typeface="Courier"/>
              </a:rPr>
              <a:t>', 1</a:t>
            </a:r>
            <a:r>
              <a:rPr lang="tr-TR" sz="1800" i="1" dirty="0" smtClean="0">
                <a:solidFill>
                  <a:srgbClr val="0000FF"/>
                </a:solidFill>
                <a:latin typeface="Courier"/>
                <a:cs typeface="Courier"/>
              </a:rPr>
              <a:t>), ('</a:t>
            </a:r>
            <a:r>
              <a:rPr lang="tr-TR" sz="1800" i="1" dirty="0" err="1" smtClean="0">
                <a:solidFill>
                  <a:srgbClr val="0000FF"/>
                </a:solidFill>
                <a:latin typeface="Courier"/>
                <a:cs typeface="Courier"/>
              </a:rPr>
              <a:t>hello</a:t>
            </a:r>
            <a:r>
              <a:rPr lang="tr-TR" sz="1800" i="1" dirty="0" smtClean="0">
                <a:solidFill>
                  <a:srgbClr val="0000FF"/>
                </a:solidFill>
                <a:latin typeface="Courier"/>
                <a:cs typeface="Courier"/>
              </a:rPr>
              <a:t>', 1), ('</a:t>
            </a:r>
            <a:r>
              <a:rPr lang="tr-TR" sz="1800" i="1" dirty="0" err="1" smtClean="0">
                <a:solidFill>
                  <a:srgbClr val="0000FF"/>
                </a:solidFill>
                <a:latin typeface="Courier"/>
                <a:cs typeface="Courier"/>
              </a:rPr>
              <a:t>world</a:t>
            </a:r>
            <a:r>
              <a:rPr lang="tr-TR" sz="1800" i="1" dirty="0" smtClean="0">
                <a:solidFill>
                  <a:srgbClr val="0000FF"/>
                </a:solidFill>
                <a:latin typeface="Courier"/>
                <a:cs typeface="Courier"/>
              </a:rPr>
              <a:t>', 1), ('</a:t>
            </a:r>
            <a:r>
              <a:rPr lang="tr-TR" sz="1800" i="1" dirty="0" err="1" smtClean="0">
                <a:solidFill>
                  <a:srgbClr val="0000FF"/>
                </a:solidFill>
                <a:latin typeface="Courier"/>
                <a:cs typeface="Courier"/>
              </a:rPr>
              <a:t>world</a:t>
            </a:r>
            <a:r>
              <a:rPr lang="tr-TR" sz="1800" i="1" dirty="0" smtClean="0">
                <a:solidFill>
                  <a:srgbClr val="0000FF"/>
                </a:solidFill>
                <a:latin typeface="Courier"/>
                <a:cs typeface="Courier"/>
              </a:rPr>
              <a:t>', 1)]</a:t>
            </a:r>
          </a:p>
          <a:p>
            <a:pPr marL="0" indent="0">
              <a:buNone/>
            </a:pPr>
            <a:endParaRPr lang="tr-TR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tr-TR" sz="1800" dirty="0" err="1" smtClean="0">
                <a:latin typeface="Courier"/>
                <a:cs typeface="Courier"/>
              </a:rPr>
              <a:t>for</a:t>
            </a:r>
            <a:r>
              <a:rPr lang="tr-TR" sz="1800" dirty="0" smtClean="0">
                <a:latin typeface="Courier"/>
                <a:cs typeface="Courier"/>
              </a:rPr>
              <a:t> </a:t>
            </a:r>
            <a:r>
              <a:rPr lang="tr-TR" sz="1800" dirty="0" err="1">
                <a:latin typeface="Courier"/>
                <a:cs typeface="Courier"/>
              </a:rPr>
              <a:t>word</a:t>
            </a:r>
            <a:r>
              <a:rPr lang="tr-TR" sz="1800" dirty="0">
                <a:latin typeface="Courier"/>
                <a:cs typeface="Courier"/>
              </a:rPr>
              <a:t>, </a:t>
            </a:r>
            <a:r>
              <a:rPr lang="tr-TR" sz="1800" dirty="0" err="1">
                <a:latin typeface="Courier"/>
                <a:cs typeface="Courier"/>
              </a:rPr>
              <a:t>group</a:t>
            </a:r>
            <a:r>
              <a:rPr lang="tr-TR" sz="1800" dirty="0">
                <a:latin typeface="Courier"/>
                <a:cs typeface="Courier"/>
              </a:rPr>
              <a:t> in </a:t>
            </a:r>
            <a:r>
              <a:rPr lang="tr-TR" sz="1800" dirty="0" err="1">
                <a:latin typeface="Courier"/>
                <a:cs typeface="Courier"/>
              </a:rPr>
              <a:t>groupby</a:t>
            </a:r>
            <a:r>
              <a:rPr lang="tr-TR" sz="1800" dirty="0">
                <a:latin typeface="Courier"/>
                <a:cs typeface="Courier"/>
              </a:rPr>
              <a:t>(</a:t>
            </a:r>
            <a:r>
              <a:rPr lang="tr-TR" sz="1800" dirty="0" err="1">
                <a:latin typeface="Courier"/>
                <a:cs typeface="Courier"/>
              </a:rPr>
              <a:t>map_results</a:t>
            </a:r>
            <a:r>
              <a:rPr lang="tr-TR" sz="1800" dirty="0">
                <a:latin typeface="Courier"/>
                <a:cs typeface="Courier"/>
              </a:rPr>
              <a:t>, </a:t>
            </a:r>
            <a:r>
              <a:rPr lang="tr-TR" sz="1800" dirty="0" err="1">
                <a:latin typeface="Courier"/>
                <a:cs typeface="Courier"/>
              </a:rPr>
              <a:t>itemgetter</a:t>
            </a:r>
            <a:r>
              <a:rPr lang="tr-TR" sz="1800" dirty="0">
                <a:latin typeface="Courier"/>
                <a:cs typeface="Courier"/>
              </a:rPr>
              <a:t>(0)):</a:t>
            </a:r>
          </a:p>
          <a:p>
            <a:pPr marL="0" indent="0">
              <a:buNone/>
            </a:pPr>
            <a:r>
              <a:rPr lang="tr-TR" sz="1800" dirty="0">
                <a:latin typeface="Courier"/>
                <a:cs typeface="Courier"/>
              </a:rPr>
              <a:t>	</a:t>
            </a:r>
            <a:r>
              <a:rPr lang="tr-TR" sz="1800" dirty="0" err="1">
                <a:latin typeface="Courier"/>
                <a:cs typeface="Courier"/>
              </a:rPr>
              <a:t>counts</a:t>
            </a:r>
            <a:r>
              <a:rPr lang="tr-TR" sz="1800" dirty="0">
                <a:latin typeface="Courier"/>
                <a:cs typeface="Courier"/>
              </a:rPr>
              <a:t> = </a:t>
            </a:r>
            <a:r>
              <a:rPr lang="tr-TR" sz="1800" dirty="0" smtClean="0">
                <a:latin typeface="Courier"/>
                <a:cs typeface="Courier"/>
              </a:rPr>
              <a:t>[</a:t>
            </a:r>
            <a:r>
              <a:rPr lang="tr-TR" sz="1800" dirty="0" err="1" smtClean="0">
                <a:latin typeface="Courier"/>
                <a:cs typeface="Courier"/>
              </a:rPr>
              <a:t>count</a:t>
            </a:r>
            <a:r>
              <a:rPr lang="tr-TR" sz="1800" dirty="0" smtClean="0">
                <a:latin typeface="Courier"/>
                <a:cs typeface="Courier"/>
              </a:rPr>
              <a:t> </a:t>
            </a:r>
            <a:r>
              <a:rPr lang="tr-TR" sz="1800" dirty="0" err="1">
                <a:latin typeface="Courier"/>
                <a:cs typeface="Courier"/>
              </a:rPr>
              <a:t>for</a:t>
            </a:r>
            <a:r>
              <a:rPr lang="tr-TR" sz="1800" dirty="0">
                <a:latin typeface="Courier"/>
                <a:cs typeface="Courier"/>
              </a:rPr>
              <a:t> </a:t>
            </a:r>
            <a:r>
              <a:rPr lang="tr-TR" sz="1800" dirty="0" smtClean="0">
                <a:latin typeface="Courier"/>
                <a:cs typeface="Courier"/>
              </a:rPr>
              <a:t>(</a:t>
            </a:r>
            <a:r>
              <a:rPr lang="tr-TR" sz="1800" dirty="0" err="1" smtClean="0">
                <a:latin typeface="Courier"/>
                <a:cs typeface="Courier"/>
              </a:rPr>
              <a:t>word</a:t>
            </a:r>
            <a:r>
              <a:rPr lang="tr-TR" sz="1800" dirty="0" smtClean="0">
                <a:latin typeface="Courier"/>
                <a:cs typeface="Courier"/>
              </a:rPr>
              <a:t>, </a:t>
            </a:r>
            <a:r>
              <a:rPr lang="tr-TR" sz="1800" dirty="0" err="1" smtClean="0">
                <a:latin typeface="Courier"/>
                <a:cs typeface="Courier"/>
              </a:rPr>
              <a:t>count</a:t>
            </a:r>
            <a:r>
              <a:rPr lang="tr-TR" sz="1800" dirty="0" smtClean="0">
                <a:latin typeface="Courier"/>
                <a:cs typeface="Courier"/>
              </a:rPr>
              <a:t>) </a:t>
            </a:r>
            <a:r>
              <a:rPr lang="tr-TR" sz="1800" dirty="0">
                <a:latin typeface="Courier"/>
                <a:cs typeface="Courier"/>
              </a:rPr>
              <a:t>in </a:t>
            </a:r>
            <a:r>
              <a:rPr lang="tr-TR" sz="1800" dirty="0" err="1">
                <a:latin typeface="Courier"/>
                <a:cs typeface="Courier"/>
              </a:rPr>
              <a:t>group</a:t>
            </a:r>
            <a:r>
              <a:rPr lang="tr-TR" sz="1800" dirty="0">
                <a:latin typeface="Courier"/>
                <a:cs typeface="Courier"/>
              </a:rPr>
              <a:t>]</a:t>
            </a:r>
          </a:p>
          <a:p>
            <a:pPr marL="0" indent="0">
              <a:buNone/>
            </a:pPr>
            <a:r>
              <a:rPr lang="tr-TR" sz="1800" dirty="0">
                <a:latin typeface="Courier"/>
                <a:cs typeface="Courier"/>
              </a:rPr>
              <a:t>	total = </a:t>
            </a:r>
            <a:r>
              <a:rPr lang="tr-TR" sz="2200" b="1" dirty="0" err="1">
                <a:solidFill>
                  <a:srgbClr val="FF0000"/>
                </a:solidFill>
                <a:latin typeface="Courier"/>
                <a:cs typeface="Courier"/>
              </a:rPr>
              <a:t>reduce</a:t>
            </a:r>
            <a:r>
              <a:rPr lang="tr-TR" sz="1800" dirty="0">
                <a:latin typeface="Courier"/>
                <a:cs typeface="Courier"/>
              </a:rPr>
              <a:t>(</a:t>
            </a:r>
            <a:r>
              <a:rPr lang="tr-TR" sz="1800" dirty="0" err="1">
                <a:latin typeface="Courier"/>
                <a:cs typeface="Courier"/>
              </a:rPr>
              <a:t>lambda</a:t>
            </a:r>
            <a:r>
              <a:rPr lang="tr-TR" sz="1800" dirty="0">
                <a:latin typeface="Courier"/>
                <a:cs typeface="Courier"/>
              </a:rPr>
              <a:t> x, y: x + y, </a:t>
            </a:r>
            <a:r>
              <a:rPr lang="tr-TR" sz="1800" dirty="0" err="1">
                <a:latin typeface="Courier"/>
                <a:cs typeface="Courier"/>
              </a:rPr>
              <a:t>counts</a:t>
            </a:r>
            <a:r>
              <a:rPr lang="tr-TR" sz="1800" dirty="0">
                <a:latin typeface="Courier"/>
                <a:cs typeface="Courier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Courier"/>
                <a:cs typeface="Courier"/>
              </a:rPr>
              <a:t>	</a:t>
            </a:r>
            <a:r>
              <a:rPr lang="tr-TR" sz="1800" dirty="0" err="1">
                <a:latin typeface="Courier"/>
                <a:cs typeface="Courier"/>
              </a:rPr>
              <a:t>print</a:t>
            </a:r>
            <a:r>
              <a:rPr lang="tr-TR" sz="1800" dirty="0">
                <a:latin typeface="Courier"/>
                <a:cs typeface="Courier"/>
              </a:rPr>
              <a:t>("{0} {1}".format</a:t>
            </a:r>
            <a:r>
              <a:rPr lang="tr-TR" sz="1800" dirty="0" smtClean="0">
                <a:latin typeface="Courier"/>
                <a:cs typeface="Courier"/>
              </a:rPr>
              <a:t>(</a:t>
            </a:r>
            <a:r>
              <a:rPr lang="tr-TR" sz="1800" dirty="0" err="1" smtClean="0">
                <a:latin typeface="Courier"/>
                <a:cs typeface="Courier"/>
              </a:rPr>
              <a:t>word</a:t>
            </a:r>
            <a:r>
              <a:rPr lang="tr-TR" sz="1800" dirty="0" smtClean="0">
                <a:latin typeface="Courier"/>
                <a:cs typeface="Courier"/>
              </a:rPr>
              <a:t>, </a:t>
            </a:r>
            <a:r>
              <a:rPr lang="tr-TR" sz="1800" dirty="0">
                <a:latin typeface="Courier"/>
                <a:cs typeface="Courier"/>
              </a:rPr>
              <a:t>total))</a:t>
            </a:r>
          </a:p>
          <a:p>
            <a:pPr marL="0" indent="0">
              <a:buNone/>
            </a:pPr>
            <a:endParaRPr lang="tr-TR" sz="1800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tr-TR" sz="1800" dirty="0" err="1" smtClean="0">
                <a:solidFill>
                  <a:srgbClr val="0000FF"/>
                </a:solidFill>
                <a:latin typeface="Courier"/>
                <a:cs typeface="Courier"/>
              </a:rPr>
              <a:t>goodbye</a:t>
            </a:r>
            <a:r>
              <a:rPr lang="tr-TR" sz="18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1</a:t>
            </a:r>
          </a:p>
          <a:p>
            <a:pPr marL="0" indent="0">
              <a:buNone/>
            </a:pP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hello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 1</a:t>
            </a:r>
          </a:p>
          <a:p>
            <a:pPr marL="0" indent="0">
              <a:buNone/>
            </a:pP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world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 2</a:t>
            </a:r>
            <a:endParaRPr lang="tr-TR" sz="1800" dirty="0" smtClean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9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</a:t>
            </a:r>
            <a:r>
              <a:rPr lang="en-US" dirty="0"/>
              <a:t>W</a:t>
            </a:r>
            <a:r>
              <a:rPr lang="en-US" dirty="0" smtClean="0"/>
              <a:t>e Just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hello world goodbye world</a:t>
            </a: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”</a:t>
            </a:r>
          </a:p>
          <a:p>
            <a:pPr marL="0" indent="0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cs typeface="Courier"/>
              </a:rPr>
              <a:t>Split: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“</a:t>
            </a: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hello”, “world”, “goodbye”, “world</a:t>
            </a:r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”</a:t>
            </a:r>
          </a:p>
          <a:p>
            <a:pPr marL="0" indent="0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cs typeface="Courier"/>
              </a:rPr>
              <a:t>Map:</a:t>
            </a:r>
          </a:p>
          <a:p>
            <a:pPr marL="0" indent="0">
              <a:buNone/>
            </a:pP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hello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1), 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world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1), 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goodbye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1), 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world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1)</a:t>
            </a:r>
            <a:endParaRPr lang="en-US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cs typeface="Courier"/>
              </a:rPr>
              <a:t>Sort:</a:t>
            </a:r>
            <a:endParaRPr lang="en-US" sz="2000" dirty="0">
              <a:cs typeface="Courier"/>
            </a:endParaRPr>
          </a:p>
          <a:p>
            <a:pPr marL="0" indent="0">
              <a:buNone/>
            </a:pP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goodbye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</a:t>
            </a:r>
            <a:r>
              <a:rPr lang="tr-TR" sz="1800" dirty="0" smtClean="0">
                <a:solidFill>
                  <a:srgbClr val="0000FF"/>
                </a:solidFill>
                <a:latin typeface="Courier"/>
                <a:cs typeface="Courier"/>
              </a:rPr>
              <a:t>), (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hello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1), 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world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</a:t>
            </a:r>
            <a:r>
              <a:rPr lang="tr-TR" sz="1800" dirty="0" smtClean="0">
                <a:solidFill>
                  <a:srgbClr val="0000FF"/>
                </a:solidFill>
                <a:latin typeface="Courier"/>
                <a:cs typeface="Courier"/>
              </a:rPr>
              <a:t>), 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world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1)</a:t>
            </a:r>
            <a:endParaRPr lang="en-US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cs typeface="Courier"/>
              </a:rPr>
              <a:t>Reduce:</a:t>
            </a:r>
          </a:p>
          <a:p>
            <a:pPr marL="0" indent="0">
              <a:buNone/>
            </a:pP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goodbye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1), 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hello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1), 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world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</a:t>
            </a:r>
            <a:r>
              <a:rPr lang="tr-TR" sz="1800" dirty="0" smtClean="0">
                <a:solidFill>
                  <a:srgbClr val="0000FF"/>
                </a:solidFill>
                <a:latin typeface="Courier"/>
                <a:cs typeface="Courier"/>
              </a:rPr>
              <a:t>2)</a:t>
            </a:r>
            <a:endParaRPr lang="en-US" sz="2000" dirty="0" smtClean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9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“Value” of Knowing</a:t>
            </a:r>
            <a:br>
              <a:rPr lang="en-US" dirty="0" smtClean="0"/>
            </a:br>
            <a:r>
              <a:rPr lang="en-US" dirty="0" smtClean="0"/>
              <a:t>the “Key” Pieces*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cs typeface="Courier"/>
              </a:rPr>
              <a:t>Map</a:t>
            </a:r>
            <a:r>
              <a:rPr lang="en-US" sz="2000" dirty="0" smtClean="0">
                <a:cs typeface="Courier"/>
              </a:rPr>
              <a:t> – creates </a:t>
            </a:r>
            <a:r>
              <a:rPr lang="en-US" sz="2000" i="1" dirty="0" smtClean="0">
                <a:cs typeface="Courier"/>
              </a:rPr>
              <a:t>(key, value)</a:t>
            </a:r>
            <a:r>
              <a:rPr lang="en-US" sz="2000" dirty="0" smtClean="0">
                <a:cs typeface="Courier"/>
              </a:rPr>
              <a:t> </a:t>
            </a:r>
            <a:r>
              <a:rPr lang="en-US" sz="2000" dirty="0">
                <a:cs typeface="Courier"/>
              </a:rPr>
              <a:t>pairs</a:t>
            </a:r>
          </a:p>
          <a:p>
            <a:pPr marL="0" indent="0">
              <a:buNone/>
            </a:pPr>
            <a:r>
              <a:rPr lang="tr-TR" sz="1800" dirty="0" smtClean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hello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1), 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world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1), 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goodbye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1), 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world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1)</a:t>
            </a:r>
            <a:endParaRPr lang="en-US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000" b="1" dirty="0" smtClean="0">
              <a:cs typeface="Courier"/>
            </a:endParaRPr>
          </a:p>
          <a:p>
            <a:pPr marL="0" indent="0">
              <a:buNone/>
            </a:pPr>
            <a:r>
              <a:rPr lang="en-US" sz="2000" b="1" dirty="0" smtClean="0">
                <a:cs typeface="Courier"/>
              </a:rPr>
              <a:t>Sort</a:t>
            </a:r>
            <a:r>
              <a:rPr lang="en-US" sz="2000" dirty="0" smtClean="0">
                <a:cs typeface="Courier"/>
              </a:rPr>
              <a:t> by the </a:t>
            </a:r>
            <a:r>
              <a:rPr lang="en-US" sz="2000" i="1" dirty="0" smtClean="0">
                <a:cs typeface="Courier"/>
              </a:rPr>
              <a:t>key</a:t>
            </a:r>
            <a:r>
              <a:rPr lang="en-US" sz="2000" dirty="0" smtClean="0">
                <a:cs typeface="Courier"/>
              </a:rPr>
              <a:t>:</a:t>
            </a:r>
            <a:endParaRPr lang="en-US" sz="2000" dirty="0">
              <a:cs typeface="Courier"/>
            </a:endParaRPr>
          </a:p>
          <a:p>
            <a:pPr marL="0" indent="0">
              <a:buNone/>
            </a:pP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goodbye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</a:t>
            </a:r>
            <a:r>
              <a:rPr lang="tr-TR" sz="1800" dirty="0" smtClean="0">
                <a:solidFill>
                  <a:srgbClr val="0000FF"/>
                </a:solidFill>
                <a:latin typeface="Courier"/>
                <a:cs typeface="Courier"/>
              </a:rPr>
              <a:t>), (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hello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1), 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world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</a:t>
            </a:r>
            <a:r>
              <a:rPr lang="tr-TR" sz="1800" dirty="0" smtClean="0">
                <a:solidFill>
                  <a:srgbClr val="0000FF"/>
                </a:solidFill>
                <a:latin typeface="Courier"/>
                <a:cs typeface="Courier"/>
              </a:rPr>
              <a:t>), 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world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1)</a:t>
            </a:r>
            <a:endParaRPr lang="en-US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000" dirty="0" smtClean="0">
              <a:cs typeface="Courier"/>
            </a:endParaRPr>
          </a:p>
          <a:p>
            <a:pPr marL="0" indent="0">
              <a:buNone/>
            </a:pPr>
            <a:r>
              <a:rPr lang="en-US" sz="2000" b="1" dirty="0" smtClean="0">
                <a:cs typeface="Courier"/>
              </a:rPr>
              <a:t>Reduce</a:t>
            </a:r>
            <a:r>
              <a:rPr lang="en-US" sz="2000" dirty="0" smtClean="0">
                <a:cs typeface="Courier"/>
              </a:rPr>
              <a:t> operation </a:t>
            </a:r>
            <a:r>
              <a:rPr lang="en-US" sz="2000" dirty="0" err="1" smtClean="0">
                <a:cs typeface="Courier"/>
              </a:rPr>
              <a:t>peformed</a:t>
            </a:r>
            <a:r>
              <a:rPr lang="en-US" sz="2000" dirty="0" smtClean="0">
                <a:cs typeface="Courier"/>
              </a:rPr>
              <a:t> on the </a:t>
            </a:r>
            <a:r>
              <a:rPr lang="en-US" sz="2000" i="1" dirty="0" smtClean="0">
                <a:cs typeface="Courier"/>
              </a:rPr>
              <a:t>value</a:t>
            </a:r>
            <a:r>
              <a:rPr lang="en-US" sz="2000" dirty="0" smtClean="0">
                <a:cs typeface="Courier"/>
              </a:rPr>
              <a:t>:</a:t>
            </a:r>
          </a:p>
          <a:p>
            <a:pPr marL="0" indent="0">
              <a:buNone/>
            </a:pP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goodbye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1), 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hello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1), ('</a:t>
            </a:r>
            <a:r>
              <a:rPr lang="tr-TR" sz="1800" dirty="0" err="1">
                <a:solidFill>
                  <a:srgbClr val="0000FF"/>
                </a:solidFill>
                <a:latin typeface="Courier"/>
                <a:cs typeface="Courier"/>
              </a:rPr>
              <a:t>world</a:t>
            </a:r>
            <a:r>
              <a:rPr lang="tr-TR" sz="1800" dirty="0">
                <a:solidFill>
                  <a:srgbClr val="0000FF"/>
                </a:solidFill>
                <a:latin typeface="Courier"/>
                <a:cs typeface="Courier"/>
              </a:rPr>
              <a:t>', </a:t>
            </a:r>
            <a:r>
              <a:rPr lang="tr-TR" sz="1800" dirty="0" smtClean="0">
                <a:solidFill>
                  <a:srgbClr val="0000FF"/>
                </a:solidFill>
                <a:latin typeface="Courier"/>
                <a:cs typeface="Courier"/>
              </a:rPr>
              <a:t>2)</a:t>
            </a:r>
            <a:endParaRPr lang="en-US" sz="2000" dirty="0" smtClean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5791200"/>
            <a:ext cx="1806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Courier"/>
              </a:rPr>
              <a:t>* = Pun intended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818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 then…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000" dirty="0" smtClean="0"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cs typeface="Courier"/>
              </a:rPr>
              <a:t>Split:</a:t>
            </a:r>
          </a:p>
          <a:p>
            <a:pPr marL="0" indent="0">
              <a:buNone/>
            </a:pPr>
            <a:endParaRPr lang="en-US" sz="2000" dirty="0" smtClean="0"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cs typeface="Courier"/>
              </a:rPr>
              <a:t>Map:</a:t>
            </a:r>
          </a:p>
          <a:p>
            <a:pPr marL="0" indent="0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cs typeface="Courier"/>
              </a:rPr>
              <a:t>Sort:</a:t>
            </a:r>
            <a:endParaRPr lang="en-US" sz="2000" dirty="0">
              <a:cs typeface="Courier"/>
            </a:endParaRPr>
          </a:p>
          <a:p>
            <a:pPr marL="0" indent="0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cs typeface="Courier"/>
              </a:rPr>
              <a:t>Reduce:</a:t>
            </a:r>
          </a:p>
        </p:txBody>
      </p:sp>
      <p:pic>
        <p:nvPicPr>
          <p:cNvPr id="8" name="Picture 7" descr="Screen shot 2012-07-25 at 9.5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8293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8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“</a:t>
            </a:r>
            <a:r>
              <a:rPr lang="en-US" dirty="0" err="1" smtClean="0"/>
              <a:t>MapReduce</a:t>
            </a:r>
            <a:r>
              <a:rPr lang="en-US" dirty="0" smtClean="0"/>
              <a:t>” off the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Virtual Clusters</a:t>
            </a:r>
          </a:p>
          <a:p>
            <a:pPr marL="0" indent="0">
              <a:buNone/>
            </a:pPr>
            <a:r>
              <a:rPr lang="en-US" sz="4000" b="1" i="1" dirty="0" smtClean="0"/>
              <a:t>           </a:t>
            </a:r>
            <a:r>
              <a:rPr lang="en-US" dirty="0" smtClean="0"/>
              <a:t>Supporting </a:t>
            </a:r>
            <a:r>
              <a:rPr lang="en-US" sz="4000" b="1" dirty="0" err="1" smtClean="0"/>
              <a:t>MapReduce</a:t>
            </a:r>
            <a:endParaRPr lang="en-US" sz="4000" b="1" dirty="0" smtClean="0"/>
          </a:p>
          <a:p>
            <a:pPr marL="0" indent="0">
              <a:buNone/>
            </a:pP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                       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                       </a:t>
            </a:r>
            <a:r>
              <a:rPr lang="en-US" dirty="0" smtClean="0"/>
              <a:t>in </a:t>
            </a:r>
            <a:r>
              <a:rPr lang="en-US" sz="4000" b="1" dirty="0" smtClean="0">
                <a:solidFill>
                  <a:srgbClr val="0000FF"/>
                </a:solidFill>
              </a:rPr>
              <a:t>the Cloud</a:t>
            </a:r>
            <a:endParaRPr lang="tr-TR" sz="4000" b="1" i="1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tr-TR" sz="2000" dirty="0" smtClean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3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Cluster?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3" b="-41"/>
          <a:stretch/>
        </p:blipFill>
        <p:spPr>
          <a:xfrm>
            <a:off x="762000" y="2438400"/>
            <a:ext cx="1998478" cy="1981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3124200"/>
            <a:ext cx="390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Courier"/>
              </a:rPr>
              <a:t>or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133600"/>
            <a:ext cx="3136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11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15796</TotalTime>
  <Words>926</Words>
  <Application>Microsoft Macintosh PowerPoint</Application>
  <PresentationFormat>On-screen Show (4:3)</PresentationFormat>
  <Paragraphs>189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1_Office Theme</vt:lpstr>
      <vt:lpstr>Virtual Clusters  Supporting MapReduce in the Cloud</vt:lpstr>
      <vt:lpstr>Let’s Break this Title Down</vt:lpstr>
      <vt:lpstr>Let’s Start with MapReduce</vt:lpstr>
      <vt:lpstr>Can’t have “MapReduce” without the “Reduce”</vt:lpstr>
      <vt:lpstr>What Did We Just Do?</vt:lpstr>
      <vt:lpstr>The “Value” of Knowing the “Key” Pieces*</vt:lpstr>
      <vt:lpstr>In General then…</vt:lpstr>
      <vt:lpstr>Check “MapReduce” off the List</vt:lpstr>
      <vt:lpstr>What is a Cluster?</vt:lpstr>
      <vt:lpstr>Compute Cluster</vt:lpstr>
      <vt:lpstr>Compute Cluster</vt:lpstr>
      <vt:lpstr>Breaking Down Large Problems</vt:lpstr>
      <vt:lpstr>On the Cluster</vt:lpstr>
      <vt:lpstr>What if there are a Lot of Data?</vt:lpstr>
      <vt:lpstr>What about Local Node Storage?</vt:lpstr>
      <vt:lpstr>MapReduce on the Cluster</vt:lpstr>
      <vt:lpstr>Check “Clusters” off the List</vt:lpstr>
      <vt:lpstr>Virtual…and…the Cloud</vt:lpstr>
      <vt:lpstr>Virtual…and…the Cloud</vt:lpstr>
      <vt:lpstr>Why is the Cloud Interesting?</vt:lpstr>
      <vt:lpstr>Why is the Cloud Interesting?</vt:lpstr>
      <vt:lpstr>Covered “Virtal” and “the Cloud”</vt:lpstr>
      <vt:lpstr>MapReduce Virtual Clusters   in the Cloud</vt:lpstr>
      <vt:lpstr>MapReduce Virtual Clusters   in the Cloud</vt:lpstr>
      <vt:lpstr>MapReduce Virtual Clusters   in the Cloud</vt:lpstr>
      <vt:lpstr>From Virtual Clusters to a Local Sandbox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Jonathan Klinginsmith</cp:lastModifiedBy>
  <cp:revision>750</cp:revision>
  <dcterms:created xsi:type="dcterms:W3CDTF">2010-11-02T19:01:47Z</dcterms:created>
  <dcterms:modified xsi:type="dcterms:W3CDTF">2012-07-28T16:38:22Z</dcterms:modified>
</cp:coreProperties>
</file>