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71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98" d="100"/>
          <a:sy n="98" d="100"/>
        </p:scale>
        <p:origin x="-5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theme" Target="theme/theme1.xml"/><Relationship Id="rId4" Type="http://schemas.openxmlformats.org/officeDocument/2006/relationships/slide" Target="slides/slide3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printerSettings" Target="printerSettings/printerSettings1.bin"/><Relationship Id="rId19" Type="http://schemas.openxmlformats.org/officeDocument/2006/relationships/viewProps" Target="view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196A-EE69-004B-A1D5-35E9E41D688B}" type="datetimeFigureOut">
              <a:rPr lang="en-US" smtClean="0"/>
              <a:pPr/>
              <a:t>10/8/09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7B12-3C8F-A148-B932-C9FFEDA50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196A-EE69-004B-A1D5-35E9E41D688B}" type="datetimeFigureOut">
              <a:rPr lang="en-US" smtClean="0"/>
              <a:pPr/>
              <a:t>10/8/09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7B12-3C8F-A148-B932-C9FFEDA50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196A-EE69-004B-A1D5-35E9E41D688B}" type="datetimeFigureOut">
              <a:rPr lang="en-US" smtClean="0"/>
              <a:pPr/>
              <a:t>10/8/09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7B12-3C8F-A148-B932-C9FFEDA50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196A-EE69-004B-A1D5-35E9E41D688B}" type="datetimeFigureOut">
              <a:rPr lang="en-US" smtClean="0"/>
              <a:pPr/>
              <a:t>10/8/09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7B12-3C8F-A148-B932-C9FFEDA50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196A-EE69-004B-A1D5-35E9E41D688B}" type="datetimeFigureOut">
              <a:rPr lang="en-US" smtClean="0"/>
              <a:pPr/>
              <a:t>10/8/09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7B12-3C8F-A148-B932-C9FFEDA50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196A-EE69-004B-A1D5-35E9E41D688B}" type="datetimeFigureOut">
              <a:rPr lang="en-US" smtClean="0"/>
              <a:pPr/>
              <a:t>10/8/09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7B12-3C8F-A148-B932-C9FFEDA50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196A-EE69-004B-A1D5-35E9E41D688B}" type="datetimeFigureOut">
              <a:rPr lang="en-US" smtClean="0"/>
              <a:pPr/>
              <a:t>10/8/09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7B12-3C8F-A148-B932-C9FFEDA50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196A-EE69-004B-A1D5-35E9E41D688B}" type="datetimeFigureOut">
              <a:rPr lang="en-US" smtClean="0"/>
              <a:pPr/>
              <a:t>10/8/09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7B12-3C8F-A148-B932-C9FFEDA50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196A-EE69-004B-A1D5-35E9E41D688B}" type="datetimeFigureOut">
              <a:rPr lang="en-US" smtClean="0"/>
              <a:pPr/>
              <a:t>10/8/09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7B12-3C8F-A148-B932-C9FFEDA50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196A-EE69-004B-A1D5-35E9E41D688B}" type="datetimeFigureOut">
              <a:rPr lang="en-US" smtClean="0"/>
              <a:pPr/>
              <a:t>10/8/09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7B12-3C8F-A148-B932-C9FFEDA50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196A-EE69-004B-A1D5-35E9E41D688B}" type="datetimeFigureOut">
              <a:rPr lang="en-US" smtClean="0"/>
              <a:pPr/>
              <a:t>10/8/09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7B12-3C8F-A148-B932-C9FFEDA50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D196A-EE69-004B-A1D5-35E9E41D688B}" type="datetimeFigureOut">
              <a:rPr lang="en-US" smtClean="0"/>
              <a:pPr/>
              <a:t>10/8/09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07B12-3C8F-A148-B932-C9FFEDA50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>
            <a:noAutofit/>
          </a:bodyPr>
          <a:lstStyle/>
          <a:p>
            <a:r>
              <a:rPr lang="en-US" sz="4000" dirty="0" err="1"/>
              <a:t>Cyberaide</a:t>
            </a:r>
            <a:r>
              <a:rPr lang="en-US" sz="4000" dirty="0"/>
              <a:t> Virtual Appliance: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>On</a:t>
            </a:r>
            <a:r>
              <a:rPr lang="en-US" sz="4000" dirty="0"/>
              <a:t>-demand Deploying Middleware </a:t>
            </a:r>
            <a:r>
              <a:rPr lang="en-US" sz="4000" dirty="0" smtClean="0"/>
              <a:t>for </a:t>
            </a:r>
            <a:r>
              <a:rPr lang="en-US" sz="4000" dirty="0" err="1" smtClean="0"/>
              <a:t>Cyberinfrastructure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Tobias </a:t>
            </a:r>
            <a:r>
              <a:rPr lang="en-US" sz="2400" dirty="0" err="1" smtClean="0"/>
              <a:t>Kurze</a:t>
            </a:r>
            <a:r>
              <a:rPr lang="en-US" sz="2400" dirty="0" smtClean="0"/>
              <a:t>, Lizhe Wang, </a:t>
            </a:r>
            <a:r>
              <a:rPr lang="en-US" sz="2400" dirty="0" err="1" smtClean="0"/>
              <a:t>Gregor</a:t>
            </a:r>
            <a:r>
              <a:rPr lang="en-US" sz="2400" dirty="0" smtClean="0"/>
              <a:t> von </a:t>
            </a:r>
            <a:r>
              <a:rPr lang="en-US" sz="2400" dirty="0" err="1" smtClean="0"/>
              <a:t>Laszewski</a:t>
            </a:r>
            <a:r>
              <a:rPr lang="en-US" sz="2400" dirty="0" smtClean="0"/>
              <a:t>, </a:t>
            </a:r>
            <a:r>
              <a:rPr lang="en-US" sz="2400" dirty="0" err="1" smtClean="0"/>
              <a:t>Jie</a:t>
            </a:r>
            <a:r>
              <a:rPr lang="en-US" sz="2400" dirty="0" smtClean="0"/>
              <a:t> Tao, Marcel </a:t>
            </a:r>
            <a:r>
              <a:rPr lang="en-US" sz="2400" dirty="0" err="1" smtClean="0"/>
              <a:t>Kunze</a:t>
            </a:r>
            <a:r>
              <a:rPr lang="en-US" sz="2400" dirty="0" smtClean="0"/>
              <a:t>, </a:t>
            </a:r>
            <a:r>
              <a:rPr lang="en-US" sz="2400" dirty="0" err="1" smtClean="0"/>
              <a:t>Fugang</a:t>
            </a:r>
            <a:r>
              <a:rPr lang="en-US" sz="2400" dirty="0" smtClean="0"/>
              <a:t> Wang, David Kramer, Wolfgang Karl, and </a:t>
            </a:r>
            <a:r>
              <a:rPr lang="en-US" sz="2400" dirty="0" err="1" smtClean="0"/>
              <a:t>Jaliya</a:t>
            </a:r>
            <a:r>
              <a:rPr lang="en-US" sz="2400" dirty="0" smtClean="0"/>
              <a:t> </a:t>
            </a:r>
            <a:r>
              <a:rPr lang="en-US" sz="2400" dirty="0" err="1" smtClean="0"/>
              <a:t>Ekanayake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5257800"/>
            <a:ext cx="1473200" cy="147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5257800"/>
            <a:ext cx="2590800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5257800"/>
            <a:ext cx="1905000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00" y="228600"/>
            <a:ext cx="1206500" cy="82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Cyberaide</a:t>
            </a:r>
            <a:r>
              <a:rPr lang="en-US" dirty="0" smtClean="0"/>
              <a:t> virtual appliance: </a:t>
            </a:r>
            <a:br>
              <a:rPr lang="en-US" dirty="0" smtClean="0"/>
            </a:br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Vmware</a:t>
            </a:r>
            <a:r>
              <a:rPr lang="en-US" dirty="0" smtClean="0"/>
              <a:t> Studio vs. </a:t>
            </a:r>
            <a:r>
              <a:rPr lang="en-US" dirty="0" err="1" smtClean="0"/>
              <a:t>JeOS</a:t>
            </a:r>
            <a:r>
              <a:rPr lang="en-US" dirty="0" smtClean="0"/>
              <a:t> </a:t>
            </a:r>
            <a:r>
              <a:rPr lang="en-US" dirty="0" err="1" smtClean="0"/>
              <a:t>VMBuilder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JeOS</a:t>
            </a:r>
            <a:r>
              <a:rPr lang="en-US" dirty="0" smtClean="0"/>
              <a:t> </a:t>
            </a:r>
            <a:r>
              <a:rPr lang="en-US" dirty="0" err="1" smtClean="0"/>
              <a:t>VMBuilder</a:t>
            </a:r>
            <a:r>
              <a:rPr lang="en-US" dirty="0" smtClean="0"/>
              <a:t> is selected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228600"/>
            <a:ext cx="1206500" cy="8255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2000" y="2362200"/>
          <a:ext cx="73152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Criteria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Vmware</a:t>
                      </a:r>
                      <a:r>
                        <a:rPr lang="en-US" dirty="0" smtClean="0"/>
                        <a:t> Studio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JeOS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VMBuilder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User interface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Very good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Less comfortable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Support 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Ubuntu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SUSE,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RedHat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CentOS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Ubuntu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JeOS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only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Support hypervisor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Vmware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Vmware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Xen</a:t>
                      </a:r>
                      <a:r>
                        <a:rPr lang="en-US" baseline="0" dirty="0" smtClean="0"/>
                        <a:t> and KVM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Auto support on hypervisor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Ease</a:t>
                      </a:r>
                      <a:r>
                        <a:rPr lang="en-US" baseline="0" dirty="0" smtClean="0"/>
                        <a:t> of 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Some technical problems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good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Cyberaide</a:t>
            </a:r>
            <a:r>
              <a:rPr lang="en-US" dirty="0" smtClean="0"/>
              <a:t> virtual appliance: </a:t>
            </a:r>
            <a:br>
              <a:rPr lang="en-US" dirty="0" smtClean="0"/>
            </a:br>
            <a:r>
              <a:rPr lang="en-US" dirty="0" smtClean="0"/>
              <a:t>Implementation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Four configuration files for Boot and Login:</a:t>
            </a:r>
          </a:p>
          <a:p>
            <a:pPr lvl="1"/>
            <a:r>
              <a:rPr lang="en-US" dirty="0" smtClean="0"/>
              <a:t>A basic configuration file that allows to define some basic parameters such as: platform type (i386), amount of memory of the virtual appliance, packages that should be directly installed, etc. </a:t>
            </a:r>
          </a:p>
          <a:p>
            <a:pPr lvl="1"/>
            <a:r>
              <a:rPr lang="en-US" dirty="0" smtClean="0"/>
              <a:t>A hard-disk configuration file that defines the size of each available (virtual) hard-disk and the number and size of all the partitions that will be created on these hard-disks. </a:t>
            </a:r>
          </a:p>
          <a:p>
            <a:pPr lvl="1"/>
            <a:r>
              <a:rPr lang="en-US" dirty="0" err="1" smtClean="0"/>
              <a:t>Boot.sh</a:t>
            </a:r>
            <a:r>
              <a:rPr lang="en-US" dirty="0" smtClean="0"/>
              <a:t>: Shell script that will be executed during the first boot of the new appliance. </a:t>
            </a:r>
          </a:p>
          <a:p>
            <a:pPr lvl="1"/>
            <a:r>
              <a:rPr lang="en-US" dirty="0" err="1" smtClean="0"/>
              <a:t>Login.sh</a:t>
            </a:r>
            <a:r>
              <a:rPr lang="en-US" dirty="0" smtClean="0"/>
              <a:t>: Shell script that will be executed after the first logon in the new appliance. </a:t>
            </a:r>
          </a:p>
          <a:p>
            <a:r>
              <a:rPr lang="en-US" dirty="0" smtClean="0"/>
              <a:t>One script is for adapting the </a:t>
            </a:r>
            <a:r>
              <a:rPr lang="en-US" dirty="0" err="1" smtClean="0"/>
              <a:t>VMbuilder</a:t>
            </a:r>
            <a:r>
              <a:rPr lang="en-US" dirty="0" smtClean="0"/>
              <a:t> configuration files </a:t>
            </a:r>
          </a:p>
          <a:p>
            <a:r>
              <a:rPr lang="en-US" dirty="0" smtClean="0"/>
              <a:t>One script is for transferring the appliance to the target host and starting it on the specified hypervisor.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228600"/>
            <a:ext cx="1206500" cy="82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Cyberaide</a:t>
            </a:r>
            <a:r>
              <a:rPr lang="en-US" dirty="0" smtClean="0"/>
              <a:t> Virtual Appliance:</a:t>
            </a:r>
            <a:br>
              <a:rPr lang="en-US" dirty="0" smtClean="0"/>
            </a:br>
            <a:r>
              <a:rPr lang="en-US" dirty="0" smtClean="0"/>
              <a:t>Build process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228600"/>
            <a:ext cx="1206500" cy="825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752600"/>
            <a:ext cx="6187164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 result:</a:t>
            </a:r>
            <a:br>
              <a:rPr lang="en-US" dirty="0" smtClean="0"/>
            </a:br>
            <a:r>
              <a:rPr lang="en-US" dirty="0" smtClean="0"/>
              <a:t>Web portal on </a:t>
            </a:r>
            <a:r>
              <a:rPr lang="en-US" dirty="0" err="1" smtClean="0"/>
              <a:t>TeraGrid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228600"/>
            <a:ext cx="1206500" cy="825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799" y="1676400"/>
            <a:ext cx="6145507" cy="4983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 result: </a:t>
            </a:r>
            <a:br>
              <a:rPr lang="en-US" dirty="0" smtClean="0"/>
            </a:br>
            <a:r>
              <a:rPr lang="en-US" dirty="0" smtClean="0"/>
              <a:t>performance evaluation on </a:t>
            </a:r>
            <a:r>
              <a:rPr lang="en-US" dirty="0" err="1" smtClean="0"/>
              <a:t>TeraGrid</a:t>
            </a:r>
            <a:r>
              <a:rPr lang="en-US" dirty="0" smtClean="0"/>
              <a:t> 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228600"/>
            <a:ext cx="1206500" cy="825500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2362200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3657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Metrics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Building time (basic</a:t>
                      </a:r>
                      <a:r>
                        <a:rPr lang="en-US" baseline="0" dirty="0" smtClean="0"/>
                        <a:t> OS packages)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minutes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Building time</a:t>
                      </a:r>
                      <a:r>
                        <a:rPr lang="en-US" baseline="0" dirty="0" smtClean="0"/>
                        <a:t> (full system image)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r>
                        <a:rPr lang="en-US" baseline="0" dirty="0" smtClean="0"/>
                        <a:t> minutes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Deployment time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 minutes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time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r>
                        <a:rPr lang="en-US" baseline="0" dirty="0" smtClean="0"/>
                        <a:t> ~ 60 minutes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Virtual</a:t>
                      </a:r>
                      <a:r>
                        <a:rPr lang="en-US" baseline="0" dirty="0" smtClean="0"/>
                        <a:t> machine image size (basic OS package)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</a:t>
                      </a:r>
                      <a:r>
                        <a:rPr lang="en-US" baseline="0" dirty="0" smtClean="0"/>
                        <a:t> MB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Virtual</a:t>
                      </a:r>
                      <a:r>
                        <a:rPr lang="en-US" baseline="0" dirty="0" smtClean="0"/>
                        <a:t> machine image size (full system image)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2.8 GB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and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Cyberaide</a:t>
            </a:r>
            <a:r>
              <a:rPr lang="en-US" dirty="0" smtClean="0"/>
              <a:t> virtual appliance: </a:t>
            </a:r>
          </a:p>
          <a:p>
            <a:pPr lvl="1"/>
            <a:r>
              <a:rPr lang="en-US" dirty="0" smtClean="0"/>
              <a:t>on demand </a:t>
            </a:r>
            <a:r>
              <a:rPr lang="en-US" smtClean="0"/>
              <a:t>deploy </a:t>
            </a:r>
            <a:r>
              <a:rPr lang="en-US" smtClean="0"/>
              <a:t>middleware </a:t>
            </a:r>
            <a:r>
              <a:rPr lang="en-US" dirty="0" smtClean="0"/>
              <a:t>for Grid computing</a:t>
            </a:r>
          </a:p>
          <a:p>
            <a:pPr lvl="1"/>
            <a:r>
              <a:rPr lang="en-US" dirty="0" smtClean="0"/>
              <a:t>Test on production Grid</a:t>
            </a:r>
          </a:p>
          <a:p>
            <a:r>
              <a:rPr lang="en-US" dirty="0" smtClean="0"/>
              <a:t>Future work</a:t>
            </a:r>
          </a:p>
          <a:p>
            <a:pPr lvl="1"/>
            <a:r>
              <a:rPr lang="en-US" dirty="0" err="1" smtClean="0"/>
              <a:t>Cyberaide</a:t>
            </a:r>
            <a:r>
              <a:rPr lang="en-US" dirty="0" smtClean="0"/>
              <a:t> </a:t>
            </a:r>
            <a:r>
              <a:rPr lang="en-US" dirty="0" err="1" smtClean="0"/>
              <a:t>onServe</a:t>
            </a:r>
            <a:r>
              <a:rPr lang="en-US" dirty="0" smtClean="0"/>
              <a:t>: Software as Service on </a:t>
            </a:r>
            <a:r>
              <a:rPr lang="en-US" dirty="0" smtClean="0"/>
              <a:t>production Grid</a:t>
            </a:r>
          </a:p>
          <a:p>
            <a:pPr lvl="1"/>
            <a:r>
              <a:rPr lang="en-US" dirty="0" err="1" smtClean="0"/>
              <a:t>Cyberaide</a:t>
            </a:r>
            <a:r>
              <a:rPr lang="en-US" dirty="0" smtClean="0"/>
              <a:t> Farm: develop Cloud computing program model on production Grid </a:t>
            </a:r>
          </a:p>
          <a:p>
            <a:pPr lvl="1"/>
            <a:r>
              <a:rPr lang="en-US" dirty="0" err="1" smtClean="0"/>
              <a:t>Cyberaide</a:t>
            </a:r>
            <a:r>
              <a:rPr lang="en-US" dirty="0" smtClean="0"/>
              <a:t> Green: provide green Grid computing &amp; Cloud computing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228600"/>
            <a:ext cx="1206500" cy="82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background: Grid computing &amp; Cloud computing</a:t>
            </a:r>
          </a:p>
          <a:p>
            <a:r>
              <a:rPr lang="en-US" dirty="0" smtClean="0"/>
              <a:t>Research motivation</a:t>
            </a:r>
          </a:p>
          <a:p>
            <a:r>
              <a:rPr lang="en-US" dirty="0" err="1" smtClean="0"/>
              <a:t>Cyberaide</a:t>
            </a:r>
            <a:r>
              <a:rPr lang="en-US" dirty="0" smtClean="0"/>
              <a:t> virtual appliance</a:t>
            </a:r>
          </a:p>
          <a:p>
            <a:r>
              <a:rPr lang="en-US" dirty="0" smtClean="0"/>
              <a:t>Test results</a:t>
            </a:r>
          </a:p>
          <a:p>
            <a:r>
              <a:rPr lang="en-US" dirty="0" smtClean="0"/>
              <a:t>Conclusion and future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228600"/>
            <a:ext cx="1206500" cy="82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computing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Effective computing paradigm for distributed high performance computing applications</a:t>
            </a:r>
          </a:p>
          <a:p>
            <a:r>
              <a:rPr lang="en-US" dirty="0" smtClean="0"/>
              <a:t>A number of production Grid infrastructures, projects, applications:</a:t>
            </a:r>
          </a:p>
          <a:p>
            <a:pPr lvl="1"/>
            <a:r>
              <a:rPr lang="en-US" dirty="0" err="1" smtClean="0"/>
              <a:t>TeraGrid</a:t>
            </a:r>
            <a:r>
              <a:rPr lang="en-US" dirty="0" smtClean="0"/>
              <a:t>, EGEE, WLCG, </a:t>
            </a:r>
            <a:r>
              <a:rPr lang="en-US" dirty="0" err="1" smtClean="0"/>
              <a:t>FutureGrid</a:t>
            </a:r>
            <a:r>
              <a:rPr lang="en-US" dirty="0" smtClean="0"/>
              <a:t>, D-Grid …  </a:t>
            </a:r>
          </a:p>
          <a:p>
            <a:r>
              <a:rPr lang="en-US" dirty="0" smtClean="0"/>
              <a:t>Disadvantages of current production Grids:</a:t>
            </a:r>
          </a:p>
          <a:p>
            <a:pPr lvl="1"/>
            <a:r>
              <a:rPr lang="en-US" dirty="0" smtClean="0"/>
              <a:t>Overloaded Grid middleware</a:t>
            </a:r>
          </a:p>
          <a:p>
            <a:pPr lvl="1"/>
            <a:r>
              <a:rPr lang="en-US" dirty="0" smtClean="0"/>
              <a:t>Complicated access interfaces and policies </a:t>
            </a:r>
          </a:p>
          <a:p>
            <a:pPr lvl="1"/>
            <a:r>
              <a:rPr lang="en-US" dirty="0" smtClean="0"/>
              <a:t>Limited </a:t>
            </a:r>
            <a:r>
              <a:rPr lang="en-US" dirty="0" err="1" smtClean="0"/>
              <a:t>QoS</a:t>
            </a:r>
            <a:r>
              <a:rPr lang="en-US" dirty="0" smtClean="0"/>
              <a:t> support</a:t>
            </a:r>
          </a:p>
          <a:p>
            <a:pPr lvl="1"/>
            <a:r>
              <a:rPr lang="en-US" dirty="0" smtClean="0"/>
              <a:t>No personalized computing environment provision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228600"/>
            <a:ext cx="1206500" cy="82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That’s why we are here</a:t>
            </a:r>
          </a:p>
          <a:p>
            <a:r>
              <a:rPr lang="en-US" dirty="0" smtClean="0"/>
              <a:t>Attracting features:</a:t>
            </a:r>
          </a:p>
          <a:p>
            <a:pPr lvl="1"/>
            <a:r>
              <a:rPr lang="en-US" dirty="0" smtClean="0"/>
              <a:t>On demand service provision</a:t>
            </a:r>
          </a:p>
          <a:p>
            <a:pPr lvl="1"/>
            <a:r>
              <a:rPr lang="en-US" dirty="0" smtClean="0"/>
              <a:t>Utility computing model: pay-as-you-go</a:t>
            </a:r>
          </a:p>
          <a:p>
            <a:pPr lvl="1"/>
            <a:r>
              <a:rPr lang="en-US" dirty="0" smtClean="0"/>
              <a:t>Customized computing environment provision</a:t>
            </a:r>
          </a:p>
          <a:p>
            <a:pPr lvl="1"/>
            <a:r>
              <a:rPr lang="en-US" dirty="0" smtClean="0"/>
              <a:t> Automatic and autonomous service management </a:t>
            </a:r>
          </a:p>
          <a:p>
            <a:pPr lvl="1"/>
            <a:r>
              <a:rPr lang="en-US" dirty="0" smtClean="0"/>
              <a:t>User centric interfaces with broad network access</a:t>
            </a:r>
          </a:p>
          <a:p>
            <a:pPr lvl="1"/>
            <a:r>
              <a:rPr lang="en-US" dirty="0" smtClean="0"/>
              <a:t>Scalable services with resource pooling </a:t>
            </a:r>
          </a:p>
          <a:p>
            <a:pPr lvl="1"/>
            <a:r>
              <a:rPr lang="en-US" dirty="0" smtClean="0"/>
              <a:t>……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228600"/>
            <a:ext cx="1206500" cy="82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Cyberaide</a:t>
            </a:r>
            <a:r>
              <a:rPr lang="en-US" dirty="0" smtClean="0"/>
              <a:t> Project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 open source project, collaborated between Indiana Univ., KIT, RIT, …</a:t>
            </a:r>
          </a:p>
          <a:p>
            <a:r>
              <a:rPr lang="en-US" dirty="0" smtClean="0"/>
              <a:t>PI: Dr. von </a:t>
            </a:r>
            <a:r>
              <a:rPr lang="en-US" dirty="0" err="1" smtClean="0"/>
              <a:t>Laszewski</a:t>
            </a:r>
            <a:endParaRPr lang="en-US" dirty="0" smtClean="0"/>
          </a:p>
          <a:p>
            <a:r>
              <a:rPr lang="en-US" dirty="0" smtClean="0"/>
              <a:t>A middleware for clusters, Grids and Clouds</a:t>
            </a:r>
          </a:p>
          <a:p>
            <a:pPr lvl="1"/>
            <a:r>
              <a:rPr lang="en-US" dirty="0" err="1" smtClean="0"/>
              <a:t>Cyberaide</a:t>
            </a:r>
            <a:r>
              <a:rPr lang="en-US" dirty="0" smtClean="0"/>
              <a:t> virtual appliance</a:t>
            </a:r>
          </a:p>
          <a:p>
            <a:pPr lvl="1"/>
            <a:r>
              <a:rPr lang="en-US" dirty="0" err="1" smtClean="0"/>
              <a:t>Cyberaide</a:t>
            </a:r>
            <a:r>
              <a:rPr lang="en-US" dirty="0" smtClean="0"/>
              <a:t> shell</a:t>
            </a:r>
          </a:p>
          <a:p>
            <a:pPr lvl="1"/>
            <a:r>
              <a:rPr lang="en-US" dirty="0" err="1" smtClean="0"/>
              <a:t>Cyberaide</a:t>
            </a:r>
            <a:r>
              <a:rPr lang="en-US" dirty="0" smtClean="0"/>
              <a:t> mediator, </a:t>
            </a:r>
            <a:r>
              <a:rPr lang="en-US" dirty="0" err="1" smtClean="0"/>
              <a:t>cyberaide</a:t>
            </a:r>
            <a:r>
              <a:rPr lang="en-US" dirty="0" smtClean="0"/>
              <a:t> server, </a:t>
            </a:r>
          </a:p>
          <a:p>
            <a:pPr lvl="1"/>
            <a:r>
              <a:rPr lang="en-US" dirty="0" err="1" smtClean="0"/>
              <a:t>Cyberadie</a:t>
            </a:r>
            <a:r>
              <a:rPr lang="en-US" dirty="0" smtClean="0"/>
              <a:t> creative</a:t>
            </a:r>
          </a:p>
          <a:p>
            <a:pPr lvl="1"/>
            <a:r>
              <a:rPr lang="en-US" dirty="0" smtClean="0"/>
              <a:t>……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228600"/>
            <a:ext cx="1206500" cy="82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Challenging question: can we build Clouds on exiting production Grid infrastructures?</a:t>
            </a:r>
          </a:p>
          <a:p>
            <a:r>
              <a:rPr lang="en-US" dirty="0" smtClean="0"/>
              <a:t>Our current research objectives: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On-demand access Grid resources from ad-hoc clients?</a:t>
            </a:r>
          </a:p>
          <a:p>
            <a:pPr lvl="1"/>
            <a:r>
              <a:rPr lang="en-US" dirty="0" err="1" smtClean="0"/>
              <a:t>SaaS</a:t>
            </a:r>
            <a:r>
              <a:rPr lang="en-US" dirty="0" smtClean="0"/>
              <a:t> on production Grids?</a:t>
            </a:r>
          </a:p>
          <a:p>
            <a:pPr lvl="1"/>
            <a:r>
              <a:rPr lang="en-US" dirty="0" smtClean="0"/>
              <a:t>……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228600"/>
            <a:ext cx="1206500" cy="82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On-demand access </a:t>
            </a:r>
            <a:br>
              <a:rPr lang="en-US" dirty="0" smtClean="0"/>
            </a:br>
            <a:r>
              <a:rPr lang="en-US" dirty="0" smtClean="0"/>
              <a:t>        production Grids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Interfaces of Production Grids are strictly defined:</a:t>
            </a:r>
          </a:p>
          <a:p>
            <a:pPr lvl="1"/>
            <a:r>
              <a:rPr lang="en-US" dirty="0" smtClean="0"/>
              <a:t>Resource information</a:t>
            </a:r>
          </a:p>
          <a:p>
            <a:pPr lvl="1"/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Job submission and management</a:t>
            </a:r>
          </a:p>
          <a:p>
            <a:r>
              <a:rPr lang="en-US" dirty="0" smtClean="0"/>
              <a:t>Access resources of production Grid</a:t>
            </a:r>
          </a:p>
          <a:p>
            <a:pPr lvl="1"/>
            <a:r>
              <a:rPr lang="en-US" dirty="0" smtClean="0"/>
              <a:t>from ad-hoc clients </a:t>
            </a:r>
          </a:p>
          <a:p>
            <a:pPr lvl="1"/>
            <a:r>
              <a:rPr lang="en-US" dirty="0" smtClean="0"/>
              <a:t>without special client software &amp; Grid expertise</a:t>
            </a:r>
          </a:p>
          <a:p>
            <a:pPr lvl="1"/>
            <a:r>
              <a:rPr lang="en-US" dirty="0" smtClean="0"/>
              <a:t>on-demand access at runtime 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228600"/>
            <a:ext cx="1206500" cy="82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Cyberaide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shell, mediator and server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228600"/>
            <a:ext cx="1206500" cy="825500"/>
          </a:xfrm>
          <a:prstGeom prst="rect">
            <a:avLst/>
          </a:prstGeom>
        </p:spPr>
      </p:pic>
      <p:pic>
        <p:nvPicPr>
          <p:cNvPr id="6" name="Content Placeholder 6" descr="use.pdf"/>
          <p:cNvPicPr>
            <a:picLocks noGrp="1" noChangeAspect="1"/>
          </p:cNvPicPr>
          <p:nvPr>
            <p:ph idx="1"/>
          </p:nvPr>
        </p:nvPicPr>
        <p:blipFill>
          <a:blip r:embed="rId3"/>
          <a:srcRect t="-864" b="-864"/>
          <a:stretch>
            <a:fillRect/>
          </a:stretch>
        </p:blipFill>
        <p:spPr>
          <a:xfrm>
            <a:off x="0" y="1554162"/>
            <a:ext cx="4059453" cy="46482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1981200"/>
            <a:ext cx="5126556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Cyberaide</a:t>
            </a:r>
            <a:r>
              <a:rPr lang="en-US" dirty="0" smtClean="0"/>
              <a:t> Virtual Appliance: </a:t>
            </a:r>
            <a:br>
              <a:rPr lang="en-US" dirty="0" smtClean="0"/>
            </a:br>
            <a:r>
              <a:rPr lang="en-US" dirty="0" smtClean="0"/>
              <a:t>overview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Cyberaide</a:t>
            </a:r>
            <a:r>
              <a:rPr lang="en-US" dirty="0" smtClean="0"/>
              <a:t> Virtual Appliance</a:t>
            </a:r>
          </a:p>
          <a:p>
            <a:pPr lvl="1"/>
            <a:r>
              <a:rPr lang="en-US" dirty="0" smtClean="0"/>
              <a:t>Put </a:t>
            </a:r>
            <a:r>
              <a:rPr lang="en-US" dirty="0" err="1" smtClean="0"/>
              <a:t>cyberadie</a:t>
            </a:r>
            <a:r>
              <a:rPr lang="en-US" dirty="0" smtClean="0"/>
              <a:t> shell, mediator and server into a virtual machine, </a:t>
            </a:r>
          </a:p>
          <a:p>
            <a:pPr lvl="1"/>
            <a:r>
              <a:rPr lang="en-US" dirty="0" smtClean="0"/>
              <a:t>On demand deploy </a:t>
            </a:r>
            <a:r>
              <a:rPr lang="en-US" dirty="0" err="1" smtClean="0"/>
              <a:t>cyberaide</a:t>
            </a:r>
            <a:r>
              <a:rPr lang="en-US" dirty="0" smtClean="0"/>
              <a:t> virtual appliance to access production Grid</a:t>
            </a:r>
          </a:p>
          <a:p>
            <a:pPr lvl="1"/>
            <a:r>
              <a:rPr lang="en-US" dirty="0" smtClean="0"/>
              <a:t>User can access production Grid via </a:t>
            </a:r>
            <a:r>
              <a:rPr lang="en-US" dirty="0" err="1" smtClean="0"/>
              <a:t>cyberaide</a:t>
            </a:r>
            <a:r>
              <a:rPr lang="en-US" dirty="0" smtClean="0"/>
              <a:t> virtual appliance</a:t>
            </a:r>
          </a:p>
          <a:p>
            <a:r>
              <a:rPr lang="en-US" dirty="0" smtClean="0"/>
              <a:t>Advantages</a:t>
            </a:r>
          </a:p>
          <a:p>
            <a:pPr lvl="1"/>
            <a:r>
              <a:rPr lang="en-US" dirty="0" err="1" smtClean="0"/>
              <a:t>Cyberaide</a:t>
            </a:r>
            <a:r>
              <a:rPr lang="en-US" dirty="0" smtClean="0"/>
              <a:t> virtual appliance can be dynamically deployed with policy customization, like user account, access URI, ..</a:t>
            </a:r>
          </a:p>
          <a:p>
            <a:pPr lvl="1"/>
            <a:r>
              <a:rPr lang="en-US" dirty="0" smtClean="0"/>
              <a:t>Multiple users can share a </a:t>
            </a:r>
            <a:r>
              <a:rPr lang="en-US" dirty="0" err="1" smtClean="0"/>
              <a:t>cyberaide</a:t>
            </a:r>
            <a:r>
              <a:rPr lang="en-US" dirty="0" smtClean="0"/>
              <a:t> virtual appliance, then build a VO</a:t>
            </a:r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cyberaide</a:t>
            </a:r>
            <a:r>
              <a:rPr lang="en-US" dirty="0" smtClean="0"/>
              <a:t> virtual appliance can be managed easily, for example, start, shutdown, migration, duplication, 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228600"/>
            <a:ext cx="1206500" cy="82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752</Words>
  <Application>Microsoft Macintosh PowerPoint</Application>
  <PresentationFormat>On-screen Show (4:3)</PresentationFormat>
  <Paragraphs>125</Paragraphs>
  <Slides>15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Cyberaide Virtual Appliance:  On-demand Deploying Middleware for Cyberinfrastructure </vt:lpstr>
      <vt:lpstr>Outline </vt:lpstr>
      <vt:lpstr>Grid computing </vt:lpstr>
      <vt:lpstr>Cloud computing </vt:lpstr>
      <vt:lpstr>Cyberaide Project </vt:lpstr>
      <vt:lpstr>Motivation </vt:lpstr>
      <vt:lpstr>      On-demand access          production Grids </vt:lpstr>
      <vt:lpstr>Cyberaide  shell, mediator and server</vt:lpstr>
      <vt:lpstr>Cyberaide Virtual Appliance:  overview </vt:lpstr>
      <vt:lpstr>Cyberaide virtual appliance:  Solutions</vt:lpstr>
      <vt:lpstr>Cyberaide virtual appliance:  Implementation </vt:lpstr>
      <vt:lpstr>Cyberaide Virtual Appliance: Build process </vt:lpstr>
      <vt:lpstr>Test result: Web portal on TeraGrid </vt:lpstr>
      <vt:lpstr>Test result:  performance evaluation on TeraGrid  </vt:lpstr>
      <vt:lpstr>Conclusion and Future work</vt:lpstr>
    </vt:vector>
  </TitlesOfParts>
  <Company>RIT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Cyberaide Virtual Appliance:  On-demand Deploying Middleware for Cyberinfrastructure </dc:title>
  <dc:creator>Lizhe Wang</dc:creator>
  <cp:lastModifiedBy>Lizhe Wang</cp:lastModifiedBy>
  <cp:revision>45</cp:revision>
  <dcterms:created xsi:type="dcterms:W3CDTF">2009-10-08T14:37:09Z</dcterms:created>
  <dcterms:modified xsi:type="dcterms:W3CDTF">2009-10-08T14:37:25Z</dcterms:modified>
</cp:coreProperties>
</file>