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88" r:id="rId3"/>
    <p:sldId id="292" r:id="rId4"/>
    <p:sldId id="290" r:id="rId5"/>
    <p:sldId id="291" r:id="rId6"/>
    <p:sldId id="289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5" r:id="rId17"/>
    <p:sldId id="303" r:id="rId18"/>
    <p:sldId id="304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E4757-D843-4445-BE98-A39F3C193D8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C84E-E1A3-4643-8431-6110D093E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AC109-B07E-4520-9FF3-22525B1B85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6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8590" y="6291944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620000" y="624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6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1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0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57FC-133A-4C19-94ED-A37D9C6C3D6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C-SPIDAL/WebPViz.git" TargetMode="External"/><Relationship Id="rId2" Type="http://schemas.openxmlformats.org/officeDocument/2006/relationships/hyperlink" Target="https://spidal-gw.dsc.soic.indian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SC-SPIDAL/damds.spark.git" TargetMode="External"/><Relationship Id="rId5" Type="http://schemas.openxmlformats.org/officeDocument/2006/relationships/hyperlink" Target="https://github.com/DSC-SPIDAL/flink-apps" TargetMode="External"/><Relationship Id="rId4" Type="http://schemas.openxmlformats.org/officeDocument/2006/relationships/hyperlink" Target="https://github.com/DSC-SPIDAL/damds.gi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.org/springsi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idal-gw.dsc.soic.indiana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TsMap3D - Browser Visualization of High Dimensional Time Series Data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Supun Kamburugamuve, Pulasthi Wickramasinghe, Saliya Ekanayake, </a:t>
            </a:r>
            <a:r>
              <a:rPr lang="en-US" sz="1800" dirty="0" err="1"/>
              <a:t>Chathuri</a:t>
            </a:r>
            <a:r>
              <a:rPr lang="en-US" sz="1800" dirty="0"/>
              <a:t> </a:t>
            </a:r>
            <a:r>
              <a:rPr lang="en-US" sz="1800" dirty="0" err="1"/>
              <a:t>Wimalasena</a:t>
            </a:r>
            <a:r>
              <a:rPr lang="en-US" sz="1800" dirty="0"/>
              <a:t>, </a:t>
            </a:r>
            <a:r>
              <a:rPr lang="en-US" sz="1800" dirty="0" err="1" smtClean="0"/>
              <a:t>Milinda</a:t>
            </a:r>
            <a:r>
              <a:rPr lang="en-US" sz="1800" dirty="0" smtClean="0"/>
              <a:t> </a:t>
            </a:r>
            <a:r>
              <a:rPr lang="en-US" sz="1800" dirty="0" err="1"/>
              <a:t>Pathirage</a:t>
            </a:r>
            <a:r>
              <a:rPr lang="en-US" sz="1800" dirty="0"/>
              <a:t>, Geoffrey </a:t>
            </a:r>
            <a:r>
              <a:rPr lang="en-US" sz="1800" dirty="0" smtClean="0"/>
              <a:t>Fox</a:t>
            </a:r>
          </a:p>
          <a:p>
            <a:r>
              <a:rPr lang="en-US" sz="1800" dirty="0" smtClean="0"/>
              <a:t>Dec-05-2016</a:t>
            </a:r>
          </a:p>
          <a:p>
            <a:r>
              <a:rPr lang="en-US" sz="1800" dirty="0" smtClean="0"/>
              <a:t>School of Informatics &amp; Computing</a:t>
            </a:r>
          </a:p>
          <a:p>
            <a:r>
              <a:rPr lang="en-US" sz="1800" dirty="0" smtClean="0"/>
              <a:t>Indiana University, USA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89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WebPlotViz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09" y="1447042"/>
            <a:ext cx="5433929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Play framework as the web framework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an visualize trees as well as large point plots</a:t>
            </a:r>
          </a:p>
          <a:p>
            <a:r>
              <a:rPr lang="en-US" sz="2400" dirty="0" smtClean="0"/>
              <a:t>Data repository for plots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49870" y="1908778"/>
            <a:ext cx="5103930" cy="3515558"/>
            <a:chOff x="5525917" y="3235070"/>
            <a:chExt cx="5103930" cy="3515558"/>
          </a:xfrm>
        </p:grpSpPr>
        <p:sp>
          <p:nvSpPr>
            <p:cNvPr id="14" name="Rectangle 13"/>
            <p:cNvSpPr/>
            <p:nvPr/>
          </p:nvSpPr>
          <p:spPr>
            <a:xfrm>
              <a:off x="6678727" y="4335901"/>
              <a:ext cx="3373515" cy="241472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03015" y="3235070"/>
              <a:ext cx="3116062" cy="5936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5917" y="3268031"/>
              <a:ext cx="1277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Front end view (Browser)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2913" y="3298081"/>
              <a:ext cx="2831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Plot visualization &amp; time series animation (Three.js)</a:t>
              </a:r>
              <a:endParaRPr lang="en-US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3015" y="4391949"/>
              <a:ext cx="3116062" cy="523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14290" y="4391949"/>
              <a:ext cx="2493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Web Request Controllers (Play Framework)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114290" y="3868629"/>
              <a:ext cx="0" cy="4672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318693" y="3868629"/>
              <a:ext cx="0" cy="46727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474270" y="3828698"/>
              <a:ext cx="0" cy="507203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13457" y="3920160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Upload</a:t>
              </a:r>
              <a:endParaRPr lang="en-US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03015" y="5416275"/>
              <a:ext cx="3116062" cy="7093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84279" y="5463169"/>
              <a:ext cx="1834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Data Layer (MongoDB)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7495" y="3928410"/>
              <a:ext cx="1178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Request Plots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74270" y="3868729"/>
              <a:ext cx="1155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JSON Format Plots</a:t>
              </a:r>
              <a:endParaRPr lang="en-US" sz="1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50100" y="5479286"/>
              <a:ext cx="1234179" cy="596637"/>
              <a:chOff x="2876182" y="5201094"/>
              <a:chExt cx="1234179" cy="64633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76182" y="5201094"/>
                <a:ext cx="12341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Upload format to JSON Converter</a:t>
                </a:r>
                <a:endParaRPr lang="en-US" sz="1200" dirty="0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7116327" y="4915169"/>
              <a:ext cx="0" cy="4672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333489" y="4949003"/>
              <a:ext cx="0" cy="46727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9474270" y="4895203"/>
              <a:ext cx="0" cy="507203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690103" y="5108498"/>
              <a:ext cx="855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Server</a:t>
              </a:r>
              <a:endParaRPr lang="en-US" sz="1400" dirty="0"/>
            </a:p>
          </p:txBody>
        </p:sp>
        <p:sp>
          <p:nvSpPr>
            <p:cNvPr id="35" name="Can 34"/>
            <p:cNvSpPr/>
            <p:nvPr/>
          </p:nvSpPr>
          <p:spPr>
            <a:xfrm>
              <a:off x="8147981" y="6359627"/>
              <a:ext cx="443884" cy="346612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61856" y="6274857"/>
              <a:ext cx="914417" cy="30777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 smtClean="0"/>
                <a:t>MongoDB</a:t>
              </a:r>
              <a:endParaRPr lang="en-US" sz="1400" dirty="0"/>
            </a:p>
          </p:txBody>
        </p:sp>
        <p:cxnSp>
          <p:nvCxnSpPr>
            <p:cNvPr id="37" name="Straight Arrow Connector 36"/>
            <p:cNvCxnSpPr>
              <a:stCxn id="24" idx="2"/>
            </p:cNvCxnSpPr>
            <p:nvPr/>
          </p:nvCxnSpPr>
          <p:spPr>
            <a:xfrm flipH="1">
              <a:off x="8361045" y="6125617"/>
              <a:ext cx="1" cy="23401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92" y="3821115"/>
            <a:ext cx="2159588" cy="17328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0" y="3821115"/>
            <a:ext cx="2561293" cy="17307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98729" y="5592578"/>
            <a:ext cx="6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6747" y="5592578"/>
            <a:ext cx="127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100k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5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13140"/>
            <a:ext cx="4046838" cy="14782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155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/>
              <a:t>o</a:t>
            </a:r>
            <a:r>
              <a:rPr lang="en-US" sz="2400" dirty="0" smtClean="0"/>
              <a:t>btained </a:t>
            </a:r>
            <a:r>
              <a:rPr lang="en-US" sz="2400" dirty="0"/>
              <a:t>from the Center for </a:t>
            </a:r>
            <a:r>
              <a:rPr lang="en-US" sz="2400" dirty="0" smtClean="0"/>
              <a:t>Research in </a:t>
            </a:r>
            <a:r>
              <a:rPr lang="en-US" sz="2400" dirty="0"/>
              <a:t>Security Prices (CRSP</a:t>
            </a:r>
            <a:r>
              <a:rPr lang="en-US" sz="2400" dirty="0" smtClean="0"/>
              <a:t>) </a:t>
            </a:r>
            <a:r>
              <a:rPr lang="en-US" sz="2400" dirty="0"/>
              <a:t>database through the </a:t>
            </a:r>
            <a:r>
              <a:rPr lang="en-US" sz="2400" dirty="0" smtClean="0"/>
              <a:t>Wharton Research </a:t>
            </a:r>
            <a:r>
              <a:rPr lang="en-US" sz="2400" dirty="0"/>
              <a:t>Data Services (WRDS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Daily stock prices from 2004 to 2015</a:t>
            </a:r>
          </a:p>
          <a:p>
            <a:r>
              <a:rPr lang="en-US" sz="2400" dirty="0" smtClean="0"/>
              <a:t>Each segment have multiple stocks with values for each day in that segment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42884" y="3852488"/>
                <a:ext cx="2728759" cy="19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𝐶𝑜𝑟𝑟𝑒𝑙𝑎𝑡𝑖𝑜𝑛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𝑏𝑒𝑡𝑤𝑒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𝑠𝑡𝑜𝑐𝑘𝑠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4" y="3852488"/>
                <a:ext cx="2728759" cy="199542"/>
              </a:xfrm>
              <a:prstGeom prst="rect">
                <a:avLst/>
              </a:prstGeom>
              <a:blipFill rotWithShape="0">
                <a:blip r:embed="rId3"/>
                <a:stretch>
                  <a:fillRect l="-447" r="-156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2219" y="4989338"/>
                <a:ext cx="58676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19" y="4989338"/>
                <a:ext cx="586763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6250" r="-625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89949" y="4248185"/>
                <a:ext cx="1614866" cy="200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𝑠𝑡𝑜𝑐𝑘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49" y="4248185"/>
                <a:ext cx="1614866" cy="200439"/>
              </a:xfrm>
              <a:prstGeom prst="rect">
                <a:avLst/>
              </a:prstGeom>
              <a:blipFill rotWithShape="0">
                <a:blip r:embed="rId5"/>
                <a:stretch>
                  <a:fillRect l="-2264" r="-37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24" y="4859717"/>
            <a:ext cx="2035848" cy="443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9652" y="489490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42884" y="3377682"/>
                <a:ext cx="2548968" cy="19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𝑏𝑒𝑡𝑤𝑒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𝑠𝑡𝑜𝑐𝑘𝑠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4" y="3377682"/>
                <a:ext cx="2548968" cy="199542"/>
              </a:xfrm>
              <a:prstGeom prst="rect">
                <a:avLst/>
              </a:prstGeom>
              <a:blipFill rotWithShape="0">
                <a:blip r:embed="rId7"/>
                <a:stretch>
                  <a:fillRect l="-1196" r="-167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00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Stocks through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46" y="3734860"/>
            <a:ext cx="3466840" cy="16987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36" y="3734860"/>
            <a:ext cx="3338530" cy="16203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41" y="1583908"/>
            <a:ext cx="3125920" cy="1661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75" y="1610006"/>
            <a:ext cx="3084731" cy="163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9080" y="5553254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134" y="1526478"/>
            <a:ext cx="3707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Year time window with 7 day and 1 Day </a:t>
            </a:r>
            <a:r>
              <a:rPr lang="en-US" sz="2400" dirty="0" smtClean="0"/>
              <a:t>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About 7000 stocks for each time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Cluster based on ETFs, stock value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Trajectories to visualize the movement of stocks through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7 days shifts, 570 data segments, for 1 day shifts 2500 data segments</a:t>
            </a:r>
          </a:p>
        </p:txBody>
      </p:sp>
    </p:spTree>
    <p:extLst>
      <p:ext uri="{BB962C8B-B14F-4D97-AF65-F5344CB8AC3E}">
        <p14:creationId xmlns:p14="http://schemas.microsoft.com/office/powerpoint/2010/main" val="295499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2152"/>
            <a:ext cx="5600343" cy="33648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30" y="2076964"/>
            <a:ext cx="4883474" cy="2743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8865" y="5293813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no of nodes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4217" y="4963625"/>
            <a:ext cx="13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6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maps for visualizing the MDS approximation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774"/>
            <a:ext cx="5131333" cy="24248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85" y="2347501"/>
            <a:ext cx="5229833" cy="2471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09" y="4888028"/>
            <a:ext cx="2035848" cy="443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80919" y="5017648"/>
                <a:ext cx="58676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919" y="5017648"/>
                <a:ext cx="586763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6250" r="-625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1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consecutive plots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773741"/>
            <a:ext cx="10515600" cy="20754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6493"/>
            <a:ext cx="10325100" cy="2044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9881" y="3561504"/>
            <a:ext cx="189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Independent MDS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39047" y="5691250"/>
            <a:ext cx="374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Initialize MDS with previous solution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254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575270"/>
              </p:ext>
            </p:extLst>
          </p:nvPr>
        </p:nvGraphicFramePr>
        <p:xfrm>
          <a:off x="838200" y="1825625"/>
          <a:ext cx="105156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5407"/>
                <a:gridCol w="3924993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MDS Choices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MDS independently for each Segment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run in parallel for different data segments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local optimal solutions for some data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segments randomly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Initialize MDS with previous 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Produces optimal solutions and runs quickly because the algorithm starts near 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Needs to run sequentially and best suitable for online processing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649016"/>
              </p:ext>
            </p:extLst>
          </p:nvPr>
        </p:nvGraphicFramePr>
        <p:xfrm>
          <a:off x="838200" y="3632258"/>
          <a:ext cx="105156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5407"/>
                <a:gridCol w="3924993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Alignment Choices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 to common data points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all segments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run easily in parallel for different data segments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Doesn’t produce the best alignment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 to previous data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the best rotations when there are overlapping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and shift is small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Needs to run sequentially and best suitable for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online processing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34788" y="3161207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NimbusRomNo9L-Regu"/>
              </a:rPr>
              <a:t>MDS Choices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176740" y="4981694"/>
            <a:ext cx="1838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NimbusRomNo9L-Regu"/>
              </a:rPr>
              <a:t>MDS </a:t>
            </a:r>
            <a:r>
              <a:rPr lang="en-US" sz="1200" dirty="0" smtClean="0">
                <a:latin typeface="NimbusRomNo9L-Regu"/>
              </a:rPr>
              <a:t>Alignment Choices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058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with other dimension reduction algorithms - PCA, t-SNE</a:t>
            </a:r>
          </a:p>
          <a:p>
            <a:r>
              <a:rPr lang="en-US" dirty="0" smtClean="0"/>
              <a:t>More data sets</a:t>
            </a:r>
          </a:p>
          <a:p>
            <a:r>
              <a:rPr lang="en-US" dirty="0" smtClean="0"/>
              <a:t>Improve </a:t>
            </a:r>
            <a:r>
              <a:rPr lang="en-US" dirty="0" err="1" smtClean="0"/>
              <a:t>WebPlotViz</a:t>
            </a:r>
            <a:r>
              <a:rPr lang="en-US" dirty="0" smtClean="0"/>
              <a:t> to utilize server level plot data processing</a:t>
            </a:r>
          </a:p>
          <a:p>
            <a:r>
              <a:rPr lang="en-US" dirty="0" smtClean="0"/>
              <a:t>Improve WebPlotViz to handle different types of plots</a:t>
            </a:r>
          </a:p>
          <a:p>
            <a:r>
              <a:rPr lang="en-US" dirty="0" smtClean="0"/>
              <a:t>Online processing of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4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4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WebPlotViz hosted version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://spidal-gw.dsc.soic.indiana.edu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WebPlotViz source code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github.com/DSC-SPIDAL/WebPViz.git</a:t>
            </a:r>
            <a:endParaRPr lang="en-US" dirty="0" smtClean="0"/>
          </a:p>
          <a:p>
            <a:r>
              <a:rPr lang="en-US" dirty="0" smtClean="0"/>
              <a:t>Multidimensional scaling source code</a:t>
            </a:r>
          </a:p>
          <a:p>
            <a:pPr lvl="1"/>
            <a:r>
              <a:rPr lang="en-US" dirty="0"/>
              <a:t>MPI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github.com/DSC-SPIDAL/damds.git</a:t>
            </a:r>
            <a:endParaRPr lang="en-US" dirty="0" smtClean="0"/>
          </a:p>
          <a:p>
            <a:pPr lvl="1"/>
            <a:r>
              <a:rPr lang="en-US" dirty="0" err="1" smtClean="0"/>
              <a:t>Flink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github.com/DSC-SPIDAL/flink-apps</a:t>
            </a:r>
            <a:endParaRPr lang="en-US" dirty="0" smtClean="0"/>
          </a:p>
          <a:p>
            <a:pPr lvl="1"/>
            <a:r>
              <a:rPr lang="en-US" dirty="0" smtClean="0"/>
              <a:t>Spark -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github.com/DSC-SPIDAL/damds.spark.git</a:t>
            </a:r>
            <a:endParaRPr lang="en-US" dirty="0" smtClean="0"/>
          </a:p>
          <a:p>
            <a:r>
              <a:rPr lang="en-US" dirty="0" smtClean="0"/>
              <a:t>Time series workflow source code</a:t>
            </a:r>
          </a:p>
          <a:p>
            <a:pPr lvl="1"/>
            <a:r>
              <a:rPr lang="en-US" dirty="0"/>
              <a:t>https://github.com/DSC-SPIDAL/stock-analysis</a:t>
            </a:r>
          </a:p>
        </p:txBody>
      </p:sp>
    </p:spTree>
    <p:extLst>
      <p:ext uri="{BB962C8B-B14F-4D97-AF65-F5344CB8AC3E}">
        <p14:creationId xmlns:p14="http://schemas.microsoft.com/office/powerpoint/2010/main" val="138488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Deterministic Annealing MDS	</a:t>
            </a:r>
          </a:p>
          <a:p>
            <a:pPr lvl="1"/>
            <a:r>
              <a:rPr lang="en-US" sz="2000" dirty="0" smtClean="0"/>
              <a:t>Yang </a:t>
            </a:r>
            <a:r>
              <a:rPr lang="en-US" sz="2000" dirty="0" err="1" smtClean="0"/>
              <a:t>Ruan</a:t>
            </a:r>
            <a:r>
              <a:rPr lang="en-US" sz="2000" dirty="0" smtClean="0"/>
              <a:t>, </a:t>
            </a:r>
            <a:r>
              <a:rPr lang="en-US" sz="2000" dirty="0"/>
              <a:t>and Geoffrey Fox. "A robust and scalable solution for interpolative multidimensional scaling with weighting." </a:t>
            </a:r>
            <a:r>
              <a:rPr lang="en-US" sz="2000" i="1" dirty="0" err="1"/>
              <a:t>eScience</a:t>
            </a:r>
            <a:r>
              <a:rPr lang="en-US" sz="2000" i="1" dirty="0"/>
              <a:t> (</a:t>
            </a:r>
            <a:r>
              <a:rPr lang="en-US" sz="2000" i="1" dirty="0" err="1"/>
              <a:t>eScience</a:t>
            </a:r>
            <a:r>
              <a:rPr lang="en-US" sz="2000" i="1" dirty="0"/>
              <a:t>), 2013 IEEE 9th International Conference on</a:t>
            </a:r>
            <a:r>
              <a:rPr lang="en-US" sz="2000" dirty="0"/>
              <a:t>. IEEE, </a:t>
            </a:r>
            <a:r>
              <a:rPr lang="en-US" sz="2000" dirty="0" smtClean="0"/>
              <a:t>2013</a:t>
            </a:r>
          </a:p>
          <a:p>
            <a:r>
              <a:rPr lang="en-US" sz="2400" dirty="0" smtClean="0"/>
              <a:t>MDS Performance with MPI</a:t>
            </a:r>
          </a:p>
          <a:p>
            <a:pPr lvl="1" fontAlgn="t"/>
            <a:r>
              <a:rPr lang="en-US" sz="2000" dirty="0" smtClean="0"/>
              <a:t>Saliya Ekanayake, Supun Kamburugamuve, and Geoffrey C. Fox. "SPIDAL Java: High Performance Data Analytics with Java and MPI on Large Multicore HPC Clusters.“ </a:t>
            </a:r>
            <a:r>
              <a:rPr lang="en-US" sz="2000" u="sng" dirty="0" smtClean="0">
                <a:hlinkClick r:id="rId2"/>
              </a:rPr>
              <a:t>HPC </a:t>
            </a:r>
            <a:r>
              <a:rPr lang="en-US" sz="2000" u="sng" dirty="0">
                <a:hlinkClick r:id="rId2"/>
              </a:rPr>
              <a:t>'16</a:t>
            </a:r>
            <a:r>
              <a:rPr lang="en-US" sz="2000" dirty="0"/>
              <a:t> Proceedings of the 24th High Performance Computing </a:t>
            </a:r>
            <a:r>
              <a:rPr lang="en-US" sz="2000" dirty="0" smtClean="0"/>
              <a:t>Symposium</a:t>
            </a:r>
          </a:p>
          <a:p>
            <a:pPr lvl="1"/>
            <a:r>
              <a:rPr lang="en-US" sz="2000" dirty="0" smtClean="0"/>
              <a:t>Saliya Ekanayake, </a:t>
            </a:r>
            <a:r>
              <a:rPr lang="en-US" sz="2000" dirty="0"/>
              <a:t>Supun Kamburugamuve, Pulasthi Wickramasinghe, and Geoffrey C. Fox. "Java Thread and Process Performance for Parallel Machine Learning on Multicore HPC Clusters</a:t>
            </a:r>
            <a:r>
              <a:rPr lang="en-US" sz="2000" dirty="0" smtClean="0"/>
              <a:t>.“ IEEE Big data 2016.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27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Overall approach</a:t>
            </a:r>
            <a:endParaRPr lang="en-US" sz="2400" dirty="0"/>
          </a:p>
          <a:p>
            <a:r>
              <a:rPr lang="en-US" sz="2400" dirty="0" smtClean="0"/>
              <a:t>Multidimensional Scaling</a:t>
            </a:r>
          </a:p>
          <a:p>
            <a:r>
              <a:rPr lang="en-US" sz="2400" dirty="0" smtClean="0"/>
              <a:t>WebPlotViz</a:t>
            </a:r>
          </a:p>
          <a:p>
            <a:r>
              <a:rPr lang="en-US" sz="2400" dirty="0" smtClean="0"/>
              <a:t>Stock Data</a:t>
            </a:r>
          </a:p>
          <a:p>
            <a:r>
              <a:rPr lang="en-US" sz="2400" dirty="0" smtClean="0"/>
              <a:t>Results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6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11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Input is a set of items with values at each time step</a:t>
            </a:r>
          </a:p>
          <a:p>
            <a:r>
              <a:rPr lang="en-US" dirty="0" smtClean="0"/>
              <a:t>Segment the time series data into time windows</a:t>
            </a:r>
            <a:endParaRPr lang="en-US" dirty="0"/>
          </a:p>
          <a:p>
            <a:r>
              <a:rPr lang="en-US" dirty="0" smtClean="0"/>
              <a:t>Define a distance metric between items in a given time window</a:t>
            </a:r>
          </a:p>
          <a:p>
            <a:pPr lvl="1"/>
            <a:r>
              <a:rPr lang="en-US" dirty="0" smtClean="0"/>
              <a:t>Correlation</a:t>
            </a:r>
          </a:p>
          <a:p>
            <a:r>
              <a:rPr lang="en-US" dirty="0" smtClean="0"/>
              <a:t>Apply dimension reduction to map these distances to 3D</a:t>
            </a:r>
          </a:p>
          <a:p>
            <a:pPr lvl="1"/>
            <a:r>
              <a:rPr lang="en-US" dirty="0" smtClean="0"/>
              <a:t>Multidimensional Scaling</a:t>
            </a:r>
          </a:p>
          <a:p>
            <a:r>
              <a:rPr lang="en-US" dirty="0" smtClean="0"/>
              <a:t>Align the 3D points of consecutive time windows so that they can be visualized</a:t>
            </a:r>
          </a:p>
          <a:p>
            <a:r>
              <a:rPr lang="en-US" dirty="0" smtClean="0"/>
              <a:t>Visualize the data as a moving plot</a:t>
            </a:r>
          </a:p>
          <a:p>
            <a:pPr lvl="1"/>
            <a:r>
              <a:rPr lang="en-US" dirty="0" err="1" smtClean="0"/>
              <a:t>WebPlotViz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0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553"/>
            <a:ext cx="10515600" cy="4351338"/>
          </a:xfrm>
        </p:spPr>
        <p:txBody>
          <a:bodyPr/>
          <a:lstStyle/>
          <a:p>
            <a:r>
              <a:rPr lang="en-US" sz="2000" dirty="0" smtClean="0"/>
              <a:t>Sliding Window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dirty="0" smtClean="0"/>
              <a:t>Accumulating Time Window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191412" y="2659227"/>
            <a:ext cx="2438400" cy="463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Rounded Rectangle 24"/>
          <p:cNvSpPr/>
          <p:nvPr/>
        </p:nvSpPr>
        <p:spPr>
          <a:xfrm>
            <a:off x="2972212" y="2125508"/>
            <a:ext cx="2438400" cy="425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Segmentation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2212" y="1769673"/>
            <a:ext cx="82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Start Time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440206" y="176967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 Time</a:t>
            </a:r>
            <a:endParaRPr lang="en-US" sz="12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59978"/>
              </p:ext>
            </p:extLst>
          </p:nvPr>
        </p:nvGraphicFramePr>
        <p:xfrm>
          <a:off x="2977703" y="2202622"/>
          <a:ext cx="610699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</a:tblGrid>
              <a:tr h="2359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10861"/>
              </p:ext>
            </p:extLst>
          </p:nvPr>
        </p:nvGraphicFramePr>
        <p:xfrm>
          <a:off x="2965346" y="2750435"/>
          <a:ext cx="610699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</a:tblGrid>
              <a:tr h="2481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2972212" y="2659227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410612" y="3216079"/>
            <a:ext cx="2438400" cy="4828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17025"/>
              </p:ext>
            </p:extLst>
          </p:nvPr>
        </p:nvGraphicFramePr>
        <p:xfrm>
          <a:off x="2963974" y="3314233"/>
          <a:ext cx="610699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</a:tblGrid>
              <a:tr h="2412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4191412" y="3216079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964565" y="5317152"/>
            <a:ext cx="3657600" cy="472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964565" y="4552778"/>
            <a:ext cx="2438400" cy="4575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64565" y="4167083"/>
            <a:ext cx="82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Start Time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3132" y="416899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 Time</a:t>
            </a:r>
            <a:endParaRPr lang="en-US" sz="12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42641"/>
              </p:ext>
            </p:extLst>
          </p:nvPr>
        </p:nvGraphicFramePr>
        <p:xfrm>
          <a:off x="2970056" y="4646368"/>
          <a:ext cx="6106990" cy="300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</a:tblGrid>
              <a:tr h="3001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08403"/>
              </p:ext>
            </p:extLst>
          </p:nvPr>
        </p:nvGraphicFramePr>
        <p:xfrm>
          <a:off x="2957699" y="5408360"/>
          <a:ext cx="610699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</a:tblGrid>
              <a:tr h="1929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5402965" y="5201831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301338" y="3475570"/>
          <a:ext cx="2949145" cy="1458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829"/>
                <a:gridCol w="589829"/>
                <a:gridCol w="589829"/>
                <a:gridCol w="589829"/>
                <a:gridCol w="589829"/>
              </a:tblGrid>
              <a:tr h="2916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S1,v1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S1,v2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S1,v3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S1,v4</a:t>
                      </a:r>
                      <a:endParaRPr lang="en-US" sz="1200" dirty="0"/>
                    </a:p>
                  </a:txBody>
                  <a:tcPr/>
                </a:tc>
              </a:tr>
              <a:tr h="2916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16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16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161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Sn,v1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Sn,v2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Sn,v3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Sn,v4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Relationships between items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12084" y="2561162"/>
            <a:ext cx="2438400" cy="425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2084" y="2205327"/>
            <a:ext cx="82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Start Time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280078" y="2205327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 Time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17575" y="2638276"/>
          <a:ext cx="610699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  <a:gridCol w="610699"/>
              </a:tblGrid>
              <a:tr h="2359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868321" y="4175785"/>
            <a:ext cx="947351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6733654" y="5166435"/>
            <a:ext cx="29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Matrix of size n x n </a:t>
            </a:r>
            <a:endParaRPr lang="en-US" dirty="0"/>
          </a:p>
        </p:txBody>
      </p:sp>
      <p:graphicFrame>
        <p:nvGraphicFramePr>
          <p:cNvPr id="21" name="Content Placeholder 10"/>
          <p:cNvGraphicFramePr>
            <a:graphicFrameLocks/>
          </p:cNvGraphicFramePr>
          <p:nvPr>
            <p:extLst/>
          </p:nvPr>
        </p:nvGraphicFramePr>
        <p:xfrm>
          <a:off x="5585013" y="3457034"/>
          <a:ext cx="4300150" cy="1534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030"/>
                <a:gridCol w="860030"/>
                <a:gridCol w="860030"/>
                <a:gridCol w="860030"/>
                <a:gridCol w="860030"/>
              </a:tblGrid>
              <a:tr h="30685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dist</a:t>
                      </a:r>
                      <a:r>
                        <a:rPr lang="en-US" sz="1200" dirty="0" smtClean="0"/>
                        <a:t>(s1,s1)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dist</a:t>
                      </a:r>
                      <a:r>
                        <a:rPr lang="en-US" sz="1200" dirty="0" smtClean="0"/>
                        <a:t>(s1,s2)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2929632" y="3063300"/>
            <a:ext cx="213063" cy="28408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9781" y="5166435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 for Each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6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Multidimensional Scaling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Projects high dimensional data into a lower dimension (i.e. 3D) approximately preserving the original distances between the points</a:t>
            </a:r>
          </a:p>
          <a:p>
            <a:r>
              <a:rPr lang="en-US" sz="2400" dirty="0" smtClean="0"/>
              <a:t>Uses SMACOF method</a:t>
            </a:r>
          </a:p>
          <a:p>
            <a:r>
              <a:rPr lang="en-US" sz="2400" dirty="0" smtClean="0"/>
              <a:t>Deterministic Annealing to optimize the cost function</a:t>
            </a:r>
            <a:endParaRPr lang="en-US" sz="2400" dirty="0"/>
          </a:p>
          <a:p>
            <a:r>
              <a:rPr lang="en-US" sz="2400" dirty="0" smtClean="0"/>
              <a:t>MPI Based efficient parallel implementation</a:t>
            </a:r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87" y="4001294"/>
            <a:ext cx="3609557" cy="915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9290" y="5019980"/>
                <a:ext cx="4154150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𝑆𝑡𝑟𝑒𝑠𝑠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290" y="5019980"/>
                <a:ext cx="4154150" cy="299313"/>
              </a:xfrm>
              <a:prstGeom prst="rect">
                <a:avLst/>
              </a:prstGeom>
              <a:blipFill rotWithShape="0">
                <a:blip r:embed="rId3"/>
                <a:stretch>
                  <a:fillRect l="-441" r="-161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35077" y="5356482"/>
                <a:ext cx="496257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𝑜𝑟𝑖𝑔𝑖𝑛𝑎𝑙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𝑠𝑝𝑎𝑐𝑒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77" y="5356482"/>
                <a:ext cx="4962576" cy="391646"/>
              </a:xfrm>
              <a:prstGeom prst="rect">
                <a:avLst/>
              </a:prstGeom>
              <a:blipFill rotWithShape="0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5077" y="5748128"/>
                <a:ext cx="503118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𝑏𝑒𝑒𝑡𝑤𝑒𝑒𝑛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𝑚𝑎𝑝𝑝𝑒𝑑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𝑠𝑝𝑎𝑐𝑒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77" y="5748128"/>
                <a:ext cx="5031186" cy="391646"/>
              </a:xfrm>
              <a:prstGeom prst="rect">
                <a:avLst/>
              </a:prstGeom>
              <a:blipFill rotWithShape="0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61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393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Java MPI based scripted workflow</a:t>
            </a:r>
          </a:p>
          <a:p>
            <a:r>
              <a:rPr lang="en-US" sz="2400" dirty="0" smtClean="0"/>
              <a:t>Can generate large amount of data</a:t>
            </a:r>
          </a:p>
          <a:p>
            <a:r>
              <a:rPr lang="en-US" sz="2400" dirty="0" smtClean="0"/>
              <a:t>Distance and weight calculation done in parallel</a:t>
            </a:r>
          </a:p>
          <a:p>
            <a:r>
              <a:rPr lang="en-US" sz="2400" dirty="0" smtClean="0"/>
              <a:t>Alignment program is run in parallel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1027906"/>
            <a:ext cx="3572128" cy="45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WebPlotViz</a:t>
            </a:r>
            <a:r>
              <a:rPr lang="en-US" dirty="0" smtClean="0"/>
              <a:t> for Time Series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255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Web Browser based 3D Visualization tool </a:t>
            </a:r>
          </a:p>
          <a:p>
            <a:r>
              <a:rPr lang="en-US" sz="2400" dirty="0" smtClean="0"/>
              <a:t>Uses three.js for rendering 3D plots in the browser </a:t>
            </a:r>
          </a:p>
          <a:p>
            <a:r>
              <a:rPr lang="en-US" sz="2400" dirty="0" smtClean="0"/>
              <a:t>Visualize sequence of time series 3D data as a moving plot</a:t>
            </a:r>
          </a:p>
          <a:p>
            <a:r>
              <a:rPr lang="en-US" sz="2400" dirty="0" smtClean="0"/>
              <a:t>Data stored in NoSQL database</a:t>
            </a:r>
          </a:p>
          <a:p>
            <a:r>
              <a:rPr lang="en-US" sz="2400" dirty="0" smtClean="0"/>
              <a:t>Available as a service</a:t>
            </a:r>
            <a:endParaRPr lang="en-US" sz="2400" dirty="0"/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://spidal-gw.dsc.soic.indiana.edu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570259" y="5555734"/>
            <a:ext cx="202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https://threejs.org/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9191"/>
          <a:stretch/>
        </p:blipFill>
        <p:spPr>
          <a:xfrm>
            <a:off x="7249296" y="1927653"/>
            <a:ext cx="4353899" cy="2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3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WebPlotViz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38" y="1390991"/>
            <a:ext cx="9355818" cy="45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728</Words>
  <Application>Microsoft Office PowerPoint</Application>
  <PresentationFormat>Widescreen</PresentationFormat>
  <Paragraphs>224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Franklin Gothic Demi</vt:lpstr>
      <vt:lpstr>Franklin Gothic Medium</vt:lpstr>
      <vt:lpstr>NimbusRomNo9L-Regu</vt:lpstr>
      <vt:lpstr>Office Theme</vt:lpstr>
      <vt:lpstr>TsMap3D - Browser Visualization of High Dimensional Time Series Data</vt:lpstr>
      <vt:lpstr>Outline</vt:lpstr>
      <vt:lpstr>Our Approach</vt:lpstr>
      <vt:lpstr>Data Segmentation</vt:lpstr>
      <vt:lpstr>Calculate Relationships between items</vt:lpstr>
      <vt:lpstr>Advance Multidimensional Scaling Implementation</vt:lpstr>
      <vt:lpstr>Workflow</vt:lpstr>
      <vt:lpstr>WebPlotViz for Time Series Data Visualization</vt:lpstr>
      <vt:lpstr>WebPlotViz</vt:lpstr>
      <vt:lpstr>WebPlotViz</vt:lpstr>
      <vt:lpstr>Stock Data</vt:lpstr>
      <vt:lpstr>Stocks through time</vt:lpstr>
      <vt:lpstr>MDS Performance</vt:lpstr>
      <vt:lpstr>Heat maps for visualizing the MDS approximation</vt:lpstr>
      <vt:lpstr>Aligning consecutive plots</vt:lpstr>
      <vt:lpstr>Lessons Learned</vt:lpstr>
      <vt:lpstr>Future Work</vt:lpstr>
      <vt:lpstr>Software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Applications for IOT with Real Time QoS</dc:title>
  <dc:creator>Supun</dc:creator>
  <cp:lastModifiedBy>supun</cp:lastModifiedBy>
  <cp:revision>187</cp:revision>
  <dcterms:created xsi:type="dcterms:W3CDTF">2015-10-26T17:42:04Z</dcterms:created>
  <dcterms:modified xsi:type="dcterms:W3CDTF">2016-12-05T20:07:21Z</dcterms:modified>
</cp:coreProperties>
</file>